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6" r:id="rId2"/>
    <p:sldId id="257" r:id="rId3"/>
    <p:sldId id="258" r:id="rId4"/>
    <p:sldId id="259" r:id="rId5"/>
    <p:sldId id="268" r:id="rId6"/>
    <p:sldId id="260" r:id="rId7"/>
    <p:sldId id="261" r:id="rId8"/>
    <p:sldId id="262" r:id="rId9"/>
    <p:sldId id="263" r:id="rId10"/>
    <p:sldId id="264" r:id="rId11"/>
    <p:sldId id="265" r:id="rId12"/>
    <p:sldId id="266" r:id="rId13"/>
    <p:sldId id="267"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62931F4F-792C-4D73-B1A6-094348418E6A}">
          <p14:sldIdLst>
            <p14:sldId id="256"/>
          </p14:sldIdLst>
        </p14:section>
        <p14:section name="Untitled Section" id="{C8C1CDDF-1CB0-4FD6-B2D3-124B7510D57E}">
          <p14:sldIdLst>
            <p14:sldId id="257"/>
            <p14:sldId id="258"/>
            <p14:sldId id="259"/>
            <p14:sldId id="268"/>
            <p14:sldId id="260"/>
            <p14:sldId id="261"/>
            <p14:sldId id="262"/>
            <p14:sldId id="263"/>
            <p14:sldId id="264"/>
            <p14:sldId id="265"/>
            <p14:sldId id="266"/>
            <p14:sldId id="267"/>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7370" autoAdjust="0"/>
  </p:normalViewPr>
  <p:slideViewPr>
    <p:cSldViewPr snapToGrid="0">
      <p:cViewPr varScale="1">
        <p:scale>
          <a:sx n="68" d="100"/>
          <a:sy n="68" d="100"/>
        </p:scale>
        <p:origin x="666"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rts/_rels/chart1.xml.rels><?xml version="1.0" encoding="UTF-8" standalone="yes"?>
<Relationships xmlns="http://schemas.openxmlformats.org/package/2006/relationships"><Relationship Id="rId3" Type="http://schemas.openxmlformats.org/officeDocument/2006/relationships/oleObject" Target="file:///C:\Users\ADY%20&amp;%20CRISS\Desktop\5104\WBS%20Cost%20Calculation.xlsx"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6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GB"/>
              <a:t>Gantt Chart</a:t>
            </a:r>
          </a:p>
        </c:rich>
      </c:tx>
      <c:layout>
        <c:manualLayout>
          <c:xMode val="edge"/>
          <c:yMode val="edge"/>
          <c:x val="0.37460407269450602"/>
          <c:y val="1.9607843137254902E-2"/>
        </c:manualLayout>
      </c:layout>
      <c:overlay val="0"/>
      <c:spPr>
        <a:noFill/>
        <a:ln>
          <a:noFill/>
        </a:ln>
        <a:effectLst/>
      </c:spPr>
      <c:txPr>
        <a:bodyPr rot="0" spcFirstLastPara="1" vertOverflow="ellipsis" vert="horz" wrap="square" anchor="ctr" anchorCtr="1"/>
        <a:lstStyle/>
        <a:p>
          <a:pPr>
            <a:defRPr sz="16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bar"/>
        <c:grouping val="stacked"/>
        <c:varyColors val="0"/>
        <c:ser>
          <c:idx val="0"/>
          <c:order val="0"/>
          <c:tx>
            <c:strRef>
              <c:f>'gantt chart 2'!$B$1</c:f>
              <c:strCache>
                <c:ptCount val="1"/>
                <c:pt idx="0">
                  <c:v>Start Date</c:v>
                </c:pt>
              </c:strCache>
            </c:strRef>
          </c:tx>
          <c:spPr>
            <a:noFill/>
            <a:ln>
              <a:noFill/>
            </a:ln>
            <a:effectLst>
              <a:outerShdw blurRad="57150" dist="19050" dir="5400000" algn="ctr" rotWithShape="0">
                <a:srgbClr val="000000">
                  <a:alpha val="63000"/>
                </a:srgbClr>
              </a:outerShdw>
            </a:effectLst>
            <a:sp3d/>
          </c:spPr>
          <c:invertIfNegative val="0"/>
          <c:cat>
            <c:strRef>
              <c:f>'gantt chart 2'!$A$2:$A$6</c:f>
              <c:strCache>
                <c:ptCount val="5"/>
                <c:pt idx="0">
                  <c:v>Initiation </c:v>
                </c:pt>
                <c:pt idx="1">
                  <c:v>Planning</c:v>
                </c:pt>
                <c:pt idx="2">
                  <c:v>Execution</c:v>
                </c:pt>
                <c:pt idx="3">
                  <c:v>Control</c:v>
                </c:pt>
                <c:pt idx="4">
                  <c:v>Closeout</c:v>
                </c:pt>
              </c:strCache>
            </c:strRef>
          </c:cat>
          <c:val>
            <c:numRef>
              <c:f>'gantt chart 2'!$B$2:$B$6</c:f>
              <c:numCache>
                <c:formatCode>d\-mmm</c:formatCode>
                <c:ptCount val="5"/>
                <c:pt idx="0">
                  <c:v>44501</c:v>
                </c:pt>
                <c:pt idx="1">
                  <c:v>44511</c:v>
                </c:pt>
                <c:pt idx="2">
                  <c:v>44542</c:v>
                </c:pt>
                <c:pt idx="3">
                  <c:v>44652</c:v>
                </c:pt>
                <c:pt idx="4">
                  <c:v>44837</c:v>
                </c:pt>
              </c:numCache>
            </c:numRef>
          </c:val>
          <c:extLst>
            <c:ext xmlns:c16="http://schemas.microsoft.com/office/drawing/2014/chart" uri="{C3380CC4-5D6E-409C-BE32-E72D297353CC}">
              <c16:uniqueId val="{00000000-7815-4C09-A19C-0FE7B1E3CFFE}"/>
            </c:ext>
          </c:extLst>
        </c:ser>
        <c:ser>
          <c:idx val="1"/>
          <c:order val="1"/>
          <c:tx>
            <c:strRef>
              <c:f>'gantt chart 2'!$C$1</c:f>
              <c:strCache>
                <c:ptCount val="1"/>
                <c:pt idx="0">
                  <c:v>Days to complete</c:v>
                </c:pt>
              </c:strCache>
            </c:strRef>
          </c:tx>
          <c:spPr>
            <a:gradFill rotWithShape="1">
              <a:gsLst>
                <a:gs pos="0">
                  <a:schemeClr val="accent2">
                    <a:satMod val="103000"/>
                    <a:lumMod val="102000"/>
                    <a:tint val="94000"/>
                  </a:schemeClr>
                </a:gs>
                <a:gs pos="50000">
                  <a:schemeClr val="accent2">
                    <a:satMod val="110000"/>
                    <a:lumMod val="100000"/>
                    <a:shade val="100000"/>
                  </a:schemeClr>
                </a:gs>
                <a:gs pos="100000">
                  <a:schemeClr val="accent2">
                    <a:lumMod val="99000"/>
                    <a:satMod val="120000"/>
                    <a:shade val="78000"/>
                  </a:schemeClr>
                </a:gs>
              </a:gsLst>
              <a:lin ang="5400000" scaled="0"/>
            </a:gradFill>
            <a:ln>
              <a:noFill/>
            </a:ln>
            <a:effectLst>
              <a:outerShdw blurRad="57150" dist="19050" dir="5400000" algn="ctr" rotWithShape="0">
                <a:srgbClr val="000000">
                  <a:alpha val="63000"/>
                </a:srgbClr>
              </a:outerShdw>
            </a:effectLst>
            <a:sp3d/>
          </c:spPr>
          <c:invertIfNegative val="0"/>
          <c:cat>
            <c:strRef>
              <c:f>'gantt chart 2'!$A$2:$A$6</c:f>
              <c:strCache>
                <c:ptCount val="5"/>
                <c:pt idx="0">
                  <c:v>Initiation </c:v>
                </c:pt>
                <c:pt idx="1">
                  <c:v>Planning</c:v>
                </c:pt>
                <c:pt idx="2">
                  <c:v>Execution</c:v>
                </c:pt>
                <c:pt idx="3">
                  <c:v>Control</c:v>
                </c:pt>
                <c:pt idx="4">
                  <c:v>Closeout</c:v>
                </c:pt>
              </c:strCache>
            </c:strRef>
          </c:cat>
          <c:val>
            <c:numRef>
              <c:f>'gantt chart 2'!$C$2:$C$6</c:f>
              <c:numCache>
                <c:formatCode>General</c:formatCode>
                <c:ptCount val="5"/>
                <c:pt idx="0">
                  <c:v>10</c:v>
                </c:pt>
                <c:pt idx="1">
                  <c:v>32</c:v>
                </c:pt>
                <c:pt idx="2">
                  <c:v>110</c:v>
                </c:pt>
                <c:pt idx="3">
                  <c:v>186</c:v>
                </c:pt>
                <c:pt idx="4">
                  <c:v>39</c:v>
                </c:pt>
              </c:numCache>
            </c:numRef>
          </c:val>
          <c:extLst>
            <c:ext xmlns:c16="http://schemas.microsoft.com/office/drawing/2014/chart" uri="{C3380CC4-5D6E-409C-BE32-E72D297353CC}">
              <c16:uniqueId val="{00000001-7815-4C09-A19C-0FE7B1E3CFFE}"/>
            </c:ext>
          </c:extLst>
        </c:ser>
        <c:dLbls>
          <c:showLegendKey val="0"/>
          <c:showVal val="0"/>
          <c:showCatName val="0"/>
          <c:showSerName val="0"/>
          <c:showPercent val="0"/>
          <c:showBubbleSize val="0"/>
        </c:dLbls>
        <c:gapWidth val="95"/>
        <c:gapDepth val="95"/>
        <c:shape val="box"/>
        <c:axId val="1234771856"/>
        <c:axId val="1234780592"/>
        <c:axId val="0"/>
      </c:bar3DChart>
      <c:catAx>
        <c:axId val="1234771856"/>
        <c:scaling>
          <c:orientation val="maxMin"/>
        </c:scaling>
        <c:delete val="0"/>
        <c:axPos val="l"/>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lt1">
                    <a:lumMod val="85000"/>
                  </a:schemeClr>
                </a:solidFill>
                <a:latin typeface="+mn-lt"/>
                <a:ea typeface="+mn-ea"/>
                <a:cs typeface="+mn-cs"/>
              </a:defRPr>
            </a:pPr>
            <a:endParaRPr lang="en-US"/>
          </a:p>
        </c:txPr>
        <c:crossAx val="1234780592"/>
        <c:crosses val="autoZero"/>
        <c:auto val="1"/>
        <c:lblAlgn val="ctr"/>
        <c:lblOffset val="100"/>
        <c:noMultiLvlLbl val="0"/>
      </c:catAx>
      <c:valAx>
        <c:axId val="1234780592"/>
        <c:scaling>
          <c:orientation val="minMax"/>
          <c:min val="44501"/>
        </c:scaling>
        <c:delete val="0"/>
        <c:axPos val="t"/>
        <c:majorGridlines>
          <c:spPr>
            <a:ln w="9525" cap="flat" cmpd="sng" algn="ctr">
              <a:solidFill>
                <a:schemeClr val="dk1">
                  <a:lumMod val="50000"/>
                  <a:lumOff val="50000"/>
                </a:schemeClr>
              </a:solidFill>
              <a:round/>
            </a:ln>
            <a:effectLst/>
          </c:spPr>
        </c:majorGridlines>
        <c:numFmt formatCode="d\-mmm"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lt1">
                    <a:lumMod val="85000"/>
                  </a:schemeClr>
                </a:solidFill>
                <a:latin typeface="+mn-lt"/>
                <a:ea typeface="+mn-ea"/>
                <a:cs typeface="+mn-cs"/>
              </a:defRPr>
            </a:pPr>
            <a:endParaRPr lang="en-US"/>
          </a:p>
        </c:txPr>
        <c:crossAx val="1234771856"/>
        <c:crosses val="autoZero"/>
        <c:crossBetween val="between"/>
      </c:valAx>
      <c:dTable>
        <c:showHorzBorder val="1"/>
        <c:showVertBorder val="1"/>
        <c:showOutline val="1"/>
        <c:showKeys val="1"/>
        <c:spPr>
          <a:noFill/>
          <a:ln w="9525">
            <a:solidFill>
              <a:schemeClr val="lt1">
                <a:lumMod val="95000"/>
                <a:alpha val="54000"/>
              </a:schemeClr>
            </a:solidFill>
          </a:ln>
          <a:effectLst/>
        </c:spPr>
        <c:txPr>
          <a:bodyPr rot="0" spcFirstLastPara="1" vertOverflow="ellipsis" vert="horz" wrap="square" anchor="ctr" anchorCtr="1"/>
          <a:lstStyle/>
          <a:p>
            <a:pPr rtl="0">
              <a:defRPr sz="900" b="0" i="0" u="none" strike="noStrike" kern="1200" baseline="0">
                <a:solidFill>
                  <a:schemeClr val="lt1">
                    <a:lumMod val="85000"/>
                  </a:schemeClr>
                </a:solidFill>
                <a:latin typeface="+mn-lt"/>
                <a:ea typeface="+mn-ea"/>
                <a:cs typeface="+mn-cs"/>
              </a:defRPr>
            </a:pPr>
            <a:endParaRPr lang="en-US"/>
          </a:p>
        </c:txPr>
      </c:dTable>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94">
  <cs:axisTitle>
    <cs:lnRef idx="0"/>
    <cs:fillRef idx="0"/>
    <cs:effectRef idx="0"/>
    <cs:fontRef idx="minor">
      <a:schemeClr val="lt1">
        <a:lumMod val="85000"/>
      </a:schemeClr>
    </cs:fontRef>
    <cs:defRPr sz="900" b="1" kern="1200" cap="all"/>
  </cs:axisTitle>
  <cs:categoryAxis>
    <cs:lnRef idx="0"/>
    <cs:fillRef idx="0"/>
    <cs:effectRef idx="0"/>
    <cs:fontRef idx="minor">
      <a:schemeClr val="lt1">
        <a:lumMod val="85000"/>
      </a:schemeClr>
    </cs:fontRef>
    <cs:spPr/>
    <cs:defRPr sz="900"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000" kern="1200"/>
  </cs:chartArea>
  <cs:dataLabel>
    <cs:lnRef idx="0"/>
    <cs:fillRef idx="0"/>
    <cs:effectRef idx="0"/>
    <cs:fontRef idx="minor">
      <a:schemeClr val="lt1">
        <a:lumMod val="85000"/>
      </a:schemeClr>
    </cs:fontRef>
    <cs:defRPr sz="900" kern="1200"/>
  </cs:dataLabel>
  <cs:dataLabelCallout>
    <cs:lnRef idx="0"/>
    <cs:fillRef idx="0"/>
    <cs:effectRef idx="0"/>
    <cs:fontRef idx="minor">
      <a:schemeClr val="dk1">
        <a:lumMod val="65000"/>
        <a:lumOff val="35000"/>
      </a:schemeClr>
    </cs:fontRef>
    <cs:spPr>
      <a:solidFill>
        <a:schemeClr val="lt1"/>
      </a:solidFill>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900"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dk1">
            <a:lumMod val="50000"/>
            <a:lumOff val="50000"/>
          </a:schemeClr>
        </a:solidFill>
        <a:round/>
      </a:ln>
    </cs:spPr>
  </cs:gridlineMajor>
  <cs:gridlineMinor>
    <cs:lnRef idx="0"/>
    <cs:fillRef idx="0"/>
    <cs:effectRef idx="0"/>
    <cs:fontRef idx="minor">
      <a:schemeClr val="tx1"/>
    </cs:fontRef>
    <cs:spPr>
      <a:ln>
        <a:solidFill>
          <a:schemeClr val="dk1">
            <a:lumMod val="60000"/>
            <a:lumOff val="40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85000"/>
      </a:schemeClr>
    </cs:fontRef>
    <cs:defRPr sz="900"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85000"/>
      </a:schemeClr>
    </cs:fontRef>
    <cs:spPr/>
    <cs:defRPr sz="900"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1600"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ln>
    </cs:spPr>
  </cs:trendline>
  <cs:trendlineLabel>
    <cs:lnRef idx="0"/>
    <cs:fillRef idx="0"/>
    <cs:effectRef idx="0"/>
    <cs:fontRef idx="minor">
      <a:schemeClr val="lt1">
        <a:lumMod val="85000"/>
      </a:schemeClr>
    </cs:fontRef>
    <cs:defRPr sz="900"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900" kern="1200"/>
  </cs:valueAxis>
  <cs:wall>
    <cs:lnRef idx="0"/>
    <cs:fillRef idx="0"/>
    <cs:effectRef idx="0"/>
    <cs:fontRef idx="minor">
      <a:schemeClr val="tx1"/>
    </cs:fontRef>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DFCDA62-E4F9-4735-950D-02336F99316B}" type="datetimeFigureOut">
              <a:rPr lang="en-GB" smtClean="0"/>
              <a:t>10/12/2021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CCE916B-559A-4FCB-B19A-83A3DDE407E7}" type="slidenum">
              <a:rPr lang="en-GB" smtClean="0"/>
              <a:t>‹#›</a:t>
            </a:fld>
            <a:endParaRPr lang="en-GB"/>
          </a:p>
        </p:txBody>
      </p:sp>
    </p:spTree>
    <p:extLst>
      <p:ext uri="{BB962C8B-B14F-4D97-AF65-F5344CB8AC3E}">
        <p14:creationId xmlns:p14="http://schemas.microsoft.com/office/powerpoint/2010/main" val="5997509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Calibri" panose="020F0502020204030204" pitchFamily="34" charset="0"/>
              </a:rPr>
              <a:t>When it comes to documenting an invention or other innovation, a quad chart is a great way to do it in a concise and visually appealing way. "Quad" charts are used because they are separated into four sections and shown in landscape mode. It is easy to make a quick judgment because they are usually just one page long (Keenan, 2020).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CCE916B-559A-4FCB-B19A-83A3DDE407E7}" type="slidenum">
              <a:rPr lang="en-GB" smtClean="0"/>
              <a:t>5</a:t>
            </a:fld>
            <a:endParaRPr lang="en-GB"/>
          </a:p>
        </p:txBody>
      </p:sp>
    </p:spTree>
    <p:extLst>
      <p:ext uri="{BB962C8B-B14F-4D97-AF65-F5344CB8AC3E}">
        <p14:creationId xmlns:p14="http://schemas.microsoft.com/office/powerpoint/2010/main" val="27054448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Calibri" panose="020F0502020204030204" pitchFamily="34" charset="0"/>
              </a:rPr>
              <a:t>In the context of a project development and implementation, stakeholder analysis is the process of systematically obtaining and assessing qualitative information in order to decide whose interests should be taken into consideration during the development and/or implementation of the plan (Schmeer, 2000).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CCE916B-559A-4FCB-B19A-83A3DDE407E7}" type="slidenum">
              <a:rPr lang="en-GB" smtClean="0"/>
              <a:t>6</a:t>
            </a:fld>
            <a:endParaRPr lang="en-GB"/>
          </a:p>
        </p:txBody>
      </p:sp>
    </p:spTree>
    <p:extLst>
      <p:ext uri="{BB962C8B-B14F-4D97-AF65-F5344CB8AC3E}">
        <p14:creationId xmlns:p14="http://schemas.microsoft.com/office/powerpoint/2010/main" val="33024328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Calibri" panose="020F0502020204030204" pitchFamily="34" charset="0"/>
              </a:rPr>
              <a:t>When it comes to project expenses, a Cost Breakdown Structure (CBS) is a decomposition of the various costs. It represents the costs of the elements of the Work Breakdown Structure, which is represented by the Cost Breakdown Structure. The CBS is a critical tool in project management, particularly in the financial aspects of any project, because it provides a structure for implementing measurable operational costs throughout the project lifecycle (</a:t>
            </a:r>
            <a:r>
              <a:rPr lang="en-GB" sz="1800" dirty="0" err="1">
                <a:effectLst/>
                <a:latin typeface="Calibri" panose="020F0502020204030204" pitchFamily="34" charset="0"/>
                <a:ea typeface="Calibri" panose="020F0502020204030204" pitchFamily="34" charset="0"/>
                <a:cs typeface="Calibri" panose="020F0502020204030204" pitchFamily="34" charset="0"/>
              </a:rPr>
              <a:t>Adeaca</a:t>
            </a:r>
            <a:r>
              <a:rPr lang="en-GB" sz="1800" dirty="0">
                <a:effectLst/>
                <a:latin typeface="Calibri" panose="020F0502020204030204" pitchFamily="34" charset="0"/>
                <a:ea typeface="Calibri" panose="020F0502020204030204" pitchFamily="34" charset="0"/>
                <a:cs typeface="Calibri" panose="020F0502020204030204" pitchFamily="34" charset="0"/>
              </a:rPr>
              <a:t>, 2021).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CCE916B-559A-4FCB-B19A-83A3DDE407E7}" type="slidenum">
              <a:rPr lang="en-GB" smtClean="0"/>
              <a:t>8</a:t>
            </a:fld>
            <a:endParaRPr lang="en-GB"/>
          </a:p>
        </p:txBody>
      </p:sp>
    </p:spTree>
    <p:extLst>
      <p:ext uri="{BB962C8B-B14F-4D97-AF65-F5344CB8AC3E}">
        <p14:creationId xmlns:p14="http://schemas.microsoft.com/office/powerpoint/2010/main" val="40790446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The word “risk” is used to describe any area of insecurity that could hurt or help the project.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The main goal when it comes to risk is to avoid or lessen the chances of things that could throw the project off track. To manage and reduce risks, it is first needed to find them, figure out how likely they are to happen, and figure out how much they might hurt the project. People who manage projects and make changes need to think about how to deal with risks. A project has to take risks because it has to meet its goals and take advantage of any opportunities that may come up. Good project management tries to keep the project from being exposed to risk by taking steps to improve oversight of uncertainty and to reduce the risk of not meeting the project’s goals. It is important for a project manager to keep an eye on their risks and the steps they are taking to deal with them. People on the project team should be involved in the risk assessment process. If there is a project board, they should be involved in the process as well (BIS, 2010).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CCE916B-559A-4FCB-B19A-83A3DDE407E7}" type="slidenum">
              <a:rPr lang="en-GB" smtClean="0"/>
              <a:t>12</a:t>
            </a:fld>
            <a:endParaRPr lang="en-GB"/>
          </a:p>
        </p:txBody>
      </p:sp>
    </p:spTree>
    <p:extLst>
      <p:ext uri="{BB962C8B-B14F-4D97-AF65-F5344CB8AC3E}">
        <p14:creationId xmlns:p14="http://schemas.microsoft.com/office/powerpoint/2010/main" val="15792945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CCE916B-559A-4FCB-B19A-83A3DDE407E7}" type="slidenum">
              <a:rPr lang="en-GB" smtClean="0"/>
              <a:t>13</a:t>
            </a:fld>
            <a:endParaRPr lang="en-GB"/>
          </a:p>
        </p:txBody>
      </p:sp>
    </p:spTree>
    <p:extLst>
      <p:ext uri="{BB962C8B-B14F-4D97-AF65-F5344CB8AC3E}">
        <p14:creationId xmlns:p14="http://schemas.microsoft.com/office/powerpoint/2010/main" val="3599341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2DAB8B7-BDCC-4423-98A4-88A17D5C24E2}" type="datetimeFigureOut">
              <a:rPr lang="en-GB" smtClean="0"/>
              <a:t>10/12/2021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EF7CAE-ECD5-43DC-8135-623D8AF6A9FE}" type="slidenum">
              <a:rPr lang="en-GB" smtClean="0"/>
              <a:t>‹#›</a:t>
            </a:fld>
            <a:endParaRPr lang="en-GB"/>
          </a:p>
        </p:txBody>
      </p:sp>
    </p:spTree>
    <p:extLst>
      <p:ext uri="{BB962C8B-B14F-4D97-AF65-F5344CB8AC3E}">
        <p14:creationId xmlns:p14="http://schemas.microsoft.com/office/powerpoint/2010/main" val="27571450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2DAB8B7-BDCC-4423-98A4-88A17D5C24E2}" type="datetimeFigureOut">
              <a:rPr lang="en-GB" smtClean="0"/>
              <a:t>10/12/2021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EF7CAE-ECD5-43DC-8135-623D8AF6A9FE}" type="slidenum">
              <a:rPr lang="en-GB" smtClean="0"/>
              <a:t>‹#›</a:t>
            </a:fld>
            <a:endParaRPr lang="en-GB"/>
          </a:p>
        </p:txBody>
      </p:sp>
    </p:spTree>
    <p:extLst>
      <p:ext uri="{BB962C8B-B14F-4D97-AF65-F5344CB8AC3E}">
        <p14:creationId xmlns:p14="http://schemas.microsoft.com/office/powerpoint/2010/main" val="28572669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2DAB8B7-BDCC-4423-98A4-88A17D5C24E2}" type="datetimeFigureOut">
              <a:rPr lang="en-GB" smtClean="0"/>
              <a:t>10/12/2021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EF7CAE-ECD5-43DC-8135-623D8AF6A9FE}" type="slidenum">
              <a:rPr lang="en-GB" smtClean="0"/>
              <a:t>‹#›</a:t>
            </a:fld>
            <a:endParaRPr lang="en-GB"/>
          </a:p>
        </p:txBody>
      </p:sp>
    </p:spTree>
    <p:extLst>
      <p:ext uri="{BB962C8B-B14F-4D97-AF65-F5344CB8AC3E}">
        <p14:creationId xmlns:p14="http://schemas.microsoft.com/office/powerpoint/2010/main" val="23058770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2DAB8B7-BDCC-4423-98A4-88A17D5C24E2}" type="datetimeFigureOut">
              <a:rPr lang="en-GB" smtClean="0"/>
              <a:t>10/12/2021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4EF7CAE-ECD5-43DC-8135-623D8AF6A9FE}" type="slidenum">
              <a:rPr lang="en-GB" smtClean="0"/>
              <a:t>‹#›</a:t>
            </a:fld>
            <a:endParaRPr lang="en-GB"/>
          </a:p>
        </p:txBody>
      </p:sp>
    </p:spTree>
    <p:extLst>
      <p:ext uri="{BB962C8B-B14F-4D97-AF65-F5344CB8AC3E}">
        <p14:creationId xmlns:p14="http://schemas.microsoft.com/office/powerpoint/2010/main" val="26371417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2DAB8B7-BDCC-4423-98A4-88A17D5C24E2}" type="datetimeFigureOut">
              <a:rPr lang="en-GB" smtClean="0"/>
              <a:t>10/12/2021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4EF7CAE-ECD5-43DC-8135-623D8AF6A9FE}" type="slidenum">
              <a:rPr lang="en-GB" smtClean="0"/>
              <a:t>‹#›</a:t>
            </a:fld>
            <a:endParaRPr lang="en-GB"/>
          </a:p>
        </p:txBody>
      </p:sp>
    </p:spTree>
    <p:extLst>
      <p:ext uri="{BB962C8B-B14F-4D97-AF65-F5344CB8AC3E}">
        <p14:creationId xmlns:p14="http://schemas.microsoft.com/office/powerpoint/2010/main" val="22824065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2DAB8B7-BDCC-4423-98A4-88A17D5C24E2}" type="datetimeFigureOut">
              <a:rPr lang="en-GB" smtClean="0"/>
              <a:t>10/12/2021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4EF7CAE-ECD5-43DC-8135-623D8AF6A9FE}" type="slidenum">
              <a:rPr lang="en-GB" smtClean="0"/>
              <a:t>‹#›</a:t>
            </a:fld>
            <a:endParaRPr lang="en-GB"/>
          </a:p>
        </p:txBody>
      </p:sp>
    </p:spTree>
    <p:extLst>
      <p:ext uri="{BB962C8B-B14F-4D97-AF65-F5344CB8AC3E}">
        <p14:creationId xmlns:p14="http://schemas.microsoft.com/office/powerpoint/2010/main" val="29257055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2DAB8B7-BDCC-4423-98A4-88A17D5C24E2}" type="datetimeFigureOut">
              <a:rPr lang="en-GB" smtClean="0"/>
              <a:t>10/12/2021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4EF7CAE-ECD5-43DC-8135-623D8AF6A9FE}" type="slidenum">
              <a:rPr lang="en-GB" smtClean="0"/>
              <a:t>‹#›</a:t>
            </a:fld>
            <a:endParaRPr lang="en-GB"/>
          </a:p>
        </p:txBody>
      </p:sp>
    </p:spTree>
    <p:extLst>
      <p:ext uri="{BB962C8B-B14F-4D97-AF65-F5344CB8AC3E}">
        <p14:creationId xmlns:p14="http://schemas.microsoft.com/office/powerpoint/2010/main" val="41466624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2DAB8B7-BDCC-4423-98A4-88A17D5C24E2}" type="datetimeFigureOut">
              <a:rPr lang="en-GB" smtClean="0"/>
              <a:t>10/12/2021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4EF7CAE-ECD5-43DC-8135-623D8AF6A9FE}" type="slidenum">
              <a:rPr lang="en-GB" smtClean="0"/>
              <a:t>‹#›</a:t>
            </a:fld>
            <a:endParaRPr lang="en-GB"/>
          </a:p>
        </p:txBody>
      </p:sp>
    </p:spTree>
    <p:extLst>
      <p:ext uri="{BB962C8B-B14F-4D97-AF65-F5344CB8AC3E}">
        <p14:creationId xmlns:p14="http://schemas.microsoft.com/office/powerpoint/2010/main" val="31243124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2DAB8B7-BDCC-4423-98A4-88A17D5C24E2}" type="datetimeFigureOut">
              <a:rPr lang="en-GB" smtClean="0"/>
              <a:t>10/12/2021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4EF7CAE-ECD5-43DC-8135-623D8AF6A9FE}" type="slidenum">
              <a:rPr lang="en-GB" smtClean="0"/>
              <a:t>‹#›</a:t>
            </a:fld>
            <a:endParaRPr lang="en-GB"/>
          </a:p>
        </p:txBody>
      </p:sp>
    </p:spTree>
    <p:extLst>
      <p:ext uri="{BB962C8B-B14F-4D97-AF65-F5344CB8AC3E}">
        <p14:creationId xmlns:p14="http://schemas.microsoft.com/office/powerpoint/2010/main" val="10450283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2DAB8B7-BDCC-4423-98A4-88A17D5C24E2}" type="datetimeFigureOut">
              <a:rPr lang="en-GB" smtClean="0"/>
              <a:t>10/12/2021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EF7CAE-ECD5-43DC-8135-623D8AF6A9FE}" type="slidenum">
              <a:rPr lang="en-GB" smtClean="0"/>
              <a:t>‹#›</a:t>
            </a:fld>
            <a:endParaRPr lang="en-GB"/>
          </a:p>
        </p:txBody>
      </p:sp>
    </p:spTree>
    <p:extLst>
      <p:ext uri="{BB962C8B-B14F-4D97-AF65-F5344CB8AC3E}">
        <p14:creationId xmlns:p14="http://schemas.microsoft.com/office/powerpoint/2010/main" val="23037966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2DAB8B7-BDCC-4423-98A4-88A17D5C24E2}" type="datetimeFigureOut">
              <a:rPr lang="en-GB" smtClean="0"/>
              <a:t>10/12/2021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EF7CAE-ECD5-43DC-8135-623D8AF6A9FE}" type="slidenum">
              <a:rPr lang="en-GB" smtClean="0"/>
              <a:t>‹#›</a:t>
            </a:fld>
            <a:endParaRPr lang="en-GB"/>
          </a:p>
        </p:txBody>
      </p:sp>
    </p:spTree>
    <p:extLst>
      <p:ext uri="{BB962C8B-B14F-4D97-AF65-F5344CB8AC3E}">
        <p14:creationId xmlns:p14="http://schemas.microsoft.com/office/powerpoint/2010/main" val="40419399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2DAB8B7-BDCC-4423-98A4-88A17D5C24E2}" type="datetimeFigureOut">
              <a:rPr lang="en-GB" smtClean="0"/>
              <a:t>10/12/2021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4EF7CAE-ECD5-43DC-8135-623D8AF6A9FE}" type="slidenum">
              <a:rPr lang="en-GB" smtClean="0"/>
              <a:t>‹#›</a:t>
            </a:fld>
            <a:endParaRPr lang="en-GB"/>
          </a:p>
        </p:txBody>
      </p:sp>
    </p:spTree>
    <p:extLst>
      <p:ext uri="{BB962C8B-B14F-4D97-AF65-F5344CB8AC3E}">
        <p14:creationId xmlns:p14="http://schemas.microsoft.com/office/powerpoint/2010/main" val="177769690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www.ag.ndsu.edu/gearupkindergarten/gearing-up-blog/11-fun-activities-for-when-you-hear-201ci-want-to-watch-tv201d" TargetMode="External"/><Relationship Id="rId2" Type="http://schemas.openxmlformats.org/officeDocument/2006/relationships/image" Target="../media/image1.jpg"/><Relationship Id="rId1" Type="http://schemas.openxmlformats.org/officeDocument/2006/relationships/slideLayout" Target="../slideLayouts/slideLayout1.xml"/><Relationship Id="rId4" Type="http://schemas.openxmlformats.org/officeDocument/2006/relationships/hyperlink" Target="https://creativecommons.org/licenses/by-nc-sa/3.0/"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0D266-EF86-4654-B717-ACCA94881AA0}"/>
              </a:ext>
            </a:extLst>
          </p:cNvPr>
          <p:cNvSpPr>
            <a:spLocks noGrp="1"/>
          </p:cNvSpPr>
          <p:nvPr>
            <p:ph type="ctrTitle"/>
          </p:nvPr>
        </p:nvSpPr>
        <p:spPr>
          <a:xfrm>
            <a:off x="329184" y="0"/>
            <a:ext cx="4171994" cy="3101968"/>
          </a:xfrm>
        </p:spPr>
        <p:txBody>
          <a:bodyPr vert="horz" lIns="91440" tIns="45720" rIns="91440" bIns="45720" rtlCol="0" anchor="b">
            <a:normAutofit/>
          </a:bodyPr>
          <a:lstStyle/>
          <a:p>
            <a:pPr algn="l"/>
            <a:r>
              <a:rPr lang="en-US" sz="5600" kern="1200" dirty="0">
                <a:solidFill>
                  <a:schemeClr val="tx1"/>
                </a:solidFill>
                <a:latin typeface="+mj-lt"/>
                <a:ea typeface="+mj-ea"/>
                <a:cs typeface="+mj-cs"/>
              </a:rPr>
              <a:t>Project Management Plan </a:t>
            </a:r>
          </a:p>
        </p:txBody>
      </p:sp>
      <p:sp>
        <p:nvSpPr>
          <p:cNvPr id="3" name="Subtitle 2">
            <a:extLst>
              <a:ext uri="{FF2B5EF4-FFF2-40B4-BE49-F238E27FC236}">
                <a16:creationId xmlns:a16="http://schemas.microsoft.com/office/drawing/2014/main" id="{A6D91D54-0FC9-4C0B-BFFB-CE0700598189}"/>
              </a:ext>
            </a:extLst>
          </p:cNvPr>
          <p:cNvSpPr>
            <a:spLocks noGrp="1"/>
          </p:cNvSpPr>
          <p:nvPr>
            <p:ph type="subTitle" idx="1"/>
          </p:nvPr>
        </p:nvSpPr>
        <p:spPr>
          <a:xfrm>
            <a:off x="599609" y="4742028"/>
            <a:ext cx="4171994" cy="1035781"/>
          </a:xfrm>
        </p:spPr>
        <p:txBody>
          <a:bodyPr vert="horz" lIns="91440" tIns="45720" rIns="91440" bIns="45720" rtlCol="0">
            <a:normAutofit/>
          </a:bodyPr>
          <a:lstStyle/>
          <a:p>
            <a:pPr algn="l"/>
            <a:r>
              <a:rPr lang="en-US" altLang="en-US" sz="1500" kern="1200">
                <a:solidFill>
                  <a:schemeClr val="tx1"/>
                </a:solidFill>
                <a:latin typeface="+mn-lt"/>
                <a:ea typeface="+mn-ea"/>
                <a:cs typeface="+mn-cs"/>
                <a:sym typeface="Tahoma" panose="020B0604030504040204" pitchFamily="34" charset="0"/>
              </a:rPr>
              <a:t>Student name: Cristina Larisa Negesc</a:t>
            </a:r>
          </a:p>
          <a:p>
            <a:pPr algn="l"/>
            <a:r>
              <a:rPr lang="en-US" altLang="zh-CN" sz="1500" kern="1200">
                <a:solidFill>
                  <a:schemeClr val="tx1"/>
                </a:solidFill>
                <a:latin typeface="+mn-lt"/>
                <a:ea typeface="+mn-ea"/>
                <a:cs typeface="+mn-cs"/>
                <a:sym typeface="Tahoma" panose="020B0604030504040204" pitchFamily="34" charset="0"/>
              </a:rPr>
              <a:t>Student Number: </a:t>
            </a:r>
            <a:r>
              <a:rPr lang="en-US" altLang="en-US" sz="1500" kern="1200">
                <a:solidFill>
                  <a:schemeClr val="tx1"/>
                </a:solidFill>
                <a:latin typeface="+mn-lt"/>
                <a:ea typeface="+mn-ea"/>
                <a:cs typeface="+mn-cs"/>
                <a:sym typeface="Tahoma" panose="020B0604030504040204" pitchFamily="34" charset="0"/>
              </a:rPr>
              <a:t>1917996 </a:t>
            </a:r>
            <a:endParaRPr lang="en-US" altLang="zh-CN" sz="1500" kern="1200">
              <a:solidFill>
                <a:schemeClr val="tx1"/>
              </a:solidFill>
              <a:latin typeface="+mn-lt"/>
              <a:ea typeface="+mn-ea"/>
              <a:cs typeface="+mn-cs"/>
              <a:sym typeface="Tahoma" panose="020B0604030504040204" pitchFamily="34" charset="0"/>
            </a:endParaRPr>
          </a:p>
          <a:p>
            <a:pPr algn="l"/>
            <a:r>
              <a:rPr lang="en-US" altLang="zh-CN" sz="1500" kern="1200">
                <a:solidFill>
                  <a:schemeClr val="tx1"/>
                </a:solidFill>
                <a:latin typeface="+mn-lt"/>
                <a:ea typeface="+mn-ea"/>
                <a:cs typeface="+mn-cs"/>
                <a:sym typeface="Tahoma" panose="020B0604030504040204" pitchFamily="34" charset="0"/>
              </a:rPr>
              <a:t>Lecturer’s name: Dami Pokubo</a:t>
            </a:r>
          </a:p>
          <a:p>
            <a:pPr algn="l"/>
            <a:endParaRPr lang="en-US" sz="1500" kern="1200">
              <a:solidFill>
                <a:schemeClr val="tx1"/>
              </a:solidFill>
              <a:latin typeface="+mn-lt"/>
              <a:ea typeface="+mn-ea"/>
              <a:cs typeface="+mn-cs"/>
            </a:endParaRPr>
          </a:p>
        </p:txBody>
      </p:sp>
      <p:sp>
        <p:nvSpPr>
          <p:cNvPr id="4" name="TextBox 3">
            <a:extLst>
              <a:ext uri="{FF2B5EF4-FFF2-40B4-BE49-F238E27FC236}">
                <a16:creationId xmlns:a16="http://schemas.microsoft.com/office/drawing/2014/main" id="{57BCF842-1573-4D89-9BCD-379E88E7B9AC}"/>
              </a:ext>
            </a:extLst>
          </p:cNvPr>
          <p:cNvSpPr txBox="1"/>
          <p:nvPr/>
        </p:nvSpPr>
        <p:spPr>
          <a:xfrm>
            <a:off x="329184" y="3428682"/>
            <a:ext cx="4728231" cy="1169551"/>
          </a:xfrm>
          <a:prstGeom prst="rect">
            <a:avLst/>
          </a:prstGeom>
          <a:noFill/>
        </p:spPr>
        <p:txBody>
          <a:bodyPr wrap="square" rtlCol="0">
            <a:spAutoFit/>
          </a:bodyPr>
          <a:lstStyle/>
          <a:p>
            <a:pPr>
              <a:spcAft>
                <a:spcPts val="600"/>
              </a:spcAft>
            </a:pPr>
            <a:r>
              <a:rPr lang="en-GB" sz="2400" dirty="0"/>
              <a:t>Managing Projects in the Workplace</a:t>
            </a:r>
          </a:p>
          <a:p>
            <a:pPr>
              <a:spcAft>
                <a:spcPts val="600"/>
              </a:spcAft>
            </a:pPr>
            <a:r>
              <a:rPr lang="en-GB" dirty="0"/>
              <a:t>BMSW5104</a:t>
            </a:r>
          </a:p>
          <a:p>
            <a:pPr>
              <a:spcAft>
                <a:spcPts val="600"/>
              </a:spcAft>
            </a:pPr>
            <a:endParaRPr lang="en-GB" dirty="0"/>
          </a:p>
        </p:txBody>
      </p:sp>
      <p:pic>
        <p:nvPicPr>
          <p:cNvPr id="7" name="Picture 6" descr="A group of people in a classroom&#10;&#10;Description automatically generated with medium confidence">
            <a:extLst>
              <a:ext uri="{FF2B5EF4-FFF2-40B4-BE49-F238E27FC236}">
                <a16:creationId xmlns:a16="http://schemas.microsoft.com/office/drawing/2014/main" id="{760BA513-3726-4CA1-B30C-DDC0E101E34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386598" y="348759"/>
            <a:ext cx="6116779" cy="5729515"/>
          </a:xfrm>
          <a:prstGeom prst="rect">
            <a:avLst/>
          </a:prstGeom>
        </p:spPr>
      </p:pic>
      <p:sp>
        <p:nvSpPr>
          <p:cNvPr id="8" name="TextBox 7">
            <a:extLst>
              <a:ext uri="{FF2B5EF4-FFF2-40B4-BE49-F238E27FC236}">
                <a16:creationId xmlns:a16="http://schemas.microsoft.com/office/drawing/2014/main" id="{9C5CDFDA-A8C7-4184-AF32-AC74E338F79A}"/>
              </a:ext>
            </a:extLst>
          </p:cNvPr>
          <p:cNvSpPr txBox="1"/>
          <p:nvPr/>
        </p:nvSpPr>
        <p:spPr>
          <a:xfrm>
            <a:off x="5386598" y="6378739"/>
            <a:ext cx="6116779" cy="230832"/>
          </a:xfrm>
          <a:prstGeom prst="rect">
            <a:avLst/>
          </a:prstGeom>
          <a:noFill/>
        </p:spPr>
        <p:txBody>
          <a:bodyPr wrap="square" rtlCol="0">
            <a:spAutoFit/>
          </a:bodyPr>
          <a:lstStyle/>
          <a:p>
            <a:r>
              <a:rPr lang="en-GB" sz="900">
                <a:hlinkClick r:id="rId3" tooltip="http://www.ag.ndsu.edu/gearupkindergarten/gearing-up-blog/11-fun-activities-for-when-you-hear-201ci-want-to-watch-tv201d"/>
              </a:rPr>
              <a:t>This Photo</a:t>
            </a:r>
            <a:r>
              <a:rPr lang="en-GB" sz="900"/>
              <a:t> by Unknown Author is licensed under </a:t>
            </a:r>
            <a:r>
              <a:rPr lang="en-GB" sz="900">
                <a:hlinkClick r:id="rId4" tooltip="https://creativecommons.org/licenses/by-nc-sa/3.0/"/>
              </a:rPr>
              <a:t>CC BY-SA-NC</a:t>
            </a:r>
            <a:endParaRPr lang="en-GB" sz="900"/>
          </a:p>
        </p:txBody>
      </p:sp>
    </p:spTree>
    <p:extLst>
      <p:ext uri="{BB962C8B-B14F-4D97-AF65-F5344CB8AC3E}">
        <p14:creationId xmlns:p14="http://schemas.microsoft.com/office/powerpoint/2010/main" val="27641662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8DDA986-B6EE-4642-AC60-0490373E6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0B62878-12EF-4E97-A284-47BAFC30D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6D79188D-1ED5-4705-B8C7-5D6FB7670A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514" y="685800"/>
            <a:ext cx="10800972"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EDF35864-04FF-48F6-A79B-FCC6A3C602E9}"/>
              </a:ext>
            </a:extLst>
          </p:cNvPr>
          <p:cNvSpPr>
            <a:spLocks noGrp="1"/>
          </p:cNvSpPr>
          <p:nvPr>
            <p:ph type="title"/>
          </p:nvPr>
        </p:nvSpPr>
        <p:spPr>
          <a:xfrm>
            <a:off x="1616054" y="1261137"/>
            <a:ext cx="8959893" cy="888360"/>
          </a:xfrm>
        </p:spPr>
        <p:txBody>
          <a:bodyPr vert="horz" lIns="91440" tIns="45720" rIns="91440" bIns="45720" rtlCol="0" anchor="b">
            <a:normAutofit/>
          </a:bodyPr>
          <a:lstStyle/>
          <a:p>
            <a:pPr algn="ctr"/>
            <a:r>
              <a:rPr lang="en-GB" sz="3200" dirty="0">
                <a:solidFill>
                  <a:schemeClr val="tx1">
                    <a:lumMod val="65000"/>
                    <a:lumOff val="35000"/>
                  </a:schemeClr>
                </a:solidFill>
                <a:effectLst/>
                <a:latin typeface="Arial" panose="020B0604020202020204" pitchFamily="34" charset="0"/>
                <a:ea typeface="Calibri" panose="020F0502020204030204" pitchFamily="34" charset="0"/>
              </a:rPr>
              <a:t>A basic project outline </a:t>
            </a:r>
            <a:endParaRPr lang="en-US" sz="3200" kern="1200" dirty="0">
              <a:solidFill>
                <a:schemeClr val="tx1">
                  <a:lumMod val="65000"/>
                  <a:lumOff val="35000"/>
                </a:schemeClr>
              </a:solidFill>
              <a:latin typeface="+mj-lt"/>
              <a:ea typeface="+mj-ea"/>
              <a:cs typeface="+mj-cs"/>
            </a:endParaRPr>
          </a:p>
        </p:txBody>
      </p:sp>
      <p:sp>
        <p:nvSpPr>
          <p:cNvPr id="7" name="Content Placeholder 6">
            <a:extLst>
              <a:ext uri="{FF2B5EF4-FFF2-40B4-BE49-F238E27FC236}">
                <a16:creationId xmlns:a16="http://schemas.microsoft.com/office/drawing/2014/main" id="{2120A28E-5C29-4A6F-AD7F-D60F7C7E9A99}"/>
              </a:ext>
            </a:extLst>
          </p:cNvPr>
          <p:cNvSpPr>
            <a:spLocks noGrp="1"/>
          </p:cNvSpPr>
          <p:nvPr>
            <p:ph idx="1"/>
          </p:nvPr>
        </p:nvSpPr>
        <p:spPr>
          <a:xfrm>
            <a:off x="1616054" y="2427383"/>
            <a:ext cx="8959892" cy="3169482"/>
          </a:xfrm>
        </p:spPr>
        <p:txBody>
          <a:bodyPr vert="horz" lIns="91440" tIns="45720" rIns="91440" bIns="45720" rtlCol="0" anchor="t">
            <a:normAutofit/>
          </a:bodyPr>
          <a:lstStyle/>
          <a:p>
            <a:pPr lvl="0">
              <a:spcAft>
                <a:spcPts val="600"/>
              </a:spcAft>
            </a:pPr>
            <a:r>
              <a:rPr lang="en-US" sz="2000">
                <a:solidFill>
                  <a:schemeClr val="tx1">
                    <a:lumMod val="65000"/>
                    <a:lumOff val="35000"/>
                  </a:schemeClr>
                </a:solidFill>
                <a:effectLst/>
              </a:rPr>
              <a:t>This project will involve the start-up of a private innovative nursery in different locations. Those locations will be big companies (Tesco, Asda, John Lewis, universities and so on) with several staff members. Each company will offer the location, but the nursery will be responsible for the rent, bills, the furniture, and everything required for the start-up and normal functioning. in this case, the company will be Asda Queslett Superstore.</a:t>
            </a:r>
          </a:p>
        </p:txBody>
      </p:sp>
    </p:spTree>
    <p:extLst>
      <p:ext uri="{BB962C8B-B14F-4D97-AF65-F5344CB8AC3E}">
        <p14:creationId xmlns:p14="http://schemas.microsoft.com/office/powerpoint/2010/main" val="23991292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4727AA0-3B8B-42A1-9B40-9E18DE0772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3B510C2-6B72-4837-A321-02F4D6662E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95450" y="1751605"/>
            <a:ext cx="2705100" cy="335479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70455EA9-FD28-4749-B6E0-3B50ED444359}"/>
              </a:ext>
            </a:extLst>
          </p:cNvPr>
          <p:cNvSpPr>
            <a:spLocks noGrp="1"/>
          </p:cNvSpPr>
          <p:nvPr>
            <p:ph type="title"/>
          </p:nvPr>
        </p:nvSpPr>
        <p:spPr>
          <a:xfrm>
            <a:off x="2031569" y="2097290"/>
            <a:ext cx="2032863" cy="2663420"/>
          </a:xfrm>
        </p:spPr>
        <p:txBody>
          <a:bodyPr vert="horz" lIns="91440" tIns="45720" rIns="91440" bIns="45720" rtlCol="0">
            <a:normAutofit/>
          </a:bodyPr>
          <a:lstStyle/>
          <a:p>
            <a:pPr algn="ctr"/>
            <a:r>
              <a:rPr lang="en-US" sz="2400" b="1" kern="1200">
                <a:solidFill>
                  <a:srgbClr val="595959"/>
                </a:solidFill>
                <a:latin typeface="Arial" panose="020B0604020202020204" pitchFamily="34" charset="0"/>
                <a:cs typeface="Arial" panose="020B0604020202020204" pitchFamily="34" charset="0"/>
              </a:rPr>
              <a:t>Description</a:t>
            </a:r>
          </a:p>
        </p:txBody>
      </p:sp>
      <p:sp>
        <p:nvSpPr>
          <p:cNvPr id="14" name="Rectangle 13">
            <a:extLst>
              <a:ext uri="{FF2B5EF4-FFF2-40B4-BE49-F238E27FC236}">
                <a16:creationId xmlns:a16="http://schemas.microsoft.com/office/drawing/2014/main" id="{0B53F4C5-8736-4468-9F6C-BF8EE74FE0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5999" cy="6858000"/>
          </a:xfrm>
          <a:prstGeom prst="rect">
            <a:avLst/>
          </a:prstGeom>
          <a:solidFill>
            <a:schemeClr val="accent2">
              <a:lumMod val="20000"/>
              <a:lumOff val="80000"/>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69DAF8C-7095-467E-917C-91571C636E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86814" y="685800"/>
            <a:ext cx="4719386"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a:extLst>
              <a:ext uri="{FF2B5EF4-FFF2-40B4-BE49-F238E27FC236}">
                <a16:creationId xmlns:a16="http://schemas.microsoft.com/office/drawing/2014/main" id="{427CCAE9-C9EA-40E9-9079-2AA40BB9B4B6}"/>
              </a:ext>
            </a:extLst>
          </p:cNvPr>
          <p:cNvSpPr>
            <a:spLocks noGrp="1"/>
          </p:cNvSpPr>
          <p:nvPr>
            <p:ph idx="1"/>
          </p:nvPr>
        </p:nvSpPr>
        <p:spPr>
          <a:xfrm>
            <a:off x="7444077" y="1326852"/>
            <a:ext cx="3430022" cy="4204297"/>
          </a:xfrm>
        </p:spPr>
        <p:txBody>
          <a:bodyPr vert="horz" lIns="91440" tIns="45720" rIns="91440" bIns="45720" rtlCol="0" anchor="ctr">
            <a:normAutofit/>
          </a:bodyPr>
          <a:lstStyle/>
          <a:p>
            <a:pPr>
              <a:spcAft>
                <a:spcPts val="800"/>
              </a:spcAft>
            </a:pPr>
            <a:r>
              <a:rPr lang="en-US" sz="1700">
                <a:solidFill>
                  <a:schemeClr val="tx1">
                    <a:lumMod val="65000"/>
                    <a:lumOff val="35000"/>
                  </a:schemeClr>
                </a:solidFill>
                <a:effectLst/>
              </a:rPr>
              <a:t>The parents will have the opportunity to have their children in the same building. The working hours of the nursery will be flexible, and each parent will have the opportunity to choose the hours their child is attending the nursery based on their working program. Another benefit for the parents will be the opportunity to have lunch or dinner with their children or just visit them every time they need or have the opportunity to do so.</a:t>
            </a:r>
          </a:p>
        </p:txBody>
      </p:sp>
    </p:spTree>
    <p:extLst>
      <p:ext uri="{BB962C8B-B14F-4D97-AF65-F5344CB8AC3E}">
        <p14:creationId xmlns:p14="http://schemas.microsoft.com/office/powerpoint/2010/main" val="14378126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9">
            <a:extLst>
              <a:ext uri="{FF2B5EF4-FFF2-40B4-BE49-F238E27FC236}">
                <a16:creationId xmlns:a16="http://schemas.microsoft.com/office/drawing/2014/main" id="{CB299CAB-C506-454B-90FC-4065728297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1">
            <a:extLst>
              <a:ext uri="{FF2B5EF4-FFF2-40B4-BE49-F238E27FC236}">
                <a16:creationId xmlns:a16="http://schemas.microsoft.com/office/drawing/2014/main" id="{C8D99311-F254-40F1-8AB5-EE3E7B9B68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1758576"/>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03ED499A-73CA-43C7-8DF5-41E595B509C4}"/>
              </a:ext>
            </a:extLst>
          </p:cNvPr>
          <p:cNvSpPr>
            <a:spLocks noGrp="1"/>
          </p:cNvSpPr>
          <p:nvPr>
            <p:ph type="title"/>
          </p:nvPr>
        </p:nvSpPr>
        <p:spPr>
          <a:xfrm>
            <a:off x="1616054" y="1070149"/>
            <a:ext cx="8959893" cy="1004836"/>
          </a:xfrm>
        </p:spPr>
        <p:txBody>
          <a:bodyPr vert="horz" lIns="91440" tIns="45720" rIns="91440" bIns="45720" rtlCol="0" anchor="ctr">
            <a:normAutofit/>
          </a:bodyPr>
          <a:lstStyle/>
          <a:p>
            <a:pPr algn="ctr"/>
            <a:r>
              <a:rPr lang="en-GB" sz="3200">
                <a:solidFill>
                  <a:srgbClr val="595959"/>
                </a:solidFill>
                <a:latin typeface="Arial" panose="020B0604020202020204" pitchFamily="34" charset="0"/>
                <a:ea typeface="Calibri" panose="020F0502020204030204" pitchFamily="34" charset="0"/>
              </a:rPr>
              <a:t>S</a:t>
            </a:r>
            <a:r>
              <a:rPr lang="en-GB" sz="3200">
                <a:solidFill>
                  <a:srgbClr val="595959"/>
                </a:solidFill>
                <a:effectLst/>
                <a:latin typeface="Arial" panose="020B0604020202020204" pitchFamily="34" charset="0"/>
                <a:ea typeface="Calibri" panose="020F0502020204030204" pitchFamily="34" charset="0"/>
              </a:rPr>
              <a:t>cope based on your project </a:t>
            </a:r>
            <a:endParaRPr lang="en-US" sz="3200" kern="1200">
              <a:solidFill>
                <a:srgbClr val="595959"/>
              </a:solidFill>
              <a:latin typeface="+mj-lt"/>
              <a:ea typeface="+mj-ea"/>
              <a:cs typeface="+mj-cs"/>
            </a:endParaRPr>
          </a:p>
        </p:txBody>
      </p:sp>
      <p:sp>
        <p:nvSpPr>
          <p:cNvPr id="18" name="Rectangle 13">
            <a:extLst>
              <a:ext uri="{FF2B5EF4-FFF2-40B4-BE49-F238E27FC236}">
                <a16:creationId xmlns:a16="http://schemas.microsoft.com/office/drawing/2014/main" id="{7D89E3CB-00ED-4691-9F0F-F23EA35647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016" y="2444376"/>
            <a:ext cx="10824184" cy="3727824"/>
          </a:xfrm>
          <a:prstGeom prst="rect">
            <a:avLst/>
          </a:prstGeom>
          <a:solidFill>
            <a:schemeClr val="accent2">
              <a:lumMod val="20000"/>
              <a:lumOff val="80000"/>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a:extLst>
              <a:ext uri="{FF2B5EF4-FFF2-40B4-BE49-F238E27FC236}">
                <a16:creationId xmlns:a16="http://schemas.microsoft.com/office/drawing/2014/main" id="{8301B470-70D5-4D19-8AD6-CD795F7C6756}"/>
              </a:ext>
            </a:extLst>
          </p:cNvPr>
          <p:cNvSpPr>
            <a:spLocks noGrp="1"/>
          </p:cNvSpPr>
          <p:nvPr>
            <p:ph idx="1"/>
          </p:nvPr>
        </p:nvSpPr>
        <p:spPr>
          <a:xfrm>
            <a:off x="1616054" y="2768321"/>
            <a:ext cx="8959892" cy="2828543"/>
          </a:xfrm>
        </p:spPr>
        <p:txBody>
          <a:bodyPr vert="horz" lIns="91440" tIns="45720" rIns="91440" bIns="45720" rtlCol="0" anchor="t">
            <a:normAutofit/>
          </a:bodyPr>
          <a:lstStyle/>
          <a:p>
            <a:pPr marL="457200">
              <a:spcAft>
                <a:spcPts val="600"/>
              </a:spcAft>
            </a:pPr>
            <a:r>
              <a:rPr lang="en-US" sz="2000">
                <a:solidFill>
                  <a:schemeClr val="tx1">
                    <a:lumMod val="65000"/>
                    <a:lumOff val="35000"/>
                  </a:schemeClr>
                </a:solidFill>
                <a:effectLst/>
              </a:rPr>
              <a:t>The scope of this project is to facilitate the return to work to most parents which will lead to be more focused on their working projects and tasks and less worried for the fact a normal nursery will call them any time to pick up their child. Another benefit will be the relationship between the child and parent, a child will feel safer and the transition process from staying at home with parents to going to nursery will be easier if the child knows the parent is in the same building.</a:t>
            </a:r>
          </a:p>
        </p:txBody>
      </p:sp>
    </p:spTree>
    <p:extLst>
      <p:ext uri="{BB962C8B-B14F-4D97-AF65-F5344CB8AC3E}">
        <p14:creationId xmlns:p14="http://schemas.microsoft.com/office/powerpoint/2010/main" val="35725271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7">
            <a:extLst>
              <a:ext uri="{FF2B5EF4-FFF2-40B4-BE49-F238E27FC236}">
                <a16:creationId xmlns:a16="http://schemas.microsoft.com/office/drawing/2014/main" id="{ED9C414A-A284-4D73-B9C7-54C138F6DC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89ED65-962E-4271-872D-1AE2A6056B53}"/>
              </a:ext>
            </a:extLst>
          </p:cNvPr>
          <p:cNvSpPr>
            <a:spLocks noGrp="1"/>
          </p:cNvSpPr>
          <p:nvPr>
            <p:ph type="title"/>
          </p:nvPr>
        </p:nvSpPr>
        <p:spPr>
          <a:xfrm>
            <a:off x="935862" y="680482"/>
            <a:ext cx="2955852" cy="3283122"/>
          </a:xfrm>
        </p:spPr>
        <p:txBody>
          <a:bodyPr vert="horz" lIns="91440" tIns="45720" rIns="91440" bIns="45720" rtlCol="0" anchor="b">
            <a:normAutofit/>
          </a:bodyPr>
          <a:lstStyle/>
          <a:p>
            <a:pPr algn="ctr"/>
            <a:r>
              <a:rPr lang="en-US" sz="2800" kern="1200">
                <a:solidFill>
                  <a:schemeClr val="tx1">
                    <a:lumMod val="65000"/>
                    <a:lumOff val="35000"/>
                  </a:schemeClr>
                </a:solidFill>
                <a:latin typeface="+mj-lt"/>
                <a:ea typeface="+mj-ea"/>
                <a:cs typeface="+mj-cs"/>
              </a:rPr>
              <a:t>Quad Chart</a:t>
            </a:r>
          </a:p>
        </p:txBody>
      </p:sp>
      <p:sp>
        <p:nvSpPr>
          <p:cNvPr id="13" name="Rectangle 9">
            <a:extLst>
              <a:ext uri="{FF2B5EF4-FFF2-40B4-BE49-F238E27FC236}">
                <a16:creationId xmlns:a16="http://schemas.microsoft.com/office/drawing/2014/main" id="{A3DAD80A-CFC8-4003-858B-671FF2048C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5045" y="0"/>
            <a:ext cx="7406956" cy="6858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graphicFrame>
        <p:nvGraphicFramePr>
          <p:cNvPr id="3" name="Table 2">
            <a:extLst>
              <a:ext uri="{FF2B5EF4-FFF2-40B4-BE49-F238E27FC236}">
                <a16:creationId xmlns:a16="http://schemas.microsoft.com/office/drawing/2014/main" id="{4F9EE2F0-B848-46FD-ABA7-19237199B473}"/>
              </a:ext>
            </a:extLst>
          </p:cNvPr>
          <p:cNvGraphicFramePr>
            <a:graphicFrameLocks noGrp="1"/>
          </p:cNvGraphicFramePr>
          <p:nvPr>
            <p:extLst>
              <p:ext uri="{D42A27DB-BD31-4B8C-83A1-F6EECF244321}">
                <p14:modId xmlns:p14="http://schemas.microsoft.com/office/powerpoint/2010/main" val="2452351935"/>
              </p:ext>
            </p:extLst>
          </p:nvPr>
        </p:nvGraphicFramePr>
        <p:xfrm>
          <a:off x="5462674" y="954477"/>
          <a:ext cx="6052011" cy="4949046"/>
        </p:xfrm>
        <a:graphic>
          <a:graphicData uri="http://schemas.openxmlformats.org/drawingml/2006/table">
            <a:tbl>
              <a:tblPr firstRow="1" bandRow="1">
                <a:noFill/>
                <a:tableStyleId>{5C22544A-7EE6-4342-B048-85BDC9FD1C3A}</a:tableStyleId>
              </a:tblPr>
              <a:tblGrid>
                <a:gridCol w="2932867">
                  <a:extLst>
                    <a:ext uri="{9D8B030D-6E8A-4147-A177-3AD203B41FA5}">
                      <a16:colId xmlns:a16="http://schemas.microsoft.com/office/drawing/2014/main" val="1699593812"/>
                    </a:ext>
                  </a:extLst>
                </a:gridCol>
                <a:gridCol w="3119144">
                  <a:extLst>
                    <a:ext uri="{9D8B030D-6E8A-4147-A177-3AD203B41FA5}">
                      <a16:colId xmlns:a16="http://schemas.microsoft.com/office/drawing/2014/main" val="2173202179"/>
                    </a:ext>
                  </a:extLst>
                </a:gridCol>
              </a:tblGrid>
              <a:tr h="461509">
                <a:tc gridSpan="2">
                  <a:txBody>
                    <a:bodyPr/>
                    <a:lstStyle/>
                    <a:p>
                      <a:pPr marL="47625" algn="ctr">
                        <a:lnSpc>
                          <a:spcPct val="150000"/>
                        </a:lnSpc>
                        <a:spcAft>
                          <a:spcPts val="800"/>
                        </a:spcAft>
                      </a:pPr>
                      <a:r>
                        <a:rPr lang="en-GB" sz="1400" b="1">
                          <a:solidFill>
                            <a:schemeClr val="tx1">
                              <a:lumMod val="75000"/>
                              <a:lumOff val="25000"/>
                            </a:schemeClr>
                          </a:solidFill>
                          <a:effectLst/>
                        </a:rPr>
                        <a:t>Innovative Nursery</a:t>
                      </a:r>
                      <a:endParaRPr lang="en-GB" sz="1400" b="1">
                        <a:solidFill>
                          <a:schemeClr val="tx1">
                            <a:lumMod val="75000"/>
                            <a:lumOff val="2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144433" marR="108324" marT="72217" marB="72217">
                    <a:lnL w="12700" cmpd="sng">
                      <a:noFill/>
                      <a:prstDash val="solid"/>
                    </a:lnL>
                    <a:lnR w="12700" cmpd="sng">
                      <a:noFill/>
                      <a:prstDash val="solid"/>
                    </a:lnR>
                    <a:lnT w="9525" cap="flat" cmpd="sng" algn="ctr">
                      <a:noFill/>
                      <a:prstDash val="solid"/>
                    </a:lnT>
                    <a:lnB w="9525" cap="flat" cmpd="sng" algn="ctr">
                      <a:solidFill>
                        <a:srgbClr val="C7C6C1"/>
                      </a:solidFill>
                      <a:prstDash val="solid"/>
                    </a:lnB>
                    <a:noFill/>
                  </a:tcPr>
                </a:tc>
                <a:tc hMerge="1">
                  <a:txBody>
                    <a:bodyPr/>
                    <a:lstStyle/>
                    <a:p>
                      <a:endParaRPr lang="en-GB"/>
                    </a:p>
                  </a:txBody>
                  <a:tcPr/>
                </a:tc>
                <a:extLst>
                  <a:ext uri="{0D108BD9-81ED-4DB2-BD59-A6C34878D82A}">
                    <a16:rowId xmlns:a16="http://schemas.microsoft.com/office/drawing/2014/main" val="1375298471"/>
                  </a:ext>
                </a:extLst>
              </a:tr>
              <a:tr h="2356273">
                <a:tc>
                  <a:txBody>
                    <a:bodyPr/>
                    <a:lstStyle/>
                    <a:p>
                      <a:pPr marL="47625" algn="ctr">
                        <a:lnSpc>
                          <a:spcPct val="150000"/>
                        </a:lnSpc>
                        <a:spcAft>
                          <a:spcPts val="800"/>
                        </a:spcAft>
                      </a:pPr>
                      <a:r>
                        <a:rPr lang="en-GB" sz="1000" b="1" dirty="0">
                          <a:solidFill>
                            <a:schemeClr val="tx1">
                              <a:lumMod val="75000"/>
                              <a:lumOff val="25000"/>
                            </a:schemeClr>
                          </a:solidFill>
                          <a:effectLst/>
                        </a:rPr>
                        <a:t>Purpose</a:t>
                      </a:r>
                    </a:p>
                    <a:p>
                      <a:pPr marL="47625" algn="just">
                        <a:lnSpc>
                          <a:spcPct val="150000"/>
                        </a:lnSpc>
                        <a:spcAft>
                          <a:spcPts val="800"/>
                        </a:spcAft>
                      </a:pPr>
                      <a:r>
                        <a:rPr lang="en-GB" sz="1000" dirty="0">
                          <a:solidFill>
                            <a:schemeClr val="tx1">
                              <a:lumMod val="75000"/>
                              <a:lumOff val="25000"/>
                            </a:schemeClr>
                          </a:solidFill>
                          <a:effectLst/>
                        </a:rPr>
                        <a:t>1 To have the children in the same building with the parents</a:t>
                      </a:r>
                    </a:p>
                    <a:p>
                      <a:pPr marL="47625" algn="just">
                        <a:lnSpc>
                          <a:spcPct val="150000"/>
                        </a:lnSpc>
                        <a:spcAft>
                          <a:spcPts val="800"/>
                        </a:spcAft>
                      </a:pPr>
                      <a:r>
                        <a:rPr lang="en-GB" sz="1000" dirty="0">
                          <a:solidFill>
                            <a:schemeClr val="tx1">
                              <a:lumMod val="75000"/>
                              <a:lumOff val="25000"/>
                            </a:schemeClr>
                          </a:solidFill>
                          <a:effectLst/>
                        </a:rPr>
                        <a:t>2 Nursery flexible hours program based on parent’s shift</a:t>
                      </a:r>
                    </a:p>
                    <a:p>
                      <a:pPr marL="47625" algn="just">
                        <a:lnSpc>
                          <a:spcPct val="150000"/>
                        </a:lnSpc>
                        <a:spcAft>
                          <a:spcPts val="800"/>
                        </a:spcAft>
                      </a:pPr>
                      <a:r>
                        <a:rPr lang="en-GB" sz="1000" dirty="0">
                          <a:solidFill>
                            <a:schemeClr val="tx1">
                              <a:lumMod val="75000"/>
                              <a:lumOff val="25000"/>
                            </a:schemeClr>
                          </a:solidFill>
                          <a:effectLst/>
                        </a:rPr>
                        <a:t>3 The wellbeing of the child and parents/workers</a:t>
                      </a:r>
                    </a:p>
                    <a:p>
                      <a:pPr marL="47625" algn="just">
                        <a:lnSpc>
                          <a:spcPct val="150000"/>
                        </a:lnSpc>
                        <a:spcAft>
                          <a:spcPts val="800"/>
                        </a:spcAft>
                      </a:pPr>
                      <a:r>
                        <a:rPr lang="en-GB" sz="1000" dirty="0">
                          <a:solidFill>
                            <a:schemeClr val="tx1">
                              <a:lumMod val="75000"/>
                              <a:lumOff val="25000"/>
                            </a:schemeClr>
                          </a:solidFill>
                          <a:effectLst/>
                        </a:rPr>
                        <a:t> </a:t>
                      </a:r>
                      <a:endParaRPr lang="en-GB" sz="1000" dirty="0">
                        <a:solidFill>
                          <a:schemeClr val="tx1">
                            <a:lumMod val="75000"/>
                            <a:lumOff val="2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144433" marR="108324" marT="72217" marB="72217">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algn="ctr">
                        <a:lnSpc>
                          <a:spcPct val="150000"/>
                        </a:lnSpc>
                        <a:spcAft>
                          <a:spcPts val="800"/>
                        </a:spcAft>
                      </a:pPr>
                      <a:r>
                        <a:rPr lang="en-GB" sz="1000" b="1" dirty="0">
                          <a:solidFill>
                            <a:schemeClr val="tx1">
                              <a:lumMod val="75000"/>
                              <a:lumOff val="25000"/>
                            </a:schemeClr>
                          </a:solidFill>
                          <a:effectLst/>
                        </a:rPr>
                        <a:t>Customers</a:t>
                      </a:r>
                    </a:p>
                    <a:p>
                      <a:pPr marL="47625" algn="just">
                        <a:lnSpc>
                          <a:spcPct val="150000"/>
                        </a:lnSpc>
                        <a:spcAft>
                          <a:spcPts val="800"/>
                        </a:spcAft>
                      </a:pPr>
                      <a:r>
                        <a:rPr lang="en-GB" sz="1000" dirty="0">
                          <a:solidFill>
                            <a:schemeClr val="tx1">
                              <a:lumMod val="75000"/>
                              <a:lumOff val="25000"/>
                            </a:schemeClr>
                          </a:solidFill>
                          <a:effectLst/>
                        </a:rPr>
                        <a:t>1 The workers, the children </a:t>
                      </a:r>
                    </a:p>
                    <a:p>
                      <a:pPr marL="47625" algn="just">
                        <a:lnSpc>
                          <a:spcPct val="150000"/>
                        </a:lnSpc>
                        <a:spcAft>
                          <a:spcPts val="800"/>
                        </a:spcAft>
                      </a:pPr>
                      <a:r>
                        <a:rPr lang="en-GB" sz="1000" dirty="0">
                          <a:solidFill>
                            <a:schemeClr val="tx1">
                              <a:lumMod val="75000"/>
                              <a:lumOff val="25000"/>
                            </a:schemeClr>
                          </a:solidFill>
                          <a:effectLst/>
                        </a:rPr>
                        <a:t>2 Asda, the bank, nursery practitioners</a:t>
                      </a:r>
                    </a:p>
                    <a:p>
                      <a:pPr marL="47625" algn="just">
                        <a:lnSpc>
                          <a:spcPct val="150000"/>
                        </a:lnSpc>
                        <a:spcAft>
                          <a:spcPts val="800"/>
                        </a:spcAft>
                      </a:pPr>
                      <a:r>
                        <a:rPr lang="en-GB" sz="1000" dirty="0">
                          <a:solidFill>
                            <a:schemeClr val="tx1">
                              <a:lumMod val="75000"/>
                              <a:lumOff val="25000"/>
                            </a:schemeClr>
                          </a:solidFill>
                          <a:effectLst/>
                        </a:rPr>
                        <a:t>3 </a:t>
                      </a:r>
                      <a:r>
                        <a:rPr lang="en-GB" sz="1000" dirty="0" err="1">
                          <a:solidFill>
                            <a:schemeClr val="tx1">
                              <a:lumMod val="75000"/>
                              <a:lumOff val="25000"/>
                            </a:schemeClr>
                          </a:solidFill>
                          <a:effectLst/>
                        </a:rPr>
                        <a:t>Clasic</a:t>
                      </a:r>
                      <a:r>
                        <a:rPr lang="en-GB" sz="1000" dirty="0">
                          <a:solidFill>
                            <a:schemeClr val="tx1">
                              <a:lumMod val="75000"/>
                              <a:lumOff val="25000"/>
                            </a:schemeClr>
                          </a:solidFill>
                          <a:effectLst/>
                        </a:rPr>
                        <a:t> nurseries</a:t>
                      </a:r>
                      <a:endParaRPr lang="en-GB" sz="1000" dirty="0">
                        <a:solidFill>
                          <a:schemeClr val="tx1">
                            <a:lumMod val="75000"/>
                            <a:lumOff val="2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144433" marR="108324" marT="72217" marB="72217">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extLst>
                  <a:ext uri="{0D108BD9-81ED-4DB2-BD59-A6C34878D82A}">
                    <a16:rowId xmlns:a16="http://schemas.microsoft.com/office/drawing/2014/main" val="1391921458"/>
                  </a:ext>
                </a:extLst>
              </a:tr>
              <a:tr h="2131264">
                <a:tc>
                  <a:txBody>
                    <a:bodyPr/>
                    <a:lstStyle/>
                    <a:p>
                      <a:pPr marL="47625" algn="ctr">
                        <a:lnSpc>
                          <a:spcPct val="150000"/>
                        </a:lnSpc>
                        <a:spcAft>
                          <a:spcPts val="800"/>
                        </a:spcAft>
                      </a:pPr>
                      <a:r>
                        <a:rPr lang="en-GB" sz="1000" b="1" dirty="0">
                          <a:solidFill>
                            <a:schemeClr val="tx1">
                              <a:lumMod val="75000"/>
                              <a:lumOff val="25000"/>
                            </a:schemeClr>
                          </a:solidFill>
                          <a:effectLst/>
                        </a:rPr>
                        <a:t>Desired end result</a:t>
                      </a:r>
                    </a:p>
                    <a:p>
                      <a:pPr marL="47625" algn="just">
                        <a:lnSpc>
                          <a:spcPct val="150000"/>
                        </a:lnSpc>
                        <a:spcAft>
                          <a:spcPts val="800"/>
                        </a:spcAft>
                      </a:pPr>
                      <a:r>
                        <a:rPr lang="en-GB" sz="1000" dirty="0">
                          <a:solidFill>
                            <a:schemeClr val="tx1">
                              <a:lumMod val="75000"/>
                              <a:lumOff val="25000"/>
                            </a:schemeClr>
                          </a:solidFill>
                          <a:effectLst/>
                        </a:rPr>
                        <a:t>1 To facilitate the parents return to work</a:t>
                      </a:r>
                    </a:p>
                    <a:p>
                      <a:pPr marL="47625" algn="just">
                        <a:lnSpc>
                          <a:spcPct val="150000"/>
                        </a:lnSpc>
                        <a:spcAft>
                          <a:spcPts val="800"/>
                        </a:spcAft>
                      </a:pPr>
                      <a:r>
                        <a:rPr lang="en-GB" sz="1000" dirty="0">
                          <a:solidFill>
                            <a:schemeClr val="tx1">
                              <a:lumMod val="75000"/>
                              <a:lumOff val="25000"/>
                            </a:schemeClr>
                          </a:solidFill>
                          <a:effectLst/>
                        </a:rPr>
                        <a:t>2 Workers being more focused on the job and less on the children</a:t>
                      </a:r>
                    </a:p>
                    <a:p>
                      <a:pPr marL="47625" algn="just">
                        <a:lnSpc>
                          <a:spcPct val="150000"/>
                        </a:lnSpc>
                        <a:spcAft>
                          <a:spcPts val="800"/>
                        </a:spcAft>
                      </a:pPr>
                      <a:r>
                        <a:rPr lang="en-GB" sz="1000" dirty="0">
                          <a:solidFill>
                            <a:schemeClr val="tx1">
                              <a:lumMod val="75000"/>
                              <a:lumOff val="25000"/>
                            </a:schemeClr>
                          </a:solidFill>
                          <a:effectLst/>
                        </a:rPr>
                        <a:t>3 Softer transition process for children and parents</a:t>
                      </a:r>
                    </a:p>
                    <a:p>
                      <a:pPr marL="47625" algn="just">
                        <a:lnSpc>
                          <a:spcPct val="150000"/>
                        </a:lnSpc>
                        <a:spcAft>
                          <a:spcPts val="800"/>
                        </a:spcAft>
                      </a:pPr>
                      <a:r>
                        <a:rPr lang="en-GB" sz="1000" dirty="0">
                          <a:solidFill>
                            <a:schemeClr val="tx1">
                              <a:lumMod val="75000"/>
                              <a:lumOff val="25000"/>
                            </a:schemeClr>
                          </a:solidFill>
                          <a:effectLst/>
                        </a:rPr>
                        <a:t> </a:t>
                      </a:r>
                      <a:endParaRPr lang="en-GB" sz="1000" dirty="0">
                        <a:solidFill>
                          <a:schemeClr val="tx1">
                            <a:lumMod val="75000"/>
                            <a:lumOff val="2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144433" marR="108324" marT="72217" marB="72217">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marL="47625" algn="ctr">
                        <a:lnSpc>
                          <a:spcPct val="150000"/>
                        </a:lnSpc>
                        <a:spcAft>
                          <a:spcPts val="800"/>
                        </a:spcAft>
                      </a:pPr>
                      <a:r>
                        <a:rPr lang="en-GB" sz="1000" b="1" dirty="0">
                          <a:solidFill>
                            <a:schemeClr val="tx1">
                              <a:lumMod val="75000"/>
                              <a:lumOff val="25000"/>
                            </a:schemeClr>
                          </a:solidFill>
                          <a:effectLst/>
                        </a:rPr>
                        <a:t>Measures of success</a:t>
                      </a:r>
                    </a:p>
                    <a:p>
                      <a:pPr marL="47625" algn="just">
                        <a:lnSpc>
                          <a:spcPct val="150000"/>
                        </a:lnSpc>
                        <a:spcAft>
                          <a:spcPts val="800"/>
                        </a:spcAft>
                      </a:pPr>
                      <a:r>
                        <a:rPr lang="en-GB" sz="1000" dirty="0">
                          <a:solidFill>
                            <a:schemeClr val="tx1">
                              <a:lumMod val="75000"/>
                              <a:lumOff val="25000"/>
                            </a:schemeClr>
                          </a:solidFill>
                          <a:effectLst/>
                        </a:rPr>
                        <a:t>1 No free spaces left into the nursery</a:t>
                      </a:r>
                    </a:p>
                    <a:p>
                      <a:pPr marL="47625" algn="just">
                        <a:lnSpc>
                          <a:spcPct val="150000"/>
                        </a:lnSpc>
                        <a:spcAft>
                          <a:spcPts val="800"/>
                        </a:spcAft>
                      </a:pPr>
                      <a:r>
                        <a:rPr lang="en-GB" sz="1000" dirty="0">
                          <a:solidFill>
                            <a:schemeClr val="tx1">
                              <a:lumMod val="75000"/>
                              <a:lumOff val="25000"/>
                            </a:schemeClr>
                          </a:solidFill>
                          <a:effectLst/>
                        </a:rPr>
                        <a:t>2 amazing feedback from parents and children</a:t>
                      </a:r>
                    </a:p>
                    <a:p>
                      <a:pPr algn="just">
                        <a:lnSpc>
                          <a:spcPct val="150000"/>
                        </a:lnSpc>
                        <a:spcAft>
                          <a:spcPts val="800"/>
                        </a:spcAft>
                      </a:pPr>
                      <a:r>
                        <a:rPr lang="en-GB" sz="1000" dirty="0">
                          <a:solidFill>
                            <a:schemeClr val="tx1">
                              <a:lumMod val="75000"/>
                              <a:lumOff val="25000"/>
                            </a:schemeClr>
                          </a:solidFill>
                          <a:effectLst/>
                        </a:rPr>
                        <a:t> </a:t>
                      </a:r>
                      <a:endParaRPr lang="en-GB" sz="1000" dirty="0">
                        <a:solidFill>
                          <a:schemeClr val="tx1">
                            <a:lumMod val="75000"/>
                            <a:lumOff val="25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144433" marR="108324" marT="72217" marB="72217">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extLst>
                  <a:ext uri="{0D108BD9-81ED-4DB2-BD59-A6C34878D82A}">
                    <a16:rowId xmlns:a16="http://schemas.microsoft.com/office/drawing/2014/main" val="176918345"/>
                  </a:ext>
                </a:extLst>
              </a:tr>
            </a:tbl>
          </a:graphicData>
        </a:graphic>
      </p:graphicFrame>
    </p:spTree>
    <p:extLst>
      <p:ext uri="{BB962C8B-B14F-4D97-AF65-F5344CB8AC3E}">
        <p14:creationId xmlns:p14="http://schemas.microsoft.com/office/powerpoint/2010/main" val="29794009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63038BC-9FCB-466B-8EE5-7B0DC8F25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58F4797-C77D-4821-B8FF-057D7524C6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90CB3DB-B42E-47BF-A595-527CB329A2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515" y="685800"/>
            <a:ext cx="10800971"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352A1025-02A5-4EDF-9170-D05410C609DF}"/>
              </a:ext>
            </a:extLst>
          </p:cNvPr>
          <p:cNvSpPr>
            <a:spLocks noGrp="1"/>
          </p:cNvSpPr>
          <p:nvPr>
            <p:ph type="title"/>
          </p:nvPr>
        </p:nvSpPr>
        <p:spPr>
          <a:xfrm>
            <a:off x="1449572" y="1036674"/>
            <a:ext cx="9292856" cy="1371600"/>
          </a:xfrm>
        </p:spPr>
        <p:txBody>
          <a:bodyPr>
            <a:normAutofit/>
          </a:bodyPr>
          <a:lstStyle/>
          <a:p>
            <a:pPr algn="ctr"/>
            <a:r>
              <a:rPr lang="en-GB" sz="3200">
                <a:solidFill>
                  <a:schemeClr val="tx1">
                    <a:lumMod val="65000"/>
                    <a:lumOff val="35000"/>
                  </a:schemeClr>
                </a:solidFill>
                <a:effectLst/>
                <a:latin typeface="Arial" panose="020B0604020202020204" pitchFamily="34" charset="0"/>
                <a:ea typeface="Times New Roman" panose="02020603050405020304" pitchFamily="18" charset="0"/>
              </a:rPr>
              <a:t>Stakeholder analysis </a:t>
            </a:r>
            <a:br>
              <a:rPr lang="en-GB" sz="3200">
                <a:solidFill>
                  <a:schemeClr val="tx1">
                    <a:lumMod val="65000"/>
                    <a:lumOff val="35000"/>
                  </a:schemeClr>
                </a:solidFill>
                <a:effectLst/>
                <a:latin typeface="Times New Roman" panose="02020603050405020304" pitchFamily="18" charset="0"/>
                <a:ea typeface="Times New Roman" panose="02020603050405020304" pitchFamily="18" charset="0"/>
              </a:rPr>
            </a:br>
            <a:endParaRPr lang="en-GB" sz="3200">
              <a:solidFill>
                <a:schemeClr val="tx1">
                  <a:lumMod val="65000"/>
                  <a:lumOff val="35000"/>
                </a:schemeClr>
              </a:solidFill>
            </a:endParaRPr>
          </a:p>
        </p:txBody>
      </p:sp>
      <p:graphicFrame>
        <p:nvGraphicFramePr>
          <p:cNvPr id="5" name="Content Placeholder 4">
            <a:extLst>
              <a:ext uri="{FF2B5EF4-FFF2-40B4-BE49-F238E27FC236}">
                <a16:creationId xmlns:a16="http://schemas.microsoft.com/office/drawing/2014/main" id="{4CCA1AC7-BCA0-421C-BA98-52B0E47E7798}"/>
              </a:ext>
            </a:extLst>
          </p:cNvPr>
          <p:cNvGraphicFramePr>
            <a:graphicFrameLocks noGrp="1"/>
          </p:cNvGraphicFramePr>
          <p:nvPr>
            <p:ph idx="1"/>
            <p:extLst>
              <p:ext uri="{D42A27DB-BD31-4B8C-83A1-F6EECF244321}">
                <p14:modId xmlns:p14="http://schemas.microsoft.com/office/powerpoint/2010/main" val="2187075271"/>
              </p:ext>
            </p:extLst>
          </p:nvPr>
        </p:nvGraphicFramePr>
        <p:xfrm>
          <a:off x="1279449" y="2408274"/>
          <a:ext cx="9633101" cy="3439320"/>
        </p:xfrm>
        <a:graphic>
          <a:graphicData uri="http://schemas.openxmlformats.org/drawingml/2006/table">
            <a:tbl>
              <a:tblPr>
                <a:solidFill>
                  <a:srgbClr val="F2F2F2">
                    <a:alpha val="45098"/>
                  </a:srgbClr>
                </a:solidFill>
                <a:tableStyleId>{5C22544A-7EE6-4342-B048-85BDC9FD1C3A}</a:tableStyleId>
              </a:tblPr>
              <a:tblGrid>
                <a:gridCol w="736109">
                  <a:extLst>
                    <a:ext uri="{9D8B030D-6E8A-4147-A177-3AD203B41FA5}">
                      <a16:colId xmlns:a16="http://schemas.microsoft.com/office/drawing/2014/main" val="3477678041"/>
                    </a:ext>
                  </a:extLst>
                </a:gridCol>
                <a:gridCol w="941874">
                  <a:extLst>
                    <a:ext uri="{9D8B030D-6E8A-4147-A177-3AD203B41FA5}">
                      <a16:colId xmlns:a16="http://schemas.microsoft.com/office/drawing/2014/main" val="2961912630"/>
                    </a:ext>
                  </a:extLst>
                </a:gridCol>
                <a:gridCol w="3308892">
                  <a:extLst>
                    <a:ext uri="{9D8B030D-6E8A-4147-A177-3AD203B41FA5}">
                      <a16:colId xmlns:a16="http://schemas.microsoft.com/office/drawing/2014/main" val="2215234159"/>
                    </a:ext>
                  </a:extLst>
                </a:gridCol>
                <a:gridCol w="2123661">
                  <a:extLst>
                    <a:ext uri="{9D8B030D-6E8A-4147-A177-3AD203B41FA5}">
                      <a16:colId xmlns:a16="http://schemas.microsoft.com/office/drawing/2014/main" val="3543903402"/>
                    </a:ext>
                  </a:extLst>
                </a:gridCol>
                <a:gridCol w="2522565">
                  <a:extLst>
                    <a:ext uri="{9D8B030D-6E8A-4147-A177-3AD203B41FA5}">
                      <a16:colId xmlns:a16="http://schemas.microsoft.com/office/drawing/2014/main" val="2894630403"/>
                    </a:ext>
                  </a:extLst>
                </a:gridCol>
              </a:tblGrid>
              <a:tr h="502605">
                <a:tc>
                  <a:txBody>
                    <a:bodyPr/>
                    <a:lstStyle/>
                    <a:p>
                      <a:pPr algn="just">
                        <a:lnSpc>
                          <a:spcPct val="150000"/>
                        </a:lnSpc>
                        <a:spcAft>
                          <a:spcPts val="800"/>
                        </a:spcAft>
                      </a:pPr>
                      <a:r>
                        <a:rPr lang="en-GB" sz="1000" cap="none" spc="0">
                          <a:solidFill>
                            <a:schemeClr val="tx1"/>
                          </a:solidFill>
                          <a:effectLst/>
                        </a:rPr>
                        <a:t> </a:t>
                      </a:r>
                    </a:p>
                    <a:p>
                      <a:pPr algn="just">
                        <a:lnSpc>
                          <a:spcPct val="150000"/>
                        </a:lnSpc>
                        <a:spcAft>
                          <a:spcPts val="800"/>
                        </a:spcAft>
                      </a:pPr>
                      <a:r>
                        <a:rPr lang="en-GB" sz="1000" cap="none" spc="0">
                          <a:solidFill>
                            <a:schemeClr val="tx1"/>
                          </a:solidFill>
                          <a:effectLst/>
                        </a:rPr>
                        <a:t>Priority</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29597" marR="29597" marT="61382"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F2F2F2">
                        <a:alpha val="45098"/>
                      </a:srgbClr>
                    </a:solidFill>
                  </a:tcPr>
                </a:tc>
                <a:tc>
                  <a:txBody>
                    <a:bodyPr/>
                    <a:lstStyle/>
                    <a:p>
                      <a:pPr algn="just">
                        <a:lnSpc>
                          <a:spcPct val="150000"/>
                        </a:lnSpc>
                        <a:spcAft>
                          <a:spcPts val="800"/>
                        </a:spcAft>
                      </a:pPr>
                      <a:r>
                        <a:rPr lang="en-GB" sz="1000" cap="none" spc="0">
                          <a:solidFill>
                            <a:schemeClr val="tx1"/>
                          </a:solidFill>
                          <a:effectLst/>
                        </a:rPr>
                        <a:t> </a:t>
                      </a:r>
                    </a:p>
                    <a:p>
                      <a:pPr algn="just">
                        <a:lnSpc>
                          <a:spcPct val="150000"/>
                        </a:lnSpc>
                        <a:spcAft>
                          <a:spcPts val="800"/>
                        </a:spcAft>
                      </a:pPr>
                      <a:r>
                        <a:rPr lang="en-GB" sz="1000" cap="none" spc="0">
                          <a:solidFill>
                            <a:schemeClr val="tx1"/>
                          </a:solidFill>
                          <a:effectLst/>
                        </a:rPr>
                        <a:t>Stakeholder </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29597" marR="29597" marT="61382"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F2F2F2">
                        <a:alpha val="45098"/>
                      </a:srgbClr>
                    </a:solidFill>
                  </a:tcPr>
                </a:tc>
                <a:tc>
                  <a:txBody>
                    <a:bodyPr/>
                    <a:lstStyle/>
                    <a:p>
                      <a:pPr algn="just">
                        <a:lnSpc>
                          <a:spcPct val="150000"/>
                        </a:lnSpc>
                        <a:spcAft>
                          <a:spcPts val="800"/>
                        </a:spcAft>
                      </a:pPr>
                      <a:r>
                        <a:rPr lang="en-GB" sz="1000" cap="none" spc="0">
                          <a:solidFill>
                            <a:schemeClr val="tx1"/>
                          </a:solidFill>
                          <a:effectLst/>
                        </a:rPr>
                        <a:t> </a:t>
                      </a:r>
                    </a:p>
                    <a:p>
                      <a:pPr algn="just">
                        <a:lnSpc>
                          <a:spcPct val="150000"/>
                        </a:lnSpc>
                        <a:spcAft>
                          <a:spcPts val="800"/>
                        </a:spcAft>
                      </a:pPr>
                      <a:r>
                        <a:rPr lang="en-GB" sz="1000" cap="none" spc="0">
                          <a:solidFill>
                            <a:schemeClr val="tx1"/>
                          </a:solidFill>
                          <a:effectLst/>
                        </a:rPr>
                        <a:t>Interest</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29597" marR="29597" marT="61382"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F2F2F2">
                        <a:alpha val="45098"/>
                      </a:srgbClr>
                    </a:solidFill>
                  </a:tcPr>
                </a:tc>
                <a:tc>
                  <a:txBody>
                    <a:bodyPr/>
                    <a:lstStyle/>
                    <a:p>
                      <a:pPr algn="just">
                        <a:lnSpc>
                          <a:spcPct val="150000"/>
                        </a:lnSpc>
                        <a:spcAft>
                          <a:spcPts val="800"/>
                        </a:spcAft>
                      </a:pPr>
                      <a:r>
                        <a:rPr lang="en-GB" sz="1000" cap="none" spc="0">
                          <a:solidFill>
                            <a:schemeClr val="tx1"/>
                          </a:solidFill>
                          <a:effectLst/>
                        </a:rPr>
                        <a:t> </a:t>
                      </a:r>
                    </a:p>
                    <a:p>
                      <a:pPr algn="just">
                        <a:lnSpc>
                          <a:spcPct val="150000"/>
                        </a:lnSpc>
                        <a:spcAft>
                          <a:spcPts val="800"/>
                        </a:spcAft>
                      </a:pPr>
                      <a:r>
                        <a:rPr lang="en-GB" sz="1000" cap="none" spc="0">
                          <a:solidFill>
                            <a:schemeClr val="tx1"/>
                          </a:solidFill>
                          <a:effectLst/>
                        </a:rPr>
                        <a:t>Importance</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29597" marR="29597" marT="61382"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F2F2F2">
                        <a:alpha val="45098"/>
                      </a:srgbClr>
                    </a:solidFill>
                  </a:tcPr>
                </a:tc>
                <a:tc>
                  <a:txBody>
                    <a:bodyPr/>
                    <a:lstStyle/>
                    <a:p>
                      <a:pPr algn="just">
                        <a:lnSpc>
                          <a:spcPct val="150000"/>
                        </a:lnSpc>
                        <a:spcAft>
                          <a:spcPts val="800"/>
                        </a:spcAft>
                      </a:pPr>
                      <a:r>
                        <a:rPr lang="en-GB" sz="1000" cap="none" spc="0">
                          <a:solidFill>
                            <a:schemeClr val="tx1"/>
                          </a:solidFill>
                          <a:effectLst/>
                        </a:rPr>
                        <a:t> </a:t>
                      </a:r>
                    </a:p>
                    <a:p>
                      <a:pPr algn="just">
                        <a:lnSpc>
                          <a:spcPct val="150000"/>
                        </a:lnSpc>
                        <a:spcAft>
                          <a:spcPts val="800"/>
                        </a:spcAft>
                      </a:pPr>
                      <a:r>
                        <a:rPr lang="en-GB" sz="1000" cap="none" spc="0">
                          <a:solidFill>
                            <a:schemeClr val="tx1"/>
                          </a:solidFill>
                          <a:effectLst/>
                        </a:rPr>
                        <a:t>Influence</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29597" marR="29597" marT="61382"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F2F2F2">
                        <a:alpha val="45098"/>
                      </a:srgbClr>
                    </a:solidFill>
                  </a:tcPr>
                </a:tc>
                <a:extLst>
                  <a:ext uri="{0D108BD9-81ED-4DB2-BD59-A6C34878D82A}">
                    <a16:rowId xmlns:a16="http://schemas.microsoft.com/office/drawing/2014/main" val="3741340195"/>
                  </a:ext>
                </a:extLst>
              </a:tr>
              <a:tr h="502605">
                <a:tc>
                  <a:txBody>
                    <a:bodyPr/>
                    <a:lstStyle/>
                    <a:p>
                      <a:pPr algn="just">
                        <a:lnSpc>
                          <a:spcPct val="150000"/>
                        </a:lnSpc>
                        <a:spcAft>
                          <a:spcPts val="800"/>
                        </a:spcAft>
                      </a:pPr>
                      <a:r>
                        <a:rPr lang="en-GB" sz="1000" cap="none" spc="0">
                          <a:solidFill>
                            <a:schemeClr val="tx1"/>
                          </a:solidFill>
                          <a:effectLst/>
                        </a:rPr>
                        <a:t>High</a:t>
                      </a:r>
                    </a:p>
                    <a:p>
                      <a:pPr algn="just">
                        <a:lnSpc>
                          <a:spcPct val="150000"/>
                        </a:lnSpc>
                        <a:spcAft>
                          <a:spcPts val="800"/>
                        </a:spcAft>
                      </a:pPr>
                      <a:r>
                        <a:rPr lang="en-GB" sz="1000" cap="none" spc="0">
                          <a:solidFill>
                            <a:schemeClr val="tx1"/>
                          </a:solidFill>
                          <a:effectLst/>
                        </a:rPr>
                        <a:t> </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29597" marR="29597" marT="61382" marB="0">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tc>
                  <a:txBody>
                    <a:bodyPr/>
                    <a:lstStyle/>
                    <a:p>
                      <a:pPr algn="just">
                        <a:lnSpc>
                          <a:spcPct val="150000"/>
                        </a:lnSpc>
                        <a:spcAft>
                          <a:spcPts val="800"/>
                        </a:spcAft>
                      </a:pPr>
                      <a:r>
                        <a:rPr lang="en-GB" sz="1000" cap="none" spc="0">
                          <a:solidFill>
                            <a:schemeClr val="tx1"/>
                          </a:solidFill>
                          <a:effectLst/>
                        </a:rPr>
                        <a:t>Children</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29597" marR="29597" marT="61382" marB="0">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tc>
                  <a:txBody>
                    <a:bodyPr/>
                    <a:lstStyle/>
                    <a:p>
                      <a:pPr algn="just">
                        <a:lnSpc>
                          <a:spcPct val="150000"/>
                        </a:lnSpc>
                        <a:spcAft>
                          <a:spcPts val="800"/>
                        </a:spcAft>
                      </a:pPr>
                      <a:r>
                        <a:rPr lang="en-GB" sz="1000" cap="none" spc="0">
                          <a:solidFill>
                            <a:schemeClr val="tx1"/>
                          </a:solidFill>
                          <a:effectLst/>
                        </a:rPr>
                        <a:t>Feeling safe, play, learning new things</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29597" marR="29597" marT="61382" marB="0">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tc>
                  <a:txBody>
                    <a:bodyPr/>
                    <a:lstStyle/>
                    <a:p>
                      <a:pPr algn="just">
                        <a:lnSpc>
                          <a:spcPct val="150000"/>
                        </a:lnSpc>
                        <a:spcAft>
                          <a:spcPts val="800"/>
                        </a:spcAft>
                      </a:pPr>
                      <a:r>
                        <a:rPr lang="en-GB" sz="1000" cap="none" spc="0">
                          <a:solidFill>
                            <a:schemeClr val="tx1"/>
                          </a:solidFill>
                          <a:effectLst/>
                        </a:rPr>
                        <a:t>The target group</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29597" marR="29597" marT="61382" marB="0">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tc>
                  <a:txBody>
                    <a:bodyPr/>
                    <a:lstStyle/>
                    <a:p>
                      <a:pPr algn="just">
                        <a:lnSpc>
                          <a:spcPct val="150000"/>
                        </a:lnSpc>
                        <a:spcAft>
                          <a:spcPts val="800"/>
                        </a:spcAft>
                      </a:pPr>
                      <a:r>
                        <a:rPr lang="en-GB" sz="1000" cap="none" spc="0">
                          <a:solidFill>
                            <a:schemeClr val="tx1"/>
                          </a:solidFill>
                          <a:effectLst/>
                        </a:rPr>
                        <a:t>Low - they do what they are told</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29597" marR="29597" marT="61382" marB="0">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extLst>
                  <a:ext uri="{0D108BD9-81ED-4DB2-BD59-A6C34878D82A}">
                    <a16:rowId xmlns:a16="http://schemas.microsoft.com/office/drawing/2014/main" val="2792047707"/>
                  </a:ext>
                </a:extLst>
              </a:tr>
              <a:tr h="250259">
                <a:tc>
                  <a:txBody>
                    <a:bodyPr/>
                    <a:lstStyle/>
                    <a:p>
                      <a:pPr algn="just">
                        <a:lnSpc>
                          <a:spcPct val="150000"/>
                        </a:lnSpc>
                        <a:spcAft>
                          <a:spcPts val="800"/>
                        </a:spcAft>
                      </a:pPr>
                      <a:r>
                        <a:rPr lang="en-GB" sz="1000" cap="none" spc="0">
                          <a:solidFill>
                            <a:schemeClr val="tx1"/>
                          </a:solidFill>
                          <a:effectLst/>
                        </a:rPr>
                        <a:t>High </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29597" marR="29597" marT="61382" marB="0">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tc>
                  <a:txBody>
                    <a:bodyPr/>
                    <a:lstStyle/>
                    <a:p>
                      <a:pPr algn="just">
                        <a:lnSpc>
                          <a:spcPct val="150000"/>
                        </a:lnSpc>
                        <a:spcAft>
                          <a:spcPts val="800"/>
                        </a:spcAft>
                      </a:pPr>
                      <a:r>
                        <a:rPr lang="en-GB" sz="1000" cap="none" spc="0">
                          <a:solidFill>
                            <a:schemeClr val="tx1"/>
                          </a:solidFill>
                          <a:effectLst/>
                        </a:rPr>
                        <a:t>Parents</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29597" marR="29597" marT="61382" marB="0">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tc>
                  <a:txBody>
                    <a:bodyPr/>
                    <a:lstStyle/>
                    <a:p>
                      <a:pPr algn="just">
                        <a:lnSpc>
                          <a:spcPct val="150000"/>
                        </a:lnSpc>
                        <a:spcAft>
                          <a:spcPts val="800"/>
                        </a:spcAft>
                      </a:pPr>
                      <a:r>
                        <a:rPr lang="en-GB" sz="1000" cap="none" spc="0">
                          <a:solidFill>
                            <a:schemeClr val="tx1"/>
                          </a:solidFill>
                          <a:effectLst/>
                        </a:rPr>
                        <a:t>Child’s wellbeing, working relaxed</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29597" marR="29597" marT="61382" marB="0">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tc>
                  <a:txBody>
                    <a:bodyPr/>
                    <a:lstStyle/>
                    <a:p>
                      <a:pPr algn="just">
                        <a:lnSpc>
                          <a:spcPct val="150000"/>
                        </a:lnSpc>
                        <a:spcAft>
                          <a:spcPts val="800"/>
                        </a:spcAft>
                      </a:pPr>
                      <a:r>
                        <a:rPr lang="en-GB" sz="1000" cap="none" spc="0">
                          <a:solidFill>
                            <a:schemeClr val="tx1"/>
                          </a:solidFill>
                          <a:effectLst/>
                        </a:rPr>
                        <a:t>The parents of the target group</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29597" marR="29597" marT="61382" marB="0">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tc>
                  <a:txBody>
                    <a:bodyPr/>
                    <a:lstStyle/>
                    <a:p>
                      <a:pPr algn="just">
                        <a:lnSpc>
                          <a:spcPct val="150000"/>
                        </a:lnSpc>
                        <a:spcAft>
                          <a:spcPts val="800"/>
                        </a:spcAft>
                      </a:pPr>
                      <a:r>
                        <a:rPr lang="en-GB" sz="1000" cap="none" spc="0">
                          <a:solidFill>
                            <a:schemeClr val="tx1"/>
                          </a:solidFill>
                          <a:effectLst/>
                        </a:rPr>
                        <a:t>High - they decide their child is attending</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29597" marR="29597" marT="61382" marB="0">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extLst>
                  <a:ext uri="{0D108BD9-81ED-4DB2-BD59-A6C34878D82A}">
                    <a16:rowId xmlns:a16="http://schemas.microsoft.com/office/drawing/2014/main" val="3978704131"/>
                  </a:ext>
                </a:extLst>
              </a:tr>
              <a:tr h="434403">
                <a:tc>
                  <a:txBody>
                    <a:bodyPr/>
                    <a:lstStyle/>
                    <a:p>
                      <a:pPr algn="just">
                        <a:lnSpc>
                          <a:spcPct val="150000"/>
                        </a:lnSpc>
                        <a:spcAft>
                          <a:spcPts val="800"/>
                        </a:spcAft>
                      </a:pPr>
                      <a:r>
                        <a:rPr lang="en-GB" sz="1000" cap="none" spc="0">
                          <a:solidFill>
                            <a:schemeClr val="tx1"/>
                          </a:solidFill>
                          <a:effectLst/>
                        </a:rPr>
                        <a:t>Medium </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29597" marR="29597" marT="61382" marB="0">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tc>
                  <a:txBody>
                    <a:bodyPr/>
                    <a:lstStyle/>
                    <a:p>
                      <a:pPr algn="just">
                        <a:lnSpc>
                          <a:spcPct val="150000"/>
                        </a:lnSpc>
                        <a:spcAft>
                          <a:spcPts val="800"/>
                        </a:spcAft>
                      </a:pPr>
                      <a:r>
                        <a:rPr lang="en-GB" sz="1000" cap="none" spc="0">
                          <a:solidFill>
                            <a:schemeClr val="tx1"/>
                          </a:solidFill>
                          <a:effectLst/>
                        </a:rPr>
                        <a:t>Nursery practitioners</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29597" marR="29597" marT="61382" marB="0">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tc>
                  <a:txBody>
                    <a:bodyPr/>
                    <a:lstStyle/>
                    <a:p>
                      <a:pPr algn="just">
                        <a:lnSpc>
                          <a:spcPct val="150000"/>
                        </a:lnSpc>
                        <a:spcAft>
                          <a:spcPts val="800"/>
                        </a:spcAft>
                      </a:pPr>
                      <a:r>
                        <a:rPr lang="en-GB" sz="1000" cap="none" spc="0">
                          <a:solidFill>
                            <a:schemeClr val="tx1"/>
                          </a:solidFill>
                          <a:effectLst/>
                        </a:rPr>
                        <a:t>Their job</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29597" marR="29597" marT="61382" marB="0">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tc>
                  <a:txBody>
                    <a:bodyPr/>
                    <a:lstStyle/>
                    <a:p>
                      <a:pPr algn="just">
                        <a:lnSpc>
                          <a:spcPct val="150000"/>
                        </a:lnSpc>
                        <a:spcAft>
                          <a:spcPts val="800"/>
                        </a:spcAft>
                      </a:pPr>
                      <a:r>
                        <a:rPr lang="en-GB" sz="1000" cap="none" spc="0">
                          <a:solidFill>
                            <a:schemeClr val="tx1"/>
                          </a:solidFill>
                          <a:effectLst/>
                        </a:rPr>
                        <a:t>High – they take care of the children</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29597" marR="29597" marT="61382" marB="0">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tc>
                  <a:txBody>
                    <a:bodyPr/>
                    <a:lstStyle/>
                    <a:p>
                      <a:pPr algn="just">
                        <a:lnSpc>
                          <a:spcPct val="150000"/>
                        </a:lnSpc>
                        <a:spcAft>
                          <a:spcPts val="800"/>
                        </a:spcAft>
                      </a:pPr>
                      <a:r>
                        <a:rPr lang="en-GB" sz="1000" cap="none" spc="0">
                          <a:solidFill>
                            <a:schemeClr val="tx1"/>
                          </a:solidFill>
                          <a:effectLst/>
                        </a:rPr>
                        <a:t>High – they influence the children</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29597" marR="29597" marT="61382" marB="0">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extLst>
                  <a:ext uri="{0D108BD9-81ED-4DB2-BD59-A6C34878D82A}">
                    <a16:rowId xmlns:a16="http://schemas.microsoft.com/office/drawing/2014/main" val="917024928"/>
                  </a:ext>
                </a:extLst>
              </a:tr>
              <a:tr h="434403">
                <a:tc>
                  <a:txBody>
                    <a:bodyPr/>
                    <a:lstStyle/>
                    <a:p>
                      <a:pPr algn="just">
                        <a:lnSpc>
                          <a:spcPct val="150000"/>
                        </a:lnSpc>
                        <a:spcAft>
                          <a:spcPts val="800"/>
                        </a:spcAft>
                      </a:pPr>
                      <a:r>
                        <a:rPr lang="en-GB" sz="1000" cap="none" spc="0">
                          <a:solidFill>
                            <a:schemeClr val="tx1"/>
                          </a:solidFill>
                          <a:effectLst/>
                        </a:rPr>
                        <a:t>High</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29597" marR="29597" marT="61382" marB="0">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tc>
                  <a:txBody>
                    <a:bodyPr/>
                    <a:lstStyle/>
                    <a:p>
                      <a:pPr algn="just">
                        <a:lnSpc>
                          <a:spcPct val="150000"/>
                        </a:lnSpc>
                        <a:spcAft>
                          <a:spcPts val="800"/>
                        </a:spcAft>
                      </a:pPr>
                      <a:r>
                        <a:rPr lang="en-GB" sz="1000" cap="none" spc="0">
                          <a:solidFill>
                            <a:schemeClr val="tx1"/>
                          </a:solidFill>
                          <a:effectLst/>
                        </a:rPr>
                        <a:t>Asda</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29597" marR="29597" marT="61382" marB="0">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tc>
                  <a:txBody>
                    <a:bodyPr/>
                    <a:lstStyle/>
                    <a:p>
                      <a:pPr algn="just">
                        <a:lnSpc>
                          <a:spcPct val="150000"/>
                        </a:lnSpc>
                        <a:spcAft>
                          <a:spcPts val="800"/>
                        </a:spcAft>
                      </a:pPr>
                      <a:r>
                        <a:rPr lang="en-GB" sz="1000" cap="none" spc="0">
                          <a:solidFill>
                            <a:schemeClr val="tx1"/>
                          </a:solidFill>
                          <a:effectLst/>
                        </a:rPr>
                        <a:t>Parents/Workers more keen to come back to work faster and relaxed knowing their child is safe and close</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29597" marR="29597" marT="61382" marB="0">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tc>
                  <a:txBody>
                    <a:bodyPr/>
                    <a:lstStyle/>
                    <a:p>
                      <a:pPr algn="just">
                        <a:lnSpc>
                          <a:spcPct val="150000"/>
                        </a:lnSpc>
                        <a:spcAft>
                          <a:spcPts val="800"/>
                        </a:spcAft>
                      </a:pPr>
                      <a:r>
                        <a:rPr lang="en-GB" sz="1000" cap="none" spc="0">
                          <a:solidFill>
                            <a:schemeClr val="tx1"/>
                          </a:solidFill>
                          <a:effectLst/>
                        </a:rPr>
                        <a:t>High – they provide the location</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29597" marR="29597" marT="61382" marB="0">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tc>
                  <a:txBody>
                    <a:bodyPr/>
                    <a:lstStyle/>
                    <a:p>
                      <a:pPr algn="just">
                        <a:lnSpc>
                          <a:spcPct val="150000"/>
                        </a:lnSpc>
                        <a:spcAft>
                          <a:spcPts val="800"/>
                        </a:spcAft>
                      </a:pPr>
                      <a:r>
                        <a:rPr lang="en-GB" sz="1000" cap="none" spc="0">
                          <a:solidFill>
                            <a:schemeClr val="tx1"/>
                          </a:solidFill>
                          <a:effectLst/>
                        </a:rPr>
                        <a:t>High – Asda’s employees will bring their children to the nursery</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29597" marR="29597" marT="61382" marB="0">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extLst>
                  <a:ext uri="{0D108BD9-81ED-4DB2-BD59-A6C34878D82A}">
                    <a16:rowId xmlns:a16="http://schemas.microsoft.com/office/drawing/2014/main" val="1354474599"/>
                  </a:ext>
                </a:extLst>
              </a:tr>
              <a:tr h="434403">
                <a:tc>
                  <a:txBody>
                    <a:bodyPr/>
                    <a:lstStyle/>
                    <a:p>
                      <a:pPr algn="just">
                        <a:lnSpc>
                          <a:spcPct val="150000"/>
                        </a:lnSpc>
                        <a:spcAft>
                          <a:spcPts val="800"/>
                        </a:spcAft>
                      </a:pPr>
                      <a:r>
                        <a:rPr lang="en-GB" sz="1000" cap="none" spc="0">
                          <a:solidFill>
                            <a:schemeClr val="tx1"/>
                          </a:solidFill>
                          <a:effectLst/>
                        </a:rPr>
                        <a:t>High</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29597" marR="29597" marT="61382" marB="0">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tc>
                  <a:txBody>
                    <a:bodyPr/>
                    <a:lstStyle/>
                    <a:p>
                      <a:pPr algn="just">
                        <a:lnSpc>
                          <a:spcPct val="150000"/>
                        </a:lnSpc>
                        <a:spcAft>
                          <a:spcPts val="800"/>
                        </a:spcAft>
                      </a:pPr>
                      <a:r>
                        <a:rPr lang="en-GB" sz="1000" cap="none" spc="0">
                          <a:solidFill>
                            <a:schemeClr val="tx1"/>
                          </a:solidFill>
                          <a:effectLst/>
                        </a:rPr>
                        <a:t>Bank</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29597" marR="29597" marT="61382" marB="0">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tc>
                  <a:txBody>
                    <a:bodyPr/>
                    <a:lstStyle/>
                    <a:p>
                      <a:pPr algn="just">
                        <a:lnSpc>
                          <a:spcPct val="150000"/>
                        </a:lnSpc>
                        <a:spcAft>
                          <a:spcPts val="800"/>
                        </a:spcAft>
                      </a:pPr>
                      <a:r>
                        <a:rPr lang="en-GB" sz="1000" cap="none" spc="0">
                          <a:solidFill>
                            <a:schemeClr val="tx1"/>
                          </a:solidFill>
                          <a:effectLst/>
                        </a:rPr>
                        <a:t>Receiving interest rates from the loan</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29597" marR="29597" marT="61382" marB="0">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tc>
                  <a:txBody>
                    <a:bodyPr/>
                    <a:lstStyle/>
                    <a:p>
                      <a:pPr algn="just">
                        <a:lnSpc>
                          <a:spcPct val="150000"/>
                        </a:lnSpc>
                        <a:spcAft>
                          <a:spcPts val="800"/>
                        </a:spcAft>
                      </a:pPr>
                      <a:r>
                        <a:rPr lang="en-GB" sz="1000" cap="none" spc="0">
                          <a:solidFill>
                            <a:schemeClr val="tx1"/>
                          </a:solidFill>
                          <a:effectLst/>
                        </a:rPr>
                        <a:t>High – will provide the necessary funds for the start-up </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29597" marR="29597" marT="61382" marB="0">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tc>
                  <a:txBody>
                    <a:bodyPr/>
                    <a:lstStyle/>
                    <a:p>
                      <a:pPr algn="just">
                        <a:lnSpc>
                          <a:spcPct val="150000"/>
                        </a:lnSpc>
                        <a:spcAft>
                          <a:spcPts val="800"/>
                        </a:spcAft>
                      </a:pPr>
                      <a:r>
                        <a:rPr lang="en-GB" sz="1000" cap="none" spc="0">
                          <a:solidFill>
                            <a:schemeClr val="tx1"/>
                          </a:solidFill>
                          <a:effectLst/>
                        </a:rPr>
                        <a:t>High – they decide if the loan will be approved</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29597" marR="29597" marT="61382" marB="0">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extLst>
                  <a:ext uri="{0D108BD9-81ED-4DB2-BD59-A6C34878D82A}">
                    <a16:rowId xmlns:a16="http://schemas.microsoft.com/office/drawing/2014/main" val="3120657376"/>
                  </a:ext>
                </a:extLst>
              </a:tr>
              <a:tr h="434403">
                <a:tc>
                  <a:txBody>
                    <a:bodyPr/>
                    <a:lstStyle/>
                    <a:p>
                      <a:pPr algn="just">
                        <a:lnSpc>
                          <a:spcPct val="150000"/>
                        </a:lnSpc>
                        <a:spcAft>
                          <a:spcPts val="800"/>
                        </a:spcAft>
                      </a:pPr>
                      <a:r>
                        <a:rPr lang="en-GB" sz="1000" cap="none" spc="0">
                          <a:solidFill>
                            <a:schemeClr val="tx1"/>
                          </a:solidFill>
                          <a:effectLst/>
                        </a:rPr>
                        <a:t>Low</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29597" marR="29597" marT="61382" marB="0">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tc>
                  <a:txBody>
                    <a:bodyPr/>
                    <a:lstStyle/>
                    <a:p>
                      <a:pPr algn="just">
                        <a:lnSpc>
                          <a:spcPct val="150000"/>
                        </a:lnSpc>
                        <a:spcAft>
                          <a:spcPts val="800"/>
                        </a:spcAft>
                      </a:pPr>
                      <a:r>
                        <a:rPr lang="en-GB" sz="1000" cap="none" spc="0">
                          <a:solidFill>
                            <a:schemeClr val="tx1"/>
                          </a:solidFill>
                          <a:effectLst/>
                        </a:rPr>
                        <a:t>Classic nurseries</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29597" marR="29597" marT="61382" marB="0">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tc>
                  <a:txBody>
                    <a:bodyPr/>
                    <a:lstStyle/>
                    <a:p>
                      <a:pPr algn="just">
                        <a:lnSpc>
                          <a:spcPct val="150000"/>
                        </a:lnSpc>
                        <a:spcAft>
                          <a:spcPts val="800"/>
                        </a:spcAft>
                      </a:pPr>
                      <a:r>
                        <a:rPr lang="en-GB" sz="1000" cap="none" spc="0">
                          <a:solidFill>
                            <a:schemeClr val="tx1"/>
                          </a:solidFill>
                          <a:effectLst/>
                        </a:rPr>
                        <a:t>Feeling threatened, assuming parents will bring the children to the innovative nursery</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29597" marR="29597" marT="61382" marB="0">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tc>
                  <a:txBody>
                    <a:bodyPr/>
                    <a:lstStyle/>
                    <a:p>
                      <a:pPr algn="just">
                        <a:lnSpc>
                          <a:spcPct val="150000"/>
                        </a:lnSpc>
                        <a:spcAft>
                          <a:spcPts val="800"/>
                        </a:spcAft>
                      </a:pPr>
                      <a:r>
                        <a:rPr lang="en-GB" sz="1000" cap="none" spc="0">
                          <a:solidFill>
                            <a:schemeClr val="tx1"/>
                          </a:solidFill>
                          <a:effectLst/>
                        </a:rPr>
                        <a:t>Medium - the children are in those nurseries</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29597" marR="29597" marT="61382" marB="0">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tc>
                  <a:txBody>
                    <a:bodyPr/>
                    <a:lstStyle/>
                    <a:p>
                      <a:pPr algn="just">
                        <a:lnSpc>
                          <a:spcPct val="150000"/>
                        </a:lnSpc>
                        <a:spcAft>
                          <a:spcPts val="800"/>
                        </a:spcAft>
                      </a:pPr>
                      <a:r>
                        <a:rPr lang="en-GB" sz="1000" cap="none" spc="0" dirty="0">
                          <a:solidFill>
                            <a:schemeClr val="tx1"/>
                          </a:solidFill>
                          <a:effectLst/>
                        </a:rPr>
                        <a:t>Low – it is not innovative, doesn’t offer the parents as many options</a:t>
                      </a:r>
                      <a:endParaRPr lang="en-GB" sz="1000"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29597" marR="29597" marT="61382" marB="0">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extLst>
                  <a:ext uri="{0D108BD9-81ED-4DB2-BD59-A6C34878D82A}">
                    <a16:rowId xmlns:a16="http://schemas.microsoft.com/office/drawing/2014/main" val="3054454615"/>
                  </a:ext>
                </a:extLst>
              </a:tr>
            </a:tbl>
          </a:graphicData>
        </a:graphic>
      </p:graphicFrame>
    </p:spTree>
    <p:extLst>
      <p:ext uri="{BB962C8B-B14F-4D97-AF65-F5344CB8AC3E}">
        <p14:creationId xmlns:p14="http://schemas.microsoft.com/office/powerpoint/2010/main" val="12182579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3782180F-A47B-4E48-8E49-F643578317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B69A8B4F-D48A-46FF-82E3-FA7FC7C80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096000" cy="6857999"/>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5">
            <a:extLst>
              <a:ext uri="{FF2B5EF4-FFF2-40B4-BE49-F238E27FC236}">
                <a16:creationId xmlns:a16="http://schemas.microsoft.com/office/drawing/2014/main" id="{7C38C0C1-3FDA-4783-81FF-B928E378C5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6571" y="694147"/>
            <a:ext cx="4702859" cy="546970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Title 62">
            <a:extLst>
              <a:ext uri="{FF2B5EF4-FFF2-40B4-BE49-F238E27FC236}">
                <a16:creationId xmlns:a16="http://schemas.microsoft.com/office/drawing/2014/main" id="{AF37FD77-BB26-495D-ABC6-82AD9D6F18D6}"/>
              </a:ext>
            </a:extLst>
          </p:cNvPr>
          <p:cNvSpPr>
            <a:spLocks noGrp="1"/>
          </p:cNvSpPr>
          <p:nvPr>
            <p:ph type="title"/>
          </p:nvPr>
        </p:nvSpPr>
        <p:spPr>
          <a:xfrm>
            <a:off x="1435986" y="1456922"/>
            <a:ext cx="3224028" cy="3944153"/>
          </a:xfrm>
        </p:spPr>
        <p:txBody>
          <a:bodyPr>
            <a:normAutofit/>
          </a:bodyPr>
          <a:lstStyle/>
          <a:p>
            <a:pPr algn="ctr"/>
            <a:r>
              <a:rPr lang="en-GB" sz="3200">
                <a:solidFill>
                  <a:srgbClr val="595959"/>
                </a:solidFill>
                <a:effectLst/>
                <a:latin typeface="Arial" panose="020B0604020202020204" pitchFamily="34" charset="0"/>
                <a:ea typeface="Times New Roman" panose="02020603050405020304" pitchFamily="18" charset="0"/>
              </a:rPr>
              <a:t>A typical Work Breakdown Structure (WBS) </a:t>
            </a:r>
            <a:br>
              <a:rPr lang="en-GB" sz="3200">
                <a:solidFill>
                  <a:srgbClr val="595959"/>
                </a:solidFill>
                <a:effectLst/>
                <a:latin typeface="Times New Roman" panose="02020603050405020304" pitchFamily="18" charset="0"/>
                <a:ea typeface="Times New Roman" panose="02020603050405020304" pitchFamily="18" charset="0"/>
              </a:rPr>
            </a:br>
            <a:endParaRPr lang="en-GB" sz="3200">
              <a:solidFill>
                <a:srgbClr val="595959"/>
              </a:solidFill>
            </a:endParaRPr>
          </a:p>
        </p:txBody>
      </p:sp>
      <p:grpSp>
        <p:nvGrpSpPr>
          <p:cNvPr id="7" name="Canvas 134">
            <a:extLst>
              <a:ext uri="{FF2B5EF4-FFF2-40B4-BE49-F238E27FC236}">
                <a16:creationId xmlns:a16="http://schemas.microsoft.com/office/drawing/2014/main" id="{07712320-6FB6-4BD7-8A19-F8B62B3B4B36}"/>
              </a:ext>
            </a:extLst>
          </p:cNvPr>
          <p:cNvGrpSpPr/>
          <p:nvPr/>
        </p:nvGrpSpPr>
        <p:grpSpPr>
          <a:xfrm>
            <a:off x="6096000" y="-2"/>
            <a:ext cx="6096000" cy="6858000"/>
            <a:chOff x="0" y="0"/>
            <a:chExt cx="5731510" cy="6952818"/>
          </a:xfrm>
        </p:grpSpPr>
        <p:sp>
          <p:nvSpPr>
            <p:cNvPr id="8" name="Rectangle 7">
              <a:extLst>
                <a:ext uri="{FF2B5EF4-FFF2-40B4-BE49-F238E27FC236}">
                  <a16:creationId xmlns:a16="http://schemas.microsoft.com/office/drawing/2014/main" id="{55E3D22D-40B7-4AAB-90EA-E217F8F2EB4C}"/>
                </a:ext>
              </a:extLst>
            </p:cNvPr>
            <p:cNvSpPr/>
            <p:nvPr/>
          </p:nvSpPr>
          <p:spPr>
            <a:xfrm>
              <a:off x="0" y="0"/>
              <a:ext cx="5731510" cy="6903720"/>
            </a:xfrm>
            <a:prstGeom prst="rect">
              <a:avLst/>
            </a:prstGeom>
            <a:noFill/>
          </p:spPr>
        </p:sp>
        <p:cxnSp>
          <p:nvCxnSpPr>
            <p:cNvPr id="9" name="_s1107">
              <a:extLst>
                <a:ext uri="{FF2B5EF4-FFF2-40B4-BE49-F238E27FC236}">
                  <a16:creationId xmlns:a16="http://schemas.microsoft.com/office/drawing/2014/main" id="{78513215-82C5-42B5-B0E1-F8CB80495761}"/>
                </a:ext>
              </a:extLst>
            </p:cNvPr>
            <p:cNvCxnSpPr>
              <a:cxnSpLocks/>
            </p:cNvCxnSpPr>
            <p:nvPr/>
          </p:nvCxnSpPr>
          <p:spPr bwMode="auto">
            <a:xfrm rot="10800000">
              <a:off x="4734437" y="1099613"/>
              <a:ext cx="135302" cy="1807881"/>
            </a:xfrm>
            <a:prstGeom prst="bentConnector2">
              <a:avLst/>
            </a:prstGeom>
            <a:noFill/>
            <a:ln w="28575">
              <a:solidFill>
                <a:srgbClr val="000000"/>
              </a:solidFill>
              <a:miter lim="800000"/>
              <a:headEnd/>
              <a:tailEnd/>
            </a:ln>
            <a:extLst>
              <a:ext uri="{909E8E84-426E-40DD-AFC4-6F175D3DCCD1}">
                <a14:hiddenFill xmlns:a14="http://schemas.microsoft.com/office/drawing/2010/main">
                  <a:noFill/>
                </a14:hiddenFill>
              </a:ext>
            </a:extLst>
          </p:spPr>
        </p:cxnSp>
        <p:cxnSp>
          <p:nvCxnSpPr>
            <p:cNvPr id="10" name="_s1105">
              <a:extLst>
                <a:ext uri="{FF2B5EF4-FFF2-40B4-BE49-F238E27FC236}">
                  <a16:creationId xmlns:a16="http://schemas.microsoft.com/office/drawing/2014/main" id="{037C0495-D77C-4F91-A4BD-A60ED606D5CB}"/>
                </a:ext>
              </a:extLst>
            </p:cNvPr>
            <p:cNvCxnSpPr>
              <a:cxnSpLocks/>
            </p:cNvCxnSpPr>
            <p:nvPr/>
          </p:nvCxnSpPr>
          <p:spPr bwMode="auto">
            <a:xfrm rot="10800000">
              <a:off x="4734437" y="1099612"/>
              <a:ext cx="135302" cy="1154284"/>
            </a:xfrm>
            <a:prstGeom prst="bentConnector2">
              <a:avLst/>
            </a:prstGeom>
            <a:noFill/>
            <a:ln w="28575">
              <a:solidFill>
                <a:srgbClr val="000000"/>
              </a:solidFill>
              <a:miter lim="800000"/>
              <a:headEnd/>
              <a:tailEnd/>
            </a:ln>
            <a:extLst>
              <a:ext uri="{909E8E84-426E-40DD-AFC4-6F175D3DCCD1}">
                <a14:hiddenFill xmlns:a14="http://schemas.microsoft.com/office/drawing/2010/main">
                  <a:noFill/>
                </a14:hiddenFill>
              </a:ext>
            </a:extLst>
          </p:spPr>
        </p:cxnSp>
        <p:cxnSp>
          <p:nvCxnSpPr>
            <p:cNvPr id="11" name="_s1103">
              <a:extLst>
                <a:ext uri="{FF2B5EF4-FFF2-40B4-BE49-F238E27FC236}">
                  <a16:creationId xmlns:a16="http://schemas.microsoft.com/office/drawing/2014/main" id="{8CAE2002-CF6B-4AE4-8B0B-1939EDA71E87}"/>
                </a:ext>
              </a:extLst>
            </p:cNvPr>
            <p:cNvCxnSpPr>
              <a:cxnSpLocks/>
            </p:cNvCxnSpPr>
            <p:nvPr/>
          </p:nvCxnSpPr>
          <p:spPr bwMode="auto">
            <a:xfrm rot="10800000">
              <a:off x="4734437" y="1099612"/>
              <a:ext cx="135701" cy="440705"/>
            </a:xfrm>
            <a:prstGeom prst="bentConnector2">
              <a:avLst/>
            </a:prstGeom>
            <a:noFill/>
            <a:ln w="28575">
              <a:solidFill>
                <a:srgbClr val="000000"/>
              </a:solidFill>
              <a:miter lim="800000"/>
              <a:headEnd/>
              <a:tailEnd/>
            </a:ln>
            <a:extLst>
              <a:ext uri="{909E8E84-426E-40DD-AFC4-6F175D3DCCD1}">
                <a14:hiddenFill xmlns:a14="http://schemas.microsoft.com/office/drawing/2010/main">
                  <a:noFill/>
                </a14:hiddenFill>
              </a:ext>
            </a:extLst>
          </p:spPr>
        </p:cxnSp>
        <p:cxnSp>
          <p:nvCxnSpPr>
            <p:cNvPr id="12" name="_s1099">
              <a:extLst>
                <a:ext uri="{FF2B5EF4-FFF2-40B4-BE49-F238E27FC236}">
                  <a16:creationId xmlns:a16="http://schemas.microsoft.com/office/drawing/2014/main" id="{DBB311DF-A07E-4F12-8A44-DCE049AF1DFE}"/>
                </a:ext>
              </a:extLst>
            </p:cNvPr>
            <p:cNvCxnSpPr>
              <a:cxnSpLocks/>
            </p:cNvCxnSpPr>
            <p:nvPr/>
          </p:nvCxnSpPr>
          <p:spPr bwMode="auto">
            <a:xfrm rot="10800000">
              <a:off x="3652480" y="1100213"/>
              <a:ext cx="135051" cy="1807281"/>
            </a:xfrm>
            <a:prstGeom prst="bentConnector2">
              <a:avLst/>
            </a:prstGeom>
            <a:noFill/>
            <a:ln w="28575">
              <a:solidFill>
                <a:srgbClr val="000000"/>
              </a:solidFill>
              <a:miter lim="800000"/>
              <a:headEnd/>
              <a:tailEnd/>
            </a:ln>
            <a:extLst>
              <a:ext uri="{909E8E84-426E-40DD-AFC4-6F175D3DCCD1}">
                <a14:hiddenFill xmlns:a14="http://schemas.microsoft.com/office/drawing/2010/main">
                  <a:noFill/>
                </a14:hiddenFill>
              </a:ext>
            </a:extLst>
          </p:spPr>
        </p:cxnSp>
        <p:cxnSp>
          <p:nvCxnSpPr>
            <p:cNvPr id="13" name="_s1097">
              <a:extLst>
                <a:ext uri="{FF2B5EF4-FFF2-40B4-BE49-F238E27FC236}">
                  <a16:creationId xmlns:a16="http://schemas.microsoft.com/office/drawing/2014/main" id="{1C7D722E-1739-43C3-9C88-1991205E6237}"/>
                </a:ext>
              </a:extLst>
            </p:cNvPr>
            <p:cNvCxnSpPr>
              <a:cxnSpLocks/>
            </p:cNvCxnSpPr>
            <p:nvPr/>
          </p:nvCxnSpPr>
          <p:spPr bwMode="auto">
            <a:xfrm rot="10800000">
              <a:off x="3652480" y="1100212"/>
              <a:ext cx="135051" cy="1145092"/>
            </a:xfrm>
            <a:prstGeom prst="bentConnector2">
              <a:avLst/>
            </a:prstGeom>
            <a:noFill/>
            <a:ln w="28575">
              <a:solidFill>
                <a:srgbClr val="000000"/>
              </a:solidFill>
              <a:miter lim="800000"/>
              <a:headEnd/>
              <a:tailEnd/>
            </a:ln>
            <a:extLst>
              <a:ext uri="{909E8E84-426E-40DD-AFC4-6F175D3DCCD1}">
                <a14:hiddenFill xmlns:a14="http://schemas.microsoft.com/office/drawing/2010/main">
                  <a:noFill/>
                </a14:hiddenFill>
              </a:ext>
            </a:extLst>
          </p:spPr>
        </p:cxnSp>
        <p:cxnSp>
          <p:nvCxnSpPr>
            <p:cNvPr id="14" name="_s1095">
              <a:extLst>
                <a:ext uri="{FF2B5EF4-FFF2-40B4-BE49-F238E27FC236}">
                  <a16:creationId xmlns:a16="http://schemas.microsoft.com/office/drawing/2014/main" id="{6A8221C9-53CA-469B-A709-D7594CF72805}"/>
                </a:ext>
              </a:extLst>
            </p:cNvPr>
            <p:cNvCxnSpPr>
              <a:cxnSpLocks/>
            </p:cNvCxnSpPr>
            <p:nvPr/>
          </p:nvCxnSpPr>
          <p:spPr bwMode="auto">
            <a:xfrm rot="10800000">
              <a:off x="3652480" y="1100212"/>
              <a:ext cx="135051" cy="482922"/>
            </a:xfrm>
            <a:prstGeom prst="bentConnector2">
              <a:avLst/>
            </a:prstGeom>
            <a:noFill/>
            <a:ln w="28575">
              <a:solidFill>
                <a:srgbClr val="000000"/>
              </a:solidFill>
              <a:miter lim="800000"/>
              <a:headEnd/>
              <a:tailEnd/>
            </a:ln>
            <a:extLst>
              <a:ext uri="{909E8E84-426E-40DD-AFC4-6F175D3DCCD1}">
                <a14:hiddenFill xmlns:a14="http://schemas.microsoft.com/office/drawing/2010/main">
                  <a:noFill/>
                </a14:hiddenFill>
              </a:ext>
            </a:extLst>
          </p:spPr>
        </p:cxnSp>
        <p:cxnSp>
          <p:nvCxnSpPr>
            <p:cNvPr id="15" name="_s1089">
              <a:extLst>
                <a:ext uri="{FF2B5EF4-FFF2-40B4-BE49-F238E27FC236}">
                  <a16:creationId xmlns:a16="http://schemas.microsoft.com/office/drawing/2014/main" id="{E528FE1C-B4DE-4302-B4E8-E19EDA62F01B}"/>
                </a:ext>
              </a:extLst>
            </p:cNvPr>
            <p:cNvCxnSpPr>
              <a:cxnSpLocks/>
            </p:cNvCxnSpPr>
            <p:nvPr/>
          </p:nvCxnSpPr>
          <p:spPr bwMode="auto">
            <a:xfrm rot="10800000">
              <a:off x="2570120" y="1100213"/>
              <a:ext cx="143814" cy="4781077"/>
            </a:xfrm>
            <a:prstGeom prst="bentConnector2">
              <a:avLst/>
            </a:prstGeom>
            <a:noFill/>
            <a:ln w="28575">
              <a:solidFill>
                <a:srgbClr val="000000"/>
              </a:solidFill>
              <a:miter lim="800000"/>
              <a:headEnd/>
              <a:tailEnd/>
            </a:ln>
            <a:extLst>
              <a:ext uri="{909E8E84-426E-40DD-AFC4-6F175D3DCCD1}">
                <a14:hiddenFill xmlns:a14="http://schemas.microsoft.com/office/drawing/2010/main">
                  <a:noFill/>
                </a14:hiddenFill>
              </a:ext>
            </a:extLst>
          </p:spPr>
        </p:cxnSp>
        <p:cxnSp>
          <p:nvCxnSpPr>
            <p:cNvPr id="16" name="_s1087">
              <a:extLst>
                <a:ext uri="{FF2B5EF4-FFF2-40B4-BE49-F238E27FC236}">
                  <a16:creationId xmlns:a16="http://schemas.microsoft.com/office/drawing/2014/main" id="{15602D64-D9CE-417B-A4EB-55DA6B2F50EB}"/>
                </a:ext>
              </a:extLst>
            </p:cNvPr>
            <p:cNvCxnSpPr>
              <a:cxnSpLocks/>
            </p:cNvCxnSpPr>
            <p:nvPr/>
          </p:nvCxnSpPr>
          <p:spPr bwMode="auto">
            <a:xfrm rot="10800000">
              <a:off x="2570121" y="1100213"/>
              <a:ext cx="135301" cy="4035113"/>
            </a:xfrm>
            <a:prstGeom prst="bentConnector2">
              <a:avLst/>
            </a:prstGeom>
            <a:noFill/>
            <a:ln w="28575">
              <a:solidFill>
                <a:srgbClr val="000000"/>
              </a:solidFill>
              <a:miter lim="800000"/>
              <a:headEnd/>
              <a:tailEnd/>
            </a:ln>
            <a:extLst>
              <a:ext uri="{909E8E84-426E-40DD-AFC4-6F175D3DCCD1}">
                <a14:hiddenFill xmlns:a14="http://schemas.microsoft.com/office/drawing/2010/main">
                  <a:noFill/>
                </a14:hiddenFill>
              </a:ext>
            </a:extLst>
          </p:spPr>
        </p:cxnSp>
        <p:cxnSp>
          <p:nvCxnSpPr>
            <p:cNvPr id="17" name="_s1085">
              <a:extLst>
                <a:ext uri="{FF2B5EF4-FFF2-40B4-BE49-F238E27FC236}">
                  <a16:creationId xmlns:a16="http://schemas.microsoft.com/office/drawing/2014/main" id="{934FD609-3518-4158-9633-4739144DAF1B}"/>
                </a:ext>
              </a:extLst>
            </p:cNvPr>
            <p:cNvCxnSpPr>
              <a:cxnSpLocks/>
            </p:cNvCxnSpPr>
            <p:nvPr/>
          </p:nvCxnSpPr>
          <p:spPr bwMode="auto">
            <a:xfrm rot="10800000">
              <a:off x="2570121" y="1100212"/>
              <a:ext cx="135301" cy="3291242"/>
            </a:xfrm>
            <a:prstGeom prst="bentConnector2">
              <a:avLst/>
            </a:prstGeom>
            <a:noFill/>
            <a:ln w="28575">
              <a:solidFill>
                <a:srgbClr val="000000"/>
              </a:solidFill>
              <a:miter lim="800000"/>
              <a:headEnd/>
              <a:tailEnd/>
            </a:ln>
            <a:extLst>
              <a:ext uri="{909E8E84-426E-40DD-AFC4-6F175D3DCCD1}">
                <a14:hiddenFill xmlns:a14="http://schemas.microsoft.com/office/drawing/2010/main">
                  <a:noFill/>
                </a14:hiddenFill>
              </a:ext>
            </a:extLst>
          </p:spPr>
        </p:cxnSp>
        <p:cxnSp>
          <p:nvCxnSpPr>
            <p:cNvPr id="18" name="_s1083">
              <a:extLst>
                <a:ext uri="{FF2B5EF4-FFF2-40B4-BE49-F238E27FC236}">
                  <a16:creationId xmlns:a16="http://schemas.microsoft.com/office/drawing/2014/main" id="{8CC87D15-1E3B-45C2-BBB4-4B2D02C29672}"/>
                </a:ext>
              </a:extLst>
            </p:cNvPr>
            <p:cNvCxnSpPr>
              <a:cxnSpLocks/>
            </p:cNvCxnSpPr>
            <p:nvPr/>
          </p:nvCxnSpPr>
          <p:spPr bwMode="auto">
            <a:xfrm rot="10800000">
              <a:off x="2570121" y="1100213"/>
              <a:ext cx="135301" cy="2527195"/>
            </a:xfrm>
            <a:prstGeom prst="bentConnector2">
              <a:avLst/>
            </a:prstGeom>
            <a:noFill/>
            <a:ln w="28575">
              <a:solidFill>
                <a:srgbClr val="000000"/>
              </a:solidFill>
              <a:miter lim="800000"/>
              <a:headEnd/>
              <a:tailEnd/>
            </a:ln>
            <a:extLst>
              <a:ext uri="{909E8E84-426E-40DD-AFC4-6F175D3DCCD1}">
                <a14:hiddenFill xmlns:a14="http://schemas.microsoft.com/office/drawing/2010/main">
                  <a:noFill/>
                </a14:hiddenFill>
              </a:ext>
            </a:extLst>
          </p:spPr>
        </p:cxnSp>
        <p:cxnSp>
          <p:nvCxnSpPr>
            <p:cNvPr id="19" name="_s1081">
              <a:extLst>
                <a:ext uri="{FF2B5EF4-FFF2-40B4-BE49-F238E27FC236}">
                  <a16:creationId xmlns:a16="http://schemas.microsoft.com/office/drawing/2014/main" id="{3062ED6D-67BF-47C4-A398-EC0B3ABEEF66}"/>
                </a:ext>
              </a:extLst>
            </p:cNvPr>
            <p:cNvCxnSpPr>
              <a:cxnSpLocks/>
            </p:cNvCxnSpPr>
            <p:nvPr/>
          </p:nvCxnSpPr>
          <p:spPr bwMode="auto">
            <a:xfrm rot="10800000">
              <a:off x="2570121" y="1100213"/>
              <a:ext cx="135301" cy="1785323"/>
            </a:xfrm>
            <a:prstGeom prst="bentConnector2">
              <a:avLst/>
            </a:prstGeom>
            <a:noFill/>
            <a:ln w="28575">
              <a:solidFill>
                <a:srgbClr val="000000"/>
              </a:solidFill>
              <a:miter lim="800000"/>
              <a:headEnd/>
              <a:tailEnd/>
            </a:ln>
            <a:extLst>
              <a:ext uri="{909E8E84-426E-40DD-AFC4-6F175D3DCCD1}">
                <a14:hiddenFill xmlns:a14="http://schemas.microsoft.com/office/drawing/2010/main">
                  <a:noFill/>
                </a14:hiddenFill>
              </a:ext>
            </a:extLst>
          </p:spPr>
        </p:cxnSp>
        <p:cxnSp>
          <p:nvCxnSpPr>
            <p:cNvPr id="20" name="_s1079">
              <a:extLst>
                <a:ext uri="{FF2B5EF4-FFF2-40B4-BE49-F238E27FC236}">
                  <a16:creationId xmlns:a16="http://schemas.microsoft.com/office/drawing/2014/main" id="{29758A91-25FD-4003-B66E-76F0DD251BB8}"/>
                </a:ext>
              </a:extLst>
            </p:cNvPr>
            <p:cNvCxnSpPr>
              <a:cxnSpLocks/>
            </p:cNvCxnSpPr>
            <p:nvPr/>
          </p:nvCxnSpPr>
          <p:spPr bwMode="auto">
            <a:xfrm rot="10800000">
              <a:off x="2570120" y="1100212"/>
              <a:ext cx="135302" cy="1108152"/>
            </a:xfrm>
            <a:prstGeom prst="bentConnector2">
              <a:avLst/>
            </a:prstGeom>
            <a:noFill/>
            <a:ln w="28575">
              <a:solidFill>
                <a:srgbClr val="000000"/>
              </a:solidFill>
              <a:miter lim="800000"/>
              <a:headEnd/>
              <a:tailEnd/>
            </a:ln>
            <a:extLst>
              <a:ext uri="{909E8E84-426E-40DD-AFC4-6F175D3DCCD1}">
                <a14:hiddenFill xmlns:a14="http://schemas.microsoft.com/office/drawing/2010/main">
                  <a:noFill/>
                </a14:hiddenFill>
              </a:ext>
            </a:extLst>
          </p:spPr>
        </p:cxnSp>
        <p:cxnSp>
          <p:nvCxnSpPr>
            <p:cNvPr id="21" name="_s1077">
              <a:extLst>
                <a:ext uri="{FF2B5EF4-FFF2-40B4-BE49-F238E27FC236}">
                  <a16:creationId xmlns:a16="http://schemas.microsoft.com/office/drawing/2014/main" id="{13D39AEF-7CD1-457B-8558-C6278265E106}"/>
                </a:ext>
              </a:extLst>
            </p:cNvPr>
            <p:cNvCxnSpPr>
              <a:cxnSpLocks/>
            </p:cNvCxnSpPr>
            <p:nvPr/>
          </p:nvCxnSpPr>
          <p:spPr bwMode="auto">
            <a:xfrm rot="10800000">
              <a:off x="2570121" y="1100212"/>
              <a:ext cx="135301" cy="405098"/>
            </a:xfrm>
            <a:prstGeom prst="bentConnector2">
              <a:avLst/>
            </a:prstGeom>
            <a:noFill/>
            <a:ln w="28575">
              <a:solidFill>
                <a:srgbClr val="000000"/>
              </a:solidFill>
              <a:miter lim="800000"/>
              <a:headEnd/>
              <a:tailEnd/>
            </a:ln>
            <a:extLst>
              <a:ext uri="{909E8E84-426E-40DD-AFC4-6F175D3DCCD1}">
                <a14:hiddenFill xmlns:a14="http://schemas.microsoft.com/office/drawing/2010/main">
                  <a:noFill/>
                </a14:hiddenFill>
              </a:ext>
            </a:extLst>
          </p:spPr>
        </p:cxnSp>
        <p:cxnSp>
          <p:nvCxnSpPr>
            <p:cNvPr id="22" name="_s1073">
              <a:extLst>
                <a:ext uri="{FF2B5EF4-FFF2-40B4-BE49-F238E27FC236}">
                  <a16:creationId xmlns:a16="http://schemas.microsoft.com/office/drawing/2014/main" id="{CD1D6327-F28F-4D7A-B517-7312322B7596}"/>
                </a:ext>
              </a:extLst>
            </p:cNvPr>
            <p:cNvCxnSpPr>
              <a:cxnSpLocks/>
            </p:cNvCxnSpPr>
            <p:nvPr/>
          </p:nvCxnSpPr>
          <p:spPr bwMode="auto">
            <a:xfrm rot="10800000">
              <a:off x="1487913" y="1100213"/>
              <a:ext cx="135301" cy="3114401"/>
            </a:xfrm>
            <a:prstGeom prst="bentConnector2">
              <a:avLst/>
            </a:prstGeom>
            <a:noFill/>
            <a:ln w="28575">
              <a:solidFill>
                <a:srgbClr val="000000"/>
              </a:solidFill>
              <a:miter lim="800000"/>
              <a:headEnd/>
              <a:tailEnd/>
            </a:ln>
            <a:extLst>
              <a:ext uri="{909E8E84-426E-40DD-AFC4-6F175D3DCCD1}">
                <a14:hiddenFill xmlns:a14="http://schemas.microsoft.com/office/drawing/2010/main">
                  <a:noFill/>
                </a14:hiddenFill>
              </a:ext>
            </a:extLst>
          </p:spPr>
        </p:cxnSp>
        <p:cxnSp>
          <p:nvCxnSpPr>
            <p:cNvPr id="23" name="_s1071">
              <a:extLst>
                <a:ext uri="{FF2B5EF4-FFF2-40B4-BE49-F238E27FC236}">
                  <a16:creationId xmlns:a16="http://schemas.microsoft.com/office/drawing/2014/main" id="{31C7F151-AA3C-41D1-9A72-FF872B39DFE2}"/>
                </a:ext>
              </a:extLst>
            </p:cNvPr>
            <p:cNvCxnSpPr>
              <a:cxnSpLocks/>
            </p:cNvCxnSpPr>
            <p:nvPr/>
          </p:nvCxnSpPr>
          <p:spPr bwMode="auto">
            <a:xfrm rot="10800000">
              <a:off x="1487913" y="1100213"/>
              <a:ext cx="135301" cy="2456543"/>
            </a:xfrm>
            <a:prstGeom prst="bentConnector2">
              <a:avLst/>
            </a:prstGeom>
            <a:noFill/>
            <a:ln w="28575">
              <a:solidFill>
                <a:srgbClr val="000000"/>
              </a:solidFill>
              <a:miter lim="800000"/>
              <a:headEnd/>
              <a:tailEnd/>
            </a:ln>
            <a:extLst>
              <a:ext uri="{909E8E84-426E-40DD-AFC4-6F175D3DCCD1}">
                <a14:hiddenFill xmlns:a14="http://schemas.microsoft.com/office/drawing/2010/main">
                  <a:noFill/>
                </a14:hiddenFill>
              </a:ext>
            </a:extLst>
          </p:spPr>
        </p:cxnSp>
        <p:cxnSp>
          <p:nvCxnSpPr>
            <p:cNvPr id="24" name="_s1069">
              <a:extLst>
                <a:ext uri="{FF2B5EF4-FFF2-40B4-BE49-F238E27FC236}">
                  <a16:creationId xmlns:a16="http://schemas.microsoft.com/office/drawing/2014/main" id="{86EF6F01-602D-4E45-9759-435FDA4D39F0}"/>
                </a:ext>
              </a:extLst>
            </p:cNvPr>
            <p:cNvCxnSpPr>
              <a:cxnSpLocks/>
            </p:cNvCxnSpPr>
            <p:nvPr/>
          </p:nvCxnSpPr>
          <p:spPr bwMode="auto">
            <a:xfrm rot="10800000">
              <a:off x="1487913" y="1100213"/>
              <a:ext cx="135301" cy="1807313"/>
            </a:xfrm>
            <a:prstGeom prst="bentConnector2">
              <a:avLst/>
            </a:prstGeom>
            <a:noFill/>
            <a:ln w="28575">
              <a:solidFill>
                <a:srgbClr val="000000"/>
              </a:solidFill>
              <a:miter lim="800000"/>
              <a:headEnd/>
              <a:tailEnd/>
            </a:ln>
            <a:extLst>
              <a:ext uri="{909E8E84-426E-40DD-AFC4-6F175D3DCCD1}">
                <a14:hiddenFill xmlns:a14="http://schemas.microsoft.com/office/drawing/2010/main">
                  <a:noFill/>
                </a14:hiddenFill>
              </a:ext>
            </a:extLst>
          </p:spPr>
        </p:cxnSp>
        <p:cxnSp>
          <p:nvCxnSpPr>
            <p:cNvPr id="25" name="_s1067">
              <a:extLst>
                <a:ext uri="{FF2B5EF4-FFF2-40B4-BE49-F238E27FC236}">
                  <a16:creationId xmlns:a16="http://schemas.microsoft.com/office/drawing/2014/main" id="{F7CBF71E-37AD-482E-A65C-5229B011641C}"/>
                </a:ext>
              </a:extLst>
            </p:cNvPr>
            <p:cNvCxnSpPr>
              <a:cxnSpLocks/>
            </p:cNvCxnSpPr>
            <p:nvPr/>
          </p:nvCxnSpPr>
          <p:spPr bwMode="auto">
            <a:xfrm rot="10800000">
              <a:off x="1487913" y="1100213"/>
              <a:ext cx="135301" cy="1149405"/>
            </a:xfrm>
            <a:prstGeom prst="bentConnector2">
              <a:avLst/>
            </a:prstGeom>
            <a:noFill/>
            <a:ln w="28575">
              <a:solidFill>
                <a:srgbClr val="000000"/>
              </a:solidFill>
              <a:miter lim="800000"/>
              <a:headEnd/>
              <a:tailEnd/>
            </a:ln>
            <a:extLst>
              <a:ext uri="{909E8E84-426E-40DD-AFC4-6F175D3DCCD1}">
                <a14:hiddenFill xmlns:a14="http://schemas.microsoft.com/office/drawing/2010/main">
                  <a:noFill/>
                </a14:hiddenFill>
              </a:ext>
            </a:extLst>
          </p:spPr>
        </p:cxnSp>
        <p:cxnSp>
          <p:nvCxnSpPr>
            <p:cNvPr id="26" name="_s1063">
              <a:extLst>
                <a:ext uri="{FF2B5EF4-FFF2-40B4-BE49-F238E27FC236}">
                  <a16:creationId xmlns:a16="http://schemas.microsoft.com/office/drawing/2014/main" id="{7A2AEC43-B891-4683-85BD-5176E2FFB66A}"/>
                </a:ext>
              </a:extLst>
            </p:cNvPr>
            <p:cNvCxnSpPr>
              <a:cxnSpLocks/>
            </p:cNvCxnSpPr>
            <p:nvPr/>
          </p:nvCxnSpPr>
          <p:spPr bwMode="auto">
            <a:xfrm rot="10800000">
              <a:off x="405804" y="1100212"/>
              <a:ext cx="135201" cy="2486736"/>
            </a:xfrm>
            <a:prstGeom prst="bentConnector2">
              <a:avLst/>
            </a:prstGeom>
            <a:noFill/>
            <a:ln w="28575">
              <a:solidFill>
                <a:srgbClr val="000000"/>
              </a:solidFill>
              <a:miter lim="800000"/>
              <a:headEnd/>
              <a:tailEnd/>
            </a:ln>
            <a:extLst>
              <a:ext uri="{909E8E84-426E-40DD-AFC4-6F175D3DCCD1}">
                <a14:hiddenFill xmlns:a14="http://schemas.microsoft.com/office/drawing/2010/main">
                  <a:noFill/>
                </a14:hiddenFill>
              </a:ext>
            </a:extLst>
          </p:spPr>
        </p:cxnSp>
        <p:cxnSp>
          <p:nvCxnSpPr>
            <p:cNvPr id="27" name="_s1061">
              <a:extLst>
                <a:ext uri="{FF2B5EF4-FFF2-40B4-BE49-F238E27FC236}">
                  <a16:creationId xmlns:a16="http://schemas.microsoft.com/office/drawing/2014/main" id="{0FACD117-9840-47BF-A95F-6B4F237CD83D}"/>
                </a:ext>
              </a:extLst>
            </p:cNvPr>
            <p:cNvCxnSpPr>
              <a:cxnSpLocks/>
            </p:cNvCxnSpPr>
            <p:nvPr/>
          </p:nvCxnSpPr>
          <p:spPr bwMode="auto">
            <a:xfrm rot="10800000">
              <a:off x="405804" y="1100213"/>
              <a:ext cx="135201" cy="1811203"/>
            </a:xfrm>
            <a:prstGeom prst="bentConnector2">
              <a:avLst/>
            </a:prstGeom>
            <a:noFill/>
            <a:ln w="28575">
              <a:solidFill>
                <a:srgbClr val="000000"/>
              </a:solidFill>
              <a:miter lim="800000"/>
              <a:headEnd/>
              <a:tailEnd/>
            </a:ln>
            <a:extLst>
              <a:ext uri="{909E8E84-426E-40DD-AFC4-6F175D3DCCD1}">
                <a14:hiddenFill xmlns:a14="http://schemas.microsoft.com/office/drawing/2010/main">
                  <a:noFill/>
                </a14:hiddenFill>
              </a:ext>
            </a:extLst>
          </p:spPr>
        </p:cxnSp>
        <p:cxnSp>
          <p:nvCxnSpPr>
            <p:cNvPr id="28" name="_s1059">
              <a:extLst>
                <a:ext uri="{FF2B5EF4-FFF2-40B4-BE49-F238E27FC236}">
                  <a16:creationId xmlns:a16="http://schemas.microsoft.com/office/drawing/2014/main" id="{62946EA7-5A94-4D2E-B9ED-503BD5B0AD1B}"/>
                </a:ext>
              </a:extLst>
            </p:cNvPr>
            <p:cNvCxnSpPr>
              <a:cxnSpLocks/>
            </p:cNvCxnSpPr>
            <p:nvPr/>
          </p:nvCxnSpPr>
          <p:spPr bwMode="auto">
            <a:xfrm rot="10800000">
              <a:off x="405804" y="1100212"/>
              <a:ext cx="135201" cy="1153718"/>
            </a:xfrm>
            <a:prstGeom prst="bentConnector2">
              <a:avLst/>
            </a:prstGeom>
            <a:noFill/>
            <a:ln w="28575">
              <a:solidFill>
                <a:srgbClr val="000000"/>
              </a:solidFill>
              <a:miter lim="800000"/>
              <a:headEnd/>
              <a:tailEnd/>
            </a:ln>
            <a:extLst>
              <a:ext uri="{909E8E84-426E-40DD-AFC4-6F175D3DCCD1}">
                <a14:hiddenFill xmlns:a14="http://schemas.microsoft.com/office/drawing/2010/main">
                  <a:noFill/>
                </a14:hiddenFill>
              </a:ext>
            </a:extLst>
          </p:spPr>
        </p:cxnSp>
        <p:cxnSp>
          <p:nvCxnSpPr>
            <p:cNvPr id="29" name="_s1057">
              <a:extLst>
                <a:ext uri="{FF2B5EF4-FFF2-40B4-BE49-F238E27FC236}">
                  <a16:creationId xmlns:a16="http://schemas.microsoft.com/office/drawing/2014/main" id="{EDC1C70F-D6BF-4531-950C-CBD55EBCC745}"/>
                </a:ext>
              </a:extLst>
            </p:cNvPr>
            <p:cNvCxnSpPr>
              <a:cxnSpLocks/>
            </p:cNvCxnSpPr>
            <p:nvPr/>
          </p:nvCxnSpPr>
          <p:spPr bwMode="auto">
            <a:xfrm rot="10800000">
              <a:off x="405804" y="1100212"/>
              <a:ext cx="135201" cy="469982"/>
            </a:xfrm>
            <a:prstGeom prst="bentConnector2">
              <a:avLst/>
            </a:prstGeom>
            <a:noFill/>
            <a:ln w="28575">
              <a:solidFill>
                <a:srgbClr val="000000"/>
              </a:solidFill>
              <a:miter lim="800000"/>
              <a:headEnd/>
              <a:tailEnd/>
            </a:ln>
            <a:extLst>
              <a:ext uri="{909E8E84-426E-40DD-AFC4-6F175D3DCCD1}">
                <a14:hiddenFill xmlns:a14="http://schemas.microsoft.com/office/drawing/2010/main">
                  <a:noFill/>
                </a14:hiddenFill>
              </a:ext>
            </a:extLst>
          </p:spPr>
        </p:cxnSp>
        <p:cxnSp>
          <p:nvCxnSpPr>
            <p:cNvPr id="30" name="_s1051">
              <a:extLst>
                <a:ext uri="{FF2B5EF4-FFF2-40B4-BE49-F238E27FC236}">
                  <a16:creationId xmlns:a16="http://schemas.microsoft.com/office/drawing/2014/main" id="{25439C38-687F-4136-B6F7-1AC4E460C8CA}"/>
                </a:ext>
              </a:extLst>
            </p:cNvPr>
            <p:cNvCxnSpPr>
              <a:cxnSpLocks/>
            </p:cNvCxnSpPr>
            <p:nvPr/>
          </p:nvCxnSpPr>
          <p:spPr bwMode="auto">
            <a:xfrm rot="5400000" flipH="1">
              <a:off x="3542728" y="-531603"/>
              <a:ext cx="219502" cy="2163917"/>
            </a:xfrm>
            <a:prstGeom prst="bentConnector3">
              <a:avLst>
                <a:gd name="adj1" fmla="val 50194"/>
              </a:avLst>
            </a:prstGeom>
            <a:noFill/>
            <a:ln w="28575">
              <a:solidFill>
                <a:srgbClr val="000000"/>
              </a:solidFill>
              <a:miter lim="800000"/>
              <a:headEnd/>
              <a:tailEnd/>
            </a:ln>
            <a:extLst>
              <a:ext uri="{909E8E84-426E-40DD-AFC4-6F175D3DCCD1}">
                <a14:hiddenFill xmlns:a14="http://schemas.microsoft.com/office/drawing/2010/main">
                  <a:noFill/>
                </a14:hiddenFill>
              </a:ext>
            </a:extLst>
          </p:spPr>
        </p:cxnSp>
        <p:cxnSp>
          <p:nvCxnSpPr>
            <p:cNvPr id="31" name="_s1049">
              <a:extLst>
                <a:ext uri="{FF2B5EF4-FFF2-40B4-BE49-F238E27FC236}">
                  <a16:creationId xmlns:a16="http://schemas.microsoft.com/office/drawing/2014/main" id="{34BAA616-9040-4D45-A889-FDB36795989C}"/>
                </a:ext>
              </a:extLst>
            </p:cNvPr>
            <p:cNvCxnSpPr>
              <a:cxnSpLocks/>
            </p:cNvCxnSpPr>
            <p:nvPr/>
          </p:nvCxnSpPr>
          <p:spPr bwMode="auto">
            <a:xfrm rot="10800000">
              <a:off x="1487912" y="1099612"/>
              <a:ext cx="135701" cy="440705"/>
            </a:xfrm>
            <a:prstGeom prst="bentConnector2">
              <a:avLst/>
            </a:prstGeom>
            <a:noFill/>
            <a:ln w="28575">
              <a:solidFill>
                <a:srgbClr val="000000"/>
              </a:solidFill>
              <a:miter lim="800000"/>
              <a:headEnd/>
              <a:tailEnd/>
            </a:ln>
            <a:extLst>
              <a:ext uri="{909E8E84-426E-40DD-AFC4-6F175D3DCCD1}">
                <a14:hiddenFill xmlns:a14="http://schemas.microsoft.com/office/drawing/2010/main">
                  <a:noFill/>
                </a14:hiddenFill>
              </a:ext>
            </a:extLst>
          </p:spPr>
        </p:cxnSp>
        <p:cxnSp>
          <p:nvCxnSpPr>
            <p:cNvPr id="32" name="_s1047">
              <a:extLst>
                <a:ext uri="{FF2B5EF4-FFF2-40B4-BE49-F238E27FC236}">
                  <a16:creationId xmlns:a16="http://schemas.microsoft.com/office/drawing/2014/main" id="{28CC90F2-2657-4A0C-8772-0DD302FA17D4}"/>
                </a:ext>
              </a:extLst>
            </p:cNvPr>
            <p:cNvCxnSpPr>
              <a:cxnSpLocks/>
            </p:cNvCxnSpPr>
            <p:nvPr/>
          </p:nvCxnSpPr>
          <p:spPr bwMode="auto">
            <a:xfrm rot="5400000" flipH="1">
              <a:off x="3001723" y="9602"/>
              <a:ext cx="219402" cy="1082109"/>
            </a:xfrm>
            <a:prstGeom prst="bentConnector3">
              <a:avLst>
                <a:gd name="adj1" fmla="val 50194"/>
              </a:avLst>
            </a:prstGeom>
            <a:noFill/>
            <a:ln w="28575">
              <a:solidFill>
                <a:srgbClr val="000000"/>
              </a:solidFill>
              <a:miter lim="800000"/>
              <a:headEnd/>
              <a:tailEnd/>
            </a:ln>
            <a:extLst>
              <a:ext uri="{909E8E84-426E-40DD-AFC4-6F175D3DCCD1}">
                <a14:hiddenFill xmlns:a14="http://schemas.microsoft.com/office/drawing/2010/main">
                  <a:noFill/>
                </a14:hiddenFill>
              </a:ext>
            </a:extLst>
          </p:spPr>
        </p:cxnSp>
        <p:cxnSp>
          <p:nvCxnSpPr>
            <p:cNvPr id="33" name="_s1045">
              <a:extLst>
                <a:ext uri="{FF2B5EF4-FFF2-40B4-BE49-F238E27FC236}">
                  <a16:creationId xmlns:a16="http://schemas.microsoft.com/office/drawing/2014/main" id="{458B873F-95B6-4940-8888-22B1A1537022}"/>
                </a:ext>
              </a:extLst>
            </p:cNvPr>
            <p:cNvCxnSpPr>
              <a:cxnSpLocks/>
            </p:cNvCxnSpPr>
            <p:nvPr/>
          </p:nvCxnSpPr>
          <p:spPr bwMode="auto">
            <a:xfrm rot="16200000">
              <a:off x="2461019" y="550206"/>
              <a:ext cx="219402" cy="300"/>
            </a:xfrm>
            <a:prstGeom prst="straightConnector1">
              <a:avLst/>
            </a:prstGeom>
            <a:noFill/>
            <a:ln w="28575">
              <a:solidFill>
                <a:srgbClr val="000000"/>
              </a:solidFill>
              <a:round/>
              <a:headEnd/>
              <a:tailEnd/>
            </a:ln>
            <a:extLst>
              <a:ext uri="{909E8E84-426E-40DD-AFC4-6F175D3DCCD1}">
                <a14:hiddenFill xmlns:a14="http://schemas.microsoft.com/office/drawing/2010/main">
                  <a:noFill/>
                </a14:hiddenFill>
              </a:ext>
            </a:extLst>
          </p:spPr>
        </p:cxnSp>
        <p:cxnSp>
          <p:nvCxnSpPr>
            <p:cNvPr id="34" name="_s1044">
              <a:extLst>
                <a:ext uri="{FF2B5EF4-FFF2-40B4-BE49-F238E27FC236}">
                  <a16:creationId xmlns:a16="http://schemas.microsoft.com/office/drawing/2014/main" id="{305BB36E-9103-4439-90BA-DFA040AD4AE5}"/>
                </a:ext>
              </a:extLst>
            </p:cNvPr>
            <p:cNvCxnSpPr>
              <a:cxnSpLocks/>
            </p:cNvCxnSpPr>
            <p:nvPr/>
          </p:nvCxnSpPr>
          <p:spPr bwMode="auto">
            <a:xfrm rot="16200000">
              <a:off x="1919515" y="9102"/>
              <a:ext cx="219402" cy="1082609"/>
            </a:xfrm>
            <a:prstGeom prst="bentConnector3">
              <a:avLst>
                <a:gd name="adj1" fmla="val 50194"/>
              </a:avLst>
            </a:prstGeom>
            <a:noFill/>
            <a:ln w="28575">
              <a:solidFill>
                <a:srgbClr val="000000"/>
              </a:solidFill>
              <a:miter lim="800000"/>
              <a:headEnd/>
              <a:tailEnd/>
            </a:ln>
            <a:extLst>
              <a:ext uri="{909E8E84-426E-40DD-AFC4-6F175D3DCCD1}">
                <a14:hiddenFill xmlns:a14="http://schemas.microsoft.com/office/drawing/2010/main">
                  <a:noFill/>
                </a14:hiddenFill>
              </a:ext>
            </a:extLst>
          </p:spPr>
        </p:cxnSp>
        <p:cxnSp>
          <p:nvCxnSpPr>
            <p:cNvPr id="35" name="_s1043">
              <a:extLst>
                <a:ext uri="{FF2B5EF4-FFF2-40B4-BE49-F238E27FC236}">
                  <a16:creationId xmlns:a16="http://schemas.microsoft.com/office/drawing/2014/main" id="{97E12C76-1DD1-4FB7-BFB7-FD0450ACBE97}"/>
                </a:ext>
              </a:extLst>
            </p:cNvPr>
            <p:cNvCxnSpPr>
              <a:cxnSpLocks/>
            </p:cNvCxnSpPr>
            <p:nvPr/>
          </p:nvCxnSpPr>
          <p:spPr bwMode="auto">
            <a:xfrm rot="16200000">
              <a:off x="1378511" y="-532003"/>
              <a:ext cx="219402" cy="2164717"/>
            </a:xfrm>
            <a:prstGeom prst="bentConnector3">
              <a:avLst>
                <a:gd name="adj1" fmla="val 50194"/>
              </a:avLst>
            </a:prstGeom>
            <a:noFill/>
            <a:ln w="28575">
              <a:solidFill>
                <a:srgbClr val="000000"/>
              </a:solidFill>
              <a:miter lim="800000"/>
              <a:headEnd/>
              <a:tailEnd/>
            </a:ln>
            <a:extLst>
              <a:ext uri="{909E8E84-426E-40DD-AFC4-6F175D3DCCD1}">
                <a14:hiddenFill xmlns:a14="http://schemas.microsoft.com/office/drawing/2010/main">
                  <a:noFill/>
                </a14:hiddenFill>
              </a:ext>
            </a:extLst>
          </p:spPr>
        </p:cxnSp>
        <p:sp>
          <p:nvSpPr>
            <p:cNvPr id="36" name="_s1039">
              <a:extLst>
                <a:ext uri="{FF2B5EF4-FFF2-40B4-BE49-F238E27FC236}">
                  <a16:creationId xmlns:a16="http://schemas.microsoft.com/office/drawing/2014/main" id="{46386ACE-D4AD-4056-873D-75B97EDE9A25}"/>
                </a:ext>
              </a:extLst>
            </p:cNvPr>
            <p:cNvSpPr>
              <a:spLocks/>
            </p:cNvSpPr>
            <p:nvPr/>
          </p:nvSpPr>
          <p:spPr bwMode="auto">
            <a:xfrm>
              <a:off x="2164317" y="0"/>
              <a:ext cx="811606" cy="440005"/>
            </a:xfrm>
            <a:prstGeom prst="roundRect">
              <a:avLst>
                <a:gd name="adj" fmla="val 16667"/>
              </a:avLst>
            </a:prstGeom>
            <a:solidFill>
              <a:srgbClr val="BBE0E3"/>
            </a:solidFill>
            <a:ln w="9525">
              <a:solidFill>
                <a:srgbClr val="000000"/>
              </a:solidFill>
              <a:round/>
              <a:headEnd/>
              <a:tailEnd/>
            </a:ln>
          </p:spPr>
          <p:txBody>
            <a:bodyPr rot="0" vert="horz" wrap="square" lIns="0" tIns="0" rIns="0" bIns="0" anchor="ctr" anchorCtr="0" upright="1">
              <a:normAutofit/>
            </a:bodyPr>
            <a:lstStyle/>
            <a:p>
              <a:pPr algn="ctr">
                <a:lnSpc>
                  <a:spcPct val="97000"/>
                </a:lnSpc>
                <a:spcAft>
                  <a:spcPts val="800"/>
                </a:spcAft>
              </a:pPr>
              <a:r>
                <a:rPr lang="en-GB" sz="800">
                  <a:effectLst/>
                  <a:latin typeface="Calibri" panose="020F0502020204030204" pitchFamily="34" charset="0"/>
                  <a:ea typeface="Calibri" panose="020F0502020204030204" pitchFamily="34" charset="0"/>
                  <a:cs typeface="Times New Roman" panose="02020603050405020304" pitchFamily="18" charset="0"/>
                </a:rPr>
                <a:t>Innovative Nursery</a:t>
              </a:r>
            </a:p>
            <a:p>
              <a:pPr algn="ctr">
                <a:lnSpc>
                  <a:spcPct val="97000"/>
                </a:lnSpc>
                <a:spcAft>
                  <a:spcPts val="800"/>
                </a:spcAft>
              </a:pPr>
              <a:r>
                <a:rPr lang="en-GB" sz="800">
                  <a:effectLst/>
                  <a:latin typeface="Calibri" panose="020F0502020204030204" pitchFamily="34" charset="0"/>
                  <a:ea typeface="Calibri" panose="020F0502020204030204" pitchFamily="34" charset="0"/>
                  <a:cs typeface="Times New Roman" panose="02020603050405020304" pitchFamily="18" charset="0"/>
                </a:rPr>
                <a:t>1</a:t>
              </a:r>
            </a:p>
          </p:txBody>
        </p:sp>
        <p:sp>
          <p:nvSpPr>
            <p:cNvPr id="37" name="_s1040">
              <a:extLst>
                <a:ext uri="{FF2B5EF4-FFF2-40B4-BE49-F238E27FC236}">
                  <a16:creationId xmlns:a16="http://schemas.microsoft.com/office/drawing/2014/main" id="{C634FD67-43BA-4A1C-881F-4B5A633A905F}"/>
                </a:ext>
              </a:extLst>
            </p:cNvPr>
            <p:cNvSpPr>
              <a:spLocks/>
            </p:cNvSpPr>
            <p:nvPr/>
          </p:nvSpPr>
          <p:spPr bwMode="auto">
            <a:xfrm>
              <a:off x="0" y="660107"/>
              <a:ext cx="811606" cy="440105"/>
            </a:xfrm>
            <a:prstGeom prst="roundRect">
              <a:avLst>
                <a:gd name="adj" fmla="val 16667"/>
              </a:avLst>
            </a:prstGeom>
            <a:solidFill>
              <a:srgbClr val="BBE0E3"/>
            </a:solidFill>
            <a:ln w="9525">
              <a:solidFill>
                <a:srgbClr val="000000"/>
              </a:solidFill>
              <a:round/>
              <a:headEnd/>
              <a:tailEnd/>
            </a:ln>
          </p:spPr>
          <p:txBody>
            <a:bodyPr rot="0" vert="horz" wrap="square" lIns="0" tIns="0" rIns="0" bIns="0" anchor="ctr" anchorCtr="0" upright="1">
              <a:normAutofit/>
            </a:bodyPr>
            <a:lstStyle/>
            <a:p>
              <a:pPr algn="ctr">
                <a:lnSpc>
                  <a:spcPct val="97000"/>
                </a:lnSpc>
                <a:spcAft>
                  <a:spcPts val="800"/>
                </a:spcAft>
              </a:pPr>
              <a:r>
                <a:rPr lang="en-GB" sz="800">
                  <a:effectLst/>
                  <a:latin typeface="Calibri" panose="020F0502020204030204" pitchFamily="34" charset="0"/>
                  <a:ea typeface="Calibri" panose="020F0502020204030204" pitchFamily="34" charset="0"/>
                  <a:cs typeface="Times New Roman" panose="02020603050405020304" pitchFamily="18" charset="0"/>
                </a:rPr>
                <a:t>Initiation</a:t>
              </a:r>
            </a:p>
            <a:p>
              <a:pPr algn="ctr">
                <a:lnSpc>
                  <a:spcPct val="97000"/>
                </a:lnSpc>
                <a:spcAft>
                  <a:spcPts val="800"/>
                </a:spcAft>
              </a:pPr>
              <a:r>
                <a:rPr lang="en-GB" sz="800">
                  <a:effectLst/>
                  <a:latin typeface="Calibri" panose="020F0502020204030204" pitchFamily="34" charset="0"/>
                  <a:ea typeface="Calibri" panose="020F0502020204030204" pitchFamily="34" charset="0"/>
                  <a:cs typeface="Times New Roman" panose="02020603050405020304" pitchFamily="18" charset="0"/>
                </a:rPr>
                <a:t>1.1</a:t>
              </a:r>
            </a:p>
          </p:txBody>
        </p:sp>
        <p:sp>
          <p:nvSpPr>
            <p:cNvPr id="38" name="_s1041">
              <a:extLst>
                <a:ext uri="{FF2B5EF4-FFF2-40B4-BE49-F238E27FC236}">
                  <a16:creationId xmlns:a16="http://schemas.microsoft.com/office/drawing/2014/main" id="{68161592-97A7-4BDD-BB6D-6CF70D917173}"/>
                </a:ext>
              </a:extLst>
            </p:cNvPr>
            <p:cNvSpPr>
              <a:spLocks/>
            </p:cNvSpPr>
            <p:nvPr/>
          </p:nvSpPr>
          <p:spPr bwMode="auto">
            <a:xfrm>
              <a:off x="1082109" y="660107"/>
              <a:ext cx="811606" cy="440105"/>
            </a:xfrm>
            <a:prstGeom prst="roundRect">
              <a:avLst>
                <a:gd name="adj" fmla="val 16667"/>
              </a:avLst>
            </a:prstGeom>
            <a:solidFill>
              <a:srgbClr val="BBE0E3"/>
            </a:solidFill>
            <a:ln w="9525">
              <a:solidFill>
                <a:srgbClr val="000000"/>
              </a:solidFill>
              <a:round/>
              <a:headEnd/>
              <a:tailEnd/>
            </a:ln>
          </p:spPr>
          <p:txBody>
            <a:bodyPr rot="0" vert="horz" wrap="square" lIns="0" tIns="0" rIns="0" bIns="0" anchor="ctr" anchorCtr="0" upright="1">
              <a:normAutofit/>
            </a:bodyPr>
            <a:lstStyle/>
            <a:p>
              <a:pPr algn="ctr">
                <a:lnSpc>
                  <a:spcPct val="97000"/>
                </a:lnSpc>
                <a:spcAft>
                  <a:spcPts val="800"/>
                </a:spcAft>
              </a:pPr>
              <a:r>
                <a:rPr lang="en-GB" sz="800">
                  <a:effectLst/>
                  <a:latin typeface="Calibri" panose="020F0502020204030204" pitchFamily="34" charset="0"/>
                  <a:ea typeface="Calibri" panose="020F0502020204030204" pitchFamily="34" charset="0"/>
                  <a:cs typeface="Times New Roman" panose="02020603050405020304" pitchFamily="18" charset="0"/>
                </a:rPr>
                <a:t>Planning</a:t>
              </a:r>
            </a:p>
            <a:p>
              <a:pPr algn="ctr">
                <a:lnSpc>
                  <a:spcPct val="97000"/>
                </a:lnSpc>
                <a:spcAft>
                  <a:spcPts val="800"/>
                </a:spcAft>
              </a:pPr>
              <a:r>
                <a:rPr lang="en-GB" sz="800">
                  <a:effectLst/>
                  <a:latin typeface="Calibri" panose="020F0502020204030204" pitchFamily="34" charset="0"/>
                  <a:ea typeface="Calibri" panose="020F0502020204030204" pitchFamily="34" charset="0"/>
                  <a:cs typeface="Times New Roman" panose="02020603050405020304" pitchFamily="18" charset="0"/>
                </a:rPr>
                <a:t>1.2</a:t>
              </a:r>
            </a:p>
          </p:txBody>
        </p:sp>
        <p:sp>
          <p:nvSpPr>
            <p:cNvPr id="39" name="_s1042">
              <a:extLst>
                <a:ext uri="{FF2B5EF4-FFF2-40B4-BE49-F238E27FC236}">
                  <a16:creationId xmlns:a16="http://schemas.microsoft.com/office/drawing/2014/main" id="{C55CE286-0CC0-4CA7-8BB0-78363CAF97CE}"/>
                </a:ext>
              </a:extLst>
            </p:cNvPr>
            <p:cNvSpPr>
              <a:spLocks/>
            </p:cNvSpPr>
            <p:nvPr/>
          </p:nvSpPr>
          <p:spPr bwMode="auto">
            <a:xfrm>
              <a:off x="2164317" y="660107"/>
              <a:ext cx="811606" cy="440105"/>
            </a:xfrm>
            <a:prstGeom prst="roundRect">
              <a:avLst>
                <a:gd name="adj" fmla="val 16667"/>
              </a:avLst>
            </a:prstGeom>
            <a:solidFill>
              <a:srgbClr val="BBE0E3"/>
            </a:solidFill>
            <a:ln w="9525">
              <a:solidFill>
                <a:srgbClr val="000000"/>
              </a:solidFill>
              <a:round/>
              <a:headEnd/>
              <a:tailEnd/>
            </a:ln>
          </p:spPr>
          <p:txBody>
            <a:bodyPr rot="0" vert="horz" wrap="square" lIns="0" tIns="0" rIns="0" bIns="0" anchor="ctr" anchorCtr="0" upright="1">
              <a:normAutofit/>
            </a:bodyPr>
            <a:lstStyle/>
            <a:p>
              <a:pPr algn="ctr">
                <a:lnSpc>
                  <a:spcPct val="97000"/>
                </a:lnSpc>
                <a:spcAft>
                  <a:spcPts val="800"/>
                </a:spcAft>
              </a:pPr>
              <a:r>
                <a:rPr lang="en-GB" sz="800">
                  <a:effectLst/>
                  <a:latin typeface="Calibri" panose="020F0502020204030204" pitchFamily="34" charset="0"/>
                  <a:ea typeface="Calibri" panose="020F0502020204030204" pitchFamily="34" charset="0"/>
                  <a:cs typeface="Times New Roman" panose="02020603050405020304" pitchFamily="18" charset="0"/>
                </a:rPr>
                <a:t>Execution</a:t>
              </a:r>
            </a:p>
            <a:p>
              <a:pPr algn="ctr">
                <a:lnSpc>
                  <a:spcPct val="97000"/>
                </a:lnSpc>
                <a:spcAft>
                  <a:spcPts val="800"/>
                </a:spcAft>
              </a:pPr>
              <a:r>
                <a:rPr lang="en-GB" sz="800">
                  <a:effectLst/>
                  <a:latin typeface="Calibri" panose="020F0502020204030204" pitchFamily="34" charset="0"/>
                  <a:ea typeface="Calibri" panose="020F0502020204030204" pitchFamily="34" charset="0"/>
                  <a:cs typeface="Times New Roman" panose="02020603050405020304" pitchFamily="18" charset="0"/>
                </a:rPr>
                <a:t>1.3</a:t>
              </a:r>
            </a:p>
          </p:txBody>
        </p:sp>
        <p:sp>
          <p:nvSpPr>
            <p:cNvPr id="40" name="_s1046">
              <a:extLst>
                <a:ext uri="{FF2B5EF4-FFF2-40B4-BE49-F238E27FC236}">
                  <a16:creationId xmlns:a16="http://schemas.microsoft.com/office/drawing/2014/main" id="{79AC377C-EEA2-4C0C-B9DE-36C2A8B85515}"/>
                </a:ext>
              </a:extLst>
            </p:cNvPr>
            <p:cNvSpPr>
              <a:spLocks/>
            </p:cNvSpPr>
            <p:nvPr/>
          </p:nvSpPr>
          <p:spPr bwMode="auto">
            <a:xfrm>
              <a:off x="3246826" y="660107"/>
              <a:ext cx="811306" cy="440105"/>
            </a:xfrm>
            <a:prstGeom prst="roundRect">
              <a:avLst>
                <a:gd name="adj" fmla="val 16667"/>
              </a:avLst>
            </a:prstGeom>
            <a:solidFill>
              <a:srgbClr val="BBE0E3"/>
            </a:solidFill>
            <a:ln w="9525">
              <a:solidFill>
                <a:srgbClr val="000000"/>
              </a:solidFill>
              <a:round/>
              <a:headEnd/>
              <a:tailEnd/>
            </a:ln>
          </p:spPr>
          <p:txBody>
            <a:bodyPr rot="0" vert="horz" wrap="square" lIns="0" tIns="0" rIns="0" bIns="0" anchor="ctr" anchorCtr="0" upright="1">
              <a:normAutofit/>
            </a:bodyPr>
            <a:lstStyle/>
            <a:p>
              <a:pPr algn="ctr">
                <a:lnSpc>
                  <a:spcPct val="97000"/>
                </a:lnSpc>
                <a:spcAft>
                  <a:spcPts val="800"/>
                </a:spcAft>
              </a:pPr>
              <a:r>
                <a:rPr lang="en-GB" sz="800">
                  <a:effectLst/>
                  <a:latin typeface="Calibri" panose="020F0502020204030204" pitchFamily="34" charset="0"/>
                  <a:ea typeface="Calibri" panose="020F0502020204030204" pitchFamily="34" charset="0"/>
                  <a:cs typeface="Times New Roman" panose="02020603050405020304" pitchFamily="18" charset="0"/>
                </a:rPr>
                <a:t>Control</a:t>
              </a:r>
            </a:p>
            <a:p>
              <a:pPr algn="ctr">
                <a:lnSpc>
                  <a:spcPct val="97000"/>
                </a:lnSpc>
                <a:spcAft>
                  <a:spcPts val="800"/>
                </a:spcAft>
              </a:pPr>
              <a:r>
                <a:rPr lang="en-GB" sz="800">
                  <a:effectLst/>
                  <a:latin typeface="Calibri" panose="020F0502020204030204" pitchFamily="34" charset="0"/>
                  <a:ea typeface="Calibri" panose="020F0502020204030204" pitchFamily="34" charset="0"/>
                  <a:cs typeface="Times New Roman" panose="02020603050405020304" pitchFamily="18" charset="0"/>
                </a:rPr>
                <a:t>1.4</a:t>
              </a:r>
            </a:p>
          </p:txBody>
        </p:sp>
        <p:sp>
          <p:nvSpPr>
            <p:cNvPr id="41" name="_s1048">
              <a:extLst>
                <a:ext uri="{FF2B5EF4-FFF2-40B4-BE49-F238E27FC236}">
                  <a16:creationId xmlns:a16="http://schemas.microsoft.com/office/drawing/2014/main" id="{E48BDC42-E1B1-4837-B563-B2791D173E63}"/>
                </a:ext>
              </a:extLst>
            </p:cNvPr>
            <p:cNvSpPr>
              <a:spLocks/>
            </p:cNvSpPr>
            <p:nvPr/>
          </p:nvSpPr>
          <p:spPr bwMode="auto">
            <a:xfrm>
              <a:off x="1623213" y="1320214"/>
              <a:ext cx="811606" cy="439505"/>
            </a:xfrm>
            <a:prstGeom prst="roundRect">
              <a:avLst>
                <a:gd name="adj" fmla="val 16667"/>
              </a:avLst>
            </a:prstGeom>
            <a:solidFill>
              <a:srgbClr val="BBE0E3"/>
            </a:solidFill>
            <a:ln w="9525">
              <a:solidFill>
                <a:srgbClr val="000000"/>
              </a:solidFill>
              <a:round/>
              <a:headEnd/>
              <a:tailEnd/>
            </a:ln>
          </p:spPr>
          <p:txBody>
            <a:bodyPr rot="0" vert="horz" wrap="square" lIns="0" tIns="0" rIns="0" bIns="0" anchor="ctr" anchorCtr="0" upright="1">
              <a:normAutofit/>
            </a:bodyPr>
            <a:lstStyle/>
            <a:p>
              <a:pPr algn="ctr">
                <a:lnSpc>
                  <a:spcPct val="97000"/>
                </a:lnSpc>
                <a:spcAft>
                  <a:spcPts val="800"/>
                </a:spcAft>
              </a:pPr>
              <a:r>
                <a:rPr lang="en-GB" sz="800">
                  <a:effectLst/>
                  <a:latin typeface="Calibri" panose="020F0502020204030204" pitchFamily="34" charset="0"/>
                  <a:ea typeface="Calibri" panose="020F0502020204030204" pitchFamily="34" charset="0"/>
                  <a:cs typeface="Times New Roman" panose="02020603050405020304" pitchFamily="18" charset="0"/>
                </a:rPr>
                <a:t>The Project Scope</a:t>
              </a:r>
            </a:p>
            <a:p>
              <a:pPr algn="ctr">
                <a:lnSpc>
                  <a:spcPct val="97000"/>
                </a:lnSpc>
                <a:spcAft>
                  <a:spcPts val="800"/>
                </a:spcAft>
              </a:pPr>
              <a:r>
                <a:rPr lang="en-GB" sz="800">
                  <a:effectLst/>
                  <a:latin typeface="Calibri" panose="020F0502020204030204" pitchFamily="34" charset="0"/>
                  <a:ea typeface="Calibri" panose="020F0502020204030204" pitchFamily="34" charset="0"/>
                  <a:cs typeface="Times New Roman" panose="02020603050405020304" pitchFamily="18" charset="0"/>
                </a:rPr>
                <a:t>1.2.1</a:t>
              </a:r>
            </a:p>
          </p:txBody>
        </p:sp>
        <p:sp>
          <p:nvSpPr>
            <p:cNvPr id="42" name="_s1050">
              <a:extLst>
                <a:ext uri="{FF2B5EF4-FFF2-40B4-BE49-F238E27FC236}">
                  <a16:creationId xmlns:a16="http://schemas.microsoft.com/office/drawing/2014/main" id="{F595D699-9776-40EA-8D8D-BE08BE1184CB}"/>
                </a:ext>
              </a:extLst>
            </p:cNvPr>
            <p:cNvSpPr>
              <a:spLocks/>
            </p:cNvSpPr>
            <p:nvPr/>
          </p:nvSpPr>
          <p:spPr bwMode="auto">
            <a:xfrm>
              <a:off x="4328634" y="660107"/>
              <a:ext cx="811606" cy="439505"/>
            </a:xfrm>
            <a:prstGeom prst="roundRect">
              <a:avLst>
                <a:gd name="adj" fmla="val 16667"/>
              </a:avLst>
            </a:prstGeom>
            <a:solidFill>
              <a:srgbClr val="BBE0E3"/>
            </a:solidFill>
            <a:ln w="9525">
              <a:solidFill>
                <a:srgbClr val="000000"/>
              </a:solidFill>
              <a:round/>
              <a:headEnd/>
              <a:tailEnd/>
            </a:ln>
          </p:spPr>
          <p:txBody>
            <a:bodyPr rot="0" vert="horz" wrap="square" lIns="0" tIns="0" rIns="0" bIns="0" anchor="ctr" anchorCtr="0" upright="1">
              <a:normAutofit/>
            </a:bodyPr>
            <a:lstStyle/>
            <a:p>
              <a:pPr algn="ctr">
                <a:lnSpc>
                  <a:spcPct val="97000"/>
                </a:lnSpc>
                <a:spcAft>
                  <a:spcPts val="800"/>
                </a:spcAft>
              </a:pPr>
              <a:r>
                <a:rPr lang="en-GB" sz="800">
                  <a:effectLst/>
                  <a:latin typeface="Calibri" panose="020F0502020204030204" pitchFamily="34" charset="0"/>
                  <a:ea typeface="Calibri" panose="020F0502020204030204" pitchFamily="34" charset="0"/>
                  <a:cs typeface="Times New Roman" panose="02020603050405020304" pitchFamily="18" charset="0"/>
                </a:rPr>
                <a:t>Closeout</a:t>
              </a:r>
            </a:p>
            <a:p>
              <a:pPr algn="ctr">
                <a:lnSpc>
                  <a:spcPct val="97000"/>
                </a:lnSpc>
                <a:spcAft>
                  <a:spcPts val="800"/>
                </a:spcAft>
              </a:pPr>
              <a:r>
                <a:rPr lang="en-GB" sz="800">
                  <a:effectLst/>
                  <a:latin typeface="Calibri" panose="020F0502020204030204" pitchFamily="34" charset="0"/>
                  <a:ea typeface="Calibri" panose="020F0502020204030204" pitchFamily="34" charset="0"/>
                  <a:cs typeface="Times New Roman" panose="02020603050405020304" pitchFamily="18" charset="0"/>
                </a:rPr>
                <a:t>1.5</a:t>
              </a:r>
            </a:p>
          </p:txBody>
        </p:sp>
        <p:sp>
          <p:nvSpPr>
            <p:cNvPr id="43" name="_s1056">
              <a:extLst>
                <a:ext uri="{FF2B5EF4-FFF2-40B4-BE49-F238E27FC236}">
                  <a16:creationId xmlns:a16="http://schemas.microsoft.com/office/drawing/2014/main" id="{C019A454-6722-4EE2-9F78-C3C1D4FDEB5F}"/>
                </a:ext>
              </a:extLst>
            </p:cNvPr>
            <p:cNvSpPr>
              <a:spLocks/>
            </p:cNvSpPr>
            <p:nvPr/>
          </p:nvSpPr>
          <p:spPr bwMode="auto">
            <a:xfrm>
              <a:off x="541004" y="1320214"/>
              <a:ext cx="811306" cy="499960"/>
            </a:xfrm>
            <a:prstGeom prst="roundRect">
              <a:avLst>
                <a:gd name="adj" fmla="val 16667"/>
              </a:avLst>
            </a:prstGeom>
            <a:solidFill>
              <a:srgbClr val="BBE0E3"/>
            </a:solidFill>
            <a:ln w="9525">
              <a:solidFill>
                <a:srgbClr val="000000"/>
              </a:solidFill>
              <a:round/>
              <a:headEnd/>
              <a:tailEnd/>
            </a:ln>
          </p:spPr>
          <p:txBody>
            <a:bodyPr rot="0" vert="horz" wrap="square" lIns="0" tIns="0" rIns="0" bIns="0" anchor="ctr" anchorCtr="0" upright="1">
              <a:noAutofit/>
            </a:bodyPr>
            <a:lstStyle/>
            <a:p>
              <a:pPr algn="ctr">
                <a:lnSpc>
                  <a:spcPct val="97000"/>
                </a:lnSpc>
                <a:spcAft>
                  <a:spcPts val="800"/>
                </a:spcAft>
              </a:pPr>
              <a:r>
                <a:rPr lang="en-GB" sz="800">
                  <a:effectLst/>
                  <a:latin typeface="Calibri" panose="020F0502020204030204" pitchFamily="34" charset="0"/>
                  <a:ea typeface="Calibri" panose="020F0502020204030204" pitchFamily="34" charset="0"/>
                  <a:cs typeface="Times New Roman" panose="02020603050405020304" pitchFamily="18" charset="0"/>
                </a:rPr>
                <a:t>Developing the Project Plan Draft</a:t>
              </a:r>
            </a:p>
            <a:p>
              <a:pPr algn="ctr">
                <a:lnSpc>
                  <a:spcPct val="97000"/>
                </a:lnSpc>
                <a:spcAft>
                  <a:spcPts val="800"/>
                </a:spcAft>
              </a:pPr>
              <a:r>
                <a:rPr lang="en-GB" sz="800">
                  <a:effectLst/>
                  <a:latin typeface="Calibri" panose="020F0502020204030204" pitchFamily="34" charset="0"/>
                  <a:ea typeface="Calibri" panose="020F0502020204030204" pitchFamily="34" charset="0"/>
                  <a:cs typeface="Times New Roman" panose="02020603050405020304" pitchFamily="18" charset="0"/>
                </a:rPr>
                <a:t>1.1.1</a:t>
              </a:r>
            </a:p>
          </p:txBody>
        </p:sp>
        <p:sp>
          <p:nvSpPr>
            <p:cNvPr id="44" name="_s1058">
              <a:extLst>
                <a:ext uri="{FF2B5EF4-FFF2-40B4-BE49-F238E27FC236}">
                  <a16:creationId xmlns:a16="http://schemas.microsoft.com/office/drawing/2014/main" id="{BCC1F43C-A8D8-4D4A-AB07-AF6D5E944DCB}"/>
                </a:ext>
              </a:extLst>
            </p:cNvPr>
            <p:cNvSpPr>
              <a:spLocks/>
            </p:cNvSpPr>
            <p:nvPr/>
          </p:nvSpPr>
          <p:spPr bwMode="auto">
            <a:xfrm>
              <a:off x="541004" y="1980320"/>
              <a:ext cx="811306" cy="547219"/>
            </a:xfrm>
            <a:prstGeom prst="roundRect">
              <a:avLst>
                <a:gd name="adj" fmla="val 16667"/>
              </a:avLst>
            </a:prstGeom>
            <a:solidFill>
              <a:srgbClr val="BBE0E3"/>
            </a:solidFill>
            <a:ln w="9525">
              <a:solidFill>
                <a:srgbClr val="000000"/>
              </a:solidFill>
              <a:round/>
              <a:headEnd/>
              <a:tailEnd/>
            </a:ln>
          </p:spPr>
          <p:txBody>
            <a:bodyPr rot="0" vert="horz" wrap="square" lIns="0" tIns="0" rIns="0" bIns="0" anchor="ctr" anchorCtr="0" upright="1">
              <a:normAutofit/>
            </a:bodyPr>
            <a:lstStyle/>
            <a:p>
              <a:pPr algn="ctr">
                <a:lnSpc>
                  <a:spcPct val="97000"/>
                </a:lnSpc>
                <a:spcAft>
                  <a:spcPts val="800"/>
                </a:spcAft>
              </a:pPr>
              <a:r>
                <a:rPr lang="en-GB" sz="800">
                  <a:effectLst/>
                  <a:latin typeface="Calibri" panose="020F0502020204030204" pitchFamily="34" charset="0"/>
                  <a:ea typeface="Calibri" panose="020F0502020204030204" pitchFamily="34" charset="0"/>
                  <a:cs typeface="Times New Roman" panose="02020603050405020304" pitchFamily="18" charset="0"/>
                </a:rPr>
                <a:t>Submit the Project Plan Draft</a:t>
              </a:r>
            </a:p>
            <a:p>
              <a:pPr algn="ctr">
                <a:lnSpc>
                  <a:spcPct val="97000"/>
                </a:lnSpc>
                <a:spcAft>
                  <a:spcPts val="800"/>
                </a:spcAft>
              </a:pPr>
              <a:r>
                <a:rPr lang="en-GB" sz="800">
                  <a:effectLst/>
                  <a:latin typeface="Calibri" panose="020F0502020204030204" pitchFamily="34" charset="0"/>
                  <a:ea typeface="Calibri" panose="020F0502020204030204" pitchFamily="34" charset="0"/>
                  <a:cs typeface="Times New Roman" panose="02020603050405020304" pitchFamily="18" charset="0"/>
                </a:rPr>
                <a:t>1.1.2</a:t>
              </a:r>
            </a:p>
          </p:txBody>
        </p:sp>
        <p:sp>
          <p:nvSpPr>
            <p:cNvPr id="45" name="_s1060">
              <a:extLst>
                <a:ext uri="{FF2B5EF4-FFF2-40B4-BE49-F238E27FC236}">
                  <a16:creationId xmlns:a16="http://schemas.microsoft.com/office/drawing/2014/main" id="{096BE5C9-B122-4B57-879E-16FA1945797B}"/>
                </a:ext>
              </a:extLst>
            </p:cNvPr>
            <p:cNvSpPr>
              <a:spLocks/>
            </p:cNvSpPr>
            <p:nvPr/>
          </p:nvSpPr>
          <p:spPr bwMode="auto">
            <a:xfrm>
              <a:off x="541004" y="2579298"/>
              <a:ext cx="811306" cy="664234"/>
            </a:xfrm>
            <a:prstGeom prst="roundRect">
              <a:avLst>
                <a:gd name="adj" fmla="val 16667"/>
              </a:avLst>
            </a:prstGeom>
            <a:solidFill>
              <a:srgbClr val="BBE0E3"/>
            </a:solidFill>
            <a:ln w="9525">
              <a:solidFill>
                <a:srgbClr val="000000"/>
              </a:solidFill>
              <a:round/>
              <a:headEnd/>
              <a:tailEnd/>
            </a:ln>
          </p:spPr>
          <p:txBody>
            <a:bodyPr rot="0" vert="horz" wrap="square" lIns="0" tIns="0" rIns="0" bIns="0" anchor="ctr" anchorCtr="0" upright="1">
              <a:normAutofit/>
            </a:bodyPr>
            <a:lstStyle/>
            <a:p>
              <a:pPr algn="ctr">
                <a:lnSpc>
                  <a:spcPct val="97000"/>
                </a:lnSpc>
                <a:spcAft>
                  <a:spcPts val="800"/>
                </a:spcAft>
              </a:pPr>
              <a:r>
                <a:rPr lang="en-GB" sz="800">
                  <a:effectLst/>
                  <a:latin typeface="Calibri" panose="020F0502020204030204" pitchFamily="34" charset="0"/>
                  <a:ea typeface="Calibri" panose="020F0502020204030204" pitchFamily="34" charset="0"/>
                  <a:cs typeface="Times New Roman" panose="02020603050405020304" pitchFamily="18" charset="0"/>
                </a:rPr>
                <a:t>Review the Project Plan with Asda and the bank</a:t>
              </a:r>
            </a:p>
            <a:p>
              <a:pPr algn="ctr">
                <a:lnSpc>
                  <a:spcPct val="97000"/>
                </a:lnSpc>
                <a:spcAft>
                  <a:spcPts val="800"/>
                </a:spcAft>
              </a:pPr>
              <a:r>
                <a:rPr lang="en-GB" sz="800">
                  <a:effectLst/>
                  <a:latin typeface="Calibri" panose="020F0502020204030204" pitchFamily="34" charset="0"/>
                  <a:ea typeface="Calibri" panose="020F0502020204030204" pitchFamily="34" charset="0"/>
                  <a:cs typeface="Times New Roman" panose="02020603050405020304" pitchFamily="18" charset="0"/>
                </a:rPr>
                <a:t>1.1.3</a:t>
              </a:r>
            </a:p>
          </p:txBody>
        </p:sp>
        <p:sp>
          <p:nvSpPr>
            <p:cNvPr id="46" name="_s1062">
              <a:extLst>
                <a:ext uri="{FF2B5EF4-FFF2-40B4-BE49-F238E27FC236}">
                  <a16:creationId xmlns:a16="http://schemas.microsoft.com/office/drawing/2014/main" id="{297763D5-3B40-4D39-954B-B4E070EB8C1D}"/>
                </a:ext>
              </a:extLst>
            </p:cNvPr>
            <p:cNvSpPr>
              <a:spLocks/>
            </p:cNvSpPr>
            <p:nvPr/>
          </p:nvSpPr>
          <p:spPr bwMode="auto">
            <a:xfrm>
              <a:off x="541004" y="3300635"/>
              <a:ext cx="811706" cy="572625"/>
            </a:xfrm>
            <a:prstGeom prst="roundRect">
              <a:avLst>
                <a:gd name="adj" fmla="val 18173"/>
              </a:avLst>
            </a:prstGeom>
            <a:solidFill>
              <a:srgbClr val="BBE0E3"/>
            </a:solidFill>
            <a:ln w="9525">
              <a:solidFill>
                <a:srgbClr val="000000"/>
              </a:solidFill>
              <a:round/>
              <a:headEnd/>
              <a:tailEnd/>
            </a:ln>
          </p:spPr>
          <p:txBody>
            <a:bodyPr rot="0" vert="horz" wrap="square" lIns="0" tIns="0" rIns="0" bIns="0" anchor="ctr" anchorCtr="0" upright="1">
              <a:normAutofit/>
            </a:bodyPr>
            <a:lstStyle/>
            <a:p>
              <a:pPr algn="ctr">
                <a:lnSpc>
                  <a:spcPct val="97000"/>
                </a:lnSpc>
                <a:spcAft>
                  <a:spcPts val="800"/>
                </a:spcAft>
              </a:pPr>
              <a:r>
                <a:rPr lang="en-GB" sz="800">
                  <a:effectLst/>
                  <a:latin typeface="Calibri" panose="020F0502020204030204" pitchFamily="34" charset="0"/>
                  <a:ea typeface="Calibri" panose="020F0502020204030204" pitchFamily="34" charset="0"/>
                  <a:cs typeface="Times New Roman" panose="02020603050405020304" pitchFamily="18" charset="0"/>
                </a:rPr>
                <a:t>Project Plan Draft Signed/Approved</a:t>
              </a:r>
            </a:p>
            <a:p>
              <a:pPr algn="ctr">
                <a:lnSpc>
                  <a:spcPct val="97000"/>
                </a:lnSpc>
                <a:spcAft>
                  <a:spcPts val="800"/>
                </a:spcAft>
              </a:pPr>
              <a:r>
                <a:rPr lang="en-GB" sz="800">
                  <a:effectLst/>
                  <a:latin typeface="Calibri" panose="020F0502020204030204" pitchFamily="34" charset="0"/>
                  <a:ea typeface="Calibri" panose="020F0502020204030204" pitchFamily="34" charset="0"/>
                  <a:cs typeface="Times New Roman" panose="02020603050405020304" pitchFamily="18" charset="0"/>
                </a:rPr>
                <a:t>1.1.4</a:t>
              </a:r>
            </a:p>
          </p:txBody>
        </p:sp>
        <p:sp>
          <p:nvSpPr>
            <p:cNvPr id="47" name="_s1066">
              <a:extLst>
                <a:ext uri="{FF2B5EF4-FFF2-40B4-BE49-F238E27FC236}">
                  <a16:creationId xmlns:a16="http://schemas.microsoft.com/office/drawing/2014/main" id="{88340887-981B-4262-B24F-263914B4B3B8}"/>
                </a:ext>
              </a:extLst>
            </p:cNvPr>
            <p:cNvSpPr>
              <a:spLocks/>
            </p:cNvSpPr>
            <p:nvPr/>
          </p:nvSpPr>
          <p:spPr bwMode="auto">
            <a:xfrm>
              <a:off x="1623213" y="1980321"/>
              <a:ext cx="811206" cy="538592"/>
            </a:xfrm>
            <a:prstGeom prst="roundRect">
              <a:avLst>
                <a:gd name="adj" fmla="val 16667"/>
              </a:avLst>
            </a:prstGeom>
            <a:solidFill>
              <a:srgbClr val="BBE0E3"/>
            </a:solidFill>
            <a:ln w="9525">
              <a:solidFill>
                <a:srgbClr val="000000"/>
              </a:solidFill>
              <a:round/>
              <a:headEnd/>
              <a:tailEnd/>
            </a:ln>
          </p:spPr>
          <p:txBody>
            <a:bodyPr rot="0" vert="horz" wrap="square" lIns="0" tIns="0" rIns="0" bIns="0" anchor="ctr" anchorCtr="0" upright="1">
              <a:normAutofit/>
            </a:bodyPr>
            <a:lstStyle/>
            <a:p>
              <a:pPr algn="ctr">
                <a:lnSpc>
                  <a:spcPct val="97000"/>
                </a:lnSpc>
                <a:spcAft>
                  <a:spcPts val="800"/>
                </a:spcAft>
              </a:pPr>
              <a:r>
                <a:rPr lang="en-GB" sz="800">
                  <a:effectLst/>
                  <a:latin typeface="Calibri" panose="020F0502020204030204" pitchFamily="34" charset="0"/>
                  <a:ea typeface="Calibri" panose="020F0502020204030204" pitchFamily="34" charset="0"/>
                  <a:cs typeface="Times New Roman" panose="02020603050405020304" pitchFamily="18" charset="0"/>
                </a:rPr>
                <a:t>Establish the Project Team</a:t>
              </a:r>
            </a:p>
            <a:p>
              <a:pPr algn="ctr">
                <a:lnSpc>
                  <a:spcPct val="97000"/>
                </a:lnSpc>
                <a:spcAft>
                  <a:spcPts val="800"/>
                </a:spcAft>
              </a:pPr>
              <a:r>
                <a:rPr lang="en-GB" sz="800">
                  <a:effectLst/>
                  <a:latin typeface="Calibri" panose="020F0502020204030204" pitchFamily="34" charset="0"/>
                  <a:ea typeface="Calibri" panose="020F0502020204030204" pitchFamily="34" charset="0"/>
                  <a:cs typeface="Times New Roman" panose="02020603050405020304" pitchFamily="18" charset="0"/>
                </a:rPr>
                <a:t>1.2.2</a:t>
              </a:r>
            </a:p>
          </p:txBody>
        </p:sp>
        <p:sp>
          <p:nvSpPr>
            <p:cNvPr id="48" name="_s1068">
              <a:extLst>
                <a:ext uri="{FF2B5EF4-FFF2-40B4-BE49-F238E27FC236}">
                  <a16:creationId xmlns:a16="http://schemas.microsoft.com/office/drawing/2014/main" id="{4101BC5F-2D2E-49D8-B1AF-B1C28043FEF2}"/>
                </a:ext>
              </a:extLst>
            </p:cNvPr>
            <p:cNvSpPr>
              <a:spLocks/>
            </p:cNvSpPr>
            <p:nvPr/>
          </p:nvSpPr>
          <p:spPr bwMode="auto">
            <a:xfrm>
              <a:off x="1623213" y="2640528"/>
              <a:ext cx="811206" cy="533993"/>
            </a:xfrm>
            <a:prstGeom prst="roundRect">
              <a:avLst>
                <a:gd name="adj" fmla="val 16667"/>
              </a:avLst>
            </a:prstGeom>
            <a:solidFill>
              <a:srgbClr val="BBE0E3"/>
            </a:solidFill>
            <a:ln w="9525">
              <a:solidFill>
                <a:srgbClr val="000000"/>
              </a:solidFill>
              <a:round/>
              <a:headEnd/>
              <a:tailEnd/>
            </a:ln>
          </p:spPr>
          <p:txBody>
            <a:bodyPr rot="0" vert="horz" wrap="square" lIns="0" tIns="0" rIns="0" bIns="0" anchor="ctr" anchorCtr="0" upright="1">
              <a:normAutofit/>
            </a:bodyPr>
            <a:lstStyle/>
            <a:p>
              <a:pPr algn="ctr">
                <a:lnSpc>
                  <a:spcPct val="97000"/>
                </a:lnSpc>
                <a:spcAft>
                  <a:spcPts val="800"/>
                </a:spcAft>
              </a:pPr>
              <a:r>
                <a:rPr lang="en-GB" sz="800">
                  <a:effectLst/>
                  <a:latin typeface="Calibri" panose="020F0502020204030204" pitchFamily="34" charset="0"/>
                  <a:ea typeface="Calibri" panose="020F0502020204030204" pitchFamily="34" charset="0"/>
                  <a:cs typeface="Times New Roman" panose="02020603050405020304" pitchFamily="18" charset="0"/>
                </a:rPr>
                <a:t>Developing the Project Plan</a:t>
              </a:r>
            </a:p>
            <a:p>
              <a:pPr algn="ctr">
                <a:lnSpc>
                  <a:spcPct val="97000"/>
                </a:lnSpc>
                <a:spcAft>
                  <a:spcPts val="800"/>
                </a:spcAft>
              </a:pPr>
              <a:r>
                <a:rPr lang="en-GB" sz="800">
                  <a:effectLst/>
                  <a:latin typeface="Calibri" panose="020F0502020204030204" pitchFamily="34" charset="0"/>
                  <a:ea typeface="Calibri" panose="020F0502020204030204" pitchFamily="34" charset="0"/>
                  <a:cs typeface="Times New Roman" panose="02020603050405020304" pitchFamily="18" charset="0"/>
                </a:rPr>
                <a:t>1.2.3</a:t>
              </a:r>
            </a:p>
          </p:txBody>
        </p:sp>
        <p:sp>
          <p:nvSpPr>
            <p:cNvPr id="49" name="_s1070">
              <a:extLst>
                <a:ext uri="{FF2B5EF4-FFF2-40B4-BE49-F238E27FC236}">
                  <a16:creationId xmlns:a16="http://schemas.microsoft.com/office/drawing/2014/main" id="{85FB9E9A-29C8-45E8-A9A4-F505AECEE416}"/>
                </a:ext>
              </a:extLst>
            </p:cNvPr>
            <p:cNvSpPr>
              <a:spLocks/>
            </p:cNvSpPr>
            <p:nvPr/>
          </p:nvSpPr>
          <p:spPr bwMode="auto">
            <a:xfrm>
              <a:off x="1623213" y="3300635"/>
              <a:ext cx="811206" cy="512240"/>
            </a:xfrm>
            <a:prstGeom prst="roundRect">
              <a:avLst>
                <a:gd name="adj" fmla="val 16667"/>
              </a:avLst>
            </a:prstGeom>
            <a:solidFill>
              <a:srgbClr val="BBE0E3"/>
            </a:solidFill>
            <a:ln w="9525">
              <a:solidFill>
                <a:srgbClr val="000000"/>
              </a:solidFill>
              <a:round/>
              <a:headEnd/>
              <a:tailEnd/>
            </a:ln>
          </p:spPr>
          <p:txBody>
            <a:bodyPr rot="0" vert="horz" wrap="square" lIns="0" tIns="0" rIns="0" bIns="0" anchor="ctr" anchorCtr="0" upright="1">
              <a:noAutofit/>
            </a:bodyPr>
            <a:lstStyle/>
            <a:p>
              <a:pPr algn="ctr">
                <a:lnSpc>
                  <a:spcPct val="97000"/>
                </a:lnSpc>
                <a:spcAft>
                  <a:spcPts val="800"/>
                </a:spcAft>
              </a:pPr>
              <a:r>
                <a:rPr lang="en-GB" sz="800">
                  <a:effectLst/>
                  <a:latin typeface="Calibri" panose="020F0502020204030204" pitchFamily="34" charset="0"/>
                  <a:ea typeface="Calibri" panose="020F0502020204030204" pitchFamily="34" charset="0"/>
                  <a:cs typeface="Times New Roman" panose="02020603050405020304" pitchFamily="18" charset="0"/>
                </a:rPr>
                <a:t>Submit The Project Plan</a:t>
              </a:r>
            </a:p>
            <a:p>
              <a:pPr algn="ctr">
                <a:lnSpc>
                  <a:spcPct val="97000"/>
                </a:lnSpc>
                <a:spcAft>
                  <a:spcPts val="800"/>
                </a:spcAft>
              </a:pPr>
              <a:r>
                <a:rPr lang="en-GB" sz="800">
                  <a:effectLst/>
                  <a:latin typeface="Calibri" panose="020F0502020204030204" pitchFamily="34" charset="0"/>
                  <a:ea typeface="Calibri" panose="020F0502020204030204" pitchFamily="34" charset="0"/>
                  <a:cs typeface="Times New Roman" panose="02020603050405020304" pitchFamily="18" charset="0"/>
                </a:rPr>
                <a:t>1.2.4</a:t>
              </a:r>
            </a:p>
          </p:txBody>
        </p:sp>
        <p:sp>
          <p:nvSpPr>
            <p:cNvPr id="50" name="_s1072">
              <a:extLst>
                <a:ext uri="{FF2B5EF4-FFF2-40B4-BE49-F238E27FC236}">
                  <a16:creationId xmlns:a16="http://schemas.microsoft.com/office/drawing/2014/main" id="{98D8419B-4DD7-4DAB-8C7F-345F889CFF31}"/>
                </a:ext>
              </a:extLst>
            </p:cNvPr>
            <p:cNvSpPr>
              <a:spLocks/>
            </p:cNvSpPr>
            <p:nvPr/>
          </p:nvSpPr>
          <p:spPr bwMode="auto">
            <a:xfrm>
              <a:off x="1623213" y="3960742"/>
              <a:ext cx="811606" cy="507741"/>
            </a:xfrm>
            <a:prstGeom prst="roundRect">
              <a:avLst>
                <a:gd name="adj" fmla="val 16667"/>
              </a:avLst>
            </a:prstGeom>
            <a:solidFill>
              <a:srgbClr val="BBE0E3"/>
            </a:solidFill>
            <a:ln w="9525">
              <a:solidFill>
                <a:srgbClr val="000000"/>
              </a:solidFill>
              <a:round/>
              <a:headEnd/>
              <a:tailEnd/>
            </a:ln>
          </p:spPr>
          <p:txBody>
            <a:bodyPr rot="0" vert="horz" wrap="square" lIns="0" tIns="0" rIns="0" bIns="0" anchor="ctr" anchorCtr="0" upright="1">
              <a:noAutofit/>
            </a:bodyPr>
            <a:lstStyle/>
            <a:p>
              <a:pPr algn="ctr">
                <a:lnSpc>
                  <a:spcPct val="97000"/>
                </a:lnSpc>
                <a:spcAft>
                  <a:spcPts val="800"/>
                </a:spcAft>
              </a:pPr>
              <a:r>
                <a:rPr lang="en-GB" sz="800">
                  <a:effectLst/>
                  <a:latin typeface="Calibri" panose="020F0502020204030204" pitchFamily="34" charset="0"/>
                  <a:ea typeface="Calibri" panose="020F0502020204030204" pitchFamily="34" charset="0"/>
                  <a:cs typeface="Times New Roman" panose="02020603050405020304" pitchFamily="18" charset="0"/>
                </a:rPr>
                <a:t>Approval of the Project Plan</a:t>
              </a:r>
            </a:p>
            <a:p>
              <a:pPr algn="ctr">
                <a:lnSpc>
                  <a:spcPct val="97000"/>
                </a:lnSpc>
                <a:spcAft>
                  <a:spcPts val="800"/>
                </a:spcAft>
              </a:pPr>
              <a:r>
                <a:rPr lang="en-GB" sz="800">
                  <a:effectLst/>
                  <a:latin typeface="Calibri" panose="020F0502020204030204" pitchFamily="34" charset="0"/>
                  <a:ea typeface="Calibri" panose="020F0502020204030204" pitchFamily="34" charset="0"/>
                  <a:cs typeface="Times New Roman" panose="02020603050405020304" pitchFamily="18" charset="0"/>
                </a:rPr>
                <a:t>1.2.5</a:t>
              </a:r>
            </a:p>
          </p:txBody>
        </p:sp>
        <p:sp>
          <p:nvSpPr>
            <p:cNvPr id="51" name="_s1076">
              <a:extLst>
                <a:ext uri="{FF2B5EF4-FFF2-40B4-BE49-F238E27FC236}">
                  <a16:creationId xmlns:a16="http://schemas.microsoft.com/office/drawing/2014/main" id="{1B2C3D97-7D1F-492C-B4AE-E4C4DD5BA67C}"/>
                </a:ext>
              </a:extLst>
            </p:cNvPr>
            <p:cNvSpPr>
              <a:spLocks/>
            </p:cNvSpPr>
            <p:nvPr/>
          </p:nvSpPr>
          <p:spPr bwMode="auto">
            <a:xfrm>
              <a:off x="2705421" y="1164566"/>
              <a:ext cx="811606" cy="681488"/>
            </a:xfrm>
            <a:prstGeom prst="roundRect">
              <a:avLst>
                <a:gd name="adj" fmla="val 16667"/>
              </a:avLst>
            </a:prstGeom>
            <a:solidFill>
              <a:srgbClr val="BBE0E3"/>
            </a:solidFill>
            <a:ln w="9525">
              <a:solidFill>
                <a:srgbClr val="000000"/>
              </a:solidFill>
              <a:round/>
              <a:headEnd/>
              <a:tailEnd/>
            </a:ln>
          </p:spPr>
          <p:txBody>
            <a:bodyPr rot="0" vert="horz" wrap="square" lIns="0" tIns="0" rIns="0" bIns="0" anchor="ctr" anchorCtr="0" upright="1">
              <a:normAutofit/>
            </a:bodyPr>
            <a:lstStyle/>
            <a:p>
              <a:pPr algn="ctr">
                <a:lnSpc>
                  <a:spcPct val="97000"/>
                </a:lnSpc>
                <a:spcAft>
                  <a:spcPts val="800"/>
                </a:spcAft>
              </a:pPr>
              <a:r>
                <a:rPr lang="en-GB" sz="800" dirty="0">
                  <a:effectLst/>
                  <a:latin typeface="Calibri" panose="020F0502020204030204" pitchFamily="34" charset="0"/>
                  <a:ea typeface="Calibri" panose="020F0502020204030204" pitchFamily="34" charset="0"/>
                  <a:cs typeface="Times New Roman" panose="02020603050405020304" pitchFamily="18" charset="0"/>
                </a:rPr>
                <a:t>Securing the indoor and outdoor location</a:t>
              </a:r>
            </a:p>
            <a:p>
              <a:pPr algn="ctr">
                <a:lnSpc>
                  <a:spcPct val="97000"/>
                </a:lnSpc>
                <a:spcAft>
                  <a:spcPts val="800"/>
                </a:spcAft>
              </a:pPr>
              <a:r>
                <a:rPr lang="en-GB" sz="800" dirty="0">
                  <a:effectLst/>
                  <a:latin typeface="Calibri" panose="020F0502020204030204" pitchFamily="34" charset="0"/>
                  <a:ea typeface="Calibri" panose="020F0502020204030204" pitchFamily="34" charset="0"/>
                  <a:cs typeface="Times New Roman" panose="02020603050405020304" pitchFamily="18" charset="0"/>
                </a:rPr>
                <a:t>1.3.1</a:t>
              </a:r>
            </a:p>
          </p:txBody>
        </p:sp>
        <p:sp>
          <p:nvSpPr>
            <p:cNvPr id="52" name="_s1078">
              <a:extLst>
                <a:ext uri="{FF2B5EF4-FFF2-40B4-BE49-F238E27FC236}">
                  <a16:creationId xmlns:a16="http://schemas.microsoft.com/office/drawing/2014/main" id="{D1ABC2E1-C7BF-467F-B2E5-E8F585F270B1}"/>
                </a:ext>
              </a:extLst>
            </p:cNvPr>
            <p:cNvSpPr>
              <a:spLocks/>
            </p:cNvSpPr>
            <p:nvPr/>
          </p:nvSpPr>
          <p:spPr bwMode="auto">
            <a:xfrm>
              <a:off x="2705422" y="1880560"/>
              <a:ext cx="811606" cy="655608"/>
            </a:xfrm>
            <a:prstGeom prst="roundRect">
              <a:avLst>
                <a:gd name="adj" fmla="val 16667"/>
              </a:avLst>
            </a:prstGeom>
            <a:solidFill>
              <a:srgbClr val="BBE0E3"/>
            </a:solidFill>
            <a:ln w="9525">
              <a:solidFill>
                <a:srgbClr val="000000"/>
              </a:solidFill>
              <a:round/>
              <a:headEnd/>
              <a:tailEnd/>
            </a:ln>
          </p:spPr>
          <p:txBody>
            <a:bodyPr rot="0" vert="horz" wrap="square" lIns="0" tIns="0" rIns="0" bIns="0" anchor="ctr" anchorCtr="0" upright="1">
              <a:normAutofit/>
            </a:bodyPr>
            <a:lstStyle/>
            <a:p>
              <a:pPr algn="ctr">
                <a:lnSpc>
                  <a:spcPct val="97000"/>
                </a:lnSpc>
                <a:spcAft>
                  <a:spcPts val="800"/>
                </a:spcAft>
              </a:pPr>
              <a:r>
                <a:rPr lang="en-GB" sz="800">
                  <a:effectLst/>
                  <a:latin typeface="Calibri" panose="020F0502020204030204" pitchFamily="34" charset="0"/>
                  <a:ea typeface="Calibri" panose="020F0502020204030204" pitchFamily="34" charset="0"/>
                  <a:cs typeface="Times New Roman" panose="02020603050405020304" pitchFamily="18" charset="0"/>
                </a:rPr>
                <a:t>Securing windows and doors with card lock system</a:t>
              </a:r>
            </a:p>
            <a:p>
              <a:pPr algn="ctr">
                <a:lnSpc>
                  <a:spcPct val="97000"/>
                </a:lnSpc>
                <a:spcAft>
                  <a:spcPts val="800"/>
                </a:spcAft>
              </a:pPr>
              <a:r>
                <a:rPr lang="en-GB" sz="800">
                  <a:effectLst/>
                  <a:latin typeface="Calibri" panose="020F0502020204030204" pitchFamily="34" charset="0"/>
                  <a:ea typeface="Calibri" panose="020F0502020204030204" pitchFamily="34" charset="0"/>
                  <a:cs typeface="Times New Roman" panose="02020603050405020304" pitchFamily="18" charset="0"/>
                </a:rPr>
                <a:t>1.3.2</a:t>
              </a:r>
            </a:p>
          </p:txBody>
        </p:sp>
        <p:sp>
          <p:nvSpPr>
            <p:cNvPr id="53" name="_s1080">
              <a:extLst>
                <a:ext uri="{FF2B5EF4-FFF2-40B4-BE49-F238E27FC236}">
                  <a16:creationId xmlns:a16="http://schemas.microsoft.com/office/drawing/2014/main" id="{08386CB9-33EF-4F06-AD28-E90C76DFB50D}"/>
                </a:ext>
              </a:extLst>
            </p:cNvPr>
            <p:cNvSpPr>
              <a:spLocks/>
            </p:cNvSpPr>
            <p:nvPr/>
          </p:nvSpPr>
          <p:spPr bwMode="auto">
            <a:xfrm>
              <a:off x="2705421" y="2562045"/>
              <a:ext cx="811606" cy="646980"/>
            </a:xfrm>
            <a:prstGeom prst="roundRect">
              <a:avLst>
                <a:gd name="adj" fmla="val 16667"/>
              </a:avLst>
            </a:prstGeom>
            <a:solidFill>
              <a:srgbClr val="BBE0E3"/>
            </a:solidFill>
            <a:ln w="9525">
              <a:solidFill>
                <a:srgbClr val="000000"/>
              </a:solidFill>
              <a:round/>
              <a:headEnd/>
              <a:tailEnd/>
            </a:ln>
          </p:spPr>
          <p:txBody>
            <a:bodyPr rot="0" vert="horz" wrap="square" lIns="0" tIns="0" rIns="0" bIns="0" anchor="ctr" anchorCtr="0" upright="1">
              <a:normAutofit/>
            </a:bodyPr>
            <a:lstStyle/>
            <a:p>
              <a:pPr algn="ctr">
                <a:lnSpc>
                  <a:spcPct val="97000"/>
                </a:lnSpc>
                <a:spcAft>
                  <a:spcPts val="800"/>
                </a:spcAft>
              </a:pPr>
              <a:r>
                <a:rPr lang="en-GB" sz="800">
                  <a:effectLst/>
                  <a:latin typeface="Calibri" panose="020F0502020204030204" pitchFamily="34" charset="0"/>
                  <a:ea typeface="Calibri" panose="020F0502020204030204" pitchFamily="34" charset="0"/>
                  <a:cs typeface="Times New Roman" panose="02020603050405020304" pitchFamily="18" charset="0"/>
                </a:rPr>
                <a:t>Paint the walls (interior and exterior)</a:t>
              </a:r>
            </a:p>
            <a:p>
              <a:pPr algn="ctr">
                <a:lnSpc>
                  <a:spcPct val="97000"/>
                </a:lnSpc>
                <a:spcAft>
                  <a:spcPts val="800"/>
                </a:spcAft>
              </a:pPr>
              <a:r>
                <a:rPr lang="en-GB" sz="800">
                  <a:effectLst/>
                  <a:latin typeface="Calibri" panose="020F0502020204030204" pitchFamily="34" charset="0"/>
                  <a:ea typeface="Calibri" panose="020F0502020204030204" pitchFamily="34" charset="0"/>
                  <a:cs typeface="Times New Roman" panose="02020603050405020304" pitchFamily="18" charset="0"/>
                </a:rPr>
                <a:t>1.3.3</a:t>
              </a:r>
            </a:p>
          </p:txBody>
        </p:sp>
        <p:sp>
          <p:nvSpPr>
            <p:cNvPr id="54" name="_s1082">
              <a:extLst>
                <a:ext uri="{FF2B5EF4-FFF2-40B4-BE49-F238E27FC236}">
                  <a16:creationId xmlns:a16="http://schemas.microsoft.com/office/drawing/2014/main" id="{CDE11E73-0B57-4407-8BA8-6E5744B09782}"/>
                </a:ext>
              </a:extLst>
            </p:cNvPr>
            <p:cNvSpPr>
              <a:spLocks/>
            </p:cNvSpPr>
            <p:nvPr/>
          </p:nvSpPr>
          <p:spPr bwMode="auto">
            <a:xfrm>
              <a:off x="2705421" y="3217652"/>
              <a:ext cx="811606" cy="819509"/>
            </a:xfrm>
            <a:prstGeom prst="roundRect">
              <a:avLst>
                <a:gd name="adj" fmla="val 16667"/>
              </a:avLst>
            </a:prstGeom>
            <a:solidFill>
              <a:srgbClr val="BBE0E3"/>
            </a:solidFill>
            <a:ln w="9525">
              <a:solidFill>
                <a:srgbClr val="000000"/>
              </a:solidFill>
              <a:round/>
              <a:headEnd/>
              <a:tailEnd/>
            </a:ln>
          </p:spPr>
          <p:txBody>
            <a:bodyPr rot="0" vert="horz" wrap="square" lIns="0" tIns="0" rIns="0" bIns="0" anchor="ctr" anchorCtr="0" upright="1">
              <a:normAutofit/>
            </a:bodyPr>
            <a:lstStyle/>
            <a:p>
              <a:pPr algn="ctr">
                <a:lnSpc>
                  <a:spcPct val="97000"/>
                </a:lnSpc>
                <a:spcAft>
                  <a:spcPts val="800"/>
                </a:spcAft>
              </a:pPr>
              <a:r>
                <a:rPr lang="en-GB" sz="800">
                  <a:effectLst/>
                  <a:latin typeface="Calibri" panose="020F0502020204030204" pitchFamily="34" charset="0"/>
                  <a:ea typeface="Calibri" panose="020F0502020204030204" pitchFamily="34" charset="0"/>
                  <a:cs typeface="Times New Roman" panose="02020603050405020304" pitchFamily="18" charset="0"/>
                </a:rPr>
                <a:t>Order and fit carpet for indoors and sponge flooring outdoors</a:t>
              </a:r>
            </a:p>
            <a:p>
              <a:pPr algn="ctr">
                <a:lnSpc>
                  <a:spcPct val="97000"/>
                </a:lnSpc>
                <a:spcAft>
                  <a:spcPts val="800"/>
                </a:spcAft>
              </a:pPr>
              <a:r>
                <a:rPr lang="en-GB" sz="800">
                  <a:effectLst/>
                  <a:latin typeface="Calibri" panose="020F0502020204030204" pitchFamily="34" charset="0"/>
                  <a:ea typeface="Calibri" panose="020F0502020204030204" pitchFamily="34" charset="0"/>
                  <a:cs typeface="Times New Roman" panose="02020603050405020304" pitchFamily="18" charset="0"/>
                </a:rPr>
                <a:t>1.3.4</a:t>
              </a:r>
            </a:p>
          </p:txBody>
        </p:sp>
        <p:sp>
          <p:nvSpPr>
            <p:cNvPr id="55" name="_s1084">
              <a:extLst>
                <a:ext uri="{FF2B5EF4-FFF2-40B4-BE49-F238E27FC236}">
                  <a16:creationId xmlns:a16="http://schemas.microsoft.com/office/drawing/2014/main" id="{180D89FF-4141-4A90-80DD-9F08E0D8249E}"/>
                </a:ext>
              </a:extLst>
            </p:cNvPr>
            <p:cNvSpPr>
              <a:spLocks/>
            </p:cNvSpPr>
            <p:nvPr/>
          </p:nvSpPr>
          <p:spPr bwMode="auto">
            <a:xfrm>
              <a:off x="2705421" y="4072885"/>
              <a:ext cx="811606" cy="637138"/>
            </a:xfrm>
            <a:prstGeom prst="roundRect">
              <a:avLst>
                <a:gd name="adj" fmla="val 16667"/>
              </a:avLst>
            </a:prstGeom>
            <a:solidFill>
              <a:srgbClr val="BBE0E3"/>
            </a:solidFill>
            <a:ln w="9525">
              <a:solidFill>
                <a:srgbClr val="000000"/>
              </a:solidFill>
              <a:round/>
              <a:headEnd/>
              <a:tailEnd/>
            </a:ln>
          </p:spPr>
          <p:txBody>
            <a:bodyPr rot="0" vert="horz" wrap="square" lIns="0" tIns="0" rIns="0" bIns="0" anchor="ctr" anchorCtr="0" upright="1">
              <a:noAutofit/>
            </a:bodyPr>
            <a:lstStyle/>
            <a:p>
              <a:pPr algn="ctr">
                <a:lnSpc>
                  <a:spcPct val="97000"/>
                </a:lnSpc>
                <a:spcAft>
                  <a:spcPts val="800"/>
                </a:spcAft>
              </a:pPr>
              <a:r>
                <a:rPr lang="en-GB" sz="800">
                  <a:effectLst/>
                  <a:latin typeface="Calibri" panose="020F0502020204030204" pitchFamily="34" charset="0"/>
                  <a:ea typeface="Calibri" panose="020F0502020204030204" pitchFamily="34" charset="0"/>
                  <a:cs typeface="Times New Roman" panose="02020603050405020304" pitchFamily="18" charset="0"/>
                </a:rPr>
                <a:t>Order and fit children furniture including toilets and sinks</a:t>
              </a:r>
            </a:p>
            <a:p>
              <a:pPr algn="ctr">
                <a:lnSpc>
                  <a:spcPct val="97000"/>
                </a:lnSpc>
                <a:spcAft>
                  <a:spcPts val="800"/>
                </a:spcAft>
              </a:pPr>
              <a:r>
                <a:rPr lang="en-GB" sz="800">
                  <a:effectLst/>
                  <a:latin typeface="Calibri" panose="020F0502020204030204" pitchFamily="34" charset="0"/>
                  <a:ea typeface="Calibri" panose="020F0502020204030204" pitchFamily="34" charset="0"/>
                  <a:cs typeface="Times New Roman" panose="02020603050405020304" pitchFamily="18" charset="0"/>
                </a:rPr>
                <a:t>1.3.5</a:t>
              </a:r>
            </a:p>
          </p:txBody>
        </p:sp>
        <p:sp>
          <p:nvSpPr>
            <p:cNvPr id="56" name="_s1086">
              <a:extLst>
                <a:ext uri="{FF2B5EF4-FFF2-40B4-BE49-F238E27FC236}">
                  <a16:creationId xmlns:a16="http://schemas.microsoft.com/office/drawing/2014/main" id="{B9CE64FA-5226-4488-951E-5685C13066EB}"/>
                </a:ext>
              </a:extLst>
            </p:cNvPr>
            <p:cNvSpPr>
              <a:spLocks/>
            </p:cNvSpPr>
            <p:nvPr/>
          </p:nvSpPr>
          <p:spPr bwMode="auto">
            <a:xfrm>
              <a:off x="2705421" y="4723865"/>
              <a:ext cx="837485" cy="822920"/>
            </a:xfrm>
            <a:prstGeom prst="roundRect">
              <a:avLst>
                <a:gd name="adj" fmla="val 16667"/>
              </a:avLst>
            </a:prstGeom>
            <a:solidFill>
              <a:srgbClr val="BBE0E3"/>
            </a:solidFill>
            <a:ln w="9525">
              <a:solidFill>
                <a:srgbClr val="000000"/>
              </a:solidFill>
              <a:round/>
              <a:headEnd/>
              <a:tailEnd/>
            </a:ln>
          </p:spPr>
          <p:txBody>
            <a:bodyPr rot="0" vert="horz" wrap="square" lIns="0" tIns="0" rIns="0" bIns="0" anchor="ctr" anchorCtr="0" upright="1">
              <a:normAutofit/>
            </a:bodyPr>
            <a:lstStyle/>
            <a:p>
              <a:pPr algn="ctr">
                <a:lnSpc>
                  <a:spcPct val="97000"/>
                </a:lnSpc>
                <a:spcAft>
                  <a:spcPts val="800"/>
                </a:spcAft>
              </a:pPr>
              <a:r>
                <a:rPr lang="en-GB" sz="800">
                  <a:effectLst/>
                  <a:latin typeface="Calibri" panose="020F0502020204030204" pitchFamily="34" charset="0"/>
                  <a:ea typeface="Calibri" panose="020F0502020204030204" pitchFamily="34" charset="0"/>
                  <a:cs typeface="Times New Roman" panose="02020603050405020304" pitchFamily="18" charset="0"/>
                </a:rPr>
                <a:t>Order children equipment and toys (indoors and outdoors)</a:t>
              </a:r>
            </a:p>
            <a:p>
              <a:pPr algn="ctr">
                <a:lnSpc>
                  <a:spcPct val="97000"/>
                </a:lnSpc>
                <a:spcAft>
                  <a:spcPts val="800"/>
                </a:spcAft>
              </a:pPr>
              <a:r>
                <a:rPr lang="en-GB" sz="800">
                  <a:effectLst/>
                  <a:latin typeface="Calibri" panose="020F0502020204030204" pitchFamily="34" charset="0"/>
                  <a:ea typeface="Calibri" panose="020F0502020204030204" pitchFamily="34" charset="0"/>
                  <a:cs typeface="Times New Roman" panose="02020603050405020304" pitchFamily="18" charset="0"/>
                </a:rPr>
                <a:t>1.3.6</a:t>
              </a:r>
            </a:p>
          </p:txBody>
        </p:sp>
        <p:sp>
          <p:nvSpPr>
            <p:cNvPr id="57" name="_s1088">
              <a:extLst>
                <a:ext uri="{FF2B5EF4-FFF2-40B4-BE49-F238E27FC236}">
                  <a16:creationId xmlns:a16="http://schemas.microsoft.com/office/drawing/2014/main" id="{3296A6C4-05B4-40D6-843C-F5358DA2A675}"/>
                </a:ext>
              </a:extLst>
            </p:cNvPr>
            <p:cNvSpPr>
              <a:spLocks/>
            </p:cNvSpPr>
            <p:nvPr/>
          </p:nvSpPr>
          <p:spPr bwMode="auto">
            <a:xfrm>
              <a:off x="2713934" y="5620570"/>
              <a:ext cx="811606" cy="521437"/>
            </a:xfrm>
            <a:prstGeom prst="roundRect">
              <a:avLst>
                <a:gd name="adj" fmla="val 16667"/>
              </a:avLst>
            </a:prstGeom>
            <a:solidFill>
              <a:srgbClr val="BBE0E3"/>
            </a:solidFill>
            <a:ln w="9525">
              <a:solidFill>
                <a:srgbClr val="000000"/>
              </a:solidFill>
              <a:round/>
              <a:headEnd/>
              <a:tailEnd/>
            </a:ln>
          </p:spPr>
          <p:txBody>
            <a:bodyPr rot="0" vert="horz" wrap="square" lIns="0" tIns="0" rIns="0" bIns="0" anchor="ctr" anchorCtr="0" upright="1">
              <a:normAutofit/>
            </a:bodyPr>
            <a:lstStyle/>
            <a:p>
              <a:pPr algn="ctr">
                <a:lnSpc>
                  <a:spcPct val="97000"/>
                </a:lnSpc>
                <a:spcAft>
                  <a:spcPts val="800"/>
                </a:spcAft>
              </a:pPr>
              <a:r>
                <a:rPr lang="en-GB" sz="800">
                  <a:effectLst/>
                  <a:latin typeface="Calibri" panose="020F0502020204030204" pitchFamily="34" charset="0"/>
                  <a:ea typeface="Calibri" panose="020F0502020204030204" pitchFamily="34" charset="0"/>
                  <a:cs typeface="Times New Roman" panose="02020603050405020304" pitchFamily="18" charset="0"/>
                </a:rPr>
                <a:t>IT resources</a:t>
              </a:r>
            </a:p>
            <a:p>
              <a:pPr algn="ctr">
                <a:lnSpc>
                  <a:spcPct val="97000"/>
                </a:lnSpc>
                <a:spcAft>
                  <a:spcPts val="800"/>
                </a:spcAft>
              </a:pPr>
              <a:r>
                <a:rPr lang="en-GB" sz="800">
                  <a:effectLst/>
                  <a:latin typeface="Calibri" panose="020F0502020204030204" pitchFamily="34" charset="0"/>
                  <a:ea typeface="Calibri" panose="020F0502020204030204" pitchFamily="34" charset="0"/>
                  <a:cs typeface="Times New Roman" panose="02020603050405020304" pitchFamily="18" charset="0"/>
                </a:rPr>
                <a:t>1.3.7</a:t>
              </a:r>
            </a:p>
          </p:txBody>
        </p:sp>
        <p:sp>
          <p:nvSpPr>
            <p:cNvPr id="58" name="_s1094">
              <a:extLst>
                <a:ext uri="{FF2B5EF4-FFF2-40B4-BE49-F238E27FC236}">
                  <a16:creationId xmlns:a16="http://schemas.microsoft.com/office/drawing/2014/main" id="{C4A7D1C0-A49A-4556-8C57-A7B7B51CB183}"/>
                </a:ext>
              </a:extLst>
            </p:cNvPr>
            <p:cNvSpPr>
              <a:spLocks/>
            </p:cNvSpPr>
            <p:nvPr/>
          </p:nvSpPr>
          <p:spPr bwMode="auto">
            <a:xfrm>
              <a:off x="3787530" y="1320214"/>
              <a:ext cx="811606" cy="525840"/>
            </a:xfrm>
            <a:prstGeom prst="roundRect">
              <a:avLst>
                <a:gd name="adj" fmla="val 16667"/>
              </a:avLst>
            </a:prstGeom>
            <a:solidFill>
              <a:srgbClr val="BBE0E3"/>
            </a:solidFill>
            <a:ln w="9525">
              <a:solidFill>
                <a:srgbClr val="000000"/>
              </a:solidFill>
              <a:round/>
              <a:headEnd/>
              <a:tailEnd/>
            </a:ln>
          </p:spPr>
          <p:txBody>
            <a:bodyPr rot="0" vert="horz" wrap="square" lIns="0" tIns="0" rIns="0" bIns="0" anchor="ctr" anchorCtr="0" upright="1">
              <a:noAutofit/>
            </a:bodyPr>
            <a:lstStyle/>
            <a:p>
              <a:pPr algn="ctr">
                <a:lnSpc>
                  <a:spcPct val="97000"/>
                </a:lnSpc>
                <a:spcAft>
                  <a:spcPts val="800"/>
                </a:spcAft>
              </a:pPr>
              <a:r>
                <a:rPr lang="en-GB" sz="800">
                  <a:effectLst/>
                  <a:latin typeface="Calibri" panose="020F0502020204030204" pitchFamily="34" charset="0"/>
                  <a:ea typeface="Calibri" panose="020F0502020204030204" pitchFamily="34" charset="0"/>
                  <a:cs typeface="Times New Roman" panose="02020603050405020304" pitchFamily="18" charset="0"/>
                </a:rPr>
                <a:t>Monitor and control Project Management</a:t>
              </a:r>
            </a:p>
            <a:p>
              <a:pPr algn="ctr">
                <a:lnSpc>
                  <a:spcPct val="97000"/>
                </a:lnSpc>
                <a:spcAft>
                  <a:spcPts val="800"/>
                </a:spcAft>
              </a:pPr>
              <a:r>
                <a:rPr lang="en-GB" sz="800">
                  <a:effectLst/>
                  <a:latin typeface="Calibri" panose="020F0502020204030204" pitchFamily="34" charset="0"/>
                  <a:ea typeface="Calibri" panose="020F0502020204030204" pitchFamily="34" charset="0"/>
                  <a:cs typeface="Times New Roman" panose="02020603050405020304" pitchFamily="18" charset="0"/>
                </a:rPr>
                <a:t>1.4.1</a:t>
              </a:r>
            </a:p>
          </p:txBody>
        </p:sp>
        <p:sp>
          <p:nvSpPr>
            <p:cNvPr id="59" name="_s1096">
              <a:extLst>
                <a:ext uri="{FF2B5EF4-FFF2-40B4-BE49-F238E27FC236}">
                  <a16:creationId xmlns:a16="http://schemas.microsoft.com/office/drawing/2014/main" id="{AAE2F33F-25C1-4B3E-A76E-37DAB31A6951}"/>
                </a:ext>
              </a:extLst>
            </p:cNvPr>
            <p:cNvSpPr>
              <a:spLocks/>
            </p:cNvSpPr>
            <p:nvPr/>
          </p:nvSpPr>
          <p:spPr bwMode="auto">
            <a:xfrm>
              <a:off x="3787530" y="1980321"/>
              <a:ext cx="811606" cy="529966"/>
            </a:xfrm>
            <a:prstGeom prst="roundRect">
              <a:avLst>
                <a:gd name="adj" fmla="val 16667"/>
              </a:avLst>
            </a:prstGeom>
            <a:solidFill>
              <a:srgbClr val="BBE0E3"/>
            </a:solidFill>
            <a:ln w="9525">
              <a:solidFill>
                <a:srgbClr val="000000"/>
              </a:solidFill>
              <a:round/>
              <a:headEnd/>
              <a:tailEnd/>
            </a:ln>
          </p:spPr>
          <p:txBody>
            <a:bodyPr rot="0" vert="horz" wrap="square" lIns="0" tIns="0" rIns="0" bIns="0" anchor="ctr" anchorCtr="0" upright="1">
              <a:normAutofit/>
            </a:bodyPr>
            <a:lstStyle/>
            <a:p>
              <a:pPr algn="ctr">
                <a:lnSpc>
                  <a:spcPct val="97000"/>
                </a:lnSpc>
                <a:spcAft>
                  <a:spcPts val="800"/>
                </a:spcAft>
              </a:pPr>
              <a:r>
                <a:rPr lang="en-GB" sz="800">
                  <a:effectLst/>
                  <a:latin typeface="Calibri" panose="020F0502020204030204" pitchFamily="34" charset="0"/>
                  <a:ea typeface="Calibri" panose="020F0502020204030204" pitchFamily="34" charset="0"/>
                  <a:cs typeface="Times New Roman" panose="02020603050405020304" pitchFamily="18" charset="0"/>
                </a:rPr>
                <a:t>Risk Management</a:t>
              </a:r>
            </a:p>
            <a:p>
              <a:pPr algn="ctr">
                <a:lnSpc>
                  <a:spcPct val="97000"/>
                </a:lnSpc>
                <a:spcAft>
                  <a:spcPts val="800"/>
                </a:spcAft>
              </a:pPr>
              <a:r>
                <a:rPr lang="en-GB" sz="800">
                  <a:effectLst/>
                  <a:latin typeface="Calibri" panose="020F0502020204030204" pitchFamily="34" charset="0"/>
                  <a:ea typeface="Calibri" panose="020F0502020204030204" pitchFamily="34" charset="0"/>
                  <a:cs typeface="Times New Roman" panose="02020603050405020304" pitchFamily="18" charset="0"/>
                </a:rPr>
                <a:t>1.4.2</a:t>
              </a:r>
            </a:p>
          </p:txBody>
        </p:sp>
        <p:sp>
          <p:nvSpPr>
            <p:cNvPr id="60" name="_s1098">
              <a:extLst>
                <a:ext uri="{FF2B5EF4-FFF2-40B4-BE49-F238E27FC236}">
                  <a16:creationId xmlns:a16="http://schemas.microsoft.com/office/drawing/2014/main" id="{0FD630BC-617B-4F01-892E-7FBCFE09FE56}"/>
                </a:ext>
              </a:extLst>
            </p:cNvPr>
            <p:cNvSpPr>
              <a:spLocks/>
            </p:cNvSpPr>
            <p:nvPr/>
          </p:nvSpPr>
          <p:spPr bwMode="auto">
            <a:xfrm>
              <a:off x="3787530" y="2640499"/>
              <a:ext cx="811606" cy="533987"/>
            </a:xfrm>
            <a:prstGeom prst="roundRect">
              <a:avLst>
                <a:gd name="adj" fmla="val 16667"/>
              </a:avLst>
            </a:prstGeom>
            <a:solidFill>
              <a:srgbClr val="BBE0E3"/>
            </a:solidFill>
            <a:ln w="9525">
              <a:solidFill>
                <a:srgbClr val="000000"/>
              </a:solidFill>
              <a:round/>
              <a:headEnd/>
              <a:tailEnd/>
            </a:ln>
          </p:spPr>
          <p:txBody>
            <a:bodyPr rot="0" vert="horz" wrap="square" lIns="0" tIns="0" rIns="0" bIns="0" anchor="ctr" anchorCtr="0" upright="1">
              <a:normAutofit/>
            </a:bodyPr>
            <a:lstStyle/>
            <a:p>
              <a:pPr algn="ctr">
                <a:lnSpc>
                  <a:spcPct val="97000"/>
                </a:lnSpc>
                <a:spcAft>
                  <a:spcPts val="800"/>
                </a:spcAft>
              </a:pPr>
              <a:r>
                <a:rPr lang="en-GB" sz="800">
                  <a:effectLst/>
                  <a:latin typeface="Calibri" panose="020F0502020204030204" pitchFamily="34" charset="0"/>
                  <a:ea typeface="Calibri" panose="020F0502020204030204" pitchFamily="34" charset="0"/>
                  <a:cs typeface="Times New Roman" panose="02020603050405020304" pitchFamily="18" charset="0"/>
                </a:rPr>
                <a:t>Update Project Management Plan</a:t>
              </a:r>
            </a:p>
            <a:p>
              <a:pPr algn="ctr">
                <a:lnSpc>
                  <a:spcPct val="97000"/>
                </a:lnSpc>
                <a:spcAft>
                  <a:spcPts val="800"/>
                </a:spcAft>
              </a:pPr>
              <a:r>
                <a:rPr lang="en-GB" sz="800">
                  <a:effectLst/>
                  <a:latin typeface="Calibri" panose="020F0502020204030204" pitchFamily="34" charset="0"/>
                  <a:ea typeface="Calibri" panose="020F0502020204030204" pitchFamily="34" charset="0"/>
                  <a:cs typeface="Times New Roman" panose="02020603050405020304" pitchFamily="18" charset="0"/>
                </a:rPr>
                <a:t>1.4.3</a:t>
              </a:r>
            </a:p>
          </p:txBody>
        </p:sp>
        <p:sp>
          <p:nvSpPr>
            <p:cNvPr id="61" name="_s1102">
              <a:extLst>
                <a:ext uri="{FF2B5EF4-FFF2-40B4-BE49-F238E27FC236}">
                  <a16:creationId xmlns:a16="http://schemas.microsoft.com/office/drawing/2014/main" id="{0E25190F-9F92-4B8E-B89C-B94236D9D6F9}"/>
                </a:ext>
              </a:extLst>
            </p:cNvPr>
            <p:cNvSpPr>
              <a:spLocks/>
            </p:cNvSpPr>
            <p:nvPr/>
          </p:nvSpPr>
          <p:spPr bwMode="auto">
            <a:xfrm>
              <a:off x="4869739" y="1320214"/>
              <a:ext cx="811606" cy="439505"/>
            </a:xfrm>
            <a:prstGeom prst="roundRect">
              <a:avLst>
                <a:gd name="adj" fmla="val 16667"/>
              </a:avLst>
            </a:prstGeom>
            <a:solidFill>
              <a:srgbClr val="BBE0E3"/>
            </a:solidFill>
            <a:ln w="9525">
              <a:solidFill>
                <a:srgbClr val="000000"/>
              </a:solidFill>
              <a:round/>
              <a:headEnd/>
              <a:tailEnd/>
            </a:ln>
          </p:spPr>
          <p:txBody>
            <a:bodyPr rot="0" vert="horz" wrap="square" lIns="0" tIns="0" rIns="0" bIns="0" anchor="ctr" anchorCtr="0" upright="1">
              <a:normAutofit/>
            </a:bodyPr>
            <a:lstStyle/>
            <a:p>
              <a:pPr algn="ctr">
                <a:lnSpc>
                  <a:spcPct val="97000"/>
                </a:lnSpc>
                <a:spcAft>
                  <a:spcPts val="800"/>
                </a:spcAft>
              </a:pPr>
              <a:r>
                <a:rPr lang="en-GB" sz="800">
                  <a:effectLst/>
                  <a:latin typeface="Calibri" panose="020F0502020204030204" pitchFamily="34" charset="0"/>
                  <a:ea typeface="Calibri" panose="020F0502020204030204" pitchFamily="34" charset="0"/>
                  <a:cs typeface="Times New Roman" panose="02020603050405020304" pitchFamily="18" charset="0"/>
                </a:rPr>
                <a:t>Project Acceptance</a:t>
              </a:r>
            </a:p>
            <a:p>
              <a:pPr algn="ctr">
                <a:lnSpc>
                  <a:spcPct val="97000"/>
                </a:lnSpc>
                <a:spcAft>
                  <a:spcPts val="800"/>
                </a:spcAft>
              </a:pPr>
              <a:r>
                <a:rPr lang="en-GB" sz="800">
                  <a:effectLst/>
                  <a:latin typeface="Calibri" panose="020F0502020204030204" pitchFamily="34" charset="0"/>
                  <a:ea typeface="Calibri" panose="020F0502020204030204" pitchFamily="34" charset="0"/>
                  <a:cs typeface="Times New Roman" panose="02020603050405020304" pitchFamily="18" charset="0"/>
                </a:rPr>
                <a:t>1.5.1</a:t>
              </a:r>
            </a:p>
          </p:txBody>
        </p:sp>
        <p:sp>
          <p:nvSpPr>
            <p:cNvPr id="64" name="_s1104">
              <a:extLst>
                <a:ext uri="{FF2B5EF4-FFF2-40B4-BE49-F238E27FC236}">
                  <a16:creationId xmlns:a16="http://schemas.microsoft.com/office/drawing/2014/main" id="{94B63409-205E-4744-9197-9135ACD45621}"/>
                </a:ext>
              </a:extLst>
            </p:cNvPr>
            <p:cNvSpPr>
              <a:spLocks/>
            </p:cNvSpPr>
            <p:nvPr/>
          </p:nvSpPr>
          <p:spPr bwMode="auto">
            <a:xfrm>
              <a:off x="4869739" y="1980279"/>
              <a:ext cx="811606" cy="547233"/>
            </a:xfrm>
            <a:prstGeom prst="roundRect">
              <a:avLst>
                <a:gd name="adj" fmla="val 16667"/>
              </a:avLst>
            </a:prstGeom>
            <a:solidFill>
              <a:srgbClr val="BBE0E3"/>
            </a:solidFill>
            <a:ln w="9525">
              <a:solidFill>
                <a:srgbClr val="000000"/>
              </a:solidFill>
              <a:round/>
              <a:headEnd/>
              <a:tailEnd/>
            </a:ln>
          </p:spPr>
          <p:txBody>
            <a:bodyPr rot="0" vert="horz" wrap="square" lIns="0" tIns="0" rIns="0" bIns="0" anchor="ctr" anchorCtr="0" upright="1">
              <a:normAutofit/>
            </a:bodyPr>
            <a:lstStyle/>
            <a:p>
              <a:pPr algn="ctr">
                <a:lnSpc>
                  <a:spcPct val="97000"/>
                </a:lnSpc>
                <a:spcAft>
                  <a:spcPts val="800"/>
                </a:spcAft>
              </a:pPr>
              <a:r>
                <a:rPr lang="en-GB" sz="800">
                  <a:effectLst/>
                  <a:latin typeface="Calibri" panose="020F0502020204030204" pitchFamily="34" charset="0"/>
                  <a:ea typeface="Calibri" panose="020F0502020204030204" pitchFamily="34" charset="0"/>
                  <a:cs typeface="Times New Roman" panose="02020603050405020304" pitchFamily="18" charset="0"/>
                </a:rPr>
                <a:t>Resolution of the Project</a:t>
              </a:r>
            </a:p>
            <a:p>
              <a:pPr algn="ctr">
                <a:lnSpc>
                  <a:spcPct val="97000"/>
                </a:lnSpc>
                <a:spcAft>
                  <a:spcPts val="800"/>
                </a:spcAft>
              </a:pPr>
              <a:r>
                <a:rPr lang="en-GB" sz="800">
                  <a:effectLst/>
                  <a:latin typeface="Calibri" panose="020F0502020204030204" pitchFamily="34" charset="0"/>
                  <a:ea typeface="Calibri" panose="020F0502020204030204" pitchFamily="34" charset="0"/>
                  <a:cs typeface="Times New Roman" panose="02020603050405020304" pitchFamily="18" charset="0"/>
                </a:rPr>
                <a:t>1.5.2</a:t>
              </a:r>
            </a:p>
          </p:txBody>
        </p:sp>
        <p:sp>
          <p:nvSpPr>
            <p:cNvPr id="65" name="_s1106">
              <a:extLst>
                <a:ext uri="{FF2B5EF4-FFF2-40B4-BE49-F238E27FC236}">
                  <a16:creationId xmlns:a16="http://schemas.microsoft.com/office/drawing/2014/main" id="{EDFACBB5-3446-48A4-8507-EB909611A7DB}"/>
                </a:ext>
              </a:extLst>
            </p:cNvPr>
            <p:cNvSpPr>
              <a:spLocks/>
            </p:cNvSpPr>
            <p:nvPr/>
          </p:nvSpPr>
          <p:spPr bwMode="auto">
            <a:xfrm>
              <a:off x="4869739" y="2640499"/>
              <a:ext cx="811606" cy="533987"/>
            </a:xfrm>
            <a:prstGeom prst="roundRect">
              <a:avLst>
                <a:gd name="adj" fmla="val 16667"/>
              </a:avLst>
            </a:prstGeom>
            <a:solidFill>
              <a:srgbClr val="BBE0E3"/>
            </a:solidFill>
            <a:ln w="9525">
              <a:solidFill>
                <a:srgbClr val="000000"/>
              </a:solidFill>
              <a:round/>
              <a:headEnd/>
              <a:tailEnd/>
            </a:ln>
          </p:spPr>
          <p:txBody>
            <a:bodyPr rot="0" vert="horz" wrap="square" lIns="0" tIns="0" rIns="0" bIns="0" anchor="ctr" anchorCtr="0" upright="1">
              <a:normAutofit/>
            </a:bodyPr>
            <a:lstStyle/>
            <a:p>
              <a:pPr algn="ctr">
                <a:lnSpc>
                  <a:spcPct val="97000"/>
                </a:lnSpc>
                <a:spcAft>
                  <a:spcPts val="800"/>
                </a:spcAft>
              </a:pPr>
              <a:r>
                <a:rPr lang="en-GB" sz="800">
                  <a:effectLst/>
                  <a:latin typeface="Calibri" panose="020F0502020204030204" pitchFamily="34" charset="0"/>
                  <a:ea typeface="Calibri" panose="020F0502020204030204" pitchFamily="34" charset="0"/>
                  <a:cs typeface="Times New Roman" panose="02020603050405020304" pitchFamily="18" charset="0"/>
                </a:rPr>
                <a:t>Final Documentation</a:t>
              </a:r>
            </a:p>
            <a:p>
              <a:pPr algn="ctr">
                <a:lnSpc>
                  <a:spcPct val="97000"/>
                </a:lnSpc>
                <a:spcAft>
                  <a:spcPts val="800"/>
                </a:spcAft>
              </a:pPr>
              <a:r>
                <a:rPr lang="en-GB" sz="800">
                  <a:effectLst/>
                  <a:latin typeface="Calibri" panose="020F0502020204030204" pitchFamily="34" charset="0"/>
                  <a:ea typeface="Calibri" panose="020F0502020204030204" pitchFamily="34" charset="0"/>
                  <a:cs typeface="Times New Roman" panose="02020603050405020304" pitchFamily="18" charset="0"/>
                </a:rPr>
                <a:t>1.5.3</a:t>
              </a:r>
            </a:p>
          </p:txBody>
        </p:sp>
        <p:sp>
          <p:nvSpPr>
            <p:cNvPr id="66" name="_s1090">
              <a:extLst>
                <a:ext uri="{FF2B5EF4-FFF2-40B4-BE49-F238E27FC236}">
                  <a16:creationId xmlns:a16="http://schemas.microsoft.com/office/drawing/2014/main" id="{5C8A9877-F40A-444B-8038-CE11DD329E9D}"/>
                </a:ext>
              </a:extLst>
            </p:cNvPr>
            <p:cNvSpPr>
              <a:spLocks/>
            </p:cNvSpPr>
            <p:nvPr/>
          </p:nvSpPr>
          <p:spPr bwMode="auto">
            <a:xfrm>
              <a:off x="2705498" y="6211019"/>
              <a:ext cx="811530" cy="741799"/>
            </a:xfrm>
            <a:prstGeom prst="roundRect">
              <a:avLst>
                <a:gd name="adj" fmla="val 16667"/>
              </a:avLst>
            </a:prstGeom>
            <a:solidFill>
              <a:srgbClr val="BBE0E3"/>
            </a:solidFill>
            <a:ln w="9525">
              <a:solidFill>
                <a:srgbClr val="000000"/>
              </a:solidFill>
              <a:round/>
              <a:headEnd/>
              <a:tailEnd/>
            </a:ln>
          </p:spPr>
          <p:txBody>
            <a:bodyPr rot="0" vert="horz" wrap="square" lIns="0" tIns="0" rIns="0" bIns="0" anchor="ctr" anchorCtr="0" upright="1">
              <a:normAutofit/>
            </a:bodyPr>
            <a:lstStyle/>
            <a:p>
              <a:pPr algn="ctr">
                <a:lnSpc>
                  <a:spcPct val="97000"/>
                </a:lnSpc>
                <a:spcAft>
                  <a:spcPts val="800"/>
                </a:spcAft>
              </a:pPr>
              <a:r>
                <a:rPr lang="en-GB" sz="800">
                  <a:effectLst/>
                  <a:latin typeface="Calibri" panose="020F0502020204030204" pitchFamily="34" charset="0"/>
                  <a:ea typeface="Calibri" panose="020F0502020204030204" pitchFamily="34" charset="0"/>
                  <a:cs typeface="Times New Roman" panose="02020603050405020304" pitchFamily="18" charset="0"/>
                </a:rPr>
                <a:t>Promotional posters for Asda’s employees</a:t>
              </a:r>
            </a:p>
            <a:p>
              <a:pPr algn="ctr">
                <a:lnSpc>
                  <a:spcPct val="97000"/>
                </a:lnSpc>
                <a:spcAft>
                  <a:spcPts val="800"/>
                </a:spcAft>
              </a:pPr>
              <a:r>
                <a:rPr lang="en-GB" sz="800">
                  <a:effectLst/>
                  <a:latin typeface="Calibri" panose="020F0502020204030204" pitchFamily="34" charset="0"/>
                  <a:ea typeface="Calibri" panose="020F0502020204030204" pitchFamily="34" charset="0"/>
                  <a:cs typeface="Times New Roman" panose="02020603050405020304" pitchFamily="18" charset="0"/>
                </a:rPr>
                <a:t>1.3.8</a:t>
              </a:r>
            </a:p>
          </p:txBody>
        </p:sp>
        <p:cxnSp>
          <p:nvCxnSpPr>
            <p:cNvPr id="67" name="_s1089">
              <a:extLst>
                <a:ext uri="{FF2B5EF4-FFF2-40B4-BE49-F238E27FC236}">
                  <a16:creationId xmlns:a16="http://schemas.microsoft.com/office/drawing/2014/main" id="{E7D63794-7DCF-4439-B835-BC1D55E89834}"/>
                </a:ext>
              </a:extLst>
            </p:cNvPr>
            <p:cNvCxnSpPr>
              <a:cxnSpLocks/>
            </p:cNvCxnSpPr>
            <p:nvPr/>
          </p:nvCxnSpPr>
          <p:spPr bwMode="auto">
            <a:xfrm rot="10800000">
              <a:off x="2570375" y="1836271"/>
              <a:ext cx="126365" cy="4836795"/>
            </a:xfrm>
            <a:prstGeom prst="bentConnector2">
              <a:avLst/>
            </a:prstGeom>
            <a:noFill/>
            <a:ln w="28575">
              <a:solidFill>
                <a:srgbClr val="000000"/>
              </a:solidFill>
              <a:miter lim="800000"/>
              <a:headEnd/>
              <a:tailEnd/>
            </a:ln>
            <a:extLst>
              <a:ext uri="{909E8E84-426E-40DD-AFC4-6F175D3DCCD1}">
                <a14:hiddenFill xmlns:a14="http://schemas.microsoft.com/office/drawing/2010/main">
                  <a:noFill/>
                </a14:hiddenFill>
              </a:ext>
            </a:extLst>
          </p:spPr>
        </p:cxnSp>
      </p:grpSp>
    </p:spTree>
    <p:extLst>
      <p:ext uri="{BB962C8B-B14F-4D97-AF65-F5344CB8AC3E}">
        <p14:creationId xmlns:p14="http://schemas.microsoft.com/office/powerpoint/2010/main" val="25627497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22C5BF2A-0038-48AF-A571-B9382BE4B3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2C6D32FB-61A6-4CDB-85B6-17BE951152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BA4EBAFC-C7E8-46D1-945C-AA9584B64919}"/>
              </a:ext>
            </a:extLst>
          </p:cNvPr>
          <p:cNvSpPr>
            <a:spLocks noGrp="1"/>
          </p:cNvSpPr>
          <p:nvPr>
            <p:ph type="title"/>
          </p:nvPr>
        </p:nvSpPr>
        <p:spPr>
          <a:xfrm>
            <a:off x="1200790" y="1409956"/>
            <a:ext cx="3694421" cy="4038088"/>
          </a:xfrm>
        </p:spPr>
        <p:txBody>
          <a:bodyPr>
            <a:normAutofit/>
          </a:bodyPr>
          <a:lstStyle/>
          <a:p>
            <a:pPr algn="ctr"/>
            <a:r>
              <a:rPr lang="en-GB" sz="3200">
                <a:solidFill>
                  <a:srgbClr val="595959"/>
                </a:solidFill>
                <a:latin typeface="Arial" panose="020B0604020202020204" pitchFamily="34" charset="0"/>
                <a:ea typeface="Calibri" panose="020F0502020204030204" pitchFamily="34" charset="0"/>
              </a:rPr>
              <a:t>D</a:t>
            </a:r>
            <a:r>
              <a:rPr lang="en-GB" sz="3200">
                <a:solidFill>
                  <a:srgbClr val="595959"/>
                </a:solidFill>
                <a:effectLst/>
                <a:latin typeface="Arial" panose="020B0604020202020204" pitchFamily="34" charset="0"/>
                <a:ea typeface="Calibri" panose="020F0502020204030204" pitchFamily="34" charset="0"/>
              </a:rPr>
              <a:t>raft of costs/resources use </a:t>
            </a:r>
            <a:endParaRPr lang="en-GB" sz="3200">
              <a:solidFill>
                <a:srgbClr val="595959"/>
              </a:solidFill>
            </a:endParaRPr>
          </a:p>
        </p:txBody>
      </p:sp>
      <p:graphicFrame>
        <p:nvGraphicFramePr>
          <p:cNvPr id="7" name="Content Placeholder 1">
            <a:extLst>
              <a:ext uri="{FF2B5EF4-FFF2-40B4-BE49-F238E27FC236}">
                <a16:creationId xmlns:a16="http://schemas.microsoft.com/office/drawing/2014/main" id="{618A1381-5719-45DB-AC32-30C7A26457A8}"/>
              </a:ext>
            </a:extLst>
          </p:cNvPr>
          <p:cNvGraphicFramePr>
            <a:graphicFrameLocks noGrp="1"/>
          </p:cNvGraphicFramePr>
          <p:nvPr>
            <p:ph idx="1"/>
            <p:extLst>
              <p:ext uri="{D42A27DB-BD31-4B8C-83A1-F6EECF244321}">
                <p14:modId xmlns:p14="http://schemas.microsoft.com/office/powerpoint/2010/main" val="2224459001"/>
              </p:ext>
            </p:extLst>
          </p:nvPr>
        </p:nvGraphicFramePr>
        <p:xfrm>
          <a:off x="5914662" y="-34724"/>
          <a:ext cx="6277338" cy="6857988"/>
        </p:xfrm>
        <a:graphic>
          <a:graphicData uri="http://schemas.openxmlformats.org/drawingml/2006/table">
            <a:tbl>
              <a:tblPr firstRow="1" firstCol="1" bandRow="1">
                <a:noFill/>
                <a:tableStyleId>{5C22544A-7EE6-4342-B048-85BDC9FD1C3A}</a:tableStyleId>
              </a:tblPr>
              <a:tblGrid>
                <a:gridCol w="547755">
                  <a:extLst>
                    <a:ext uri="{9D8B030D-6E8A-4147-A177-3AD203B41FA5}">
                      <a16:colId xmlns:a16="http://schemas.microsoft.com/office/drawing/2014/main" val="2458935546"/>
                    </a:ext>
                  </a:extLst>
                </a:gridCol>
                <a:gridCol w="2778210">
                  <a:extLst>
                    <a:ext uri="{9D8B030D-6E8A-4147-A177-3AD203B41FA5}">
                      <a16:colId xmlns:a16="http://schemas.microsoft.com/office/drawing/2014/main" val="1698302684"/>
                    </a:ext>
                  </a:extLst>
                </a:gridCol>
                <a:gridCol w="1333954">
                  <a:extLst>
                    <a:ext uri="{9D8B030D-6E8A-4147-A177-3AD203B41FA5}">
                      <a16:colId xmlns:a16="http://schemas.microsoft.com/office/drawing/2014/main" val="2083338853"/>
                    </a:ext>
                  </a:extLst>
                </a:gridCol>
                <a:gridCol w="817385">
                  <a:extLst>
                    <a:ext uri="{9D8B030D-6E8A-4147-A177-3AD203B41FA5}">
                      <a16:colId xmlns:a16="http://schemas.microsoft.com/office/drawing/2014/main" val="633204036"/>
                    </a:ext>
                  </a:extLst>
                </a:gridCol>
                <a:gridCol w="800034">
                  <a:extLst>
                    <a:ext uri="{9D8B030D-6E8A-4147-A177-3AD203B41FA5}">
                      <a16:colId xmlns:a16="http://schemas.microsoft.com/office/drawing/2014/main" val="3867033026"/>
                    </a:ext>
                  </a:extLst>
                </a:gridCol>
              </a:tblGrid>
              <a:tr h="274923">
                <a:tc>
                  <a:txBody>
                    <a:bodyPr/>
                    <a:lstStyle/>
                    <a:p>
                      <a:pPr algn="ctr">
                        <a:lnSpc>
                          <a:spcPct val="107000"/>
                        </a:lnSpc>
                        <a:spcAft>
                          <a:spcPts val="800"/>
                        </a:spcAft>
                      </a:pPr>
                      <a:r>
                        <a:rPr lang="en-GB" sz="900" b="1" cap="none" spc="0">
                          <a:solidFill>
                            <a:schemeClr val="tx1"/>
                          </a:solidFill>
                          <a:effectLst/>
                        </a:rPr>
                        <a:t>Activity </a:t>
                      </a:r>
                      <a:endParaRPr lang="en-GB" sz="90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12700" cmpd="sng">
                      <a:noFill/>
                    </a:lnL>
                    <a:lnR w="12700" cmpd="sng">
                      <a:noFill/>
                    </a:lnR>
                    <a:lnT w="9525" cap="flat" cmpd="sng" algn="ctr">
                      <a:noFill/>
                      <a:prstDash val="solid"/>
                    </a:lnT>
                    <a:lnB w="38100" cmpd="sng">
                      <a:noFill/>
                    </a:lnB>
                    <a:noFill/>
                  </a:tcPr>
                </a:tc>
                <a:tc>
                  <a:txBody>
                    <a:bodyPr/>
                    <a:lstStyle/>
                    <a:p>
                      <a:pPr algn="ctr">
                        <a:lnSpc>
                          <a:spcPct val="107000"/>
                        </a:lnSpc>
                        <a:spcAft>
                          <a:spcPts val="800"/>
                        </a:spcAft>
                      </a:pPr>
                      <a:r>
                        <a:rPr lang="en-GB" sz="900" b="1" cap="none" spc="0">
                          <a:solidFill>
                            <a:schemeClr val="tx1"/>
                          </a:solidFill>
                          <a:effectLst/>
                        </a:rPr>
                        <a:t>Sub-activity</a:t>
                      </a:r>
                      <a:endParaRPr lang="en-GB" sz="90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12700" cmpd="sng">
                      <a:noFill/>
                    </a:lnL>
                    <a:lnR w="12700" cmpd="sng">
                      <a:noFill/>
                    </a:lnR>
                    <a:lnT w="9525" cap="flat" cmpd="sng" algn="ctr">
                      <a:noFill/>
                      <a:prstDash val="solid"/>
                    </a:lnT>
                    <a:lnB w="38100" cmpd="sng">
                      <a:noFill/>
                    </a:lnB>
                    <a:noFill/>
                  </a:tcPr>
                </a:tc>
                <a:tc>
                  <a:txBody>
                    <a:bodyPr/>
                    <a:lstStyle/>
                    <a:p>
                      <a:pPr algn="ctr">
                        <a:lnSpc>
                          <a:spcPct val="107000"/>
                        </a:lnSpc>
                        <a:spcAft>
                          <a:spcPts val="800"/>
                        </a:spcAft>
                      </a:pPr>
                      <a:r>
                        <a:rPr lang="en-GB" sz="900" b="1" cap="none" spc="0">
                          <a:solidFill>
                            <a:schemeClr val="tx1"/>
                          </a:solidFill>
                          <a:effectLst/>
                        </a:rPr>
                        <a:t>Sub Sub-activity</a:t>
                      </a:r>
                      <a:endParaRPr lang="en-GB" sz="90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12700" cmpd="sng">
                      <a:noFill/>
                    </a:lnL>
                    <a:lnR w="12700" cmpd="sng">
                      <a:noFill/>
                    </a:lnR>
                    <a:lnT w="9525" cap="flat" cmpd="sng" algn="ctr">
                      <a:noFill/>
                      <a:prstDash val="solid"/>
                    </a:lnT>
                    <a:lnB w="38100" cmpd="sng">
                      <a:noFill/>
                    </a:lnB>
                    <a:noFill/>
                  </a:tcPr>
                </a:tc>
                <a:tc>
                  <a:txBody>
                    <a:bodyPr/>
                    <a:lstStyle/>
                    <a:p>
                      <a:pPr algn="ctr">
                        <a:lnSpc>
                          <a:spcPct val="107000"/>
                        </a:lnSpc>
                        <a:spcAft>
                          <a:spcPts val="800"/>
                        </a:spcAft>
                      </a:pPr>
                      <a:r>
                        <a:rPr lang="en-GB" sz="900" b="1" cap="none" spc="0">
                          <a:solidFill>
                            <a:schemeClr val="tx1"/>
                          </a:solidFill>
                          <a:effectLst/>
                        </a:rPr>
                        <a:t>Number of days</a:t>
                      </a:r>
                      <a:endParaRPr lang="en-GB" sz="90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12700" cmpd="sng">
                      <a:noFill/>
                    </a:lnL>
                    <a:lnR w="12700" cmpd="sng">
                      <a:noFill/>
                    </a:lnR>
                    <a:lnT w="9525" cap="flat" cmpd="sng" algn="ctr">
                      <a:noFill/>
                      <a:prstDash val="solid"/>
                    </a:lnT>
                    <a:lnB w="38100" cmpd="sng">
                      <a:noFill/>
                    </a:lnB>
                    <a:noFill/>
                  </a:tcPr>
                </a:tc>
                <a:tc>
                  <a:txBody>
                    <a:bodyPr/>
                    <a:lstStyle/>
                    <a:p>
                      <a:pPr algn="ctr">
                        <a:lnSpc>
                          <a:spcPct val="107000"/>
                        </a:lnSpc>
                        <a:spcAft>
                          <a:spcPts val="800"/>
                        </a:spcAft>
                      </a:pPr>
                      <a:r>
                        <a:rPr lang="en-GB" sz="900" b="1" cap="none" spc="0">
                          <a:solidFill>
                            <a:schemeClr val="tx1"/>
                          </a:solidFill>
                          <a:effectLst/>
                        </a:rPr>
                        <a:t>Cost</a:t>
                      </a:r>
                      <a:endParaRPr lang="en-GB" sz="90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12700" cmpd="sng">
                      <a:noFill/>
                    </a:lnL>
                    <a:lnR w="12700" cmpd="sng">
                      <a:noFill/>
                    </a:lnR>
                    <a:lnT w="9525" cap="flat" cmpd="sng" algn="ctr">
                      <a:noFill/>
                      <a:prstDash val="solid"/>
                    </a:lnT>
                    <a:lnB w="38100" cmpd="sng">
                      <a:noFill/>
                    </a:lnB>
                    <a:noFill/>
                  </a:tcPr>
                </a:tc>
                <a:extLst>
                  <a:ext uri="{0D108BD9-81ED-4DB2-BD59-A6C34878D82A}">
                    <a16:rowId xmlns:a16="http://schemas.microsoft.com/office/drawing/2014/main" val="3987007798"/>
                  </a:ext>
                </a:extLst>
              </a:tr>
              <a:tr h="202821">
                <a:tc>
                  <a:txBody>
                    <a:bodyPr/>
                    <a:lstStyle/>
                    <a:p>
                      <a:pPr algn="ctr">
                        <a:lnSpc>
                          <a:spcPct val="107000"/>
                        </a:lnSpc>
                        <a:spcAft>
                          <a:spcPts val="800"/>
                        </a:spcAft>
                      </a:pPr>
                      <a:r>
                        <a:rPr lang="en-GB" sz="900" b="1" cap="none" spc="0">
                          <a:solidFill>
                            <a:schemeClr val="tx1"/>
                          </a:solidFill>
                          <a:effectLst/>
                        </a:rPr>
                        <a:t>Initiation</a:t>
                      </a:r>
                      <a:endParaRPr lang="en-GB" sz="90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ctr">
                    <a:lnL w="9525" cap="flat" cmpd="sng" algn="ctr">
                      <a:solidFill>
                        <a:schemeClr val="tx1"/>
                      </a:solidFill>
                      <a:prstDash val="solid"/>
                    </a:lnL>
                    <a:lnR w="12700" cmpd="sng">
                      <a:noFill/>
                      <a:prstDash val="solid"/>
                    </a:lnR>
                    <a:lnT w="38100" cmpd="sng">
                      <a:noFill/>
                    </a:lnT>
                    <a:lnB w="9525" cap="flat" cmpd="sng" algn="ctr">
                      <a:noFill/>
                      <a:prstDash val="solid"/>
                    </a:lnB>
                    <a:noFill/>
                  </a:tcPr>
                </a:tc>
                <a:tc>
                  <a:txBody>
                    <a:bodyPr/>
                    <a:lstStyle/>
                    <a:p>
                      <a:pPr algn="ctr">
                        <a:lnSpc>
                          <a:spcPct val="107000"/>
                        </a:lnSpc>
                        <a:spcAft>
                          <a:spcPts val="800"/>
                        </a:spcAft>
                      </a:pPr>
                      <a:r>
                        <a:rPr lang="en-GB" sz="900" cap="none" spc="0">
                          <a:solidFill>
                            <a:schemeClr val="tx1"/>
                          </a:solidFill>
                          <a:effectLst/>
                        </a:rPr>
                        <a:t>Developing the Project Plan Draft</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ctr">
                    <a:lnL w="12700" cmpd="sng">
                      <a:noFill/>
                      <a:prstDash val="solid"/>
                    </a:lnL>
                    <a:lnR w="12700" cmpd="sng">
                      <a:noFill/>
                      <a:prstDash val="solid"/>
                    </a:lnR>
                    <a:lnT w="38100" cmpd="sng">
                      <a:noFill/>
                    </a:lnT>
                    <a:lnB w="9525" cap="flat" cmpd="sng" algn="ctr">
                      <a:noFill/>
                      <a:prstDash val="solid"/>
                    </a:lnB>
                    <a:noFill/>
                  </a:tcPr>
                </a:tc>
                <a:tc>
                  <a:txBody>
                    <a:bodyPr/>
                    <a:lstStyle/>
                    <a:p>
                      <a:pPr algn="l">
                        <a:lnSpc>
                          <a:spcPct val="107000"/>
                        </a:lnSpc>
                        <a:spcAft>
                          <a:spcPts val="800"/>
                        </a:spcAft>
                      </a:pPr>
                      <a:r>
                        <a:rPr lang="en-GB" sz="900" cap="none" spc="0">
                          <a:solidFill>
                            <a:schemeClr val="tx1"/>
                          </a:solidFill>
                          <a:effectLst/>
                        </a:rPr>
                        <a:t>Estimated time</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12700" cmpd="sng">
                      <a:noFill/>
                      <a:prstDash val="solid"/>
                    </a:lnL>
                    <a:lnR w="12700" cmpd="sng">
                      <a:noFill/>
                      <a:prstDash val="solid"/>
                    </a:lnR>
                    <a:lnT w="38100" cmpd="sng">
                      <a:noFill/>
                    </a:lnT>
                    <a:lnB w="9525" cap="flat" cmpd="sng" algn="ctr">
                      <a:noFill/>
                      <a:prstDash val="solid"/>
                    </a:lnB>
                    <a:noFill/>
                  </a:tcPr>
                </a:tc>
                <a:tc>
                  <a:txBody>
                    <a:bodyPr/>
                    <a:lstStyle/>
                    <a:p>
                      <a:pPr algn="r">
                        <a:lnSpc>
                          <a:spcPct val="107000"/>
                        </a:lnSpc>
                        <a:spcAft>
                          <a:spcPts val="800"/>
                        </a:spcAft>
                      </a:pPr>
                      <a:r>
                        <a:rPr lang="en-GB" sz="900" cap="none" spc="0">
                          <a:solidFill>
                            <a:schemeClr val="tx1"/>
                          </a:solidFill>
                          <a:effectLst/>
                        </a:rPr>
                        <a:t>5</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12700" cmpd="sng">
                      <a:noFill/>
                      <a:prstDash val="solid"/>
                    </a:lnL>
                    <a:lnR w="12700" cmpd="sng">
                      <a:noFill/>
                      <a:prstDash val="solid"/>
                    </a:lnR>
                    <a:lnT w="38100" cmpd="sng">
                      <a:noFill/>
                    </a:lnT>
                    <a:lnB w="9525" cap="flat" cmpd="sng" algn="ctr">
                      <a:noFill/>
                      <a:prstDash val="solid"/>
                    </a:lnB>
                    <a:noFill/>
                  </a:tcPr>
                </a:tc>
                <a:tc>
                  <a:txBody>
                    <a:bodyPr/>
                    <a:lstStyle/>
                    <a:p>
                      <a:pPr algn="l">
                        <a:lnSpc>
                          <a:spcPct val="107000"/>
                        </a:lnSpc>
                        <a:spcAft>
                          <a:spcPts val="800"/>
                        </a:spcAft>
                      </a:pPr>
                      <a:r>
                        <a:rPr lang="en-GB" sz="900" cap="none" spc="0">
                          <a:solidFill>
                            <a:schemeClr val="tx1"/>
                          </a:solidFill>
                          <a:effectLst/>
                        </a:rPr>
                        <a:t> £                     -   </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12700" cmpd="sng">
                      <a:noFill/>
                      <a:prstDash val="solid"/>
                    </a:lnL>
                    <a:lnR w="12700" cmpd="sng">
                      <a:noFill/>
                      <a:prstDash val="solid"/>
                    </a:lnR>
                    <a:lnT w="38100" cmpd="sng">
                      <a:noFill/>
                    </a:lnT>
                    <a:lnB w="9525" cap="flat" cmpd="sng" algn="ctr">
                      <a:noFill/>
                      <a:prstDash val="solid"/>
                    </a:lnB>
                    <a:noFill/>
                  </a:tcPr>
                </a:tc>
                <a:extLst>
                  <a:ext uri="{0D108BD9-81ED-4DB2-BD59-A6C34878D82A}">
                    <a16:rowId xmlns:a16="http://schemas.microsoft.com/office/drawing/2014/main" val="726253456"/>
                  </a:ext>
                </a:extLst>
              </a:tr>
              <a:tr h="202821">
                <a:tc>
                  <a:txBody>
                    <a:bodyPr/>
                    <a:lstStyle/>
                    <a:p>
                      <a:pPr algn="ctr">
                        <a:lnSpc>
                          <a:spcPct val="107000"/>
                        </a:lnSpc>
                        <a:spcAft>
                          <a:spcPts val="800"/>
                        </a:spcAft>
                      </a:pPr>
                      <a:r>
                        <a:rPr lang="en-GB" sz="900" b="1" cap="none" spc="0">
                          <a:solidFill>
                            <a:schemeClr val="tx1"/>
                          </a:solidFill>
                          <a:effectLst/>
                        </a:rPr>
                        <a:t> </a:t>
                      </a:r>
                      <a:endParaRPr lang="en-GB" sz="90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9525" cap="flat" cmpd="sng" algn="ctr">
                      <a:solidFill>
                        <a:schemeClr val="tx1"/>
                      </a:solid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algn="ctr">
                        <a:lnSpc>
                          <a:spcPct val="107000"/>
                        </a:lnSpc>
                        <a:spcAft>
                          <a:spcPts val="800"/>
                        </a:spcAft>
                      </a:pPr>
                      <a:r>
                        <a:rPr lang="en-GB" sz="900" cap="none" spc="0">
                          <a:solidFill>
                            <a:schemeClr val="tx1"/>
                          </a:solidFill>
                          <a:effectLst/>
                        </a:rPr>
                        <a:t>Submit the Project Plan Draft</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ctr">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algn="l">
                        <a:lnSpc>
                          <a:spcPct val="107000"/>
                        </a:lnSpc>
                        <a:spcAft>
                          <a:spcPts val="800"/>
                        </a:spcAft>
                      </a:pPr>
                      <a:r>
                        <a:rPr lang="en-GB" sz="900" cap="none" spc="0">
                          <a:solidFill>
                            <a:schemeClr val="tx1"/>
                          </a:solidFill>
                          <a:effectLst/>
                        </a:rPr>
                        <a:t>Estimated time</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algn="r">
                        <a:lnSpc>
                          <a:spcPct val="107000"/>
                        </a:lnSpc>
                        <a:spcAft>
                          <a:spcPts val="800"/>
                        </a:spcAft>
                      </a:pPr>
                      <a:r>
                        <a:rPr lang="en-GB" sz="900" cap="none" spc="0">
                          <a:solidFill>
                            <a:schemeClr val="tx1"/>
                          </a:solidFill>
                          <a:effectLst/>
                        </a:rPr>
                        <a:t>1</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algn="l">
                        <a:lnSpc>
                          <a:spcPct val="107000"/>
                        </a:lnSpc>
                        <a:spcAft>
                          <a:spcPts val="800"/>
                        </a:spcAft>
                      </a:pPr>
                      <a:r>
                        <a:rPr lang="en-GB" sz="900" cap="none" spc="0">
                          <a:solidFill>
                            <a:schemeClr val="tx1"/>
                          </a:solidFill>
                          <a:effectLst/>
                        </a:rPr>
                        <a:t> £                     -   </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1741274119"/>
                  </a:ext>
                </a:extLst>
              </a:tr>
              <a:tr h="202821">
                <a:tc>
                  <a:txBody>
                    <a:bodyPr/>
                    <a:lstStyle/>
                    <a:p>
                      <a:pPr algn="ctr">
                        <a:lnSpc>
                          <a:spcPct val="107000"/>
                        </a:lnSpc>
                        <a:spcAft>
                          <a:spcPts val="800"/>
                        </a:spcAft>
                      </a:pPr>
                      <a:r>
                        <a:rPr lang="en-GB" sz="900" b="1" cap="none" spc="0">
                          <a:solidFill>
                            <a:schemeClr val="tx1"/>
                          </a:solidFill>
                          <a:effectLst/>
                        </a:rPr>
                        <a:t> </a:t>
                      </a:r>
                      <a:endParaRPr lang="en-GB" sz="90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9525" cap="flat" cmpd="sng" algn="ctr">
                      <a:solidFill>
                        <a:schemeClr val="tx1"/>
                      </a:solidFill>
                      <a:prstDash val="solid"/>
                    </a:lnL>
                    <a:lnR w="12700" cmpd="sng">
                      <a:noFill/>
                      <a:prstDash val="solid"/>
                    </a:lnR>
                    <a:lnT w="12700" cmpd="sng">
                      <a:noFill/>
                      <a:prstDash val="solid"/>
                    </a:lnT>
                    <a:lnB w="9525" cap="flat" cmpd="sng" algn="ctr">
                      <a:noFill/>
                      <a:prstDash val="solid"/>
                    </a:lnB>
                    <a:noFill/>
                  </a:tcPr>
                </a:tc>
                <a:tc>
                  <a:txBody>
                    <a:bodyPr/>
                    <a:lstStyle/>
                    <a:p>
                      <a:pPr algn="ctr">
                        <a:lnSpc>
                          <a:spcPct val="107000"/>
                        </a:lnSpc>
                        <a:spcAft>
                          <a:spcPts val="800"/>
                        </a:spcAft>
                      </a:pPr>
                      <a:r>
                        <a:rPr lang="en-GB" sz="900" cap="none" spc="0">
                          <a:solidFill>
                            <a:schemeClr val="tx1"/>
                          </a:solidFill>
                          <a:effectLst/>
                        </a:rPr>
                        <a:t>Review the Project Plan with Asda and the bank</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ctr">
                    <a:lnL w="12700" cmpd="sng">
                      <a:noFill/>
                      <a:prstDash val="solid"/>
                    </a:lnL>
                    <a:lnR w="12700" cmpd="sng">
                      <a:noFill/>
                      <a:prstDash val="solid"/>
                    </a:lnR>
                    <a:lnT w="12700" cmpd="sng">
                      <a:noFill/>
                      <a:prstDash val="solid"/>
                    </a:lnT>
                    <a:lnB w="9525" cap="flat" cmpd="sng" algn="ctr">
                      <a:noFill/>
                      <a:prstDash val="solid"/>
                    </a:lnB>
                    <a:noFill/>
                  </a:tcPr>
                </a:tc>
                <a:tc>
                  <a:txBody>
                    <a:bodyPr/>
                    <a:lstStyle/>
                    <a:p>
                      <a:pPr algn="l">
                        <a:lnSpc>
                          <a:spcPct val="107000"/>
                        </a:lnSpc>
                        <a:spcAft>
                          <a:spcPts val="800"/>
                        </a:spcAft>
                      </a:pPr>
                      <a:r>
                        <a:rPr lang="en-GB" sz="900" cap="none" spc="0">
                          <a:solidFill>
                            <a:schemeClr val="tx1"/>
                          </a:solidFill>
                          <a:effectLst/>
                        </a:rPr>
                        <a:t>Estimated time</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12700" cmpd="sng">
                      <a:noFill/>
                      <a:prstDash val="solid"/>
                    </a:lnL>
                    <a:lnR w="12700" cmpd="sng">
                      <a:noFill/>
                      <a:prstDash val="solid"/>
                    </a:lnR>
                    <a:lnT w="12700" cmpd="sng">
                      <a:noFill/>
                      <a:prstDash val="solid"/>
                    </a:lnT>
                    <a:lnB w="9525" cap="flat" cmpd="sng" algn="ctr">
                      <a:noFill/>
                      <a:prstDash val="solid"/>
                    </a:lnB>
                    <a:noFill/>
                  </a:tcPr>
                </a:tc>
                <a:tc>
                  <a:txBody>
                    <a:bodyPr/>
                    <a:lstStyle/>
                    <a:p>
                      <a:pPr algn="r">
                        <a:lnSpc>
                          <a:spcPct val="107000"/>
                        </a:lnSpc>
                        <a:spcAft>
                          <a:spcPts val="800"/>
                        </a:spcAft>
                      </a:pPr>
                      <a:r>
                        <a:rPr lang="en-GB" sz="900" cap="none" spc="0">
                          <a:solidFill>
                            <a:schemeClr val="tx1"/>
                          </a:solidFill>
                          <a:effectLst/>
                        </a:rPr>
                        <a:t>3</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12700" cmpd="sng">
                      <a:noFill/>
                      <a:prstDash val="solid"/>
                    </a:lnL>
                    <a:lnR w="12700" cmpd="sng">
                      <a:noFill/>
                      <a:prstDash val="solid"/>
                    </a:lnR>
                    <a:lnT w="12700" cmpd="sng">
                      <a:noFill/>
                      <a:prstDash val="solid"/>
                    </a:lnT>
                    <a:lnB w="9525" cap="flat" cmpd="sng" algn="ctr">
                      <a:noFill/>
                      <a:prstDash val="solid"/>
                    </a:lnB>
                    <a:noFill/>
                  </a:tcPr>
                </a:tc>
                <a:tc>
                  <a:txBody>
                    <a:bodyPr/>
                    <a:lstStyle/>
                    <a:p>
                      <a:pPr algn="l">
                        <a:lnSpc>
                          <a:spcPct val="107000"/>
                        </a:lnSpc>
                        <a:spcAft>
                          <a:spcPts val="800"/>
                        </a:spcAft>
                      </a:pPr>
                      <a:r>
                        <a:rPr lang="en-GB" sz="900" cap="none" spc="0">
                          <a:solidFill>
                            <a:schemeClr val="tx1"/>
                          </a:solidFill>
                          <a:effectLst/>
                        </a:rPr>
                        <a:t> £                     -   </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12700" cmpd="sng">
                      <a:noFill/>
                      <a:prstDash val="solid"/>
                    </a:lnL>
                    <a:lnR w="12700" cmpd="sng">
                      <a:noFill/>
                      <a:prstDash val="solid"/>
                    </a:lnR>
                    <a:lnT w="12700" cmpd="sng">
                      <a:noFill/>
                      <a:prstDash val="solid"/>
                    </a:lnT>
                    <a:lnB w="9525" cap="flat" cmpd="sng" algn="ctr">
                      <a:noFill/>
                      <a:prstDash val="solid"/>
                    </a:lnB>
                    <a:noFill/>
                  </a:tcPr>
                </a:tc>
                <a:extLst>
                  <a:ext uri="{0D108BD9-81ED-4DB2-BD59-A6C34878D82A}">
                    <a16:rowId xmlns:a16="http://schemas.microsoft.com/office/drawing/2014/main" val="127445053"/>
                  </a:ext>
                </a:extLst>
              </a:tr>
              <a:tr h="202821">
                <a:tc>
                  <a:txBody>
                    <a:bodyPr/>
                    <a:lstStyle/>
                    <a:p>
                      <a:pPr algn="ctr">
                        <a:lnSpc>
                          <a:spcPct val="107000"/>
                        </a:lnSpc>
                        <a:spcAft>
                          <a:spcPts val="800"/>
                        </a:spcAft>
                      </a:pPr>
                      <a:r>
                        <a:rPr lang="en-GB" sz="900" b="1" cap="none" spc="0">
                          <a:solidFill>
                            <a:schemeClr val="tx1"/>
                          </a:solidFill>
                          <a:effectLst/>
                        </a:rPr>
                        <a:t> </a:t>
                      </a:r>
                      <a:endParaRPr lang="en-GB" sz="90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9525" cap="flat" cmpd="sng" algn="ctr">
                      <a:solidFill>
                        <a:schemeClr val="tx1"/>
                      </a:solid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algn="ctr">
                        <a:lnSpc>
                          <a:spcPct val="107000"/>
                        </a:lnSpc>
                        <a:spcAft>
                          <a:spcPts val="800"/>
                        </a:spcAft>
                      </a:pPr>
                      <a:r>
                        <a:rPr lang="en-GB" sz="900" cap="none" spc="0">
                          <a:solidFill>
                            <a:schemeClr val="tx1"/>
                          </a:solidFill>
                          <a:effectLst/>
                        </a:rPr>
                        <a:t>Project Plan Draft Signed/Approved</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ctr">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algn="l">
                        <a:lnSpc>
                          <a:spcPct val="107000"/>
                        </a:lnSpc>
                        <a:spcAft>
                          <a:spcPts val="800"/>
                        </a:spcAft>
                      </a:pPr>
                      <a:r>
                        <a:rPr lang="en-GB" sz="900" cap="none" spc="0">
                          <a:solidFill>
                            <a:schemeClr val="tx1"/>
                          </a:solidFill>
                          <a:effectLst/>
                        </a:rPr>
                        <a:t>Estimated time</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algn="r">
                        <a:lnSpc>
                          <a:spcPct val="107000"/>
                        </a:lnSpc>
                        <a:spcAft>
                          <a:spcPts val="800"/>
                        </a:spcAft>
                      </a:pPr>
                      <a:r>
                        <a:rPr lang="en-GB" sz="900" cap="none" spc="0">
                          <a:solidFill>
                            <a:schemeClr val="tx1"/>
                          </a:solidFill>
                          <a:effectLst/>
                        </a:rPr>
                        <a:t>1</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algn="l">
                        <a:lnSpc>
                          <a:spcPct val="107000"/>
                        </a:lnSpc>
                        <a:spcAft>
                          <a:spcPts val="800"/>
                        </a:spcAft>
                      </a:pPr>
                      <a:r>
                        <a:rPr lang="en-GB" sz="900" cap="none" spc="0">
                          <a:solidFill>
                            <a:schemeClr val="tx1"/>
                          </a:solidFill>
                          <a:effectLst/>
                        </a:rPr>
                        <a:t> £                     -   </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4167924606"/>
                  </a:ext>
                </a:extLst>
              </a:tr>
              <a:tr h="202821">
                <a:tc>
                  <a:txBody>
                    <a:bodyPr/>
                    <a:lstStyle/>
                    <a:p>
                      <a:pPr algn="ctr">
                        <a:lnSpc>
                          <a:spcPct val="107000"/>
                        </a:lnSpc>
                        <a:spcAft>
                          <a:spcPts val="800"/>
                        </a:spcAft>
                      </a:pPr>
                      <a:r>
                        <a:rPr lang="en-GB" sz="900" b="1" cap="none" spc="0">
                          <a:solidFill>
                            <a:schemeClr val="tx1"/>
                          </a:solidFill>
                          <a:effectLst/>
                        </a:rPr>
                        <a:t> </a:t>
                      </a:r>
                      <a:endParaRPr lang="en-GB" sz="90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9525" cap="flat" cmpd="sng" algn="ctr">
                      <a:solidFill>
                        <a:schemeClr val="tx1"/>
                      </a:solidFill>
                      <a:prstDash val="solid"/>
                    </a:lnL>
                    <a:lnR w="12700" cmpd="sng">
                      <a:noFill/>
                      <a:prstDash val="solid"/>
                    </a:lnR>
                    <a:lnT w="12700" cmpd="sng">
                      <a:noFill/>
                      <a:prstDash val="solid"/>
                    </a:lnT>
                    <a:lnB w="9525" cap="flat" cmpd="sng" algn="ctr">
                      <a:noFill/>
                      <a:prstDash val="solid"/>
                    </a:lnB>
                    <a:noFill/>
                  </a:tcPr>
                </a:tc>
                <a:tc>
                  <a:txBody>
                    <a:bodyPr/>
                    <a:lstStyle/>
                    <a:p>
                      <a:pPr algn="ctr">
                        <a:lnSpc>
                          <a:spcPct val="107000"/>
                        </a:lnSpc>
                        <a:spcAft>
                          <a:spcPts val="800"/>
                        </a:spcAft>
                      </a:pPr>
                      <a:r>
                        <a:rPr lang="en-GB" sz="900" cap="none" spc="0">
                          <a:solidFill>
                            <a:schemeClr val="tx1"/>
                          </a:solidFill>
                          <a:effectLst/>
                        </a:rPr>
                        <a:t> </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ctr">
                    <a:lnL w="12700" cmpd="sng">
                      <a:noFill/>
                      <a:prstDash val="solid"/>
                    </a:lnL>
                    <a:lnR w="12700" cmpd="sng">
                      <a:noFill/>
                      <a:prstDash val="solid"/>
                    </a:lnR>
                    <a:lnT w="12700" cmpd="sng">
                      <a:noFill/>
                      <a:prstDash val="solid"/>
                    </a:lnT>
                    <a:lnB w="9525" cap="flat" cmpd="sng" algn="ctr">
                      <a:noFill/>
                      <a:prstDash val="solid"/>
                    </a:lnB>
                    <a:noFill/>
                  </a:tcPr>
                </a:tc>
                <a:tc>
                  <a:txBody>
                    <a:bodyPr/>
                    <a:lstStyle/>
                    <a:p>
                      <a:pPr algn="l">
                        <a:lnSpc>
                          <a:spcPct val="107000"/>
                        </a:lnSpc>
                        <a:spcAft>
                          <a:spcPts val="800"/>
                        </a:spcAft>
                      </a:pPr>
                      <a:r>
                        <a:rPr lang="en-GB" sz="900" cap="none" spc="0">
                          <a:solidFill>
                            <a:schemeClr val="tx1"/>
                          </a:solidFill>
                          <a:effectLst/>
                        </a:rPr>
                        <a:t> </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12700" cmpd="sng">
                      <a:noFill/>
                      <a:prstDash val="solid"/>
                    </a:lnL>
                    <a:lnR w="12700" cmpd="sng">
                      <a:noFill/>
                      <a:prstDash val="solid"/>
                    </a:lnR>
                    <a:lnT w="12700" cmpd="sng">
                      <a:noFill/>
                      <a:prstDash val="solid"/>
                    </a:lnT>
                    <a:lnB w="9525" cap="flat" cmpd="sng" algn="ctr">
                      <a:noFill/>
                      <a:prstDash val="solid"/>
                    </a:lnB>
                    <a:noFill/>
                  </a:tcPr>
                </a:tc>
                <a:tc>
                  <a:txBody>
                    <a:bodyPr/>
                    <a:lstStyle/>
                    <a:p>
                      <a:pPr algn="l">
                        <a:lnSpc>
                          <a:spcPct val="107000"/>
                        </a:lnSpc>
                        <a:spcAft>
                          <a:spcPts val="800"/>
                        </a:spcAft>
                      </a:pPr>
                      <a:r>
                        <a:rPr lang="en-GB" sz="900" cap="none" spc="0">
                          <a:solidFill>
                            <a:schemeClr val="tx1"/>
                          </a:solidFill>
                          <a:effectLst/>
                        </a:rPr>
                        <a:t> </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12700" cmpd="sng">
                      <a:noFill/>
                      <a:prstDash val="solid"/>
                    </a:lnL>
                    <a:lnR w="12700" cmpd="sng">
                      <a:noFill/>
                      <a:prstDash val="solid"/>
                    </a:lnR>
                    <a:lnT w="12700" cmpd="sng">
                      <a:noFill/>
                      <a:prstDash val="solid"/>
                    </a:lnT>
                    <a:lnB w="9525" cap="flat" cmpd="sng" algn="ctr">
                      <a:noFill/>
                      <a:prstDash val="solid"/>
                    </a:lnB>
                    <a:noFill/>
                  </a:tcPr>
                </a:tc>
                <a:tc>
                  <a:txBody>
                    <a:bodyPr/>
                    <a:lstStyle/>
                    <a:p>
                      <a:pPr algn="l">
                        <a:lnSpc>
                          <a:spcPct val="107000"/>
                        </a:lnSpc>
                        <a:spcAft>
                          <a:spcPts val="800"/>
                        </a:spcAft>
                      </a:pPr>
                      <a:r>
                        <a:rPr lang="en-GB" sz="900" cap="none" spc="0">
                          <a:solidFill>
                            <a:schemeClr val="tx1"/>
                          </a:solidFill>
                          <a:effectLst/>
                        </a:rPr>
                        <a:t> </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12700" cmpd="sng">
                      <a:noFill/>
                      <a:prstDash val="solid"/>
                    </a:lnL>
                    <a:lnR w="12700" cmpd="sng">
                      <a:noFill/>
                      <a:prstDash val="solid"/>
                    </a:lnR>
                    <a:lnT w="12700" cmpd="sng">
                      <a:noFill/>
                      <a:prstDash val="solid"/>
                    </a:lnT>
                    <a:lnB w="9525" cap="flat" cmpd="sng" algn="ctr">
                      <a:noFill/>
                      <a:prstDash val="solid"/>
                    </a:lnB>
                    <a:noFill/>
                  </a:tcPr>
                </a:tc>
                <a:extLst>
                  <a:ext uri="{0D108BD9-81ED-4DB2-BD59-A6C34878D82A}">
                    <a16:rowId xmlns:a16="http://schemas.microsoft.com/office/drawing/2014/main" val="3815795145"/>
                  </a:ext>
                </a:extLst>
              </a:tr>
              <a:tr h="202821">
                <a:tc>
                  <a:txBody>
                    <a:bodyPr/>
                    <a:lstStyle/>
                    <a:p>
                      <a:pPr algn="ctr">
                        <a:lnSpc>
                          <a:spcPct val="107000"/>
                        </a:lnSpc>
                        <a:spcAft>
                          <a:spcPts val="800"/>
                        </a:spcAft>
                      </a:pPr>
                      <a:r>
                        <a:rPr lang="en-GB" sz="900" b="1" cap="none" spc="0">
                          <a:solidFill>
                            <a:schemeClr val="tx1"/>
                          </a:solidFill>
                          <a:effectLst/>
                        </a:rPr>
                        <a:t>Planning</a:t>
                      </a:r>
                      <a:endParaRPr lang="en-GB" sz="90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ctr">
                    <a:lnL w="9525" cap="flat" cmpd="sng" algn="ctr">
                      <a:solidFill>
                        <a:schemeClr val="tx1"/>
                      </a:solid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algn="ctr">
                        <a:lnSpc>
                          <a:spcPct val="107000"/>
                        </a:lnSpc>
                        <a:spcAft>
                          <a:spcPts val="800"/>
                        </a:spcAft>
                      </a:pPr>
                      <a:r>
                        <a:rPr lang="en-GB" sz="900" cap="none" spc="0">
                          <a:solidFill>
                            <a:schemeClr val="tx1"/>
                          </a:solidFill>
                          <a:effectLst/>
                        </a:rPr>
                        <a:t>The Project Scope</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ctr">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algn="l">
                        <a:lnSpc>
                          <a:spcPct val="107000"/>
                        </a:lnSpc>
                        <a:spcAft>
                          <a:spcPts val="800"/>
                        </a:spcAft>
                      </a:pPr>
                      <a:r>
                        <a:rPr lang="en-GB" sz="900" cap="none" spc="0">
                          <a:solidFill>
                            <a:schemeClr val="tx1"/>
                          </a:solidFill>
                          <a:effectLst/>
                        </a:rPr>
                        <a:t>Estimated time</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algn="r">
                        <a:lnSpc>
                          <a:spcPct val="107000"/>
                        </a:lnSpc>
                        <a:spcAft>
                          <a:spcPts val="800"/>
                        </a:spcAft>
                      </a:pPr>
                      <a:r>
                        <a:rPr lang="en-GB" sz="900" cap="none" spc="0">
                          <a:solidFill>
                            <a:schemeClr val="tx1"/>
                          </a:solidFill>
                          <a:effectLst/>
                        </a:rPr>
                        <a:t>3</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algn="l">
                        <a:lnSpc>
                          <a:spcPct val="107000"/>
                        </a:lnSpc>
                        <a:spcAft>
                          <a:spcPts val="800"/>
                        </a:spcAft>
                      </a:pPr>
                      <a:r>
                        <a:rPr lang="en-GB" sz="900" cap="none" spc="0">
                          <a:solidFill>
                            <a:schemeClr val="tx1"/>
                          </a:solidFill>
                          <a:effectLst/>
                        </a:rPr>
                        <a:t> £                     -   </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983003870"/>
                  </a:ext>
                </a:extLst>
              </a:tr>
              <a:tr h="202821">
                <a:tc>
                  <a:txBody>
                    <a:bodyPr/>
                    <a:lstStyle/>
                    <a:p>
                      <a:pPr algn="ctr">
                        <a:lnSpc>
                          <a:spcPct val="107000"/>
                        </a:lnSpc>
                        <a:spcAft>
                          <a:spcPts val="800"/>
                        </a:spcAft>
                      </a:pPr>
                      <a:r>
                        <a:rPr lang="en-GB" sz="900" b="1" cap="none" spc="0">
                          <a:solidFill>
                            <a:schemeClr val="tx1"/>
                          </a:solidFill>
                          <a:effectLst/>
                        </a:rPr>
                        <a:t> </a:t>
                      </a:r>
                      <a:endParaRPr lang="en-GB" sz="90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9525" cap="flat" cmpd="sng" algn="ctr">
                      <a:solidFill>
                        <a:schemeClr val="tx1"/>
                      </a:solidFill>
                      <a:prstDash val="solid"/>
                    </a:lnL>
                    <a:lnR w="12700" cmpd="sng">
                      <a:noFill/>
                      <a:prstDash val="solid"/>
                    </a:lnR>
                    <a:lnT w="12700" cmpd="sng">
                      <a:noFill/>
                      <a:prstDash val="solid"/>
                    </a:lnT>
                    <a:lnB w="9525" cap="flat" cmpd="sng" algn="ctr">
                      <a:noFill/>
                      <a:prstDash val="solid"/>
                    </a:lnB>
                    <a:noFill/>
                  </a:tcPr>
                </a:tc>
                <a:tc>
                  <a:txBody>
                    <a:bodyPr/>
                    <a:lstStyle/>
                    <a:p>
                      <a:pPr algn="ctr">
                        <a:lnSpc>
                          <a:spcPct val="107000"/>
                        </a:lnSpc>
                        <a:spcAft>
                          <a:spcPts val="800"/>
                        </a:spcAft>
                      </a:pPr>
                      <a:r>
                        <a:rPr lang="en-GB" sz="900" cap="none" spc="0">
                          <a:solidFill>
                            <a:schemeClr val="tx1"/>
                          </a:solidFill>
                          <a:effectLst/>
                        </a:rPr>
                        <a:t>Establish the Project Team</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ctr">
                    <a:lnL w="12700" cmpd="sng">
                      <a:noFill/>
                      <a:prstDash val="solid"/>
                    </a:lnL>
                    <a:lnR w="12700" cmpd="sng">
                      <a:noFill/>
                      <a:prstDash val="solid"/>
                    </a:lnR>
                    <a:lnT w="12700" cmpd="sng">
                      <a:noFill/>
                      <a:prstDash val="solid"/>
                    </a:lnT>
                    <a:lnB w="9525" cap="flat" cmpd="sng" algn="ctr">
                      <a:noFill/>
                      <a:prstDash val="solid"/>
                    </a:lnB>
                    <a:noFill/>
                  </a:tcPr>
                </a:tc>
                <a:tc>
                  <a:txBody>
                    <a:bodyPr/>
                    <a:lstStyle/>
                    <a:p>
                      <a:pPr algn="l">
                        <a:lnSpc>
                          <a:spcPct val="107000"/>
                        </a:lnSpc>
                        <a:spcAft>
                          <a:spcPts val="800"/>
                        </a:spcAft>
                      </a:pPr>
                      <a:r>
                        <a:rPr lang="en-GB" sz="900" cap="none" spc="0">
                          <a:solidFill>
                            <a:schemeClr val="tx1"/>
                          </a:solidFill>
                          <a:effectLst/>
                        </a:rPr>
                        <a:t>Estimated time</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12700" cmpd="sng">
                      <a:noFill/>
                      <a:prstDash val="solid"/>
                    </a:lnL>
                    <a:lnR w="12700" cmpd="sng">
                      <a:noFill/>
                      <a:prstDash val="solid"/>
                    </a:lnR>
                    <a:lnT w="12700" cmpd="sng">
                      <a:noFill/>
                      <a:prstDash val="solid"/>
                    </a:lnT>
                    <a:lnB w="9525" cap="flat" cmpd="sng" algn="ctr">
                      <a:noFill/>
                      <a:prstDash val="solid"/>
                    </a:lnB>
                    <a:noFill/>
                  </a:tcPr>
                </a:tc>
                <a:tc>
                  <a:txBody>
                    <a:bodyPr/>
                    <a:lstStyle/>
                    <a:p>
                      <a:pPr algn="r">
                        <a:lnSpc>
                          <a:spcPct val="107000"/>
                        </a:lnSpc>
                        <a:spcAft>
                          <a:spcPts val="800"/>
                        </a:spcAft>
                      </a:pPr>
                      <a:r>
                        <a:rPr lang="en-GB" sz="900" cap="none" spc="0">
                          <a:solidFill>
                            <a:schemeClr val="tx1"/>
                          </a:solidFill>
                          <a:effectLst/>
                        </a:rPr>
                        <a:t>4</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12700" cmpd="sng">
                      <a:noFill/>
                      <a:prstDash val="solid"/>
                    </a:lnL>
                    <a:lnR w="12700" cmpd="sng">
                      <a:noFill/>
                      <a:prstDash val="solid"/>
                    </a:lnR>
                    <a:lnT w="12700" cmpd="sng">
                      <a:noFill/>
                      <a:prstDash val="solid"/>
                    </a:lnT>
                    <a:lnB w="9525" cap="flat" cmpd="sng" algn="ctr">
                      <a:noFill/>
                      <a:prstDash val="solid"/>
                    </a:lnB>
                    <a:noFill/>
                  </a:tcPr>
                </a:tc>
                <a:tc>
                  <a:txBody>
                    <a:bodyPr/>
                    <a:lstStyle/>
                    <a:p>
                      <a:pPr algn="l">
                        <a:lnSpc>
                          <a:spcPct val="107000"/>
                        </a:lnSpc>
                        <a:spcAft>
                          <a:spcPts val="800"/>
                        </a:spcAft>
                      </a:pPr>
                      <a:r>
                        <a:rPr lang="en-GB" sz="900" cap="none" spc="0">
                          <a:solidFill>
                            <a:schemeClr val="tx1"/>
                          </a:solidFill>
                          <a:effectLst/>
                        </a:rPr>
                        <a:t> £                     -   </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12700" cmpd="sng">
                      <a:noFill/>
                      <a:prstDash val="solid"/>
                    </a:lnL>
                    <a:lnR w="12700" cmpd="sng">
                      <a:noFill/>
                      <a:prstDash val="solid"/>
                    </a:lnR>
                    <a:lnT w="12700" cmpd="sng">
                      <a:noFill/>
                      <a:prstDash val="solid"/>
                    </a:lnT>
                    <a:lnB w="9525" cap="flat" cmpd="sng" algn="ctr">
                      <a:noFill/>
                      <a:prstDash val="solid"/>
                    </a:lnB>
                    <a:noFill/>
                  </a:tcPr>
                </a:tc>
                <a:extLst>
                  <a:ext uri="{0D108BD9-81ED-4DB2-BD59-A6C34878D82A}">
                    <a16:rowId xmlns:a16="http://schemas.microsoft.com/office/drawing/2014/main" val="4131172441"/>
                  </a:ext>
                </a:extLst>
              </a:tr>
              <a:tr h="202821">
                <a:tc>
                  <a:txBody>
                    <a:bodyPr/>
                    <a:lstStyle/>
                    <a:p>
                      <a:pPr algn="ctr">
                        <a:lnSpc>
                          <a:spcPct val="107000"/>
                        </a:lnSpc>
                        <a:spcAft>
                          <a:spcPts val="800"/>
                        </a:spcAft>
                      </a:pPr>
                      <a:r>
                        <a:rPr lang="en-GB" sz="900" b="1" cap="none" spc="0">
                          <a:solidFill>
                            <a:schemeClr val="tx1"/>
                          </a:solidFill>
                          <a:effectLst/>
                        </a:rPr>
                        <a:t> </a:t>
                      </a:r>
                      <a:endParaRPr lang="en-GB" sz="90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9525" cap="flat" cmpd="sng" algn="ctr">
                      <a:solidFill>
                        <a:schemeClr val="tx1"/>
                      </a:solid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algn="ctr">
                        <a:lnSpc>
                          <a:spcPct val="107000"/>
                        </a:lnSpc>
                        <a:spcAft>
                          <a:spcPts val="800"/>
                        </a:spcAft>
                      </a:pPr>
                      <a:r>
                        <a:rPr lang="en-GB" sz="900" cap="none" spc="0">
                          <a:solidFill>
                            <a:schemeClr val="tx1"/>
                          </a:solidFill>
                          <a:effectLst/>
                        </a:rPr>
                        <a:t>Developing the Project Plan</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ctr">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algn="l">
                        <a:lnSpc>
                          <a:spcPct val="107000"/>
                        </a:lnSpc>
                        <a:spcAft>
                          <a:spcPts val="800"/>
                        </a:spcAft>
                      </a:pPr>
                      <a:r>
                        <a:rPr lang="en-GB" sz="900" cap="none" spc="0">
                          <a:solidFill>
                            <a:schemeClr val="tx1"/>
                          </a:solidFill>
                          <a:effectLst/>
                        </a:rPr>
                        <a:t>Estimated time</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algn="r">
                        <a:lnSpc>
                          <a:spcPct val="107000"/>
                        </a:lnSpc>
                        <a:spcAft>
                          <a:spcPts val="800"/>
                        </a:spcAft>
                      </a:pPr>
                      <a:r>
                        <a:rPr lang="en-GB" sz="900" cap="none" spc="0">
                          <a:solidFill>
                            <a:schemeClr val="tx1"/>
                          </a:solidFill>
                          <a:effectLst/>
                        </a:rPr>
                        <a:t>14</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algn="l">
                        <a:lnSpc>
                          <a:spcPct val="107000"/>
                        </a:lnSpc>
                        <a:spcAft>
                          <a:spcPts val="800"/>
                        </a:spcAft>
                      </a:pPr>
                      <a:r>
                        <a:rPr lang="en-GB" sz="900" cap="none" spc="0">
                          <a:solidFill>
                            <a:schemeClr val="tx1"/>
                          </a:solidFill>
                          <a:effectLst/>
                        </a:rPr>
                        <a:t> £                     -   </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1620234809"/>
                  </a:ext>
                </a:extLst>
              </a:tr>
              <a:tr h="202821">
                <a:tc>
                  <a:txBody>
                    <a:bodyPr/>
                    <a:lstStyle/>
                    <a:p>
                      <a:pPr algn="ctr">
                        <a:lnSpc>
                          <a:spcPct val="107000"/>
                        </a:lnSpc>
                        <a:spcAft>
                          <a:spcPts val="800"/>
                        </a:spcAft>
                      </a:pPr>
                      <a:r>
                        <a:rPr lang="en-GB" sz="900" b="1" cap="none" spc="0">
                          <a:solidFill>
                            <a:schemeClr val="tx1"/>
                          </a:solidFill>
                          <a:effectLst/>
                        </a:rPr>
                        <a:t> </a:t>
                      </a:r>
                      <a:endParaRPr lang="en-GB" sz="90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9525" cap="flat" cmpd="sng" algn="ctr">
                      <a:solidFill>
                        <a:schemeClr val="tx1"/>
                      </a:solidFill>
                      <a:prstDash val="solid"/>
                    </a:lnL>
                    <a:lnR w="12700" cmpd="sng">
                      <a:noFill/>
                      <a:prstDash val="solid"/>
                    </a:lnR>
                    <a:lnT w="12700" cmpd="sng">
                      <a:noFill/>
                      <a:prstDash val="solid"/>
                    </a:lnT>
                    <a:lnB w="9525" cap="flat" cmpd="sng" algn="ctr">
                      <a:noFill/>
                      <a:prstDash val="solid"/>
                    </a:lnB>
                    <a:noFill/>
                  </a:tcPr>
                </a:tc>
                <a:tc>
                  <a:txBody>
                    <a:bodyPr/>
                    <a:lstStyle/>
                    <a:p>
                      <a:pPr algn="ctr">
                        <a:lnSpc>
                          <a:spcPct val="107000"/>
                        </a:lnSpc>
                        <a:spcAft>
                          <a:spcPts val="800"/>
                        </a:spcAft>
                      </a:pPr>
                      <a:r>
                        <a:rPr lang="en-GB" sz="900" cap="none" spc="0">
                          <a:solidFill>
                            <a:schemeClr val="tx1"/>
                          </a:solidFill>
                          <a:effectLst/>
                        </a:rPr>
                        <a:t>Submit The Project Plan</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ctr">
                    <a:lnL w="12700" cmpd="sng">
                      <a:noFill/>
                      <a:prstDash val="solid"/>
                    </a:lnL>
                    <a:lnR w="12700" cmpd="sng">
                      <a:noFill/>
                      <a:prstDash val="solid"/>
                    </a:lnR>
                    <a:lnT w="12700" cmpd="sng">
                      <a:noFill/>
                      <a:prstDash val="solid"/>
                    </a:lnT>
                    <a:lnB w="9525" cap="flat" cmpd="sng" algn="ctr">
                      <a:noFill/>
                      <a:prstDash val="solid"/>
                    </a:lnB>
                    <a:noFill/>
                  </a:tcPr>
                </a:tc>
                <a:tc>
                  <a:txBody>
                    <a:bodyPr/>
                    <a:lstStyle/>
                    <a:p>
                      <a:pPr algn="l">
                        <a:lnSpc>
                          <a:spcPct val="107000"/>
                        </a:lnSpc>
                        <a:spcAft>
                          <a:spcPts val="800"/>
                        </a:spcAft>
                      </a:pPr>
                      <a:r>
                        <a:rPr lang="en-GB" sz="900" cap="none" spc="0">
                          <a:solidFill>
                            <a:schemeClr val="tx1"/>
                          </a:solidFill>
                          <a:effectLst/>
                        </a:rPr>
                        <a:t>Estimated time</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12700" cmpd="sng">
                      <a:noFill/>
                      <a:prstDash val="solid"/>
                    </a:lnL>
                    <a:lnR w="12700" cmpd="sng">
                      <a:noFill/>
                      <a:prstDash val="solid"/>
                    </a:lnR>
                    <a:lnT w="12700" cmpd="sng">
                      <a:noFill/>
                      <a:prstDash val="solid"/>
                    </a:lnT>
                    <a:lnB w="9525" cap="flat" cmpd="sng" algn="ctr">
                      <a:noFill/>
                      <a:prstDash val="solid"/>
                    </a:lnB>
                    <a:noFill/>
                  </a:tcPr>
                </a:tc>
                <a:tc>
                  <a:txBody>
                    <a:bodyPr/>
                    <a:lstStyle/>
                    <a:p>
                      <a:pPr algn="r">
                        <a:lnSpc>
                          <a:spcPct val="107000"/>
                        </a:lnSpc>
                        <a:spcAft>
                          <a:spcPts val="800"/>
                        </a:spcAft>
                      </a:pPr>
                      <a:r>
                        <a:rPr lang="en-GB" sz="900" cap="none" spc="0">
                          <a:solidFill>
                            <a:schemeClr val="tx1"/>
                          </a:solidFill>
                          <a:effectLst/>
                        </a:rPr>
                        <a:t>1</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12700" cmpd="sng">
                      <a:noFill/>
                      <a:prstDash val="solid"/>
                    </a:lnL>
                    <a:lnR w="12700" cmpd="sng">
                      <a:noFill/>
                      <a:prstDash val="solid"/>
                    </a:lnR>
                    <a:lnT w="12700" cmpd="sng">
                      <a:noFill/>
                      <a:prstDash val="solid"/>
                    </a:lnT>
                    <a:lnB w="9525" cap="flat" cmpd="sng" algn="ctr">
                      <a:noFill/>
                      <a:prstDash val="solid"/>
                    </a:lnB>
                    <a:noFill/>
                  </a:tcPr>
                </a:tc>
                <a:tc>
                  <a:txBody>
                    <a:bodyPr/>
                    <a:lstStyle/>
                    <a:p>
                      <a:pPr algn="l">
                        <a:lnSpc>
                          <a:spcPct val="107000"/>
                        </a:lnSpc>
                        <a:spcAft>
                          <a:spcPts val="800"/>
                        </a:spcAft>
                      </a:pPr>
                      <a:r>
                        <a:rPr lang="en-GB" sz="900" cap="none" spc="0">
                          <a:solidFill>
                            <a:schemeClr val="tx1"/>
                          </a:solidFill>
                          <a:effectLst/>
                        </a:rPr>
                        <a:t> £                     -   </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12700" cmpd="sng">
                      <a:noFill/>
                      <a:prstDash val="solid"/>
                    </a:lnL>
                    <a:lnR w="12700" cmpd="sng">
                      <a:noFill/>
                      <a:prstDash val="solid"/>
                    </a:lnR>
                    <a:lnT w="12700" cmpd="sng">
                      <a:noFill/>
                      <a:prstDash val="solid"/>
                    </a:lnT>
                    <a:lnB w="9525" cap="flat" cmpd="sng" algn="ctr">
                      <a:noFill/>
                      <a:prstDash val="solid"/>
                    </a:lnB>
                    <a:noFill/>
                  </a:tcPr>
                </a:tc>
                <a:extLst>
                  <a:ext uri="{0D108BD9-81ED-4DB2-BD59-A6C34878D82A}">
                    <a16:rowId xmlns:a16="http://schemas.microsoft.com/office/drawing/2014/main" val="3079374492"/>
                  </a:ext>
                </a:extLst>
              </a:tr>
              <a:tr h="202821">
                <a:tc>
                  <a:txBody>
                    <a:bodyPr/>
                    <a:lstStyle/>
                    <a:p>
                      <a:pPr algn="ctr">
                        <a:lnSpc>
                          <a:spcPct val="107000"/>
                        </a:lnSpc>
                        <a:spcAft>
                          <a:spcPts val="800"/>
                        </a:spcAft>
                      </a:pPr>
                      <a:r>
                        <a:rPr lang="en-GB" sz="900" b="1" cap="none" spc="0">
                          <a:solidFill>
                            <a:schemeClr val="tx1"/>
                          </a:solidFill>
                          <a:effectLst/>
                        </a:rPr>
                        <a:t> </a:t>
                      </a:r>
                      <a:endParaRPr lang="en-GB" sz="90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9525" cap="flat" cmpd="sng" algn="ctr">
                      <a:solidFill>
                        <a:schemeClr val="tx1"/>
                      </a:solid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algn="ctr">
                        <a:lnSpc>
                          <a:spcPct val="107000"/>
                        </a:lnSpc>
                        <a:spcAft>
                          <a:spcPts val="800"/>
                        </a:spcAft>
                      </a:pPr>
                      <a:r>
                        <a:rPr lang="en-GB" sz="900" cap="none" spc="0">
                          <a:solidFill>
                            <a:schemeClr val="tx1"/>
                          </a:solidFill>
                          <a:effectLst/>
                        </a:rPr>
                        <a:t>Approval of the Project Plan</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ctr">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algn="l">
                        <a:lnSpc>
                          <a:spcPct val="107000"/>
                        </a:lnSpc>
                        <a:spcAft>
                          <a:spcPts val="800"/>
                        </a:spcAft>
                      </a:pPr>
                      <a:r>
                        <a:rPr lang="en-GB" sz="900" cap="none" spc="0">
                          <a:solidFill>
                            <a:schemeClr val="tx1"/>
                          </a:solidFill>
                          <a:effectLst/>
                        </a:rPr>
                        <a:t>Estimated time</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algn="r">
                        <a:lnSpc>
                          <a:spcPct val="107000"/>
                        </a:lnSpc>
                        <a:spcAft>
                          <a:spcPts val="800"/>
                        </a:spcAft>
                      </a:pPr>
                      <a:r>
                        <a:rPr lang="en-GB" sz="900" cap="none" spc="0">
                          <a:solidFill>
                            <a:schemeClr val="tx1"/>
                          </a:solidFill>
                          <a:effectLst/>
                        </a:rPr>
                        <a:t>7</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algn="l">
                        <a:lnSpc>
                          <a:spcPct val="107000"/>
                        </a:lnSpc>
                        <a:spcAft>
                          <a:spcPts val="800"/>
                        </a:spcAft>
                      </a:pPr>
                      <a:r>
                        <a:rPr lang="en-GB" sz="900" cap="none" spc="0">
                          <a:solidFill>
                            <a:schemeClr val="tx1"/>
                          </a:solidFill>
                          <a:effectLst/>
                        </a:rPr>
                        <a:t> £                     -   </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3010958801"/>
                  </a:ext>
                </a:extLst>
              </a:tr>
              <a:tr h="202821">
                <a:tc>
                  <a:txBody>
                    <a:bodyPr/>
                    <a:lstStyle/>
                    <a:p>
                      <a:pPr algn="ctr">
                        <a:lnSpc>
                          <a:spcPct val="107000"/>
                        </a:lnSpc>
                        <a:spcAft>
                          <a:spcPts val="800"/>
                        </a:spcAft>
                      </a:pPr>
                      <a:r>
                        <a:rPr lang="en-GB" sz="900" b="1" cap="none" spc="0">
                          <a:solidFill>
                            <a:schemeClr val="tx1"/>
                          </a:solidFill>
                          <a:effectLst/>
                        </a:rPr>
                        <a:t> </a:t>
                      </a:r>
                      <a:endParaRPr lang="en-GB" sz="90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9525" cap="flat" cmpd="sng" algn="ctr">
                      <a:solidFill>
                        <a:schemeClr val="tx1"/>
                      </a:solidFill>
                      <a:prstDash val="solid"/>
                    </a:lnL>
                    <a:lnR w="12700" cmpd="sng">
                      <a:noFill/>
                      <a:prstDash val="solid"/>
                    </a:lnR>
                    <a:lnT w="12700" cmpd="sng">
                      <a:noFill/>
                      <a:prstDash val="solid"/>
                    </a:lnT>
                    <a:lnB w="9525" cap="flat" cmpd="sng" algn="ctr">
                      <a:noFill/>
                      <a:prstDash val="solid"/>
                    </a:lnB>
                    <a:noFill/>
                  </a:tcPr>
                </a:tc>
                <a:tc>
                  <a:txBody>
                    <a:bodyPr/>
                    <a:lstStyle/>
                    <a:p>
                      <a:pPr algn="ctr">
                        <a:lnSpc>
                          <a:spcPct val="107000"/>
                        </a:lnSpc>
                        <a:spcAft>
                          <a:spcPts val="800"/>
                        </a:spcAft>
                      </a:pPr>
                      <a:r>
                        <a:rPr lang="en-GB" sz="900" cap="none" spc="0">
                          <a:solidFill>
                            <a:schemeClr val="tx1"/>
                          </a:solidFill>
                          <a:effectLst/>
                        </a:rPr>
                        <a:t> </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ctr">
                    <a:lnL w="12700" cmpd="sng">
                      <a:noFill/>
                      <a:prstDash val="solid"/>
                    </a:lnL>
                    <a:lnR w="12700" cmpd="sng">
                      <a:noFill/>
                      <a:prstDash val="solid"/>
                    </a:lnR>
                    <a:lnT w="12700" cmpd="sng">
                      <a:noFill/>
                      <a:prstDash val="solid"/>
                    </a:lnT>
                    <a:lnB w="9525" cap="flat" cmpd="sng" algn="ctr">
                      <a:noFill/>
                      <a:prstDash val="solid"/>
                    </a:lnB>
                    <a:noFill/>
                  </a:tcPr>
                </a:tc>
                <a:tc>
                  <a:txBody>
                    <a:bodyPr/>
                    <a:lstStyle/>
                    <a:p>
                      <a:pPr algn="l">
                        <a:lnSpc>
                          <a:spcPct val="107000"/>
                        </a:lnSpc>
                        <a:spcAft>
                          <a:spcPts val="800"/>
                        </a:spcAft>
                      </a:pPr>
                      <a:r>
                        <a:rPr lang="en-GB" sz="900" cap="none" spc="0">
                          <a:solidFill>
                            <a:schemeClr val="tx1"/>
                          </a:solidFill>
                          <a:effectLst/>
                        </a:rPr>
                        <a:t> </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12700" cmpd="sng">
                      <a:noFill/>
                      <a:prstDash val="solid"/>
                    </a:lnL>
                    <a:lnR w="12700" cmpd="sng">
                      <a:noFill/>
                      <a:prstDash val="solid"/>
                    </a:lnR>
                    <a:lnT w="12700" cmpd="sng">
                      <a:noFill/>
                      <a:prstDash val="solid"/>
                    </a:lnT>
                    <a:lnB w="9525" cap="flat" cmpd="sng" algn="ctr">
                      <a:noFill/>
                      <a:prstDash val="solid"/>
                    </a:lnB>
                    <a:noFill/>
                  </a:tcPr>
                </a:tc>
                <a:tc>
                  <a:txBody>
                    <a:bodyPr/>
                    <a:lstStyle/>
                    <a:p>
                      <a:pPr algn="l">
                        <a:lnSpc>
                          <a:spcPct val="107000"/>
                        </a:lnSpc>
                        <a:spcAft>
                          <a:spcPts val="800"/>
                        </a:spcAft>
                      </a:pPr>
                      <a:r>
                        <a:rPr lang="en-GB" sz="900" cap="none" spc="0">
                          <a:solidFill>
                            <a:schemeClr val="tx1"/>
                          </a:solidFill>
                          <a:effectLst/>
                        </a:rPr>
                        <a:t> </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12700" cmpd="sng">
                      <a:noFill/>
                      <a:prstDash val="solid"/>
                    </a:lnL>
                    <a:lnR w="12700" cmpd="sng">
                      <a:noFill/>
                      <a:prstDash val="solid"/>
                    </a:lnR>
                    <a:lnT w="12700" cmpd="sng">
                      <a:noFill/>
                      <a:prstDash val="solid"/>
                    </a:lnT>
                    <a:lnB w="9525" cap="flat" cmpd="sng" algn="ctr">
                      <a:noFill/>
                      <a:prstDash val="solid"/>
                    </a:lnB>
                    <a:noFill/>
                  </a:tcPr>
                </a:tc>
                <a:tc>
                  <a:txBody>
                    <a:bodyPr/>
                    <a:lstStyle/>
                    <a:p>
                      <a:pPr algn="l">
                        <a:lnSpc>
                          <a:spcPct val="107000"/>
                        </a:lnSpc>
                        <a:spcAft>
                          <a:spcPts val="800"/>
                        </a:spcAft>
                      </a:pPr>
                      <a:r>
                        <a:rPr lang="en-GB" sz="900" cap="none" spc="0">
                          <a:solidFill>
                            <a:schemeClr val="tx1"/>
                          </a:solidFill>
                          <a:effectLst/>
                        </a:rPr>
                        <a:t> </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12700" cmpd="sng">
                      <a:noFill/>
                      <a:prstDash val="solid"/>
                    </a:lnL>
                    <a:lnR w="12700" cmpd="sng">
                      <a:noFill/>
                      <a:prstDash val="solid"/>
                    </a:lnR>
                    <a:lnT w="12700" cmpd="sng">
                      <a:noFill/>
                      <a:prstDash val="solid"/>
                    </a:lnT>
                    <a:lnB w="9525" cap="flat" cmpd="sng" algn="ctr">
                      <a:noFill/>
                      <a:prstDash val="solid"/>
                    </a:lnB>
                    <a:noFill/>
                  </a:tcPr>
                </a:tc>
                <a:extLst>
                  <a:ext uri="{0D108BD9-81ED-4DB2-BD59-A6C34878D82A}">
                    <a16:rowId xmlns:a16="http://schemas.microsoft.com/office/drawing/2014/main" val="3149904339"/>
                  </a:ext>
                </a:extLst>
              </a:tr>
              <a:tr h="202821">
                <a:tc>
                  <a:txBody>
                    <a:bodyPr/>
                    <a:lstStyle/>
                    <a:p>
                      <a:pPr algn="ctr">
                        <a:lnSpc>
                          <a:spcPct val="107000"/>
                        </a:lnSpc>
                        <a:spcAft>
                          <a:spcPts val="800"/>
                        </a:spcAft>
                      </a:pPr>
                      <a:r>
                        <a:rPr lang="en-GB" sz="900" b="1" cap="none" spc="0">
                          <a:solidFill>
                            <a:schemeClr val="tx1"/>
                          </a:solidFill>
                          <a:effectLst/>
                        </a:rPr>
                        <a:t>Execution</a:t>
                      </a:r>
                      <a:endParaRPr lang="en-GB" sz="90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9525" cap="flat" cmpd="sng" algn="ctr">
                      <a:solidFill>
                        <a:schemeClr val="tx1"/>
                      </a:solid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algn="ctr">
                        <a:lnSpc>
                          <a:spcPct val="107000"/>
                        </a:lnSpc>
                        <a:spcAft>
                          <a:spcPts val="800"/>
                        </a:spcAft>
                      </a:pPr>
                      <a:r>
                        <a:rPr lang="en-GB" sz="900" cap="none" spc="0">
                          <a:solidFill>
                            <a:schemeClr val="tx1"/>
                          </a:solidFill>
                          <a:effectLst/>
                        </a:rPr>
                        <a:t>Compliance documents</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ctr">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algn="l">
                        <a:lnSpc>
                          <a:spcPct val="107000"/>
                        </a:lnSpc>
                        <a:spcAft>
                          <a:spcPts val="800"/>
                        </a:spcAft>
                      </a:pPr>
                      <a:r>
                        <a:rPr lang="en-GB" sz="900" cap="none" spc="0">
                          <a:solidFill>
                            <a:schemeClr val="tx1"/>
                          </a:solidFill>
                          <a:effectLst/>
                        </a:rPr>
                        <a:t> </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algn="r">
                        <a:lnSpc>
                          <a:spcPct val="107000"/>
                        </a:lnSpc>
                        <a:spcAft>
                          <a:spcPts val="800"/>
                        </a:spcAft>
                      </a:pPr>
                      <a:r>
                        <a:rPr lang="en-GB" sz="900" cap="none" spc="0">
                          <a:solidFill>
                            <a:schemeClr val="tx1"/>
                          </a:solidFill>
                          <a:effectLst/>
                        </a:rPr>
                        <a:t>14</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algn="l">
                        <a:lnSpc>
                          <a:spcPct val="107000"/>
                        </a:lnSpc>
                        <a:spcAft>
                          <a:spcPts val="800"/>
                        </a:spcAft>
                      </a:pPr>
                      <a:r>
                        <a:rPr lang="en-GB" sz="900" cap="none" spc="0">
                          <a:solidFill>
                            <a:schemeClr val="tx1"/>
                          </a:solidFill>
                          <a:effectLst/>
                        </a:rPr>
                        <a:t> £           500.00 </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2969509347"/>
                  </a:ext>
                </a:extLst>
              </a:tr>
              <a:tr h="202821">
                <a:tc>
                  <a:txBody>
                    <a:bodyPr/>
                    <a:lstStyle/>
                    <a:p>
                      <a:pPr algn="l">
                        <a:lnSpc>
                          <a:spcPct val="107000"/>
                        </a:lnSpc>
                        <a:spcAft>
                          <a:spcPts val="800"/>
                        </a:spcAft>
                      </a:pPr>
                      <a:r>
                        <a:rPr lang="en-GB" sz="900" b="1" cap="none" spc="0">
                          <a:solidFill>
                            <a:schemeClr val="tx1"/>
                          </a:solidFill>
                          <a:effectLst/>
                        </a:rPr>
                        <a:t> </a:t>
                      </a:r>
                      <a:endParaRPr lang="en-GB" sz="90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ctr">
                    <a:lnL w="9525" cap="flat" cmpd="sng" algn="ctr">
                      <a:solidFill>
                        <a:schemeClr val="tx1"/>
                      </a:solidFill>
                      <a:prstDash val="solid"/>
                    </a:lnL>
                    <a:lnR w="12700" cmpd="sng">
                      <a:noFill/>
                      <a:prstDash val="solid"/>
                    </a:lnR>
                    <a:lnT w="12700" cmpd="sng">
                      <a:noFill/>
                      <a:prstDash val="solid"/>
                    </a:lnT>
                    <a:lnB w="9525" cap="flat" cmpd="sng" algn="ctr">
                      <a:noFill/>
                      <a:prstDash val="solid"/>
                    </a:lnB>
                    <a:noFill/>
                  </a:tcPr>
                </a:tc>
                <a:tc>
                  <a:txBody>
                    <a:bodyPr/>
                    <a:lstStyle/>
                    <a:p>
                      <a:pPr algn="ctr">
                        <a:lnSpc>
                          <a:spcPct val="107000"/>
                        </a:lnSpc>
                        <a:spcAft>
                          <a:spcPts val="800"/>
                        </a:spcAft>
                      </a:pPr>
                      <a:r>
                        <a:rPr lang="en-GB" sz="900" cap="none" spc="0">
                          <a:solidFill>
                            <a:schemeClr val="tx1"/>
                          </a:solidFill>
                          <a:effectLst/>
                        </a:rPr>
                        <a:t>Ofsted Yearly Registration</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ctr">
                    <a:lnL w="12700" cmpd="sng">
                      <a:noFill/>
                      <a:prstDash val="solid"/>
                    </a:lnL>
                    <a:lnR w="12700" cmpd="sng">
                      <a:noFill/>
                      <a:prstDash val="solid"/>
                    </a:lnR>
                    <a:lnT w="12700" cmpd="sng">
                      <a:noFill/>
                      <a:prstDash val="solid"/>
                    </a:lnT>
                    <a:lnB w="9525" cap="flat" cmpd="sng" algn="ctr">
                      <a:noFill/>
                      <a:prstDash val="solid"/>
                    </a:lnB>
                    <a:noFill/>
                  </a:tcPr>
                </a:tc>
                <a:tc>
                  <a:txBody>
                    <a:bodyPr/>
                    <a:lstStyle/>
                    <a:p>
                      <a:pPr algn="l">
                        <a:lnSpc>
                          <a:spcPct val="107000"/>
                        </a:lnSpc>
                        <a:spcAft>
                          <a:spcPts val="800"/>
                        </a:spcAft>
                      </a:pPr>
                      <a:r>
                        <a:rPr lang="en-GB" sz="900" cap="none" spc="0">
                          <a:solidFill>
                            <a:schemeClr val="tx1"/>
                          </a:solidFill>
                          <a:effectLst/>
                        </a:rPr>
                        <a:t> </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12700" cmpd="sng">
                      <a:noFill/>
                      <a:prstDash val="solid"/>
                    </a:lnL>
                    <a:lnR w="12700" cmpd="sng">
                      <a:noFill/>
                      <a:prstDash val="solid"/>
                    </a:lnR>
                    <a:lnT w="12700" cmpd="sng">
                      <a:noFill/>
                      <a:prstDash val="solid"/>
                    </a:lnT>
                    <a:lnB w="9525" cap="flat" cmpd="sng" algn="ctr">
                      <a:noFill/>
                      <a:prstDash val="solid"/>
                    </a:lnB>
                    <a:noFill/>
                  </a:tcPr>
                </a:tc>
                <a:tc>
                  <a:txBody>
                    <a:bodyPr/>
                    <a:lstStyle/>
                    <a:p>
                      <a:pPr algn="r">
                        <a:lnSpc>
                          <a:spcPct val="107000"/>
                        </a:lnSpc>
                        <a:spcAft>
                          <a:spcPts val="800"/>
                        </a:spcAft>
                      </a:pPr>
                      <a:r>
                        <a:rPr lang="en-GB" sz="900" cap="none" spc="0">
                          <a:solidFill>
                            <a:schemeClr val="tx1"/>
                          </a:solidFill>
                          <a:effectLst/>
                        </a:rPr>
                        <a:t>30</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12700" cmpd="sng">
                      <a:noFill/>
                      <a:prstDash val="solid"/>
                    </a:lnL>
                    <a:lnR w="12700" cmpd="sng">
                      <a:noFill/>
                      <a:prstDash val="solid"/>
                    </a:lnR>
                    <a:lnT w="12700" cmpd="sng">
                      <a:noFill/>
                      <a:prstDash val="solid"/>
                    </a:lnT>
                    <a:lnB w="9525" cap="flat" cmpd="sng" algn="ctr">
                      <a:noFill/>
                      <a:prstDash val="solid"/>
                    </a:lnB>
                    <a:noFill/>
                  </a:tcPr>
                </a:tc>
                <a:tc>
                  <a:txBody>
                    <a:bodyPr/>
                    <a:lstStyle/>
                    <a:p>
                      <a:pPr algn="l">
                        <a:lnSpc>
                          <a:spcPct val="107000"/>
                        </a:lnSpc>
                        <a:spcAft>
                          <a:spcPts val="800"/>
                        </a:spcAft>
                      </a:pPr>
                      <a:r>
                        <a:rPr lang="en-GB" sz="900" cap="none" spc="0">
                          <a:solidFill>
                            <a:schemeClr val="tx1"/>
                          </a:solidFill>
                          <a:effectLst/>
                        </a:rPr>
                        <a:t> £           220.00 </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12700" cmpd="sng">
                      <a:noFill/>
                      <a:prstDash val="solid"/>
                    </a:lnL>
                    <a:lnR w="12700" cmpd="sng">
                      <a:noFill/>
                      <a:prstDash val="solid"/>
                    </a:lnR>
                    <a:lnT w="12700" cmpd="sng">
                      <a:noFill/>
                      <a:prstDash val="solid"/>
                    </a:lnT>
                    <a:lnB w="9525" cap="flat" cmpd="sng" algn="ctr">
                      <a:noFill/>
                      <a:prstDash val="solid"/>
                    </a:lnB>
                    <a:noFill/>
                  </a:tcPr>
                </a:tc>
                <a:extLst>
                  <a:ext uri="{0D108BD9-81ED-4DB2-BD59-A6C34878D82A}">
                    <a16:rowId xmlns:a16="http://schemas.microsoft.com/office/drawing/2014/main" val="4179414700"/>
                  </a:ext>
                </a:extLst>
              </a:tr>
              <a:tr h="368966">
                <a:tc>
                  <a:txBody>
                    <a:bodyPr/>
                    <a:lstStyle/>
                    <a:p>
                      <a:pPr algn="l">
                        <a:lnSpc>
                          <a:spcPct val="107000"/>
                        </a:lnSpc>
                        <a:spcAft>
                          <a:spcPts val="800"/>
                        </a:spcAft>
                      </a:pPr>
                      <a:r>
                        <a:rPr lang="en-GB" sz="900" b="1" cap="none" spc="0">
                          <a:solidFill>
                            <a:schemeClr val="tx1"/>
                          </a:solidFill>
                          <a:effectLst/>
                        </a:rPr>
                        <a:t> </a:t>
                      </a:r>
                      <a:endParaRPr lang="en-GB" sz="90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ctr">
                    <a:lnL w="9525" cap="flat" cmpd="sng" algn="ctr">
                      <a:solidFill>
                        <a:schemeClr val="tx1"/>
                      </a:solid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algn="ctr">
                        <a:lnSpc>
                          <a:spcPct val="107000"/>
                        </a:lnSpc>
                        <a:spcAft>
                          <a:spcPts val="800"/>
                        </a:spcAft>
                      </a:pPr>
                      <a:r>
                        <a:rPr lang="en-GB" sz="900" cap="none" spc="0">
                          <a:solidFill>
                            <a:schemeClr val="tx1"/>
                          </a:solidFill>
                          <a:effectLst/>
                        </a:rPr>
                        <a:t>Securing the indoor and outdoor location</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ctr">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algn="l">
                        <a:lnSpc>
                          <a:spcPct val="107000"/>
                        </a:lnSpc>
                        <a:spcAft>
                          <a:spcPts val="800"/>
                        </a:spcAft>
                      </a:pPr>
                      <a:r>
                        <a:rPr lang="en-GB" sz="900" cap="none" spc="0">
                          <a:solidFill>
                            <a:schemeClr val="tx1"/>
                          </a:solidFill>
                          <a:effectLst/>
                        </a:rPr>
                        <a:t>fences, premises inspection </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algn="r">
                        <a:lnSpc>
                          <a:spcPct val="107000"/>
                        </a:lnSpc>
                        <a:spcAft>
                          <a:spcPts val="800"/>
                        </a:spcAft>
                      </a:pPr>
                      <a:r>
                        <a:rPr lang="en-GB" sz="900" cap="none" spc="0">
                          <a:solidFill>
                            <a:schemeClr val="tx1"/>
                          </a:solidFill>
                          <a:effectLst/>
                        </a:rPr>
                        <a:t>14</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algn="l">
                        <a:lnSpc>
                          <a:spcPct val="107000"/>
                        </a:lnSpc>
                        <a:spcAft>
                          <a:spcPts val="800"/>
                        </a:spcAft>
                      </a:pPr>
                      <a:r>
                        <a:rPr lang="en-GB" sz="900" cap="none" spc="0">
                          <a:solidFill>
                            <a:schemeClr val="tx1"/>
                          </a:solidFill>
                          <a:effectLst/>
                        </a:rPr>
                        <a:t> £       2,000.00 </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510018029"/>
                  </a:ext>
                </a:extLst>
              </a:tr>
              <a:tr h="202821">
                <a:tc>
                  <a:txBody>
                    <a:bodyPr/>
                    <a:lstStyle/>
                    <a:p>
                      <a:pPr algn="ctr">
                        <a:lnSpc>
                          <a:spcPct val="107000"/>
                        </a:lnSpc>
                        <a:spcAft>
                          <a:spcPts val="800"/>
                        </a:spcAft>
                      </a:pPr>
                      <a:r>
                        <a:rPr lang="en-GB" sz="900" b="1" cap="none" spc="0">
                          <a:solidFill>
                            <a:schemeClr val="tx1"/>
                          </a:solidFill>
                          <a:effectLst/>
                        </a:rPr>
                        <a:t> </a:t>
                      </a:r>
                      <a:endParaRPr lang="en-GB" sz="90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9525" cap="flat" cmpd="sng" algn="ctr">
                      <a:solidFill>
                        <a:schemeClr val="tx1"/>
                      </a:solidFill>
                      <a:prstDash val="solid"/>
                    </a:lnL>
                    <a:lnR w="12700" cmpd="sng">
                      <a:noFill/>
                      <a:prstDash val="solid"/>
                    </a:lnR>
                    <a:lnT w="12700" cmpd="sng">
                      <a:noFill/>
                      <a:prstDash val="solid"/>
                    </a:lnT>
                    <a:lnB w="9525" cap="flat" cmpd="sng" algn="ctr">
                      <a:noFill/>
                      <a:prstDash val="solid"/>
                    </a:lnB>
                    <a:noFill/>
                  </a:tcPr>
                </a:tc>
                <a:tc>
                  <a:txBody>
                    <a:bodyPr/>
                    <a:lstStyle/>
                    <a:p>
                      <a:pPr algn="ctr">
                        <a:lnSpc>
                          <a:spcPct val="107000"/>
                        </a:lnSpc>
                        <a:spcAft>
                          <a:spcPts val="800"/>
                        </a:spcAft>
                      </a:pPr>
                      <a:r>
                        <a:rPr lang="en-GB" sz="900" cap="none" spc="0">
                          <a:solidFill>
                            <a:schemeClr val="tx1"/>
                          </a:solidFill>
                          <a:effectLst/>
                        </a:rPr>
                        <a:t>Securing windows and doors with card lock system</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ctr">
                    <a:lnL w="12700" cmpd="sng">
                      <a:noFill/>
                      <a:prstDash val="solid"/>
                    </a:lnL>
                    <a:lnR w="12700" cmpd="sng">
                      <a:noFill/>
                      <a:prstDash val="solid"/>
                    </a:lnR>
                    <a:lnT w="12700" cmpd="sng">
                      <a:noFill/>
                      <a:prstDash val="solid"/>
                    </a:lnT>
                    <a:lnB w="9525" cap="flat" cmpd="sng" algn="ctr">
                      <a:noFill/>
                      <a:prstDash val="solid"/>
                    </a:lnB>
                    <a:noFill/>
                  </a:tcPr>
                </a:tc>
                <a:tc>
                  <a:txBody>
                    <a:bodyPr/>
                    <a:lstStyle/>
                    <a:p>
                      <a:pPr algn="l">
                        <a:lnSpc>
                          <a:spcPct val="107000"/>
                        </a:lnSpc>
                        <a:spcAft>
                          <a:spcPts val="800"/>
                        </a:spcAft>
                      </a:pPr>
                      <a:r>
                        <a:rPr lang="en-GB" sz="900" cap="none" spc="0">
                          <a:solidFill>
                            <a:schemeClr val="tx1"/>
                          </a:solidFill>
                          <a:effectLst/>
                        </a:rPr>
                        <a:t> </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12700" cmpd="sng">
                      <a:noFill/>
                      <a:prstDash val="solid"/>
                    </a:lnL>
                    <a:lnR w="12700" cmpd="sng">
                      <a:noFill/>
                      <a:prstDash val="solid"/>
                    </a:lnR>
                    <a:lnT w="12700" cmpd="sng">
                      <a:noFill/>
                      <a:prstDash val="solid"/>
                    </a:lnT>
                    <a:lnB w="9525" cap="flat" cmpd="sng" algn="ctr">
                      <a:noFill/>
                      <a:prstDash val="solid"/>
                    </a:lnB>
                    <a:noFill/>
                  </a:tcPr>
                </a:tc>
                <a:tc>
                  <a:txBody>
                    <a:bodyPr/>
                    <a:lstStyle/>
                    <a:p>
                      <a:pPr algn="r">
                        <a:lnSpc>
                          <a:spcPct val="107000"/>
                        </a:lnSpc>
                        <a:spcAft>
                          <a:spcPts val="800"/>
                        </a:spcAft>
                      </a:pPr>
                      <a:r>
                        <a:rPr lang="en-GB" sz="900" cap="none" spc="0">
                          <a:solidFill>
                            <a:schemeClr val="tx1"/>
                          </a:solidFill>
                          <a:effectLst/>
                        </a:rPr>
                        <a:t>7</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12700" cmpd="sng">
                      <a:noFill/>
                      <a:prstDash val="solid"/>
                    </a:lnL>
                    <a:lnR w="12700" cmpd="sng">
                      <a:noFill/>
                      <a:prstDash val="solid"/>
                    </a:lnR>
                    <a:lnT w="12700" cmpd="sng">
                      <a:noFill/>
                      <a:prstDash val="solid"/>
                    </a:lnT>
                    <a:lnB w="9525" cap="flat" cmpd="sng" algn="ctr">
                      <a:noFill/>
                      <a:prstDash val="solid"/>
                    </a:lnB>
                    <a:noFill/>
                  </a:tcPr>
                </a:tc>
                <a:tc>
                  <a:txBody>
                    <a:bodyPr/>
                    <a:lstStyle/>
                    <a:p>
                      <a:pPr algn="l">
                        <a:lnSpc>
                          <a:spcPct val="107000"/>
                        </a:lnSpc>
                        <a:spcAft>
                          <a:spcPts val="800"/>
                        </a:spcAft>
                      </a:pPr>
                      <a:r>
                        <a:rPr lang="en-GB" sz="900" cap="none" spc="0">
                          <a:solidFill>
                            <a:schemeClr val="tx1"/>
                          </a:solidFill>
                          <a:effectLst/>
                        </a:rPr>
                        <a:t> £       2,000.00 </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12700" cmpd="sng">
                      <a:noFill/>
                      <a:prstDash val="solid"/>
                    </a:lnL>
                    <a:lnR w="12700" cmpd="sng">
                      <a:noFill/>
                      <a:prstDash val="solid"/>
                    </a:lnR>
                    <a:lnT w="12700" cmpd="sng">
                      <a:noFill/>
                      <a:prstDash val="solid"/>
                    </a:lnT>
                    <a:lnB w="9525" cap="flat" cmpd="sng" algn="ctr">
                      <a:noFill/>
                      <a:prstDash val="solid"/>
                    </a:lnB>
                    <a:noFill/>
                  </a:tcPr>
                </a:tc>
                <a:extLst>
                  <a:ext uri="{0D108BD9-81ED-4DB2-BD59-A6C34878D82A}">
                    <a16:rowId xmlns:a16="http://schemas.microsoft.com/office/drawing/2014/main" val="382969423"/>
                  </a:ext>
                </a:extLst>
              </a:tr>
              <a:tr h="202821">
                <a:tc>
                  <a:txBody>
                    <a:bodyPr/>
                    <a:lstStyle/>
                    <a:p>
                      <a:pPr algn="ctr">
                        <a:lnSpc>
                          <a:spcPct val="107000"/>
                        </a:lnSpc>
                        <a:spcAft>
                          <a:spcPts val="800"/>
                        </a:spcAft>
                      </a:pPr>
                      <a:r>
                        <a:rPr lang="en-GB" sz="900" b="1" cap="none" spc="0">
                          <a:solidFill>
                            <a:schemeClr val="tx1"/>
                          </a:solidFill>
                          <a:effectLst/>
                        </a:rPr>
                        <a:t> </a:t>
                      </a:r>
                      <a:endParaRPr lang="en-GB" sz="90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9525" cap="flat" cmpd="sng" algn="ctr">
                      <a:solidFill>
                        <a:schemeClr val="tx1"/>
                      </a:solid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algn="ctr">
                        <a:lnSpc>
                          <a:spcPct val="107000"/>
                        </a:lnSpc>
                        <a:spcAft>
                          <a:spcPts val="800"/>
                        </a:spcAft>
                      </a:pPr>
                      <a:r>
                        <a:rPr lang="en-GB" sz="900" cap="none" spc="0">
                          <a:solidFill>
                            <a:schemeClr val="tx1"/>
                          </a:solidFill>
                          <a:effectLst/>
                        </a:rPr>
                        <a:t>Paint the walls (interior and exterior)</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ctr">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algn="l">
                        <a:lnSpc>
                          <a:spcPct val="107000"/>
                        </a:lnSpc>
                        <a:spcAft>
                          <a:spcPts val="800"/>
                        </a:spcAft>
                      </a:pPr>
                      <a:r>
                        <a:rPr lang="en-GB" sz="900" cap="none" spc="0">
                          <a:solidFill>
                            <a:schemeClr val="tx1"/>
                          </a:solidFill>
                          <a:effectLst/>
                        </a:rPr>
                        <a:t> </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algn="r">
                        <a:lnSpc>
                          <a:spcPct val="107000"/>
                        </a:lnSpc>
                        <a:spcAft>
                          <a:spcPts val="800"/>
                        </a:spcAft>
                      </a:pPr>
                      <a:r>
                        <a:rPr lang="en-GB" sz="900" cap="none" spc="0">
                          <a:solidFill>
                            <a:schemeClr val="tx1"/>
                          </a:solidFill>
                          <a:effectLst/>
                        </a:rPr>
                        <a:t>14</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algn="l">
                        <a:lnSpc>
                          <a:spcPct val="107000"/>
                        </a:lnSpc>
                        <a:spcAft>
                          <a:spcPts val="800"/>
                        </a:spcAft>
                      </a:pPr>
                      <a:r>
                        <a:rPr lang="en-GB" sz="900" cap="none" spc="0">
                          <a:solidFill>
                            <a:schemeClr val="tx1"/>
                          </a:solidFill>
                          <a:effectLst/>
                        </a:rPr>
                        <a:t> £       5,000.00 </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3580309194"/>
                  </a:ext>
                </a:extLst>
              </a:tr>
              <a:tr h="368966">
                <a:tc>
                  <a:txBody>
                    <a:bodyPr/>
                    <a:lstStyle/>
                    <a:p>
                      <a:pPr algn="ctr">
                        <a:lnSpc>
                          <a:spcPct val="107000"/>
                        </a:lnSpc>
                        <a:spcAft>
                          <a:spcPts val="800"/>
                        </a:spcAft>
                      </a:pPr>
                      <a:r>
                        <a:rPr lang="en-GB" sz="900" b="1" cap="none" spc="0">
                          <a:solidFill>
                            <a:schemeClr val="tx1"/>
                          </a:solidFill>
                          <a:effectLst/>
                        </a:rPr>
                        <a:t> </a:t>
                      </a:r>
                      <a:endParaRPr lang="en-GB" sz="90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9525" cap="flat" cmpd="sng" algn="ctr">
                      <a:solidFill>
                        <a:schemeClr val="tx1"/>
                      </a:solidFill>
                      <a:prstDash val="solid"/>
                    </a:lnL>
                    <a:lnR w="12700" cmpd="sng">
                      <a:noFill/>
                      <a:prstDash val="solid"/>
                    </a:lnR>
                    <a:lnT w="12700" cmpd="sng">
                      <a:noFill/>
                      <a:prstDash val="solid"/>
                    </a:lnT>
                    <a:lnB w="9525" cap="flat" cmpd="sng" algn="ctr">
                      <a:noFill/>
                      <a:prstDash val="solid"/>
                    </a:lnB>
                    <a:noFill/>
                  </a:tcPr>
                </a:tc>
                <a:tc>
                  <a:txBody>
                    <a:bodyPr/>
                    <a:lstStyle/>
                    <a:p>
                      <a:pPr algn="ctr">
                        <a:lnSpc>
                          <a:spcPct val="107000"/>
                        </a:lnSpc>
                        <a:spcAft>
                          <a:spcPts val="800"/>
                        </a:spcAft>
                      </a:pPr>
                      <a:r>
                        <a:rPr lang="en-GB" sz="900" cap="none" spc="0">
                          <a:solidFill>
                            <a:schemeClr val="tx1"/>
                          </a:solidFill>
                          <a:effectLst/>
                        </a:rPr>
                        <a:t>Order and fit carpet for indoors and sponge flooring outdoors</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ctr">
                    <a:lnL w="12700" cmpd="sng">
                      <a:noFill/>
                      <a:prstDash val="solid"/>
                    </a:lnL>
                    <a:lnR w="12700" cmpd="sng">
                      <a:noFill/>
                      <a:prstDash val="solid"/>
                    </a:lnR>
                    <a:lnT w="12700" cmpd="sng">
                      <a:noFill/>
                      <a:prstDash val="solid"/>
                    </a:lnT>
                    <a:lnB w="9525" cap="flat" cmpd="sng" algn="ctr">
                      <a:noFill/>
                      <a:prstDash val="solid"/>
                    </a:lnB>
                    <a:noFill/>
                  </a:tcPr>
                </a:tc>
                <a:tc>
                  <a:txBody>
                    <a:bodyPr/>
                    <a:lstStyle/>
                    <a:p>
                      <a:pPr algn="l">
                        <a:lnSpc>
                          <a:spcPct val="107000"/>
                        </a:lnSpc>
                        <a:spcAft>
                          <a:spcPts val="800"/>
                        </a:spcAft>
                      </a:pPr>
                      <a:r>
                        <a:rPr lang="en-GB" sz="900" cap="none" spc="0">
                          <a:solidFill>
                            <a:schemeClr val="tx1"/>
                          </a:solidFill>
                          <a:effectLst/>
                        </a:rPr>
                        <a:t> </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12700" cmpd="sng">
                      <a:noFill/>
                      <a:prstDash val="solid"/>
                    </a:lnL>
                    <a:lnR w="12700" cmpd="sng">
                      <a:noFill/>
                      <a:prstDash val="solid"/>
                    </a:lnR>
                    <a:lnT w="12700" cmpd="sng">
                      <a:noFill/>
                      <a:prstDash val="solid"/>
                    </a:lnT>
                    <a:lnB w="9525" cap="flat" cmpd="sng" algn="ctr">
                      <a:noFill/>
                      <a:prstDash val="solid"/>
                    </a:lnB>
                    <a:noFill/>
                  </a:tcPr>
                </a:tc>
                <a:tc>
                  <a:txBody>
                    <a:bodyPr/>
                    <a:lstStyle/>
                    <a:p>
                      <a:pPr algn="r">
                        <a:lnSpc>
                          <a:spcPct val="107000"/>
                        </a:lnSpc>
                        <a:spcAft>
                          <a:spcPts val="800"/>
                        </a:spcAft>
                      </a:pPr>
                      <a:r>
                        <a:rPr lang="en-GB" sz="900" cap="none" spc="0">
                          <a:solidFill>
                            <a:schemeClr val="tx1"/>
                          </a:solidFill>
                          <a:effectLst/>
                        </a:rPr>
                        <a:t>30</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12700" cmpd="sng">
                      <a:noFill/>
                      <a:prstDash val="solid"/>
                    </a:lnL>
                    <a:lnR w="12700" cmpd="sng">
                      <a:noFill/>
                      <a:prstDash val="solid"/>
                    </a:lnR>
                    <a:lnT w="12700" cmpd="sng">
                      <a:noFill/>
                      <a:prstDash val="solid"/>
                    </a:lnT>
                    <a:lnB w="9525" cap="flat" cmpd="sng" algn="ctr">
                      <a:noFill/>
                      <a:prstDash val="solid"/>
                    </a:lnB>
                    <a:noFill/>
                  </a:tcPr>
                </a:tc>
                <a:tc>
                  <a:txBody>
                    <a:bodyPr/>
                    <a:lstStyle/>
                    <a:p>
                      <a:pPr algn="l">
                        <a:lnSpc>
                          <a:spcPct val="107000"/>
                        </a:lnSpc>
                        <a:spcAft>
                          <a:spcPts val="800"/>
                        </a:spcAft>
                      </a:pPr>
                      <a:r>
                        <a:rPr lang="en-GB" sz="900" cap="none" spc="0">
                          <a:solidFill>
                            <a:schemeClr val="tx1"/>
                          </a:solidFill>
                          <a:effectLst/>
                        </a:rPr>
                        <a:t> £       7,000.00 </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12700" cmpd="sng">
                      <a:noFill/>
                      <a:prstDash val="solid"/>
                    </a:lnL>
                    <a:lnR w="12700" cmpd="sng">
                      <a:noFill/>
                      <a:prstDash val="solid"/>
                    </a:lnR>
                    <a:lnT w="12700" cmpd="sng">
                      <a:noFill/>
                      <a:prstDash val="solid"/>
                    </a:lnT>
                    <a:lnB w="9525" cap="flat" cmpd="sng" algn="ctr">
                      <a:noFill/>
                      <a:prstDash val="solid"/>
                    </a:lnB>
                    <a:noFill/>
                  </a:tcPr>
                </a:tc>
                <a:extLst>
                  <a:ext uri="{0D108BD9-81ED-4DB2-BD59-A6C34878D82A}">
                    <a16:rowId xmlns:a16="http://schemas.microsoft.com/office/drawing/2014/main" val="2480230609"/>
                  </a:ext>
                </a:extLst>
              </a:tr>
              <a:tr h="202821">
                <a:tc>
                  <a:txBody>
                    <a:bodyPr/>
                    <a:lstStyle/>
                    <a:p>
                      <a:pPr algn="ctr">
                        <a:lnSpc>
                          <a:spcPct val="107000"/>
                        </a:lnSpc>
                        <a:spcAft>
                          <a:spcPts val="800"/>
                        </a:spcAft>
                      </a:pPr>
                      <a:r>
                        <a:rPr lang="en-GB" sz="900" b="1" cap="none" spc="0">
                          <a:solidFill>
                            <a:schemeClr val="tx1"/>
                          </a:solidFill>
                          <a:effectLst/>
                        </a:rPr>
                        <a:t> </a:t>
                      </a:r>
                      <a:endParaRPr lang="en-GB" sz="90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9525" cap="flat" cmpd="sng" algn="ctr">
                      <a:solidFill>
                        <a:schemeClr val="tx1"/>
                      </a:solid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algn="ctr">
                        <a:lnSpc>
                          <a:spcPct val="107000"/>
                        </a:lnSpc>
                        <a:spcAft>
                          <a:spcPts val="800"/>
                        </a:spcAft>
                      </a:pPr>
                      <a:r>
                        <a:rPr lang="en-GB" sz="900" cap="none" spc="0">
                          <a:solidFill>
                            <a:schemeClr val="tx1"/>
                          </a:solidFill>
                          <a:effectLst/>
                        </a:rPr>
                        <a:t>Order and fit children furniture including toilets and sinks</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ctr">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algn="l">
                        <a:lnSpc>
                          <a:spcPct val="107000"/>
                        </a:lnSpc>
                        <a:spcAft>
                          <a:spcPts val="800"/>
                        </a:spcAft>
                      </a:pPr>
                      <a:r>
                        <a:rPr lang="en-GB" sz="900" cap="none" spc="0">
                          <a:solidFill>
                            <a:schemeClr val="tx1"/>
                          </a:solidFill>
                          <a:effectLst/>
                        </a:rPr>
                        <a:t> </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algn="r">
                        <a:lnSpc>
                          <a:spcPct val="107000"/>
                        </a:lnSpc>
                        <a:spcAft>
                          <a:spcPts val="800"/>
                        </a:spcAft>
                      </a:pPr>
                      <a:r>
                        <a:rPr lang="en-GB" sz="900" cap="none" spc="0">
                          <a:solidFill>
                            <a:schemeClr val="tx1"/>
                          </a:solidFill>
                          <a:effectLst/>
                        </a:rPr>
                        <a:t>30</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algn="l">
                        <a:lnSpc>
                          <a:spcPct val="107000"/>
                        </a:lnSpc>
                        <a:spcAft>
                          <a:spcPts val="800"/>
                        </a:spcAft>
                      </a:pPr>
                      <a:r>
                        <a:rPr lang="en-GB" sz="900" cap="none" spc="0">
                          <a:solidFill>
                            <a:schemeClr val="tx1"/>
                          </a:solidFill>
                          <a:effectLst/>
                        </a:rPr>
                        <a:t> £     15,000.00 </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1725128180"/>
                  </a:ext>
                </a:extLst>
              </a:tr>
              <a:tr h="368966">
                <a:tc>
                  <a:txBody>
                    <a:bodyPr/>
                    <a:lstStyle/>
                    <a:p>
                      <a:pPr algn="ctr">
                        <a:lnSpc>
                          <a:spcPct val="107000"/>
                        </a:lnSpc>
                        <a:spcAft>
                          <a:spcPts val="800"/>
                        </a:spcAft>
                      </a:pPr>
                      <a:r>
                        <a:rPr lang="en-GB" sz="900" b="1" cap="none" spc="0">
                          <a:solidFill>
                            <a:schemeClr val="tx1"/>
                          </a:solidFill>
                          <a:effectLst/>
                        </a:rPr>
                        <a:t> </a:t>
                      </a:r>
                      <a:endParaRPr lang="en-GB" sz="90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9525" cap="flat" cmpd="sng" algn="ctr">
                      <a:solidFill>
                        <a:schemeClr val="tx1"/>
                      </a:solidFill>
                      <a:prstDash val="solid"/>
                    </a:lnL>
                    <a:lnR w="12700" cmpd="sng">
                      <a:noFill/>
                      <a:prstDash val="solid"/>
                    </a:lnR>
                    <a:lnT w="12700" cmpd="sng">
                      <a:noFill/>
                      <a:prstDash val="solid"/>
                    </a:lnT>
                    <a:lnB w="9525" cap="flat" cmpd="sng" algn="ctr">
                      <a:noFill/>
                      <a:prstDash val="solid"/>
                    </a:lnB>
                    <a:noFill/>
                  </a:tcPr>
                </a:tc>
                <a:tc>
                  <a:txBody>
                    <a:bodyPr/>
                    <a:lstStyle/>
                    <a:p>
                      <a:pPr algn="ctr">
                        <a:lnSpc>
                          <a:spcPct val="107000"/>
                        </a:lnSpc>
                        <a:spcAft>
                          <a:spcPts val="800"/>
                        </a:spcAft>
                      </a:pPr>
                      <a:r>
                        <a:rPr lang="en-GB" sz="900" cap="none" spc="0">
                          <a:solidFill>
                            <a:schemeClr val="tx1"/>
                          </a:solidFill>
                          <a:effectLst/>
                        </a:rPr>
                        <a:t>Order children equipment and toys (indoors and outdoors)</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ctr">
                    <a:lnL w="12700" cmpd="sng">
                      <a:noFill/>
                      <a:prstDash val="solid"/>
                    </a:lnL>
                    <a:lnR w="12700" cmpd="sng">
                      <a:noFill/>
                      <a:prstDash val="solid"/>
                    </a:lnR>
                    <a:lnT w="12700" cmpd="sng">
                      <a:noFill/>
                      <a:prstDash val="solid"/>
                    </a:lnT>
                    <a:lnB w="9525" cap="flat" cmpd="sng" algn="ctr">
                      <a:noFill/>
                      <a:prstDash val="solid"/>
                    </a:lnB>
                    <a:noFill/>
                  </a:tcPr>
                </a:tc>
                <a:tc>
                  <a:txBody>
                    <a:bodyPr/>
                    <a:lstStyle/>
                    <a:p>
                      <a:pPr algn="l">
                        <a:lnSpc>
                          <a:spcPct val="107000"/>
                        </a:lnSpc>
                        <a:spcAft>
                          <a:spcPts val="800"/>
                        </a:spcAft>
                      </a:pPr>
                      <a:r>
                        <a:rPr lang="en-GB" sz="900" cap="none" spc="0">
                          <a:solidFill>
                            <a:schemeClr val="tx1"/>
                          </a:solidFill>
                          <a:effectLst/>
                        </a:rPr>
                        <a:t> </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12700" cmpd="sng">
                      <a:noFill/>
                      <a:prstDash val="solid"/>
                    </a:lnL>
                    <a:lnR w="12700" cmpd="sng">
                      <a:noFill/>
                      <a:prstDash val="solid"/>
                    </a:lnR>
                    <a:lnT w="12700" cmpd="sng">
                      <a:noFill/>
                      <a:prstDash val="solid"/>
                    </a:lnT>
                    <a:lnB w="9525" cap="flat" cmpd="sng" algn="ctr">
                      <a:noFill/>
                      <a:prstDash val="solid"/>
                    </a:lnB>
                    <a:noFill/>
                  </a:tcPr>
                </a:tc>
                <a:tc>
                  <a:txBody>
                    <a:bodyPr/>
                    <a:lstStyle/>
                    <a:p>
                      <a:pPr algn="r">
                        <a:lnSpc>
                          <a:spcPct val="107000"/>
                        </a:lnSpc>
                        <a:spcAft>
                          <a:spcPts val="800"/>
                        </a:spcAft>
                      </a:pPr>
                      <a:r>
                        <a:rPr lang="en-GB" sz="900" cap="none" spc="0">
                          <a:solidFill>
                            <a:schemeClr val="tx1"/>
                          </a:solidFill>
                          <a:effectLst/>
                        </a:rPr>
                        <a:t>14</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12700" cmpd="sng">
                      <a:noFill/>
                      <a:prstDash val="solid"/>
                    </a:lnL>
                    <a:lnR w="12700" cmpd="sng">
                      <a:noFill/>
                      <a:prstDash val="solid"/>
                    </a:lnR>
                    <a:lnT w="12700" cmpd="sng">
                      <a:noFill/>
                      <a:prstDash val="solid"/>
                    </a:lnT>
                    <a:lnB w="9525" cap="flat" cmpd="sng" algn="ctr">
                      <a:noFill/>
                      <a:prstDash val="solid"/>
                    </a:lnB>
                    <a:noFill/>
                  </a:tcPr>
                </a:tc>
                <a:tc>
                  <a:txBody>
                    <a:bodyPr/>
                    <a:lstStyle/>
                    <a:p>
                      <a:pPr algn="l">
                        <a:lnSpc>
                          <a:spcPct val="107000"/>
                        </a:lnSpc>
                        <a:spcAft>
                          <a:spcPts val="800"/>
                        </a:spcAft>
                      </a:pPr>
                      <a:r>
                        <a:rPr lang="en-GB" sz="900" cap="none" spc="0">
                          <a:solidFill>
                            <a:schemeClr val="tx1"/>
                          </a:solidFill>
                          <a:effectLst/>
                        </a:rPr>
                        <a:t> £       7,000.00 </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12700" cmpd="sng">
                      <a:noFill/>
                      <a:prstDash val="solid"/>
                    </a:lnL>
                    <a:lnR w="12700" cmpd="sng">
                      <a:noFill/>
                      <a:prstDash val="solid"/>
                    </a:lnR>
                    <a:lnT w="12700" cmpd="sng">
                      <a:noFill/>
                      <a:prstDash val="solid"/>
                    </a:lnT>
                    <a:lnB w="9525" cap="flat" cmpd="sng" algn="ctr">
                      <a:noFill/>
                      <a:prstDash val="solid"/>
                    </a:lnB>
                    <a:noFill/>
                  </a:tcPr>
                </a:tc>
                <a:extLst>
                  <a:ext uri="{0D108BD9-81ED-4DB2-BD59-A6C34878D82A}">
                    <a16:rowId xmlns:a16="http://schemas.microsoft.com/office/drawing/2014/main" val="2016756069"/>
                  </a:ext>
                </a:extLst>
              </a:tr>
              <a:tr h="202821">
                <a:tc>
                  <a:txBody>
                    <a:bodyPr/>
                    <a:lstStyle/>
                    <a:p>
                      <a:pPr algn="ctr">
                        <a:lnSpc>
                          <a:spcPct val="107000"/>
                        </a:lnSpc>
                        <a:spcAft>
                          <a:spcPts val="800"/>
                        </a:spcAft>
                      </a:pPr>
                      <a:r>
                        <a:rPr lang="en-GB" sz="900" b="1" cap="none" spc="0">
                          <a:solidFill>
                            <a:schemeClr val="tx1"/>
                          </a:solidFill>
                          <a:effectLst/>
                        </a:rPr>
                        <a:t> </a:t>
                      </a:r>
                      <a:endParaRPr lang="en-GB" sz="90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9525" cap="flat" cmpd="sng" algn="ctr">
                      <a:solidFill>
                        <a:schemeClr val="tx1"/>
                      </a:solid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algn="ctr">
                        <a:lnSpc>
                          <a:spcPct val="107000"/>
                        </a:lnSpc>
                        <a:spcAft>
                          <a:spcPts val="800"/>
                        </a:spcAft>
                      </a:pPr>
                      <a:r>
                        <a:rPr lang="en-GB" sz="900" cap="none" spc="0">
                          <a:solidFill>
                            <a:schemeClr val="tx1"/>
                          </a:solidFill>
                          <a:effectLst/>
                        </a:rPr>
                        <a:t>Promotional posters for Asda’s employees</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ctr">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algn="l">
                        <a:lnSpc>
                          <a:spcPct val="107000"/>
                        </a:lnSpc>
                        <a:spcAft>
                          <a:spcPts val="800"/>
                        </a:spcAft>
                      </a:pPr>
                      <a:r>
                        <a:rPr lang="en-GB" sz="900" cap="none" spc="0">
                          <a:solidFill>
                            <a:schemeClr val="tx1"/>
                          </a:solidFill>
                          <a:effectLst/>
                        </a:rPr>
                        <a:t> </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algn="r">
                        <a:lnSpc>
                          <a:spcPct val="107000"/>
                        </a:lnSpc>
                        <a:spcAft>
                          <a:spcPts val="800"/>
                        </a:spcAft>
                      </a:pPr>
                      <a:r>
                        <a:rPr lang="en-GB" sz="900" cap="none" spc="0">
                          <a:solidFill>
                            <a:schemeClr val="tx1"/>
                          </a:solidFill>
                          <a:effectLst/>
                        </a:rPr>
                        <a:t>14</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algn="l">
                        <a:lnSpc>
                          <a:spcPct val="107000"/>
                        </a:lnSpc>
                        <a:spcAft>
                          <a:spcPts val="800"/>
                        </a:spcAft>
                      </a:pPr>
                      <a:r>
                        <a:rPr lang="en-GB" sz="900" cap="none" spc="0">
                          <a:solidFill>
                            <a:schemeClr val="tx1"/>
                          </a:solidFill>
                          <a:effectLst/>
                        </a:rPr>
                        <a:t> £           200.00 </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3669581041"/>
                  </a:ext>
                </a:extLst>
              </a:tr>
              <a:tr h="202821">
                <a:tc>
                  <a:txBody>
                    <a:bodyPr/>
                    <a:lstStyle/>
                    <a:p>
                      <a:pPr algn="ctr">
                        <a:lnSpc>
                          <a:spcPct val="107000"/>
                        </a:lnSpc>
                        <a:spcAft>
                          <a:spcPts val="800"/>
                        </a:spcAft>
                      </a:pPr>
                      <a:r>
                        <a:rPr lang="en-GB" sz="900" b="1" cap="none" spc="0">
                          <a:solidFill>
                            <a:schemeClr val="tx1"/>
                          </a:solidFill>
                          <a:effectLst/>
                        </a:rPr>
                        <a:t> </a:t>
                      </a:r>
                      <a:endParaRPr lang="en-GB" sz="90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9525" cap="flat" cmpd="sng" algn="ctr">
                      <a:solidFill>
                        <a:schemeClr val="tx1"/>
                      </a:solidFill>
                      <a:prstDash val="solid"/>
                    </a:lnL>
                    <a:lnR w="12700" cmpd="sng">
                      <a:noFill/>
                      <a:prstDash val="solid"/>
                    </a:lnR>
                    <a:lnT w="12700" cmpd="sng">
                      <a:noFill/>
                      <a:prstDash val="solid"/>
                    </a:lnT>
                    <a:lnB w="9525" cap="flat" cmpd="sng" algn="ctr">
                      <a:noFill/>
                      <a:prstDash val="solid"/>
                    </a:lnB>
                    <a:noFill/>
                  </a:tcPr>
                </a:tc>
                <a:tc>
                  <a:txBody>
                    <a:bodyPr/>
                    <a:lstStyle/>
                    <a:p>
                      <a:pPr algn="ctr">
                        <a:lnSpc>
                          <a:spcPct val="107000"/>
                        </a:lnSpc>
                        <a:spcAft>
                          <a:spcPts val="800"/>
                        </a:spcAft>
                      </a:pPr>
                      <a:r>
                        <a:rPr lang="en-GB" sz="900" cap="none" spc="0">
                          <a:solidFill>
                            <a:schemeClr val="tx1"/>
                          </a:solidFill>
                          <a:effectLst/>
                        </a:rPr>
                        <a:t>IT resources</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ctr">
                    <a:lnL w="12700" cmpd="sng">
                      <a:noFill/>
                      <a:prstDash val="solid"/>
                    </a:lnL>
                    <a:lnR w="12700" cmpd="sng">
                      <a:noFill/>
                      <a:prstDash val="solid"/>
                    </a:lnR>
                    <a:lnT w="12700" cmpd="sng">
                      <a:noFill/>
                      <a:prstDash val="solid"/>
                    </a:lnT>
                    <a:lnB w="9525" cap="flat" cmpd="sng" algn="ctr">
                      <a:noFill/>
                      <a:prstDash val="solid"/>
                    </a:lnB>
                    <a:noFill/>
                  </a:tcPr>
                </a:tc>
                <a:tc>
                  <a:txBody>
                    <a:bodyPr/>
                    <a:lstStyle/>
                    <a:p>
                      <a:pPr algn="l">
                        <a:lnSpc>
                          <a:spcPct val="107000"/>
                        </a:lnSpc>
                        <a:spcAft>
                          <a:spcPts val="800"/>
                        </a:spcAft>
                      </a:pPr>
                      <a:r>
                        <a:rPr lang="en-GB" sz="900" cap="none" spc="0">
                          <a:solidFill>
                            <a:schemeClr val="tx1"/>
                          </a:solidFill>
                          <a:effectLst/>
                        </a:rPr>
                        <a:t> </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12700" cmpd="sng">
                      <a:noFill/>
                      <a:prstDash val="solid"/>
                    </a:lnL>
                    <a:lnR w="12700" cmpd="sng">
                      <a:noFill/>
                      <a:prstDash val="solid"/>
                    </a:lnR>
                    <a:lnT w="12700" cmpd="sng">
                      <a:noFill/>
                      <a:prstDash val="solid"/>
                    </a:lnT>
                    <a:lnB w="9525" cap="flat" cmpd="sng" algn="ctr">
                      <a:noFill/>
                      <a:prstDash val="solid"/>
                    </a:lnB>
                    <a:noFill/>
                  </a:tcPr>
                </a:tc>
                <a:tc>
                  <a:txBody>
                    <a:bodyPr/>
                    <a:lstStyle/>
                    <a:p>
                      <a:pPr algn="r">
                        <a:lnSpc>
                          <a:spcPct val="107000"/>
                        </a:lnSpc>
                        <a:spcAft>
                          <a:spcPts val="800"/>
                        </a:spcAft>
                      </a:pPr>
                      <a:r>
                        <a:rPr lang="en-GB" sz="900" cap="none" spc="0">
                          <a:solidFill>
                            <a:schemeClr val="tx1"/>
                          </a:solidFill>
                          <a:effectLst/>
                        </a:rPr>
                        <a:t>30</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12700" cmpd="sng">
                      <a:noFill/>
                      <a:prstDash val="solid"/>
                    </a:lnL>
                    <a:lnR w="12700" cmpd="sng">
                      <a:noFill/>
                      <a:prstDash val="solid"/>
                    </a:lnR>
                    <a:lnT w="12700" cmpd="sng">
                      <a:noFill/>
                      <a:prstDash val="solid"/>
                    </a:lnT>
                    <a:lnB w="9525" cap="flat" cmpd="sng" algn="ctr">
                      <a:noFill/>
                      <a:prstDash val="solid"/>
                    </a:lnB>
                    <a:noFill/>
                  </a:tcPr>
                </a:tc>
                <a:tc>
                  <a:txBody>
                    <a:bodyPr/>
                    <a:lstStyle/>
                    <a:p>
                      <a:pPr algn="l">
                        <a:lnSpc>
                          <a:spcPct val="107000"/>
                        </a:lnSpc>
                        <a:spcAft>
                          <a:spcPts val="800"/>
                        </a:spcAft>
                      </a:pPr>
                      <a:r>
                        <a:rPr lang="en-GB" sz="900" cap="none" spc="0">
                          <a:solidFill>
                            <a:schemeClr val="tx1"/>
                          </a:solidFill>
                          <a:effectLst/>
                        </a:rPr>
                        <a:t> £       5,000.00 </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12700" cmpd="sng">
                      <a:noFill/>
                      <a:prstDash val="solid"/>
                    </a:lnL>
                    <a:lnR w="12700" cmpd="sng">
                      <a:noFill/>
                      <a:prstDash val="solid"/>
                    </a:lnR>
                    <a:lnT w="12700" cmpd="sng">
                      <a:noFill/>
                      <a:prstDash val="solid"/>
                    </a:lnT>
                    <a:lnB w="9525" cap="flat" cmpd="sng" algn="ctr">
                      <a:noFill/>
                      <a:prstDash val="solid"/>
                    </a:lnB>
                    <a:noFill/>
                  </a:tcPr>
                </a:tc>
                <a:extLst>
                  <a:ext uri="{0D108BD9-81ED-4DB2-BD59-A6C34878D82A}">
                    <a16:rowId xmlns:a16="http://schemas.microsoft.com/office/drawing/2014/main" val="1229608566"/>
                  </a:ext>
                </a:extLst>
              </a:tr>
              <a:tr h="202821">
                <a:tc>
                  <a:txBody>
                    <a:bodyPr/>
                    <a:lstStyle/>
                    <a:p>
                      <a:pPr algn="ctr">
                        <a:lnSpc>
                          <a:spcPct val="107000"/>
                        </a:lnSpc>
                        <a:spcAft>
                          <a:spcPts val="800"/>
                        </a:spcAft>
                      </a:pPr>
                      <a:r>
                        <a:rPr lang="en-GB" sz="900" b="1" cap="none" spc="0">
                          <a:solidFill>
                            <a:schemeClr val="tx1"/>
                          </a:solidFill>
                          <a:effectLst/>
                        </a:rPr>
                        <a:t> </a:t>
                      </a:r>
                      <a:endParaRPr lang="en-GB" sz="90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9525" cap="flat" cmpd="sng" algn="ctr">
                      <a:solidFill>
                        <a:schemeClr val="tx1"/>
                      </a:solid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algn="ctr">
                        <a:lnSpc>
                          <a:spcPct val="107000"/>
                        </a:lnSpc>
                        <a:spcAft>
                          <a:spcPts val="800"/>
                        </a:spcAft>
                      </a:pPr>
                      <a:r>
                        <a:rPr lang="en-GB" sz="900" cap="none" spc="0">
                          <a:solidFill>
                            <a:schemeClr val="tx1"/>
                          </a:solidFill>
                          <a:effectLst/>
                        </a:rPr>
                        <a:t> </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ctr">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algn="l">
                        <a:lnSpc>
                          <a:spcPct val="107000"/>
                        </a:lnSpc>
                        <a:spcAft>
                          <a:spcPts val="800"/>
                        </a:spcAft>
                      </a:pPr>
                      <a:r>
                        <a:rPr lang="en-GB" sz="900" cap="none" spc="0">
                          <a:solidFill>
                            <a:schemeClr val="tx1"/>
                          </a:solidFill>
                          <a:effectLst/>
                        </a:rPr>
                        <a:t> </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algn="l">
                        <a:lnSpc>
                          <a:spcPct val="107000"/>
                        </a:lnSpc>
                        <a:spcAft>
                          <a:spcPts val="800"/>
                        </a:spcAft>
                      </a:pPr>
                      <a:r>
                        <a:rPr lang="en-GB" sz="900" cap="none" spc="0">
                          <a:solidFill>
                            <a:schemeClr val="tx1"/>
                          </a:solidFill>
                          <a:effectLst/>
                        </a:rPr>
                        <a:t> </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algn="l">
                        <a:lnSpc>
                          <a:spcPct val="107000"/>
                        </a:lnSpc>
                        <a:spcAft>
                          <a:spcPts val="800"/>
                        </a:spcAft>
                      </a:pPr>
                      <a:r>
                        <a:rPr lang="en-GB" sz="900" cap="none" spc="0">
                          <a:solidFill>
                            <a:schemeClr val="tx1"/>
                          </a:solidFill>
                          <a:effectLst/>
                        </a:rPr>
                        <a:t> </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1027987437"/>
                  </a:ext>
                </a:extLst>
              </a:tr>
              <a:tr h="202821">
                <a:tc>
                  <a:txBody>
                    <a:bodyPr/>
                    <a:lstStyle/>
                    <a:p>
                      <a:pPr algn="ctr">
                        <a:lnSpc>
                          <a:spcPct val="107000"/>
                        </a:lnSpc>
                        <a:spcAft>
                          <a:spcPts val="800"/>
                        </a:spcAft>
                      </a:pPr>
                      <a:r>
                        <a:rPr lang="en-GB" sz="900" b="1" cap="none" spc="0">
                          <a:solidFill>
                            <a:schemeClr val="tx1"/>
                          </a:solidFill>
                          <a:effectLst/>
                        </a:rPr>
                        <a:t>Control</a:t>
                      </a:r>
                      <a:endParaRPr lang="en-GB" sz="90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ctr">
                    <a:lnL w="9525" cap="flat" cmpd="sng" algn="ctr">
                      <a:solidFill>
                        <a:schemeClr val="tx1"/>
                      </a:solidFill>
                      <a:prstDash val="solid"/>
                    </a:lnL>
                    <a:lnR w="12700" cmpd="sng">
                      <a:noFill/>
                      <a:prstDash val="solid"/>
                    </a:lnR>
                    <a:lnT w="12700" cmpd="sng">
                      <a:noFill/>
                      <a:prstDash val="solid"/>
                    </a:lnT>
                    <a:lnB w="9525" cap="flat" cmpd="sng" algn="ctr">
                      <a:noFill/>
                      <a:prstDash val="solid"/>
                    </a:lnB>
                    <a:noFill/>
                  </a:tcPr>
                </a:tc>
                <a:tc>
                  <a:txBody>
                    <a:bodyPr/>
                    <a:lstStyle/>
                    <a:p>
                      <a:pPr algn="ctr">
                        <a:lnSpc>
                          <a:spcPct val="107000"/>
                        </a:lnSpc>
                        <a:spcAft>
                          <a:spcPts val="800"/>
                        </a:spcAft>
                      </a:pPr>
                      <a:r>
                        <a:rPr lang="en-GB" sz="900" cap="none" spc="0">
                          <a:solidFill>
                            <a:schemeClr val="tx1"/>
                          </a:solidFill>
                          <a:effectLst/>
                        </a:rPr>
                        <a:t>Monitor and Control Project Management</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ctr">
                    <a:lnL w="12700" cmpd="sng">
                      <a:noFill/>
                      <a:prstDash val="solid"/>
                    </a:lnL>
                    <a:lnR w="12700" cmpd="sng">
                      <a:noFill/>
                      <a:prstDash val="solid"/>
                    </a:lnR>
                    <a:lnT w="12700" cmpd="sng">
                      <a:noFill/>
                      <a:prstDash val="solid"/>
                    </a:lnT>
                    <a:lnB w="9525" cap="flat" cmpd="sng" algn="ctr">
                      <a:noFill/>
                      <a:prstDash val="solid"/>
                    </a:lnB>
                    <a:noFill/>
                  </a:tcPr>
                </a:tc>
                <a:tc>
                  <a:txBody>
                    <a:bodyPr/>
                    <a:lstStyle/>
                    <a:p>
                      <a:pPr algn="l">
                        <a:lnSpc>
                          <a:spcPct val="107000"/>
                        </a:lnSpc>
                        <a:spcAft>
                          <a:spcPts val="800"/>
                        </a:spcAft>
                      </a:pPr>
                      <a:r>
                        <a:rPr lang="en-GB" sz="900" cap="none" spc="0">
                          <a:solidFill>
                            <a:schemeClr val="tx1"/>
                          </a:solidFill>
                          <a:effectLst/>
                        </a:rPr>
                        <a:t> </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12700" cmpd="sng">
                      <a:noFill/>
                      <a:prstDash val="solid"/>
                    </a:lnL>
                    <a:lnR w="12700" cmpd="sng">
                      <a:noFill/>
                      <a:prstDash val="solid"/>
                    </a:lnR>
                    <a:lnT w="12700" cmpd="sng">
                      <a:noFill/>
                      <a:prstDash val="solid"/>
                    </a:lnT>
                    <a:lnB w="9525" cap="flat" cmpd="sng" algn="ctr">
                      <a:noFill/>
                      <a:prstDash val="solid"/>
                    </a:lnB>
                    <a:noFill/>
                  </a:tcPr>
                </a:tc>
                <a:tc>
                  <a:txBody>
                    <a:bodyPr/>
                    <a:lstStyle/>
                    <a:p>
                      <a:pPr algn="r">
                        <a:lnSpc>
                          <a:spcPct val="107000"/>
                        </a:lnSpc>
                        <a:spcAft>
                          <a:spcPts val="800"/>
                        </a:spcAft>
                      </a:pPr>
                      <a:r>
                        <a:rPr lang="en-GB" sz="900" cap="none" spc="0">
                          <a:solidFill>
                            <a:schemeClr val="tx1"/>
                          </a:solidFill>
                          <a:effectLst/>
                        </a:rPr>
                        <a:t>90</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12700" cmpd="sng">
                      <a:noFill/>
                      <a:prstDash val="solid"/>
                    </a:lnL>
                    <a:lnR w="12700" cmpd="sng">
                      <a:noFill/>
                      <a:prstDash val="solid"/>
                    </a:lnR>
                    <a:lnT w="12700" cmpd="sng">
                      <a:noFill/>
                      <a:prstDash val="solid"/>
                    </a:lnT>
                    <a:lnB w="9525" cap="flat" cmpd="sng" algn="ctr">
                      <a:noFill/>
                      <a:prstDash val="solid"/>
                    </a:lnB>
                    <a:noFill/>
                  </a:tcPr>
                </a:tc>
                <a:tc>
                  <a:txBody>
                    <a:bodyPr/>
                    <a:lstStyle/>
                    <a:p>
                      <a:pPr algn="l">
                        <a:lnSpc>
                          <a:spcPct val="107000"/>
                        </a:lnSpc>
                        <a:spcAft>
                          <a:spcPts val="800"/>
                        </a:spcAft>
                      </a:pPr>
                      <a:r>
                        <a:rPr lang="en-GB" sz="900" cap="none" spc="0">
                          <a:solidFill>
                            <a:schemeClr val="tx1"/>
                          </a:solidFill>
                          <a:effectLst/>
                        </a:rPr>
                        <a:t> £                     -   </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12700" cmpd="sng">
                      <a:noFill/>
                      <a:prstDash val="solid"/>
                    </a:lnL>
                    <a:lnR w="12700" cmpd="sng">
                      <a:noFill/>
                      <a:prstDash val="solid"/>
                    </a:lnR>
                    <a:lnT w="12700" cmpd="sng">
                      <a:noFill/>
                      <a:prstDash val="solid"/>
                    </a:lnT>
                    <a:lnB w="9525" cap="flat" cmpd="sng" algn="ctr">
                      <a:noFill/>
                      <a:prstDash val="solid"/>
                    </a:lnB>
                    <a:noFill/>
                  </a:tcPr>
                </a:tc>
                <a:extLst>
                  <a:ext uri="{0D108BD9-81ED-4DB2-BD59-A6C34878D82A}">
                    <a16:rowId xmlns:a16="http://schemas.microsoft.com/office/drawing/2014/main" val="2737323251"/>
                  </a:ext>
                </a:extLst>
              </a:tr>
              <a:tr h="202821">
                <a:tc>
                  <a:txBody>
                    <a:bodyPr/>
                    <a:lstStyle/>
                    <a:p>
                      <a:pPr algn="ctr">
                        <a:lnSpc>
                          <a:spcPct val="107000"/>
                        </a:lnSpc>
                        <a:spcAft>
                          <a:spcPts val="800"/>
                        </a:spcAft>
                      </a:pPr>
                      <a:r>
                        <a:rPr lang="en-GB" sz="900" b="1" cap="none" spc="0">
                          <a:solidFill>
                            <a:schemeClr val="tx1"/>
                          </a:solidFill>
                          <a:effectLst/>
                        </a:rPr>
                        <a:t> </a:t>
                      </a:r>
                      <a:endParaRPr lang="en-GB" sz="90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9525" cap="flat" cmpd="sng" algn="ctr">
                      <a:solidFill>
                        <a:schemeClr val="tx1"/>
                      </a:solid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algn="ctr">
                        <a:lnSpc>
                          <a:spcPct val="107000"/>
                        </a:lnSpc>
                        <a:spcAft>
                          <a:spcPts val="800"/>
                        </a:spcAft>
                      </a:pPr>
                      <a:r>
                        <a:rPr lang="en-GB" sz="900" cap="none" spc="0">
                          <a:solidFill>
                            <a:schemeClr val="tx1"/>
                          </a:solidFill>
                          <a:effectLst/>
                        </a:rPr>
                        <a:t>Risk Management</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ctr">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algn="l">
                        <a:lnSpc>
                          <a:spcPct val="107000"/>
                        </a:lnSpc>
                        <a:spcAft>
                          <a:spcPts val="800"/>
                        </a:spcAft>
                      </a:pPr>
                      <a:r>
                        <a:rPr lang="en-GB" sz="900" cap="none" spc="0">
                          <a:solidFill>
                            <a:schemeClr val="tx1"/>
                          </a:solidFill>
                          <a:effectLst/>
                        </a:rPr>
                        <a:t> </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algn="r">
                        <a:lnSpc>
                          <a:spcPct val="107000"/>
                        </a:lnSpc>
                        <a:spcAft>
                          <a:spcPts val="800"/>
                        </a:spcAft>
                      </a:pPr>
                      <a:r>
                        <a:rPr lang="en-GB" sz="900" cap="none" spc="0">
                          <a:solidFill>
                            <a:schemeClr val="tx1"/>
                          </a:solidFill>
                          <a:effectLst/>
                        </a:rPr>
                        <a:t>30</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algn="l">
                        <a:lnSpc>
                          <a:spcPct val="107000"/>
                        </a:lnSpc>
                        <a:spcAft>
                          <a:spcPts val="800"/>
                        </a:spcAft>
                      </a:pPr>
                      <a:r>
                        <a:rPr lang="en-GB" sz="900" cap="none" spc="0">
                          <a:solidFill>
                            <a:schemeClr val="tx1"/>
                          </a:solidFill>
                          <a:effectLst/>
                        </a:rPr>
                        <a:t> £                     -   </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2537206639"/>
                  </a:ext>
                </a:extLst>
              </a:tr>
              <a:tr h="202821">
                <a:tc>
                  <a:txBody>
                    <a:bodyPr/>
                    <a:lstStyle/>
                    <a:p>
                      <a:pPr algn="ctr">
                        <a:lnSpc>
                          <a:spcPct val="107000"/>
                        </a:lnSpc>
                        <a:spcAft>
                          <a:spcPts val="800"/>
                        </a:spcAft>
                      </a:pPr>
                      <a:r>
                        <a:rPr lang="en-GB" sz="900" b="1" cap="none" spc="0">
                          <a:solidFill>
                            <a:schemeClr val="tx1"/>
                          </a:solidFill>
                          <a:effectLst/>
                        </a:rPr>
                        <a:t> </a:t>
                      </a:r>
                      <a:endParaRPr lang="en-GB" sz="90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9525" cap="flat" cmpd="sng" algn="ctr">
                      <a:solidFill>
                        <a:schemeClr val="tx1"/>
                      </a:solidFill>
                      <a:prstDash val="solid"/>
                    </a:lnL>
                    <a:lnR w="12700" cmpd="sng">
                      <a:noFill/>
                      <a:prstDash val="solid"/>
                    </a:lnR>
                    <a:lnT w="12700" cmpd="sng">
                      <a:noFill/>
                      <a:prstDash val="solid"/>
                    </a:lnT>
                    <a:lnB w="9525" cap="flat" cmpd="sng" algn="ctr">
                      <a:noFill/>
                      <a:prstDash val="solid"/>
                    </a:lnB>
                    <a:noFill/>
                  </a:tcPr>
                </a:tc>
                <a:tc>
                  <a:txBody>
                    <a:bodyPr/>
                    <a:lstStyle/>
                    <a:p>
                      <a:pPr algn="ctr">
                        <a:lnSpc>
                          <a:spcPct val="107000"/>
                        </a:lnSpc>
                        <a:spcAft>
                          <a:spcPts val="800"/>
                        </a:spcAft>
                      </a:pPr>
                      <a:r>
                        <a:rPr lang="en-GB" sz="900" cap="none" spc="0">
                          <a:solidFill>
                            <a:schemeClr val="tx1"/>
                          </a:solidFill>
                          <a:effectLst/>
                        </a:rPr>
                        <a:t>Update Project Management Plan</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ctr">
                    <a:lnL w="12700" cmpd="sng">
                      <a:noFill/>
                      <a:prstDash val="solid"/>
                    </a:lnL>
                    <a:lnR w="12700" cmpd="sng">
                      <a:noFill/>
                      <a:prstDash val="solid"/>
                    </a:lnR>
                    <a:lnT w="12700" cmpd="sng">
                      <a:noFill/>
                      <a:prstDash val="solid"/>
                    </a:lnT>
                    <a:lnB w="9525" cap="flat" cmpd="sng" algn="ctr">
                      <a:noFill/>
                      <a:prstDash val="solid"/>
                    </a:lnB>
                    <a:noFill/>
                  </a:tcPr>
                </a:tc>
                <a:tc>
                  <a:txBody>
                    <a:bodyPr/>
                    <a:lstStyle/>
                    <a:p>
                      <a:pPr algn="l">
                        <a:lnSpc>
                          <a:spcPct val="107000"/>
                        </a:lnSpc>
                        <a:spcAft>
                          <a:spcPts val="800"/>
                        </a:spcAft>
                      </a:pPr>
                      <a:r>
                        <a:rPr lang="en-GB" sz="900" cap="none" spc="0">
                          <a:solidFill>
                            <a:schemeClr val="tx1"/>
                          </a:solidFill>
                          <a:effectLst/>
                        </a:rPr>
                        <a:t> </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12700" cmpd="sng">
                      <a:noFill/>
                      <a:prstDash val="solid"/>
                    </a:lnL>
                    <a:lnR w="12700" cmpd="sng">
                      <a:noFill/>
                      <a:prstDash val="solid"/>
                    </a:lnR>
                    <a:lnT w="12700" cmpd="sng">
                      <a:noFill/>
                      <a:prstDash val="solid"/>
                    </a:lnT>
                    <a:lnB w="9525" cap="flat" cmpd="sng" algn="ctr">
                      <a:noFill/>
                      <a:prstDash val="solid"/>
                    </a:lnB>
                    <a:noFill/>
                  </a:tcPr>
                </a:tc>
                <a:tc>
                  <a:txBody>
                    <a:bodyPr/>
                    <a:lstStyle/>
                    <a:p>
                      <a:pPr algn="r">
                        <a:lnSpc>
                          <a:spcPct val="107000"/>
                        </a:lnSpc>
                        <a:spcAft>
                          <a:spcPts val="800"/>
                        </a:spcAft>
                      </a:pPr>
                      <a:r>
                        <a:rPr lang="en-GB" sz="900" cap="none" spc="0">
                          <a:solidFill>
                            <a:schemeClr val="tx1"/>
                          </a:solidFill>
                          <a:effectLst/>
                        </a:rPr>
                        <a:t>60</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12700" cmpd="sng">
                      <a:noFill/>
                      <a:prstDash val="solid"/>
                    </a:lnL>
                    <a:lnR w="12700" cmpd="sng">
                      <a:noFill/>
                      <a:prstDash val="solid"/>
                    </a:lnR>
                    <a:lnT w="12700" cmpd="sng">
                      <a:noFill/>
                      <a:prstDash val="solid"/>
                    </a:lnT>
                    <a:lnB w="9525" cap="flat" cmpd="sng" algn="ctr">
                      <a:noFill/>
                      <a:prstDash val="solid"/>
                    </a:lnB>
                    <a:noFill/>
                  </a:tcPr>
                </a:tc>
                <a:tc>
                  <a:txBody>
                    <a:bodyPr/>
                    <a:lstStyle/>
                    <a:p>
                      <a:pPr algn="l">
                        <a:lnSpc>
                          <a:spcPct val="107000"/>
                        </a:lnSpc>
                        <a:spcAft>
                          <a:spcPts val="800"/>
                        </a:spcAft>
                      </a:pPr>
                      <a:r>
                        <a:rPr lang="en-GB" sz="900" cap="none" spc="0">
                          <a:solidFill>
                            <a:schemeClr val="tx1"/>
                          </a:solidFill>
                          <a:effectLst/>
                        </a:rPr>
                        <a:t> £                     -   </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12700" cmpd="sng">
                      <a:noFill/>
                      <a:prstDash val="solid"/>
                    </a:lnL>
                    <a:lnR w="12700" cmpd="sng">
                      <a:noFill/>
                      <a:prstDash val="solid"/>
                    </a:lnR>
                    <a:lnT w="12700" cmpd="sng">
                      <a:noFill/>
                      <a:prstDash val="solid"/>
                    </a:lnT>
                    <a:lnB w="9525" cap="flat" cmpd="sng" algn="ctr">
                      <a:noFill/>
                      <a:prstDash val="solid"/>
                    </a:lnB>
                    <a:noFill/>
                  </a:tcPr>
                </a:tc>
                <a:extLst>
                  <a:ext uri="{0D108BD9-81ED-4DB2-BD59-A6C34878D82A}">
                    <a16:rowId xmlns:a16="http://schemas.microsoft.com/office/drawing/2014/main" val="3458408974"/>
                  </a:ext>
                </a:extLst>
              </a:tr>
              <a:tr h="202821">
                <a:tc>
                  <a:txBody>
                    <a:bodyPr/>
                    <a:lstStyle/>
                    <a:p>
                      <a:pPr algn="ctr">
                        <a:lnSpc>
                          <a:spcPct val="107000"/>
                        </a:lnSpc>
                        <a:spcAft>
                          <a:spcPts val="800"/>
                        </a:spcAft>
                      </a:pPr>
                      <a:r>
                        <a:rPr lang="en-GB" sz="900" b="1" cap="none" spc="0">
                          <a:solidFill>
                            <a:schemeClr val="tx1"/>
                          </a:solidFill>
                          <a:effectLst/>
                        </a:rPr>
                        <a:t> </a:t>
                      </a:r>
                      <a:endParaRPr lang="en-GB" sz="90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9525" cap="flat" cmpd="sng" algn="ctr">
                      <a:solidFill>
                        <a:schemeClr val="tx1"/>
                      </a:solid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algn="ctr">
                        <a:lnSpc>
                          <a:spcPct val="107000"/>
                        </a:lnSpc>
                        <a:spcAft>
                          <a:spcPts val="800"/>
                        </a:spcAft>
                      </a:pPr>
                      <a:r>
                        <a:rPr lang="en-GB" sz="900" cap="none" spc="0">
                          <a:solidFill>
                            <a:schemeClr val="tx1"/>
                          </a:solidFill>
                          <a:effectLst/>
                        </a:rPr>
                        <a:t> </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ctr">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algn="l">
                        <a:lnSpc>
                          <a:spcPct val="107000"/>
                        </a:lnSpc>
                        <a:spcAft>
                          <a:spcPts val="800"/>
                        </a:spcAft>
                      </a:pPr>
                      <a:r>
                        <a:rPr lang="en-GB" sz="900" cap="none" spc="0">
                          <a:solidFill>
                            <a:schemeClr val="tx1"/>
                          </a:solidFill>
                          <a:effectLst/>
                        </a:rPr>
                        <a:t> </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algn="l">
                        <a:lnSpc>
                          <a:spcPct val="107000"/>
                        </a:lnSpc>
                        <a:spcAft>
                          <a:spcPts val="800"/>
                        </a:spcAft>
                      </a:pPr>
                      <a:r>
                        <a:rPr lang="en-GB" sz="900" cap="none" spc="0">
                          <a:solidFill>
                            <a:schemeClr val="tx1"/>
                          </a:solidFill>
                          <a:effectLst/>
                        </a:rPr>
                        <a:t> </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algn="l">
                        <a:lnSpc>
                          <a:spcPct val="107000"/>
                        </a:lnSpc>
                        <a:spcAft>
                          <a:spcPts val="800"/>
                        </a:spcAft>
                      </a:pPr>
                      <a:r>
                        <a:rPr lang="en-GB" sz="900" cap="none" spc="0">
                          <a:solidFill>
                            <a:schemeClr val="tx1"/>
                          </a:solidFill>
                          <a:effectLst/>
                        </a:rPr>
                        <a:t> </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1704358427"/>
                  </a:ext>
                </a:extLst>
              </a:tr>
              <a:tr h="202821">
                <a:tc>
                  <a:txBody>
                    <a:bodyPr/>
                    <a:lstStyle/>
                    <a:p>
                      <a:pPr algn="ctr">
                        <a:lnSpc>
                          <a:spcPct val="107000"/>
                        </a:lnSpc>
                        <a:spcAft>
                          <a:spcPts val="800"/>
                        </a:spcAft>
                      </a:pPr>
                      <a:r>
                        <a:rPr lang="en-GB" sz="900" b="1" cap="none" spc="0">
                          <a:solidFill>
                            <a:schemeClr val="tx1"/>
                          </a:solidFill>
                          <a:effectLst/>
                        </a:rPr>
                        <a:t>Closeout</a:t>
                      </a:r>
                      <a:endParaRPr lang="en-GB" sz="90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9525" cap="flat" cmpd="sng" algn="ctr">
                      <a:solidFill>
                        <a:schemeClr val="tx1"/>
                      </a:solidFill>
                      <a:prstDash val="solid"/>
                    </a:lnL>
                    <a:lnR w="12700" cmpd="sng">
                      <a:noFill/>
                      <a:prstDash val="solid"/>
                    </a:lnR>
                    <a:lnT w="12700" cmpd="sng">
                      <a:noFill/>
                      <a:prstDash val="solid"/>
                    </a:lnT>
                    <a:lnB w="9525" cap="flat" cmpd="sng" algn="ctr">
                      <a:noFill/>
                      <a:prstDash val="solid"/>
                    </a:lnB>
                    <a:noFill/>
                  </a:tcPr>
                </a:tc>
                <a:tc>
                  <a:txBody>
                    <a:bodyPr/>
                    <a:lstStyle/>
                    <a:p>
                      <a:pPr algn="ctr">
                        <a:lnSpc>
                          <a:spcPct val="107000"/>
                        </a:lnSpc>
                        <a:spcAft>
                          <a:spcPts val="800"/>
                        </a:spcAft>
                      </a:pPr>
                      <a:r>
                        <a:rPr lang="en-GB" sz="900" cap="none" spc="0">
                          <a:solidFill>
                            <a:schemeClr val="tx1"/>
                          </a:solidFill>
                          <a:effectLst/>
                        </a:rPr>
                        <a:t>Project Acceptance</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ctr">
                    <a:lnL w="12700" cmpd="sng">
                      <a:noFill/>
                      <a:prstDash val="solid"/>
                    </a:lnL>
                    <a:lnR w="12700" cmpd="sng">
                      <a:noFill/>
                      <a:prstDash val="solid"/>
                    </a:lnR>
                    <a:lnT w="12700" cmpd="sng">
                      <a:noFill/>
                      <a:prstDash val="solid"/>
                    </a:lnT>
                    <a:lnB w="9525" cap="flat" cmpd="sng" algn="ctr">
                      <a:noFill/>
                      <a:prstDash val="solid"/>
                    </a:lnB>
                    <a:noFill/>
                  </a:tcPr>
                </a:tc>
                <a:tc>
                  <a:txBody>
                    <a:bodyPr/>
                    <a:lstStyle/>
                    <a:p>
                      <a:pPr algn="l">
                        <a:lnSpc>
                          <a:spcPct val="107000"/>
                        </a:lnSpc>
                        <a:spcAft>
                          <a:spcPts val="800"/>
                        </a:spcAft>
                      </a:pPr>
                      <a:r>
                        <a:rPr lang="en-GB" sz="900" cap="none" spc="0">
                          <a:solidFill>
                            <a:schemeClr val="tx1"/>
                          </a:solidFill>
                          <a:effectLst/>
                        </a:rPr>
                        <a:t> </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12700" cmpd="sng">
                      <a:noFill/>
                      <a:prstDash val="solid"/>
                    </a:lnL>
                    <a:lnR w="12700" cmpd="sng">
                      <a:noFill/>
                      <a:prstDash val="solid"/>
                    </a:lnR>
                    <a:lnT w="12700" cmpd="sng">
                      <a:noFill/>
                      <a:prstDash val="solid"/>
                    </a:lnT>
                    <a:lnB w="9525" cap="flat" cmpd="sng" algn="ctr">
                      <a:noFill/>
                      <a:prstDash val="solid"/>
                    </a:lnB>
                    <a:noFill/>
                  </a:tcPr>
                </a:tc>
                <a:tc>
                  <a:txBody>
                    <a:bodyPr/>
                    <a:lstStyle/>
                    <a:p>
                      <a:pPr algn="r">
                        <a:lnSpc>
                          <a:spcPct val="107000"/>
                        </a:lnSpc>
                        <a:spcAft>
                          <a:spcPts val="800"/>
                        </a:spcAft>
                      </a:pPr>
                      <a:r>
                        <a:rPr lang="en-GB" sz="900" cap="none" spc="0">
                          <a:solidFill>
                            <a:schemeClr val="tx1"/>
                          </a:solidFill>
                          <a:effectLst/>
                        </a:rPr>
                        <a:t>5</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12700" cmpd="sng">
                      <a:noFill/>
                      <a:prstDash val="solid"/>
                    </a:lnL>
                    <a:lnR w="12700" cmpd="sng">
                      <a:noFill/>
                      <a:prstDash val="solid"/>
                    </a:lnR>
                    <a:lnT w="12700" cmpd="sng">
                      <a:noFill/>
                      <a:prstDash val="solid"/>
                    </a:lnT>
                    <a:lnB w="9525" cap="flat" cmpd="sng" algn="ctr">
                      <a:noFill/>
                      <a:prstDash val="solid"/>
                    </a:lnB>
                    <a:noFill/>
                  </a:tcPr>
                </a:tc>
                <a:tc>
                  <a:txBody>
                    <a:bodyPr/>
                    <a:lstStyle/>
                    <a:p>
                      <a:pPr algn="l">
                        <a:lnSpc>
                          <a:spcPct val="107000"/>
                        </a:lnSpc>
                        <a:spcAft>
                          <a:spcPts val="800"/>
                        </a:spcAft>
                      </a:pPr>
                      <a:r>
                        <a:rPr lang="en-GB" sz="900" cap="none" spc="0">
                          <a:solidFill>
                            <a:schemeClr val="tx1"/>
                          </a:solidFill>
                          <a:effectLst/>
                        </a:rPr>
                        <a:t> £                     -   </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12700" cmpd="sng">
                      <a:noFill/>
                      <a:prstDash val="solid"/>
                    </a:lnL>
                    <a:lnR w="12700" cmpd="sng">
                      <a:noFill/>
                      <a:prstDash val="solid"/>
                    </a:lnR>
                    <a:lnT w="12700" cmpd="sng">
                      <a:noFill/>
                      <a:prstDash val="solid"/>
                    </a:lnT>
                    <a:lnB w="9525" cap="flat" cmpd="sng" algn="ctr">
                      <a:noFill/>
                      <a:prstDash val="solid"/>
                    </a:lnB>
                    <a:noFill/>
                  </a:tcPr>
                </a:tc>
                <a:extLst>
                  <a:ext uri="{0D108BD9-81ED-4DB2-BD59-A6C34878D82A}">
                    <a16:rowId xmlns:a16="http://schemas.microsoft.com/office/drawing/2014/main" val="765072124"/>
                  </a:ext>
                </a:extLst>
              </a:tr>
              <a:tr h="202821">
                <a:tc>
                  <a:txBody>
                    <a:bodyPr/>
                    <a:lstStyle/>
                    <a:p>
                      <a:pPr algn="ctr">
                        <a:lnSpc>
                          <a:spcPct val="107000"/>
                        </a:lnSpc>
                        <a:spcAft>
                          <a:spcPts val="800"/>
                        </a:spcAft>
                      </a:pPr>
                      <a:r>
                        <a:rPr lang="en-GB" sz="900" b="1" cap="none" spc="0">
                          <a:solidFill>
                            <a:schemeClr val="tx1"/>
                          </a:solidFill>
                          <a:effectLst/>
                        </a:rPr>
                        <a:t> </a:t>
                      </a:r>
                      <a:endParaRPr lang="en-GB" sz="90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9525" cap="flat" cmpd="sng" algn="ctr">
                      <a:solidFill>
                        <a:schemeClr val="tx1"/>
                      </a:solid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algn="ctr">
                        <a:lnSpc>
                          <a:spcPct val="107000"/>
                        </a:lnSpc>
                        <a:spcAft>
                          <a:spcPts val="800"/>
                        </a:spcAft>
                      </a:pPr>
                      <a:r>
                        <a:rPr lang="en-GB" sz="900" cap="none" spc="0">
                          <a:solidFill>
                            <a:schemeClr val="tx1"/>
                          </a:solidFill>
                          <a:effectLst/>
                        </a:rPr>
                        <a:t>Resolution of the project</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ctr">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algn="l">
                        <a:lnSpc>
                          <a:spcPct val="107000"/>
                        </a:lnSpc>
                        <a:spcAft>
                          <a:spcPts val="800"/>
                        </a:spcAft>
                      </a:pPr>
                      <a:r>
                        <a:rPr lang="en-GB" sz="900" cap="none" spc="0">
                          <a:solidFill>
                            <a:schemeClr val="tx1"/>
                          </a:solidFill>
                          <a:effectLst/>
                        </a:rPr>
                        <a:t> </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algn="r">
                        <a:lnSpc>
                          <a:spcPct val="107000"/>
                        </a:lnSpc>
                        <a:spcAft>
                          <a:spcPts val="800"/>
                        </a:spcAft>
                      </a:pPr>
                      <a:r>
                        <a:rPr lang="en-GB" sz="900" cap="none" spc="0">
                          <a:solidFill>
                            <a:schemeClr val="tx1"/>
                          </a:solidFill>
                          <a:effectLst/>
                        </a:rPr>
                        <a:t>10</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algn="l">
                        <a:lnSpc>
                          <a:spcPct val="107000"/>
                        </a:lnSpc>
                        <a:spcAft>
                          <a:spcPts val="800"/>
                        </a:spcAft>
                      </a:pPr>
                      <a:r>
                        <a:rPr lang="en-GB" sz="900" cap="none" spc="0">
                          <a:solidFill>
                            <a:schemeClr val="tx1"/>
                          </a:solidFill>
                          <a:effectLst/>
                        </a:rPr>
                        <a:t> £                     -   </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95910185"/>
                  </a:ext>
                </a:extLst>
              </a:tr>
              <a:tr h="202821">
                <a:tc>
                  <a:txBody>
                    <a:bodyPr/>
                    <a:lstStyle/>
                    <a:p>
                      <a:pPr algn="ctr">
                        <a:lnSpc>
                          <a:spcPct val="107000"/>
                        </a:lnSpc>
                        <a:spcAft>
                          <a:spcPts val="800"/>
                        </a:spcAft>
                      </a:pPr>
                      <a:r>
                        <a:rPr lang="en-GB" sz="900" b="1" cap="none" spc="0">
                          <a:solidFill>
                            <a:schemeClr val="tx1"/>
                          </a:solidFill>
                          <a:effectLst/>
                        </a:rPr>
                        <a:t> </a:t>
                      </a:r>
                      <a:endParaRPr lang="en-GB" sz="90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9525" cap="flat" cmpd="sng" algn="ctr">
                      <a:solidFill>
                        <a:schemeClr val="tx1"/>
                      </a:solidFill>
                      <a:prstDash val="solid"/>
                    </a:lnL>
                    <a:lnR w="12700" cmpd="sng">
                      <a:noFill/>
                      <a:prstDash val="solid"/>
                    </a:lnR>
                    <a:lnT w="12700" cmpd="sng">
                      <a:noFill/>
                      <a:prstDash val="solid"/>
                    </a:lnT>
                    <a:lnB w="9525" cap="flat" cmpd="sng" algn="ctr">
                      <a:noFill/>
                      <a:prstDash val="solid"/>
                    </a:lnB>
                    <a:noFill/>
                  </a:tcPr>
                </a:tc>
                <a:tc>
                  <a:txBody>
                    <a:bodyPr/>
                    <a:lstStyle/>
                    <a:p>
                      <a:pPr algn="ctr">
                        <a:lnSpc>
                          <a:spcPct val="107000"/>
                        </a:lnSpc>
                        <a:spcAft>
                          <a:spcPts val="800"/>
                        </a:spcAft>
                      </a:pPr>
                      <a:r>
                        <a:rPr lang="en-GB" sz="900" cap="none" spc="0">
                          <a:solidFill>
                            <a:schemeClr val="tx1"/>
                          </a:solidFill>
                          <a:effectLst/>
                        </a:rPr>
                        <a:t>Final Documentation</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ctr">
                    <a:lnL w="12700" cmpd="sng">
                      <a:noFill/>
                      <a:prstDash val="solid"/>
                    </a:lnL>
                    <a:lnR w="12700" cmpd="sng">
                      <a:noFill/>
                      <a:prstDash val="solid"/>
                    </a:lnR>
                    <a:lnT w="12700" cmpd="sng">
                      <a:noFill/>
                      <a:prstDash val="solid"/>
                    </a:lnT>
                    <a:lnB w="9525" cap="flat" cmpd="sng" algn="ctr">
                      <a:noFill/>
                      <a:prstDash val="solid"/>
                    </a:lnB>
                    <a:noFill/>
                  </a:tcPr>
                </a:tc>
                <a:tc>
                  <a:txBody>
                    <a:bodyPr/>
                    <a:lstStyle/>
                    <a:p>
                      <a:pPr algn="l">
                        <a:lnSpc>
                          <a:spcPct val="107000"/>
                        </a:lnSpc>
                        <a:spcAft>
                          <a:spcPts val="800"/>
                        </a:spcAft>
                      </a:pPr>
                      <a:r>
                        <a:rPr lang="en-GB" sz="900" cap="none" spc="0">
                          <a:solidFill>
                            <a:schemeClr val="tx1"/>
                          </a:solidFill>
                          <a:effectLst/>
                        </a:rPr>
                        <a:t> </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12700" cmpd="sng">
                      <a:noFill/>
                      <a:prstDash val="solid"/>
                    </a:lnL>
                    <a:lnR w="12700" cmpd="sng">
                      <a:noFill/>
                      <a:prstDash val="solid"/>
                    </a:lnR>
                    <a:lnT w="12700" cmpd="sng">
                      <a:noFill/>
                      <a:prstDash val="solid"/>
                    </a:lnT>
                    <a:lnB w="9525" cap="flat" cmpd="sng" algn="ctr">
                      <a:noFill/>
                      <a:prstDash val="solid"/>
                    </a:lnB>
                    <a:noFill/>
                  </a:tcPr>
                </a:tc>
                <a:tc>
                  <a:txBody>
                    <a:bodyPr/>
                    <a:lstStyle/>
                    <a:p>
                      <a:pPr algn="r">
                        <a:lnSpc>
                          <a:spcPct val="107000"/>
                        </a:lnSpc>
                        <a:spcAft>
                          <a:spcPts val="800"/>
                        </a:spcAft>
                      </a:pPr>
                      <a:r>
                        <a:rPr lang="en-GB" sz="900" cap="none" spc="0">
                          <a:solidFill>
                            <a:schemeClr val="tx1"/>
                          </a:solidFill>
                          <a:effectLst/>
                        </a:rPr>
                        <a:t>10</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12700" cmpd="sng">
                      <a:noFill/>
                      <a:prstDash val="solid"/>
                    </a:lnL>
                    <a:lnR w="12700" cmpd="sng">
                      <a:noFill/>
                      <a:prstDash val="solid"/>
                    </a:lnR>
                    <a:lnT w="12700" cmpd="sng">
                      <a:noFill/>
                      <a:prstDash val="solid"/>
                    </a:lnT>
                    <a:lnB w="9525" cap="flat" cmpd="sng" algn="ctr">
                      <a:noFill/>
                      <a:prstDash val="solid"/>
                    </a:lnB>
                    <a:noFill/>
                  </a:tcPr>
                </a:tc>
                <a:tc>
                  <a:txBody>
                    <a:bodyPr/>
                    <a:lstStyle/>
                    <a:p>
                      <a:pPr algn="l">
                        <a:lnSpc>
                          <a:spcPct val="107000"/>
                        </a:lnSpc>
                        <a:spcAft>
                          <a:spcPts val="800"/>
                        </a:spcAft>
                      </a:pPr>
                      <a:r>
                        <a:rPr lang="en-GB" sz="900" cap="none" spc="0">
                          <a:solidFill>
                            <a:schemeClr val="tx1"/>
                          </a:solidFill>
                          <a:effectLst/>
                        </a:rPr>
                        <a:t> £                     -   </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12700" cmpd="sng">
                      <a:noFill/>
                      <a:prstDash val="solid"/>
                    </a:lnL>
                    <a:lnR w="12700" cmpd="sng">
                      <a:noFill/>
                      <a:prstDash val="solid"/>
                    </a:lnR>
                    <a:lnT w="12700" cmpd="sng">
                      <a:noFill/>
                      <a:prstDash val="solid"/>
                    </a:lnT>
                    <a:lnB w="9525" cap="flat" cmpd="sng" algn="ctr">
                      <a:noFill/>
                      <a:prstDash val="solid"/>
                    </a:lnB>
                    <a:noFill/>
                  </a:tcPr>
                </a:tc>
                <a:extLst>
                  <a:ext uri="{0D108BD9-81ED-4DB2-BD59-A6C34878D82A}">
                    <a16:rowId xmlns:a16="http://schemas.microsoft.com/office/drawing/2014/main" val="1655717617"/>
                  </a:ext>
                </a:extLst>
              </a:tr>
              <a:tr h="202821">
                <a:tc>
                  <a:txBody>
                    <a:bodyPr/>
                    <a:lstStyle/>
                    <a:p>
                      <a:pPr algn="ctr">
                        <a:lnSpc>
                          <a:spcPct val="107000"/>
                        </a:lnSpc>
                        <a:spcAft>
                          <a:spcPts val="800"/>
                        </a:spcAft>
                      </a:pPr>
                      <a:r>
                        <a:rPr lang="en-GB" sz="900" b="1" cap="none" spc="0">
                          <a:solidFill>
                            <a:schemeClr val="tx1"/>
                          </a:solidFill>
                          <a:effectLst/>
                        </a:rPr>
                        <a:t>TOTAL</a:t>
                      </a:r>
                      <a:endParaRPr lang="en-GB" sz="90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9525" cap="flat" cmpd="sng" algn="ctr">
                      <a:solidFill>
                        <a:schemeClr val="tx1"/>
                      </a:solid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algn="l">
                        <a:lnSpc>
                          <a:spcPct val="107000"/>
                        </a:lnSpc>
                        <a:spcAft>
                          <a:spcPts val="800"/>
                        </a:spcAft>
                      </a:pPr>
                      <a:r>
                        <a:rPr lang="en-GB" sz="900" cap="none" spc="0">
                          <a:solidFill>
                            <a:schemeClr val="tx1"/>
                          </a:solidFill>
                          <a:effectLst/>
                        </a:rPr>
                        <a:t> </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algn="l">
                        <a:lnSpc>
                          <a:spcPct val="107000"/>
                        </a:lnSpc>
                        <a:spcAft>
                          <a:spcPts val="800"/>
                        </a:spcAft>
                      </a:pPr>
                      <a:r>
                        <a:rPr lang="en-GB" sz="900" cap="none" spc="0">
                          <a:solidFill>
                            <a:schemeClr val="tx1"/>
                          </a:solidFill>
                          <a:effectLst/>
                        </a:rPr>
                        <a:t> </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algn="l">
                        <a:lnSpc>
                          <a:spcPct val="107000"/>
                        </a:lnSpc>
                        <a:spcAft>
                          <a:spcPts val="800"/>
                        </a:spcAft>
                      </a:pPr>
                      <a:r>
                        <a:rPr lang="en-GB" sz="900" cap="none" spc="0">
                          <a:solidFill>
                            <a:schemeClr val="tx1"/>
                          </a:solidFill>
                          <a:effectLst/>
                        </a:rPr>
                        <a:t> </a:t>
                      </a:r>
                      <a:endParaRPr lang="en-GB" sz="9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algn="r">
                        <a:lnSpc>
                          <a:spcPct val="107000"/>
                        </a:lnSpc>
                        <a:spcAft>
                          <a:spcPts val="800"/>
                        </a:spcAft>
                      </a:pPr>
                      <a:r>
                        <a:rPr lang="en-GB" sz="900" cap="none" spc="0" dirty="0">
                          <a:solidFill>
                            <a:schemeClr val="tx1"/>
                          </a:solidFill>
                          <a:effectLst/>
                        </a:rPr>
                        <a:t>£43,920</a:t>
                      </a:r>
                      <a:endParaRPr lang="en-GB" sz="900"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6006" marR="5153" marT="4573" marB="34298" anchor="b">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1174934738"/>
                  </a:ext>
                </a:extLst>
              </a:tr>
            </a:tbl>
          </a:graphicData>
        </a:graphic>
      </p:graphicFrame>
    </p:spTree>
    <p:extLst>
      <p:ext uri="{BB962C8B-B14F-4D97-AF65-F5344CB8AC3E}">
        <p14:creationId xmlns:p14="http://schemas.microsoft.com/office/powerpoint/2010/main" val="2079968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8E89D5E-1885-4160-AC77-CC471DD1D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550D2BD1-98F9-412D-905B-3A843EF4078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85216" y="2971800"/>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graphicFrame>
        <p:nvGraphicFramePr>
          <p:cNvPr id="6" name="Chart 5">
            <a:extLst>
              <a:ext uri="{FF2B5EF4-FFF2-40B4-BE49-F238E27FC236}">
                <a16:creationId xmlns:a16="http://schemas.microsoft.com/office/drawing/2014/main" id="{662C369E-C69D-4A0D-A8CC-FD580E111070}"/>
              </a:ext>
            </a:extLst>
          </p:cNvPr>
          <p:cNvGraphicFramePr/>
          <p:nvPr>
            <p:extLst>
              <p:ext uri="{D42A27DB-BD31-4B8C-83A1-F6EECF244321}">
                <p14:modId xmlns:p14="http://schemas.microsoft.com/office/powerpoint/2010/main" val="3576931300"/>
              </p:ext>
            </p:extLst>
          </p:nvPr>
        </p:nvGraphicFramePr>
        <p:xfrm>
          <a:off x="5280025" y="2308225"/>
          <a:ext cx="6269038" cy="3906838"/>
        </p:xfrm>
        <a:graphic>
          <a:graphicData uri="http://schemas.openxmlformats.org/drawingml/2006/chart">
            <c:chart xmlns:c="http://schemas.openxmlformats.org/drawingml/2006/chart" xmlns:r="http://schemas.openxmlformats.org/officeDocument/2006/relationships" r:id="rId2"/>
          </a:graphicData>
        </a:graphic>
      </p:graphicFrame>
      <p:sp>
        <p:nvSpPr>
          <p:cNvPr id="2" name="Title 1">
            <a:extLst>
              <a:ext uri="{FF2B5EF4-FFF2-40B4-BE49-F238E27FC236}">
                <a16:creationId xmlns:a16="http://schemas.microsoft.com/office/drawing/2014/main" id="{A57F0E03-036F-4BDB-BC7B-71C29D8EE8C3}"/>
              </a:ext>
            </a:extLst>
          </p:cNvPr>
          <p:cNvSpPr>
            <a:spLocks noGrp="1"/>
          </p:cNvSpPr>
          <p:nvPr>
            <p:ph type="title"/>
          </p:nvPr>
        </p:nvSpPr>
        <p:spPr>
          <a:xfrm>
            <a:off x="943277" y="712269"/>
            <a:ext cx="3370998" cy="5502264"/>
          </a:xfrm>
        </p:spPr>
        <p:txBody>
          <a:bodyPr vert="horz" lIns="91440" tIns="45720" rIns="91440" bIns="45720" rtlCol="0">
            <a:normAutofit/>
          </a:bodyPr>
          <a:lstStyle/>
          <a:p>
            <a:r>
              <a:rPr lang="en-GB">
                <a:solidFill>
                  <a:srgbClr val="FFFFFF"/>
                </a:solidFill>
                <a:effectLst/>
                <a:latin typeface="Arial" panose="020B0604020202020204" pitchFamily="34" charset="0"/>
                <a:ea typeface="Times New Roman" panose="02020603050405020304" pitchFamily="18" charset="0"/>
              </a:rPr>
              <a:t>An outline Project Schedule / Gantt Chart </a:t>
            </a:r>
            <a:br>
              <a:rPr lang="en-GB">
                <a:solidFill>
                  <a:srgbClr val="FFFFFF"/>
                </a:solidFill>
                <a:effectLst/>
                <a:latin typeface="Times New Roman" panose="02020603050405020304" pitchFamily="18" charset="0"/>
                <a:ea typeface="Times New Roman" panose="02020603050405020304" pitchFamily="18" charset="0"/>
              </a:rPr>
            </a:br>
            <a:endParaRPr lang="en-US" kern="1200">
              <a:solidFill>
                <a:srgbClr val="FFFFFF"/>
              </a:solidFill>
              <a:latin typeface="+mj-lt"/>
              <a:ea typeface="+mj-ea"/>
              <a:cs typeface="+mj-cs"/>
            </a:endParaRPr>
          </a:p>
        </p:txBody>
      </p:sp>
      <p:graphicFrame>
        <p:nvGraphicFramePr>
          <p:cNvPr id="4" name="Content Placeholder 3">
            <a:extLst>
              <a:ext uri="{FF2B5EF4-FFF2-40B4-BE49-F238E27FC236}">
                <a16:creationId xmlns:a16="http://schemas.microsoft.com/office/drawing/2014/main" id="{9DC3737E-4CAC-4542-A28F-E306E884D235}"/>
              </a:ext>
            </a:extLst>
          </p:cNvPr>
          <p:cNvGraphicFramePr>
            <a:graphicFrameLocks noGrp="1"/>
          </p:cNvGraphicFramePr>
          <p:nvPr>
            <p:ph idx="1"/>
            <p:extLst>
              <p:ext uri="{D42A27DB-BD31-4B8C-83A1-F6EECF244321}">
                <p14:modId xmlns:p14="http://schemas.microsoft.com/office/powerpoint/2010/main" val="2582169459"/>
              </p:ext>
            </p:extLst>
          </p:nvPr>
        </p:nvGraphicFramePr>
        <p:xfrm>
          <a:off x="5280025" y="642938"/>
          <a:ext cx="6269037" cy="1597020"/>
        </p:xfrm>
        <a:graphic>
          <a:graphicData uri="http://schemas.openxmlformats.org/drawingml/2006/table">
            <a:tbl>
              <a:tblPr firstRow="1" firstCol="1" bandRow="1">
                <a:tableStyleId>{5C22544A-7EE6-4342-B048-85BDC9FD1C3A}</a:tableStyleId>
              </a:tblPr>
              <a:tblGrid>
                <a:gridCol w="1850910">
                  <a:extLst>
                    <a:ext uri="{9D8B030D-6E8A-4147-A177-3AD203B41FA5}">
                      <a16:colId xmlns:a16="http://schemas.microsoft.com/office/drawing/2014/main" val="2676065933"/>
                    </a:ext>
                  </a:extLst>
                </a:gridCol>
                <a:gridCol w="1744790">
                  <a:extLst>
                    <a:ext uri="{9D8B030D-6E8A-4147-A177-3AD203B41FA5}">
                      <a16:colId xmlns:a16="http://schemas.microsoft.com/office/drawing/2014/main" val="3656228318"/>
                    </a:ext>
                  </a:extLst>
                </a:gridCol>
                <a:gridCol w="2673337">
                  <a:extLst>
                    <a:ext uri="{9D8B030D-6E8A-4147-A177-3AD203B41FA5}">
                      <a16:colId xmlns:a16="http://schemas.microsoft.com/office/drawing/2014/main" val="347093826"/>
                    </a:ext>
                  </a:extLst>
                </a:gridCol>
              </a:tblGrid>
              <a:tr h="266170">
                <a:tc>
                  <a:txBody>
                    <a:bodyPr/>
                    <a:lstStyle/>
                    <a:p>
                      <a:pPr>
                        <a:lnSpc>
                          <a:spcPct val="107000"/>
                        </a:lnSpc>
                        <a:spcAft>
                          <a:spcPts val="800"/>
                        </a:spcAft>
                      </a:pPr>
                      <a:r>
                        <a:rPr lang="en-GB" sz="1400">
                          <a:effectLst/>
                        </a:rPr>
                        <a:t>Task</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83127" marR="83127" marT="0" marB="0" anchor="b"/>
                </a:tc>
                <a:tc>
                  <a:txBody>
                    <a:bodyPr/>
                    <a:lstStyle/>
                    <a:p>
                      <a:pPr>
                        <a:lnSpc>
                          <a:spcPct val="107000"/>
                        </a:lnSpc>
                        <a:spcAft>
                          <a:spcPts val="800"/>
                        </a:spcAft>
                      </a:pPr>
                      <a:r>
                        <a:rPr lang="en-GB" sz="1400">
                          <a:effectLst/>
                        </a:rPr>
                        <a:t>Start Date</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83127" marR="83127" marT="0" marB="0" anchor="b"/>
                </a:tc>
                <a:tc>
                  <a:txBody>
                    <a:bodyPr/>
                    <a:lstStyle/>
                    <a:p>
                      <a:pPr>
                        <a:lnSpc>
                          <a:spcPct val="107000"/>
                        </a:lnSpc>
                        <a:spcAft>
                          <a:spcPts val="800"/>
                        </a:spcAft>
                      </a:pPr>
                      <a:r>
                        <a:rPr lang="en-GB" sz="1400">
                          <a:effectLst/>
                        </a:rPr>
                        <a:t>Days to complete</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83127" marR="83127" marT="0" marB="0" anchor="b"/>
                </a:tc>
                <a:extLst>
                  <a:ext uri="{0D108BD9-81ED-4DB2-BD59-A6C34878D82A}">
                    <a16:rowId xmlns:a16="http://schemas.microsoft.com/office/drawing/2014/main" val="599844343"/>
                  </a:ext>
                </a:extLst>
              </a:tr>
              <a:tr h="266170">
                <a:tc>
                  <a:txBody>
                    <a:bodyPr/>
                    <a:lstStyle/>
                    <a:p>
                      <a:pPr>
                        <a:lnSpc>
                          <a:spcPct val="107000"/>
                        </a:lnSpc>
                        <a:spcAft>
                          <a:spcPts val="800"/>
                        </a:spcAft>
                      </a:pPr>
                      <a:r>
                        <a:rPr lang="en-GB" sz="1400">
                          <a:effectLst/>
                        </a:rPr>
                        <a:t>Initiation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83127" marR="83127" marT="0" marB="0" anchor="b"/>
                </a:tc>
                <a:tc>
                  <a:txBody>
                    <a:bodyPr/>
                    <a:lstStyle/>
                    <a:p>
                      <a:pPr algn="r">
                        <a:lnSpc>
                          <a:spcPct val="107000"/>
                        </a:lnSpc>
                        <a:spcAft>
                          <a:spcPts val="800"/>
                        </a:spcAft>
                      </a:pPr>
                      <a:r>
                        <a:rPr lang="en-GB" sz="1400">
                          <a:effectLst/>
                        </a:rPr>
                        <a:t>01-Nov</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83127" marR="83127" marT="0" marB="0" anchor="b"/>
                </a:tc>
                <a:tc>
                  <a:txBody>
                    <a:bodyPr/>
                    <a:lstStyle/>
                    <a:p>
                      <a:pPr algn="r">
                        <a:lnSpc>
                          <a:spcPct val="107000"/>
                        </a:lnSpc>
                        <a:spcAft>
                          <a:spcPts val="800"/>
                        </a:spcAft>
                      </a:pPr>
                      <a:r>
                        <a:rPr lang="en-GB" sz="1400">
                          <a:effectLst/>
                        </a:rPr>
                        <a:t>10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83127" marR="83127" marT="0" marB="0" anchor="b"/>
                </a:tc>
                <a:extLst>
                  <a:ext uri="{0D108BD9-81ED-4DB2-BD59-A6C34878D82A}">
                    <a16:rowId xmlns:a16="http://schemas.microsoft.com/office/drawing/2014/main" val="2708023188"/>
                  </a:ext>
                </a:extLst>
              </a:tr>
              <a:tr h="266170">
                <a:tc>
                  <a:txBody>
                    <a:bodyPr/>
                    <a:lstStyle/>
                    <a:p>
                      <a:pPr>
                        <a:lnSpc>
                          <a:spcPct val="107000"/>
                        </a:lnSpc>
                        <a:spcAft>
                          <a:spcPts val="800"/>
                        </a:spcAft>
                      </a:pPr>
                      <a:r>
                        <a:rPr lang="en-GB" sz="1400">
                          <a:effectLst/>
                        </a:rPr>
                        <a:t>Planning</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83127" marR="83127" marT="0" marB="0" anchor="b"/>
                </a:tc>
                <a:tc>
                  <a:txBody>
                    <a:bodyPr/>
                    <a:lstStyle/>
                    <a:p>
                      <a:pPr algn="r">
                        <a:lnSpc>
                          <a:spcPct val="107000"/>
                        </a:lnSpc>
                        <a:spcAft>
                          <a:spcPts val="800"/>
                        </a:spcAft>
                      </a:pPr>
                      <a:r>
                        <a:rPr lang="en-GB" sz="1400">
                          <a:effectLst/>
                        </a:rPr>
                        <a:t>11-Nov</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83127" marR="83127" marT="0" marB="0" anchor="b"/>
                </a:tc>
                <a:tc>
                  <a:txBody>
                    <a:bodyPr/>
                    <a:lstStyle/>
                    <a:p>
                      <a:pPr algn="r">
                        <a:lnSpc>
                          <a:spcPct val="107000"/>
                        </a:lnSpc>
                        <a:spcAft>
                          <a:spcPts val="800"/>
                        </a:spcAft>
                      </a:pPr>
                      <a:r>
                        <a:rPr lang="en-GB" sz="1400">
                          <a:effectLst/>
                        </a:rPr>
                        <a:t>32</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83127" marR="83127" marT="0" marB="0" anchor="b"/>
                </a:tc>
                <a:extLst>
                  <a:ext uri="{0D108BD9-81ED-4DB2-BD59-A6C34878D82A}">
                    <a16:rowId xmlns:a16="http://schemas.microsoft.com/office/drawing/2014/main" val="1321348745"/>
                  </a:ext>
                </a:extLst>
              </a:tr>
              <a:tr h="266170">
                <a:tc>
                  <a:txBody>
                    <a:bodyPr/>
                    <a:lstStyle/>
                    <a:p>
                      <a:pPr>
                        <a:lnSpc>
                          <a:spcPct val="107000"/>
                        </a:lnSpc>
                        <a:spcAft>
                          <a:spcPts val="800"/>
                        </a:spcAft>
                      </a:pPr>
                      <a:r>
                        <a:rPr lang="en-GB" sz="1400">
                          <a:effectLst/>
                        </a:rPr>
                        <a:t>Execution</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83127" marR="83127" marT="0" marB="0" anchor="b"/>
                </a:tc>
                <a:tc>
                  <a:txBody>
                    <a:bodyPr/>
                    <a:lstStyle/>
                    <a:p>
                      <a:pPr algn="r">
                        <a:lnSpc>
                          <a:spcPct val="107000"/>
                        </a:lnSpc>
                        <a:spcAft>
                          <a:spcPts val="800"/>
                        </a:spcAft>
                      </a:pPr>
                      <a:r>
                        <a:rPr lang="en-GB" sz="1400">
                          <a:effectLst/>
                        </a:rPr>
                        <a:t>12-Dec</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83127" marR="83127" marT="0" marB="0" anchor="b"/>
                </a:tc>
                <a:tc>
                  <a:txBody>
                    <a:bodyPr/>
                    <a:lstStyle/>
                    <a:p>
                      <a:pPr algn="r">
                        <a:lnSpc>
                          <a:spcPct val="107000"/>
                        </a:lnSpc>
                        <a:spcAft>
                          <a:spcPts val="800"/>
                        </a:spcAft>
                      </a:pPr>
                      <a:r>
                        <a:rPr lang="en-GB" sz="1400">
                          <a:effectLst/>
                        </a:rPr>
                        <a:t>110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83127" marR="83127" marT="0" marB="0" anchor="b"/>
                </a:tc>
                <a:extLst>
                  <a:ext uri="{0D108BD9-81ED-4DB2-BD59-A6C34878D82A}">
                    <a16:rowId xmlns:a16="http://schemas.microsoft.com/office/drawing/2014/main" val="337026968"/>
                  </a:ext>
                </a:extLst>
              </a:tr>
              <a:tr h="266170">
                <a:tc>
                  <a:txBody>
                    <a:bodyPr/>
                    <a:lstStyle/>
                    <a:p>
                      <a:pPr>
                        <a:lnSpc>
                          <a:spcPct val="107000"/>
                        </a:lnSpc>
                        <a:spcAft>
                          <a:spcPts val="800"/>
                        </a:spcAft>
                      </a:pPr>
                      <a:r>
                        <a:rPr lang="en-GB" sz="1400">
                          <a:effectLst/>
                        </a:rPr>
                        <a:t>Control</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83127" marR="83127" marT="0" marB="0" anchor="b"/>
                </a:tc>
                <a:tc>
                  <a:txBody>
                    <a:bodyPr/>
                    <a:lstStyle/>
                    <a:p>
                      <a:pPr algn="r">
                        <a:lnSpc>
                          <a:spcPct val="107000"/>
                        </a:lnSpc>
                        <a:spcAft>
                          <a:spcPts val="800"/>
                        </a:spcAft>
                      </a:pPr>
                      <a:r>
                        <a:rPr lang="en-GB" sz="1400">
                          <a:effectLst/>
                        </a:rPr>
                        <a:t>01-Apr</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83127" marR="83127" marT="0" marB="0" anchor="b"/>
                </a:tc>
                <a:tc>
                  <a:txBody>
                    <a:bodyPr/>
                    <a:lstStyle/>
                    <a:p>
                      <a:pPr algn="r">
                        <a:lnSpc>
                          <a:spcPct val="107000"/>
                        </a:lnSpc>
                        <a:spcAft>
                          <a:spcPts val="800"/>
                        </a:spcAft>
                      </a:pPr>
                      <a:r>
                        <a:rPr lang="en-GB" sz="1400">
                          <a:effectLst/>
                        </a:rPr>
                        <a:t>186</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83127" marR="83127" marT="0" marB="0" anchor="b"/>
                </a:tc>
                <a:extLst>
                  <a:ext uri="{0D108BD9-81ED-4DB2-BD59-A6C34878D82A}">
                    <a16:rowId xmlns:a16="http://schemas.microsoft.com/office/drawing/2014/main" val="3176390648"/>
                  </a:ext>
                </a:extLst>
              </a:tr>
              <a:tr h="266170">
                <a:tc>
                  <a:txBody>
                    <a:bodyPr/>
                    <a:lstStyle/>
                    <a:p>
                      <a:pPr>
                        <a:lnSpc>
                          <a:spcPct val="107000"/>
                        </a:lnSpc>
                        <a:spcAft>
                          <a:spcPts val="800"/>
                        </a:spcAft>
                      </a:pPr>
                      <a:r>
                        <a:rPr lang="en-GB" sz="1400">
                          <a:effectLst/>
                        </a:rPr>
                        <a:t>Closeout</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83127" marR="83127" marT="0" marB="0" anchor="b"/>
                </a:tc>
                <a:tc>
                  <a:txBody>
                    <a:bodyPr/>
                    <a:lstStyle/>
                    <a:p>
                      <a:pPr algn="r">
                        <a:lnSpc>
                          <a:spcPct val="107000"/>
                        </a:lnSpc>
                        <a:spcAft>
                          <a:spcPts val="800"/>
                        </a:spcAft>
                      </a:pPr>
                      <a:r>
                        <a:rPr lang="en-GB" sz="1400">
                          <a:effectLst/>
                        </a:rPr>
                        <a:t>03-Oct</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83127" marR="83127" marT="0" marB="0" anchor="b"/>
                </a:tc>
                <a:tc>
                  <a:txBody>
                    <a:bodyPr/>
                    <a:lstStyle/>
                    <a:p>
                      <a:pPr algn="r">
                        <a:lnSpc>
                          <a:spcPct val="107000"/>
                        </a:lnSpc>
                        <a:spcAft>
                          <a:spcPts val="800"/>
                        </a:spcAft>
                      </a:pPr>
                      <a:r>
                        <a:rPr lang="en-GB" sz="1400">
                          <a:effectLst/>
                        </a:rPr>
                        <a:t>39</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83127" marR="83127" marT="0" marB="0" anchor="b"/>
                </a:tc>
                <a:extLst>
                  <a:ext uri="{0D108BD9-81ED-4DB2-BD59-A6C34878D82A}">
                    <a16:rowId xmlns:a16="http://schemas.microsoft.com/office/drawing/2014/main" val="19584947"/>
                  </a:ext>
                </a:extLst>
              </a:tr>
            </a:tbl>
          </a:graphicData>
        </a:graphic>
      </p:graphicFrame>
    </p:spTree>
    <p:extLst>
      <p:ext uri="{BB962C8B-B14F-4D97-AF65-F5344CB8AC3E}">
        <p14:creationId xmlns:p14="http://schemas.microsoft.com/office/powerpoint/2010/main" val="28706133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6FC42E6-6C25-4922-95D2-B97B1E123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295F874-A8A5-4A14-8CFC-828968DE64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754" y="0"/>
            <a:ext cx="4731782" cy="6858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F71809-C82A-4FF7-A8AF-2369D70E7F6F}"/>
              </a:ext>
            </a:extLst>
          </p:cNvPr>
          <p:cNvSpPr>
            <a:spLocks noGrp="1"/>
          </p:cNvSpPr>
          <p:nvPr>
            <p:ph type="title"/>
          </p:nvPr>
        </p:nvSpPr>
        <p:spPr>
          <a:xfrm>
            <a:off x="884716" y="871442"/>
            <a:ext cx="2924843" cy="3172364"/>
          </a:xfrm>
        </p:spPr>
        <p:txBody>
          <a:bodyPr vert="horz" lIns="91440" tIns="45720" rIns="91440" bIns="45720" rtlCol="0" anchor="b">
            <a:normAutofit/>
          </a:bodyPr>
          <a:lstStyle/>
          <a:p>
            <a:pPr algn="ctr"/>
            <a:r>
              <a:rPr lang="en-US" sz="2800" kern="1200">
                <a:solidFill>
                  <a:srgbClr val="595959"/>
                </a:solidFill>
                <a:effectLst/>
                <a:latin typeface="+mj-lt"/>
                <a:ea typeface="+mj-ea"/>
                <a:cs typeface="+mj-cs"/>
              </a:rPr>
              <a:t>Project network</a:t>
            </a:r>
            <a:br>
              <a:rPr lang="en-US" sz="2800" kern="1200">
                <a:solidFill>
                  <a:srgbClr val="595959"/>
                </a:solidFill>
                <a:effectLst/>
                <a:latin typeface="+mj-lt"/>
                <a:ea typeface="+mj-ea"/>
                <a:cs typeface="+mj-cs"/>
              </a:rPr>
            </a:br>
            <a:endParaRPr lang="en-US" sz="2800" kern="1200">
              <a:solidFill>
                <a:srgbClr val="595959"/>
              </a:solidFill>
              <a:latin typeface="+mj-lt"/>
              <a:ea typeface="+mj-ea"/>
              <a:cs typeface="+mj-cs"/>
            </a:endParaRPr>
          </a:p>
        </p:txBody>
      </p:sp>
      <p:graphicFrame>
        <p:nvGraphicFramePr>
          <p:cNvPr id="4" name="Content Placeholder 3">
            <a:extLst>
              <a:ext uri="{FF2B5EF4-FFF2-40B4-BE49-F238E27FC236}">
                <a16:creationId xmlns:a16="http://schemas.microsoft.com/office/drawing/2014/main" id="{D8A14073-8019-4888-A25B-F0B06EE85E37}"/>
              </a:ext>
            </a:extLst>
          </p:cNvPr>
          <p:cNvGraphicFramePr>
            <a:graphicFrameLocks noGrp="1"/>
          </p:cNvGraphicFramePr>
          <p:nvPr>
            <p:ph idx="1"/>
            <p:extLst>
              <p:ext uri="{D42A27DB-BD31-4B8C-83A1-F6EECF244321}">
                <p14:modId xmlns:p14="http://schemas.microsoft.com/office/powerpoint/2010/main" val="802887764"/>
              </p:ext>
            </p:extLst>
          </p:nvPr>
        </p:nvGraphicFramePr>
        <p:xfrm>
          <a:off x="4957011" y="216568"/>
          <a:ext cx="6845968" cy="6412824"/>
        </p:xfrm>
        <a:graphic>
          <a:graphicData uri="http://schemas.openxmlformats.org/drawingml/2006/table">
            <a:tbl>
              <a:tblPr firstRow="1" firstCol="1" bandRow="1">
                <a:solidFill>
                  <a:schemeClr val="bg1"/>
                </a:solidFill>
                <a:tableStyleId>{5C22544A-7EE6-4342-B048-85BDC9FD1C3A}</a:tableStyleId>
              </a:tblPr>
              <a:tblGrid>
                <a:gridCol w="722676">
                  <a:extLst>
                    <a:ext uri="{9D8B030D-6E8A-4147-A177-3AD203B41FA5}">
                      <a16:colId xmlns:a16="http://schemas.microsoft.com/office/drawing/2014/main" val="1641289028"/>
                    </a:ext>
                  </a:extLst>
                </a:gridCol>
                <a:gridCol w="404382">
                  <a:extLst>
                    <a:ext uri="{9D8B030D-6E8A-4147-A177-3AD203B41FA5}">
                      <a16:colId xmlns:a16="http://schemas.microsoft.com/office/drawing/2014/main" val="2158740258"/>
                    </a:ext>
                  </a:extLst>
                </a:gridCol>
                <a:gridCol w="3782101">
                  <a:extLst>
                    <a:ext uri="{9D8B030D-6E8A-4147-A177-3AD203B41FA5}">
                      <a16:colId xmlns:a16="http://schemas.microsoft.com/office/drawing/2014/main" val="3080487708"/>
                    </a:ext>
                  </a:extLst>
                </a:gridCol>
                <a:gridCol w="828399">
                  <a:extLst>
                    <a:ext uri="{9D8B030D-6E8A-4147-A177-3AD203B41FA5}">
                      <a16:colId xmlns:a16="http://schemas.microsoft.com/office/drawing/2014/main" val="2321782168"/>
                    </a:ext>
                  </a:extLst>
                </a:gridCol>
                <a:gridCol w="1108410">
                  <a:extLst>
                    <a:ext uri="{9D8B030D-6E8A-4147-A177-3AD203B41FA5}">
                      <a16:colId xmlns:a16="http://schemas.microsoft.com/office/drawing/2014/main" val="3986589484"/>
                    </a:ext>
                  </a:extLst>
                </a:gridCol>
              </a:tblGrid>
              <a:tr h="267201">
                <a:tc>
                  <a:txBody>
                    <a:bodyPr/>
                    <a:lstStyle/>
                    <a:p>
                      <a:pPr algn="ctr">
                        <a:lnSpc>
                          <a:spcPct val="107000"/>
                        </a:lnSpc>
                        <a:spcAft>
                          <a:spcPts val="800"/>
                        </a:spcAft>
                      </a:pPr>
                      <a:r>
                        <a:rPr lang="en-GB" sz="1000" b="0" cap="none" spc="0">
                          <a:solidFill>
                            <a:schemeClr val="bg1"/>
                          </a:solidFill>
                          <a:effectLst/>
                        </a:rPr>
                        <a:t>WBS ID</a:t>
                      </a:r>
                      <a:endParaRPr lang="en-GB" sz="1000" b="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ctr">
                    <a:lnL w="19050" cap="flat" cmpd="sng" algn="ctr">
                      <a:solidFill>
                        <a:schemeClr val="tx1"/>
                      </a:solidFill>
                      <a:prstDash val="solid"/>
                    </a:lnL>
                    <a:lnR w="12700" cmpd="sng">
                      <a:noFill/>
                    </a:lnR>
                    <a:lnT w="19050" cap="flat" cmpd="sng" algn="ctr">
                      <a:solidFill>
                        <a:schemeClr val="tx1"/>
                      </a:solidFill>
                      <a:prstDash val="solid"/>
                    </a:lnT>
                    <a:lnB w="38100" cmpd="sng">
                      <a:noFill/>
                    </a:lnB>
                    <a:solidFill>
                      <a:schemeClr val="tx1"/>
                    </a:solidFill>
                  </a:tcPr>
                </a:tc>
                <a:tc>
                  <a:txBody>
                    <a:bodyPr/>
                    <a:lstStyle/>
                    <a:p>
                      <a:pPr algn="ctr">
                        <a:lnSpc>
                          <a:spcPct val="107000"/>
                        </a:lnSpc>
                        <a:spcAft>
                          <a:spcPts val="800"/>
                        </a:spcAft>
                      </a:pPr>
                      <a:r>
                        <a:rPr lang="en-GB" sz="1000" b="0" cap="none" spc="0">
                          <a:solidFill>
                            <a:schemeClr val="bg1"/>
                          </a:solidFill>
                          <a:effectLst/>
                        </a:rPr>
                        <a:t>ID</a:t>
                      </a:r>
                      <a:endParaRPr lang="en-GB" sz="1000" b="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ctr">
                    <a:lnL w="12700" cmpd="sng">
                      <a:noFill/>
                    </a:lnL>
                    <a:lnR w="12700" cmpd="sng">
                      <a:noFill/>
                    </a:lnR>
                    <a:lnT w="19050" cap="flat" cmpd="sng" algn="ctr">
                      <a:solidFill>
                        <a:schemeClr val="tx1"/>
                      </a:solidFill>
                      <a:prstDash val="solid"/>
                    </a:lnT>
                    <a:lnB w="38100" cmpd="sng">
                      <a:noFill/>
                    </a:lnB>
                    <a:solidFill>
                      <a:schemeClr val="tx1"/>
                    </a:solidFill>
                  </a:tcPr>
                </a:tc>
                <a:tc>
                  <a:txBody>
                    <a:bodyPr/>
                    <a:lstStyle/>
                    <a:p>
                      <a:pPr algn="ctr">
                        <a:lnSpc>
                          <a:spcPct val="107000"/>
                        </a:lnSpc>
                        <a:spcAft>
                          <a:spcPts val="800"/>
                        </a:spcAft>
                      </a:pPr>
                      <a:r>
                        <a:rPr lang="en-GB" sz="1000" b="0" cap="none" spc="0">
                          <a:solidFill>
                            <a:schemeClr val="bg1"/>
                          </a:solidFill>
                          <a:effectLst/>
                        </a:rPr>
                        <a:t>Task</a:t>
                      </a:r>
                      <a:endParaRPr lang="en-GB" sz="1000" b="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ctr">
                    <a:lnL w="12700" cmpd="sng">
                      <a:noFill/>
                    </a:lnL>
                    <a:lnR w="12700" cmpd="sng">
                      <a:noFill/>
                    </a:lnR>
                    <a:lnT w="19050" cap="flat" cmpd="sng" algn="ctr">
                      <a:solidFill>
                        <a:schemeClr val="tx1"/>
                      </a:solidFill>
                      <a:prstDash val="solid"/>
                    </a:lnT>
                    <a:lnB w="38100" cmpd="sng">
                      <a:noFill/>
                    </a:lnB>
                    <a:solidFill>
                      <a:schemeClr val="tx1"/>
                    </a:solidFill>
                  </a:tcPr>
                </a:tc>
                <a:tc>
                  <a:txBody>
                    <a:bodyPr/>
                    <a:lstStyle/>
                    <a:p>
                      <a:pPr algn="ctr">
                        <a:lnSpc>
                          <a:spcPct val="107000"/>
                        </a:lnSpc>
                        <a:spcAft>
                          <a:spcPts val="800"/>
                        </a:spcAft>
                      </a:pPr>
                      <a:r>
                        <a:rPr lang="en-GB" sz="1000" b="0" cap="none" spc="0">
                          <a:solidFill>
                            <a:schemeClr val="bg1"/>
                          </a:solidFill>
                          <a:effectLst/>
                        </a:rPr>
                        <a:t>Duration</a:t>
                      </a:r>
                      <a:endParaRPr lang="en-GB" sz="1000" b="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ctr">
                    <a:lnL w="12700" cmpd="sng">
                      <a:noFill/>
                    </a:lnL>
                    <a:lnR w="12700" cmpd="sng">
                      <a:noFill/>
                    </a:lnR>
                    <a:lnT w="19050" cap="flat" cmpd="sng" algn="ctr">
                      <a:solidFill>
                        <a:schemeClr val="tx1"/>
                      </a:solidFill>
                      <a:prstDash val="solid"/>
                    </a:lnT>
                    <a:lnB w="38100" cmpd="sng">
                      <a:noFill/>
                    </a:lnB>
                    <a:solidFill>
                      <a:schemeClr val="tx1"/>
                    </a:solidFill>
                  </a:tcPr>
                </a:tc>
                <a:tc>
                  <a:txBody>
                    <a:bodyPr/>
                    <a:lstStyle/>
                    <a:p>
                      <a:pPr algn="ctr">
                        <a:lnSpc>
                          <a:spcPct val="107000"/>
                        </a:lnSpc>
                        <a:spcAft>
                          <a:spcPts val="800"/>
                        </a:spcAft>
                      </a:pPr>
                      <a:r>
                        <a:rPr lang="en-GB" sz="1000" b="0" cap="none" spc="0">
                          <a:solidFill>
                            <a:schemeClr val="bg1"/>
                          </a:solidFill>
                          <a:effectLst/>
                        </a:rPr>
                        <a:t>Predecessors</a:t>
                      </a:r>
                      <a:endParaRPr lang="en-GB" sz="1000" b="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ctr">
                    <a:lnL w="12700" cmpd="sng">
                      <a:noFill/>
                    </a:lnL>
                    <a:lnR w="12700" cmpd="sng">
                      <a:noFill/>
                    </a:lnR>
                    <a:lnT w="19050" cap="flat" cmpd="sng" algn="ctr">
                      <a:solidFill>
                        <a:schemeClr val="tx1"/>
                      </a:solidFill>
                      <a:prstDash val="solid"/>
                    </a:lnT>
                    <a:lnB w="38100" cmpd="sng">
                      <a:noFill/>
                    </a:lnB>
                    <a:solidFill>
                      <a:schemeClr val="tx1"/>
                    </a:solidFill>
                  </a:tcPr>
                </a:tc>
                <a:extLst>
                  <a:ext uri="{0D108BD9-81ED-4DB2-BD59-A6C34878D82A}">
                    <a16:rowId xmlns:a16="http://schemas.microsoft.com/office/drawing/2014/main" val="784405606"/>
                  </a:ext>
                </a:extLst>
              </a:tr>
              <a:tr h="267201">
                <a:tc>
                  <a:txBody>
                    <a:bodyPr/>
                    <a:lstStyle/>
                    <a:p>
                      <a:pPr>
                        <a:lnSpc>
                          <a:spcPct val="107000"/>
                        </a:lnSpc>
                        <a:spcAft>
                          <a:spcPts val="800"/>
                        </a:spcAft>
                      </a:pPr>
                      <a:r>
                        <a:rPr lang="en-GB" sz="1000" cap="none" spc="0">
                          <a:solidFill>
                            <a:schemeClr val="bg1"/>
                          </a:solidFill>
                          <a:effectLst/>
                        </a:rPr>
                        <a:t>1.1.1</a:t>
                      </a:r>
                      <a:endParaRPr lang="en-GB" sz="10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b">
                    <a:lnL w="19050" cap="flat" cmpd="sng" algn="ctr">
                      <a:solidFill>
                        <a:schemeClr val="tx1"/>
                      </a:solidFill>
                      <a:prstDash val="solid"/>
                    </a:lnL>
                    <a:lnR w="6350" cap="flat" cmpd="sng" algn="ctr">
                      <a:solidFill>
                        <a:schemeClr val="tx1">
                          <a:lumMod val="50000"/>
                          <a:lumOff val="50000"/>
                        </a:schemeClr>
                      </a:solidFill>
                      <a:prstDash val="solid"/>
                    </a:lnR>
                    <a:lnT w="38100" cmpd="sng">
                      <a:noFill/>
                    </a:lnT>
                    <a:lnB w="6350" cap="flat" cmpd="sng" algn="ctr">
                      <a:solidFill>
                        <a:schemeClr val="tx1">
                          <a:lumMod val="50000"/>
                          <a:lumOff val="50000"/>
                        </a:schemeClr>
                      </a:solidFill>
                      <a:prstDash val="solid"/>
                    </a:lnB>
                    <a:noFill/>
                  </a:tcPr>
                </a:tc>
                <a:tc>
                  <a:txBody>
                    <a:bodyPr/>
                    <a:lstStyle/>
                    <a:p>
                      <a:pPr>
                        <a:lnSpc>
                          <a:spcPct val="107000"/>
                        </a:lnSpc>
                        <a:spcAft>
                          <a:spcPts val="800"/>
                        </a:spcAft>
                      </a:pPr>
                      <a:r>
                        <a:rPr lang="en-GB" sz="1000" cap="none" spc="0">
                          <a:solidFill>
                            <a:schemeClr val="tx1"/>
                          </a:solidFill>
                          <a:effectLst/>
                        </a:rPr>
                        <a:t>1</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38100" cmpd="sng">
                      <a:noFill/>
                    </a:lnT>
                    <a:lnB w="6350" cap="flat" cmpd="sng" algn="ctr">
                      <a:solidFill>
                        <a:schemeClr val="tx1">
                          <a:lumMod val="50000"/>
                          <a:lumOff val="50000"/>
                        </a:schemeClr>
                      </a:solidFill>
                      <a:prstDash val="solid"/>
                    </a:lnB>
                    <a:noFill/>
                  </a:tcPr>
                </a:tc>
                <a:tc>
                  <a:txBody>
                    <a:bodyPr/>
                    <a:lstStyle/>
                    <a:p>
                      <a:pPr>
                        <a:lnSpc>
                          <a:spcPct val="107000"/>
                        </a:lnSpc>
                        <a:spcAft>
                          <a:spcPts val="800"/>
                        </a:spcAft>
                      </a:pPr>
                      <a:r>
                        <a:rPr lang="en-GB" sz="1000" cap="none" spc="0">
                          <a:solidFill>
                            <a:schemeClr val="tx1"/>
                          </a:solidFill>
                          <a:effectLst/>
                        </a:rPr>
                        <a:t>Developing the Project Plan Draft</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38100" cmpd="sng">
                      <a:noFill/>
                    </a:lnT>
                    <a:lnB w="6350" cap="flat" cmpd="sng" algn="ctr">
                      <a:solidFill>
                        <a:schemeClr val="tx1">
                          <a:lumMod val="50000"/>
                          <a:lumOff val="50000"/>
                        </a:schemeClr>
                      </a:solidFill>
                      <a:prstDash val="solid"/>
                    </a:lnB>
                    <a:noFill/>
                  </a:tcPr>
                </a:tc>
                <a:tc>
                  <a:txBody>
                    <a:bodyPr/>
                    <a:lstStyle/>
                    <a:p>
                      <a:pPr algn="r">
                        <a:lnSpc>
                          <a:spcPct val="107000"/>
                        </a:lnSpc>
                        <a:spcAft>
                          <a:spcPts val="800"/>
                        </a:spcAft>
                      </a:pPr>
                      <a:r>
                        <a:rPr lang="en-GB" sz="1000" cap="none" spc="0">
                          <a:solidFill>
                            <a:schemeClr val="tx1"/>
                          </a:solidFill>
                          <a:effectLst/>
                        </a:rPr>
                        <a:t>5</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38100" cmpd="sng">
                      <a:noFill/>
                    </a:lnT>
                    <a:lnB w="6350" cap="flat" cmpd="sng" algn="ctr">
                      <a:solidFill>
                        <a:schemeClr val="tx1">
                          <a:lumMod val="50000"/>
                          <a:lumOff val="50000"/>
                        </a:schemeClr>
                      </a:solidFill>
                      <a:prstDash val="solid"/>
                    </a:lnB>
                    <a:noFill/>
                  </a:tcPr>
                </a:tc>
                <a:tc>
                  <a:txBody>
                    <a:bodyPr/>
                    <a:lstStyle/>
                    <a:p>
                      <a:pPr algn="r">
                        <a:lnSpc>
                          <a:spcPct val="107000"/>
                        </a:lnSpc>
                        <a:spcAft>
                          <a:spcPts val="800"/>
                        </a:spcAft>
                      </a:pPr>
                      <a:r>
                        <a:rPr lang="en-GB" sz="1000" cap="none" spc="0">
                          <a:solidFill>
                            <a:schemeClr val="tx1"/>
                          </a:solidFill>
                          <a:effectLst/>
                        </a:rPr>
                        <a:t> </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b">
                    <a:lnL w="6350" cap="flat" cmpd="sng" algn="ctr">
                      <a:solidFill>
                        <a:schemeClr val="tx1">
                          <a:lumMod val="50000"/>
                          <a:lumOff val="50000"/>
                        </a:schemeClr>
                      </a:solidFill>
                      <a:prstDash val="solid"/>
                    </a:lnL>
                    <a:lnR w="19050" cap="flat" cmpd="sng" algn="ctr">
                      <a:solidFill>
                        <a:schemeClr val="tx1"/>
                      </a:solidFill>
                      <a:prstDash val="solid"/>
                    </a:lnR>
                    <a:lnT w="38100" cmpd="sng">
                      <a:noFill/>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1585674361"/>
                  </a:ext>
                </a:extLst>
              </a:tr>
              <a:tr h="267201">
                <a:tc>
                  <a:txBody>
                    <a:bodyPr/>
                    <a:lstStyle/>
                    <a:p>
                      <a:pPr>
                        <a:lnSpc>
                          <a:spcPct val="107000"/>
                        </a:lnSpc>
                        <a:spcAft>
                          <a:spcPts val="800"/>
                        </a:spcAft>
                      </a:pPr>
                      <a:r>
                        <a:rPr lang="en-GB" sz="1000" cap="none" spc="0">
                          <a:solidFill>
                            <a:schemeClr val="bg1"/>
                          </a:solidFill>
                          <a:effectLst/>
                        </a:rPr>
                        <a:t>1.1.2</a:t>
                      </a:r>
                      <a:endParaRPr lang="en-GB" sz="10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nSpc>
                          <a:spcPct val="107000"/>
                        </a:lnSpc>
                        <a:spcAft>
                          <a:spcPts val="800"/>
                        </a:spcAft>
                      </a:pPr>
                      <a:r>
                        <a:rPr lang="en-GB" sz="1000" cap="none" spc="0">
                          <a:solidFill>
                            <a:schemeClr val="tx1"/>
                          </a:solidFill>
                          <a:effectLst/>
                        </a:rPr>
                        <a:t>2</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nSpc>
                          <a:spcPct val="107000"/>
                        </a:lnSpc>
                        <a:spcAft>
                          <a:spcPts val="800"/>
                        </a:spcAft>
                      </a:pPr>
                      <a:r>
                        <a:rPr lang="en-GB" sz="1000" cap="none" spc="0">
                          <a:solidFill>
                            <a:schemeClr val="tx1"/>
                          </a:solidFill>
                          <a:effectLst/>
                        </a:rPr>
                        <a:t>Submit the Project Plan Draft</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gn="r">
                        <a:lnSpc>
                          <a:spcPct val="107000"/>
                        </a:lnSpc>
                        <a:spcAft>
                          <a:spcPts val="800"/>
                        </a:spcAft>
                      </a:pPr>
                      <a:r>
                        <a:rPr lang="en-GB" sz="1000" cap="none" spc="0">
                          <a:solidFill>
                            <a:schemeClr val="tx1"/>
                          </a:solidFill>
                          <a:effectLst/>
                        </a:rPr>
                        <a:t>1</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gn="r">
                        <a:lnSpc>
                          <a:spcPct val="107000"/>
                        </a:lnSpc>
                        <a:spcAft>
                          <a:spcPts val="800"/>
                        </a:spcAft>
                      </a:pPr>
                      <a:r>
                        <a:rPr lang="en-GB" sz="1000" cap="none" spc="0">
                          <a:solidFill>
                            <a:schemeClr val="tx1"/>
                          </a:solidFill>
                          <a:effectLst/>
                        </a:rPr>
                        <a:t>1</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b">
                    <a:lnL w="6350" cap="flat" cmpd="sng" algn="ctr">
                      <a:solidFill>
                        <a:schemeClr val="tx1">
                          <a:lumMod val="50000"/>
                          <a:lumOff val="50000"/>
                        </a:schemeClr>
                      </a:solidFill>
                      <a:prstDash val="solid"/>
                    </a:lnL>
                    <a:lnR w="12700" cmpd="sng">
                      <a:no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extLst>
                  <a:ext uri="{0D108BD9-81ED-4DB2-BD59-A6C34878D82A}">
                    <a16:rowId xmlns:a16="http://schemas.microsoft.com/office/drawing/2014/main" val="2822153140"/>
                  </a:ext>
                </a:extLst>
              </a:tr>
              <a:tr h="267201">
                <a:tc>
                  <a:txBody>
                    <a:bodyPr/>
                    <a:lstStyle/>
                    <a:p>
                      <a:pPr>
                        <a:lnSpc>
                          <a:spcPct val="107000"/>
                        </a:lnSpc>
                        <a:spcAft>
                          <a:spcPts val="800"/>
                        </a:spcAft>
                      </a:pPr>
                      <a:r>
                        <a:rPr lang="en-GB" sz="1000" cap="none" spc="0">
                          <a:solidFill>
                            <a:schemeClr val="bg1"/>
                          </a:solidFill>
                          <a:effectLst/>
                        </a:rPr>
                        <a:t>1.1.3</a:t>
                      </a:r>
                      <a:endParaRPr lang="en-GB" sz="10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b">
                    <a:lnL w="19050" cap="flat" cmpd="sng" algn="ctr">
                      <a:solidFill>
                        <a:schemeClr val="tx1"/>
                      </a:solidFill>
                      <a:prstDash val="solid"/>
                    </a:lnL>
                    <a:lnR w="6350" cap="flat" cmpd="sng" algn="ctr">
                      <a:solidFill>
                        <a:schemeClr val="tx1">
                          <a:lumMod val="50000"/>
                          <a:lumOff val="50000"/>
                        </a:schemeClr>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a:lnSpc>
                          <a:spcPct val="107000"/>
                        </a:lnSpc>
                        <a:spcAft>
                          <a:spcPts val="800"/>
                        </a:spcAft>
                      </a:pPr>
                      <a:r>
                        <a:rPr lang="en-GB" sz="1000" cap="none" spc="0">
                          <a:solidFill>
                            <a:schemeClr val="tx1"/>
                          </a:solidFill>
                          <a:effectLst/>
                        </a:rPr>
                        <a:t>3</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a:lnSpc>
                          <a:spcPct val="107000"/>
                        </a:lnSpc>
                        <a:spcAft>
                          <a:spcPts val="800"/>
                        </a:spcAft>
                      </a:pPr>
                      <a:r>
                        <a:rPr lang="en-GB" sz="1000" cap="none" spc="0">
                          <a:solidFill>
                            <a:schemeClr val="tx1"/>
                          </a:solidFill>
                          <a:effectLst/>
                        </a:rPr>
                        <a:t>Review the Project Plan with Asda and the bank</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algn="r">
                        <a:lnSpc>
                          <a:spcPct val="107000"/>
                        </a:lnSpc>
                        <a:spcAft>
                          <a:spcPts val="800"/>
                        </a:spcAft>
                      </a:pPr>
                      <a:r>
                        <a:rPr lang="en-GB" sz="1000" cap="none" spc="0">
                          <a:solidFill>
                            <a:schemeClr val="tx1"/>
                          </a:solidFill>
                          <a:effectLst/>
                        </a:rPr>
                        <a:t>3</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algn="r">
                        <a:lnSpc>
                          <a:spcPct val="107000"/>
                        </a:lnSpc>
                        <a:spcAft>
                          <a:spcPts val="800"/>
                        </a:spcAft>
                      </a:pPr>
                      <a:r>
                        <a:rPr lang="en-GB" sz="1000" cap="none" spc="0">
                          <a:solidFill>
                            <a:schemeClr val="tx1"/>
                          </a:solidFill>
                          <a:effectLst/>
                        </a:rPr>
                        <a:t>1 2</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b">
                    <a:lnL w="6350" cap="flat" cmpd="sng" algn="ctr">
                      <a:solidFill>
                        <a:schemeClr val="tx1">
                          <a:lumMod val="50000"/>
                          <a:lumOff val="50000"/>
                        </a:schemeClr>
                      </a:solidFill>
                      <a:prstDash val="solid"/>
                    </a:lnL>
                    <a:lnR w="19050" cap="flat" cmpd="sng" algn="ctr">
                      <a:solidFill>
                        <a:schemeClr val="tx1"/>
                      </a:solidFill>
                      <a:prstDash val="solid"/>
                    </a:lnR>
                    <a:lnT w="12700" cmpd="sng">
                      <a:no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876129405"/>
                  </a:ext>
                </a:extLst>
              </a:tr>
              <a:tr h="267201">
                <a:tc>
                  <a:txBody>
                    <a:bodyPr/>
                    <a:lstStyle/>
                    <a:p>
                      <a:pPr>
                        <a:lnSpc>
                          <a:spcPct val="107000"/>
                        </a:lnSpc>
                        <a:spcAft>
                          <a:spcPts val="800"/>
                        </a:spcAft>
                      </a:pPr>
                      <a:r>
                        <a:rPr lang="en-GB" sz="1000" cap="none" spc="0">
                          <a:solidFill>
                            <a:schemeClr val="bg1"/>
                          </a:solidFill>
                          <a:effectLst/>
                        </a:rPr>
                        <a:t>1.1.4</a:t>
                      </a:r>
                      <a:endParaRPr lang="en-GB" sz="10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nSpc>
                          <a:spcPct val="107000"/>
                        </a:lnSpc>
                        <a:spcAft>
                          <a:spcPts val="800"/>
                        </a:spcAft>
                      </a:pPr>
                      <a:r>
                        <a:rPr lang="en-GB" sz="1000" cap="none" spc="0">
                          <a:solidFill>
                            <a:schemeClr val="tx1"/>
                          </a:solidFill>
                          <a:effectLst/>
                        </a:rPr>
                        <a:t>4</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nSpc>
                          <a:spcPct val="107000"/>
                        </a:lnSpc>
                        <a:spcAft>
                          <a:spcPts val="800"/>
                        </a:spcAft>
                      </a:pPr>
                      <a:r>
                        <a:rPr lang="en-GB" sz="1000" cap="none" spc="0">
                          <a:solidFill>
                            <a:schemeClr val="tx1"/>
                          </a:solidFill>
                          <a:effectLst/>
                        </a:rPr>
                        <a:t>Project Plan Draft Signed/Approved</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gn="r">
                        <a:lnSpc>
                          <a:spcPct val="107000"/>
                        </a:lnSpc>
                        <a:spcAft>
                          <a:spcPts val="800"/>
                        </a:spcAft>
                      </a:pPr>
                      <a:r>
                        <a:rPr lang="en-GB" sz="1000" cap="none" spc="0">
                          <a:solidFill>
                            <a:schemeClr val="tx1"/>
                          </a:solidFill>
                          <a:effectLst/>
                        </a:rPr>
                        <a:t>1</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gn="r">
                        <a:lnSpc>
                          <a:spcPct val="107000"/>
                        </a:lnSpc>
                        <a:spcAft>
                          <a:spcPts val="800"/>
                        </a:spcAft>
                      </a:pPr>
                      <a:r>
                        <a:rPr lang="en-GB" sz="1000" cap="none" spc="0">
                          <a:solidFill>
                            <a:schemeClr val="tx1"/>
                          </a:solidFill>
                          <a:effectLst/>
                        </a:rPr>
                        <a:t>3</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b">
                    <a:lnL w="6350" cap="flat" cmpd="sng" algn="ctr">
                      <a:solidFill>
                        <a:schemeClr val="tx1">
                          <a:lumMod val="50000"/>
                          <a:lumOff val="50000"/>
                        </a:schemeClr>
                      </a:solidFill>
                      <a:prstDash val="solid"/>
                    </a:lnL>
                    <a:lnR w="12700" cmpd="sng">
                      <a:no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extLst>
                  <a:ext uri="{0D108BD9-81ED-4DB2-BD59-A6C34878D82A}">
                    <a16:rowId xmlns:a16="http://schemas.microsoft.com/office/drawing/2014/main" val="2959589883"/>
                  </a:ext>
                </a:extLst>
              </a:tr>
              <a:tr h="267201">
                <a:tc>
                  <a:txBody>
                    <a:bodyPr/>
                    <a:lstStyle/>
                    <a:p>
                      <a:pPr>
                        <a:lnSpc>
                          <a:spcPct val="107000"/>
                        </a:lnSpc>
                        <a:spcAft>
                          <a:spcPts val="800"/>
                        </a:spcAft>
                      </a:pPr>
                      <a:r>
                        <a:rPr lang="en-GB" sz="1000" cap="none" spc="0">
                          <a:solidFill>
                            <a:schemeClr val="bg1"/>
                          </a:solidFill>
                          <a:effectLst/>
                        </a:rPr>
                        <a:t>1.2.1</a:t>
                      </a:r>
                      <a:endParaRPr lang="en-GB" sz="10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b">
                    <a:lnL w="19050" cap="flat" cmpd="sng" algn="ctr">
                      <a:solidFill>
                        <a:schemeClr val="tx1"/>
                      </a:solidFill>
                      <a:prstDash val="solid"/>
                    </a:lnL>
                    <a:lnR w="6350" cap="flat" cmpd="sng" algn="ctr">
                      <a:solidFill>
                        <a:schemeClr val="tx1">
                          <a:lumMod val="50000"/>
                          <a:lumOff val="50000"/>
                        </a:schemeClr>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a:lnSpc>
                          <a:spcPct val="107000"/>
                        </a:lnSpc>
                        <a:spcAft>
                          <a:spcPts val="800"/>
                        </a:spcAft>
                      </a:pPr>
                      <a:r>
                        <a:rPr lang="en-GB" sz="1000" cap="none" spc="0">
                          <a:solidFill>
                            <a:schemeClr val="tx1"/>
                          </a:solidFill>
                          <a:effectLst/>
                        </a:rPr>
                        <a:t>5</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a:lnSpc>
                          <a:spcPct val="107000"/>
                        </a:lnSpc>
                        <a:spcAft>
                          <a:spcPts val="800"/>
                        </a:spcAft>
                      </a:pPr>
                      <a:r>
                        <a:rPr lang="en-GB" sz="1000" cap="none" spc="0">
                          <a:solidFill>
                            <a:schemeClr val="tx1"/>
                          </a:solidFill>
                          <a:effectLst/>
                        </a:rPr>
                        <a:t>The Project Scope</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algn="r">
                        <a:lnSpc>
                          <a:spcPct val="107000"/>
                        </a:lnSpc>
                        <a:spcAft>
                          <a:spcPts val="800"/>
                        </a:spcAft>
                      </a:pPr>
                      <a:r>
                        <a:rPr lang="en-GB" sz="1000" cap="none" spc="0">
                          <a:solidFill>
                            <a:schemeClr val="tx1"/>
                          </a:solidFill>
                          <a:effectLst/>
                        </a:rPr>
                        <a:t>3</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algn="r">
                        <a:lnSpc>
                          <a:spcPct val="107000"/>
                        </a:lnSpc>
                        <a:spcAft>
                          <a:spcPts val="800"/>
                        </a:spcAft>
                      </a:pPr>
                      <a:r>
                        <a:rPr lang="en-GB" sz="1000" cap="none" spc="0">
                          <a:solidFill>
                            <a:schemeClr val="tx1"/>
                          </a:solidFill>
                          <a:effectLst/>
                        </a:rPr>
                        <a:t>4</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b">
                    <a:lnL w="6350" cap="flat" cmpd="sng" algn="ctr">
                      <a:solidFill>
                        <a:schemeClr val="tx1">
                          <a:lumMod val="50000"/>
                          <a:lumOff val="50000"/>
                        </a:schemeClr>
                      </a:solidFill>
                      <a:prstDash val="solid"/>
                    </a:lnL>
                    <a:lnR w="19050" cap="flat" cmpd="sng" algn="ctr">
                      <a:solidFill>
                        <a:schemeClr val="tx1"/>
                      </a:solidFill>
                      <a:prstDash val="solid"/>
                    </a:lnR>
                    <a:lnT w="12700" cmpd="sng">
                      <a:no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760985945"/>
                  </a:ext>
                </a:extLst>
              </a:tr>
              <a:tr h="267201">
                <a:tc>
                  <a:txBody>
                    <a:bodyPr/>
                    <a:lstStyle/>
                    <a:p>
                      <a:pPr>
                        <a:lnSpc>
                          <a:spcPct val="107000"/>
                        </a:lnSpc>
                        <a:spcAft>
                          <a:spcPts val="800"/>
                        </a:spcAft>
                      </a:pPr>
                      <a:r>
                        <a:rPr lang="en-GB" sz="1000" cap="none" spc="0">
                          <a:solidFill>
                            <a:schemeClr val="bg1"/>
                          </a:solidFill>
                          <a:effectLst/>
                        </a:rPr>
                        <a:t>1.2.2</a:t>
                      </a:r>
                      <a:endParaRPr lang="en-GB" sz="10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nSpc>
                          <a:spcPct val="107000"/>
                        </a:lnSpc>
                        <a:spcAft>
                          <a:spcPts val="800"/>
                        </a:spcAft>
                      </a:pPr>
                      <a:r>
                        <a:rPr lang="en-GB" sz="1000" cap="none" spc="0">
                          <a:solidFill>
                            <a:schemeClr val="tx1"/>
                          </a:solidFill>
                          <a:effectLst/>
                        </a:rPr>
                        <a:t>6</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nSpc>
                          <a:spcPct val="107000"/>
                        </a:lnSpc>
                        <a:spcAft>
                          <a:spcPts val="800"/>
                        </a:spcAft>
                      </a:pPr>
                      <a:r>
                        <a:rPr lang="en-GB" sz="1000" cap="none" spc="0">
                          <a:solidFill>
                            <a:schemeClr val="tx1"/>
                          </a:solidFill>
                          <a:effectLst/>
                        </a:rPr>
                        <a:t>Establish the Project Team</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gn="r">
                        <a:lnSpc>
                          <a:spcPct val="107000"/>
                        </a:lnSpc>
                        <a:spcAft>
                          <a:spcPts val="800"/>
                        </a:spcAft>
                      </a:pPr>
                      <a:r>
                        <a:rPr lang="en-GB" sz="1000" cap="none" spc="0">
                          <a:solidFill>
                            <a:schemeClr val="tx1"/>
                          </a:solidFill>
                          <a:effectLst/>
                        </a:rPr>
                        <a:t>4</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gn="r">
                        <a:lnSpc>
                          <a:spcPct val="107000"/>
                        </a:lnSpc>
                        <a:spcAft>
                          <a:spcPts val="800"/>
                        </a:spcAft>
                      </a:pPr>
                      <a:r>
                        <a:rPr lang="en-GB" sz="1000" cap="none" spc="0">
                          <a:solidFill>
                            <a:schemeClr val="tx1"/>
                          </a:solidFill>
                          <a:effectLst/>
                        </a:rPr>
                        <a:t>5</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b">
                    <a:lnL w="6350" cap="flat" cmpd="sng" algn="ctr">
                      <a:solidFill>
                        <a:schemeClr val="tx1">
                          <a:lumMod val="50000"/>
                          <a:lumOff val="50000"/>
                        </a:schemeClr>
                      </a:solidFill>
                      <a:prstDash val="solid"/>
                    </a:lnL>
                    <a:lnR w="12700" cmpd="sng">
                      <a:no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extLst>
                  <a:ext uri="{0D108BD9-81ED-4DB2-BD59-A6C34878D82A}">
                    <a16:rowId xmlns:a16="http://schemas.microsoft.com/office/drawing/2014/main" val="698541449"/>
                  </a:ext>
                </a:extLst>
              </a:tr>
              <a:tr h="267201">
                <a:tc>
                  <a:txBody>
                    <a:bodyPr/>
                    <a:lstStyle/>
                    <a:p>
                      <a:pPr>
                        <a:lnSpc>
                          <a:spcPct val="107000"/>
                        </a:lnSpc>
                        <a:spcAft>
                          <a:spcPts val="800"/>
                        </a:spcAft>
                      </a:pPr>
                      <a:r>
                        <a:rPr lang="en-GB" sz="1000" cap="none" spc="0">
                          <a:solidFill>
                            <a:schemeClr val="bg1"/>
                          </a:solidFill>
                          <a:effectLst/>
                        </a:rPr>
                        <a:t>1.2.3</a:t>
                      </a:r>
                      <a:endParaRPr lang="en-GB" sz="10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b">
                    <a:lnL w="19050" cap="flat" cmpd="sng" algn="ctr">
                      <a:solidFill>
                        <a:schemeClr val="tx1"/>
                      </a:solidFill>
                      <a:prstDash val="solid"/>
                    </a:lnL>
                    <a:lnR w="6350" cap="flat" cmpd="sng" algn="ctr">
                      <a:solidFill>
                        <a:schemeClr val="tx1">
                          <a:lumMod val="50000"/>
                          <a:lumOff val="50000"/>
                        </a:schemeClr>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a:lnSpc>
                          <a:spcPct val="107000"/>
                        </a:lnSpc>
                        <a:spcAft>
                          <a:spcPts val="800"/>
                        </a:spcAft>
                      </a:pPr>
                      <a:r>
                        <a:rPr lang="en-GB" sz="1000" cap="none" spc="0">
                          <a:solidFill>
                            <a:schemeClr val="tx1"/>
                          </a:solidFill>
                          <a:effectLst/>
                        </a:rPr>
                        <a:t>7</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a:lnSpc>
                          <a:spcPct val="107000"/>
                        </a:lnSpc>
                        <a:spcAft>
                          <a:spcPts val="800"/>
                        </a:spcAft>
                      </a:pPr>
                      <a:r>
                        <a:rPr lang="en-GB" sz="1000" cap="none" spc="0">
                          <a:solidFill>
                            <a:schemeClr val="tx1"/>
                          </a:solidFill>
                          <a:effectLst/>
                        </a:rPr>
                        <a:t>Developing the Project Plan</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algn="r">
                        <a:lnSpc>
                          <a:spcPct val="107000"/>
                        </a:lnSpc>
                        <a:spcAft>
                          <a:spcPts val="800"/>
                        </a:spcAft>
                      </a:pPr>
                      <a:r>
                        <a:rPr lang="en-GB" sz="1000" cap="none" spc="0">
                          <a:solidFill>
                            <a:schemeClr val="tx1"/>
                          </a:solidFill>
                          <a:effectLst/>
                        </a:rPr>
                        <a:t>14</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algn="r">
                        <a:lnSpc>
                          <a:spcPct val="107000"/>
                        </a:lnSpc>
                        <a:spcAft>
                          <a:spcPts val="800"/>
                        </a:spcAft>
                      </a:pPr>
                      <a:r>
                        <a:rPr lang="en-GB" sz="1000" cap="none" spc="0">
                          <a:solidFill>
                            <a:schemeClr val="tx1"/>
                          </a:solidFill>
                          <a:effectLst/>
                        </a:rPr>
                        <a:t>4</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b">
                    <a:lnL w="6350" cap="flat" cmpd="sng" algn="ctr">
                      <a:solidFill>
                        <a:schemeClr val="tx1">
                          <a:lumMod val="50000"/>
                          <a:lumOff val="50000"/>
                        </a:schemeClr>
                      </a:solidFill>
                      <a:prstDash val="solid"/>
                    </a:lnL>
                    <a:lnR w="19050" cap="flat" cmpd="sng" algn="ctr">
                      <a:solidFill>
                        <a:schemeClr val="tx1"/>
                      </a:solidFill>
                      <a:prstDash val="solid"/>
                    </a:lnR>
                    <a:lnT w="12700" cmpd="sng">
                      <a:no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2854140390"/>
                  </a:ext>
                </a:extLst>
              </a:tr>
              <a:tr h="267201">
                <a:tc>
                  <a:txBody>
                    <a:bodyPr/>
                    <a:lstStyle/>
                    <a:p>
                      <a:pPr>
                        <a:lnSpc>
                          <a:spcPct val="107000"/>
                        </a:lnSpc>
                        <a:spcAft>
                          <a:spcPts val="800"/>
                        </a:spcAft>
                      </a:pPr>
                      <a:r>
                        <a:rPr lang="en-GB" sz="1000" cap="none" spc="0">
                          <a:solidFill>
                            <a:schemeClr val="bg1"/>
                          </a:solidFill>
                          <a:effectLst/>
                        </a:rPr>
                        <a:t>1.2.4</a:t>
                      </a:r>
                      <a:endParaRPr lang="en-GB" sz="10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nSpc>
                          <a:spcPct val="107000"/>
                        </a:lnSpc>
                        <a:spcAft>
                          <a:spcPts val="800"/>
                        </a:spcAft>
                      </a:pPr>
                      <a:r>
                        <a:rPr lang="en-GB" sz="1000" cap="none" spc="0">
                          <a:solidFill>
                            <a:schemeClr val="tx1"/>
                          </a:solidFill>
                          <a:effectLst/>
                        </a:rPr>
                        <a:t>8</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nSpc>
                          <a:spcPct val="107000"/>
                        </a:lnSpc>
                        <a:spcAft>
                          <a:spcPts val="800"/>
                        </a:spcAft>
                      </a:pPr>
                      <a:r>
                        <a:rPr lang="en-GB" sz="1000" cap="none" spc="0">
                          <a:solidFill>
                            <a:schemeClr val="tx1"/>
                          </a:solidFill>
                          <a:effectLst/>
                        </a:rPr>
                        <a:t>Submit The Project Plan</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gn="r">
                        <a:lnSpc>
                          <a:spcPct val="107000"/>
                        </a:lnSpc>
                        <a:spcAft>
                          <a:spcPts val="800"/>
                        </a:spcAft>
                      </a:pPr>
                      <a:r>
                        <a:rPr lang="en-GB" sz="1000" cap="none" spc="0">
                          <a:solidFill>
                            <a:schemeClr val="tx1"/>
                          </a:solidFill>
                          <a:effectLst/>
                        </a:rPr>
                        <a:t>1</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gn="r">
                        <a:lnSpc>
                          <a:spcPct val="107000"/>
                        </a:lnSpc>
                        <a:spcAft>
                          <a:spcPts val="800"/>
                        </a:spcAft>
                      </a:pPr>
                      <a:r>
                        <a:rPr lang="en-GB" sz="1000" cap="none" spc="0">
                          <a:solidFill>
                            <a:schemeClr val="tx1"/>
                          </a:solidFill>
                          <a:effectLst/>
                        </a:rPr>
                        <a:t>7</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b">
                    <a:lnL w="6350" cap="flat" cmpd="sng" algn="ctr">
                      <a:solidFill>
                        <a:schemeClr val="tx1">
                          <a:lumMod val="50000"/>
                          <a:lumOff val="50000"/>
                        </a:schemeClr>
                      </a:solidFill>
                      <a:prstDash val="solid"/>
                    </a:lnL>
                    <a:lnR w="12700" cmpd="sng">
                      <a:no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extLst>
                  <a:ext uri="{0D108BD9-81ED-4DB2-BD59-A6C34878D82A}">
                    <a16:rowId xmlns:a16="http://schemas.microsoft.com/office/drawing/2014/main" val="319867978"/>
                  </a:ext>
                </a:extLst>
              </a:tr>
              <a:tr h="267201">
                <a:tc>
                  <a:txBody>
                    <a:bodyPr/>
                    <a:lstStyle/>
                    <a:p>
                      <a:pPr>
                        <a:lnSpc>
                          <a:spcPct val="107000"/>
                        </a:lnSpc>
                        <a:spcAft>
                          <a:spcPts val="800"/>
                        </a:spcAft>
                      </a:pPr>
                      <a:r>
                        <a:rPr lang="en-GB" sz="1000" cap="none" spc="0">
                          <a:solidFill>
                            <a:schemeClr val="bg1"/>
                          </a:solidFill>
                          <a:effectLst/>
                        </a:rPr>
                        <a:t>1.2.5</a:t>
                      </a:r>
                      <a:endParaRPr lang="en-GB" sz="10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b">
                    <a:lnL w="19050" cap="flat" cmpd="sng" algn="ctr">
                      <a:solidFill>
                        <a:schemeClr val="tx1"/>
                      </a:solidFill>
                      <a:prstDash val="solid"/>
                    </a:lnL>
                    <a:lnR w="6350" cap="flat" cmpd="sng" algn="ctr">
                      <a:solidFill>
                        <a:schemeClr val="tx1">
                          <a:lumMod val="50000"/>
                          <a:lumOff val="50000"/>
                        </a:schemeClr>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a:lnSpc>
                          <a:spcPct val="107000"/>
                        </a:lnSpc>
                        <a:spcAft>
                          <a:spcPts val="800"/>
                        </a:spcAft>
                      </a:pPr>
                      <a:r>
                        <a:rPr lang="en-GB" sz="1000" cap="none" spc="0">
                          <a:solidFill>
                            <a:schemeClr val="tx1"/>
                          </a:solidFill>
                          <a:effectLst/>
                        </a:rPr>
                        <a:t>9</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a:lnSpc>
                          <a:spcPct val="107000"/>
                        </a:lnSpc>
                        <a:spcAft>
                          <a:spcPts val="800"/>
                        </a:spcAft>
                      </a:pPr>
                      <a:r>
                        <a:rPr lang="en-GB" sz="1000" cap="none" spc="0" dirty="0">
                          <a:solidFill>
                            <a:schemeClr val="tx1"/>
                          </a:solidFill>
                          <a:effectLst/>
                        </a:rPr>
                        <a:t>Approval of the Project Plan</a:t>
                      </a:r>
                      <a:endParaRPr lang="en-GB" sz="1000"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algn="r">
                        <a:lnSpc>
                          <a:spcPct val="107000"/>
                        </a:lnSpc>
                        <a:spcAft>
                          <a:spcPts val="800"/>
                        </a:spcAft>
                      </a:pPr>
                      <a:r>
                        <a:rPr lang="en-GB" sz="1000" cap="none" spc="0">
                          <a:solidFill>
                            <a:schemeClr val="tx1"/>
                          </a:solidFill>
                          <a:effectLst/>
                        </a:rPr>
                        <a:t>7</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algn="r">
                        <a:lnSpc>
                          <a:spcPct val="107000"/>
                        </a:lnSpc>
                        <a:spcAft>
                          <a:spcPts val="800"/>
                        </a:spcAft>
                      </a:pPr>
                      <a:r>
                        <a:rPr lang="en-GB" sz="1000" cap="none" spc="0">
                          <a:solidFill>
                            <a:schemeClr val="tx1"/>
                          </a:solidFill>
                          <a:effectLst/>
                        </a:rPr>
                        <a:t>6 8</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b">
                    <a:lnL w="6350" cap="flat" cmpd="sng" algn="ctr">
                      <a:solidFill>
                        <a:schemeClr val="tx1">
                          <a:lumMod val="50000"/>
                          <a:lumOff val="50000"/>
                        </a:schemeClr>
                      </a:solidFill>
                      <a:prstDash val="solid"/>
                    </a:lnL>
                    <a:lnR w="19050" cap="flat" cmpd="sng" algn="ctr">
                      <a:solidFill>
                        <a:schemeClr val="tx1"/>
                      </a:solidFill>
                      <a:prstDash val="solid"/>
                    </a:lnR>
                    <a:lnT w="12700" cmpd="sng">
                      <a:no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3777667793"/>
                  </a:ext>
                </a:extLst>
              </a:tr>
              <a:tr h="267201">
                <a:tc>
                  <a:txBody>
                    <a:bodyPr/>
                    <a:lstStyle/>
                    <a:p>
                      <a:pPr>
                        <a:lnSpc>
                          <a:spcPct val="107000"/>
                        </a:lnSpc>
                        <a:spcAft>
                          <a:spcPts val="800"/>
                        </a:spcAft>
                      </a:pPr>
                      <a:r>
                        <a:rPr lang="en-GB" sz="1000" cap="none" spc="0">
                          <a:solidFill>
                            <a:schemeClr val="bg1"/>
                          </a:solidFill>
                          <a:effectLst/>
                        </a:rPr>
                        <a:t>1.3.1</a:t>
                      </a:r>
                      <a:endParaRPr lang="en-GB" sz="10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nSpc>
                          <a:spcPct val="107000"/>
                        </a:lnSpc>
                        <a:spcAft>
                          <a:spcPts val="800"/>
                        </a:spcAft>
                      </a:pPr>
                      <a:r>
                        <a:rPr lang="en-GB" sz="1000" cap="none" spc="0">
                          <a:solidFill>
                            <a:schemeClr val="tx1"/>
                          </a:solidFill>
                          <a:effectLst/>
                        </a:rPr>
                        <a:t>10</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nSpc>
                          <a:spcPct val="107000"/>
                        </a:lnSpc>
                        <a:spcAft>
                          <a:spcPts val="800"/>
                        </a:spcAft>
                      </a:pPr>
                      <a:r>
                        <a:rPr lang="en-GB" sz="1000" cap="none" spc="0">
                          <a:solidFill>
                            <a:schemeClr val="tx1"/>
                          </a:solidFill>
                          <a:effectLst/>
                        </a:rPr>
                        <a:t>Securing the indoor and outdoor location</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gn="r">
                        <a:lnSpc>
                          <a:spcPct val="107000"/>
                        </a:lnSpc>
                        <a:spcAft>
                          <a:spcPts val="800"/>
                        </a:spcAft>
                      </a:pPr>
                      <a:r>
                        <a:rPr lang="en-GB" sz="1000" cap="none" spc="0">
                          <a:solidFill>
                            <a:schemeClr val="tx1"/>
                          </a:solidFill>
                          <a:effectLst/>
                        </a:rPr>
                        <a:t>14</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gn="r">
                        <a:lnSpc>
                          <a:spcPct val="107000"/>
                        </a:lnSpc>
                        <a:spcAft>
                          <a:spcPts val="800"/>
                        </a:spcAft>
                      </a:pPr>
                      <a:r>
                        <a:rPr lang="en-GB" sz="1000" cap="none" spc="0">
                          <a:solidFill>
                            <a:schemeClr val="tx1"/>
                          </a:solidFill>
                          <a:effectLst/>
                        </a:rPr>
                        <a:t>9</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b">
                    <a:lnL w="6350" cap="flat" cmpd="sng" algn="ctr">
                      <a:solidFill>
                        <a:schemeClr val="tx1">
                          <a:lumMod val="50000"/>
                          <a:lumOff val="50000"/>
                        </a:schemeClr>
                      </a:solidFill>
                      <a:prstDash val="solid"/>
                    </a:lnL>
                    <a:lnR w="12700" cmpd="sng">
                      <a:no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extLst>
                  <a:ext uri="{0D108BD9-81ED-4DB2-BD59-A6C34878D82A}">
                    <a16:rowId xmlns:a16="http://schemas.microsoft.com/office/drawing/2014/main" val="4192888186"/>
                  </a:ext>
                </a:extLst>
              </a:tr>
              <a:tr h="267201">
                <a:tc>
                  <a:txBody>
                    <a:bodyPr/>
                    <a:lstStyle/>
                    <a:p>
                      <a:pPr>
                        <a:lnSpc>
                          <a:spcPct val="107000"/>
                        </a:lnSpc>
                        <a:spcAft>
                          <a:spcPts val="800"/>
                        </a:spcAft>
                      </a:pPr>
                      <a:r>
                        <a:rPr lang="en-GB" sz="1000" cap="none" spc="0">
                          <a:solidFill>
                            <a:schemeClr val="bg1"/>
                          </a:solidFill>
                          <a:effectLst/>
                        </a:rPr>
                        <a:t>1.3.2</a:t>
                      </a:r>
                      <a:endParaRPr lang="en-GB" sz="10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b">
                    <a:lnL w="19050" cap="flat" cmpd="sng" algn="ctr">
                      <a:solidFill>
                        <a:schemeClr val="tx1"/>
                      </a:solidFill>
                      <a:prstDash val="solid"/>
                    </a:lnL>
                    <a:lnR w="6350" cap="flat" cmpd="sng" algn="ctr">
                      <a:solidFill>
                        <a:schemeClr val="tx1">
                          <a:lumMod val="50000"/>
                          <a:lumOff val="50000"/>
                        </a:schemeClr>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a:lnSpc>
                          <a:spcPct val="107000"/>
                        </a:lnSpc>
                        <a:spcAft>
                          <a:spcPts val="800"/>
                        </a:spcAft>
                      </a:pPr>
                      <a:r>
                        <a:rPr lang="en-GB" sz="1000" cap="none" spc="0">
                          <a:solidFill>
                            <a:schemeClr val="tx1"/>
                          </a:solidFill>
                          <a:effectLst/>
                        </a:rPr>
                        <a:t>11</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a:lnSpc>
                          <a:spcPct val="107000"/>
                        </a:lnSpc>
                        <a:spcAft>
                          <a:spcPts val="800"/>
                        </a:spcAft>
                      </a:pPr>
                      <a:r>
                        <a:rPr lang="en-GB" sz="1000" cap="none" spc="0">
                          <a:solidFill>
                            <a:schemeClr val="tx1"/>
                          </a:solidFill>
                          <a:effectLst/>
                        </a:rPr>
                        <a:t>Securing windows and doors with card lock system</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algn="r">
                        <a:lnSpc>
                          <a:spcPct val="107000"/>
                        </a:lnSpc>
                        <a:spcAft>
                          <a:spcPts val="800"/>
                        </a:spcAft>
                      </a:pPr>
                      <a:r>
                        <a:rPr lang="en-GB" sz="1000" cap="none" spc="0">
                          <a:solidFill>
                            <a:schemeClr val="tx1"/>
                          </a:solidFill>
                          <a:effectLst/>
                        </a:rPr>
                        <a:t>7</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algn="r">
                        <a:lnSpc>
                          <a:spcPct val="107000"/>
                        </a:lnSpc>
                        <a:spcAft>
                          <a:spcPts val="800"/>
                        </a:spcAft>
                      </a:pPr>
                      <a:r>
                        <a:rPr lang="en-GB" sz="1000" cap="none" spc="0">
                          <a:solidFill>
                            <a:schemeClr val="tx1"/>
                          </a:solidFill>
                          <a:effectLst/>
                        </a:rPr>
                        <a:t>9</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b">
                    <a:lnL w="6350" cap="flat" cmpd="sng" algn="ctr">
                      <a:solidFill>
                        <a:schemeClr val="tx1">
                          <a:lumMod val="50000"/>
                          <a:lumOff val="50000"/>
                        </a:schemeClr>
                      </a:solidFill>
                      <a:prstDash val="solid"/>
                    </a:lnL>
                    <a:lnR w="19050" cap="flat" cmpd="sng" algn="ctr">
                      <a:solidFill>
                        <a:schemeClr val="tx1"/>
                      </a:solidFill>
                      <a:prstDash val="solid"/>
                    </a:lnR>
                    <a:lnT w="12700" cmpd="sng">
                      <a:no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2513723052"/>
                  </a:ext>
                </a:extLst>
              </a:tr>
              <a:tr h="267201">
                <a:tc>
                  <a:txBody>
                    <a:bodyPr/>
                    <a:lstStyle/>
                    <a:p>
                      <a:pPr>
                        <a:lnSpc>
                          <a:spcPct val="107000"/>
                        </a:lnSpc>
                        <a:spcAft>
                          <a:spcPts val="800"/>
                        </a:spcAft>
                      </a:pPr>
                      <a:r>
                        <a:rPr lang="en-GB" sz="1000" cap="none" spc="0">
                          <a:solidFill>
                            <a:schemeClr val="bg1"/>
                          </a:solidFill>
                          <a:effectLst/>
                        </a:rPr>
                        <a:t>1.3.3</a:t>
                      </a:r>
                      <a:endParaRPr lang="en-GB" sz="10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nSpc>
                          <a:spcPct val="107000"/>
                        </a:lnSpc>
                        <a:spcAft>
                          <a:spcPts val="800"/>
                        </a:spcAft>
                      </a:pPr>
                      <a:r>
                        <a:rPr lang="en-GB" sz="1000" cap="none" spc="0">
                          <a:solidFill>
                            <a:schemeClr val="tx1"/>
                          </a:solidFill>
                          <a:effectLst/>
                        </a:rPr>
                        <a:t>12</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nSpc>
                          <a:spcPct val="107000"/>
                        </a:lnSpc>
                        <a:spcAft>
                          <a:spcPts val="800"/>
                        </a:spcAft>
                      </a:pPr>
                      <a:r>
                        <a:rPr lang="en-GB" sz="1000" cap="none" spc="0">
                          <a:solidFill>
                            <a:schemeClr val="tx1"/>
                          </a:solidFill>
                          <a:effectLst/>
                        </a:rPr>
                        <a:t>Paint the walls (interior and exterior)</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gn="r">
                        <a:lnSpc>
                          <a:spcPct val="107000"/>
                        </a:lnSpc>
                        <a:spcAft>
                          <a:spcPts val="800"/>
                        </a:spcAft>
                      </a:pPr>
                      <a:r>
                        <a:rPr lang="en-GB" sz="1000" cap="none" spc="0">
                          <a:solidFill>
                            <a:schemeClr val="tx1"/>
                          </a:solidFill>
                          <a:effectLst/>
                        </a:rPr>
                        <a:t>14</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gn="r">
                        <a:lnSpc>
                          <a:spcPct val="107000"/>
                        </a:lnSpc>
                        <a:spcAft>
                          <a:spcPts val="800"/>
                        </a:spcAft>
                      </a:pPr>
                      <a:r>
                        <a:rPr lang="en-GB" sz="1000" cap="none" spc="0">
                          <a:solidFill>
                            <a:schemeClr val="tx1"/>
                          </a:solidFill>
                          <a:effectLst/>
                        </a:rPr>
                        <a:t>9</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b">
                    <a:lnL w="6350" cap="flat" cmpd="sng" algn="ctr">
                      <a:solidFill>
                        <a:schemeClr val="tx1">
                          <a:lumMod val="50000"/>
                          <a:lumOff val="50000"/>
                        </a:schemeClr>
                      </a:solidFill>
                      <a:prstDash val="solid"/>
                    </a:lnL>
                    <a:lnR w="12700" cmpd="sng">
                      <a:no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extLst>
                  <a:ext uri="{0D108BD9-81ED-4DB2-BD59-A6C34878D82A}">
                    <a16:rowId xmlns:a16="http://schemas.microsoft.com/office/drawing/2014/main" val="2914153738"/>
                  </a:ext>
                </a:extLst>
              </a:tr>
              <a:tr h="267201">
                <a:tc>
                  <a:txBody>
                    <a:bodyPr/>
                    <a:lstStyle/>
                    <a:p>
                      <a:pPr>
                        <a:lnSpc>
                          <a:spcPct val="107000"/>
                        </a:lnSpc>
                        <a:spcAft>
                          <a:spcPts val="800"/>
                        </a:spcAft>
                      </a:pPr>
                      <a:r>
                        <a:rPr lang="en-GB" sz="1000" cap="none" spc="0">
                          <a:solidFill>
                            <a:schemeClr val="bg1"/>
                          </a:solidFill>
                          <a:effectLst/>
                        </a:rPr>
                        <a:t>1.3.4</a:t>
                      </a:r>
                      <a:endParaRPr lang="en-GB" sz="10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b">
                    <a:lnL w="19050" cap="flat" cmpd="sng" algn="ctr">
                      <a:solidFill>
                        <a:schemeClr val="tx1"/>
                      </a:solidFill>
                      <a:prstDash val="solid"/>
                    </a:lnL>
                    <a:lnR w="6350" cap="flat" cmpd="sng" algn="ctr">
                      <a:solidFill>
                        <a:schemeClr val="tx1">
                          <a:lumMod val="50000"/>
                          <a:lumOff val="50000"/>
                        </a:schemeClr>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a:lnSpc>
                          <a:spcPct val="107000"/>
                        </a:lnSpc>
                        <a:spcAft>
                          <a:spcPts val="800"/>
                        </a:spcAft>
                      </a:pPr>
                      <a:r>
                        <a:rPr lang="en-GB" sz="1000" cap="none" spc="0">
                          <a:solidFill>
                            <a:schemeClr val="tx1"/>
                          </a:solidFill>
                          <a:effectLst/>
                        </a:rPr>
                        <a:t>13</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a:lnSpc>
                          <a:spcPct val="107000"/>
                        </a:lnSpc>
                        <a:spcAft>
                          <a:spcPts val="800"/>
                        </a:spcAft>
                      </a:pPr>
                      <a:r>
                        <a:rPr lang="en-GB" sz="1000" cap="none" spc="0">
                          <a:solidFill>
                            <a:schemeClr val="tx1"/>
                          </a:solidFill>
                          <a:effectLst/>
                        </a:rPr>
                        <a:t>Order and fit carpet for indoors and sponge flooring outdoors</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algn="r">
                        <a:lnSpc>
                          <a:spcPct val="107000"/>
                        </a:lnSpc>
                        <a:spcAft>
                          <a:spcPts val="800"/>
                        </a:spcAft>
                      </a:pPr>
                      <a:r>
                        <a:rPr lang="en-GB" sz="1000" cap="none" spc="0">
                          <a:solidFill>
                            <a:schemeClr val="tx1"/>
                          </a:solidFill>
                          <a:effectLst/>
                        </a:rPr>
                        <a:t>30</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algn="r">
                        <a:lnSpc>
                          <a:spcPct val="107000"/>
                        </a:lnSpc>
                        <a:spcAft>
                          <a:spcPts val="800"/>
                        </a:spcAft>
                      </a:pPr>
                      <a:r>
                        <a:rPr lang="en-GB" sz="1000" cap="none" spc="0">
                          <a:solidFill>
                            <a:schemeClr val="tx1"/>
                          </a:solidFill>
                          <a:effectLst/>
                        </a:rPr>
                        <a:t>9</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b">
                    <a:lnL w="6350" cap="flat" cmpd="sng" algn="ctr">
                      <a:solidFill>
                        <a:schemeClr val="tx1">
                          <a:lumMod val="50000"/>
                          <a:lumOff val="50000"/>
                        </a:schemeClr>
                      </a:solidFill>
                      <a:prstDash val="solid"/>
                    </a:lnL>
                    <a:lnR w="19050" cap="flat" cmpd="sng" algn="ctr">
                      <a:solidFill>
                        <a:schemeClr val="tx1"/>
                      </a:solidFill>
                      <a:prstDash val="solid"/>
                    </a:lnR>
                    <a:lnT w="12700" cmpd="sng">
                      <a:no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2993732171"/>
                  </a:ext>
                </a:extLst>
              </a:tr>
              <a:tr h="267201">
                <a:tc>
                  <a:txBody>
                    <a:bodyPr/>
                    <a:lstStyle/>
                    <a:p>
                      <a:pPr>
                        <a:lnSpc>
                          <a:spcPct val="107000"/>
                        </a:lnSpc>
                        <a:spcAft>
                          <a:spcPts val="800"/>
                        </a:spcAft>
                      </a:pPr>
                      <a:r>
                        <a:rPr lang="en-GB" sz="1000" cap="none" spc="0">
                          <a:solidFill>
                            <a:schemeClr val="bg1"/>
                          </a:solidFill>
                          <a:effectLst/>
                        </a:rPr>
                        <a:t>1.3.5</a:t>
                      </a:r>
                      <a:endParaRPr lang="en-GB" sz="10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nSpc>
                          <a:spcPct val="107000"/>
                        </a:lnSpc>
                        <a:spcAft>
                          <a:spcPts val="800"/>
                        </a:spcAft>
                      </a:pPr>
                      <a:r>
                        <a:rPr lang="en-GB" sz="1000" cap="none" spc="0">
                          <a:solidFill>
                            <a:schemeClr val="tx1"/>
                          </a:solidFill>
                          <a:effectLst/>
                        </a:rPr>
                        <a:t>14</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nSpc>
                          <a:spcPct val="107000"/>
                        </a:lnSpc>
                        <a:spcAft>
                          <a:spcPts val="800"/>
                        </a:spcAft>
                      </a:pPr>
                      <a:r>
                        <a:rPr lang="en-GB" sz="1000" cap="none" spc="0">
                          <a:solidFill>
                            <a:schemeClr val="tx1"/>
                          </a:solidFill>
                          <a:effectLst/>
                        </a:rPr>
                        <a:t>Order and fit children furniture including toilets and sinks</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gn="r">
                        <a:lnSpc>
                          <a:spcPct val="107000"/>
                        </a:lnSpc>
                        <a:spcAft>
                          <a:spcPts val="800"/>
                        </a:spcAft>
                      </a:pPr>
                      <a:r>
                        <a:rPr lang="en-GB" sz="1000" cap="none" spc="0">
                          <a:solidFill>
                            <a:schemeClr val="tx1"/>
                          </a:solidFill>
                          <a:effectLst/>
                        </a:rPr>
                        <a:t>30</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gn="r">
                        <a:lnSpc>
                          <a:spcPct val="107000"/>
                        </a:lnSpc>
                        <a:spcAft>
                          <a:spcPts val="800"/>
                        </a:spcAft>
                      </a:pPr>
                      <a:r>
                        <a:rPr lang="en-GB" sz="1000" cap="none" spc="0">
                          <a:solidFill>
                            <a:schemeClr val="tx1"/>
                          </a:solidFill>
                          <a:effectLst/>
                        </a:rPr>
                        <a:t>9</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b">
                    <a:lnL w="6350" cap="flat" cmpd="sng" algn="ctr">
                      <a:solidFill>
                        <a:schemeClr val="tx1">
                          <a:lumMod val="50000"/>
                          <a:lumOff val="50000"/>
                        </a:schemeClr>
                      </a:solidFill>
                      <a:prstDash val="solid"/>
                    </a:lnL>
                    <a:lnR w="12700" cmpd="sng">
                      <a:no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extLst>
                  <a:ext uri="{0D108BD9-81ED-4DB2-BD59-A6C34878D82A}">
                    <a16:rowId xmlns:a16="http://schemas.microsoft.com/office/drawing/2014/main" val="544625848"/>
                  </a:ext>
                </a:extLst>
              </a:tr>
              <a:tr h="267201">
                <a:tc>
                  <a:txBody>
                    <a:bodyPr/>
                    <a:lstStyle/>
                    <a:p>
                      <a:pPr>
                        <a:lnSpc>
                          <a:spcPct val="107000"/>
                        </a:lnSpc>
                        <a:spcAft>
                          <a:spcPts val="800"/>
                        </a:spcAft>
                      </a:pPr>
                      <a:r>
                        <a:rPr lang="en-GB" sz="1000" cap="none" spc="0">
                          <a:solidFill>
                            <a:schemeClr val="bg1"/>
                          </a:solidFill>
                          <a:effectLst/>
                        </a:rPr>
                        <a:t>1.3.6</a:t>
                      </a:r>
                      <a:endParaRPr lang="en-GB" sz="10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b">
                    <a:lnL w="19050" cap="flat" cmpd="sng" algn="ctr">
                      <a:solidFill>
                        <a:schemeClr val="tx1"/>
                      </a:solidFill>
                      <a:prstDash val="solid"/>
                    </a:lnL>
                    <a:lnR w="6350" cap="flat" cmpd="sng" algn="ctr">
                      <a:solidFill>
                        <a:schemeClr val="tx1">
                          <a:lumMod val="50000"/>
                          <a:lumOff val="50000"/>
                        </a:schemeClr>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a:lnSpc>
                          <a:spcPct val="107000"/>
                        </a:lnSpc>
                        <a:spcAft>
                          <a:spcPts val="800"/>
                        </a:spcAft>
                      </a:pPr>
                      <a:r>
                        <a:rPr lang="en-GB" sz="1000" cap="none" spc="0">
                          <a:solidFill>
                            <a:schemeClr val="tx1"/>
                          </a:solidFill>
                          <a:effectLst/>
                        </a:rPr>
                        <a:t>15</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a:lnSpc>
                          <a:spcPct val="107000"/>
                        </a:lnSpc>
                        <a:spcAft>
                          <a:spcPts val="800"/>
                        </a:spcAft>
                      </a:pPr>
                      <a:r>
                        <a:rPr lang="en-GB" sz="1000" cap="none" spc="0">
                          <a:solidFill>
                            <a:schemeClr val="tx1"/>
                          </a:solidFill>
                          <a:effectLst/>
                        </a:rPr>
                        <a:t>Order children equipment and toys (indoors and outdoors)</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algn="r">
                        <a:lnSpc>
                          <a:spcPct val="107000"/>
                        </a:lnSpc>
                        <a:spcAft>
                          <a:spcPts val="800"/>
                        </a:spcAft>
                      </a:pPr>
                      <a:r>
                        <a:rPr lang="en-GB" sz="1000" cap="none" spc="0">
                          <a:solidFill>
                            <a:schemeClr val="tx1"/>
                          </a:solidFill>
                          <a:effectLst/>
                        </a:rPr>
                        <a:t>14</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algn="r">
                        <a:lnSpc>
                          <a:spcPct val="107000"/>
                        </a:lnSpc>
                        <a:spcAft>
                          <a:spcPts val="800"/>
                        </a:spcAft>
                      </a:pPr>
                      <a:r>
                        <a:rPr lang="en-GB" sz="1000" cap="none" spc="0">
                          <a:solidFill>
                            <a:schemeClr val="tx1"/>
                          </a:solidFill>
                          <a:effectLst/>
                        </a:rPr>
                        <a:t>9</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b">
                    <a:lnL w="6350" cap="flat" cmpd="sng" algn="ctr">
                      <a:solidFill>
                        <a:schemeClr val="tx1">
                          <a:lumMod val="50000"/>
                          <a:lumOff val="50000"/>
                        </a:schemeClr>
                      </a:solidFill>
                      <a:prstDash val="solid"/>
                    </a:lnL>
                    <a:lnR w="19050" cap="flat" cmpd="sng" algn="ctr">
                      <a:solidFill>
                        <a:schemeClr val="tx1"/>
                      </a:solidFill>
                      <a:prstDash val="solid"/>
                    </a:lnR>
                    <a:lnT w="12700" cmpd="sng">
                      <a:no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481408409"/>
                  </a:ext>
                </a:extLst>
              </a:tr>
              <a:tr h="267201">
                <a:tc>
                  <a:txBody>
                    <a:bodyPr/>
                    <a:lstStyle/>
                    <a:p>
                      <a:pPr>
                        <a:lnSpc>
                          <a:spcPct val="107000"/>
                        </a:lnSpc>
                        <a:spcAft>
                          <a:spcPts val="800"/>
                        </a:spcAft>
                      </a:pPr>
                      <a:r>
                        <a:rPr lang="en-GB" sz="1000" cap="none" spc="0">
                          <a:solidFill>
                            <a:schemeClr val="bg1"/>
                          </a:solidFill>
                          <a:effectLst/>
                        </a:rPr>
                        <a:t>1.3.7</a:t>
                      </a:r>
                      <a:endParaRPr lang="en-GB" sz="10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nSpc>
                          <a:spcPct val="107000"/>
                        </a:lnSpc>
                        <a:spcAft>
                          <a:spcPts val="800"/>
                        </a:spcAft>
                      </a:pPr>
                      <a:r>
                        <a:rPr lang="en-GB" sz="1000" cap="none" spc="0">
                          <a:solidFill>
                            <a:schemeClr val="tx1"/>
                          </a:solidFill>
                          <a:effectLst/>
                        </a:rPr>
                        <a:t>16</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nSpc>
                          <a:spcPct val="107000"/>
                        </a:lnSpc>
                        <a:spcAft>
                          <a:spcPts val="800"/>
                        </a:spcAft>
                      </a:pPr>
                      <a:r>
                        <a:rPr lang="en-GB" sz="1000" cap="none" spc="0">
                          <a:solidFill>
                            <a:schemeClr val="tx1"/>
                          </a:solidFill>
                          <a:effectLst/>
                        </a:rPr>
                        <a:t>Promotional posters for Asda’s employees</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gn="r">
                        <a:lnSpc>
                          <a:spcPct val="107000"/>
                        </a:lnSpc>
                        <a:spcAft>
                          <a:spcPts val="800"/>
                        </a:spcAft>
                      </a:pPr>
                      <a:r>
                        <a:rPr lang="en-GB" sz="1000" cap="none" spc="0">
                          <a:solidFill>
                            <a:schemeClr val="tx1"/>
                          </a:solidFill>
                          <a:effectLst/>
                        </a:rPr>
                        <a:t>14</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gn="r">
                        <a:lnSpc>
                          <a:spcPct val="107000"/>
                        </a:lnSpc>
                        <a:spcAft>
                          <a:spcPts val="800"/>
                        </a:spcAft>
                      </a:pPr>
                      <a:r>
                        <a:rPr lang="en-GB" sz="1000" cap="none" spc="0">
                          <a:solidFill>
                            <a:schemeClr val="tx1"/>
                          </a:solidFill>
                          <a:effectLst/>
                        </a:rPr>
                        <a:t>9</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b">
                    <a:lnL w="6350" cap="flat" cmpd="sng" algn="ctr">
                      <a:solidFill>
                        <a:schemeClr val="tx1">
                          <a:lumMod val="50000"/>
                          <a:lumOff val="50000"/>
                        </a:schemeClr>
                      </a:solidFill>
                      <a:prstDash val="solid"/>
                    </a:lnL>
                    <a:lnR w="12700" cmpd="sng">
                      <a:no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extLst>
                  <a:ext uri="{0D108BD9-81ED-4DB2-BD59-A6C34878D82A}">
                    <a16:rowId xmlns:a16="http://schemas.microsoft.com/office/drawing/2014/main" val="3136437386"/>
                  </a:ext>
                </a:extLst>
              </a:tr>
              <a:tr h="267201">
                <a:tc>
                  <a:txBody>
                    <a:bodyPr/>
                    <a:lstStyle/>
                    <a:p>
                      <a:pPr>
                        <a:lnSpc>
                          <a:spcPct val="107000"/>
                        </a:lnSpc>
                        <a:spcAft>
                          <a:spcPts val="800"/>
                        </a:spcAft>
                      </a:pPr>
                      <a:r>
                        <a:rPr lang="en-GB" sz="1000" cap="none" spc="0">
                          <a:solidFill>
                            <a:schemeClr val="bg1"/>
                          </a:solidFill>
                          <a:effectLst/>
                        </a:rPr>
                        <a:t>1.3.8</a:t>
                      </a:r>
                      <a:endParaRPr lang="en-GB" sz="10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b">
                    <a:lnL w="19050" cap="flat" cmpd="sng" algn="ctr">
                      <a:solidFill>
                        <a:schemeClr val="tx1"/>
                      </a:solidFill>
                      <a:prstDash val="solid"/>
                    </a:lnL>
                    <a:lnR w="6350" cap="flat" cmpd="sng" algn="ctr">
                      <a:solidFill>
                        <a:schemeClr val="tx1">
                          <a:lumMod val="50000"/>
                          <a:lumOff val="50000"/>
                        </a:schemeClr>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a:lnSpc>
                          <a:spcPct val="107000"/>
                        </a:lnSpc>
                        <a:spcAft>
                          <a:spcPts val="800"/>
                        </a:spcAft>
                      </a:pPr>
                      <a:r>
                        <a:rPr lang="en-GB" sz="1000" cap="none" spc="0">
                          <a:solidFill>
                            <a:schemeClr val="tx1"/>
                          </a:solidFill>
                          <a:effectLst/>
                        </a:rPr>
                        <a:t>17</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a:lnSpc>
                          <a:spcPct val="107000"/>
                        </a:lnSpc>
                        <a:spcAft>
                          <a:spcPts val="800"/>
                        </a:spcAft>
                      </a:pPr>
                      <a:r>
                        <a:rPr lang="en-GB" sz="1000" cap="none" spc="0">
                          <a:solidFill>
                            <a:schemeClr val="tx1"/>
                          </a:solidFill>
                          <a:effectLst/>
                        </a:rPr>
                        <a:t>IT resources</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algn="r">
                        <a:lnSpc>
                          <a:spcPct val="107000"/>
                        </a:lnSpc>
                        <a:spcAft>
                          <a:spcPts val="800"/>
                        </a:spcAft>
                      </a:pPr>
                      <a:r>
                        <a:rPr lang="en-GB" sz="1000" cap="none" spc="0">
                          <a:solidFill>
                            <a:schemeClr val="tx1"/>
                          </a:solidFill>
                          <a:effectLst/>
                        </a:rPr>
                        <a:t>30</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algn="r">
                        <a:lnSpc>
                          <a:spcPct val="107000"/>
                        </a:lnSpc>
                        <a:spcAft>
                          <a:spcPts val="800"/>
                        </a:spcAft>
                      </a:pPr>
                      <a:r>
                        <a:rPr lang="en-GB" sz="1000" cap="none" spc="0">
                          <a:solidFill>
                            <a:schemeClr val="tx1"/>
                          </a:solidFill>
                          <a:effectLst/>
                        </a:rPr>
                        <a:t>9</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b">
                    <a:lnL w="6350" cap="flat" cmpd="sng" algn="ctr">
                      <a:solidFill>
                        <a:schemeClr val="tx1">
                          <a:lumMod val="50000"/>
                          <a:lumOff val="50000"/>
                        </a:schemeClr>
                      </a:solidFill>
                      <a:prstDash val="solid"/>
                    </a:lnL>
                    <a:lnR w="19050" cap="flat" cmpd="sng" algn="ctr">
                      <a:solidFill>
                        <a:schemeClr val="tx1"/>
                      </a:solidFill>
                      <a:prstDash val="solid"/>
                    </a:lnR>
                    <a:lnT w="12700" cmpd="sng">
                      <a:no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2672598276"/>
                  </a:ext>
                </a:extLst>
              </a:tr>
              <a:tr h="267201">
                <a:tc>
                  <a:txBody>
                    <a:bodyPr/>
                    <a:lstStyle/>
                    <a:p>
                      <a:pPr>
                        <a:lnSpc>
                          <a:spcPct val="107000"/>
                        </a:lnSpc>
                        <a:spcAft>
                          <a:spcPts val="800"/>
                        </a:spcAft>
                      </a:pPr>
                      <a:r>
                        <a:rPr lang="en-GB" sz="1000" cap="none" spc="0">
                          <a:solidFill>
                            <a:schemeClr val="bg1"/>
                          </a:solidFill>
                          <a:effectLst/>
                        </a:rPr>
                        <a:t>1.4.1</a:t>
                      </a:r>
                      <a:endParaRPr lang="en-GB" sz="10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nSpc>
                          <a:spcPct val="107000"/>
                        </a:lnSpc>
                        <a:spcAft>
                          <a:spcPts val="800"/>
                        </a:spcAft>
                      </a:pPr>
                      <a:r>
                        <a:rPr lang="en-GB" sz="1000" cap="none" spc="0">
                          <a:solidFill>
                            <a:schemeClr val="tx1"/>
                          </a:solidFill>
                          <a:effectLst/>
                        </a:rPr>
                        <a:t>18</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nSpc>
                          <a:spcPct val="107000"/>
                        </a:lnSpc>
                        <a:spcAft>
                          <a:spcPts val="800"/>
                        </a:spcAft>
                      </a:pPr>
                      <a:r>
                        <a:rPr lang="en-GB" sz="1000" cap="none" spc="0">
                          <a:solidFill>
                            <a:schemeClr val="tx1"/>
                          </a:solidFill>
                          <a:effectLst/>
                        </a:rPr>
                        <a:t>Monitor and control Project Management</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gn="r">
                        <a:lnSpc>
                          <a:spcPct val="107000"/>
                        </a:lnSpc>
                        <a:spcAft>
                          <a:spcPts val="800"/>
                        </a:spcAft>
                      </a:pPr>
                      <a:r>
                        <a:rPr lang="en-GB" sz="1000" cap="none" spc="0">
                          <a:solidFill>
                            <a:schemeClr val="tx1"/>
                          </a:solidFill>
                          <a:effectLst/>
                        </a:rPr>
                        <a:t>90</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gn="r">
                        <a:lnSpc>
                          <a:spcPct val="107000"/>
                        </a:lnSpc>
                        <a:spcAft>
                          <a:spcPts val="800"/>
                        </a:spcAft>
                      </a:pPr>
                      <a:r>
                        <a:rPr lang="en-GB" sz="1000" cap="none" spc="0">
                          <a:solidFill>
                            <a:schemeClr val="tx1"/>
                          </a:solidFill>
                          <a:effectLst/>
                        </a:rPr>
                        <a:t>10-017</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b">
                    <a:lnL w="6350" cap="flat" cmpd="sng" algn="ctr">
                      <a:solidFill>
                        <a:schemeClr val="tx1">
                          <a:lumMod val="50000"/>
                          <a:lumOff val="50000"/>
                        </a:schemeClr>
                      </a:solidFill>
                      <a:prstDash val="solid"/>
                    </a:lnL>
                    <a:lnR w="12700" cmpd="sng">
                      <a:no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extLst>
                  <a:ext uri="{0D108BD9-81ED-4DB2-BD59-A6C34878D82A}">
                    <a16:rowId xmlns:a16="http://schemas.microsoft.com/office/drawing/2014/main" val="950101834"/>
                  </a:ext>
                </a:extLst>
              </a:tr>
              <a:tr h="267201">
                <a:tc>
                  <a:txBody>
                    <a:bodyPr/>
                    <a:lstStyle/>
                    <a:p>
                      <a:pPr>
                        <a:lnSpc>
                          <a:spcPct val="107000"/>
                        </a:lnSpc>
                        <a:spcAft>
                          <a:spcPts val="800"/>
                        </a:spcAft>
                      </a:pPr>
                      <a:r>
                        <a:rPr lang="en-GB" sz="1000" cap="none" spc="0">
                          <a:solidFill>
                            <a:schemeClr val="bg1"/>
                          </a:solidFill>
                          <a:effectLst/>
                        </a:rPr>
                        <a:t>1.4.2</a:t>
                      </a:r>
                      <a:endParaRPr lang="en-GB" sz="10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b">
                    <a:lnL w="19050" cap="flat" cmpd="sng" algn="ctr">
                      <a:solidFill>
                        <a:schemeClr val="tx1"/>
                      </a:solidFill>
                      <a:prstDash val="solid"/>
                    </a:lnL>
                    <a:lnR w="6350" cap="flat" cmpd="sng" algn="ctr">
                      <a:solidFill>
                        <a:schemeClr val="tx1">
                          <a:lumMod val="50000"/>
                          <a:lumOff val="50000"/>
                        </a:schemeClr>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a:lnSpc>
                          <a:spcPct val="107000"/>
                        </a:lnSpc>
                        <a:spcAft>
                          <a:spcPts val="800"/>
                        </a:spcAft>
                      </a:pPr>
                      <a:r>
                        <a:rPr lang="en-GB" sz="1000" cap="none" spc="0">
                          <a:solidFill>
                            <a:schemeClr val="tx1"/>
                          </a:solidFill>
                          <a:effectLst/>
                        </a:rPr>
                        <a:t>19</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a:lnSpc>
                          <a:spcPct val="107000"/>
                        </a:lnSpc>
                        <a:spcAft>
                          <a:spcPts val="800"/>
                        </a:spcAft>
                      </a:pPr>
                      <a:r>
                        <a:rPr lang="en-GB" sz="1000" cap="none" spc="0">
                          <a:solidFill>
                            <a:schemeClr val="tx1"/>
                          </a:solidFill>
                          <a:effectLst/>
                        </a:rPr>
                        <a:t>Risk Management</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algn="r">
                        <a:lnSpc>
                          <a:spcPct val="107000"/>
                        </a:lnSpc>
                        <a:spcAft>
                          <a:spcPts val="800"/>
                        </a:spcAft>
                      </a:pPr>
                      <a:r>
                        <a:rPr lang="en-GB" sz="1000" cap="none" spc="0">
                          <a:solidFill>
                            <a:schemeClr val="tx1"/>
                          </a:solidFill>
                          <a:effectLst/>
                        </a:rPr>
                        <a:t>30</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algn="r">
                        <a:lnSpc>
                          <a:spcPct val="107000"/>
                        </a:lnSpc>
                        <a:spcAft>
                          <a:spcPts val="800"/>
                        </a:spcAft>
                      </a:pPr>
                      <a:r>
                        <a:rPr lang="en-GB" sz="1000" cap="none" spc="0">
                          <a:solidFill>
                            <a:schemeClr val="tx1"/>
                          </a:solidFill>
                          <a:effectLst/>
                        </a:rPr>
                        <a:t>18</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b">
                    <a:lnL w="6350" cap="flat" cmpd="sng" algn="ctr">
                      <a:solidFill>
                        <a:schemeClr val="tx1">
                          <a:lumMod val="50000"/>
                          <a:lumOff val="50000"/>
                        </a:schemeClr>
                      </a:solidFill>
                      <a:prstDash val="solid"/>
                    </a:lnL>
                    <a:lnR w="19050" cap="flat" cmpd="sng" algn="ctr">
                      <a:solidFill>
                        <a:schemeClr val="tx1"/>
                      </a:solidFill>
                      <a:prstDash val="solid"/>
                    </a:lnR>
                    <a:lnT w="12700" cmpd="sng">
                      <a:no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1592633101"/>
                  </a:ext>
                </a:extLst>
              </a:tr>
              <a:tr h="267201">
                <a:tc>
                  <a:txBody>
                    <a:bodyPr/>
                    <a:lstStyle/>
                    <a:p>
                      <a:pPr>
                        <a:lnSpc>
                          <a:spcPct val="107000"/>
                        </a:lnSpc>
                        <a:spcAft>
                          <a:spcPts val="800"/>
                        </a:spcAft>
                      </a:pPr>
                      <a:r>
                        <a:rPr lang="en-GB" sz="1000" cap="none" spc="0">
                          <a:solidFill>
                            <a:schemeClr val="bg1"/>
                          </a:solidFill>
                          <a:effectLst/>
                        </a:rPr>
                        <a:t>1.4.3</a:t>
                      </a:r>
                      <a:endParaRPr lang="en-GB" sz="10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nSpc>
                          <a:spcPct val="107000"/>
                        </a:lnSpc>
                        <a:spcAft>
                          <a:spcPts val="800"/>
                        </a:spcAft>
                      </a:pPr>
                      <a:r>
                        <a:rPr lang="en-GB" sz="1000" cap="none" spc="0">
                          <a:solidFill>
                            <a:schemeClr val="tx1"/>
                          </a:solidFill>
                          <a:effectLst/>
                        </a:rPr>
                        <a:t>20</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nSpc>
                          <a:spcPct val="107000"/>
                        </a:lnSpc>
                        <a:spcAft>
                          <a:spcPts val="800"/>
                        </a:spcAft>
                      </a:pPr>
                      <a:r>
                        <a:rPr lang="en-GB" sz="1000" cap="none" spc="0">
                          <a:solidFill>
                            <a:schemeClr val="tx1"/>
                          </a:solidFill>
                          <a:effectLst/>
                        </a:rPr>
                        <a:t>Update Project Management Plan</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gn="r">
                        <a:lnSpc>
                          <a:spcPct val="107000"/>
                        </a:lnSpc>
                        <a:spcAft>
                          <a:spcPts val="800"/>
                        </a:spcAft>
                      </a:pPr>
                      <a:r>
                        <a:rPr lang="en-GB" sz="1000" cap="none" spc="0">
                          <a:solidFill>
                            <a:schemeClr val="tx1"/>
                          </a:solidFill>
                          <a:effectLst/>
                        </a:rPr>
                        <a:t>60</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gn="r">
                        <a:lnSpc>
                          <a:spcPct val="107000"/>
                        </a:lnSpc>
                        <a:spcAft>
                          <a:spcPts val="800"/>
                        </a:spcAft>
                      </a:pPr>
                      <a:r>
                        <a:rPr lang="en-GB" sz="1000" cap="none" spc="0">
                          <a:solidFill>
                            <a:schemeClr val="tx1"/>
                          </a:solidFill>
                          <a:effectLst/>
                        </a:rPr>
                        <a:t>18 19</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b">
                    <a:lnL w="6350" cap="flat" cmpd="sng" algn="ctr">
                      <a:solidFill>
                        <a:schemeClr val="tx1">
                          <a:lumMod val="50000"/>
                          <a:lumOff val="50000"/>
                        </a:schemeClr>
                      </a:solidFill>
                      <a:prstDash val="solid"/>
                    </a:lnL>
                    <a:lnR w="12700" cmpd="sng">
                      <a:no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extLst>
                  <a:ext uri="{0D108BD9-81ED-4DB2-BD59-A6C34878D82A}">
                    <a16:rowId xmlns:a16="http://schemas.microsoft.com/office/drawing/2014/main" val="1983984830"/>
                  </a:ext>
                </a:extLst>
              </a:tr>
              <a:tr h="267201">
                <a:tc>
                  <a:txBody>
                    <a:bodyPr/>
                    <a:lstStyle/>
                    <a:p>
                      <a:pPr>
                        <a:lnSpc>
                          <a:spcPct val="107000"/>
                        </a:lnSpc>
                        <a:spcAft>
                          <a:spcPts val="800"/>
                        </a:spcAft>
                      </a:pPr>
                      <a:r>
                        <a:rPr lang="en-GB" sz="1000" cap="none" spc="0">
                          <a:solidFill>
                            <a:schemeClr val="bg1"/>
                          </a:solidFill>
                          <a:effectLst/>
                        </a:rPr>
                        <a:t>1.5.1</a:t>
                      </a:r>
                      <a:endParaRPr lang="en-GB" sz="10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b">
                    <a:lnL w="19050" cap="flat" cmpd="sng" algn="ctr">
                      <a:solidFill>
                        <a:schemeClr val="tx1"/>
                      </a:solidFill>
                      <a:prstDash val="solid"/>
                    </a:lnL>
                    <a:lnR w="6350" cap="flat" cmpd="sng" algn="ctr">
                      <a:solidFill>
                        <a:schemeClr val="tx1">
                          <a:lumMod val="50000"/>
                          <a:lumOff val="50000"/>
                        </a:schemeClr>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a:lnSpc>
                          <a:spcPct val="107000"/>
                        </a:lnSpc>
                        <a:spcAft>
                          <a:spcPts val="800"/>
                        </a:spcAft>
                      </a:pPr>
                      <a:r>
                        <a:rPr lang="en-GB" sz="1000" cap="none" spc="0">
                          <a:solidFill>
                            <a:schemeClr val="tx1"/>
                          </a:solidFill>
                          <a:effectLst/>
                        </a:rPr>
                        <a:t>21</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a:lnSpc>
                          <a:spcPct val="107000"/>
                        </a:lnSpc>
                        <a:spcAft>
                          <a:spcPts val="800"/>
                        </a:spcAft>
                      </a:pPr>
                      <a:r>
                        <a:rPr lang="en-GB" sz="1000" cap="none" spc="0">
                          <a:solidFill>
                            <a:schemeClr val="tx1"/>
                          </a:solidFill>
                          <a:effectLst/>
                        </a:rPr>
                        <a:t>Project Acceptance</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algn="r">
                        <a:lnSpc>
                          <a:spcPct val="107000"/>
                        </a:lnSpc>
                        <a:spcAft>
                          <a:spcPts val="800"/>
                        </a:spcAft>
                      </a:pPr>
                      <a:r>
                        <a:rPr lang="en-GB" sz="1000" cap="none" spc="0">
                          <a:solidFill>
                            <a:schemeClr val="tx1"/>
                          </a:solidFill>
                          <a:effectLst/>
                        </a:rPr>
                        <a:t>5</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algn="r">
                        <a:lnSpc>
                          <a:spcPct val="107000"/>
                        </a:lnSpc>
                        <a:spcAft>
                          <a:spcPts val="800"/>
                        </a:spcAft>
                      </a:pPr>
                      <a:r>
                        <a:rPr lang="en-GB" sz="1000" cap="none" spc="0">
                          <a:solidFill>
                            <a:schemeClr val="tx1"/>
                          </a:solidFill>
                          <a:effectLst/>
                        </a:rPr>
                        <a:t>20</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b">
                    <a:lnL w="6350" cap="flat" cmpd="sng" algn="ctr">
                      <a:solidFill>
                        <a:schemeClr val="tx1">
                          <a:lumMod val="50000"/>
                          <a:lumOff val="50000"/>
                        </a:schemeClr>
                      </a:solidFill>
                      <a:prstDash val="solid"/>
                    </a:lnL>
                    <a:lnR w="19050" cap="flat" cmpd="sng" algn="ctr">
                      <a:solidFill>
                        <a:schemeClr val="tx1"/>
                      </a:solidFill>
                      <a:prstDash val="solid"/>
                    </a:lnR>
                    <a:lnT w="12700" cmpd="sng">
                      <a:no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3300716887"/>
                  </a:ext>
                </a:extLst>
              </a:tr>
              <a:tr h="267201">
                <a:tc>
                  <a:txBody>
                    <a:bodyPr/>
                    <a:lstStyle/>
                    <a:p>
                      <a:pPr>
                        <a:lnSpc>
                          <a:spcPct val="107000"/>
                        </a:lnSpc>
                        <a:spcAft>
                          <a:spcPts val="800"/>
                        </a:spcAft>
                      </a:pPr>
                      <a:r>
                        <a:rPr lang="en-GB" sz="1000" cap="none" spc="0">
                          <a:solidFill>
                            <a:schemeClr val="bg1"/>
                          </a:solidFill>
                          <a:effectLst/>
                        </a:rPr>
                        <a:t>1.5.2</a:t>
                      </a:r>
                      <a:endParaRPr lang="en-GB" sz="10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nSpc>
                          <a:spcPct val="107000"/>
                        </a:lnSpc>
                        <a:spcAft>
                          <a:spcPts val="800"/>
                        </a:spcAft>
                      </a:pPr>
                      <a:r>
                        <a:rPr lang="en-GB" sz="1000" cap="none" spc="0">
                          <a:solidFill>
                            <a:schemeClr val="tx1"/>
                          </a:solidFill>
                          <a:effectLst/>
                        </a:rPr>
                        <a:t>22</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nSpc>
                          <a:spcPct val="107000"/>
                        </a:lnSpc>
                        <a:spcAft>
                          <a:spcPts val="800"/>
                        </a:spcAft>
                      </a:pPr>
                      <a:r>
                        <a:rPr lang="en-GB" sz="1000" cap="none" spc="0">
                          <a:solidFill>
                            <a:schemeClr val="tx1"/>
                          </a:solidFill>
                          <a:effectLst/>
                        </a:rPr>
                        <a:t>Resolution of the Project</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gn="r">
                        <a:lnSpc>
                          <a:spcPct val="107000"/>
                        </a:lnSpc>
                        <a:spcAft>
                          <a:spcPts val="800"/>
                        </a:spcAft>
                      </a:pPr>
                      <a:r>
                        <a:rPr lang="en-GB" sz="1000" cap="none" spc="0">
                          <a:solidFill>
                            <a:schemeClr val="tx1"/>
                          </a:solidFill>
                          <a:effectLst/>
                        </a:rPr>
                        <a:t>10</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gn="r">
                        <a:lnSpc>
                          <a:spcPct val="107000"/>
                        </a:lnSpc>
                        <a:spcAft>
                          <a:spcPts val="800"/>
                        </a:spcAft>
                      </a:pPr>
                      <a:r>
                        <a:rPr lang="en-GB" sz="1000" cap="none" spc="0">
                          <a:solidFill>
                            <a:schemeClr val="tx1"/>
                          </a:solidFill>
                          <a:effectLst/>
                        </a:rPr>
                        <a:t>21</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b">
                    <a:lnL w="6350" cap="flat" cmpd="sng" algn="ctr">
                      <a:solidFill>
                        <a:schemeClr val="tx1">
                          <a:lumMod val="50000"/>
                          <a:lumOff val="50000"/>
                        </a:schemeClr>
                      </a:solidFill>
                      <a:prstDash val="solid"/>
                    </a:lnL>
                    <a:lnR w="12700" cmpd="sng">
                      <a:no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extLst>
                  <a:ext uri="{0D108BD9-81ED-4DB2-BD59-A6C34878D82A}">
                    <a16:rowId xmlns:a16="http://schemas.microsoft.com/office/drawing/2014/main" val="692132567"/>
                  </a:ext>
                </a:extLst>
              </a:tr>
              <a:tr h="267201">
                <a:tc>
                  <a:txBody>
                    <a:bodyPr/>
                    <a:lstStyle/>
                    <a:p>
                      <a:pPr>
                        <a:lnSpc>
                          <a:spcPct val="107000"/>
                        </a:lnSpc>
                        <a:spcAft>
                          <a:spcPts val="800"/>
                        </a:spcAft>
                      </a:pPr>
                      <a:r>
                        <a:rPr lang="en-GB" sz="1000" cap="none" spc="0">
                          <a:solidFill>
                            <a:schemeClr val="bg1"/>
                          </a:solidFill>
                          <a:effectLst/>
                        </a:rPr>
                        <a:t>1.5.3</a:t>
                      </a:r>
                      <a:endParaRPr lang="en-GB" sz="1000"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b">
                    <a:lnL w="19050" cap="flat" cmpd="sng" algn="ctr">
                      <a:solidFill>
                        <a:schemeClr val="tx1"/>
                      </a:solidFill>
                      <a:prstDash val="solid"/>
                    </a:lnL>
                    <a:lnR w="6350" cap="flat" cmpd="sng" algn="ctr">
                      <a:solidFill>
                        <a:schemeClr val="tx1">
                          <a:lumMod val="50000"/>
                          <a:lumOff val="50000"/>
                        </a:schemeClr>
                      </a:solidFill>
                      <a:prstDash val="solid"/>
                    </a:lnR>
                    <a:lnT w="12700" cmpd="sng">
                      <a:noFill/>
                      <a:prstDash val="solid"/>
                    </a:lnT>
                    <a:lnB w="19050" cap="flat" cmpd="sng" algn="ctr">
                      <a:solidFill>
                        <a:schemeClr val="tx1"/>
                      </a:solidFill>
                      <a:prstDash val="solid"/>
                    </a:lnB>
                    <a:noFill/>
                  </a:tcPr>
                </a:tc>
                <a:tc>
                  <a:txBody>
                    <a:bodyPr/>
                    <a:lstStyle/>
                    <a:p>
                      <a:pPr>
                        <a:lnSpc>
                          <a:spcPct val="107000"/>
                        </a:lnSpc>
                        <a:spcAft>
                          <a:spcPts val="800"/>
                        </a:spcAft>
                      </a:pPr>
                      <a:r>
                        <a:rPr lang="en-GB" sz="1000" cap="none" spc="0">
                          <a:solidFill>
                            <a:schemeClr val="tx1"/>
                          </a:solidFill>
                          <a:effectLst/>
                        </a:rPr>
                        <a:t>23</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2700" cmpd="sng">
                      <a:noFill/>
                      <a:prstDash val="solid"/>
                    </a:lnT>
                    <a:lnB w="19050" cap="flat" cmpd="sng" algn="ctr">
                      <a:solidFill>
                        <a:schemeClr val="tx1"/>
                      </a:solidFill>
                      <a:prstDash val="solid"/>
                    </a:lnB>
                    <a:noFill/>
                  </a:tcPr>
                </a:tc>
                <a:tc>
                  <a:txBody>
                    <a:bodyPr/>
                    <a:lstStyle/>
                    <a:p>
                      <a:pPr>
                        <a:lnSpc>
                          <a:spcPct val="107000"/>
                        </a:lnSpc>
                        <a:spcAft>
                          <a:spcPts val="800"/>
                        </a:spcAft>
                      </a:pPr>
                      <a:r>
                        <a:rPr lang="en-GB" sz="1000" cap="none" spc="0">
                          <a:solidFill>
                            <a:schemeClr val="tx1"/>
                          </a:solidFill>
                          <a:effectLst/>
                        </a:rPr>
                        <a:t>Final Documentation</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2700" cmpd="sng">
                      <a:noFill/>
                      <a:prstDash val="solid"/>
                    </a:lnT>
                    <a:lnB w="19050" cap="flat" cmpd="sng" algn="ctr">
                      <a:solidFill>
                        <a:schemeClr val="tx1"/>
                      </a:solidFill>
                      <a:prstDash val="solid"/>
                    </a:lnB>
                    <a:noFill/>
                  </a:tcPr>
                </a:tc>
                <a:tc>
                  <a:txBody>
                    <a:bodyPr/>
                    <a:lstStyle/>
                    <a:p>
                      <a:pPr algn="r">
                        <a:lnSpc>
                          <a:spcPct val="107000"/>
                        </a:lnSpc>
                        <a:spcAft>
                          <a:spcPts val="800"/>
                        </a:spcAft>
                      </a:pPr>
                      <a:r>
                        <a:rPr lang="en-GB" sz="1000" cap="none" spc="0">
                          <a:solidFill>
                            <a:schemeClr val="tx1"/>
                          </a:solidFill>
                          <a:effectLst/>
                        </a:rPr>
                        <a:t>10</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2700" cmpd="sng">
                      <a:noFill/>
                      <a:prstDash val="solid"/>
                    </a:lnT>
                    <a:lnB w="19050" cap="flat" cmpd="sng" algn="ctr">
                      <a:solidFill>
                        <a:schemeClr val="tx1"/>
                      </a:solidFill>
                      <a:prstDash val="solid"/>
                    </a:lnB>
                    <a:noFill/>
                  </a:tcPr>
                </a:tc>
                <a:tc>
                  <a:txBody>
                    <a:bodyPr/>
                    <a:lstStyle/>
                    <a:p>
                      <a:pPr algn="r">
                        <a:lnSpc>
                          <a:spcPct val="107000"/>
                        </a:lnSpc>
                        <a:spcAft>
                          <a:spcPts val="800"/>
                        </a:spcAft>
                      </a:pPr>
                      <a:r>
                        <a:rPr lang="en-GB" sz="1000" cap="none" spc="0" dirty="0">
                          <a:solidFill>
                            <a:schemeClr val="tx1"/>
                          </a:solidFill>
                          <a:effectLst/>
                        </a:rPr>
                        <a:t>22</a:t>
                      </a:r>
                      <a:endParaRPr lang="en-GB" sz="1000"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2291" marR="21586" marT="47916" marB="47916" anchor="b">
                    <a:lnL w="6350" cap="flat" cmpd="sng" algn="ctr">
                      <a:solidFill>
                        <a:schemeClr val="tx1">
                          <a:lumMod val="50000"/>
                          <a:lumOff val="50000"/>
                        </a:schemeClr>
                      </a:solidFill>
                      <a:prstDash val="solid"/>
                    </a:lnL>
                    <a:lnR w="19050" cap="flat" cmpd="sng" algn="ctr">
                      <a:solidFill>
                        <a:schemeClr val="tx1"/>
                      </a:solidFill>
                      <a:prstDash val="solid"/>
                    </a:lnR>
                    <a:lnT w="12700" cmpd="sng">
                      <a:noFill/>
                      <a:prstDash val="solid"/>
                    </a:lnT>
                    <a:lnB w="19050" cap="flat" cmpd="sng" algn="ctr">
                      <a:solidFill>
                        <a:schemeClr val="tx1"/>
                      </a:solidFill>
                      <a:prstDash val="solid"/>
                    </a:lnB>
                    <a:noFill/>
                  </a:tcPr>
                </a:tc>
                <a:extLst>
                  <a:ext uri="{0D108BD9-81ED-4DB2-BD59-A6C34878D82A}">
                    <a16:rowId xmlns:a16="http://schemas.microsoft.com/office/drawing/2014/main" val="1294918189"/>
                  </a:ext>
                </a:extLst>
              </a:tr>
            </a:tbl>
          </a:graphicData>
        </a:graphic>
      </p:graphicFrame>
    </p:spTree>
    <p:extLst>
      <p:ext uri="{BB962C8B-B14F-4D97-AF65-F5344CB8AC3E}">
        <p14:creationId xmlns:p14="http://schemas.microsoft.com/office/powerpoint/2010/main" val="12120384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E560FA-7C37-492A-AAB3-A2E8D5C80B09}"/>
              </a:ext>
            </a:extLst>
          </p:cNvPr>
          <p:cNvSpPr>
            <a:spLocks noGrp="1"/>
          </p:cNvSpPr>
          <p:nvPr>
            <p:ph type="title"/>
          </p:nvPr>
        </p:nvSpPr>
        <p:spPr/>
        <p:txBody>
          <a:bodyPr/>
          <a:lstStyle/>
          <a:p>
            <a:pPr algn="ctr"/>
            <a:r>
              <a:rPr lang="en-GB" sz="3200" dirty="0">
                <a:effectLst/>
                <a:latin typeface="Arial" panose="020B0604020202020204" pitchFamily="34" charset="0"/>
                <a:ea typeface="Times New Roman" panose="02020603050405020304" pitchFamily="18" charset="0"/>
              </a:rPr>
              <a:t>Project</a:t>
            </a:r>
            <a:r>
              <a:rPr lang="en-GB" sz="1800" dirty="0">
                <a:effectLst/>
                <a:latin typeface="Arial" panose="020B0604020202020204" pitchFamily="34" charset="0"/>
                <a:ea typeface="Times New Roman" panose="02020603050405020304" pitchFamily="18" charset="0"/>
              </a:rPr>
              <a:t> </a:t>
            </a:r>
            <a:r>
              <a:rPr lang="en-GB" sz="3200" dirty="0">
                <a:effectLst/>
                <a:latin typeface="Arial" panose="020B0604020202020204" pitchFamily="34" charset="0"/>
                <a:ea typeface="Times New Roman" panose="02020603050405020304" pitchFamily="18" charset="0"/>
              </a:rPr>
              <a:t>network</a:t>
            </a:r>
            <a:br>
              <a:rPr lang="en-GB" sz="1800" dirty="0">
                <a:effectLst/>
                <a:latin typeface="Times New Roman" panose="02020603050405020304" pitchFamily="18" charset="0"/>
                <a:ea typeface="Times New Roman" panose="02020603050405020304" pitchFamily="18" charset="0"/>
              </a:rPr>
            </a:br>
            <a:endParaRPr lang="en-GB" dirty="0"/>
          </a:p>
        </p:txBody>
      </p:sp>
      <p:graphicFrame>
        <p:nvGraphicFramePr>
          <p:cNvPr id="4" name="Content Placeholder 3">
            <a:extLst>
              <a:ext uri="{FF2B5EF4-FFF2-40B4-BE49-F238E27FC236}">
                <a16:creationId xmlns:a16="http://schemas.microsoft.com/office/drawing/2014/main" id="{400E6A34-78D6-47F0-8E09-8212377176D8}"/>
              </a:ext>
            </a:extLst>
          </p:cNvPr>
          <p:cNvGraphicFramePr>
            <a:graphicFrameLocks noGrp="1"/>
          </p:cNvGraphicFramePr>
          <p:nvPr>
            <p:ph idx="1"/>
            <p:extLst>
              <p:ext uri="{D42A27DB-BD31-4B8C-83A1-F6EECF244321}">
                <p14:modId xmlns:p14="http://schemas.microsoft.com/office/powerpoint/2010/main" val="607926153"/>
              </p:ext>
            </p:extLst>
          </p:nvPr>
        </p:nvGraphicFramePr>
        <p:xfrm>
          <a:off x="1612323" y="2396382"/>
          <a:ext cx="7245258" cy="4132162"/>
        </p:xfrm>
        <a:graphic>
          <a:graphicData uri="http://schemas.openxmlformats.org/drawingml/2006/table">
            <a:tbl>
              <a:tblPr>
                <a:tableStyleId>{5C22544A-7EE6-4342-B048-85BDC9FD1C3A}</a:tableStyleId>
              </a:tblPr>
              <a:tblGrid>
                <a:gridCol w="7245258">
                  <a:extLst>
                    <a:ext uri="{9D8B030D-6E8A-4147-A177-3AD203B41FA5}">
                      <a16:colId xmlns:a16="http://schemas.microsoft.com/office/drawing/2014/main" val="1223962058"/>
                    </a:ext>
                  </a:extLst>
                </a:gridCol>
              </a:tblGrid>
              <a:tr h="4132162">
                <a:tc>
                  <a:txBody>
                    <a:bodyPr/>
                    <a:lstStyle/>
                    <a:p>
                      <a:pPr algn="ctr">
                        <a:lnSpc>
                          <a:spcPct val="107000"/>
                        </a:lnSpc>
                        <a:spcAft>
                          <a:spcPts val="800"/>
                        </a:spcAft>
                      </a:pPr>
                      <a:r>
                        <a:rPr lang="en-GB" sz="700" dirty="0">
                          <a:effectLst/>
                        </a:rPr>
                        <a:t>2</a:t>
                      </a:r>
                      <a:endParaRPr lang="en-GB" sz="700" dirty="0">
                        <a:effectLst/>
                        <a:latin typeface="Calibri" panose="020F0502020204030204" pitchFamily="34" charset="0"/>
                        <a:ea typeface="Calibri" panose="020F0502020204030204" pitchFamily="34" charset="0"/>
                        <a:cs typeface="Times New Roman" panose="02020603050405020304" pitchFamily="18" charset="0"/>
                      </a:endParaRPr>
                    </a:p>
                  </a:txBody>
                  <a:tcPr marL="44982" marR="44982" marT="0" marB="0"/>
                </a:tc>
                <a:extLst>
                  <a:ext uri="{0D108BD9-81ED-4DB2-BD59-A6C34878D82A}">
                    <a16:rowId xmlns:a16="http://schemas.microsoft.com/office/drawing/2014/main" val="342800571"/>
                  </a:ext>
                </a:extLst>
              </a:tr>
            </a:tbl>
          </a:graphicData>
        </a:graphic>
      </p:graphicFrame>
      <p:sp>
        <p:nvSpPr>
          <p:cNvPr id="5" name="Oval 4">
            <a:extLst>
              <a:ext uri="{FF2B5EF4-FFF2-40B4-BE49-F238E27FC236}">
                <a16:creationId xmlns:a16="http://schemas.microsoft.com/office/drawing/2014/main" id="{EC12E81B-0A32-4094-BA7B-B5E72F226C20}"/>
              </a:ext>
            </a:extLst>
          </p:cNvPr>
          <p:cNvSpPr/>
          <p:nvPr/>
        </p:nvSpPr>
        <p:spPr>
          <a:xfrm>
            <a:off x="2587002" y="3652838"/>
            <a:ext cx="327025" cy="32702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100">
                <a:effectLst/>
                <a:ea typeface="Calibri" panose="020F0502020204030204" pitchFamily="34" charset="0"/>
                <a:cs typeface="Times New Roman" panose="02020603050405020304" pitchFamily="18" charset="0"/>
              </a:rPr>
              <a:t>1</a:t>
            </a:r>
          </a:p>
        </p:txBody>
      </p:sp>
      <p:sp>
        <p:nvSpPr>
          <p:cNvPr id="6" name="Oval 5">
            <a:extLst>
              <a:ext uri="{FF2B5EF4-FFF2-40B4-BE49-F238E27FC236}">
                <a16:creationId xmlns:a16="http://schemas.microsoft.com/office/drawing/2014/main" id="{82925123-FAC7-47D0-99E9-E1CAE389F520}"/>
              </a:ext>
            </a:extLst>
          </p:cNvPr>
          <p:cNvSpPr/>
          <p:nvPr/>
        </p:nvSpPr>
        <p:spPr>
          <a:xfrm>
            <a:off x="3018802" y="3429000"/>
            <a:ext cx="284162" cy="34448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100">
                <a:effectLst/>
                <a:ea typeface="Calibri" panose="020F0502020204030204" pitchFamily="34" charset="0"/>
                <a:cs typeface="Times New Roman" panose="02020603050405020304" pitchFamily="18" charset="0"/>
              </a:rPr>
              <a:t>2</a:t>
            </a:r>
          </a:p>
        </p:txBody>
      </p:sp>
      <p:sp>
        <p:nvSpPr>
          <p:cNvPr id="7" name="Oval 6">
            <a:extLst>
              <a:ext uri="{FF2B5EF4-FFF2-40B4-BE49-F238E27FC236}">
                <a16:creationId xmlns:a16="http://schemas.microsoft.com/office/drawing/2014/main" id="{5CE592FA-78FA-4D00-9BE0-75F251F39D9A}"/>
              </a:ext>
            </a:extLst>
          </p:cNvPr>
          <p:cNvSpPr/>
          <p:nvPr/>
        </p:nvSpPr>
        <p:spPr>
          <a:xfrm>
            <a:off x="3018802" y="3843338"/>
            <a:ext cx="284162" cy="36988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100">
                <a:effectLst/>
                <a:ea typeface="Calibri" panose="020F0502020204030204" pitchFamily="34" charset="0"/>
                <a:cs typeface="Times New Roman" panose="02020603050405020304" pitchFamily="18" charset="0"/>
              </a:rPr>
              <a:t>3</a:t>
            </a:r>
          </a:p>
        </p:txBody>
      </p:sp>
      <p:sp>
        <p:nvSpPr>
          <p:cNvPr id="8" name="Oval 7">
            <a:extLst>
              <a:ext uri="{FF2B5EF4-FFF2-40B4-BE49-F238E27FC236}">
                <a16:creationId xmlns:a16="http://schemas.microsoft.com/office/drawing/2014/main" id="{84734E8D-E411-479E-B0EC-31E8564B85A1}"/>
              </a:ext>
            </a:extLst>
          </p:cNvPr>
          <p:cNvSpPr/>
          <p:nvPr/>
        </p:nvSpPr>
        <p:spPr>
          <a:xfrm>
            <a:off x="3422027" y="3894138"/>
            <a:ext cx="285750" cy="34448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100">
                <a:effectLst/>
                <a:ea typeface="Calibri" panose="020F0502020204030204" pitchFamily="34" charset="0"/>
                <a:cs typeface="Times New Roman" panose="02020603050405020304" pitchFamily="18" charset="0"/>
              </a:rPr>
              <a:t>4</a:t>
            </a:r>
          </a:p>
        </p:txBody>
      </p:sp>
      <p:sp>
        <p:nvSpPr>
          <p:cNvPr id="9" name="Oval 8">
            <a:extLst>
              <a:ext uri="{FF2B5EF4-FFF2-40B4-BE49-F238E27FC236}">
                <a16:creationId xmlns:a16="http://schemas.microsoft.com/office/drawing/2014/main" id="{8ABBF182-8841-4F48-B482-CB0276E217DC}"/>
              </a:ext>
            </a:extLst>
          </p:cNvPr>
          <p:cNvSpPr/>
          <p:nvPr/>
        </p:nvSpPr>
        <p:spPr>
          <a:xfrm>
            <a:off x="3750639" y="3532188"/>
            <a:ext cx="284163" cy="36988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100">
                <a:effectLst/>
                <a:ea typeface="Calibri" panose="020F0502020204030204" pitchFamily="34" charset="0"/>
                <a:cs typeface="Times New Roman" panose="02020603050405020304" pitchFamily="18" charset="0"/>
              </a:rPr>
              <a:t>5</a:t>
            </a:r>
          </a:p>
        </p:txBody>
      </p:sp>
      <p:sp>
        <p:nvSpPr>
          <p:cNvPr id="10" name="Oval 9">
            <a:extLst>
              <a:ext uri="{FF2B5EF4-FFF2-40B4-BE49-F238E27FC236}">
                <a16:creationId xmlns:a16="http://schemas.microsoft.com/office/drawing/2014/main" id="{1AF7D3C7-4861-45E8-B50C-75D6D27B6AD9}"/>
              </a:ext>
            </a:extLst>
          </p:cNvPr>
          <p:cNvSpPr/>
          <p:nvPr/>
        </p:nvSpPr>
        <p:spPr>
          <a:xfrm>
            <a:off x="3768102" y="4024313"/>
            <a:ext cx="285750" cy="32702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100">
                <a:effectLst/>
                <a:ea typeface="Calibri" panose="020F0502020204030204" pitchFamily="34" charset="0"/>
                <a:cs typeface="Times New Roman" panose="02020603050405020304" pitchFamily="18" charset="0"/>
              </a:rPr>
              <a:t>7</a:t>
            </a:r>
          </a:p>
        </p:txBody>
      </p:sp>
      <p:sp>
        <p:nvSpPr>
          <p:cNvPr id="11" name="Oval 10">
            <a:extLst>
              <a:ext uri="{FF2B5EF4-FFF2-40B4-BE49-F238E27FC236}">
                <a16:creationId xmlns:a16="http://schemas.microsoft.com/office/drawing/2014/main" id="{E1BFB21E-01EF-45C3-A43E-F694CF47B1B7}"/>
              </a:ext>
            </a:extLst>
          </p:cNvPr>
          <p:cNvSpPr/>
          <p:nvPr/>
        </p:nvSpPr>
        <p:spPr>
          <a:xfrm>
            <a:off x="4199902" y="3567113"/>
            <a:ext cx="284162" cy="34448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100">
                <a:effectLst/>
                <a:ea typeface="Calibri" panose="020F0502020204030204" pitchFamily="34" charset="0"/>
                <a:cs typeface="Times New Roman" panose="02020603050405020304" pitchFamily="18" charset="0"/>
              </a:rPr>
              <a:t>6</a:t>
            </a:r>
          </a:p>
        </p:txBody>
      </p:sp>
      <p:sp>
        <p:nvSpPr>
          <p:cNvPr id="12" name="Oval 11">
            <a:extLst>
              <a:ext uri="{FF2B5EF4-FFF2-40B4-BE49-F238E27FC236}">
                <a16:creationId xmlns:a16="http://schemas.microsoft.com/office/drawing/2014/main" id="{92DBE3C8-6CA9-4A73-821C-13582E786D09}"/>
              </a:ext>
            </a:extLst>
          </p:cNvPr>
          <p:cNvSpPr/>
          <p:nvPr/>
        </p:nvSpPr>
        <p:spPr>
          <a:xfrm>
            <a:off x="4207839" y="4067175"/>
            <a:ext cx="284163" cy="35242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100">
                <a:effectLst/>
                <a:ea typeface="Calibri" panose="020F0502020204030204" pitchFamily="34" charset="0"/>
                <a:cs typeface="Times New Roman" panose="02020603050405020304" pitchFamily="18" charset="0"/>
              </a:rPr>
              <a:t>8</a:t>
            </a:r>
          </a:p>
        </p:txBody>
      </p:sp>
      <p:sp>
        <p:nvSpPr>
          <p:cNvPr id="13" name="Oval 12">
            <a:extLst>
              <a:ext uri="{FF2B5EF4-FFF2-40B4-BE49-F238E27FC236}">
                <a16:creationId xmlns:a16="http://schemas.microsoft.com/office/drawing/2014/main" id="{3D6CEE91-CDD5-4BE3-92B6-EFADFE44E84D}"/>
              </a:ext>
            </a:extLst>
          </p:cNvPr>
          <p:cNvSpPr/>
          <p:nvPr/>
        </p:nvSpPr>
        <p:spPr>
          <a:xfrm>
            <a:off x="4571377" y="3859213"/>
            <a:ext cx="284162" cy="35401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100">
                <a:effectLst/>
                <a:ea typeface="Calibri" panose="020F0502020204030204" pitchFamily="34" charset="0"/>
                <a:cs typeface="Times New Roman" panose="02020603050405020304" pitchFamily="18" charset="0"/>
              </a:rPr>
              <a:t>9</a:t>
            </a:r>
          </a:p>
        </p:txBody>
      </p:sp>
      <p:sp>
        <p:nvSpPr>
          <p:cNvPr id="14" name="Oval 13">
            <a:extLst>
              <a:ext uri="{FF2B5EF4-FFF2-40B4-BE49-F238E27FC236}">
                <a16:creationId xmlns:a16="http://schemas.microsoft.com/office/drawing/2014/main" id="{277D1102-5B45-4522-BD20-275DC88F22B5}"/>
              </a:ext>
            </a:extLst>
          </p:cNvPr>
          <p:cNvSpPr/>
          <p:nvPr/>
        </p:nvSpPr>
        <p:spPr>
          <a:xfrm>
            <a:off x="5028577" y="2600325"/>
            <a:ext cx="481012" cy="36988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100" dirty="0">
                <a:effectLst/>
                <a:ea typeface="Calibri" panose="020F0502020204030204" pitchFamily="34" charset="0"/>
                <a:cs typeface="Times New Roman" panose="02020603050405020304" pitchFamily="18" charset="0"/>
              </a:rPr>
              <a:t>10</a:t>
            </a:r>
          </a:p>
        </p:txBody>
      </p:sp>
      <p:sp>
        <p:nvSpPr>
          <p:cNvPr id="15" name="Oval 14">
            <a:extLst>
              <a:ext uri="{FF2B5EF4-FFF2-40B4-BE49-F238E27FC236}">
                <a16:creationId xmlns:a16="http://schemas.microsoft.com/office/drawing/2014/main" id="{095FF448-8DF1-499F-9483-C25F0FAC00CA}"/>
              </a:ext>
            </a:extLst>
          </p:cNvPr>
          <p:cNvSpPr/>
          <p:nvPr/>
        </p:nvSpPr>
        <p:spPr>
          <a:xfrm>
            <a:off x="4958727" y="3100388"/>
            <a:ext cx="552450" cy="32861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100">
                <a:effectLst/>
                <a:ea typeface="Calibri" panose="020F0502020204030204" pitchFamily="34" charset="0"/>
                <a:cs typeface="Times New Roman" panose="02020603050405020304" pitchFamily="18" charset="0"/>
              </a:rPr>
              <a:t>11</a:t>
            </a:r>
          </a:p>
        </p:txBody>
      </p:sp>
      <p:sp>
        <p:nvSpPr>
          <p:cNvPr id="16" name="Oval 15">
            <a:extLst>
              <a:ext uri="{FF2B5EF4-FFF2-40B4-BE49-F238E27FC236}">
                <a16:creationId xmlns:a16="http://schemas.microsoft.com/office/drawing/2014/main" id="{6D056CA6-F13B-4FEE-8292-614FEC89DF25}"/>
              </a:ext>
            </a:extLst>
          </p:cNvPr>
          <p:cNvSpPr/>
          <p:nvPr/>
        </p:nvSpPr>
        <p:spPr>
          <a:xfrm>
            <a:off x="5011114" y="3489325"/>
            <a:ext cx="498475" cy="34448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nSpc>
                <a:spcPct val="107000"/>
              </a:lnSpc>
              <a:spcAft>
                <a:spcPts val="800"/>
              </a:spcAft>
            </a:pPr>
            <a:r>
              <a:rPr lang="en-GB" sz="1100">
                <a:effectLst/>
                <a:ea typeface="Calibri" panose="020F0502020204030204" pitchFamily="34" charset="0"/>
                <a:cs typeface="Times New Roman" panose="02020603050405020304" pitchFamily="18" charset="0"/>
              </a:rPr>
              <a:t>12</a:t>
            </a:r>
          </a:p>
        </p:txBody>
      </p:sp>
      <p:sp>
        <p:nvSpPr>
          <p:cNvPr id="17" name="Oval 16">
            <a:extLst>
              <a:ext uri="{FF2B5EF4-FFF2-40B4-BE49-F238E27FC236}">
                <a16:creationId xmlns:a16="http://schemas.microsoft.com/office/drawing/2014/main" id="{9FDDD43B-26F2-44B5-B5F8-20703AC52909}"/>
              </a:ext>
            </a:extLst>
          </p:cNvPr>
          <p:cNvSpPr/>
          <p:nvPr/>
        </p:nvSpPr>
        <p:spPr>
          <a:xfrm>
            <a:off x="4976189" y="3903663"/>
            <a:ext cx="534988" cy="3619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100">
                <a:effectLst/>
                <a:ea typeface="Calibri" panose="020F0502020204030204" pitchFamily="34" charset="0"/>
                <a:cs typeface="Times New Roman" panose="02020603050405020304" pitchFamily="18" charset="0"/>
              </a:rPr>
              <a:t>13</a:t>
            </a:r>
          </a:p>
        </p:txBody>
      </p:sp>
      <p:sp>
        <p:nvSpPr>
          <p:cNvPr id="18" name="Oval 17">
            <a:extLst>
              <a:ext uri="{FF2B5EF4-FFF2-40B4-BE49-F238E27FC236}">
                <a16:creationId xmlns:a16="http://schemas.microsoft.com/office/drawing/2014/main" id="{FB7B402C-E6EB-4E6E-8A1E-729D70406576}"/>
              </a:ext>
            </a:extLst>
          </p:cNvPr>
          <p:cNvSpPr/>
          <p:nvPr/>
        </p:nvSpPr>
        <p:spPr>
          <a:xfrm>
            <a:off x="5036514" y="4291013"/>
            <a:ext cx="482600" cy="34607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100">
                <a:effectLst/>
                <a:ea typeface="Calibri" panose="020F0502020204030204" pitchFamily="34" charset="0"/>
                <a:cs typeface="Times New Roman" panose="02020603050405020304" pitchFamily="18" charset="0"/>
              </a:rPr>
              <a:t>14</a:t>
            </a:r>
          </a:p>
        </p:txBody>
      </p:sp>
      <p:sp>
        <p:nvSpPr>
          <p:cNvPr id="19" name="Oval 18">
            <a:extLst>
              <a:ext uri="{FF2B5EF4-FFF2-40B4-BE49-F238E27FC236}">
                <a16:creationId xmlns:a16="http://schemas.microsoft.com/office/drawing/2014/main" id="{BB7D2946-8192-45DA-BF39-CDB6DE652AE9}"/>
              </a:ext>
            </a:extLst>
          </p:cNvPr>
          <p:cNvSpPr/>
          <p:nvPr/>
        </p:nvSpPr>
        <p:spPr>
          <a:xfrm>
            <a:off x="5028577" y="4679950"/>
            <a:ext cx="490537" cy="34448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100">
                <a:effectLst/>
                <a:ea typeface="Calibri" panose="020F0502020204030204" pitchFamily="34" charset="0"/>
                <a:cs typeface="Times New Roman" panose="02020603050405020304" pitchFamily="18" charset="0"/>
              </a:rPr>
              <a:t>15</a:t>
            </a:r>
          </a:p>
        </p:txBody>
      </p:sp>
      <p:sp>
        <p:nvSpPr>
          <p:cNvPr id="20" name="Oval 19">
            <a:extLst>
              <a:ext uri="{FF2B5EF4-FFF2-40B4-BE49-F238E27FC236}">
                <a16:creationId xmlns:a16="http://schemas.microsoft.com/office/drawing/2014/main" id="{97B4A33F-1D40-4997-A97E-176E7D5E3E94}"/>
              </a:ext>
            </a:extLst>
          </p:cNvPr>
          <p:cNvSpPr/>
          <p:nvPr/>
        </p:nvSpPr>
        <p:spPr>
          <a:xfrm>
            <a:off x="5011114" y="5102225"/>
            <a:ext cx="508000" cy="34448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100">
                <a:effectLst/>
                <a:ea typeface="Calibri" panose="020F0502020204030204" pitchFamily="34" charset="0"/>
                <a:cs typeface="Times New Roman" panose="02020603050405020304" pitchFamily="18" charset="0"/>
              </a:rPr>
              <a:t>16</a:t>
            </a:r>
          </a:p>
        </p:txBody>
      </p:sp>
      <p:sp>
        <p:nvSpPr>
          <p:cNvPr id="21" name="Oval 20">
            <a:extLst>
              <a:ext uri="{FF2B5EF4-FFF2-40B4-BE49-F238E27FC236}">
                <a16:creationId xmlns:a16="http://schemas.microsoft.com/office/drawing/2014/main" id="{25A2543B-4CBC-4809-9406-591C5ED7495B}"/>
              </a:ext>
            </a:extLst>
          </p:cNvPr>
          <p:cNvSpPr/>
          <p:nvPr/>
        </p:nvSpPr>
        <p:spPr>
          <a:xfrm>
            <a:off x="5036514" y="5516563"/>
            <a:ext cx="500063" cy="37147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100">
                <a:effectLst/>
                <a:ea typeface="Calibri" panose="020F0502020204030204" pitchFamily="34" charset="0"/>
                <a:cs typeface="Times New Roman" panose="02020603050405020304" pitchFamily="18" charset="0"/>
              </a:rPr>
              <a:t>17</a:t>
            </a:r>
          </a:p>
        </p:txBody>
      </p:sp>
      <p:sp>
        <p:nvSpPr>
          <p:cNvPr id="22" name="Oval 21">
            <a:extLst>
              <a:ext uri="{FF2B5EF4-FFF2-40B4-BE49-F238E27FC236}">
                <a16:creationId xmlns:a16="http://schemas.microsoft.com/office/drawing/2014/main" id="{86D1A96A-6D7E-47FB-B735-EE6F7A226D36}"/>
              </a:ext>
            </a:extLst>
          </p:cNvPr>
          <p:cNvSpPr/>
          <p:nvPr/>
        </p:nvSpPr>
        <p:spPr>
          <a:xfrm>
            <a:off x="5865189" y="4075113"/>
            <a:ext cx="482600" cy="3619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100">
                <a:effectLst/>
                <a:ea typeface="Calibri" panose="020F0502020204030204" pitchFamily="34" charset="0"/>
                <a:cs typeface="Times New Roman" panose="02020603050405020304" pitchFamily="18" charset="0"/>
              </a:rPr>
              <a:t>18</a:t>
            </a:r>
          </a:p>
        </p:txBody>
      </p:sp>
      <p:sp>
        <p:nvSpPr>
          <p:cNvPr id="23" name="Oval 22">
            <a:extLst>
              <a:ext uri="{FF2B5EF4-FFF2-40B4-BE49-F238E27FC236}">
                <a16:creationId xmlns:a16="http://schemas.microsoft.com/office/drawing/2014/main" id="{C6DE64AE-D4B9-4817-992A-771A7B9EA6DA}"/>
              </a:ext>
            </a:extLst>
          </p:cNvPr>
          <p:cNvSpPr/>
          <p:nvPr/>
        </p:nvSpPr>
        <p:spPr>
          <a:xfrm>
            <a:off x="5882652" y="4645025"/>
            <a:ext cx="490537" cy="37941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100">
                <a:effectLst/>
                <a:ea typeface="Calibri" panose="020F0502020204030204" pitchFamily="34" charset="0"/>
                <a:cs typeface="Times New Roman" panose="02020603050405020304" pitchFamily="18" charset="0"/>
              </a:rPr>
              <a:t>19</a:t>
            </a:r>
          </a:p>
        </p:txBody>
      </p:sp>
      <p:sp>
        <p:nvSpPr>
          <p:cNvPr id="24" name="Oval 23">
            <a:extLst>
              <a:ext uri="{FF2B5EF4-FFF2-40B4-BE49-F238E27FC236}">
                <a16:creationId xmlns:a16="http://schemas.microsoft.com/office/drawing/2014/main" id="{E7304CF4-DFE4-4D31-BD82-10E978217CCD}"/>
              </a:ext>
            </a:extLst>
          </p:cNvPr>
          <p:cNvSpPr/>
          <p:nvPr/>
        </p:nvSpPr>
        <p:spPr>
          <a:xfrm>
            <a:off x="6373189" y="4395788"/>
            <a:ext cx="509588" cy="37782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100">
                <a:effectLst/>
                <a:ea typeface="Calibri" panose="020F0502020204030204" pitchFamily="34" charset="0"/>
                <a:cs typeface="Times New Roman" panose="02020603050405020304" pitchFamily="18" charset="0"/>
              </a:rPr>
              <a:t>20</a:t>
            </a:r>
          </a:p>
        </p:txBody>
      </p:sp>
      <p:sp>
        <p:nvSpPr>
          <p:cNvPr id="25" name="Oval 24">
            <a:extLst>
              <a:ext uri="{FF2B5EF4-FFF2-40B4-BE49-F238E27FC236}">
                <a16:creationId xmlns:a16="http://schemas.microsoft.com/office/drawing/2014/main" id="{07B1D018-FC1E-4FA3-95D6-8A001DCEA893}"/>
              </a:ext>
            </a:extLst>
          </p:cNvPr>
          <p:cNvSpPr/>
          <p:nvPr/>
        </p:nvSpPr>
        <p:spPr>
          <a:xfrm>
            <a:off x="6985964" y="4471988"/>
            <a:ext cx="492125" cy="37147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100">
                <a:effectLst/>
                <a:ea typeface="Calibri" panose="020F0502020204030204" pitchFamily="34" charset="0"/>
                <a:cs typeface="Times New Roman" panose="02020603050405020304" pitchFamily="18" charset="0"/>
              </a:rPr>
              <a:t>21</a:t>
            </a:r>
          </a:p>
        </p:txBody>
      </p:sp>
      <p:sp>
        <p:nvSpPr>
          <p:cNvPr id="26" name="Oval 25">
            <a:extLst>
              <a:ext uri="{FF2B5EF4-FFF2-40B4-BE49-F238E27FC236}">
                <a16:creationId xmlns:a16="http://schemas.microsoft.com/office/drawing/2014/main" id="{61991585-BFEA-43E6-97A5-07888C16FBD9}"/>
              </a:ext>
            </a:extLst>
          </p:cNvPr>
          <p:cNvSpPr/>
          <p:nvPr/>
        </p:nvSpPr>
        <p:spPr>
          <a:xfrm>
            <a:off x="7589214" y="4429125"/>
            <a:ext cx="552450" cy="38893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100">
                <a:effectLst/>
                <a:ea typeface="Calibri" panose="020F0502020204030204" pitchFamily="34" charset="0"/>
                <a:cs typeface="Times New Roman" panose="02020603050405020304" pitchFamily="18" charset="0"/>
              </a:rPr>
              <a:t>22</a:t>
            </a:r>
          </a:p>
        </p:txBody>
      </p:sp>
      <p:sp>
        <p:nvSpPr>
          <p:cNvPr id="27" name="Oval 26">
            <a:extLst>
              <a:ext uri="{FF2B5EF4-FFF2-40B4-BE49-F238E27FC236}">
                <a16:creationId xmlns:a16="http://schemas.microsoft.com/office/drawing/2014/main" id="{C6AD8E06-71F7-4B33-BFB0-F4972844C187}"/>
              </a:ext>
            </a:extLst>
          </p:cNvPr>
          <p:cNvSpPr/>
          <p:nvPr/>
        </p:nvSpPr>
        <p:spPr>
          <a:xfrm>
            <a:off x="8262314" y="4462463"/>
            <a:ext cx="534988" cy="39687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100">
                <a:effectLst/>
                <a:ea typeface="Calibri" panose="020F0502020204030204" pitchFamily="34" charset="0"/>
                <a:cs typeface="Times New Roman" panose="02020603050405020304" pitchFamily="18" charset="0"/>
              </a:rPr>
              <a:t>23</a:t>
            </a:r>
          </a:p>
        </p:txBody>
      </p:sp>
      <p:cxnSp>
        <p:nvCxnSpPr>
          <p:cNvPr id="28" name="Straight Connector 27">
            <a:extLst>
              <a:ext uri="{FF2B5EF4-FFF2-40B4-BE49-F238E27FC236}">
                <a16:creationId xmlns:a16="http://schemas.microsoft.com/office/drawing/2014/main" id="{B8C66AB7-69CE-42D3-9AB2-EBF6A906D563}"/>
              </a:ext>
            </a:extLst>
          </p:cNvPr>
          <p:cNvCxnSpPr/>
          <p:nvPr/>
        </p:nvCxnSpPr>
        <p:spPr>
          <a:xfrm flipV="1">
            <a:off x="2923552" y="3635375"/>
            <a:ext cx="163512" cy="146050"/>
          </a:xfrm>
          <a:prstGeom prst="line">
            <a:avLst/>
          </a:prstGeom>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1EAA2269-44C8-4B1B-8D82-141D52590F4F}"/>
              </a:ext>
            </a:extLst>
          </p:cNvPr>
          <p:cNvCxnSpPr/>
          <p:nvPr/>
        </p:nvCxnSpPr>
        <p:spPr>
          <a:xfrm>
            <a:off x="2879102" y="3929063"/>
            <a:ext cx="173037" cy="85725"/>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D0816D03-D954-4A66-969F-07923630CCAB}"/>
              </a:ext>
            </a:extLst>
          </p:cNvPr>
          <p:cNvCxnSpPr/>
          <p:nvPr/>
        </p:nvCxnSpPr>
        <p:spPr>
          <a:xfrm>
            <a:off x="3172789" y="3781425"/>
            <a:ext cx="0" cy="120650"/>
          </a:xfrm>
          <a:prstGeom prst="line">
            <a:avLst/>
          </a:prstGeom>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9E5920A8-51F9-4599-B1BE-90A564E909F5}"/>
              </a:ext>
            </a:extLst>
          </p:cNvPr>
          <p:cNvCxnSpPr/>
          <p:nvPr/>
        </p:nvCxnSpPr>
        <p:spPr>
          <a:xfrm flipV="1">
            <a:off x="3275977" y="4049713"/>
            <a:ext cx="198437" cy="7937"/>
          </a:xfrm>
          <a:prstGeom prst="line">
            <a:avLst/>
          </a:prstGeom>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68BE2703-0DB1-41CF-BFDF-69D0EDB86293}"/>
              </a:ext>
            </a:extLst>
          </p:cNvPr>
          <p:cNvCxnSpPr/>
          <p:nvPr/>
        </p:nvCxnSpPr>
        <p:spPr>
          <a:xfrm>
            <a:off x="4034802" y="3722688"/>
            <a:ext cx="336550" cy="7937"/>
          </a:xfrm>
          <a:prstGeom prst="line">
            <a:avLst/>
          </a:prstGeom>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76CC491C-017B-426A-B467-CECB46943D5B}"/>
              </a:ext>
            </a:extLst>
          </p:cNvPr>
          <p:cNvCxnSpPr/>
          <p:nvPr/>
        </p:nvCxnSpPr>
        <p:spPr>
          <a:xfrm flipV="1">
            <a:off x="3629989" y="3773488"/>
            <a:ext cx="198438" cy="138112"/>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5CB0A6F-265B-41DF-8401-519A9218F0F4}"/>
              </a:ext>
            </a:extLst>
          </p:cNvPr>
          <p:cNvCxnSpPr/>
          <p:nvPr/>
        </p:nvCxnSpPr>
        <p:spPr>
          <a:xfrm>
            <a:off x="3690314" y="4127500"/>
            <a:ext cx="188913" cy="60325"/>
          </a:xfrm>
          <a:prstGeom prst="line">
            <a:avLst/>
          </a:prstGeom>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E17EAC50-AB00-4665-8ACB-8CF694540905}"/>
              </a:ext>
            </a:extLst>
          </p:cNvPr>
          <p:cNvCxnSpPr/>
          <p:nvPr/>
        </p:nvCxnSpPr>
        <p:spPr>
          <a:xfrm>
            <a:off x="4484064" y="3816350"/>
            <a:ext cx="223838" cy="163513"/>
          </a:xfrm>
          <a:prstGeom prst="line">
            <a:avLst/>
          </a:prstGeom>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8C6DD3E3-B5C9-4212-A5CC-37B30A4959CC}"/>
              </a:ext>
            </a:extLst>
          </p:cNvPr>
          <p:cNvCxnSpPr/>
          <p:nvPr/>
        </p:nvCxnSpPr>
        <p:spPr>
          <a:xfrm>
            <a:off x="4034802" y="4248150"/>
            <a:ext cx="225425"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87A4E95F-113C-404B-994B-CA2632C2B669}"/>
              </a:ext>
            </a:extLst>
          </p:cNvPr>
          <p:cNvCxnSpPr/>
          <p:nvPr/>
        </p:nvCxnSpPr>
        <p:spPr>
          <a:xfrm flipV="1">
            <a:off x="4433264" y="4084638"/>
            <a:ext cx="274638" cy="85725"/>
          </a:xfrm>
          <a:prstGeom prst="line">
            <a:avLst/>
          </a:prstGeom>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FB466CB8-C894-48CB-8119-6B9D9D221B43}"/>
              </a:ext>
            </a:extLst>
          </p:cNvPr>
          <p:cNvCxnSpPr/>
          <p:nvPr/>
        </p:nvCxnSpPr>
        <p:spPr>
          <a:xfrm flipH="1">
            <a:off x="4707902" y="2773363"/>
            <a:ext cx="346075" cy="1103312"/>
          </a:xfrm>
          <a:prstGeom prst="line">
            <a:avLst/>
          </a:prstGeom>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09B7256C-618B-4664-965D-E5409F171BAF}"/>
              </a:ext>
            </a:extLst>
          </p:cNvPr>
          <p:cNvCxnSpPr/>
          <p:nvPr/>
        </p:nvCxnSpPr>
        <p:spPr>
          <a:xfrm flipH="1">
            <a:off x="4692027" y="3341688"/>
            <a:ext cx="309562" cy="577850"/>
          </a:xfrm>
          <a:prstGeom prst="line">
            <a:avLst/>
          </a:prstGeom>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3148D153-30D1-486F-B6CC-FE064F9A887B}"/>
              </a:ext>
            </a:extLst>
          </p:cNvPr>
          <p:cNvCxnSpPr/>
          <p:nvPr/>
        </p:nvCxnSpPr>
        <p:spPr>
          <a:xfrm flipH="1">
            <a:off x="4734889" y="3695700"/>
            <a:ext cx="284163" cy="284163"/>
          </a:xfrm>
          <a:prstGeom prst="line">
            <a:avLst/>
          </a:prstGeom>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91976E2B-4EF6-40EC-B200-EBCAD197AD5E}"/>
              </a:ext>
            </a:extLst>
          </p:cNvPr>
          <p:cNvCxnSpPr/>
          <p:nvPr/>
        </p:nvCxnSpPr>
        <p:spPr>
          <a:xfrm flipH="1" flipV="1">
            <a:off x="4752352" y="4024313"/>
            <a:ext cx="301625" cy="41275"/>
          </a:xfrm>
          <a:prstGeom prst="line">
            <a:avLst/>
          </a:prstGeom>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97EDB195-2983-4CE3-A9D9-36C5B9202DD6}"/>
              </a:ext>
            </a:extLst>
          </p:cNvPr>
          <p:cNvCxnSpPr/>
          <p:nvPr/>
        </p:nvCxnSpPr>
        <p:spPr>
          <a:xfrm flipH="1" flipV="1">
            <a:off x="4760289" y="4110038"/>
            <a:ext cx="319088" cy="371475"/>
          </a:xfrm>
          <a:prstGeom prst="line">
            <a:avLst/>
          </a:prstGeom>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E1376D9F-4148-43CB-B7BB-BE265D93D044}"/>
              </a:ext>
            </a:extLst>
          </p:cNvPr>
          <p:cNvCxnSpPr/>
          <p:nvPr/>
        </p:nvCxnSpPr>
        <p:spPr>
          <a:xfrm flipH="1" flipV="1">
            <a:off x="4674564" y="4092575"/>
            <a:ext cx="404813" cy="776288"/>
          </a:xfrm>
          <a:prstGeom prst="line">
            <a:avLst/>
          </a:prstGeom>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706AC88D-0AAC-4700-A996-740F80B331CA}"/>
              </a:ext>
            </a:extLst>
          </p:cNvPr>
          <p:cNvCxnSpPr/>
          <p:nvPr/>
        </p:nvCxnSpPr>
        <p:spPr>
          <a:xfrm flipH="1" flipV="1">
            <a:off x="4726952" y="4144963"/>
            <a:ext cx="317500" cy="1112837"/>
          </a:xfrm>
          <a:prstGeom prst="line">
            <a:avLst/>
          </a:prstGeom>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6E9D5B96-77AE-4DD5-9008-AE2483A2356C}"/>
              </a:ext>
            </a:extLst>
          </p:cNvPr>
          <p:cNvCxnSpPr/>
          <p:nvPr/>
        </p:nvCxnSpPr>
        <p:spPr>
          <a:xfrm flipH="1" flipV="1">
            <a:off x="4674564" y="4084638"/>
            <a:ext cx="422275" cy="1570037"/>
          </a:xfrm>
          <a:prstGeom prst="line">
            <a:avLst/>
          </a:prstGeom>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7950937B-F2E4-4910-B81C-BA42CBD2EC5A}"/>
              </a:ext>
            </a:extLst>
          </p:cNvPr>
          <p:cNvCxnSpPr/>
          <p:nvPr/>
        </p:nvCxnSpPr>
        <p:spPr>
          <a:xfrm>
            <a:off x="6071564" y="4419600"/>
            <a:ext cx="17463" cy="354013"/>
          </a:xfrm>
          <a:prstGeom prst="line">
            <a:avLst/>
          </a:prstGeom>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97FFA184-4840-4D6E-BC71-E7087B0C6BF5}"/>
              </a:ext>
            </a:extLst>
          </p:cNvPr>
          <p:cNvCxnSpPr/>
          <p:nvPr/>
        </p:nvCxnSpPr>
        <p:spPr>
          <a:xfrm>
            <a:off x="5509589" y="2798763"/>
            <a:ext cx="630238" cy="1371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39BE88F7-F81F-40FE-9E83-86BAD081C2DF}"/>
              </a:ext>
            </a:extLst>
          </p:cNvPr>
          <p:cNvCxnSpPr/>
          <p:nvPr/>
        </p:nvCxnSpPr>
        <p:spPr>
          <a:xfrm>
            <a:off x="5441327" y="3298825"/>
            <a:ext cx="622300" cy="922338"/>
          </a:xfrm>
          <a:prstGeom prst="line">
            <a:avLst/>
          </a:prstGeom>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D8310026-02C2-45F1-8E36-B8BCC0C0BFA0}"/>
              </a:ext>
            </a:extLst>
          </p:cNvPr>
          <p:cNvCxnSpPr/>
          <p:nvPr/>
        </p:nvCxnSpPr>
        <p:spPr>
          <a:xfrm>
            <a:off x="5433389" y="4102100"/>
            <a:ext cx="474663" cy="153988"/>
          </a:xfrm>
          <a:prstGeom prst="line">
            <a:avLst/>
          </a:prstGeom>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EA1DAE92-AE11-47FF-9216-B23582322B03}"/>
              </a:ext>
            </a:extLst>
          </p:cNvPr>
          <p:cNvCxnSpPr/>
          <p:nvPr/>
        </p:nvCxnSpPr>
        <p:spPr>
          <a:xfrm>
            <a:off x="5476252" y="3678238"/>
            <a:ext cx="500062" cy="534987"/>
          </a:xfrm>
          <a:prstGeom prst="line">
            <a:avLst/>
          </a:prstGeom>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0FED69E4-CB21-47BD-9678-3A4D58792CAD}"/>
              </a:ext>
            </a:extLst>
          </p:cNvPr>
          <p:cNvCxnSpPr/>
          <p:nvPr/>
        </p:nvCxnSpPr>
        <p:spPr>
          <a:xfrm flipV="1">
            <a:off x="5476252" y="4265613"/>
            <a:ext cx="396875" cy="188912"/>
          </a:xfrm>
          <a:prstGeom prst="line">
            <a:avLst/>
          </a:prstGeom>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CFBBD14F-1D59-4F78-8FE3-58ADF76718B5}"/>
              </a:ext>
            </a:extLst>
          </p:cNvPr>
          <p:cNvCxnSpPr/>
          <p:nvPr/>
        </p:nvCxnSpPr>
        <p:spPr>
          <a:xfrm flipV="1">
            <a:off x="5493714" y="4291013"/>
            <a:ext cx="517525" cy="527050"/>
          </a:xfrm>
          <a:prstGeom prst="line">
            <a:avLst/>
          </a:prstGeom>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3ECBF06C-2533-405D-94A9-9F86E93C471C}"/>
              </a:ext>
            </a:extLst>
          </p:cNvPr>
          <p:cNvCxnSpPr/>
          <p:nvPr/>
        </p:nvCxnSpPr>
        <p:spPr>
          <a:xfrm flipV="1">
            <a:off x="5476252" y="4368800"/>
            <a:ext cx="534987" cy="887413"/>
          </a:xfrm>
          <a:prstGeom prst="line">
            <a:avLst/>
          </a:prstGeom>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EEA634C9-5402-47F8-B0CA-12F6767827DF}"/>
              </a:ext>
            </a:extLst>
          </p:cNvPr>
          <p:cNvCxnSpPr/>
          <p:nvPr/>
        </p:nvCxnSpPr>
        <p:spPr>
          <a:xfrm flipV="1">
            <a:off x="5519114" y="4386263"/>
            <a:ext cx="544513" cy="1266825"/>
          </a:xfrm>
          <a:prstGeom prst="line">
            <a:avLst/>
          </a:prstGeom>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596E3ACD-F9F1-40B3-87E9-5A765808CCF2}"/>
              </a:ext>
            </a:extLst>
          </p:cNvPr>
          <p:cNvCxnSpPr/>
          <p:nvPr/>
        </p:nvCxnSpPr>
        <p:spPr>
          <a:xfrm flipV="1">
            <a:off x="6347789" y="4705350"/>
            <a:ext cx="103188" cy="111125"/>
          </a:xfrm>
          <a:prstGeom prst="line">
            <a:avLst/>
          </a:prstGeom>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23CC51DB-760A-4227-8FC0-DBF8341EAADA}"/>
              </a:ext>
            </a:extLst>
          </p:cNvPr>
          <p:cNvCxnSpPr/>
          <p:nvPr/>
        </p:nvCxnSpPr>
        <p:spPr>
          <a:xfrm>
            <a:off x="6295402" y="4308475"/>
            <a:ext cx="215900" cy="180975"/>
          </a:xfrm>
          <a:prstGeom prst="line">
            <a:avLst/>
          </a:prstGeom>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48FDC845-C54A-4A3D-A698-05A34EF8215F}"/>
              </a:ext>
            </a:extLst>
          </p:cNvPr>
          <p:cNvCxnSpPr/>
          <p:nvPr/>
        </p:nvCxnSpPr>
        <p:spPr>
          <a:xfrm>
            <a:off x="6847852" y="4619625"/>
            <a:ext cx="215900" cy="33338"/>
          </a:xfrm>
          <a:prstGeom prst="line">
            <a:avLst/>
          </a:prstGeom>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BA185053-1B35-4AF9-AE09-813874893382}"/>
              </a:ext>
            </a:extLst>
          </p:cNvPr>
          <p:cNvCxnSpPr/>
          <p:nvPr/>
        </p:nvCxnSpPr>
        <p:spPr>
          <a:xfrm flipV="1">
            <a:off x="7460627" y="4637088"/>
            <a:ext cx="146050" cy="15875"/>
          </a:xfrm>
          <a:prstGeom prst="line">
            <a:avLst/>
          </a:prstGeom>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54077D7E-3CFC-413A-93F2-CBF424D88230}"/>
              </a:ext>
            </a:extLst>
          </p:cNvPr>
          <p:cNvCxnSpPr/>
          <p:nvPr/>
        </p:nvCxnSpPr>
        <p:spPr>
          <a:xfrm>
            <a:off x="8108327" y="4645025"/>
            <a:ext cx="223837" cy="2540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89316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63038BC-9FCB-466B-8EE5-7B0DC8F25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58F4797-C77D-4821-B8FF-057D7524C6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90CB3DB-B42E-47BF-A595-527CB329A2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515" y="685800"/>
            <a:ext cx="10800971"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6B1035-3957-4970-B967-4433680A5A87}"/>
              </a:ext>
            </a:extLst>
          </p:cNvPr>
          <p:cNvSpPr>
            <a:spLocks noGrp="1"/>
          </p:cNvSpPr>
          <p:nvPr>
            <p:ph type="title"/>
          </p:nvPr>
        </p:nvSpPr>
        <p:spPr>
          <a:xfrm>
            <a:off x="1449572" y="1036674"/>
            <a:ext cx="9292856" cy="1371600"/>
          </a:xfrm>
        </p:spPr>
        <p:txBody>
          <a:bodyPr>
            <a:normAutofit/>
          </a:bodyPr>
          <a:lstStyle/>
          <a:p>
            <a:pPr algn="ctr"/>
            <a:r>
              <a:rPr lang="en-GB" sz="3200">
                <a:solidFill>
                  <a:schemeClr val="tx1">
                    <a:lumMod val="65000"/>
                    <a:lumOff val="35000"/>
                  </a:schemeClr>
                </a:solidFill>
                <a:effectLst/>
                <a:latin typeface="Arial" panose="020B0604020202020204" pitchFamily="34" charset="0"/>
                <a:ea typeface="Times New Roman" panose="02020603050405020304" pitchFamily="18" charset="0"/>
              </a:rPr>
              <a:t>Risk assessment</a:t>
            </a:r>
            <a:br>
              <a:rPr lang="en-GB" sz="3200">
                <a:solidFill>
                  <a:schemeClr val="tx1">
                    <a:lumMod val="65000"/>
                    <a:lumOff val="35000"/>
                  </a:schemeClr>
                </a:solidFill>
                <a:effectLst/>
                <a:latin typeface="Times New Roman" panose="02020603050405020304" pitchFamily="18" charset="0"/>
                <a:ea typeface="Times New Roman" panose="02020603050405020304" pitchFamily="18" charset="0"/>
              </a:rPr>
            </a:br>
            <a:endParaRPr lang="en-GB" sz="3200">
              <a:solidFill>
                <a:schemeClr val="tx1">
                  <a:lumMod val="65000"/>
                  <a:lumOff val="35000"/>
                </a:schemeClr>
              </a:solidFill>
            </a:endParaRPr>
          </a:p>
        </p:txBody>
      </p:sp>
      <p:graphicFrame>
        <p:nvGraphicFramePr>
          <p:cNvPr id="4" name="Content Placeholder 3">
            <a:extLst>
              <a:ext uri="{FF2B5EF4-FFF2-40B4-BE49-F238E27FC236}">
                <a16:creationId xmlns:a16="http://schemas.microsoft.com/office/drawing/2014/main" id="{3EB77331-B02A-4A6E-BA64-C87AB8CD1E84}"/>
              </a:ext>
            </a:extLst>
          </p:cNvPr>
          <p:cNvGraphicFramePr>
            <a:graphicFrameLocks noGrp="1"/>
          </p:cNvGraphicFramePr>
          <p:nvPr>
            <p:ph idx="1"/>
            <p:extLst>
              <p:ext uri="{D42A27DB-BD31-4B8C-83A1-F6EECF244321}">
                <p14:modId xmlns:p14="http://schemas.microsoft.com/office/powerpoint/2010/main" val="2794045300"/>
              </p:ext>
            </p:extLst>
          </p:nvPr>
        </p:nvGraphicFramePr>
        <p:xfrm>
          <a:off x="1279449" y="2408274"/>
          <a:ext cx="9633101" cy="3696075"/>
        </p:xfrm>
        <a:graphic>
          <a:graphicData uri="http://schemas.openxmlformats.org/drawingml/2006/table">
            <a:tbl>
              <a:tblPr firstRow="1" bandRow="1"/>
              <a:tblGrid>
                <a:gridCol w="2078961">
                  <a:extLst>
                    <a:ext uri="{9D8B030D-6E8A-4147-A177-3AD203B41FA5}">
                      <a16:colId xmlns:a16="http://schemas.microsoft.com/office/drawing/2014/main" val="3710284776"/>
                    </a:ext>
                  </a:extLst>
                </a:gridCol>
                <a:gridCol w="1218602">
                  <a:extLst>
                    <a:ext uri="{9D8B030D-6E8A-4147-A177-3AD203B41FA5}">
                      <a16:colId xmlns:a16="http://schemas.microsoft.com/office/drawing/2014/main" val="1496305878"/>
                    </a:ext>
                  </a:extLst>
                </a:gridCol>
                <a:gridCol w="1099885">
                  <a:extLst>
                    <a:ext uri="{9D8B030D-6E8A-4147-A177-3AD203B41FA5}">
                      <a16:colId xmlns:a16="http://schemas.microsoft.com/office/drawing/2014/main" val="3139346645"/>
                    </a:ext>
                  </a:extLst>
                </a:gridCol>
                <a:gridCol w="1218602">
                  <a:extLst>
                    <a:ext uri="{9D8B030D-6E8A-4147-A177-3AD203B41FA5}">
                      <a16:colId xmlns:a16="http://schemas.microsoft.com/office/drawing/2014/main" val="2190820467"/>
                    </a:ext>
                  </a:extLst>
                </a:gridCol>
                <a:gridCol w="1224660">
                  <a:extLst>
                    <a:ext uri="{9D8B030D-6E8A-4147-A177-3AD203B41FA5}">
                      <a16:colId xmlns:a16="http://schemas.microsoft.com/office/drawing/2014/main" val="1577733688"/>
                    </a:ext>
                  </a:extLst>
                </a:gridCol>
                <a:gridCol w="2792391">
                  <a:extLst>
                    <a:ext uri="{9D8B030D-6E8A-4147-A177-3AD203B41FA5}">
                      <a16:colId xmlns:a16="http://schemas.microsoft.com/office/drawing/2014/main" val="2194623383"/>
                    </a:ext>
                  </a:extLst>
                </a:gridCol>
              </a:tblGrid>
              <a:tr h="480678">
                <a:tc>
                  <a:txBody>
                    <a:bodyPr/>
                    <a:lstStyle/>
                    <a:p>
                      <a:pPr algn="ctr" fontAlgn="t">
                        <a:lnSpc>
                          <a:spcPct val="107000"/>
                        </a:lnSpc>
                        <a:spcBef>
                          <a:spcPts val="0"/>
                        </a:spcBef>
                        <a:spcAft>
                          <a:spcPts val="800"/>
                        </a:spcAft>
                      </a:pPr>
                      <a:r>
                        <a:rPr lang="en-GB" sz="1000" b="0" i="0" u="none" strike="noStrike">
                          <a:effectLst/>
                          <a:latin typeface="Arial" panose="020B0604020202020204" pitchFamily="34" charset="0"/>
                          <a:ea typeface="Calibri" panose="020F0502020204030204" pitchFamily="34" charset="0"/>
                          <a:cs typeface="Times New Roman" panose="02020603050405020304" pitchFamily="18" charset="0"/>
                        </a:rPr>
                        <a:t>R</a:t>
                      </a:r>
                      <a:r>
                        <a:rPr lang="en-GB" sz="100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isk Description</a:t>
                      </a:r>
                      <a:endParaRPr lang="en-GB" sz="1000" b="0" i="0" u="none" strike="noStrike">
                        <a:effectLst/>
                        <a:latin typeface="Arial" panose="020B0604020202020204" pitchFamily="34" charset="0"/>
                      </a:endParaRPr>
                    </a:p>
                  </a:txBody>
                  <a:tcPr marL="40770" marR="40770" marT="56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CC2E5"/>
                    </a:solidFill>
                  </a:tcPr>
                </a:tc>
                <a:tc>
                  <a:txBody>
                    <a:bodyPr/>
                    <a:lstStyle/>
                    <a:p>
                      <a:pPr algn="ctr" fontAlgn="t">
                        <a:lnSpc>
                          <a:spcPct val="107000"/>
                        </a:lnSpc>
                        <a:spcBef>
                          <a:spcPts val="0"/>
                        </a:spcBef>
                        <a:spcAft>
                          <a:spcPts val="800"/>
                        </a:spcAft>
                      </a:pPr>
                      <a:r>
                        <a:rPr lang="en-GB" sz="100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Likelihood of the risk occurring</a:t>
                      </a:r>
                      <a:endParaRPr lang="en-GB" sz="1000" b="0" i="0" u="none" strike="noStrike">
                        <a:effectLst/>
                        <a:latin typeface="Arial" panose="020B0604020202020204" pitchFamily="34" charset="0"/>
                      </a:endParaRPr>
                    </a:p>
                  </a:txBody>
                  <a:tcPr marL="40770" marR="40770" marT="56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CC2E5"/>
                    </a:solidFill>
                  </a:tcPr>
                </a:tc>
                <a:tc>
                  <a:txBody>
                    <a:bodyPr/>
                    <a:lstStyle/>
                    <a:p>
                      <a:pPr algn="ctr" fontAlgn="t">
                        <a:lnSpc>
                          <a:spcPct val="107000"/>
                        </a:lnSpc>
                        <a:spcBef>
                          <a:spcPts val="0"/>
                        </a:spcBef>
                        <a:spcAft>
                          <a:spcPts val="800"/>
                        </a:spcAft>
                      </a:pPr>
                      <a:r>
                        <a:rPr lang="en-GB" sz="100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Impact if the risk occurs</a:t>
                      </a:r>
                      <a:endParaRPr lang="en-GB" sz="1000" b="0" i="0" u="none" strike="noStrike">
                        <a:effectLst/>
                        <a:latin typeface="Arial" panose="020B0604020202020204" pitchFamily="34" charset="0"/>
                      </a:endParaRPr>
                    </a:p>
                  </a:txBody>
                  <a:tcPr marL="40770" marR="40770" marT="56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CC2E5"/>
                    </a:solidFill>
                  </a:tcPr>
                </a:tc>
                <a:tc>
                  <a:txBody>
                    <a:bodyPr/>
                    <a:lstStyle/>
                    <a:p>
                      <a:pPr algn="ctr" fontAlgn="t">
                        <a:lnSpc>
                          <a:spcPct val="107000"/>
                        </a:lnSpc>
                        <a:spcBef>
                          <a:spcPts val="0"/>
                        </a:spcBef>
                        <a:spcAft>
                          <a:spcPts val="800"/>
                        </a:spcAft>
                      </a:pPr>
                      <a:r>
                        <a:rPr lang="en-GB" sz="100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Severity</a:t>
                      </a:r>
                      <a:endParaRPr lang="en-GB" sz="1000" b="0" i="0" u="none" strike="noStrike">
                        <a:effectLst/>
                        <a:latin typeface="Arial" panose="020B0604020202020204" pitchFamily="34" charset="0"/>
                      </a:endParaRPr>
                    </a:p>
                    <a:p>
                      <a:pPr algn="l" fontAlgn="t">
                        <a:lnSpc>
                          <a:spcPct val="107000"/>
                        </a:lnSpc>
                        <a:spcBef>
                          <a:spcPts val="0"/>
                        </a:spcBef>
                        <a:spcAft>
                          <a:spcPts val="800"/>
                        </a:spcAft>
                      </a:pPr>
                      <a:r>
                        <a:rPr lang="en-GB" sz="100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Rating based on impact &amp;Likelihood</a:t>
                      </a:r>
                      <a:endParaRPr lang="en-GB" sz="1000" b="0" i="0" u="none" strike="noStrike">
                        <a:effectLst/>
                        <a:latin typeface="Arial" panose="020B0604020202020204" pitchFamily="34" charset="0"/>
                      </a:endParaRPr>
                    </a:p>
                  </a:txBody>
                  <a:tcPr marL="40770" marR="40770" marT="56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CC2E5"/>
                    </a:solidFill>
                  </a:tcPr>
                </a:tc>
                <a:tc>
                  <a:txBody>
                    <a:bodyPr/>
                    <a:lstStyle/>
                    <a:p>
                      <a:pPr algn="ctr" fontAlgn="t">
                        <a:lnSpc>
                          <a:spcPct val="107000"/>
                        </a:lnSpc>
                        <a:spcBef>
                          <a:spcPts val="0"/>
                        </a:spcBef>
                        <a:spcAft>
                          <a:spcPts val="800"/>
                        </a:spcAft>
                      </a:pPr>
                      <a:r>
                        <a:rPr lang="en-GB" sz="100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Owner</a:t>
                      </a:r>
                      <a:endParaRPr lang="en-GB" sz="1000" b="0" i="0" u="none" strike="noStrike">
                        <a:effectLst/>
                        <a:latin typeface="Arial" panose="020B0604020202020204" pitchFamily="34" charset="0"/>
                      </a:endParaRPr>
                    </a:p>
                    <a:p>
                      <a:pPr algn="l" fontAlgn="t">
                        <a:lnSpc>
                          <a:spcPct val="107000"/>
                        </a:lnSpc>
                        <a:spcBef>
                          <a:spcPts val="0"/>
                        </a:spcBef>
                        <a:spcAft>
                          <a:spcPts val="800"/>
                        </a:spcAft>
                      </a:pPr>
                      <a:r>
                        <a:rPr lang="en-GB" sz="100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Person who will manage the risk</a:t>
                      </a:r>
                      <a:endParaRPr lang="en-GB" sz="1000" b="0" i="0" u="none" strike="noStrike">
                        <a:effectLst/>
                        <a:latin typeface="Arial" panose="020B0604020202020204" pitchFamily="34" charset="0"/>
                      </a:endParaRPr>
                    </a:p>
                  </a:txBody>
                  <a:tcPr marL="40770" marR="40770" marT="56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CC2E5"/>
                    </a:solidFill>
                  </a:tcPr>
                </a:tc>
                <a:tc>
                  <a:txBody>
                    <a:bodyPr/>
                    <a:lstStyle/>
                    <a:p>
                      <a:pPr algn="ctr" fontAlgn="t">
                        <a:lnSpc>
                          <a:spcPct val="107000"/>
                        </a:lnSpc>
                        <a:spcBef>
                          <a:spcPts val="0"/>
                        </a:spcBef>
                        <a:spcAft>
                          <a:spcPts val="800"/>
                        </a:spcAft>
                      </a:pPr>
                      <a:r>
                        <a:rPr lang="en-GB" sz="100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Mitigation action</a:t>
                      </a:r>
                      <a:endParaRPr lang="en-GB" sz="1000" b="0" i="0" u="none" strike="noStrike">
                        <a:effectLst/>
                        <a:latin typeface="Arial" panose="020B0604020202020204" pitchFamily="34" charset="0"/>
                      </a:endParaRPr>
                    </a:p>
                  </a:txBody>
                  <a:tcPr marL="40770" marR="40770" marT="56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CC2E5"/>
                    </a:solidFill>
                  </a:tcPr>
                </a:tc>
                <a:extLst>
                  <a:ext uri="{0D108BD9-81ED-4DB2-BD59-A6C34878D82A}">
                    <a16:rowId xmlns:a16="http://schemas.microsoft.com/office/drawing/2014/main" val="1007923142"/>
                  </a:ext>
                </a:extLst>
              </a:tr>
              <a:tr h="281860">
                <a:tc>
                  <a:txBody>
                    <a:bodyPr/>
                    <a:lstStyle/>
                    <a:p>
                      <a:pPr algn="l" fontAlgn="t">
                        <a:lnSpc>
                          <a:spcPct val="107000"/>
                        </a:lnSpc>
                        <a:spcBef>
                          <a:spcPts val="0"/>
                        </a:spcBef>
                        <a:spcAft>
                          <a:spcPts val="800"/>
                        </a:spcAft>
                      </a:pPr>
                      <a:r>
                        <a:rPr lang="en-GB" sz="100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project's goal and objective are not properly defined.</a:t>
                      </a:r>
                      <a:endParaRPr lang="en-GB" sz="1000" b="0" i="0" u="none" strike="noStrike">
                        <a:effectLst/>
                        <a:latin typeface="Arial" panose="020B0604020202020204" pitchFamily="34" charset="0"/>
                      </a:endParaRPr>
                    </a:p>
                  </a:txBody>
                  <a:tcPr marL="40770" marR="40770" marT="56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EEAF6"/>
                    </a:solidFill>
                  </a:tcPr>
                </a:tc>
                <a:tc>
                  <a:txBody>
                    <a:bodyPr/>
                    <a:lstStyle/>
                    <a:p>
                      <a:pPr algn="l" fontAlgn="t">
                        <a:lnSpc>
                          <a:spcPct val="107000"/>
                        </a:lnSpc>
                        <a:spcBef>
                          <a:spcPts val="0"/>
                        </a:spcBef>
                        <a:spcAft>
                          <a:spcPts val="800"/>
                        </a:spcAft>
                      </a:pPr>
                      <a:r>
                        <a:rPr lang="en-GB" sz="100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Medium</a:t>
                      </a:r>
                      <a:endParaRPr lang="en-GB" sz="1000" b="0" i="0" u="none" strike="noStrike">
                        <a:effectLst/>
                        <a:latin typeface="Arial" panose="020B0604020202020204" pitchFamily="34" charset="0"/>
                      </a:endParaRPr>
                    </a:p>
                  </a:txBody>
                  <a:tcPr marL="40770" marR="40770" marT="56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pPr algn="l" fontAlgn="t">
                        <a:lnSpc>
                          <a:spcPct val="107000"/>
                        </a:lnSpc>
                        <a:spcBef>
                          <a:spcPts val="0"/>
                        </a:spcBef>
                        <a:spcAft>
                          <a:spcPts val="800"/>
                        </a:spcAft>
                      </a:pPr>
                      <a:r>
                        <a:rPr lang="en-GB" sz="100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High</a:t>
                      </a:r>
                      <a:endParaRPr lang="en-GB" sz="1000" b="0" i="0" u="none" strike="noStrike">
                        <a:effectLst/>
                        <a:latin typeface="Arial" panose="020B0604020202020204" pitchFamily="34" charset="0"/>
                      </a:endParaRPr>
                    </a:p>
                  </a:txBody>
                  <a:tcPr marL="40770" marR="40770" marT="56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0000"/>
                    </a:solidFill>
                  </a:tcPr>
                </a:tc>
                <a:tc>
                  <a:txBody>
                    <a:bodyPr/>
                    <a:lstStyle/>
                    <a:p>
                      <a:pPr algn="l" fontAlgn="t">
                        <a:lnSpc>
                          <a:spcPct val="107000"/>
                        </a:lnSpc>
                        <a:spcBef>
                          <a:spcPts val="0"/>
                        </a:spcBef>
                        <a:spcAft>
                          <a:spcPts val="800"/>
                        </a:spcAft>
                      </a:pPr>
                      <a:r>
                        <a:rPr lang="en-GB" sz="100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High</a:t>
                      </a:r>
                      <a:endParaRPr lang="en-GB" sz="1000" b="0" i="0" u="none" strike="noStrike">
                        <a:effectLst/>
                        <a:latin typeface="Arial" panose="020B0604020202020204" pitchFamily="34" charset="0"/>
                      </a:endParaRPr>
                    </a:p>
                  </a:txBody>
                  <a:tcPr marL="40770" marR="40770" marT="56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EEAF6"/>
                    </a:solidFill>
                  </a:tcPr>
                </a:tc>
                <a:tc>
                  <a:txBody>
                    <a:bodyPr/>
                    <a:lstStyle/>
                    <a:p>
                      <a:pPr algn="l" fontAlgn="t">
                        <a:lnSpc>
                          <a:spcPct val="107000"/>
                        </a:lnSpc>
                        <a:spcBef>
                          <a:spcPts val="0"/>
                        </a:spcBef>
                        <a:spcAft>
                          <a:spcPts val="800"/>
                        </a:spcAft>
                      </a:pPr>
                      <a:r>
                        <a:rPr lang="en-GB" sz="1000" b="0" i="0" u="none" strike="noStrike"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Project Manager</a:t>
                      </a:r>
                      <a:endParaRPr lang="en-GB" sz="1000" b="0" i="0" u="none" strike="noStrike" dirty="0">
                        <a:effectLst/>
                        <a:latin typeface="Arial" panose="020B0604020202020204" pitchFamily="34" charset="0"/>
                      </a:endParaRPr>
                    </a:p>
                  </a:txBody>
                  <a:tcPr marL="40770" marR="40770" marT="56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EEAF6"/>
                    </a:solidFill>
                  </a:tcPr>
                </a:tc>
                <a:tc>
                  <a:txBody>
                    <a:bodyPr/>
                    <a:lstStyle/>
                    <a:p>
                      <a:pPr algn="l" fontAlgn="t">
                        <a:lnSpc>
                          <a:spcPct val="107000"/>
                        </a:lnSpc>
                        <a:spcBef>
                          <a:spcPts val="0"/>
                        </a:spcBef>
                        <a:spcAft>
                          <a:spcPts val="800"/>
                        </a:spcAft>
                        <a:tabLst>
                          <a:tab pos="810895" algn="l"/>
                        </a:tabLst>
                      </a:pPr>
                      <a:r>
                        <a:rPr lang="en-GB" sz="100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Ensure the purpose of the project is clearly specified in the Project draft.</a:t>
                      </a:r>
                      <a:endParaRPr lang="en-GB" sz="1000" b="0" i="0" u="none" strike="noStrike">
                        <a:effectLst/>
                        <a:latin typeface="Arial" panose="020B0604020202020204" pitchFamily="34" charset="0"/>
                      </a:endParaRPr>
                    </a:p>
                  </a:txBody>
                  <a:tcPr marL="40770" marR="40770" marT="56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EEAF6"/>
                    </a:solidFill>
                  </a:tcPr>
                </a:tc>
                <a:extLst>
                  <a:ext uri="{0D108BD9-81ED-4DB2-BD59-A6C34878D82A}">
                    <a16:rowId xmlns:a16="http://schemas.microsoft.com/office/drawing/2014/main" val="789767448"/>
                  </a:ext>
                </a:extLst>
              </a:tr>
              <a:tr h="281860">
                <a:tc>
                  <a:txBody>
                    <a:bodyPr/>
                    <a:lstStyle/>
                    <a:p>
                      <a:pPr algn="l" fontAlgn="t">
                        <a:lnSpc>
                          <a:spcPct val="107000"/>
                        </a:lnSpc>
                        <a:spcBef>
                          <a:spcPts val="0"/>
                        </a:spcBef>
                        <a:spcAft>
                          <a:spcPts val="800"/>
                        </a:spcAft>
                      </a:pPr>
                      <a:r>
                        <a:rPr lang="en-GB" sz="100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project's design and statement of deliverables are incomplete.</a:t>
                      </a:r>
                      <a:endParaRPr lang="en-GB" sz="1000" b="0" i="0" u="none" strike="noStrike">
                        <a:effectLst/>
                        <a:latin typeface="Arial" panose="020B0604020202020204" pitchFamily="34" charset="0"/>
                      </a:endParaRPr>
                    </a:p>
                  </a:txBody>
                  <a:tcPr marL="40770" marR="40770" marT="56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EEAF6"/>
                    </a:solidFill>
                  </a:tcPr>
                </a:tc>
                <a:tc>
                  <a:txBody>
                    <a:bodyPr/>
                    <a:lstStyle/>
                    <a:p>
                      <a:pPr algn="l" fontAlgn="t">
                        <a:lnSpc>
                          <a:spcPct val="107000"/>
                        </a:lnSpc>
                        <a:spcBef>
                          <a:spcPts val="0"/>
                        </a:spcBef>
                        <a:spcAft>
                          <a:spcPts val="800"/>
                        </a:spcAft>
                      </a:pPr>
                      <a:r>
                        <a:rPr lang="en-GB" sz="100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Low</a:t>
                      </a:r>
                      <a:endParaRPr lang="en-GB" sz="1000" b="0" i="0" u="none" strike="noStrike">
                        <a:effectLst/>
                        <a:latin typeface="Arial" panose="020B0604020202020204" pitchFamily="34" charset="0"/>
                      </a:endParaRPr>
                    </a:p>
                  </a:txBody>
                  <a:tcPr marL="40770" marR="40770" marT="56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21AA0E"/>
                    </a:solidFill>
                  </a:tcPr>
                </a:tc>
                <a:tc>
                  <a:txBody>
                    <a:bodyPr/>
                    <a:lstStyle/>
                    <a:p>
                      <a:pPr algn="l" fontAlgn="t">
                        <a:lnSpc>
                          <a:spcPct val="107000"/>
                        </a:lnSpc>
                        <a:spcBef>
                          <a:spcPts val="0"/>
                        </a:spcBef>
                        <a:spcAft>
                          <a:spcPts val="800"/>
                        </a:spcAft>
                      </a:pPr>
                      <a:r>
                        <a:rPr lang="en-GB" sz="100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High</a:t>
                      </a:r>
                      <a:endParaRPr lang="en-GB" sz="1000" b="0" i="0" u="none" strike="noStrike">
                        <a:effectLst/>
                        <a:latin typeface="Arial" panose="020B0604020202020204" pitchFamily="34" charset="0"/>
                      </a:endParaRPr>
                    </a:p>
                  </a:txBody>
                  <a:tcPr marL="40770" marR="40770" marT="56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0000"/>
                    </a:solidFill>
                  </a:tcPr>
                </a:tc>
                <a:tc>
                  <a:txBody>
                    <a:bodyPr/>
                    <a:lstStyle/>
                    <a:p>
                      <a:pPr algn="l" fontAlgn="t">
                        <a:lnSpc>
                          <a:spcPct val="107000"/>
                        </a:lnSpc>
                        <a:spcBef>
                          <a:spcPts val="0"/>
                        </a:spcBef>
                        <a:spcAft>
                          <a:spcPts val="800"/>
                        </a:spcAft>
                      </a:pPr>
                      <a:r>
                        <a:rPr lang="en-GB" sz="100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High</a:t>
                      </a:r>
                      <a:endParaRPr lang="en-GB" sz="1000" b="0" i="0" u="none" strike="noStrike">
                        <a:effectLst/>
                        <a:latin typeface="Arial" panose="020B0604020202020204" pitchFamily="34" charset="0"/>
                      </a:endParaRPr>
                    </a:p>
                  </a:txBody>
                  <a:tcPr marL="40770" marR="40770" marT="56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EEAF6"/>
                    </a:solidFill>
                  </a:tcPr>
                </a:tc>
                <a:tc>
                  <a:txBody>
                    <a:bodyPr/>
                    <a:lstStyle/>
                    <a:p>
                      <a:pPr algn="l" fontAlgn="t">
                        <a:lnSpc>
                          <a:spcPct val="107000"/>
                        </a:lnSpc>
                        <a:spcBef>
                          <a:spcPts val="0"/>
                        </a:spcBef>
                        <a:spcAft>
                          <a:spcPts val="800"/>
                        </a:spcAft>
                      </a:pPr>
                      <a:r>
                        <a:rPr lang="en-GB" sz="100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Project Manager</a:t>
                      </a:r>
                      <a:endParaRPr lang="en-GB" sz="1000" b="0" i="0" u="none" strike="noStrike">
                        <a:effectLst/>
                        <a:latin typeface="Arial" panose="020B0604020202020204" pitchFamily="34" charset="0"/>
                      </a:endParaRPr>
                    </a:p>
                  </a:txBody>
                  <a:tcPr marL="40770" marR="40770" marT="56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EEAF6"/>
                    </a:solidFill>
                  </a:tcPr>
                </a:tc>
                <a:tc>
                  <a:txBody>
                    <a:bodyPr/>
                    <a:lstStyle/>
                    <a:p>
                      <a:pPr algn="l" fontAlgn="t">
                        <a:lnSpc>
                          <a:spcPct val="107000"/>
                        </a:lnSpc>
                        <a:spcBef>
                          <a:spcPts val="0"/>
                        </a:spcBef>
                        <a:spcAft>
                          <a:spcPts val="800"/>
                        </a:spcAft>
                      </a:pPr>
                      <a:r>
                        <a:rPr lang="en-GB" sz="100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Establish the scope of work in detail through a design workshop with subject matter experts.</a:t>
                      </a:r>
                      <a:endParaRPr lang="en-GB" sz="1000" b="0" i="0" u="none" strike="noStrike">
                        <a:effectLst/>
                        <a:latin typeface="Arial" panose="020B0604020202020204" pitchFamily="34" charset="0"/>
                      </a:endParaRPr>
                    </a:p>
                  </a:txBody>
                  <a:tcPr marL="40770" marR="40770" marT="56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EEAF6"/>
                    </a:solidFill>
                  </a:tcPr>
                </a:tc>
                <a:extLst>
                  <a:ext uri="{0D108BD9-81ED-4DB2-BD59-A6C34878D82A}">
                    <a16:rowId xmlns:a16="http://schemas.microsoft.com/office/drawing/2014/main" val="2695119728"/>
                  </a:ext>
                </a:extLst>
              </a:tr>
              <a:tr h="406630">
                <a:tc>
                  <a:txBody>
                    <a:bodyPr/>
                    <a:lstStyle/>
                    <a:p>
                      <a:pPr algn="l" fontAlgn="t">
                        <a:lnSpc>
                          <a:spcPct val="107000"/>
                        </a:lnSpc>
                        <a:spcBef>
                          <a:spcPts val="0"/>
                        </a:spcBef>
                        <a:spcAft>
                          <a:spcPts val="800"/>
                        </a:spcAft>
                      </a:pPr>
                      <a:r>
                        <a:rPr lang="en-GB" sz="100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timetable for the project is not well established or understood.</a:t>
                      </a:r>
                      <a:endParaRPr lang="en-GB" sz="1000" b="0" i="0" u="none" strike="noStrike">
                        <a:effectLst/>
                        <a:latin typeface="Arial" panose="020B0604020202020204" pitchFamily="34" charset="0"/>
                      </a:endParaRPr>
                    </a:p>
                  </a:txBody>
                  <a:tcPr marL="40770" marR="40770" marT="56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EEAF6"/>
                    </a:solidFill>
                  </a:tcPr>
                </a:tc>
                <a:tc>
                  <a:txBody>
                    <a:bodyPr/>
                    <a:lstStyle/>
                    <a:p>
                      <a:pPr algn="l" fontAlgn="t">
                        <a:lnSpc>
                          <a:spcPct val="107000"/>
                        </a:lnSpc>
                        <a:spcBef>
                          <a:spcPts val="0"/>
                        </a:spcBef>
                        <a:spcAft>
                          <a:spcPts val="800"/>
                        </a:spcAft>
                      </a:pPr>
                      <a:r>
                        <a:rPr lang="en-GB" sz="100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Low</a:t>
                      </a:r>
                      <a:endParaRPr lang="en-GB" sz="1000" b="0" i="0" u="none" strike="noStrike">
                        <a:effectLst/>
                        <a:latin typeface="Arial" panose="020B0604020202020204" pitchFamily="34" charset="0"/>
                      </a:endParaRPr>
                    </a:p>
                  </a:txBody>
                  <a:tcPr marL="40770" marR="40770" marT="56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21AA0E"/>
                    </a:solidFill>
                  </a:tcPr>
                </a:tc>
                <a:tc>
                  <a:txBody>
                    <a:bodyPr/>
                    <a:lstStyle/>
                    <a:p>
                      <a:pPr algn="l" fontAlgn="t">
                        <a:lnSpc>
                          <a:spcPct val="107000"/>
                        </a:lnSpc>
                        <a:spcBef>
                          <a:spcPts val="0"/>
                        </a:spcBef>
                        <a:spcAft>
                          <a:spcPts val="800"/>
                        </a:spcAft>
                      </a:pPr>
                      <a:r>
                        <a:rPr lang="en-GB" sz="100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Medium</a:t>
                      </a:r>
                      <a:endParaRPr lang="en-GB" sz="1000" b="0" i="0" u="none" strike="noStrike">
                        <a:effectLst/>
                        <a:latin typeface="Arial" panose="020B0604020202020204" pitchFamily="34" charset="0"/>
                      </a:endParaRPr>
                    </a:p>
                  </a:txBody>
                  <a:tcPr marL="40770" marR="40770" marT="56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pPr algn="l" fontAlgn="t">
                        <a:lnSpc>
                          <a:spcPct val="107000"/>
                        </a:lnSpc>
                        <a:spcBef>
                          <a:spcPts val="0"/>
                        </a:spcBef>
                        <a:spcAft>
                          <a:spcPts val="800"/>
                        </a:spcAft>
                      </a:pPr>
                      <a:r>
                        <a:rPr lang="en-GB" sz="100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Medium</a:t>
                      </a:r>
                      <a:endParaRPr lang="en-GB" sz="1000" b="0" i="0" u="none" strike="noStrike">
                        <a:effectLst/>
                        <a:latin typeface="Arial" panose="020B0604020202020204" pitchFamily="34" charset="0"/>
                      </a:endParaRPr>
                    </a:p>
                  </a:txBody>
                  <a:tcPr marL="40770" marR="40770" marT="56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EEAF6"/>
                    </a:solidFill>
                  </a:tcPr>
                </a:tc>
                <a:tc>
                  <a:txBody>
                    <a:bodyPr/>
                    <a:lstStyle/>
                    <a:p>
                      <a:pPr algn="l" fontAlgn="t">
                        <a:lnSpc>
                          <a:spcPct val="107000"/>
                        </a:lnSpc>
                        <a:spcBef>
                          <a:spcPts val="0"/>
                        </a:spcBef>
                        <a:spcAft>
                          <a:spcPts val="800"/>
                        </a:spcAft>
                      </a:pPr>
                      <a:r>
                        <a:rPr lang="en-GB" sz="100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Project Manager</a:t>
                      </a:r>
                      <a:endParaRPr lang="en-GB" sz="1000" b="0" i="0" u="none" strike="noStrike">
                        <a:effectLst/>
                        <a:latin typeface="Arial" panose="020B0604020202020204" pitchFamily="34" charset="0"/>
                      </a:endParaRPr>
                    </a:p>
                  </a:txBody>
                  <a:tcPr marL="40770" marR="40770" marT="56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EEAF6"/>
                    </a:solidFill>
                  </a:tcPr>
                </a:tc>
                <a:tc>
                  <a:txBody>
                    <a:bodyPr/>
                    <a:lstStyle/>
                    <a:p>
                      <a:pPr algn="l" fontAlgn="t">
                        <a:lnSpc>
                          <a:spcPct val="107000"/>
                        </a:lnSpc>
                        <a:spcBef>
                          <a:spcPts val="0"/>
                        </a:spcBef>
                        <a:spcAft>
                          <a:spcPts val="800"/>
                        </a:spcAft>
                      </a:pPr>
                      <a:r>
                        <a:rPr lang="en-GB" sz="100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Organize a planning session with the project team to ensure that everyone understands the plan and that the probability of missing tasks is minimized.</a:t>
                      </a:r>
                      <a:endParaRPr lang="en-GB" sz="1000" b="0" i="0" u="none" strike="noStrike">
                        <a:effectLst/>
                        <a:latin typeface="Arial" panose="020B0604020202020204" pitchFamily="34" charset="0"/>
                      </a:endParaRPr>
                    </a:p>
                  </a:txBody>
                  <a:tcPr marL="40770" marR="40770" marT="56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EEAF6"/>
                    </a:solidFill>
                  </a:tcPr>
                </a:tc>
                <a:extLst>
                  <a:ext uri="{0D108BD9-81ED-4DB2-BD59-A6C34878D82A}">
                    <a16:rowId xmlns:a16="http://schemas.microsoft.com/office/drawing/2014/main" val="398415449"/>
                  </a:ext>
                </a:extLst>
              </a:tr>
              <a:tr h="1003083">
                <a:tc>
                  <a:txBody>
                    <a:bodyPr/>
                    <a:lstStyle/>
                    <a:p>
                      <a:pPr algn="l" fontAlgn="t">
                        <a:lnSpc>
                          <a:spcPct val="107000"/>
                        </a:lnSpc>
                        <a:spcBef>
                          <a:spcPts val="0"/>
                        </a:spcBef>
                        <a:spcAft>
                          <a:spcPts val="800"/>
                        </a:spcAft>
                      </a:pPr>
                      <a:r>
                        <a:rPr lang="en-GB" sz="100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Delays on the part of the contractor.</a:t>
                      </a:r>
                      <a:endParaRPr lang="en-GB" sz="1000" b="0" i="0" u="none" strike="noStrike">
                        <a:effectLst/>
                        <a:latin typeface="Arial" panose="020B0604020202020204" pitchFamily="34" charset="0"/>
                      </a:endParaRPr>
                    </a:p>
                  </a:txBody>
                  <a:tcPr marL="40770" marR="40770" marT="56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EEAF6"/>
                    </a:solidFill>
                  </a:tcPr>
                </a:tc>
                <a:tc>
                  <a:txBody>
                    <a:bodyPr/>
                    <a:lstStyle/>
                    <a:p>
                      <a:pPr algn="l" fontAlgn="t">
                        <a:lnSpc>
                          <a:spcPct val="107000"/>
                        </a:lnSpc>
                        <a:spcBef>
                          <a:spcPts val="0"/>
                        </a:spcBef>
                        <a:spcAft>
                          <a:spcPts val="800"/>
                        </a:spcAft>
                      </a:pPr>
                      <a:r>
                        <a:rPr lang="en-GB" sz="100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Medium</a:t>
                      </a:r>
                      <a:endParaRPr lang="en-GB" sz="1000" b="0" i="0" u="none" strike="noStrike">
                        <a:effectLst/>
                        <a:latin typeface="Arial" panose="020B0604020202020204" pitchFamily="34" charset="0"/>
                      </a:endParaRPr>
                    </a:p>
                  </a:txBody>
                  <a:tcPr marL="40770" marR="40770" marT="56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pPr algn="l" fontAlgn="t">
                        <a:lnSpc>
                          <a:spcPct val="107000"/>
                        </a:lnSpc>
                        <a:spcBef>
                          <a:spcPts val="0"/>
                        </a:spcBef>
                        <a:spcAft>
                          <a:spcPts val="800"/>
                        </a:spcAft>
                      </a:pPr>
                      <a:r>
                        <a:rPr lang="en-GB" sz="100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High</a:t>
                      </a:r>
                      <a:endParaRPr lang="en-GB" sz="1000" b="0" i="0" u="none" strike="noStrike">
                        <a:effectLst/>
                        <a:latin typeface="Arial" panose="020B0604020202020204" pitchFamily="34" charset="0"/>
                      </a:endParaRPr>
                    </a:p>
                  </a:txBody>
                  <a:tcPr marL="40770" marR="40770" marT="56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0000"/>
                    </a:solidFill>
                  </a:tcPr>
                </a:tc>
                <a:tc>
                  <a:txBody>
                    <a:bodyPr/>
                    <a:lstStyle/>
                    <a:p>
                      <a:pPr algn="l" fontAlgn="t">
                        <a:lnSpc>
                          <a:spcPct val="107000"/>
                        </a:lnSpc>
                        <a:spcBef>
                          <a:spcPts val="0"/>
                        </a:spcBef>
                        <a:spcAft>
                          <a:spcPts val="800"/>
                        </a:spcAft>
                      </a:pPr>
                      <a:r>
                        <a:rPr lang="en-GB" sz="100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High</a:t>
                      </a:r>
                      <a:endParaRPr lang="en-GB" sz="1000" b="0" i="0" u="none" strike="noStrike">
                        <a:effectLst/>
                        <a:latin typeface="Arial" panose="020B0604020202020204" pitchFamily="34" charset="0"/>
                      </a:endParaRPr>
                    </a:p>
                  </a:txBody>
                  <a:tcPr marL="40770" marR="40770" marT="56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EEAF6"/>
                    </a:solidFill>
                  </a:tcPr>
                </a:tc>
                <a:tc>
                  <a:txBody>
                    <a:bodyPr/>
                    <a:lstStyle/>
                    <a:p>
                      <a:pPr algn="l" fontAlgn="t">
                        <a:lnSpc>
                          <a:spcPct val="107000"/>
                        </a:lnSpc>
                        <a:spcBef>
                          <a:spcPts val="0"/>
                        </a:spcBef>
                        <a:spcAft>
                          <a:spcPts val="800"/>
                        </a:spcAft>
                      </a:pPr>
                      <a:r>
                        <a:rPr lang="en-GB" sz="1000" b="0"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Project Manager</a:t>
                      </a:r>
                      <a:endParaRPr lang="en-GB" sz="1000" b="0" i="0" u="none" strike="noStrike">
                        <a:effectLst/>
                        <a:latin typeface="Arial" panose="020B0604020202020204" pitchFamily="34" charset="0"/>
                      </a:endParaRPr>
                    </a:p>
                  </a:txBody>
                  <a:tcPr marL="40770" marR="40770" marT="56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EEAF6"/>
                    </a:solidFill>
                  </a:tcPr>
                </a:tc>
                <a:tc>
                  <a:txBody>
                    <a:bodyPr/>
                    <a:lstStyle/>
                    <a:p>
                      <a:pPr algn="l" fontAlgn="t">
                        <a:lnSpc>
                          <a:spcPct val="107000"/>
                        </a:lnSpc>
                        <a:spcBef>
                          <a:spcPts val="0"/>
                        </a:spcBef>
                        <a:spcAft>
                          <a:spcPts val="800"/>
                        </a:spcAft>
                      </a:pPr>
                      <a:r>
                        <a:rPr lang="en-GB" sz="1000" b="0" i="0" u="none" strike="noStrike"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Contracts should contain clauses for service charges.</a:t>
                      </a:r>
                      <a:endParaRPr lang="en-GB" sz="1000" b="0" i="0" u="none" strike="noStrike" dirty="0">
                        <a:effectLst/>
                        <a:latin typeface="Arial" panose="020B0604020202020204" pitchFamily="34" charset="0"/>
                      </a:endParaRPr>
                    </a:p>
                    <a:p>
                      <a:pPr algn="l" fontAlgn="t">
                        <a:lnSpc>
                          <a:spcPct val="107000"/>
                        </a:lnSpc>
                        <a:spcBef>
                          <a:spcPts val="0"/>
                        </a:spcBef>
                        <a:spcAft>
                          <a:spcPts val="800"/>
                        </a:spcAft>
                      </a:pPr>
                      <a:r>
                        <a:rPr lang="en-GB" sz="1000" b="0" i="0" u="none" strike="noStrike"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Schedule in and safeguard lead time throughout the duration of the project.</a:t>
                      </a:r>
                      <a:endParaRPr lang="en-GB" sz="1000" b="0" i="0" u="none" strike="noStrike" dirty="0">
                        <a:effectLst/>
                        <a:latin typeface="Arial" panose="020B0604020202020204" pitchFamily="34" charset="0"/>
                      </a:endParaRPr>
                    </a:p>
                    <a:p>
                      <a:pPr algn="l" fontAlgn="t">
                        <a:lnSpc>
                          <a:spcPct val="107000"/>
                        </a:lnSpc>
                        <a:spcBef>
                          <a:spcPts val="0"/>
                        </a:spcBef>
                        <a:spcAft>
                          <a:spcPts val="800"/>
                        </a:spcAft>
                      </a:pPr>
                      <a:r>
                        <a:rPr lang="en-GB" sz="1000" b="0" i="0" u="none" strike="noStrike"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Communicate your schedule as soon as possible.</a:t>
                      </a:r>
                      <a:endParaRPr lang="en-GB" sz="1000" b="0" i="0" u="none" strike="noStrike" dirty="0">
                        <a:effectLst/>
                        <a:latin typeface="Arial" panose="020B0604020202020204" pitchFamily="34" charset="0"/>
                      </a:endParaRPr>
                    </a:p>
                    <a:p>
                      <a:pPr algn="l" fontAlgn="t">
                        <a:lnSpc>
                          <a:spcPct val="107000"/>
                        </a:lnSpc>
                        <a:spcBef>
                          <a:spcPts val="0"/>
                        </a:spcBef>
                        <a:spcAft>
                          <a:spcPts val="800"/>
                        </a:spcAft>
                      </a:pPr>
                      <a:r>
                        <a:rPr lang="en-GB" sz="1000" b="0" i="0" u="none" strike="noStrike"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Keep in touch with your providers on a frequent basis. Continue to inquire as to if they require anything further.</a:t>
                      </a:r>
                      <a:endParaRPr lang="en-GB" sz="1000" b="0" i="0" u="none" strike="noStrike" dirty="0">
                        <a:effectLst/>
                        <a:latin typeface="Arial" panose="020B0604020202020204" pitchFamily="34" charset="0"/>
                      </a:endParaRPr>
                    </a:p>
                  </a:txBody>
                  <a:tcPr marL="40770" marR="40770" marT="5663"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EEAF6"/>
                    </a:solidFill>
                  </a:tcPr>
                </a:tc>
                <a:extLst>
                  <a:ext uri="{0D108BD9-81ED-4DB2-BD59-A6C34878D82A}">
                    <a16:rowId xmlns:a16="http://schemas.microsoft.com/office/drawing/2014/main" val="3992997595"/>
                  </a:ext>
                </a:extLst>
              </a:tr>
            </a:tbl>
          </a:graphicData>
        </a:graphic>
      </p:graphicFrame>
    </p:spTree>
    <p:extLst>
      <p:ext uri="{BB962C8B-B14F-4D97-AF65-F5344CB8AC3E}">
        <p14:creationId xmlns:p14="http://schemas.microsoft.com/office/powerpoint/2010/main" val="39851059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FA360C-5A54-4DA0-AFDA-4BBC56624D66}"/>
              </a:ext>
            </a:extLst>
          </p:cNvPr>
          <p:cNvSpPr>
            <a:spLocks noGrp="1"/>
          </p:cNvSpPr>
          <p:nvPr>
            <p:ph type="title"/>
          </p:nvPr>
        </p:nvSpPr>
        <p:spPr/>
        <p:txBody>
          <a:bodyPr vert="horz" lIns="91440" tIns="45720" rIns="91440" bIns="45720" rtlCol="0" anchor="b">
            <a:normAutofit/>
          </a:bodyPr>
          <a:lstStyle/>
          <a:p>
            <a:pPr algn="ctr"/>
            <a:r>
              <a:rPr lang="en-US" sz="3200" kern="1200" dirty="0">
                <a:solidFill>
                  <a:schemeClr val="tx1">
                    <a:lumMod val="65000"/>
                    <a:lumOff val="35000"/>
                  </a:schemeClr>
                </a:solidFill>
                <a:latin typeface="+mj-lt"/>
                <a:ea typeface="+mj-ea"/>
                <a:cs typeface="+mj-cs"/>
              </a:rPr>
              <a:t>References</a:t>
            </a:r>
          </a:p>
        </p:txBody>
      </p:sp>
      <p:sp>
        <p:nvSpPr>
          <p:cNvPr id="4" name="Content Placeholder 3">
            <a:extLst>
              <a:ext uri="{FF2B5EF4-FFF2-40B4-BE49-F238E27FC236}">
                <a16:creationId xmlns:a16="http://schemas.microsoft.com/office/drawing/2014/main" id="{C32BF80E-E30E-4BBD-A6DB-BF1F59A3E750}"/>
              </a:ext>
            </a:extLst>
          </p:cNvPr>
          <p:cNvSpPr>
            <a:spLocks noGrp="1"/>
          </p:cNvSpPr>
          <p:nvPr>
            <p:ph idx="1"/>
          </p:nvPr>
        </p:nvSpPr>
        <p:spPr/>
        <p:txBody>
          <a:bodyPr/>
          <a:lstStyle/>
          <a:p>
            <a:r>
              <a:rPr lang="en-GB" sz="1800" dirty="0" err="1">
                <a:effectLst/>
                <a:latin typeface="Calibri" panose="020F0502020204030204" pitchFamily="34" charset="0"/>
                <a:ea typeface="Calibri" panose="020F0502020204030204" pitchFamily="34" charset="0"/>
                <a:cs typeface="Times New Roman" panose="02020603050405020304" pitchFamily="18" charset="0"/>
              </a:rPr>
              <a:t>Adeaca</a:t>
            </a:r>
            <a:r>
              <a:rPr lang="en-GB" sz="1800" dirty="0">
                <a:effectLst/>
                <a:latin typeface="Calibri" panose="020F0502020204030204" pitchFamily="34" charset="0"/>
                <a:ea typeface="Calibri" panose="020F0502020204030204" pitchFamily="34" charset="0"/>
                <a:cs typeface="Times New Roman" panose="02020603050405020304" pitchFamily="18" charset="0"/>
              </a:rPr>
              <a:t>, E. (2021). What is a Cost Breakdown Structure?. Available: https://www.adeaca.com/blog/faq-items/what-is-a-cost-breakdown-structure/. Last accessed 6th Dec 2021.</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BIS. (2010). Guidelines for Managing Projects. Department for Business, Innovation &amp; Skills.  30-33.</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Keenan, R. (2020). What is a Quad(rant) Chart?. Available: https://positioninginsights.com.au/quad-charts/. Last accessed 1st Dec 2021.</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Schmeer, K. (2000). Stakeholder Analysis Guidelines. Policy Toolkit for Strengthening Health Sector Reform.</a:t>
            </a:r>
          </a:p>
          <a:p>
            <a:endParaRPr lang="en-GB" dirty="0"/>
          </a:p>
        </p:txBody>
      </p:sp>
    </p:spTree>
    <p:extLst>
      <p:ext uri="{BB962C8B-B14F-4D97-AF65-F5344CB8AC3E}">
        <p14:creationId xmlns:p14="http://schemas.microsoft.com/office/powerpoint/2010/main" val="75210306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93</TotalTime>
  <Words>2094</Words>
  <Application>Microsoft Office PowerPoint</Application>
  <PresentationFormat>Widescreen</PresentationFormat>
  <Paragraphs>507</Paragraphs>
  <Slides>13</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Calibri Light</vt:lpstr>
      <vt:lpstr>Times New Roman</vt:lpstr>
      <vt:lpstr>Office Theme</vt:lpstr>
      <vt:lpstr>Project Management Plan </vt:lpstr>
      <vt:lpstr>A basic project outline </vt:lpstr>
      <vt:lpstr>Description</vt:lpstr>
      <vt:lpstr>Scope based on your project </vt:lpstr>
      <vt:lpstr>Quad Chart</vt:lpstr>
      <vt:lpstr>Stakeholder analysis  </vt:lpstr>
      <vt:lpstr>A typical Work Breakdown Structure (WBS)  </vt:lpstr>
      <vt:lpstr>Draft of costs/resources use </vt:lpstr>
      <vt:lpstr>An outline Project Schedule / Gantt Chart  </vt:lpstr>
      <vt:lpstr>Project network </vt:lpstr>
      <vt:lpstr>Project network </vt:lpstr>
      <vt:lpstr>Risk assessment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Cristina Larisa Negesc (1917996)</dc:creator>
  <cp:lastModifiedBy>Cristina Larisa Negesc (1917996)</cp:lastModifiedBy>
  <cp:revision>10</cp:revision>
  <dcterms:created xsi:type="dcterms:W3CDTF">2021-12-02T04:26:54Z</dcterms:created>
  <dcterms:modified xsi:type="dcterms:W3CDTF">2021-12-10T03:03:21Z</dcterms:modified>
</cp:coreProperties>
</file>