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7"/>
  </p:notesMasterIdLst>
  <p:handoutMasterIdLst>
    <p:handoutMasterId r:id="rId48"/>
  </p:handoutMasterIdLst>
  <p:sldIdLst>
    <p:sldId id="256" r:id="rId5"/>
    <p:sldId id="465" r:id="rId6"/>
    <p:sldId id="470" r:id="rId7"/>
    <p:sldId id="472" r:id="rId8"/>
    <p:sldId id="473" r:id="rId9"/>
    <p:sldId id="474" r:id="rId10"/>
    <p:sldId id="475" r:id="rId11"/>
    <p:sldId id="476" r:id="rId12"/>
    <p:sldId id="477" r:id="rId13"/>
    <p:sldId id="478" r:id="rId14"/>
    <p:sldId id="479" r:id="rId15"/>
    <p:sldId id="431" r:id="rId16"/>
    <p:sldId id="455" r:id="rId17"/>
    <p:sldId id="432" r:id="rId18"/>
    <p:sldId id="459" r:id="rId19"/>
    <p:sldId id="445" r:id="rId20"/>
    <p:sldId id="460" r:id="rId21"/>
    <p:sldId id="446" r:id="rId22"/>
    <p:sldId id="461" r:id="rId23"/>
    <p:sldId id="462" r:id="rId24"/>
    <p:sldId id="463" r:id="rId25"/>
    <p:sldId id="427" r:id="rId26"/>
    <p:sldId id="439" r:id="rId27"/>
    <p:sldId id="449" r:id="rId28"/>
    <p:sldId id="453" r:id="rId29"/>
    <p:sldId id="466" r:id="rId30"/>
    <p:sldId id="448" r:id="rId31"/>
    <p:sldId id="450" r:id="rId32"/>
    <p:sldId id="268" r:id="rId33"/>
    <p:sldId id="452" r:id="rId34"/>
    <p:sldId id="451" r:id="rId35"/>
    <p:sldId id="444" r:id="rId36"/>
    <p:sldId id="456" r:id="rId37"/>
    <p:sldId id="447" r:id="rId38"/>
    <p:sldId id="454" r:id="rId39"/>
    <p:sldId id="457" r:id="rId40"/>
    <p:sldId id="458" r:id="rId41"/>
    <p:sldId id="468" r:id="rId42"/>
    <p:sldId id="469" r:id="rId43"/>
    <p:sldId id="471" r:id="rId44"/>
    <p:sldId id="467" r:id="rId45"/>
    <p:sldId id="420" r:id="rId46"/>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A8392AB-53CA-429E-B681-C1E32B51B91D}" v="1" dt="2025-01-31T09:39:46.48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9961" autoAdjust="0"/>
  </p:normalViewPr>
  <p:slideViewPr>
    <p:cSldViewPr>
      <p:cViewPr varScale="1">
        <p:scale>
          <a:sx n="51" d="100"/>
          <a:sy n="51" d="100"/>
        </p:scale>
        <p:origin x="1720" y="4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notesMaster" Target="notesMasters/notesMaster1.xml"/><Relationship Id="rId50"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54"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handoutMaster" Target="handoutMasters/handoutMaster1.xml"/><Relationship Id="rId8" Type="http://schemas.openxmlformats.org/officeDocument/2006/relationships/slide" Target="slides/slide4.xml"/><Relationship Id="rId51"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ettina Schmidt" userId="32f9f094-ca9c-4781-adf1-b860fa553cc7" providerId="ADAL" clId="{CA8392AB-53CA-429E-B681-C1E32B51B91D}"/>
    <pc:docChg chg="custSel addSld modSld">
      <pc:chgData name="Bettina Schmidt" userId="32f9f094-ca9c-4781-adf1-b860fa553cc7" providerId="ADAL" clId="{CA8392AB-53CA-429E-B681-C1E32B51B91D}" dt="2025-01-31T10:00:19.095" v="2136" actId="20577"/>
      <pc:docMkLst>
        <pc:docMk/>
      </pc:docMkLst>
      <pc:sldChg chg="addSp delSp modSp new mod modClrScheme chgLayout">
        <pc:chgData name="Bettina Schmidt" userId="32f9f094-ca9c-4781-adf1-b860fa553cc7" providerId="ADAL" clId="{CA8392AB-53CA-429E-B681-C1E32B51B91D}" dt="2025-01-31T09:41:46.992" v="244" actId="20577"/>
        <pc:sldMkLst>
          <pc:docMk/>
          <pc:sldMk cId="3732932271" sldId="472"/>
        </pc:sldMkLst>
        <pc:spChg chg="mod ord">
          <ac:chgData name="Bettina Schmidt" userId="32f9f094-ca9c-4781-adf1-b860fa553cc7" providerId="ADAL" clId="{CA8392AB-53CA-429E-B681-C1E32B51B91D}" dt="2025-01-31T09:37:56.370" v="42" actId="700"/>
          <ac:spMkLst>
            <pc:docMk/>
            <pc:sldMk cId="3732932271" sldId="472"/>
            <ac:spMk id="2" creationId="{0FF44A8C-0F4B-7B18-17E6-533FC0FF1F31}"/>
          </ac:spMkLst>
        </pc:spChg>
        <pc:spChg chg="del mod ord">
          <ac:chgData name="Bettina Schmidt" userId="32f9f094-ca9c-4781-adf1-b860fa553cc7" providerId="ADAL" clId="{CA8392AB-53CA-429E-B681-C1E32B51B91D}" dt="2025-01-31T09:37:56.370" v="42" actId="700"/>
          <ac:spMkLst>
            <pc:docMk/>
            <pc:sldMk cId="3732932271" sldId="472"/>
            <ac:spMk id="3" creationId="{02F75466-41FE-6512-6AB1-7FB7324F9701}"/>
          </ac:spMkLst>
        </pc:spChg>
        <pc:spChg chg="add mod ord">
          <ac:chgData name="Bettina Schmidt" userId="32f9f094-ca9c-4781-adf1-b860fa553cc7" providerId="ADAL" clId="{CA8392AB-53CA-429E-B681-C1E32B51B91D}" dt="2025-01-31T09:41:46.992" v="244" actId="20577"/>
          <ac:spMkLst>
            <pc:docMk/>
            <pc:sldMk cId="3732932271" sldId="472"/>
            <ac:spMk id="4" creationId="{072496C0-CBBE-EB57-CE1E-A713500DDC9C}"/>
          </ac:spMkLst>
        </pc:spChg>
        <pc:spChg chg="add del mod ord">
          <ac:chgData name="Bettina Schmidt" userId="32f9f094-ca9c-4781-adf1-b860fa553cc7" providerId="ADAL" clId="{CA8392AB-53CA-429E-B681-C1E32B51B91D}" dt="2025-01-31T09:39:46.480" v="43" actId="931"/>
          <ac:spMkLst>
            <pc:docMk/>
            <pc:sldMk cId="3732932271" sldId="472"/>
            <ac:spMk id="5" creationId="{70F8FA95-19F8-FD29-388C-395F40A652B3}"/>
          </ac:spMkLst>
        </pc:spChg>
        <pc:picChg chg="add mod">
          <ac:chgData name="Bettina Schmidt" userId="32f9f094-ca9c-4781-adf1-b860fa553cc7" providerId="ADAL" clId="{CA8392AB-53CA-429E-B681-C1E32B51B91D}" dt="2025-01-31T09:39:49.621" v="46" actId="14100"/>
          <ac:picMkLst>
            <pc:docMk/>
            <pc:sldMk cId="3732932271" sldId="472"/>
            <ac:picMk id="7" creationId="{184E066C-83BB-6534-2596-C65B7792DFB8}"/>
          </ac:picMkLst>
        </pc:picChg>
      </pc:sldChg>
      <pc:sldChg chg="modSp new mod">
        <pc:chgData name="Bettina Schmidt" userId="32f9f094-ca9c-4781-adf1-b860fa553cc7" providerId="ADAL" clId="{CA8392AB-53CA-429E-B681-C1E32B51B91D}" dt="2025-01-31T09:44:18.420" v="512" actId="20577"/>
        <pc:sldMkLst>
          <pc:docMk/>
          <pc:sldMk cId="428928281" sldId="473"/>
        </pc:sldMkLst>
        <pc:spChg chg="mod">
          <ac:chgData name="Bettina Schmidt" userId="32f9f094-ca9c-4781-adf1-b860fa553cc7" providerId="ADAL" clId="{CA8392AB-53CA-429E-B681-C1E32B51B91D}" dt="2025-01-31T09:42:25.121" v="284" actId="20577"/>
          <ac:spMkLst>
            <pc:docMk/>
            <pc:sldMk cId="428928281" sldId="473"/>
            <ac:spMk id="2" creationId="{A13D4C47-0545-3C17-E9D4-6BB1E0E3C670}"/>
          </ac:spMkLst>
        </pc:spChg>
        <pc:spChg chg="mod">
          <ac:chgData name="Bettina Schmidt" userId="32f9f094-ca9c-4781-adf1-b860fa553cc7" providerId="ADAL" clId="{CA8392AB-53CA-429E-B681-C1E32B51B91D}" dt="2025-01-31T09:44:18.420" v="512" actId="20577"/>
          <ac:spMkLst>
            <pc:docMk/>
            <pc:sldMk cId="428928281" sldId="473"/>
            <ac:spMk id="3" creationId="{A2A49810-9BF7-19EB-7FCE-CA1528B4C07F}"/>
          </ac:spMkLst>
        </pc:spChg>
      </pc:sldChg>
      <pc:sldChg chg="modSp new mod">
        <pc:chgData name="Bettina Schmidt" userId="32f9f094-ca9c-4781-adf1-b860fa553cc7" providerId="ADAL" clId="{CA8392AB-53CA-429E-B681-C1E32B51B91D}" dt="2025-01-31T09:45:55.703" v="748" actId="20577"/>
        <pc:sldMkLst>
          <pc:docMk/>
          <pc:sldMk cId="1460400865" sldId="474"/>
        </pc:sldMkLst>
        <pc:spChg chg="mod">
          <ac:chgData name="Bettina Schmidt" userId="32f9f094-ca9c-4781-adf1-b860fa553cc7" providerId="ADAL" clId="{CA8392AB-53CA-429E-B681-C1E32B51B91D}" dt="2025-01-31T09:45:55.703" v="748" actId="20577"/>
          <ac:spMkLst>
            <pc:docMk/>
            <pc:sldMk cId="1460400865" sldId="474"/>
            <ac:spMk id="3" creationId="{76D02496-7D26-2105-3BDD-0DE6C0F931E9}"/>
          </ac:spMkLst>
        </pc:spChg>
      </pc:sldChg>
      <pc:sldChg chg="modSp new mod">
        <pc:chgData name="Bettina Schmidt" userId="32f9f094-ca9c-4781-adf1-b860fa553cc7" providerId="ADAL" clId="{CA8392AB-53CA-429E-B681-C1E32B51B91D}" dt="2025-01-31T09:51:02.092" v="1043" actId="5793"/>
        <pc:sldMkLst>
          <pc:docMk/>
          <pc:sldMk cId="313083840" sldId="475"/>
        </pc:sldMkLst>
        <pc:spChg chg="mod">
          <ac:chgData name="Bettina Schmidt" userId="32f9f094-ca9c-4781-adf1-b860fa553cc7" providerId="ADAL" clId="{CA8392AB-53CA-429E-B681-C1E32B51B91D}" dt="2025-01-31T09:50:31.853" v="961" actId="20577"/>
          <ac:spMkLst>
            <pc:docMk/>
            <pc:sldMk cId="313083840" sldId="475"/>
            <ac:spMk id="2" creationId="{56C062CB-5381-DCDF-C742-355F26DF3D91}"/>
          </ac:spMkLst>
        </pc:spChg>
        <pc:spChg chg="mod">
          <ac:chgData name="Bettina Schmidt" userId="32f9f094-ca9c-4781-adf1-b860fa553cc7" providerId="ADAL" clId="{CA8392AB-53CA-429E-B681-C1E32B51B91D}" dt="2025-01-31T09:51:02.092" v="1043" actId="5793"/>
          <ac:spMkLst>
            <pc:docMk/>
            <pc:sldMk cId="313083840" sldId="475"/>
            <ac:spMk id="3" creationId="{99BED161-7BAB-B18B-1A6A-776D6A86C63F}"/>
          </ac:spMkLst>
        </pc:spChg>
      </pc:sldChg>
      <pc:sldChg chg="modSp new mod">
        <pc:chgData name="Bettina Schmidt" userId="32f9f094-ca9c-4781-adf1-b860fa553cc7" providerId="ADAL" clId="{CA8392AB-53CA-429E-B681-C1E32B51B91D}" dt="2025-01-31T09:54:58.766" v="1385" actId="20577"/>
        <pc:sldMkLst>
          <pc:docMk/>
          <pc:sldMk cId="1592402414" sldId="476"/>
        </pc:sldMkLst>
        <pc:spChg chg="mod">
          <ac:chgData name="Bettina Schmidt" userId="32f9f094-ca9c-4781-adf1-b860fa553cc7" providerId="ADAL" clId="{CA8392AB-53CA-429E-B681-C1E32B51B91D}" dt="2025-01-31T09:54:58.766" v="1385" actId="20577"/>
          <ac:spMkLst>
            <pc:docMk/>
            <pc:sldMk cId="1592402414" sldId="476"/>
            <ac:spMk id="2" creationId="{BB6F278F-9E3A-86DE-C6BE-7C1DEB2EAF60}"/>
          </ac:spMkLst>
        </pc:spChg>
        <pc:spChg chg="mod">
          <ac:chgData name="Bettina Schmidt" userId="32f9f094-ca9c-4781-adf1-b860fa553cc7" providerId="ADAL" clId="{CA8392AB-53CA-429E-B681-C1E32B51B91D}" dt="2025-01-31T09:54:52.050" v="1372" actId="20577"/>
          <ac:spMkLst>
            <pc:docMk/>
            <pc:sldMk cId="1592402414" sldId="476"/>
            <ac:spMk id="3" creationId="{B537F219-5FB6-C00E-6397-AD457AA47206}"/>
          </ac:spMkLst>
        </pc:spChg>
      </pc:sldChg>
      <pc:sldChg chg="modSp new mod">
        <pc:chgData name="Bettina Schmidt" userId="32f9f094-ca9c-4781-adf1-b860fa553cc7" providerId="ADAL" clId="{CA8392AB-53CA-429E-B681-C1E32B51B91D}" dt="2025-01-31T09:57:18.159" v="1710" actId="20577"/>
        <pc:sldMkLst>
          <pc:docMk/>
          <pc:sldMk cId="522058037" sldId="477"/>
        </pc:sldMkLst>
        <pc:spChg chg="mod">
          <ac:chgData name="Bettina Schmidt" userId="32f9f094-ca9c-4781-adf1-b860fa553cc7" providerId="ADAL" clId="{CA8392AB-53CA-429E-B681-C1E32B51B91D}" dt="2025-01-31T09:56:43.703" v="1630" actId="20577"/>
          <ac:spMkLst>
            <pc:docMk/>
            <pc:sldMk cId="522058037" sldId="477"/>
            <ac:spMk id="2" creationId="{8F6A795E-70C2-80AC-4173-0D5991C0211D}"/>
          </ac:spMkLst>
        </pc:spChg>
        <pc:spChg chg="mod">
          <ac:chgData name="Bettina Schmidt" userId="32f9f094-ca9c-4781-adf1-b860fa553cc7" providerId="ADAL" clId="{CA8392AB-53CA-429E-B681-C1E32B51B91D}" dt="2025-01-31T09:57:18.159" v="1710" actId="20577"/>
          <ac:spMkLst>
            <pc:docMk/>
            <pc:sldMk cId="522058037" sldId="477"/>
            <ac:spMk id="3" creationId="{672E33E7-E0EA-1696-D01A-7F550B62CB06}"/>
          </ac:spMkLst>
        </pc:spChg>
      </pc:sldChg>
      <pc:sldChg chg="modSp new mod">
        <pc:chgData name="Bettina Schmidt" userId="32f9f094-ca9c-4781-adf1-b860fa553cc7" providerId="ADAL" clId="{CA8392AB-53CA-429E-B681-C1E32B51B91D}" dt="2025-01-31T09:59:12.567" v="2023" actId="20577"/>
        <pc:sldMkLst>
          <pc:docMk/>
          <pc:sldMk cId="844473228" sldId="478"/>
        </pc:sldMkLst>
        <pc:spChg chg="mod">
          <ac:chgData name="Bettina Schmidt" userId="32f9f094-ca9c-4781-adf1-b860fa553cc7" providerId="ADAL" clId="{CA8392AB-53CA-429E-B681-C1E32B51B91D}" dt="2025-01-31T09:57:46.461" v="1729" actId="20577"/>
          <ac:spMkLst>
            <pc:docMk/>
            <pc:sldMk cId="844473228" sldId="478"/>
            <ac:spMk id="2" creationId="{DED705BF-6891-6D1B-E3C8-ACAE6ADD52DD}"/>
          </ac:spMkLst>
        </pc:spChg>
        <pc:spChg chg="mod">
          <ac:chgData name="Bettina Schmidt" userId="32f9f094-ca9c-4781-adf1-b860fa553cc7" providerId="ADAL" clId="{CA8392AB-53CA-429E-B681-C1E32B51B91D}" dt="2025-01-31T09:59:12.567" v="2023" actId="20577"/>
          <ac:spMkLst>
            <pc:docMk/>
            <pc:sldMk cId="844473228" sldId="478"/>
            <ac:spMk id="3" creationId="{7B3DC7A0-F88D-8731-49D5-FD52DEDFBD67}"/>
          </ac:spMkLst>
        </pc:spChg>
      </pc:sldChg>
      <pc:sldChg chg="modSp new mod">
        <pc:chgData name="Bettina Schmidt" userId="32f9f094-ca9c-4781-adf1-b860fa553cc7" providerId="ADAL" clId="{CA8392AB-53CA-429E-B681-C1E32B51B91D}" dt="2025-01-31T10:00:19.095" v="2136" actId="20577"/>
        <pc:sldMkLst>
          <pc:docMk/>
          <pc:sldMk cId="1296124791" sldId="479"/>
        </pc:sldMkLst>
        <pc:spChg chg="mod">
          <ac:chgData name="Bettina Schmidt" userId="32f9f094-ca9c-4781-adf1-b860fa553cc7" providerId="ADAL" clId="{CA8392AB-53CA-429E-B681-C1E32B51B91D}" dt="2025-01-31T09:59:21.880" v="2036" actId="20577"/>
          <ac:spMkLst>
            <pc:docMk/>
            <pc:sldMk cId="1296124791" sldId="479"/>
            <ac:spMk id="2" creationId="{7826A4D3-66C8-2659-B71B-192694687E33}"/>
          </ac:spMkLst>
        </pc:spChg>
        <pc:spChg chg="mod">
          <ac:chgData name="Bettina Schmidt" userId="32f9f094-ca9c-4781-adf1-b860fa553cc7" providerId="ADAL" clId="{CA8392AB-53CA-429E-B681-C1E32B51B91D}" dt="2025-01-31T10:00:19.095" v="2136" actId="20577"/>
          <ac:spMkLst>
            <pc:docMk/>
            <pc:sldMk cId="1296124791" sldId="479"/>
            <ac:spMk id="3" creationId="{9C059B49-18BE-894F-A283-1E1DE0CEA85C}"/>
          </ac:spMkLst>
        </pc:spChg>
      </pc:sldChg>
    </pc:docChg>
  </pc:docChgLst>
  <pc:docChgLst>
    <pc:chgData name="Bettina Schmidt" userId="32f9f094-ca9c-4781-adf1-b860fa553cc7" providerId="ADAL" clId="{A3F9FE40-25D5-4AAD-89D5-0EC4CE980337}"/>
    <pc:docChg chg="custSel modSld">
      <pc:chgData name="Bettina Schmidt" userId="32f9f094-ca9c-4781-adf1-b860fa553cc7" providerId="ADAL" clId="{A3F9FE40-25D5-4AAD-89D5-0EC4CE980337}" dt="2024-12-03T09:19:34.223" v="86"/>
      <pc:docMkLst>
        <pc:docMk/>
      </pc:docMkLst>
      <pc:sldChg chg="modSp mod">
        <pc:chgData name="Bettina Schmidt" userId="32f9f094-ca9c-4781-adf1-b860fa553cc7" providerId="ADAL" clId="{A3F9FE40-25D5-4AAD-89D5-0EC4CE980337}" dt="2024-12-03T08:55:22.323" v="84" actId="27636"/>
        <pc:sldMkLst>
          <pc:docMk/>
          <pc:sldMk cId="0" sldId="420"/>
        </pc:sldMkLst>
        <pc:spChg chg="mod">
          <ac:chgData name="Bettina Schmidt" userId="32f9f094-ca9c-4781-adf1-b860fa553cc7" providerId="ADAL" clId="{A3F9FE40-25D5-4AAD-89D5-0EC4CE980337}" dt="2024-12-03T08:55:22.323" v="84" actId="27636"/>
          <ac:spMkLst>
            <pc:docMk/>
            <pc:sldMk cId="0" sldId="420"/>
            <ac:spMk id="3" creationId="{00000000-0000-0000-0000-000000000000}"/>
          </ac:spMkLst>
        </pc:spChg>
      </pc:sldChg>
      <pc:sldChg chg="modSp mod">
        <pc:chgData name="Bettina Schmidt" userId="32f9f094-ca9c-4781-adf1-b860fa553cc7" providerId="ADAL" clId="{A3F9FE40-25D5-4AAD-89D5-0EC4CE980337}" dt="2024-12-03T08:54:31.153" v="60" actId="20577"/>
        <pc:sldMkLst>
          <pc:docMk/>
          <pc:sldMk cId="0" sldId="431"/>
        </pc:sldMkLst>
        <pc:spChg chg="mod">
          <ac:chgData name="Bettina Schmidt" userId="32f9f094-ca9c-4781-adf1-b860fa553cc7" providerId="ADAL" clId="{A3F9FE40-25D5-4AAD-89D5-0EC4CE980337}" dt="2024-12-03T08:54:31.153" v="60" actId="20577"/>
          <ac:spMkLst>
            <pc:docMk/>
            <pc:sldMk cId="0" sldId="431"/>
            <ac:spMk id="2" creationId="{00000000-0000-0000-0000-000000000000}"/>
          </ac:spMkLst>
        </pc:spChg>
      </pc:sldChg>
      <pc:sldChg chg="modSp mod">
        <pc:chgData name="Bettina Schmidt" userId="32f9f094-ca9c-4781-adf1-b860fa553cc7" providerId="ADAL" clId="{A3F9FE40-25D5-4AAD-89D5-0EC4CE980337}" dt="2024-12-03T09:19:34.223" v="86"/>
        <pc:sldMkLst>
          <pc:docMk/>
          <pc:sldMk cId="3045663857" sldId="461"/>
        </pc:sldMkLst>
        <pc:spChg chg="mod">
          <ac:chgData name="Bettina Schmidt" userId="32f9f094-ca9c-4781-adf1-b860fa553cc7" providerId="ADAL" clId="{A3F9FE40-25D5-4AAD-89D5-0EC4CE980337}" dt="2024-12-03T09:19:34.223" v="86"/>
          <ac:spMkLst>
            <pc:docMk/>
            <pc:sldMk cId="3045663857" sldId="461"/>
            <ac:spMk id="3" creationId="{97F2E327-724D-401D-8CB3-1A07735D2F02}"/>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89785" tIns="44892" rIns="89785" bIns="44892" rtlCol="0"/>
          <a:lstStyle>
            <a:lvl1pPr algn="r">
              <a:defRPr sz="1200"/>
            </a:lvl1pPr>
          </a:lstStyle>
          <a:p>
            <a:fld id="{96D292DE-8B7A-4254-AA83-74C1F4DD4AF0}" type="datetimeFigureOut">
              <a:rPr lang="en-GB" smtClean="0"/>
              <a:pPr/>
              <a:t>31/01/2025</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89785" tIns="44892" rIns="89785" bIns="44892"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89785" tIns="44892" rIns="89785" bIns="44892"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89785" tIns="44892" rIns="89785" bIns="44892" rtlCol="0"/>
          <a:lstStyle>
            <a:lvl1pPr algn="r">
              <a:defRPr sz="1200"/>
            </a:lvl1pPr>
          </a:lstStyle>
          <a:p>
            <a:fld id="{535DF58F-8671-456E-AFAD-17BFC9F0FA41}" type="datetimeFigureOut">
              <a:rPr lang="en-GB" smtClean="0"/>
              <a:pPr/>
              <a:t>31/01/2025</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89785" tIns="44892" rIns="89785" bIns="44892"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89785" tIns="44892" rIns="89785" bIns="44892"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7"/>
            <a:ext cx="2889938" cy="487680"/>
          </a:xfrm>
          <a:prstGeom prst="rect">
            <a:avLst/>
          </a:prstGeom>
        </p:spPr>
        <p:txBody>
          <a:bodyPr vert="horz" lIns="89785" tIns="44892" rIns="89785" bIns="44892"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89785" tIns="44892" rIns="89785" bIns="44892" rtlCol="0" anchor="b"/>
          <a:lstStyle>
            <a:lvl1pPr algn="r">
              <a:defRPr sz="1200"/>
            </a:lvl1pPr>
          </a:lstStyle>
          <a:p>
            <a:fld id="{0983270C-3725-49C9-9AFB-E0CEEAD016AD}" type="slidenum">
              <a:rPr lang="en-GB" smtClean="0"/>
              <a:pPr/>
              <a:t>‹#›</a:t>
            </a:fld>
            <a:endParaRPr lang="en-GB"/>
          </a:p>
        </p:txBody>
      </p:sp>
    </p:spTree>
    <p:extLst>
      <p:ext uri="{BB962C8B-B14F-4D97-AF65-F5344CB8AC3E}">
        <p14:creationId xmlns:p14="http://schemas.microsoft.com/office/powerpoint/2010/main" val="21709884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983270C-3725-49C9-9AFB-E0CEEAD016AD}" type="slidenum">
              <a:rPr lang="en-GB" smtClean="0"/>
              <a:pPr/>
              <a:t>1</a:t>
            </a:fld>
            <a:endParaRPr lang="en-GB"/>
          </a:p>
        </p:txBody>
      </p:sp>
    </p:spTree>
    <p:extLst>
      <p:ext uri="{BB962C8B-B14F-4D97-AF65-F5344CB8AC3E}">
        <p14:creationId xmlns:p14="http://schemas.microsoft.com/office/powerpoint/2010/main" val="42751016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Duro</a:t>
            </a:r>
            <a:r>
              <a:rPr lang="en-GB" dirty="0"/>
              <a:t> A. Adeleke, Lessons from </a:t>
            </a:r>
            <a:r>
              <a:rPr lang="en-GB" dirty="0" err="1"/>
              <a:t>Yorùbá</a:t>
            </a:r>
            <a:r>
              <a:rPr lang="en-GB" dirty="0"/>
              <a:t> Mythology. Journal of Asian and African Studies Vol. 39 (3), 2004, pp.179-191</a:t>
            </a:r>
          </a:p>
        </p:txBody>
      </p:sp>
      <p:sp>
        <p:nvSpPr>
          <p:cNvPr id="4" name="Slide Number Placeholder 3"/>
          <p:cNvSpPr>
            <a:spLocks noGrp="1"/>
          </p:cNvSpPr>
          <p:nvPr>
            <p:ph type="sldNum" sz="quarter" idx="5"/>
          </p:nvPr>
        </p:nvSpPr>
        <p:spPr/>
        <p:txBody>
          <a:bodyPr/>
          <a:lstStyle/>
          <a:p>
            <a:fld id="{0983270C-3725-49C9-9AFB-E0CEEAD016AD}" type="slidenum">
              <a:rPr lang="en-GB" smtClean="0"/>
              <a:pPr/>
              <a:t>38</a:t>
            </a:fld>
            <a:endParaRPr lang="en-GB"/>
          </a:p>
        </p:txBody>
      </p:sp>
    </p:spTree>
    <p:extLst>
      <p:ext uri="{BB962C8B-B14F-4D97-AF65-F5344CB8AC3E}">
        <p14:creationId xmlns:p14="http://schemas.microsoft.com/office/powerpoint/2010/main" val="244995144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31/01/2025</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31/01/2025</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31/01/2025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31/01/2025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31/01/2025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31/01/2025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31/01/2025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31/01/2025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31/01/2025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31/01/2025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31/01/2025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685800" y="19812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4648200" y="1981200"/>
            <a:ext cx="3810000"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4648200" y="4114800"/>
            <a:ext cx="3810000"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Rectangle 4"/>
          <p:cNvSpPr>
            <a:spLocks noGrp="1" noChangeArrowheads="1"/>
          </p:cNvSpPr>
          <p:nvPr>
            <p:ph type="dt" sz="half" idx="10"/>
          </p:nvPr>
        </p:nvSpPr>
        <p:spPr>
          <a:ln/>
        </p:spPr>
        <p:txBody>
          <a:bodyPr/>
          <a:lstStyle>
            <a:lvl1pPr>
              <a:defRPr/>
            </a:lvl1pPr>
          </a:lstStyle>
          <a:p>
            <a:pPr>
              <a:defRPr/>
            </a:pPr>
            <a:endParaRPr lang="en-US"/>
          </a:p>
        </p:txBody>
      </p:sp>
      <p:sp>
        <p:nvSpPr>
          <p:cNvPr id="7" name="Rectangle 5"/>
          <p:cNvSpPr>
            <a:spLocks noGrp="1" noChangeArrowheads="1"/>
          </p:cNvSpPr>
          <p:nvPr>
            <p:ph type="ftr" sz="quarter" idx="11"/>
          </p:nvPr>
        </p:nvSpPr>
        <p:spPr>
          <a:xfrm>
            <a:off x="3124200" y="6248400"/>
            <a:ext cx="2895600" cy="457200"/>
          </a:xfrm>
          <a:prstGeom prst="rect">
            <a:avLst/>
          </a:prstGeom>
          <a:ln/>
        </p:spPr>
        <p:txBody>
          <a:bodyPr/>
          <a:lstStyle>
            <a:lvl1pPr>
              <a:defRPr/>
            </a:lvl1pPr>
          </a:lstStyle>
          <a:p>
            <a:pPr>
              <a:defRPr/>
            </a:pPr>
            <a:endParaRPr lang="en-US"/>
          </a:p>
        </p:txBody>
      </p:sp>
      <p:sp>
        <p:nvSpPr>
          <p:cNvPr id="8" name="Rectangle 6"/>
          <p:cNvSpPr>
            <a:spLocks noGrp="1" noChangeArrowheads="1"/>
          </p:cNvSpPr>
          <p:nvPr>
            <p:ph type="sldNum" sz="quarter" idx="12"/>
          </p:nvPr>
        </p:nvSpPr>
        <p:spPr>
          <a:ln/>
        </p:spPr>
        <p:txBody>
          <a:bodyPr/>
          <a:lstStyle>
            <a:lvl1pPr>
              <a:defRPr/>
            </a:lvl1pPr>
          </a:lstStyle>
          <a:p>
            <a:pPr>
              <a:defRPr/>
            </a:pPr>
            <a:fld id="{768E8D67-9C04-4453-90A4-A7D6F5B35014}" type="slidenum">
              <a:rPr lang="en-US"/>
              <a:pPr>
                <a:defRPr/>
              </a:pPr>
              <a:t>‹#›</a:t>
            </a:fld>
            <a:endParaRPr lang="en-US"/>
          </a:p>
        </p:txBody>
      </p:sp>
    </p:spTree>
    <p:extLst>
      <p:ext uri="{BB962C8B-B14F-4D97-AF65-F5344CB8AC3E}">
        <p14:creationId xmlns:p14="http://schemas.microsoft.com/office/powerpoint/2010/main" val="3323644893"/>
      </p:ext>
    </p:extLst>
  </p:cSld>
  <p:clrMapOvr>
    <a:masterClrMapping/>
  </p:clrMapOvr>
  <p:transition advClick="0"/>
</p:sldLayout>
</file>

<file path=ppt/slideLayouts/slideLayout13.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575EE-F7F6-42C9-B986-378C987545FC}"/>
              </a:ext>
            </a:extLst>
          </p:cNvPr>
          <p:cNvSpPr>
            <a:spLocks noGrp="1"/>
          </p:cNvSpPr>
          <p:nvPr>
            <p:ph type="title"/>
          </p:nvPr>
        </p:nvSpPr>
        <p:spPr>
          <a:xfrm>
            <a:off x="457200" y="274638"/>
            <a:ext cx="8229600" cy="1143000"/>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7B13CC8-9E48-4AB4-B99E-41E5E253396E}"/>
              </a:ext>
            </a:extLst>
          </p:cNvPr>
          <p:cNvSpPr>
            <a:spLocks noGrp="1"/>
          </p:cNvSpPr>
          <p:nvPr>
            <p:ph type="body" sz="half" idx="1"/>
          </p:nvPr>
        </p:nvSpPr>
        <p:spPr>
          <a:xfrm>
            <a:off x="457200" y="1600200"/>
            <a:ext cx="4038600" cy="4495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5F223E7-5909-421E-8FED-C975AE448FD8}"/>
              </a:ext>
            </a:extLst>
          </p:cNvPr>
          <p:cNvSpPr>
            <a:spLocks noGrp="1"/>
          </p:cNvSpPr>
          <p:nvPr>
            <p:ph sz="half" idx="2"/>
          </p:nvPr>
        </p:nvSpPr>
        <p:spPr>
          <a:xfrm>
            <a:off x="4648200" y="1600200"/>
            <a:ext cx="4038600" cy="4495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3AEDCD0-99A2-4795-AA60-8C45137C7DAA}"/>
              </a:ext>
            </a:extLst>
          </p:cNvPr>
          <p:cNvSpPr>
            <a:spLocks noGrp="1"/>
          </p:cNvSpPr>
          <p:nvPr>
            <p:ph type="dt" sz="half" idx="10"/>
          </p:nvPr>
        </p:nvSpPr>
        <p:spPr>
          <a:xfrm>
            <a:off x="457200" y="6248400"/>
            <a:ext cx="2133600" cy="457200"/>
          </a:xfrm>
        </p:spPr>
        <p:txBody>
          <a:bodyPr/>
          <a:lstStyle>
            <a:lvl1pPr>
              <a:defRPr/>
            </a:lvl1pPr>
          </a:lstStyle>
          <a:p>
            <a:endParaRPr lang="en-US" altLang="en-US"/>
          </a:p>
        </p:txBody>
      </p:sp>
      <p:sp>
        <p:nvSpPr>
          <p:cNvPr id="6" name="Footer Placeholder 5">
            <a:extLst>
              <a:ext uri="{FF2B5EF4-FFF2-40B4-BE49-F238E27FC236}">
                <a16:creationId xmlns:a16="http://schemas.microsoft.com/office/drawing/2014/main" id="{371F7D49-58D3-4CF3-9DE8-EB331C54352F}"/>
              </a:ext>
            </a:extLst>
          </p:cNvPr>
          <p:cNvSpPr>
            <a:spLocks noGrp="1"/>
          </p:cNvSpPr>
          <p:nvPr>
            <p:ph type="ftr" sz="quarter" idx="11"/>
          </p:nvPr>
        </p:nvSpPr>
        <p:spPr>
          <a:xfrm>
            <a:off x="3124200" y="6248400"/>
            <a:ext cx="2895600" cy="457200"/>
          </a:xfrm>
        </p:spPr>
        <p:txBody>
          <a:bodyPr/>
          <a:lstStyle>
            <a:lvl1pPr>
              <a:defRPr/>
            </a:lvl1pPr>
          </a:lstStyle>
          <a:p>
            <a:endParaRPr lang="en-US" altLang="en-US"/>
          </a:p>
        </p:txBody>
      </p:sp>
      <p:sp>
        <p:nvSpPr>
          <p:cNvPr id="7" name="Slide Number Placeholder 6">
            <a:extLst>
              <a:ext uri="{FF2B5EF4-FFF2-40B4-BE49-F238E27FC236}">
                <a16:creationId xmlns:a16="http://schemas.microsoft.com/office/drawing/2014/main" id="{8AEF69C2-728C-445E-A681-863B05C6D217}"/>
              </a:ext>
            </a:extLst>
          </p:cNvPr>
          <p:cNvSpPr>
            <a:spLocks noGrp="1"/>
          </p:cNvSpPr>
          <p:nvPr>
            <p:ph type="sldNum" sz="quarter" idx="12"/>
          </p:nvPr>
        </p:nvSpPr>
        <p:spPr>
          <a:xfrm>
            <a:off x="6553200" y="6248400"/>
            <a:ext cx="2133600" cy="457200"/>
          </a:xfrm>
        </p:spPr>
        <p:txBody>
          <a:bodyPr/>
          <a:lstStyle>
            <a:lvl1pPr>
              <a:defRPr/>
            </a:lvl1pPr>
          </a:lstStyle>
          <a:p>
            <a:fld id="{D16C47AD-9C7D-4591-AD19-B44267B8A4B0}" type="slidenum">
              <a:rPr lang="en-US" altLang="en-US"/>
              <a:pPr/>
              <a:t>‹#›</a:t>
            </a:fld>
            <a:endParaRPr lang="en-US" altLang="en-US"/>
          </a:p>
        </p:txBody>
      </p:sp>
    </p:spTree>
    <p:extLst>
      <p:ext uri="{BB962C8B-B14F-4D97-AF65-F5344CB8AC3E}">
        <p14:creationId xmlns:p14="http://schemas.microsoft.com/office/powerpoint/2010/main" val="16440038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31/01/2025</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image" Target="../media/image9.jpg"/><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hyperlink" Target="https://www.britishmuseum.org/collection/galleries/africa" TargetMode="External"/><Relationship Id="rId2" Type="http://schemas.openxmlformats.org/officeDocument/2006/relationships/image" Target="../media/image13.jpg"/><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2" Type="http://schemas.openxmlformats.org/officeDocument/2006/relationships/hyperlink" Target="https://youtu.be/J2se_zimj40" TargetMode="Externa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sz="4800" b="1" dirty="0">
                <a:solidFill>
                  <a:schemeClr val="bg1"/>
                </a:solidFill>
              </a:rPr>
              <a:t>Yoruba Mythology</a:t>
            </a:r>
            <a:br>
              <a:rPr lang="en-GB" sz="3600" b="1" dirty="0">
                <a:solidFill>
                  <a:schemeClr val="bg1"/>
                </a:solidFill>
              </a:rPr>
            </a:br>
            <a:r>
              <a:rPr lang="en-GB" sz="3600" b="1" dirty="0">
                <a:solidFill>
                  <a:schemeClr val="bg1"/>
                </a:solidFill>
              </a:rPr>
              <a:t>Human and Divine </a:t>
            </a:r>
          </a:p>
        </p:txBody>
      </p:sp>
      <p:sp>
        <p:nvSpPr>
          <p:cNvPr id="3" name="Subtitle 2"/>
          <p:cNvSpPr>
            <a:spLocks noGrp="1"/>
          </p:cNvSpPr>
          <p:nvPr>
            <p:ph type="subTitle" idx="1"/>
          </p:nvPr>
        </p:nvSpPr>
        <p:spPr/>
        <p:txBody>
          <a:bodyPr>
            <a:normAutofit/>
          </a:bodyPr>
          <a:lstStyle/>
          <a:p>
            <a:r>
              <a:rPr lang="en-GB" sz="3600" dirty="0">
                <a:solidFill>
                  <a:schemeClr val="bg1"/>
                </a:solidFill>
              </a:rPr>
              <a:t>Prof Bettina E. Schmidt </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C9E63-D192-463B-BC37-8928F49A90DD}"/>
              </a:ext>
            </a:extLst>
          </p:cNvPr>
          <p:cNvSpPr>
            <a:spLocks noGrp="1"/>
          </p:cNvSpPr>
          <p:nvPr>
            <p:ph type="title"/>
          </p:nvPr>
        </p:nvSpPr>
        <p:spPr/>
        <p:txBody>
          <a:bodyPr/>
          <a:lstStyle/>
          <a:p>
            <a:r>
              <a:rPr lang="en-GB" dirty="0"/>
              <a:t>Structure today </a:t>
            </a:r>
          </a:p>
        </p:txBody>
      </p:sp>
      <p:sp>
        <p:nvSpPr>
          <p:cNvPr id="3" name="Content Placeholder 2">
            <a:extLst>
              <a:ext uri="{FF2B5EF4-FFF2-40B4-BE49-F238E27FC236}">
                <a16:creationId xmlns:a16="http://schemas.microsoft.com/office/drawing/2014/main" id="{7E537FC4-2813-411D-AF29-045471691FAB}"/>
              </a:ext>
            </a:extLst>
          </p:cNvPr>
          <p:cNvSpPr>
            <a:spLocks noGrp="1"/>
          </p:cNvSpPr>
          <p:nvPr>
            <p:ph idx="1"/>
          </p:nvPr>
        </p:nvSpPr>
        <p:spPr/>
        <p:txBody>
          <a:bodyPr>
            <a:normAutofit fontScale="77500" lnSpcReduction="20000"/>
          </a:bodyPr>
          <a:lstStyle/>
          <a:p>
            <a:r>
              <a:rPr lang="en-GB" dirty="0"/>
              <a:t>Cultural Context (Religions in Africa, Definition of Indigenous, Yoruba in Nigeria – Yoruba in the Americas)</a:t>
            </a:r>
          </a:p>
          <a:p>
            <a:r>
              <a:rPr lang="en-GB" dirty="0"/>
              <a:t>Aspects of Yoruba religion</a:t>
            </a:r>
          </a:p>
          <a:p>
            <a:pPr lvl="1"/>
            <a:r>
              <a:rPr lang="en-GB" dirty="0"/>
              <a:t>Divine and  Human (Cosmology, creation myths, deities, </a:t>
            </a:r>
            <a:r>
              <a:rPr lang="en-GB" dirty="0" err="1"/>
              <a:t>ashe</a:t>
            </a:r>
            <a:r>
              <a:rPr lang="en-GB" dirty="0"/>
              <a:t>)</a:t>
            </a:r>
          </a:p>
          <a:p>
            <a:pPr lvl="1"/>
            <a:r>
              <a:rPr lang="en-GB" dirty="0"/>
              <a:t>Divine Powers (sample of orishas) </a:t>
            </a:r>
          </a:p>
          <a:p>
            <a:pPr lvl="1"/>
            <a:r>
              <a:rPr lang="en-GB" dirty="0"/>
              <a:t>Communication between orishas and humans (oracle, incorporation)  </a:t>
            </a:r>
          </a:p>
          <a:p>
            <a:pPr lvl="1"/>
            <a:r>
              <a:rPr lang="en-GB" dirty="0"/>
              <a:t>Re-enactment of myth in rituals </a:t>
            </a:r>
          </a:p>
          <a:p>
            <a:r>
              <a:rPr lang="en-GB" dirty="0"/>
              <a:t>Lessons from Yoruba Mythology  </a:t>
            </a:r>
          </a:p>
          <a:p>
            <a:endParaRPr lang="en-GB" dirty="0"/>
          </a:p>
          <a:p>
            <a:pPr lvl="1"/>
            <a:endParaRPr lang="en-GB" dirty="0"/>
          </a:p>
        </p:txBody>
      </p:sp>
    </p:spTree>
    <p:extLst>
      <p:ext uri="{BB962C8B-B14F-4D97-AF65-F5344CB8AC3E}">
        <p14:creationId xmlns:p14="http://schemas.microsoft.com/office/powerpoint/2010/main" val="6184871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1DFE5-3A1A-F12A-E81A-29138F6E0B5E}"/>
              </a:ext>
            </a:extLst>
          </p:cNvPr>
          <p:cNvSpPr>
            <a:spLocks noGrp="1"/>
          </p:cNvSpPr>
          <p:nvPr>
            <p:ph type="title"/>
          </p:nvPr>
        </p:nvSpPr>
        <p:spPr/>
        <p:txBody>
          <a:bodyPr>
            <a:normAutofit fontScale="90000"/>
          </a:bodyPr>
          <a:lstStyle/>
          <a:p>
            <a:r>
              <a:rPr lang="en-GB" dirty="0"/>
              <a:t>Starting point: Importance of Myth </a:t>
            </a:r>
          </a:p>
        </p:txBody>
      </p:sp>
      <p:sp>
        <p:nvSpPr>
          <p:cNvPr id="3" name="Content Placeholder 2">
            <a:extLst>
              <a:ext uri="{FF2B5EF4-FFF2-40B4-BE49-F238E27FC236}">
                <a16:creationId xmlns:a16="http://schemas.microsoft.com/office/drawing/2014/main" id="{C11C6DF8-AD16-93F5-BE79-538C941D6C3D}"/>
              </a:ext>
            </a:extLst>
          </p:cNvPr>
          <p:cNvSpPr>
            <a:spLocks noGrp="1"/>
          </p:cNvSpPr>
          <p:nvPr>
            <p:ph idx="1"/>
          </p:nvPr>
        </p:nvSpPr>
        <p:spPr/>
        <p:txBody>
          <a:bodyPr>
            <a:normAutofit fontScale="92500" lnSpcReduction="20000"/>
          </a:bodyPr>
          <a:lstStyle/>
          <a:p>
            <a:r>
              <a:rPr lang="en-GB" dirty="0"/>
              <a:t>“myth is the storehouse of African beliefs, traditions, and values. It covers a gamut of human and non-human endeavours that traverse the physical and spiritual worlds” (Adeleke 20024: 180)</a:t>
            </a:r>
          </a:p>
          <a:p>
            <a:r>
              <a:rPr lang="en-GB" dirty="0"/>
              <a:t>“myth captures the intangibles of ordinary life, illuminating the culturally embedded assumptions of daily activities from the mundane to the profound” (Adeleke 20024: 180)</a:t>
            </a:r>
          </a:p>
        </p:txBody>
      </p:sp>
    </p:spTree>
    <p:extLst>
      <p:ext uri="{BB962C8B-B14F-4D97-AF65-F5344CB8AC3E}">
        <p14:creationId xmlns:p14="http://schemas.microsoft.com/office/powerpoint/2010/main" val="24901746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F44A8C-0F4B-7B18-17E6-533FC0FF1F31}"/>
              </a:ext>
            </a:extLst>
          </p:cNvPr>
          <p:cNvSpPr>
            <a:spLocks noGrp="1"/>
          </p:cNvSpPr>
          <p:nvPr>
            <p:ph type="title"/>
          </p:nvPr>
        </p:nvSpPr>
        <p:spPr/>
        <p:txBody>
          <a:bodyPr>
            <a:normAutofit fontScale="90000"/>
          </a:bodyPr>
          <a:lstStyle/>
          <a:p>
            <a:r>
              <a:rPr lang="en-GB" dirty="0"/>
              <a:t>Indigenous </a:t>
            </a:r>
            <a:r>
              <a:rPr lang="en-GB" dirty="0" err="1"/>
              <a:t>storywork</a:t>
            </a:r>
            <a:r>
              <a:rPr lang="en-GB" dirty="0"/>
              <a:t> as methodology </a:t>
            </a:r>
          </a:p>
        </p:txBody>
      </p:sp>
      <p:sp>
        <p:nvSpPr>
          <p:cNvPr id="4" name="Content Placeholder 3">
            <a:extLst>
              <a:ext uri="{FF2B5EF4-FFF2-40B4-BE49-F238E27FC236}">
                <a16:creationId xmlns:a16="http://schemas.microsoft.com/office/drawing/2014/main" id="{072496C0-CBBE-EB57-CE1E-A713500DDC9C}"/>
              </a:ext>
            </a:extLst>
          </p:cNvPr>
          <p:cNvSpPr>
            <a:spLocks noGrp="1"/>
          </p:cNvSpPr>
          <p:nvPr>
            <p:ph sz="half" idx="1"/>
          </p:nvPr>
        </p:nvSpPr>
        <p:spPr/>
        <p:txBody>
          <a:bodyPr/>
          <a:lstStyle/>
          <a:p>
            <a:r>
              <a:rPr lang="en-GB" dirty="0"/>
              <a:t>Indigenous storytellers of the past, present and future have kept and will keep Indigenous stories at the core</a:t>
            </a:r>
          </a:p>
        </p:txBody>
      </p:sp>
      <p:pic>
        <p:nvPicPr>
          <p:cNvPr id="7" name="Content Placeholder 6" descr="A book cover of a book&#10;&#10;Description automatically generated">
            <a:extLst>
              <a:ext uri="{FF2B5EF4-FFF2-40B4-BE49-F238E27FC236}">
                <a16:creationId xmlns:a16="http://schemas.microsoft.com/office/drawing/2014/main" id="{184E066C-83BB-6534-2596-C65B7792DFB8}"/>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724525" y="1417638"/>
            <a:ext cx="2809194" cy="3277393"/>
          </a:xfrm>
        </p:spPr>
      </p:pic>
    </p:spTree>
    <p:extLst>
      <p:ext uri="{BB962C8B-B14F-4D97-AF65-F5344CB8AC3E}">
        <p14:creationId xmlns:p14="http://schemas.microsoft.com/office/powerpoint/2010/main" val="37329322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3D4C47-0545-3C17-E9D4-6BB1E0E3C670}"/>
              </a:ext>
            </a:extLst>
          </p:cNvPr>
          <p:cNvSpPr>
            <a:spLocks noGrp="1"/>
          </p:cNvSpPr>
          <p:nvPr>
            <p:ph type="title"/>
          </p:nvPr>
        </p:nvSpPr>
        <p:spPr/>
        <p:txBody>
          <a:bodyPr>
            <a:normAutofit fontScale="90000"/>
          </a:bodyPr>
          <a:lstStyle/>
          <a:p>
            <a:r>
              <a:rPr lang="en-GB" dirty="0"/>
              <a:t>Principals of Indigenous </a:t>
            </a:r>
            <a:r>
              <a:rPr lang="en-GB" dirty="0" err="1"/>
              <a:t>storywork</a:t>
            </a:r>
            <a:r>
              <a:rPr lang="en-GB" dirty="0"/>
              <a:t> </a:t>
            </a:r>
          </a:p>
        </p:txBody>
      </p:sp>
      <p:sp>
        <p:nvSpPr>
          <p:cNvPr id="3" name="Content Placeholder 2">
            <a:extLst>
              <a:ext uri="{FF2B5EF4-FFF2-40B4-BE49-F238E27FC236}">
                <a16:creationId xmlns:a16="http://schemas.microsoft.com/office/drawing/2014/main" id="{A2A49810-9BF7-19EB-7FCE-CA1528B4C07F}"/>
              </a:ext>
            </a:extLst>
          </p:cNvPr>
          <p:cNvSpPr>
            <a:spLocks noGrp="1"/>
          </p:cNvSpPr>
          <p:nvPr>
            <p:ph idx="1"/>
          </p:nvPr>
        </p:nvSpPr>
        <p:spPr/>
        <p:txBody>
          <a:bodyPr/>
          <a:lstStyle/>
          <a:p>
            <a:r>
              <a:rPr lang="en-GB" dirty="0"/>
              <a:t>The four principals of respect, responsibility, reverence and reciprocity act as an ethical guide for the researcher to work with Indigenous people, their Indigenous knowledges, and stories (p. 1)</a:t>
            </a:r>
          </a:p>
        </p:txBody>
      </p:sp>
    </p:spTree>
    <p:extLst>
      <p:ext uri="{BB962C8B-B14F-4D97-AF65-F5344CB8AC3E}">
        <p14:creationId xmlns:p14="http://schemas.microsoft.com/office/powerpoint/2010/main" val="4289282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B01F16-228B-494D-DF77-665C9EC90A8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6D02496-7D26-2105-3BDD-0DE6C0F931E9}"/>
              </a:ext>
            </a:extLst>
          </p:cNvPr>
          <p:cNvSpPr>
            <a:spLocks noGrp="1"/>
          </p:cNvSpPr>
          <p:nvPr>
            <p:ph idx="1"/>
          </p:nvPr>
        </p:nvSpPr>
        <p:spPr/>
        <p:txBody>
          <a:bodyPr/>
          <a:lstStyle/>
          <a:p>
            <a:r>
              <a:rPr lang="en-GB" dirty="0"/>
              <a:t>The research must listen to Indigenous Peoples’ stories with respect, develop story relationships in a responsible manner, treat story knowledge with reverence and strengthen storied impact through reciprocity (p. 2)</a:t>
            </a:r>
          </a:p>
        </p:txBody>
      </p:sp>
    </p:spTree>
    <p:extLst>
      <p:ext uri="{BB962C8B-B14F-4D97-AF65-F5344CB8AC3E}">
        <p14:creationId xmlns:p14="http://schemas.microsoft.com/office/powerpoint/2010/main" val="14604008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C062CB-5381-DCDF-C742-355F26DF3D91}"/>
              </a:ext>
            </a:extLst>
          </p:cNvPr>
          <p:cNvSpPr>
            <a:spLocks noGrp="1"/>
          </p:cNvSpPr>
          <p:nvPr>
            <p:ph type="title"/>
          </p:nvPr>
        </p:nvSpPr>
        <p:spPr/>
        <p:txBody>
          <a:bodyPr/>
          <a:lstStyle/>
          <a:p>
            <a:r>
              <a:rPr lang="en-GB" dirty="0"/>
              <a:t>Ngugi </a:t>
            </a:r>
            <a:r>
              <a:rPr lang="en-GB" dirty="0" err="1"/>
              <a:t>wa</a:t>
            </a:r>
            <a:r>
              <a:rPr lang="en-GB" dirty="0"/>
              <a:t> Thiong’o (2017)</a:t>
            </a:r>
          </a:p>
        </p:txBody>
      </p:sp>
      <p:sp>
        <p:nvSpPr>
          <p:cNvPr id="3" name="Content Placeholder 2">
            <a:extLst>
              <a:ext uri="{FF2B5EF4-FFF2-40B4-BE49-F238E27FC236}">
                <a16:creationId xmlns:a16="http://schemas.microsoft.com/office/drawing/2014/main" id="{99BED161-7BAB-B18B-1A6A-776D6A86C63F}"/>
              </a:ext>
            </a:extLst>
          </p:cNvPr>
          <p:cNvSpPr>
            <a:spLocks noGrp="1"/>
          </p:cNvSpPr>
          <p:nvPr>
            <p:ph idx="1"/>
          </p:nvPr>
        </p:nvSpPr>
        <p:spPr/>
        <p:txBody>
          <a:bodyPr/>
          <a:lstStyle/>
          <a:p>
            <a:r>
              <a:rPr lang="en-GB" dirty="0"/>
              <a:t>“Until the lions have their storytellers, the story of the hunt will always glorify the hunter”</a:t>
            </a:r>
          </a:p>
          <a:p>
            <a:r>
              <a:rPr lang="en-GB" dirty="0"/>
              <a:t>Ngugi </a:t>
            </a:r>
            <a:r>
              <a:rPr lang="en-GB" dirty="0" err="1"/>
              <a:t>wa</a:t>
            </a:r>
            <a:r>
              <a:rPr lang="en-GB" dirty="0"/>
              <a:t> Thiong’o points out the power of the storyteller </a:t>
            </a:r>
          </a:p>
          <a:p>
            <a:r>
              <a:rPr lang="en-GB" dirty="0"/>
              <a:t>-&gt; drawing attention to the relationship between the colonizer and the colonized </a:t>
            </a:r>
          </a:p>
          <a:p>
            <a:endParaRPr lang="en-GB" dirty="0"/>
          </a:p>
        </p:txBody>
      </p:sp>
    </p:spTree>
    <p:extLst>
      <p:ext uri="{BB962C8B-B14F-4D97-AF65-F5344CB8AC3E}">
        <p14:creationId xmlns:p14="http://schemas.microsoft.com/office/powerpoint/2010/main" val="3130838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6F278F-9E3A-86DE-C6BE-7C1DEB2EAF60}"/>
              </a:ext>
            </a:extLst>
          </p:cNvPr>
          <p:cNvSpPr>
            <a:spLocks noGrp="1"/>
          </p:cNvSpPr>
          <p:nvPr>
            <p:ph type="title"/>
          </p:nvPr>
        </p:nvSpPr>
        <p:spPr/>
        <p:txBody>
          <a:bodyPr/>
          <a:lstStyle/>
          <a:p>
            <a:r>
              <a:rPr lang="en-GB" dirty="0"/>
              <a:t>Stories and Colonization </a:t>
            </a:r>
          </a:p>
        </p:txBody>
      </p:sp>
      <p:sp>
        <p:nvSpPr>
          <p:cNvPr id="3" name="Content Placeholder 2">
            <a:extLst>
              <a:ext uri="{FF2B5EF4-FFF2-40B4-BE49-F238E27FC236}">
                <a16:creationId xmlns:a16="http://schemas.microsoft.com/office/drawing/2014/main" id="{B537F219-5FB6-C00E-6397-AD457AA47206}"/>
              </a:ext>
            </a:extLst>
          </p:cNvPr>
          <p:cNvSpPr>
            <a:spLocks noGrp="1"/>
          </p:cNvSpPr>
          <p:nvPr>
            <p:ph idx="1"/>
          </p:nvPr>
        </p:nvSpPr>
        <p:spPr/>
        <p:txBody>
          <a:bodyPr>
            <a:normAutofit lnSpcReduction="10000"/>
          </a:bodyPr>
          <a:lstStyle/>
          <a:p>
            <a:r>
              <a:rPr lang="en-GB" dirty="0"/>
              <a:t>Research was a critical tool of colonization during which story-taking and story-making was used (mis-used):</a:t>
            </a:r>
          </a:p>
          <a:p>
            <a:r>
              <a:rPr lang="en-GB" dirty="0"/>
              <a:t>“Colonial Western research of our traditional stories and research stories of our peoples was used to define, destroy, and deter the valuing of Indigenous knowledge, people, and practices.” (p. 5) </a:t>
            </a:r>
          </a:p>
        </p:txBody>
      </p:sp>
    </p:spTree>
    <p:extLst>
      <p:ext uri="{BB962C8B-B14F-4D97-AF65-F5344CB8AC3E}">
        <p14:creationId xmlns:p14="http://schemas.microsoft.com/office/powerpoint/2010/main" val="15924024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6A795E-70C2-80AC-4173-0D5991C0211D}"/>
              </a:ext>
            </a:extLst>
          </p:cNvPr>
          <p:cNvSpPr>
            <a:spLocks noGrp="1"/>
          </p:cNvSpPr>
          <p:nvPr>
            <p:ph type="title"/>
          </p:nvPr>
        </p:nvSpPr>
        <p:spPr/>
        <p:txBody>
          <a:bodyPr/>
          <a:lstStyle/>
          <a:p>
            <a:r>
              <a:rPr lang="en-GB" dirty="0"/>
              <a:t>Research as Theft and Invasion </a:t>
            </a:r>
          </a:p>
        </p:txBody>
      </p:sp>
      <p:sp>
        <p:nvSpPr>
          <p:cNvPr id="3" name="Content Placeholder 2">
            <a:extLst>
              <a:ext uri="{FF2B5EF4-FFF2-40B4-BE49-F238E27FC236}">
                <a16:creationId xmlns:a16="http://schemas.microsoft.com/office/drawing/2014/main" id="{672E33E7-E0EA-1696-D01A-7F550B62CB06}"/>
              </a:ext>
            </a:extLst>
          </p:cNvPr>
          <p:cNvSpPr>
            <a:spLocks noGrp="1"/>
          </p:cNvSpPr>
          <p:nvPr>
            <p:ph idx="1"/>
          </p:nvPr>
        </p:nvSpPr>
        <p:spPr/>
        <p:txBody>
          <a:bodyPr/>
          <a:lstStyle/>
          <a:p>
            <a:r>
              <a:rPr lang="en-GB" dirty="0"/>
              <a:t>“With an objective façade of research, and an assumed position of racial superiority, the story-takers and story-makers usually misrepresented, misappropriated, and misused our Indigenous stories”. (p. 5)</a:t>
            </a:r>
          </a:p>
          <a:p>
            <a:r>
              <a:rPr lang="en-GB" dirty="0"/>
              <a:t>-&gt; need to decolonizing methodologies </a:t>
            </a:r>
          </a:p>
        </p:txBody>
      </p:sp>
    </p:spTree>
    <p:extLst>
      <p:ext uri="{BB962C8B-B14F-4D97-AF65-F5344CB8AC3E}">
        <p14:creationId xmlns:p14="http://schemas.microsoft.com/office/powerpoint/2010/main" val="5220580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705BF-6891-6D1B-E3C8-ACAE6ADD52DD}"/>
              </a:ext>
            </a:extLst>
          </p:cNvPr>
          <p:cNvSpPr>
            <a:spLocks noGrp="1"/>
          </p:cNvSpPr>
          <p:nvPr>
            <p:ph type="title"/>
          </p:nvPr>
        </p:nvSpPr>
        <p:spPr/>
        <p:txBody>
          <a:bodyPr/>
          <a:lstStyle/>
          <a:p>
            <a:r>
              <a:rPr lang="en-GB" dirty="0"/>
              <a:t>Linda Smith (2012)</a:t>
            </a:r>
          </a:p>
        </p:txBody>
      </p:sp>
      <p:sp>
        <p:nvSpPr>
          <p:cNvPr id="3" name="Content Placeholder 2">
            <a:extLst>
              <a:ext uri="{FF2B5EF4-FFF2-40B4-BE49-F238E27FC236}">
                <a16:creationId xmlns:a16="http://schemas.microsoft.com/office/drawing/2014/main" id="{7B3DC7A0-F88D-8731-49D5-FD52DEDFBD67}"/>
              </a:ext>
            </a:extLst>
          </p:cNvPr>
          <p:cNvSpPr>
            <a:spLocks noGrp="1"/>
          </p:cNvSpPr>
          <p:nvPr>
            <p:ph idx="1"/>
          </p:nvPr>
        </p:nvSpPr>
        <p:spPr/>
        <p:txBody>
          <a:bodyPr>
            <a:normAutofit lnSpcReduction="10000"/>
          </a:bodyPr>
          <a:lstStyle/>
          <a:p>
            <a:r>
              <a:rPr lang="en-GB" dirty="0"/>
              <a:t>“Decolonizing … does not mean and has not meant a total rejection of all theory or research or Western knowledge. Rather, it is about centring our concerns and world views and then coming to know and understand theory and research from our perspectives and for our purposes.” (2012: 39)</a:t>
            </a:r>
          </a:p>
        </p:txBody>
      </p:sp>
    </p:spTree>
    <p:extLst>
      <p:ext uri="{BB962C8B-B14F-4D97-AF65-F5344CB8AC3E}">
        <p14:creationId xmlns:p14="http://schemas.microsoft.com/office/powerpoint/2010/main" val="8444732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26A4D3-66C8-2659-B71B-192694687E33}"/>
              </a:ext>
            </a:extLst>
          </p:cNvPr>
          <p:cNvSpPr>
            <a:spLocks noGrp="1"/>
          </p:cNvSpPr>
          <p:nvPr>
            <p:ph type="title"/>
          </p:nvPr>
        </p:nvSpPr>
        <p:spPr/>
        <p:txBody>
          <a:bodyPr/>
          <a:lstStyle/>
          <a:p>
            <a:r>
              <a:rPr lang="en-GB" dirty="0"/>
              <a:t>Implications</a:t>
            </a:r>
          </a:p>
        </p:txBody>
      </p:sp>
      <p:sp>
        <p:nvSpPr>
          <p:cNvPr id="3" name="Content Placeholder 2">
            <a:extLst>
              <a:ext uri="{FF2B5EF4-FFF2-40B4-BE49-F238E27FC236}">
                <a16:creationId xmlns:a16="http://schemas.microsoft.com/office/drawing/2014/main" id="{9C059B49-18BE-894F-A283-1E1DE0CEA85C}"/>
              </a:ext>
            </a:extLst>
          </p:cNvPr>
          <p:cNvSpPr>
            <a:spLocks noGrp="1"/>
          </p:cNvSpPr>
          <p:nvPr>
            <p:ph idx="1"/>
          </p:nvPr>
        </p:nvSpPr>
        <p:spPr/>
        <p:txBody>
          <a:bodyPr/>
          <a:lstStyle/>
          <a:p>
            <a:r>
              <a:rPr lang="en-GB" dirty="0"/>
              <a:t>Prioritising the indigenous principals on which stories are shared, respected </a:t>
            </a:r>
            <a:r>
              <a:rPr lang="en-GB"/>
              <a:t>and treasured </a:t>
            </a:r>
          </a:p>
        </p:txBody>
      </p:sp>
    </p:spTree>
    <p:extLst>
      <p:ext uri="{BB962C8B-B14F-4D97-AF65-F5344CB8AC3E}">
        <p14:creationId xmlns:p14="http://schemas.microsoft.com/office/powerpoint/2010/main" val="12961247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1. Context </a:t>
            </a:r>
          </a:p>
        </p:txBody>
      </p:sp>
      <p:sp>
        <p:nvSpPr>
          <p:cNvPr id="3" name="Content Placeholder 2"/>
          <p:cNvSpPr>
            <a:spLocks noGrp="1"/>
          </p:cNvSpPr>
          <p:nvPr>
            <p:ph idx="1"/>
          </p:nvPr>
        </p:nvSpPr>
        <p:spPr/>
        <p:txBody>
          <a:bodyPr>
            <a:normAutofit fontScale="92500"/>
          </a:bodyPr>
          <a:lstStyle/>
          <a:p>
            <a:r>
              <a:rPr lang="en-GB" dirty="0"/>
              <a:t>Diversity of religions in Africa</a:t>
            </a:r>
          </a:p>
          <a:p>
            <a:r>
              <a:rPr lang="en-GB" dirty="0"/>
              <a:t>In addition to a range of indigenous religions also Islam and Christianity (or better Christianities) as well as Hinduism and even Judaism</a:t>
            </a:r>
          </a:p>
          <a:p>
            <a:pPr lvl="1"/>
            <a:r>
              <a:rPr lang="en-GB" dirty="0"/>
              <a:t>The term indigenous is used for any </a:t>
            </a:r>
            <a:r>
              <a:rPr lang="en-GB" dirty="0">
                <a:solidFill>
                  <a:srgbClr val="FF0000"/>
                </a:solidFill>
              </a:rPr>
              <a:t>ethnic group </a:t>
            </a:r>
            <a:r>
              <a:rPr lang="en-GB" dirty="0"/>
              <a:t>who inhabit the </a:t>
            </a:r>
            <a:r>
              <a:rPr lang="en-GB" dirty="0">
                <a:solidFill>
                  <a:srgbClr val="FF0000"/>
                </a:solidFill>
              </a:rPr>
              <a:t>geographic</a:t>
            </a:r>
            <a:r>
              <a:rPr lang="en-GB" dirty="0"/>
              <a:t> region with which they have the </a:t>
            </a:r>
            <a:r>
              <a:rPr lang="en-GB" dirty="0">
                <a:solidFill>
                  <a:srgbClr val="FF0000"/>
                </a:solidFill>
              </a:rPr>
              <a:t>earliest historical connection </a:t>
            </a:r>
            <a:endParaRPr lang="en-GB" dirty="0"/>
          </a:p>
          <a:p>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793488-E986-45CB-837F-DB6190D56CDF}"/>
              </a:ext>
            </a:extLst>
          </p:cNvPr>
          <p:cNvSpPr>
            <a:spLocks noGrp="1"/>
          </p:cNvSpPr>
          <p:nvPr>
            <p:ph type="title"/>
          </p:nvPr>
        </p:nvSpPr>
        <p:spPr/>
        <p:txBody>
          <a:bodyPr/>
          <a:lstStyle/>
          <a:p>
            <a:r>
              <a:rPr lang="en-GB" dirty="0"/>
              <a:t>Indigenous ….</a:t>
            </a:r>
          </a:p>
        </p:txBody>
      </p:sp>
      <p:sp>
        <p:nvSpPr>
          <p:cNvPr id="3" name="Content Placeholder 2">
            <a:extLst>
              <a:ext uri="{FF2B5EF4-FFF2-40B4-BE49-F238E27FC236}">
                <a16:creationId xmlns:a16="http://schemas.microsoft.com/office/drawing/2014/main" id="{0D26630C-4FF4-42D3-B24E-27793F5AD083}"/>
              </a:ext>
            </a:extLst>
          </p:cNvPr>
          <p:cNvSpPr>
            <a:spLocks noGrp="1"/>
          </p:cNvSpPr>
          <p:nvPr>
            <p:ph idx="1"/>
          </p:nvPr>
        </p:nvSpPr>
        <p:spPr/>
        <p:txBody>
          <a:bodyPr>
            <a:normAutofit fontScale="92500" lnSpcReduction="20000"/>
          </a:bodyPr>
          <a:lstStyle/>
          <a:p>
            <a:pPr lvl="1"/>
            <a:r>
              <a:rPr lang="en-GB" sz="3200" dirty="0"/>
              <a:t>A cultural group (and their descendants) who has an historical continuity or association with a given </a:t>
            </a:r>
            <a:r>
              <a:rPr lang="en-GB" sz="3200" dirty="0">
                <a:solidFill>
                  <a:srgbClr val="FF0000"/>
                </a:solidFill>
              </a:rPr>
              <a:t>region</a:t>
            </a:r>
            <a:r>
              <a:rPr lang="en-GB" sz="3200" dirty="0"/>
              <a:t>, and who formerly or currently inhabits the region </a:t>
            </a:r>
          </a:p>
          <a:p>
            <a:pPr lvl="1"/>
            <a:r>
              <a:rPr lang="en-GB" sz="3200" dirty="0"/>
              <a:t> who has maintained at least in part their distinct </a:t>
            </a:r>
            <a:r>
              <a:rPr lang="en-GB" sz="3200" dirty="0">
                <a:solidFill>
                  <a:srgbClr val="FF0000"/>
                </a:solidFill>
              </a:rPr>
              <a:t>cultural and social characteristics</a:t>
            </a:r>
          </a:p>
          <a:p>
            <a:pPr lvl="1"/>
            <a:r>
              <a:rPr lang="en-GB" sz="3200" dirty="0"/>
              <a:t>and </a:t>
            </a:r>
            <a:r>
              <a:rPr lang="en-GB" sz="3200" dirty="0">
                <a:solidFill>
                  <a:srgbClr val="FF0000"/>
                </a:solidFill>
              </a:rPr>
              <a:t>remain differentiated </a:t>
            </a:r>
            <a:r>
              <a:rPr lang="en-GB" sz="3200" dirty="0"/>
              <a:t>from the surrounding populations and dominant culture of the nation-state </a:t>
            </a:r>
          </a:p>
          <a:p>
            <a:endParaRPr lang="en-GB" dirty="0"/>
          </a:p>
        </p:txBody>
      </p:sp>
    </p:spTree>
    <p:extLst>
      <p:ext uri="{BB962C8B-B14F-4D97-AF65-F5344CB8AC3E}">
        <p14:creationId xmlns:p14="http://schemas.microsoft.com/office/powerpoint/2010/main" val="4773515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Focus today is ..</a:t>
            </a:r>
          </a:p>
        </p:txBody>
      </p:sp>
      <p:sp>
        <p:nvSpPr>
          <p:cNvPr id="3" name="Content Placeholder 2"/>
          <p:cNvSpPr>
            <a:spLocks noGrp="1"/>
          </p:cNvSpPr>
          <p:nvPr>
            <p:ph idx="1"/>
          </p:nvPr>
        </p:nvSpPr>
        <p:spPr/>
        <p:txBody>
          <a:bodyPr>
            <a:normAutofit fontScale="92500" lnSpcReduction="20000"/>
          </a:bodyPr>
          <a:lstStyle/>
          <a:p>
            <a:r>
              <a:rPr lang="en-GB" dirty="0"/>
              <a:t>on </a:t>
            </a:r>
            <a:r>
              <a:rPr lang="en-GB" u="sng" dirty="0"/>
              <a:t>one</a:t>
            </a:r>
            <a:r>
              <a:rPr lang="en-GB" dirty="0"/>
              <a:t> indigenous religion, the traditional religion the Yoruba people which is still relevant today (despite of conversion to Islam and Christianity) </a:t>
            </a:r>
          </a:p>
          <a:p>
            <a:endParaRPr lang="en-GB" dirty="0"/>
          </a:p>
          <a:p>
            <a:pPr lvl="1"/>
            <a:r>
              <a:rPr lang="en-GB" dirty="0"/>
              <a:t>“Religious worldviews, often distinct to ethnic groups, reflect people’s identities and lie at the heart of how they relate to one another, to other people, and to the world at large.” (Olupona 2014, p. 1)</a:t>
            </a:r>
          </a:p>
          <a:p>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9DB308-0C83-40C4-AF78-D2FAA0B298D2}"/>
              </a:ext>
            </a:extLst>
          </p:cNvPr>
          <p:cNvSpPr>
            <a:spLocks noGrp="1"/>
          </p:cNvSpPr>
          <p:nvPr>
            <p:ph type="title"/>
          </p:nvPr>
        </p:nvSpPr>
        <p:spPr/>
        <p:txBody>
          <a:bodyPr/>
          <a:lstStyle/>
          <a:p>
            <a:endParaRPr lang="en-GB"/>
          </a:p>
        </p:txBody>
      </p:sp>
      <p:pic>
        <p:nvPicPr>
          <p:cNvPr id="5" name="Content Placeholder 4" descr="A picture containing text, map&#10;&#10;Description automatically generated">
            <a:extLst>
              <a:ext uri="{FF2B5EF4-FFF2-40B4-BE49-F238E27FC236}">
                <a16:creationId xmlns:a16="http://schemas.microsoft.com/office/drawing/2014/main" id="{E12EE635-AB6A-4703-BAF4-979720EBFA07}"/>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691680" y="1765615"/>
            <a:ext cx="5544616" cy="3326769"/>
          </a:xfrm>
        </p:spPr>
      </p:pic>
    </p:spTree>
    <p:extLst>
      <p:ext uri="{BB962C8B-B14F-4D97-AF65-F5344CB8AC3E}">
        <p14:creationId xmlns:p14="http://schemas.microsoft.com/office/powerpoint/2010/main" val="328479061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98E0B3-7C05-4E46-8623-342713CD4A46}"/>
              </a:ext>
            </a:extLst>
          </p:cNvPr>
          <p:cNvSpPr>
            <a:spLocks noGrp="1"/>
          </p:cNvSpPr>
          <p:nvPr>
            <p:ph type="title"/>
          </p:nvPr>
        </p:nvSpPr>
        <p:spPr/>
        <p:txBody>
          <a:bodyPr>
            <a:normAutofit fontScale="90000"/>
          </a:bodyPr>
          <a:lstStyle/>
          <a:p>
            <a:r>
              <a:rPr lang="en-GB" dirty="0"/>
              <a:t>Pemberton writes about the Yoruba:</a:t>
            </a:r>
          </a:p>
        </p:txBody>
      </p:sp>
      <p:sp>
        <p:nvSpPr>
          <p:cNvPr id="3" name="Content Placeholder 2">
            <a:extLst>
              <a:ext uri="{FF2B5EF4-FFF2-40B4-BE49-F238E27FC236}">
                <a16:creationId xmlns:a16="http://schemas.microsoft.com/office/drawing/2014/main" id="{3FACE918-0FCA-4BEF-90F2-0D1A68A67AB8}"/>
              </a:ext>
            </a:extLst>
          </p:cNvPr>
          <p:cNvSpPr>
            <a:spLocks noGrp="1"/>
          </p:cNvSpPr>
          <p:nvPr>
            <p:ph idx="1"/>
          </p:nvPr>
        </p:nvSpPr>
        <p:spPr/>
        <p:txBody>
          <a:bodyPr>
            <a:normAutofit/>
          </a:bodyPr>
          <a:lstStyle/>
          <a:p>
            <a:pPr algn="l"/>
            <a:r>
              <a:rPr lang="en-GB" sz="2400" b="0" i="0" u="none" strike="noStrike" baseline="0" dirty="0">
                <a:latin typeface="Arial" panose="020B0604020202020204" pitchFamily="34" charset="0"/>
                <a:cs typeface="Arial" panose="020B0604020202020204" pitchFamily="34" charset="0"/>
              </a:rPr>
              <a:t>“The twelve to fifteen million Yoruba people of southwestern Nigeria, the Republic of Benin (formerly Dahomey), and Togo (topographically the area is defined as that between 6°0–9°5’ 2°41’–6° east longitude) are the heirs of one of the oldest cultural traditions in West Africa. Archaeological and linguistic evidence indicate that the Yoruba have lived in their present habitat since at least the fifth century BCE. …(next slide)</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1764246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EBE52A-4FC7-4838-94D5-ACEDC1CB8DE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14B1DDF-3AF2-4A4E-A03D-85074AD9F8E4}"/>
              </a:ext>
            </a:extLst>
          </p:cNvPr>
          <p:cNvSpPr>
            <a:spLocks noGrp="1"/>
          </p:cNvSpPr>
          <p:nvPr>
            <p:ph idx="1"/>
          </p:nvPr>
        </p:nvSpPr>
        <p:spPr/>
        <p:txBody>
          <a:bodyPr>
            <a:normAutofit fontScale="85000" lnSpcReduction="10000"/>
          </a:bodyPr>
          <a:lstStyle/>
          <a:p>
            <a:r>
              <a:rPr lang="en-GB" sz="3200" b="0" i="0" u="none" strike="noStrike" baseline="0" dirty="0">
                <a:latin typeface="Arial" panose="020B0604020202020204" pitchFamily="34" charset="0"/>
                <a:cs typeface="Arial" panose="020B0604020202020204" pitchFamily="34" charset="0"/>
              </a:rPr>
              <a:t>…. The development of the regional dialects that distinguish the Yoruba subgroups and the process of urbanization, which developed into a social system unique among sub-Saharan African peoples, took place during the first millennium BCE. By the ninth century the ancient city of Ile-Ife: was thriving and in the next five centuries Ife artists would create terracotta and bronze sculptures that are now among Africa’s artistic treasures.</a:t>
            </a:r>
            <a:r>
              <a:rPr lang="en-GB" sz="3200" dirty="0">
                <a:latin typeface="Arial" panose="020B0604020202020204" pitchFamily="34" charset="0"/>
                <a:cs typeface="Arial" panose="020B0604020202020204" pitchFamily="34" charset="0"/>
              </a:rPr>
              <a:t>“ (2004: 2209-2210)</a:t>
            </a:r>
          </a:p>
          <a:p>
            <a:endParaRPr lang="en-GB" dirty="0"/>
          </a:p>
        </p:txBody>
      </p:sp>
    </p:spTree>
    <p:extLst>
      <p:ext uri="{BB962C8B-B14F-4D97-AF65-F5344CB8AC3E}">
        <p14:creationId xmlns:p14="http://schemas.microsoft.com/office/powerpoint/2010/main" val="213766872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8EB7E0-934E-459E-BBA7-2794F42E4D57}"/>
              </a:ext>
            </a:extLst>
          </p:cNvPr>
          <p:cNvSpPr>
            <a:spLocks noGrp="1"/>
          </p:cNvSpPr>
          <p:nvPr>
            <p:ph type="title"/>
          </p:nvPr>
        </p:nvSpPr>
        <p:spPr/>
        <p:txBody>
          <a:bodyPr/>
          <a:lstStyle/>
          <a:p>
            <a:r>
              <a:rPr lang="en-GB" dirty="0"/>
              <a:t>Link to the Americas </a:t>
            </a:r>
          </a:p>
        </p:txBody>
      </p:sp>
      <p:sp>
        <p:nvSpPr>
          <p:cNvPr id="3" name="Content Placeholder 2">
            <a:extLst>
              <a:ext uri="{FF2B5EF4-FFF2-40B4-BE49-F238E27FC236}">
                <a16:creationId xmlns:a16="http://schemas.microsoft.com/office/drawing/2014/main" id="{20842483-8973-4C0A-A2BD-74C0A944CB5F}"/>
              </a:ext>
            </a:extLst>
          </p:cNvPr>
          <p:cNvSpPr>
            <a:spLocks noGrp="1"/>
          </p:cNvSpPr>
          <p:nvPr>
            <p:ph idx="1"/>
          </p:nvPr>
        </p:nvSpPr>
        <p:spPr/>
        <p:txBody>
          <a:bodyPr>
            <a:normAutofit/>
          </a:bodyPr>
          <a:lstStyle/>
          <a:p>
            <a:r>
              <a:rPr lang="en-GB" dirty="0"/>
              <a:t>Transatlantic slave trade </a:t>
            </a:r>
          </a:p>
          <a:p>
            <a:r>
              <a:rPr lang="en-GB" dirty="0"/>
              <a:t>-&gt; app. 10 million people were transported against their will from Africa to the Americas (between 1518 and 1850)</a:t>
            </a:r>
          </a:p>
        </p:txBody>
      </p:sp>
    </p:spTree>
    <p:extLst>
      <p:ext uri="{BB962C8B-B14F-4D97-AF65-F5344CB8AC3E}">
        <p14:creationId xmlns:p14="http://schemas.microsoft.com/office/powerpoint/2010/main" val="271914684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96FE2A-6797-49D2-935E-2404DCFCEF6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7F2E327-724D-401D-8CB3-1A07735D2F02}"/>
              </a:ext>
            </a:extLst>
          </p:cNvPr>
          <p:cNvSpPr>
            <a:spLocks noGrp="1"/>
          </p:cNvSpPr>
          <p:nvPr>
            <p:ph idx="1"/>
          </p:nvPr>
        </p:nvSpPr>
        <p:spPr/>
        <p:txBody>
          <a:bodyPr>
            <a:normAutofit lnSpcReduction="10000"/>
          </a:bodyPr>
          <a:lstStyle/>
          <a:p>
            <a:r>
              <a:rPr lang="en-GB" dirty="0"/>
              <a:t>In the Americas establishment of African derived religions (e.g., in Cuba, Brazil, Haiti, Trinidad and Tobago and other countries) </a:t>
            </a:r>
          </a:p>
          <a:p>
            <a:r>
              <a:rPr lang="en-GB" dirty="0"/>
              <a:t>Several show a strong influence from Yoruba tradition (e.g., Santeria in Cuba and the USA and Candomblé in Brazil) </a:t>
            </a:r>
          </a:p>
          <a:p>
            <a:pPr lvl="1"/>
            <a:r>
              <a:rPr lang="en-GB" dirty="0"/>
              <a:t>Tomorrow the focus will be on </a:t>
            </a:r>
            <a:r>
              <a:rPr lang="en-GB"/>
              <a:t>Brazilian Candomblé</a:t>
            </a:r>
            <a:endParaRPr lang="en-GB" dirty="0"/>
          </a:p>
          <a:p>
            <a:endParaRPr lang="en-GB" dirty="0"/>
          </a:p>
        </p:txBody>
      </p:sp>
    </p:spTree>
    <p:extLst>
      <p:ext uri="{BB962C8B-B14F-4D97-AF65-F5344CB8AC3E}">
        <p14:creationId xmlns:p14="http://schemas.microsoft.com/office/powerpoint/2010/main" val="304566385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19DA9-926C-4F37-9ECC-7280E8279631}"/>
              </a:ext>
            </a:extLst>
          </p:cNvPr>
          <p:cNvSpPr>
            <a:spLocks noGrp="1"/>
          </p:cNvSpPr>
          <p:nvPr>
            <p:ph type="title"/>
          </p:nvPr>
        </p:nvSpPr>
        <p:spPr>
          <a:xfrm>
            <a:off x="457200" y="274638"/>
            <a:ext cx="8229600" cy="1143000"/>
          </a:xfrm>
        </p:spPr>
        <p:txBody>
          <a:bodyPr anchor="ctr">
            <a:normAutofit/>
          </a:bodyPr>
          <a:lstStyle/>
          <a:p>
            <a:r>
              <a:rPr lang="en-GB" dirty="0"/>
              <a:t>Two different versions </a:t>
            </a:r>
          </a:p>
        </p:txBody>
      </p:sp>
      <p:sp>
        <p:nvSpPr>
          <p:cNvPr id="12" name="Content Placeholder 2">
            <a:extLst>
              <a:ext uri="{FF2B5EF4-FFF2-40B4-BE49-F238E27FC236}">
                <a16:creationId xmlns:a16="http://schemas.microsoft.com/office/drawing/2014/main" id="{EA325967-4268-4158-80DA-7A2D3AF673C2}"/>
              </a:ext>
            </a:extLst>
          </p:cNvPr>
          <p:cNvSpPr>
            <a:spLocks noGrp="1"/>
          </p:cNvSpPr>
          <p:nvPr>
            <p:ph sz="half" idx="1"/>
          </p:nvPr>
        </p:nvSpPr>
        <p:spPr>
          <a:xfrm>
            <a:off x="457200" y="1600201"/>
            <a:ext cx="4038600" cy="3989040"/>
          </a:xfrm>
        </p:spPr>
        <p:txBody>
          <a:bodyPr>
            <a:normAutofit lnSpcReduction="10000"/>
          </a:bodyPr>
          <a:lstStyle/>
          <a:p>
            <a:r>
              <a:rPr lang="en-US" dirty="0"/>
              <a:t>Yoruba religion in West Africa </a:t>
            </a:r>
          </a:p>
          <a:p>
            <a:endParaRPr lang="en-US" dirty="0"/>
          </a:p>
          <a:p>
            <a:r>
              <a:rPr lang="en-US" dirty="0"/>
              <a:t>-&gt; original mythology with countless deities</a:t>
            </a:r>
          </a:p>
        </p:txBody>
      </p:sp>
      <p:sp>
        <p:nvSpPr>
          <p:cNvPr id="14" name="Content Placeholder 3">
            <a:extLst>
              <a:ext uri="{FF2B5EF4-FFF2-40B4-BE49-F238E27FC236}">
                <a16:creationId xmlns:a16="http://schemas.microsoft.com/office/drawing/2014/main" id="{712851B1-3364-43F1-9D3F-FC1023860521}"/>
              </a:ext>
            </a:extLst>
          </p:cNvPr>
          <p:cNvSpPr>
            <a:spLocks noGrp="1"/>
          </p:cNvSpPr>
          <p:nvPr>
            <p:ph sz="half" idx="2"/>
          </p:nvPr>
        </p:nvSpPr>
        <p:spPr>
          <a:xfrm>
            <a:off x="4648200" y="1600201"/>
            <a:ext cx="4038600" cy="3989040"/>
          </a:xfrm>
        </p:spPr>
        <p:txBody>
          <a:bodyPr>
            <a:normAutofit lnSpcReduction="10000"/>
          </a:bodyPr>
          <a:lstStyle/>
          <a:p>
            <a:r>
              <a:rPr lang="en-US" dirty="0"/>
              <a:t>(new) Yoruba religion in the Americas </a:t>
            </a:r>
          </a:p>
          <a:p>
            <a:endParaRPr lang="en-US" dirty="0"/>
          </a:p>
          <a:p>
            <a:r>
              <a:rPr lang="en-US" dirty="0"/>
              <a:t>-&gt; due to brutality of slavery reduced number of myths and deities as well as blending with other traditions </a:t>
            </a:r>
          </a:p>
        </p:txBody>
      </p:sp>
    </p:spTree>
    <p:extLst>
      <p:ext uri="{BB962C8B-B14F-4D97-AF65-F5344CB8AC3E}">
        <p14:creationId xmlns:p14="http://schemas.microsoft.com/office/powerpoint/2010/main" val="132701968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95DFC83C-8E67-4DB4-B28F-DE015D6C0A5C}"/>
              </a:ext>
            </a:extLst>
          </p:cNvPr>
          <p:cNvSpPr>
            <a:spLocks noGrp="1"/>
          </p:cNvSpPr>
          <p:nvPr>
            <p:ph type="title"/>
          </p:nvPr>
        </p:nvSpPr>
        <p:spPr/>
        <p:txBody>
          <a:bodyPr/>
          <a:lstStyle/>
          <a:p>
            <a:r>
              <a:rPr lang="en-GB" dirty="0"/>
              <a:t>Why is this important? </a:t>
            </a:r>
          </a:p>
        </p:txBody>
      </p:sp>
      <p:sp>
        <p:nvSpPr>
          <p:cNvPr id="6" name="Content Placeholder 5">
            <a:extLst>
              <a:ext uri="{FF2B5EF4-FFF2-40B4-BE49-F238E27FC236}">
                <a16:creationId xmlns:a16="http://schemas.microsoft.com/office/drawing/2014/main" id="{F6479C88-D849-4547-AF45-28826469F005}"/>
              </a:ext>
            </a:extLst>
          </p:cNvPr>
          <p:cNvSpPr>
            <a:spLocks noGrp="1"/>
          </p:cNvSpPr>
          <p:nvPr>
            <p:ph idx="1"/>
          </p:nvPr>
        </p:nvSpPr>
        <p:spPr/>
        <p:txBody>
          <a:bodyPr/>
          <a:lstStyle/>
          <a:p>
            <a:r>
              <a:rPr lang="en-GB" dirty="0"/>
              <a:t>Sometimes a mix-up between these traditions, particularly on some websites that present the US Yoruba system as </a:t>
            </a:r>
            <a:r>
              <a:rPr lang="en-GB" u="sng" dirty="0"/>
              <a:t>the</a:t>
            </a:r>
            <a:r>
              <a:rPr lang="en-GB" dirty="0"/>
              <a:t> Yoruba system, ignoring the origin in Nigeria </a:t>
            </a:r>
          </a:p>
          <a:p>
            <a:r>
              <a:rPr lang="en-GB" dirty="0"/>
              <a:t>-&gt; be careful when researching </a:t>
            </a:r>
          </a:p>
        </p:txBody>
      </p:sp>
    </p:spTree>
    <p:extLst>
      <p:ext uri="{BB962C8B-B14F-4D97-AF65-F5344CB8AC3E}">
        <p14:creationId xmlns:p14="http://schemas.microsoft.com/office/powerpoint/2010/main" val="77152109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2. Yoruba Religion</a:t>
            </a:r>
          </a:p>
        </p:txBody>
      </p:sp>
      <p:sp>
        <p:nvSpPr>
          <p:cNvPr id="3" name="Content Placeholder 2"/>
          <p:cNvSpPr>
            <a:spLocks noGrp="1"/>
          </p:cNvSpPr>
          <p:nvPr>
            <p:ph idx="1"/>
          </p:nvPr>
        </p:nvSpPr>
        <p:spPr/>
        <p:txBody>
          <a:bodyPr>
            <a:normAutofit lnSpcReduction="10000"/>
          </a:bodyPr>
          <a:lstStyle/>
          <a:p>
            <a:r>
              <a:rPr lang="en-GB" dirty="0"/>
              <a:t>Integrated cosmology</a:t>
            </a:r>
          </a:p>
          <a:p>
            <a:pPr lvl="1"/>
            <a:r>
              <a:rPr lang="en-GB" dirty="0"/>
              <a:t>Universe is fluid with agents from each realm interact with one another </a:t>
            </a:r>
          </a:p>
          <a:p>
            <a:pPr lvl="1"/>
            <a:r>
              <a:rPr lang="en-GB" dirty="0"/>
              <a:t>=&gt; spiritual beings such as gods and ancestors influence human space and human destiny </a:t>
            </a:r>
          </a:p>
          <a:p>
            <a:pPr lvl="1"/>
            <a:r>
              <a:rPr lang="en-GB" dirty="0"/>
              <a:t>Via worship humans can maintain relationship to deities and persuade them to help in case of problem </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Deities </a:t>
            </a:r>
          </a:p>
        </p:txBody>
      </p:sp>
      <p:sp>
        <p:nvSpPr>
          <p:cNvPr id="3" name="Content Placeholder 2"/>
          <p:cNvSpPr>
            <a:spLocks noGrp="1"/>
          </p:cNvSpPr>
          <p:nvPr>
            <p:ph idx="1"/>
          </p:nvPr>
        </p:nvSpPr>
        <p:spPr/>
        <p:txBody>
          <a:bodyPr/>
          <a:lstStyle/>
          <a:p>
            <a:r>
              <a:rPr lang="en-GB" dirty="0"/>
              <a:t>Creator = Supreme God as the highest and most powerful being </a:t>
            </a:r>
          </a:p>
          <a:p>
            <a:pPr lvl="1"/>
            <a:r>
              <a:rPr lang="en-GB" dirty="0"/>
              <a:t>Often perceived as distant creator </a:t>
            </a:r>
          </a:p>
          <a:p>
            <a:r>
              <a:rPr lang="en-GB" dirty="0"/>
              <a:t>Gods and goddesses inhabit a world primarily created for humans </a:t>
            </a:r>
          </a:p>
          <a:p>
            <a:pPr lvl="1"/>
            <a:r>
              <a:rPr lang="en-GB" dirty="0"/>
              <a:t>Extraordinary influence over day-to-day human affairs </a:t>
            </a:r>
          </a:p>
          <a:p>
            <a:endParaRPr lang="en-GB"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667F2B-C304-4C72-8D64-23A16516A3CF}"/>
              </a:ext>
            </a:extLst>
          </p:cNvPr>
          <p:cNvSpPr>
            <a:spLocks noGrp="1"/>
          </p:cNvSpPr>
          <p:nvPr>
            <p:ph type="title"/>
          </p:nvPr>
        </p:nvSpPr>
        <p:spPr/>
        <p:txBody>
          <a:bodyPr/>
          <a:lstStyle/>
          <a:p>
            <a:r>
              <a:rPr lang="en-GB" dirty="0"/>
              <a:t>Creation Myth </a:t>
            </a:r>
          </a:p>
        </p:txBody>
      </p:sp>
      <p:sp>
        <p:nvSpPr>
          <p:cNvPr id="3" name="Content Placeholder 2">
            <a:extLst>
              <a:ext uri="{FF2B5EF4-FFF2-40B4-BE49-F238E27FC236}">
                <a16:creationId xmlns:a16="http://schemas.microsoft.com/office/drawing/2014/main" id="{9FAC1621-FD07-4534-AA89-A475653F8E35}"/>
              </a:ext>
            </a:extLst>
          </p:cNvPr>
          <p:cNvSpPr>
            <a:spLocks noGrp="1"/>
          </p:cNvSpPr>
          <p:nvPr>
            <p:ph idx="1"/>
          </p:nvPr>
        </p:nvSpPr>
        <p:spPr/>
        <p:txBody>
          <a:bodyPr>
            <a:normAutofit fontScale="92500" lnSpcReduction="20000"/>
          </a:bodyPr>
          <a:lstStyle/>
          <a:p>
            <a:r>
              <a:rPr lang="en-GB" dirty="0"/>
              <a:t>Oduduwa – described often as creator god, founder of the Yoruba people </a:t>
            </a:r>
          </a:p>
          <a:p>
            <a:pPr lvl="1"/>
            <a:r>
              <a:rPr lang="en-GB" dirty="0"/>
              <a:t>Ile-Ife as the place of creation </a:t>
            </a:r>
          </a:p>
          <a:p>
            <a:r>
              <a:rPr lang="en-GB" dirty="0"/>
              <a:t>Obatala – creator of human body</a:t>
            </a:r>
          </a:p>
          <a:p>
            <a:pPr lvl="1"/>
            <a:r>
              <a:rPr lang="en-GB" dirty="0"/>
              <a:t>“The myths and rituals also refer to a great struggle between Obatala and Oduduwa at the time of creation, following Oduduwa’s theft of the privilege granted by </a:t>
            </a:r>
            <a:r>
              <a:rPr lang="en-GB" dirty="0" err="1"/>
              <a:t>Olorun</a:t>
            </a:r>
            <a:r>
              <a:rPr lang="en-GB" dirty="0"/>
              <a:t> (</a:t>
            </a:r>
            <a:r>
              <a:rPr lang="en-GB" dirty="0" err="1"/>
              <a:t>Olodumare</a:t>
            </a:r>
            <a:r>
              <a:rPr lang="en-GB" dirty="0"/>
              <a:t>), the high god, to Obatala to create the earth and its inhabitants.” (Pemberton, p. 2210) </a:t>
            </a:r>
          </a:p>
        </p:txBody>
      </p:sp>
    </p:spTree>
    <p:extLst>
      <p:ext uri="{BB962C8B-B14F-4D97-AF65-F5344CB8AC3E}">
        <p14:creationId xmlns:p14="http://schemas.microsoft.com/office/powerpoint/2010/main" val="113804478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3B1178-E49D-4FF6-9678-3E0CF4F2CCD3}"/>
              </a:ext>
            </a:extLst>
          </p:cNvPr>
          <p:cNvSpPr>
            <a:spLocks noGrp="1"/>
          </p:cNvSpPr>
          <p:nvPr>
            <p:ph type="title"/>
          </p:nvPr>
        </p:nvSpPr>
        <p:spPr/>
        <p:txBody>
          <a:bodyPr/>
          <a:lstStyle/>
          <a:p>
            <a:r>
              <a:rPr lang="en-GB" dirty="0"/>
              <a:t>Ashe </a:t>
            </a:r>
          </a:p>
        </p:txBody>
      </p:sp>
      <p:sp>
        <p:nvSpPr>
          <p:cNvPr id="3" name="Content Placeholder 2">
            <a:extLst>
              <a:ext uri="{FF2B5EF4-FFF2-40B4-BE49-F238E27FC236}">
                <a16:creationId xmlns:a16="http://schemas.microsoft.com/office/drawing/2014/main" id="{DAF7E92C-3570-4C6D-BFC4-44D0B7C0AA63}"/>
              </a:ext>
            </a:extLst>
          </p:cNvPr>
          <p:cNvSpPr>
            <a:spLocks noGrp="1"/>
          </p:cNvSpPr>
          <p:nvPr>
            <p:ph idx="1"/>
          </p:nvPr>
        </p:nvSpPr>
        <p:spPr/>
        <p:txBody>
          <a:bodyPr>
            <a:normAutofit/>
          </a:bodyPr>
          <a:lstStyle/>
          <a:p>
            <a:r>
              <a:rPr lang="en-GB" dirty="0"/>
              <a:t>divine energy that feeds all and everything. There is no life without Ashe.  It is given to all living creators at birth and has to be regenerated throughout life. </a:t>
            </a:r>
          </a:p>
        </p:txBody>
      </p:sp>
    </p:spTree>
    <p:extLst>
      <p:ext uri="{BB962C8B-B14F-4D97-AF65-F5344CB8AC3E}">
        <p14:creationId xmlns:p14="http://schemas.microsoft.com/office/powerpoint/2010/main" val="225746222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0F8909-D477-4135-B13D-F6616E22081C}"/>
              </a:ext>
            </a:extLst>
          </p:cNvPr>
          <p:cNvSpPr>
            <a:spLocks noGrp="1"/>
          </p:cNvSpPr>
          <p:nvPr>
            <p:ph type="title"/>
          </p:nvPr>
        </p:nvSpPr>
        <p:spPr/>
        <p:txBody>
          <a:bodyPr>
            <a:normAutofit/>
          </a:bodyPr>
          <a:lstStyle/>
          <a:p>
            <a:r>
              <a:rPr lang="en-GB" dirty="0"/>
              <a:t>Pemberton writes…</a:t>
            </a:r>
          </a:p>
        </p:txBody>
      </p:sp>
      <p:sp>
        <p:nvSpPr>
          <p:cNvPr id="3" name="Content Placeholder 2">
            <a:extLst>
              <a:ext uri="{FF2B5EF4-FFF2-40B4-BE49-F238E27FC236}">
                <a16:creationId xmlns:a16="http://schemas.microsoft.com/office/drawing/2014/main" id="{91019FD4-D59B-457E-8053-922717141BCE}"/>
              </a:ext>
            </a:extLst>
          </p:cNvPr>
          <p:cNvSpPr>
            <a:spLocks noGrp="1"/>
          </p:cNvSpPr>
          <p:nvPr>
            <p:ph idx="1"/>
          </p:nvPr>
        </p:nvSpPr>
        <p:spPr/>
        <p:txBody>
          <a:bodyPr>
            <a:normAutofit fontScale="85000" lnSpcReduction="20000"/>
          </a:bodyPr>
          <a:lstStyle/>
          <a:p>
            <a:pPr algn="l"/>
            <a:r>
              <a:rPr lang="en-GB" sz="3200" b="0" i="0" u="none" strike="noStrike" baseline="0" dirty="0">
                <a:latin typeface="AGaramond-Regular"/>
              </a:rPr>
              <a:t>“The worldview of the Yoruba is a monistic one. The universe of their experience is pervaded by </a:t>
            </a:r>
            <a:r>
              <a:rPr lang="en-GB" sz="3200" b="0" i="1" u="none" strike="noStrike" baseline="0" dirty="0" err="1">
                <a:latin typeface="AGaramond-Italic"/>
              </a:rPr>
              <a:t>ase</a:t>
            </a:r>
            <a:r>
              <a:rPr lang="en-GB" sz="3200" b="0" i="1" u="none" strike="noStrike" baseline="0" dirty="0">
                <a:latin typeface="AGaramond-Italic"/>
              </a:rPr>
              <a:t>,</a:t>
            </a:r>
            <a:r>
              <a:rPr lang="en-GB" sz="3200" b="0" i="0" u="none" strike="noStrike" baseline="0" dirty="0">
                <a:latin typeface="AGaramond-Regular"/>
              </a:rPr>
              <a:t> a divine energy in the process of generation and regeneration. </a:t>
            </a:r>
            <a:r>
              <a:rPr lang="en-GB" sz="3200" b="0" i="1" u="none" strike="noStrike" baseline="0" dirty="0" err="1">
                <a:latin typeface="AGaramond-Italic"/>
              </a:rPr>
              <a:t>Ase</a:t>
            </a:r>
            <a:r>
              <a:rPr lang="en-GB" sz="3200" b="0" i="1" u="none" strike="noStrike" baseline="0" dirty="0">
                <a:latin typeface="AGaramond-Italic"/>
              </a:rPr>
              <a:t> </a:t>
            </a:r>
            <a:r>
              <a:rPr lang="en-GB" sz="3200" b="0" i="0" u="none" strike="noStrike" baseline="0" dirty="0">
                <a:latin typeface="AGaramond-Regular"/>
              </a:rPr>
              <a:t>is without any particular signification and yet invests all things and all persons and, as the warrant for all creative activity, opposes chaos and the loss of meaning in human experience. Thus, for the Yoruba the universe is one, and it is amenable to articulation in terms of an elaborate cosmology, to critical reflection, and to innovative speculation.” (2012)</a:t>
            </a:r>
            <a:endParaRPr lang="en-GB" dirty="0"/>
          </a:p>
          <a:p>
            <a:endParaRPr lang="en-GB" dirty="0"/>
          </a:p>
        </p:txBody>
      </p:sp>
    </p:spTree>
    <p:extLst>
      <p:ext uri="{BB962C8B-B14F-4D97-AF65-F5344CB8AC3E}">
        <p14:creationId xmlns:p14="http://schemas.microsoft.com/office/powerpoint/2010/main" val="419415096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7BB0CE-7975-4107-9D4C-43BE43EEBF42}"/>
              </a:ext>
            </a:extLst>
          </p:cNvPr>
          <p:cNvSpPr>
            <a:spLocks noGrp="1"/>
          </p:cNvSpPr>
          <p:nvPr>
            <p:ph type="title"/>
          </p:nvPr>
        </p:nvSpPr>
        <p:spPr>
          <a:xfrm>
            <a:off x="457200" y="274638"/>
            <a:ext cx="8229600" cy="1143000"/>
          </a:xfrm>
        </p:spPr>
        <p:txBody>
          <a:bodyPr anchor="ctr">
            <a:normAutofit/>
          </a:bodyPr>
          <a:lstStyle/>
          <a:p>
            <a:r>
              <a:rPr lang="en-GB" dirty="0"/>
              <a:t>Myths focus on the Orishas </a:t>
            </a:r>
          </a:p>
        </p:txBody>
      </p:sp>
      <p:sp>
        <p:nvSpPr>
          <p:cNvPr id="7" name="Content Placeholder 6">
            <a:extLst>
              <a:ext uri="{FF2B5EF4-FFF2-40B4-BE49-F238E27FC236}">
                <a16:creationId xmlns:a16="http://schemas.microsoft.com/office/drawing/2014/main" id="{AB2C3386-3C8B-485D-9990-74D9242EA973}"/>
              </a:ext>
            </a:extLst>
          </p:cNvPr>
          <p:cNvSpPr>
            <a:spLocks noGrp="1"/>
          </p:cNvSpPr>
          <p:nvPr>
            <p:ph idx="1"/>
          </p:nvPr>
        </p:nvSpPr>
        <p:spPr>
          <a:xfrm>
            <a:off x="457200" y="1672208"/>
            <a:ext cx="8229600" cy="3917032"/>
          </a:xfrm>
        </p:spPr>
        <p:txBody>
          <a:bodyPr>
            <a:normAutofit lnSpcReduction="10000"/>
          </a:bodyPr>
          <a:lstStyle/>
          <a:p>
            <a:r>
              <a:rPr lang="en-GB" dirty="0"/>
              <a:t>Exact number of Orishas uncertain </a:t>
            </a:r>
          </a:p>
          <a:p>
            <a:r>
              <a:rPr lang="en-GB" dirty="0"/>
              <a:t>Pemberton writes about 401 orishas while Olupona refers to 201 but there are also other numbers</a:t>
            </a:r>
          </a:p>
          <a:p>
            <a:r>
              <a:rPr lang="en-GB" dirty="0"/>
              <a:t>Some orishas are thought to have been humans “who, because they led notable lives, became </a:t>
            </a:r>
            <a:r>
              <a:rPr lang="en-GB" dirty="0" err="1"/>
              <a:t>orisa</a:t>
            </a:r>
            <a:r>
              <a:rPr lang="en-GB" dirty="0"/>
              <a:t> at the time of their death.” (Pemberton, p. 2011)</a:t>
            </a:r>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202490301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F4CC58-35DB-4DC3-A302-B0BCD748A845}"/>
              </a:ext>
            </a:extLst>
          </p:cNvPr>
          <p:cNvSpPr>
            <a:spLocks noGrp="1"/>
          </p:cNvSpPr>
          <p:nvPr>
            <p:ph type="title"/>
          </p:nvPr>
        </p:nvSpPr>
        <p:spPr/>
        <p:txBody>
          <a:bodyPr/>
          <a:lstStyle/>
          <a:p>
            <a:r>
              <a:rPr lang="en-GB" dirty="0"/>
              <a:t>Divine Powers </a:t>
            </a:r>
          </a:p>
        </p:txBody>
      </p:sp>
      <p:sp>
        <p:nvSpPr>
          <p:cNvPr id="3" name="Content Placeholder 2">
            <a:extLst>
              <a:ext uri="{FF2B5EF4-FFF2-40B4-BE49-F238E27FC236}">
                <a16:creationId xmlns:a16="http://schemas.microsoft.com/office/drawing/2014/main" id="{E37F5A98-B4DE-4BCC-8643-BF9A57BA660B}"/>
              </a:ext>
            </a:extLst>
          </p:cNvPr>
          <p:cNvSpPr>
            <a:spLocks noGrp="1"/>
          </p:cNvSpPr>
          <p:nvPr>
            <p:ph idx="1"/>
          </p:nvPr>
        </p:nvSpPr>
        <p:spPr/>
        <p:txBody>
          <a:bodyPr>
            <a:normAutofit/>
          </a:bodyPr>
          <a:lstStyle/>
          <a:p>
            <a:r>
              <a:rPr lang="en-GB" dirty="0"/>
              <a:t>The orishas are “associated with powers of divination, war, rainmaking and farming”. </a:t>
            </a:r>
          </a:p>
          <a:p>
            <a:r>
              <a:rPr lang="en-GB" dirty="0"/>
              <a:t>They personify an array of concepts ranging from wisdom (</a:t>
            </a:r>
            <a:r>
              <a:rPr lang="en-GB" dirty="0" err="1"/>
              <a:t>Orunmila</a:t>
            </a:r>
            <a:r>
              <a:rPr lang="en-GB" dirty="0"/>
              <a:t>) to the sanctity of iron and other materials (Ogun). (Olupona 2011: 7)</a:t>
            </a:r>
          </a:p>
        </p:txBody>
      </p:sp>
    </p:spTree>
    <p:extLst>
      <p:ext uri="{BB962C8B-B14F-4D97-AF65-F5344CB8AC3E}">
        <p14:creationId xmlns:p14="http://schemas.microsoft.com/office/powerpoint/2010/main" val="377972309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2">
            <a:extLst>
              <a:ext uri="{FF2B5EF4-FFF2-40B4-BE49-F238E27FC236}">
                <a16:creationId xmlns:a16="http://schemas.microsoft.com/office/drawing/2014/main" id="{9295FD5B-E65A-4D89-924C-C0ED3C4EF430}"/>
              </a:ext>
            </a:extLst>
          </p:cNvPr>
          <p:cNvSpPr>
            <a:spLocks noGrp="1" noChangeArrowheads="1"/>
          </p:cNvSpPr>
          <p:nvPr>
            <p:ph type="title"/>
          </p:nvPr>
        </p:nvSpPr>
        <p:spPr>
          <a:xfrm>
            <a:off x="457200" y="274638"/>
            <a:ext cx="8229600" cy="1143000"/>
          </a:xfrm>
        </p:spPr>
        <p:txBody>
          <a:bodyPr anchor="ctr">
            <a:normAutofit/>
          </a:bodyPr>
          <a:lstStyle/>
          <a:p>
            <a:r>
              <a:rPr lang="en-GB" altLang="en-US" dirty="0"/>
              <a:t>Shango, God of Thunder </a:t>
            </a:r>
            <a:endParaRPr lang="en-US" altLang="en-US" dirty="0"/>
          </a:p>
        </p:txBody>
      </p:sp>
      <p:sp>
        <p:nvSpPr>
          <p:cNvPr id="74755" name="Rectangle 3">
            <a:extLst>
              <a:ext uri="{FF2B5EF4-FFF2-40B4-BE49-F238E27FC236}">
                <a16:creationId xmlns:a16="http://schemas.microsoft.com/office/drawing/2014/main" id="{23E1ADB1-7692-4D2D-8DC0-1F9ACACE25A8}"/>
              </a:ext>
            </a:extLst>
          </p:cNvPr>
          <p:cNvSpPr>
            <a:spLocks noGrp="1" noChangeArrowheads="1"/>
          </p:cNvSpPr>
          <p:nvPr>
            <p:ph sz="half" idx="1"/>
          </p:nvPr>
        </p:nvSpPr>
        <p:spPr>
          <a:xfrm>
            <a:off x="457200" y="1600201"/>
            <a:ext cx="4038600" cy="3989040"/>
          </a:xfrm>
        </p:spPr>
        <p:txBody>
          <a:bodyPr>
            <a:normAutofit/>
          </a:bodyPr>
          <a:lstStyle/>
          <a:p>
            <a:pPr>
              <a:lnSpc>
                <a:spcPct val="90000"/>
              </a:lnSpc>
            </a:pPr>
            <a:r>
              <a:rPr lang="en-US" altLang="en-US" sz="2600" dirty="0"/>
              <a:t>Seen as the legendary fourth king of the ancient kingdom of Oyo</a:t>
            </a:r>
          </a:p>
          <a:p>
            <a:pPr>
              <a:lnSpc>
                <a:spcPct val="90000"/>
              </a:lnSpc>
            </a:pPr>
            <a:r>
              <a:rPr lang="en-US" altLang="en-US" sz="2600" dirty="0"/>
              <a:t>But also son of </a:t>
            </a:r>
            <a:r>
              <a:rPr lang="en-US" altLang="en-US" sz="2600" dirty="0" err="1"/>
              <a:t>Yemaja</a:t>
            </a:r>
            <a:r>
              <a:rPr lang="en-US" altLang="en-US" sz="2600" dirty="0"/>
              <a:t> </a:t>
            </a:r>
          </a:p>
          <a:p>
            <a:pPr>
              <a:lnSpc>
                <a:spcPct val="90000"/>
              </a:lnSpc>
            </a:pPr>
            <a:r>
              <a:rPr lang="en-US" altLang="en-US" sz="2600" dirty="0"/>
              <a:t>Often described in myths as womanizer</a:t>
            </a:r>
          </a:p>
          <a:p>
            <a:pPr lvl="1">
              <a:lnSpc>
                <a:spcPct val="90000"/>
              </a:lnSpc>
            </a:pPr>
            <a:r>
              <a:rPr lang="en-US" altLang="en-US" sz="2200" dirty="0"/>
              <a:t>including the wife of Ogun, described usually as his brother</a:t>
            </a:r>
          </a:p>
        </p:txBody>
      </p:sp>
      <p:pic>
        <p:nvPicPr>
          <p:cNvPr id="74757" name="Picture 5">
            <a:extLst>
              <a:ext uri="{FF2B5EF4-FFF2-40B4-BE49-F238E27FC236}">
                <a16:creationId xmlns:a16="http://schemas.microsoft.com/office/drawing/2014/main" id="{C4521E5B-3D8B-448F-8386-6556BE3C6312}"/>
              </a:ext>
            </a:extLst>
          </p:cNvPr>
          <p:cNvPicPr>
            <a:picLocks noGrp="1" noChangeAspect="1" noChangeArrowheads="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5839774" y="1600201"/>
            <a:ext cx="1655451" cy="3989040"/>
          </a:xfrm>
          <a:solidFill>
            <a:srgbClr val="FFFFFF"/>
          </a:solidFill>
          <a:ln/>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3AD287-2292-4EDE-8E5B-AD7BAB9A66C9}"/>
              </a:ext>
            </a:extLst>
          </p:cNvPr>
          <p:cNvSpPr>
            <a:spLocks noGrp="1"/>
          </p:cNvSpPr>
          <p:nvPr>
            <p:ph type="title"/>
          </p:nvPr>
        </p:nvSpPr>
        <p:spPr>
          <a:xfrm>
            <a:off x="457200" y="274638"/>
            <a:ext cx="8229600" cy="1143000"/>
          </a:xfrm>
        </p:spPr>
        <p:txBody>
          <a:bodyPr anchor="ctr">
            <a:normAutofit/>
          </a:bodyPr>
          <a:lstStyle/>
          <a:p>
            <a:r>
              <a:rPr lang="en-GB" dirty="0"/>
              <a:t>Ogun, God of Iron and War</a:t>
            </a:r>
          </a:p>
        </p:txBody>
      </p:sp>
      <p:pic>
        <p:nvPicPr>
          <p:cNvPr id="6" name="Content Placeholder 5" descr="A picture containing standing&#10;&#10;Description automatically generated">
            <a:extLst>
              <a:ext uri="{FF2B5EF4-FFF2-40B4-BE49-F238E27FC236}">
                <a16:creationId xmlns:a16="http://schemas.microsoft.com/office/drawing/2014/main" id="{D91D9E6D-26F2-4485-AA69-430D0F76B798}"/>
              </a:ext>
            </a:extLst>
          </p:cNvPr>
          <p:cNvPicPr>
            <a:picLocks noGrp="1" noChangeAspect="1"/>
          </p:cNvPicPr>
          <p:nvPr>
            <p:ph sz="half" idx="1"/>
          </p:nvPr>
        </p:nvPicPr>
        <p:blipFill rotWithShape="1">
          <a:blip r:embed="rId2">
            <a:extLst>
              <a:ext uri="{28A0092B-C50C-407E-A947-70E740481C1C}">
                <a14:useLocalDpi xmlns:a14="http://schemas.microsoft.com/office/drawing/2010/main" val="0"/>
              </a:ext>
            </a:extLst>
          </a:blip>
          <a:srcRect b="49626"/>
          <a:stretch/>
        </p:blipFill>
        <p:spPr>
          <a:xfrm>
            <a:off x="457200" y="1600201"/>
            <a:ext cx="4038600" cy="3989040"/>
          </a:xfrm>
          <a:noFill/>
        </p:spPr>
      </p:pic>
      <p:sp>
        <p:nvSpPr>
          <p:cNvPr id="11" name="Content Placeholder 3">
            <a:extLst>
              <a:ext uri="{FF2B5EF4-FFF2-40B4-BE49-F238E27FC236}">
                <a16:creationId xmlns:a16="http://schemas.microsoft.com/office/drawing/2014/main" id="{BAE19F12-F85B-42F2-8AD0-50D1C5262900}"/>
              </a:ext>
            </a:extLst>
          </p:cNvPr>
          <p:cNvSpPr>
            <a:spLocks noGrp="1"/>
          </p:cNvSpPr>
          <p:nvPr>
            <p:ph sz="half" idx="2"/>
          </p:nvPr>
        </p:nvSpPr>
        <p:spPr>
          <a:xfrm>
            <a:off x="4648200" y="1600201"/>
            <a:ext cx="4038600" cy="3989040"/>
          </a:xfrm>
        </p:spPr>
        <p:txBody>
          <a:bodyPr>
            <a:normAutofit/>
          </a:bodyPr>
          <a:lstStyle/>
          <a:p>
            <a:r>
              <a:rPr lang="en-US" dirty="0"/>
              <a:t>Son of </a:t>
            </a:r>
            <a:r>
              <a:rPr lang="en-US" dirty="0" err="1"/>
              <a:t>Yemaja</a:t>
            </a:r>
            <a:r>
              <a:rPr lang="en-US" dirty="0"/>
              <a:t> </a:t>
            </a:r>
          </a:p>
          <a:p>
            <a:r>
              <a:rPr lang="en-US" dirty="0"/>
              <a:t>Married to </a:t>
            </a:r>
            <a:r>
              <a:rPr lang="en-US" dirty="0" err="1"/>
              <a:t>Yansa</a:t>
            </a:r>
            <a:r>
              <a:rPr lang="en-US" dirty="0"/>
              <a:t> (sometimes named Oya) who run away with Shango </a:t>
            </a:r>
          </a:p>
          <a:p>
            <a:r>
              <a:rPr lang="en-US" dirty="0"/>
              <a:t>-&gt; Ogun became so angry that he started a war </a:t>
            </a:r>
          </a:p>
        </p:txBody>
      </p:sp>
    </p:spTree>
    <p:extLst>
      <p:ext uri="{BB962C8B-B14F-4D97-AF65-F5344CB8AC3E}">
        <p14:creationId xmlns:p14="http://schemas.microsoft.com/office/powerpoint/2010/main" val="2083887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D1505A-4BFC-463F-BB2D-D7B89B0F4509}"/>
              </a:ext>
            </a:extLst>
          </p:cNvPr>
          <p:cNvSpPr>
            <a:spLocks noGrp="1"/>
          </p:cNvSpPr>
          <p:nvPr>
            <p:ph type="title"/>
          </p:nvPr>
        </p:nvSpPr>
        <p:spPr>
          <a:xfrm>
            <a:off x="457200" y="274638"/>
            <a:ext cx="8229600" cy="1143000"/>
          </a:xfrm>
        </p:spPr>
        <p:txBody>
          <a:bodyPr anchor="ctr">
            <a:normAutofit/>
          </a:bodyPr>
          <a:lstStyle/>
          <a:p>
            <a:r>
              <a:rPr lang="en-GB" dirty="0" err="1"/>
              <a:t>Yemaya</a:t>
            </a:r>
            <a:r>
              <a:rPr lang="en-GB" dirty="0"/>
              <a:t>, Goddess of Oceans  </a:t>
            </a:r>
          </a:p>
        </p:txBody>
      </p:sp>
      <p:pic>
        <p:nvPicPr>
          <p:cNvPr id="8" name="Content Placeholder 7" descr="A picture containing building, blue, side, covered&#10;&#10;Description automatically generated">
            <a:extLst>
              <a:ext uri="{FF2B5EF4-FFF2-40B4-BE49-F238E27FC236}">
                <a16:creationId xmlns:a16="http://schemas.microsoft.com/office/drawing/2014/main" id="{9FBDF869-5A44-489C-ABF2-FAD4AB01D125}"/>
              </a:ext>
            </a:extLst>
          </p:cNvPr>
          <p:cNvPicPr>
            <a:picLocks noGrp="1" noChangeAspect="1"/>
          </p:cNvPicPr>
          <p:nvPr>
            <p:ph sz="half" idx="1"/>
          </p:nvPr>
        </p:nvPicPr>
        <p:blipFill rotWithShape="1">
          <a:blip r:embed="rId2">
            <a:extLst>
              <a:ext uri="{28A0092B-C50C-407E-A947-70E740481C1C}">
                <a14:useLocalDpi xmlns:a14="http://schemas.microsoft.com/office/drawing/2010/main" val="0"/>
              </a:ext>
            </a:extLst>
          </a:blip>
          <a:srcRect t="1227" r="-1" b="-1"/>
          <a:stretch/>
        </p:blipFill>
        <p:spPr>
          <a:xfrm>
            <a:off x="457200" y="1600201"/>
            <a:ext cx="4038600" cy="3989040"/>
          </a:xfrm>
          <a:noFill/>
        </p:spPr>
      </p:pic>
      <p:sp>
        <p:nvSpPr>
          <p:cNvPr id="13" name="Content Placeholder 3">
            <a:extLst>
              <a:ext uri="{FF2B5EF4-FFF2-40B4-BE49-F238E27FC236}">
                <a16:creationId xmlns:a16="http://schemas.microsoft.com/office/drawing/2014/main" id="{9113B245-7752-4520-93AD-D6F930594F9F}"/>
              </a:ext>
            </a:extLst>
          </p:cNvPr>
          <p:cNvSpPr>
            <a:spLocks noGrp="1"/>
          </p:cNvSpPr>
          <p:nvPr>
            <p:ph sz="half" idx="2"/>
          </p:nvPr>
        </p:nvSpPr>
        <p:spPr>
          <a:xfrm>
            <a:off x="4648200" y="1600201"/>
            <a:ext cx="4038600" cy="3989040"/>
          </a:xfrm>
        </p:spPr>
        <p:txBody>
          <a:bodyPr/>
          <a:lstStyle/>
          <a:p>
            <a:r>
              <a:rPr lang="en-US" dirty="0"/>
              <a:t>Mother goddess </a:t>
            </a:r>
          </a:p>
          <a:p>
            <a:r>
              <a:rPr lang="en-US" dirty="0"/>
              <a:t>Linked to rivers and other waters (though in some myths her daughter Oshun is seen as goddess of rivers) </a:t>
            </a:r>
          </a:p>
        </p:txBody>
      </p:sp>
    </p:spTree>
    <p:extLst>
      <p:ext uri="{BB962C8B-B14F-4D97-AF65-F5344CB8AC3E}">
        <p14:creationId xmlns:p14="http://schemas.microsoft.com/office/powerpoint/2010/main" val="117712146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nchor="ctr">
            <a:normAutofit/>
          </a:bodyPr>
          <a:lstStyle/>
          <a:p>
            <a:pPr>
              <a:lnSpc>
                <a:spcPct val="90000"/>
              </a:lnSpc>
            </a:pPr>
            <a:r>
              <a:rPr lang="en-GB" sz="3700" dirty="0"/>
              <a:t>Communication between Orishas and Humans </a:t>
            </a:r>
          </a:p>
        </p:txBody>
      </p:sp>
      <p:sp>
        <p:nvSpPr>
          <p:cNvPr id="3" name="Content Placeholder 2"/>
          <p:cNvSpPr>
            <a:spLocks noGrp="1"/>
          </p:cNvSpPr>
          <p:nvPr>
            <p:ph sz="half" idx="1"/>
          </p:nvPr>
        </p:nvSpPr>
        <p:spPr>
          <a:xfrm>
            <a:off x="457200" y="1600201"/>
            <a:ext cx="4038600" cy="3989040"/>
          </a:xfrm>
        </p:spPr>
        <p:txBody>
          <a:bodyPr>
            <a:normAutofit/>
          </a:bodyPr>
          <a:lstStyle/>
          <a:p>
            <a:r>
              <a:rPr lang="en-GB" dirty="0"/>
              <a:t>Oracle reading</a:t>
            </a:r>
          </a:p>
          <a:p>
            <a:pPr lvl="1"/>
            <a:r>
              <a:rPr lang="en-GB" sz="2800" dirty="0"/>
              <a:t>Requires specifically trained and able people</a:t>
            </a:r>
          </a:p>
          <a:p>
            <a:pPr lvl="1"/>
            <a:r>
              <a:rPr lang="en-GB" sz="2800" dirty="0"/>
              <a:t>&gt; training during process of  initiation </a:t>
            </a:r>
          </a:p>
          <a:p>
            <a:endParaRPr lang="en-GB" dirty="0"/>
          </a:p>
        </p:txBody>
      </p:sp>
      <p:pic>
        <p:nvPicPr>
          <p:cNvPr id="12" name="Picture 11" descr="A picture containing indoor, sitting, table, food&#10;&#10;Description automatically generated">
            <a:extLst>
              <a:ext uri="{FF2B5EF4-FFF2-40B4-BE49-F238E27FC236}">
                <a16:creationId xmlns:a16="http://schemas.microsoft.com/office/drawing/2014/main" id="{368F4423-FFEB-408B-8807-0AE90BC4A168}"/>
              </a:ext>
            </a:extLst>
          </p:cNvPr>
          <p:cNvPicPr>
            <a:picLocks noChangeAspect="1"/>
          </p:cNvPicPr>
          <p:nvPr/>
        </p:nvPicPr>
        <p:blipFill rotWithShape="1">
          <a:blip r:embed="rId2">
            <a:extLst>
              <a:ext uri="{28A0092B-C50C-407E-A947-70E740481C1C}">
                <a14:useLocalDpi xmlns:a14="http://schemas.microsoft.com/office/drawing/2010/main" val="0"/>
              </a:ext>
            </a:extLst>
          </a:blip>
          <a:srcRect l="17169" r="14880" b="2"/>
          <a:stretch/>
        </p:blipFill>
        <p:spPr>
          <a:xfrm>
            <a:off x="4648200" y="1600201"/>
            <a:ext cx="4038600" cy="3989040"/>
          </a:xfrm>
          <a:prstGeom prst="rect">
            <a:avLst/>
          </a:prstGeom>
          <a:noFill/>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2A3D0C-2104-4627-906B-F8CC6EAD710F}"/>
              </a:ext>
            </a:extLst>
          </p:cNvPr>
          <p:cNvSpPr>
            <a:spLocks noGrp="1"/>
          </p:cNvSpPr>
          <p:nvPr>
            <p:ph type="title"/>
          </p:nvPr>
        </p:nvSpPr>
        <p:spPr>
          <a:xfrm>
            <a:off x="457200" y="274638"/>
            <a:ext cx="8229600" cy="1143000"/>
          </a:xfrm>
        </p:spPr>
        <p:txBody>
          <a:bodyPr anchor="ctr">
            <a:normAutofit/>
          </a:bodyPr>
          <a:lstStyle/>
          <a:p>
            <a:r>
              <a:rPr lang="en-GB" dirty="0" err="1"/>
              <a:t>Ifa</a:t>
            </a:r>
            <a:r>
              <a:rPr lang="en-GB" dirty="0"/>
              <a:t> oracle </a:t>
            </a:r>
          </a:p>
        </p:txBody>
      </p:sp>
      <p:pic>
        <p:nvPicPr>
          <p:cNvPr id="12" name="Content Placeholder 11" descr="A picture containing indoor, sitting, table, old&#10;&#10;Description automatically generated">
            <a:extLst>
              <a:ext uri="{FF2B5EF4-FFF2-40B4-BE49-F238E27FC236}">
                <a16:creationId xmlns:a16="http://schemas.microsoft.com/office/drawing/2014/main" id="{63D2D511-1FB1-42CC-9A90-0746B6510C27}"/>
              </a:ext>
            </a:extLst>
          </p:cNvPr>
          <p:cNvPicPr>
            <a:picLocks noGrp="1" noChangeAspect="1"/>
          </p:cNvPicPr>
          <p:nvPr>
            <p:ph sz="half" idx="1"/>
          </p:nvPr>
        </p:nvPicPr>
        <p:blipFill rotWithShape="1">
          <a:blip r:embed="rId2">
            <a:extLst>
              <a:ext uri="{28A0092B-C50C-407E-A947-70E740481C1C}">
                <a14:useLocalDpi xmlns:a14="http://schemas.microsoft.com/office/drawing/2010/main" val="0"/>
              </a:ext>
            </a:extLst>
          </a:blip>
          <a:srcRect l="18315" r="14418" b="-1"/>
          <a:stretch/>
        </p:blipFill>
        <p:spPr>
          <a:xfrm>
            <a:off x="457200" y="1600201"/>
            <a:ext cx="4038600" cy="3989040"/>
          </a:xfrm>
          <a:noFill/>
        </p:spPr>
      </p:pic>
      <p:pic>
        <p:nvPicPr>
          <p:cNvPr id="6" name="Content Placeholder 5" descr="A close up of text on a white background&#10;&#10;Description automatically generated">
            <a:extLst>
              <a:ext uri="{FF2B5EF4-FFF2-40B4-BE49-F238E27FC236}">
                <a16:creationId xmlns:a16="http://schemas.microsoft.com/office/drawing/2014/main" id="{D35892FE-D99F-48EE-A98D-8608DAD33440}"/>
              </a:ext>
            </a:extLst>
          </p:cNvPr>
          <p:cNvPicPr>
            <a:picLocks noGrp="1" noChangeAspect="1"/>
          </p:cNvPicPr>
          <p:nvPr>
            <p:ph sz="half" idx="2"/>
          </p:nvPr>
        </p:nvPicPr>
        <p:blipFill rotWithShape="1">
          <a:blip r:embed="rId3">
            <a:extLst>
              <a:ext uri="{28A0092B-C50C-407E-A947-70E740481C1C}">
                <a14:useLocalDpi xmlns:a14="http://schemas.microsoft.com/office/drawing/2010/main" val="0"/>
              </a:ext>
            </a:extLst>
          </a:blip>
          <a:srcRect r="3801" b="1"/>
          <a:stretch/>
        </p:blipFill>
        <p:spPr>
          <a:xfrm>
            <a:off x="4648200" y="1600201"/>
            <a:ext cx="4038600" cy="3989040"/>
          </a:xfrm>
          <a:noFill/>
        </p:spPr>
      </p:pic>
    </p:spTree>
    <p:extLst>
      <p:ext uri="{BB962C8B-B14F-4D97-AF65-F5344CB8AC3E}">
        <p14:creationId xmlns:p14="http://schemas.microsoft.com/office/powerpoint/2010/main" val="338126538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9DD8A8-B834-4283-ADEE-EEF5DC785A23}"/>
              </a:ext>
            </a:extLst>
          </p:cNvPr>
          <p:cNvSpPr>
            <a:spLocks noGrp="1"/>
          </p:cNvSpPr>
          <p:nvPr>
            <p:ph type="title"/>
          </p:nvPr>
        </p:nvSpPr>
        <p:spPr/>
        <p:txBody>
          <a:bodyPr/>
          <a:lstStyle/>
          <a:p>
            <a:r>
              <a:rPr lang="en-GB" dirty="0"/>
              <a:t>Incorporation </a:t>
            </a:r>
          </a:p>
        </p:txBody>
      </p:sp>
      <p:sp>
        <p:nvSpPr>
          <p:cNvPr id="3" name="Content Placeholder 2">
            <a:extLst>
              <a:ext uri="{FF2B5EF4-FFF2-40B4-BE49-F238E27FC236}">
                <a16:creationId xmlns:a16="http://schemas.microsoft.com/office/drawing/2014/main" id="{BDC2F2A5-B54F-495A-A125-DB3539B10337}"/>
              </a:ext>
            </a:extLst>
          </p:cNvPr>
          <p:cNvSpPr>
            <a:spLocks noGrp="1"/>
          </p:cNvSpPr>
          <p:nvPr>
            <p:ph idx="1"/>
          </p:nvPr>
        </p:nvSpPr>
        <p:spPr/>
        <p:txBody>
          <a:bodyPr/>
          <a:lstStyle/>
          <a:p>
            <a:r>
              <a:rPr lang="en-GB" dirty="0"/>
              <a:t>Embodiment of divine in human bodies (often labelled spirit possession) </a:t>
            </a:r>
          </a:p>
          <a:p>
            <a:r>
              <a:rPr lang="en-GB" dirty="0"/>
              <a:t>Orishas can communicate directly by taking over control of a human body (mainly via body language but also sometimes by speaking) </a:t>
            </a:r>
          </a:p>
          <a:p>
            <a:endParaRPr lang="en-GB" dirty="0"/>
          </a:p>
        </p:txBody>
      </p:sp>
    </p:spTree>
    <p:extLst>
      <p:ext uri="{BB962C8B-B14F-4D97-AF65-F5344CB8AC3E}">
        <p14:creationId xmlns:p14="http://schemas.microsoft.com/office/powerpoint/2010/main" val="210576090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A09C1A-5DCB-489A-949C-1E0D0637BB66}"/>
              </a:ext>
            </a:extLst>
          </p:cNvPr>
          <p:cNvSpPr>
            <a:spLocks noGrp="1"/>
          </p:cNvSpPr>
          <p:nvPr>
            <p:ph type="title"/>
          </p:nvPr>
        </p:nvSpPr>
        <p:spPr/>
        <p:txBody>
          <a:bodyPr/>
          <a:lstStyle/>
          <a:p>
            <a:r>
              <a:rPr lang="en-GB" dirty="0"/>
              <a:t>Human bows before Orisha </a:t>
            </a:r>
          </a:p>
        </p:txBody>
      </p:sp>
      <p:pic>
        <p:nvPicPr>
          <p:cNvPr id="5" name="Content Placeholder 4" descr="A picture containing person, building, person, cake&#10;&#10;Description automatically generated">
            <a:extLst>
              <a:ext uri="{FF2B5EF4-FFF2-40B4-BE49-F238E27FC236}">
                <a16:creationId xmlns:a16="http://schemas.microsoft.com/office/drawing/2014/main" id="{4D0EB4FC-633C-4A9D-AB2C-DA52C506516C}"/>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961091" y="1600200"/>
            <a:ext cx="5221817" cy="3916363"/>
          </a:xfrm>
        </p:spPr>
      </p:pic>
      <p:sp>
        <p:nvSpPr>
          <p:cNvPr id="6" name="TextBox 5">
            <a:extLst>
              <a:ext uri="{FF2B5EF4-FFF2-40B4-BE49-F238E27FC236}">
                <a16:creationId xmlns:a16="http://schemas.microsoft.com/office/drawing/2014/main" id="{08DC215D-2B3D-4443-B908-839439FAAC47}"/>
              </a:ext>
            </a:extLst>
          </p:cNvPr>
          <p:cNvSpPr txBox="1"/>
          <p:nvPr/>
        </p:nvSpPr>
        <p:spPr>
          <a:xfrm>
            <a:off x="179512" y="4725144"/>
            <a:ext cx="1691680" cy="646331"/>
          </a:xfrm>
          <a:prstGeom prst="rect">
            <a:avLst/>
          </a:prstGeom>
          <a:noFill/>
        </p:spPr>
        <p:txBody>
          <a:bodyPr wrap="square" rtlCol="0">
            <a:spAutoFit/>
          </a:bodyPr>
          <a:lstStyle/>
          <a:p>
            <a:r>
              <a:rPr lang="en-GB" dirty="0"/>
              <a:t>Photo taken in Brazil </a:t>
            </a:r>
          </a:p>
        </p:txBody>
      </p:sp>
    </p:spTree>
    <p:extLst>
      <p:ext uri="{BB962C8B-B14F-4D97-AF65-F5344CB8AC3E}">
        <p14:creationId xmlns:p14="http://schemas.microsoft.com/office/powerpoint/2010/main" val="129165720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7C8560-FB3F-4049-AB05-1733AE09B0F7}"/>
              </a:ext>
            </a:extLst>
          </p:cNvPr>
          <p:cNvSpPr>
            <a:spLocks noGrp="1"/>
          </p:cNvSpPr>
          <p:nvPr>
            <p:ph type="title"/>
          </p:nvPr>
        </p:nvSpPr>
        <p:spPr>
          <a:xfrm>
            <a:off x="457200" y="274638"/>
            <a:ext cx="8229600" cy="1143000"/>
          </a:xfrm>
        </p:spPr>
        <p:txBody>
          <a:bodyPr anchor="ctr">
            <a:normAutofit/>
          </a:bodyPr>
          <a:lstStyle/>
          <a:p>
            <a:r>
              <a:rPr lang="en-GB" dirty="0"/>
              <a:t>Re-enactment of Myth in Ritual </a:t>
            </a:r>
          </a:p>
        </p:txBody>
      </p:sp>
      <p:pic>
        <p:nvPicPr>
          <p:cNvPr id="5" name="Content Placeholder 4" descr="A group of people standing around each other&#10;&#10;Description automatically generated">
            <a:extLst>
              <a:ext uri="{FF2B5EF4-FFF2-40B4-BE49-F238E27FC236}">
                <a16:creationId xmlns:a16="http://schemas.microsoft.com/office/drawing/2014/main" id="{D6ADB4F3-01B3-41C4-88C3-45271B3FDDEE}"/>
              </a:ext>
            </a:extLst>
          </p:cNvPr>
          <p:cNvPicPr>
            <a:picLocks noGrp="1" noChangeAspect="1"/>
          </p:cNvPicPr>
          <p:nvPr>
            <p:ph idx="1"/>
          </p:nvPr>
        </p:nvPicPr>
        <p:blipFill rotWithShape="1">
          <a:blip r:embed="rId2" cstate="print">
            <a:extLst>
              <a:ext uri="{28A0092B-C50C-407E-A947-70E740481C1C}">
                <a14:useLocalDpi xmlns:a14="http://schemas.microsoft.com/office/drawing/2010/main" val="0"/>
              </a:ext>
            </a:extLst>
          </a:blip>
          <a:srcRect t="3524" b="33013"/>
          <a:stretch/>
        </p:blipFill>
        <p:spPr>
          <a:xfrm>
            <a:off x="457200" y="1415823"/>
            <a:ext cx="8229600" cy="3917032"/>
          </a:xfrm>
          <a:noFill/>
        </p:spPr>
      </p:pic>
      <p:sp>
        <p:nvSpPr>
          <p:cNvPr id="6" name="TextBox 5">
            <a:extLst>
              <a:ext uri="{FF2B5EF4-FFF2-40B4-BE49-F238E27FC236}">
                <a16:creationId xmlns:a16="http://schemas.microsoft.com/office/drawing/2014/main" id="{4C483A26-1EE7-4590-8043-44B5B2124A02}"/>
              </a:ext>
            </a:extLst>
          </p:cNvPr>
          <p:cNvSpPr txBox="1"/>
          <p:nvPr/>
        </p:nvSpPr>
        <p:spPr>
          <a:xfrm>
            <a:off x="6339477" y="5332855"/>
            <a:ext cx="2329484" cy="369332"/>
          </a:xfrm>
          <a:prstGeom prst="rect">
            <a:avLst/>
          </a:prstGeom>
          <a:noFill/>
        </p:spPr>
        <p:txBody>
          <a:bodyPr wrap="none" rtlCol="0">
            <a:spAutoFit/>
          </a:bodyPr>
          <a:lstStyle/>
          <a:p>
            <a:r>
              <a:rPr lang="en-GB" dirty="0"/>
              <a:t>Photo taken in Brazil </a:t>
            </a:r>
          </a:p>
        </p:txBody>
      </p:sp>
    </p:spTree>
    <p:extLst>
      <p:ext uri="{BB962C8B-B14F-4D97-AF65-F5344CB8AC3E}">
        <p14:creationId xmlns:p14="http://schemas.microsoft.com/office/powerpoint/2010/main" val="191338188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795BAE-B95D-4320-B982-095BB6ADD9C9}"/>
              </a:ext>
            </a:extLst>
          </p:cNvPr>
          <p:cNvSpPr>
            <a:spLocks noGrp="1"/>
          </p:cNvSpPr>
          <p:nvPr>
            <p:ph type="title"/>
          </p:nvPr>
        </p:nvSpPr>
        <p:spPr/>
        <p:txBody>
          <a:bodyPr/>
          <a:lstStyle/>
          <a:p>
            <a:r>
              <a:rPr lang="en-GB" dirty="0"/>
              <a:t>Human-Divine </a:t>
            </a:r>
          </a:p>
        </p:txBody>
      </p:sp>
      <p:sp>
        <p:nvSpPr>
          <p:cNvPr id="3" name="Content Placeholder 2">
            <a:extLst>
              <a:ext uri="{FF2B5EF4-FFF2-40B4-BE49-F238E27FC236}">
                <a16:creationId xmlns:a16="http://schemas.microsoft.com/office/drawing/2014/main" id="{BBDBE2CC-0AC6-4839-A0F9-6D8FA34DC078}"/>
              </a:ext>
            </a:extLst>
          </p:cNvPr>
          <p:cNvSpPr>
            <a:spLocks noGrp="1"/>
          </p:cNvSpPr>
          <p:nvPr>
            <p:ph idx="1"/>
          </p:nvPr>
        </p:nvSpPr>
        <p:spPr/>
        <p:txBody>
          <a:bodyPr>
            <a:normAutofit/>
          </a:bodyPr>
          <a:lstStyle/>
          <a:p>
            <a:r>
              <a:rPr lang="en-GB" dirty="0"/>
              <a:t>The stories carried on from generation to generation encode and influence ethical practices, taboos and the knowledge particular to each group </a:t>
            </a:r>
          </a:p>
          <a:p>
            <a:r>
              <a:rPr lang="en-GB" dirty="0"/>
              <a:t>The worldview captured in these myths permeate all parts of society and influence human behaviour </a:t>
            </a:r>
          </a:p>
          <a:p>
            <a:endParaRPr lang="en-GB" dirty="0"/>
          </a:p>
        </p:txBody>
      </p:sp>
    </p:spTree>
    <p:extLst>
      <p:ext uri="{BB962C8B-B14F-4D97-AF65-F5344CB8AC3E}">
        <p14:creationId xmlns:p14="http://schemas.microsoft.com/office/powerpoint/2010/main" val="23770008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33B869-0187-20F4-3CB4-CC41B3706742}"/>
              </a:ext>
            </a:extLst>
          </p:cNvPr>
          <p:cNvSpPr>
            <a:spLocks noGrp="1"/>
          </p:cNvSpPr>
          <p:nvPr>
            <p:ph type="title"/>
          </p:nvPr>
        </p:nvSpPr>
        <p:spPr/>
        <p:txBody>
          <a:bodyPr>
            <a:normAutofit fontScale="90000"/>
          </a:bodyPr>
          <a:lstStyle/>
          <a:p>
            <a:r>
              <a:rPr lang="en-GB" dirty="0"/>
              <a:t>3. Lessons from Yoruba Mythology </a:t>
            </a:r>
          </a:p>
        </p:txBody>
      </p:sp>
      <p:sp>
        <p:nvSpPr>
          <p:cNvPr id="3" name="Content Placeholder 2">
            <a:extLst>
              <a:ext uri="{FF2B5EF4-FFF2-40B4-BE49-F238E27FC236}">
                <a16:creationId xmlns:a16="http://schemas.microsoft.com/office/drawing/2014/main" id="{AA4819CA-32BB-33DF-D669-CC8A429C9919}"/>
              </a:ext>
            </a:extLst>
          </p:cNvPr>
          <p:cNvSpPr>
            <a:spLocks noGrp="1"/>
          </p:cNvSpPr>
          <p:nvPr>
            <p:ph idx="1"/>
          </p:nvPr>
        </p:nvSpPr>
        <p:spPr/>
        <p:txBody>
          <a:bodyPr>
            <a:normAutofit/>
          </a:bodyPr>
          <a:lstStyle/>
          <a:p>
            <a:r>
              <a:rPr lang="en-GB" dirty="0" err="1"/>
              <a:t>Duro</a:t>
            </a:r>
            <a:r>
              <a:rPr lang="en-GB" dirty="0"/>
              <a:t> Adeleke shows how myths from a given society can be helpful in crafting indigenous solutions to local conflicts. </a:t>
            </a:r>
          </a:p>
          <a:p>
            <a:pPr lvl="1"/>
            <a:r>
              <a:rPr lang="en-GB" dirty="0" err="1"/>
              <a:t>Yorùbá</a:t>
            </a:r>
            <a:r>
              <a:rPr lang="en-GB" dirty="0"/>
              <a:t> myths “provide cultural context to the </a:t>
            </a:r>
            <a:r>
              <a:rPr lang="en-GB" dirty="0" err="1"/>
              <a:t>Yorùbá</a:t>
            </a:r>
            <a:r>
              <a:rPr lang="en-GB" dirty="0"/>
              <a:t> experience, and [….] lessons that can be applied to the conflict resolution process in general” (2004: 180)</a:t>
            </a:r>
          </a:p>
        </p:txBody>
      </p:sp>
    </p:spTree>
    <p:extLst>
      <p:ext uri="{BB962C8B-B14F-4D97-AF65-F5344CB8AC3E}">
        <p14:creationId xmlns:p14="http://schemas.microsoft.com/office/powerpoint/2010/main" val="205755642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4A8B7E-93CC-350E-A323-4C272946E6F7}"/>
              </a:ext>
            </a:extLst>
          </p:cNvPr>
          <p:cNvSpPr>
            <a:spLocks noGrp="1"/>
          </p:cNvSpPr>
          <p:nvPr>
            <p:ph type="title"/>
          </p:nvPr>
        </p:nvSpPr>
        <p:spPr/>
        <p:txBody>
          <a:bodyPr/>
          <a:lstStyle/>
          <a:p>
            <a:r>
              <a:rPr lang="en-GB" dirty="0"/>
              <a:t>Postcolonial context </a:t>
            </a:r>
          </a:p>
        </p:txBody>
      </p:sp>
      <p:sp>
        <p:nvSpPr>
          <p:cNvPr id="3" name="Content Placeholder 2">
            <a:extLst>
              <a:ext uri="{FF2B5EF4-FFF2-40B4-BE49-F238E27FC236}">
                <a16:creationId xmlns:a16="http://schemas.microsoft.com/office/drawing/2014/main" id="{1A497CDE-AA9E-89C8-37CE-8CC934AEF8EE}"/>
              </a:ext>
            </a:extLst>
          </p:cNvPr>
          <p:cNvSpPr>
            <a:spLocks noGrp="1"/>
          </p:cNvSpPr>
          <p:nvPr>
            <p:ph idx="1"/>
          </p:nvPr>
        </p:nvSpPr>
        <p:spPr/>
        <p:txBody>
          <a:bodyPr/>
          <a:lstStyle/>
          <a:p>
            <a:r>
              <a:rPr lang="en-GB" dirty="0"/>
              <a:t>Demand to return items taken out of the royal palace after its destruction by the British army </a:t>
            </a:r>
          </a:p>
          <a:p>
            <a:r>
              <a:rPr lang="en-GB" dirty="0"/>
              <a:t>Some museums prepare their return while others refuse any discussion </a:t>
            </a:r>
          </a:p>
        </p:txBody>
      </p:sp>
    </p:spTree>
    <p:extLst>
      <p:ext uri="{BB962C8B-B14F-4D97-AF65-F5344CB8AC3E}">
        <p14:creationId xmlns:p14="http://schemas.microsoft.com/office/powerpoint/2010/main" val="295452744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2DC533DE-154E-020B-27BC-B118D3F6EA2E}"/>
              </a:ext>
            </a:extLst>
          </p:cNvPr>
          <p:cNvSpPr>
            <a:spLocks noGrp="1"/>
          </p:cNvSpPr>
          <p:nvPr>
            <p:ph type="title"/>
          </p:nvPr>
        </p:nvSpPr>
        <p:spPr>
          <a:xfrm>
            <a:off x="457200" y="274638"/>
            <a:ext cx="8229600" cy="1143000"/>
          </a:xfrm>
        </p:spPr>
        <p:txBody>
          <a:bodyPr/>
          <a:lstStyle/>
          <a:p>
            <a:r>
              <a:rPr lang="en-US"/>
              <a:t>Yoruba Bronze</a:t>
            </a:r>
          </a:p>
        </p:txBody>
      </p:sp>
      <p:pic>
        <p:nvPicPr>
          <p:cNvPr id="5" name="Content Placeholder 4" descr="A stone carving of a person with two animals&#10;&#10;Description automatically generated">
            <a:extLst>
              <a:ext uri="{FF2B5EF4-FFF2-40B4-BE49-F238E27FC236}">
                <a16:creationId xmlns:a16="http://schemas.microsoft.com/office/drawing/2014/main" id="{95D665FE-145D-69EC-BF0E-B6ED65BA311A}"/>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035459" y="1600201"/>
            <a:ext cx="2882081" cy="3989040"/>
          </a:xfrm>
          <a:noFill/>
        </p:spPr>
      </p:pic>
      <p:sp>
        <p:nvSpPr>
          <p:cNvPr id="12" name="Content Placeholder 3">
            <a:extLst>
              <a:ext uri="{FF2B5EF4-FFF2-40B4-BE49-F238E27FC236}">
                <a16:creationId xmlns:a16="http://schemas.microsoft.com/office/drawing/2014/main" id="{F1C37FB0-25D2-90A4-05F8-3623EAA0D67F}"/>
              </a:ext>
            </a:extLst>
          </p:cNvPr>
          <p:cNvSpPr>
            <a:spLocks noGrp="1"/>
          </p:cNvSpPr>
          <p:nvPr>
            <p:ph sz="half" idx="2"/>
          </p:nvPr>
        </p:nvSpPr>
        <p:spPr>
          <a:xfrm>
            <a:off x="4648200" y="1600201"/>
            <a:ext cx="4038600" cy="3989040"/>
          </a:xfrm>
        </p:spPr>
        <p:txBody>
          <a:bodyPr/>
          <a:lstStyle/>
          <a:p>
            <a:r>
              <a:rPr lang="en-GB" dirty="0">
                <a:hlinkClick r:id="rId3"/>
              </a:rPr>
              <a:t>Africa | British Museum</a:t>
            </a:r>
            <a:endParaRPr lang="en-US" dirty="0"/>
          </a:p>
        </p:txBody>
      </p:sp>
    </p:spTree>
    <p:extLst>
      <p:ext uri="{BB962C8B-B14F-4D97-AF65-F5344CB8AC3E}">
        <p14:creationId xmlns:p14="http://schemas.microsoft.com/office/powerpoint/2010/main" val="86543937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359451-E572-49AF-93A7-71571515FFCF}"/>
              </a:ext>
            </a:extLst>
          </p:cNvPr>
          <p:cNvSpPr>
            <a:spLocks noGrp="1"/>
          </p:cNvSpPr>
          <p:nvPr>
            <p:ph type="title"/>
          </p:nvPr>
        </p:nvSpPr>
        <p:spPr/>
        <p:txBody>
          <a:bodyPr/>
          <a:lstStyle/>
          <a:p>
            <a:r>
              <a:rPr lang="en-GB" dirty="0"/>
              <a:t>Short video </a:t>
            </a:r>
          </a:p>
        </p:txBody>
      </p:sp>
      <p:sp>
        <p:nvSpPr>
          <p:cNvPr id="3" name="Content Placeholder 2">
            <a:extLst>
              <a:ext uri="{FF2B5EF4-FFF2-40B4-BE49-F238E27FC236}">
                <a16:creationId xmlns:a16="http://schemas.microsoft.com/office/drawing/2014/main" id="{0C20EF34-875F-418A-8F12-078C0FCA5E6F}"/>
              </a:ext>
            </a:extLst>
          </p:cNvPr>
          <p:cNvSpPr>
            <a:spLocks noGrp="1"/>
          </p:cNvSpPr>
          <p:nvPr>
            <p:ph idx="1"/>
          </p:nvPr>
        </p:nvSpPr>
        <p:spPr/>
        <p:txBody>
          <a:bodyPr/>
          <a:lstStyle/>
          <a:p>
            <a:r>
              <a:rPr lang="en-GB" b="0" i="0" dirty="0">
                <a:solidFill>
                  <a:srgbClr val="373A3C"/>
                </a:solidFill>
                <a:effectLst/>
                <a:latin typeface="-apple-system"/>
              </a:rPr>
              <a:t>African Pantheons and the Orishas (a Crash Course on Yoruba mythology)</a:t>
            </a:r>
          </a:p>
          <a:p>
            <a:endParaRPr lang="en-GB" dirty="0"/>
          </a:p>
          <a:p>
            <a:r>
              <a:rPr lang="en-GB" dirty="0">
                <a:hlinkClick r:id="rId2"/>
              </a:rPr>
              <a:t>https://youtu.be/J2se_zimj40</a:t>
            </a:r>
            <a:endParaRPr lang="en-GB" dirty="0"/>
          </a:p>
        </p:txBody>
      </p:sp>
    </p:spTree>
    <p:extLst>
      <p:ext uri="{BB962C8B-B14F-4D97-AF65-F5344CB8AC3E}">
        <p14:creationId xmlns:p14="http://schemas.microsoft.com/office/powerpoint/2010/main" val="241319197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Readings </a:t>
            </a:r>
          </a:p>
        </p:txBody>
      </p:sp>
      <p:sp>
        <p:nvSpPr>
          <p:cNvPr id="3" name="Content Placeholder 2"/>
          <p:cNvSpPr>
            <a:spLocks noGrp="1"/>
          </p:cNvSpPr>
          <p:nvPr>
            <p:ph idx="1"/>
          </p:nvPr>
        </p:nvSpPr>
        <p:spPr/>
        <p:txBody>
          <a:bodyPr>
            <a:normAutofit fontScale="92500" lnSpcReduction="20000"/>
          </a:bodyPr>
          <a:lstStyle/>
          <a:p>
            <a:r>
              <a:rPr lang="en-GB" dirty="0"/>
              <a:t>Pemberton, J. (2005) Yoruba Religion. In: </a:t>
            </a:r>
            <a:r>
              <a:rPr lang="en-GB" i="1" dirty="0"/>
              <a:t>Encyclopaedia of Religion</a:t>
            </a:r>
            <a:r>
              <a:rPr lang="en-GB" dirty="0"/>
              <a:t>, Second Edition, Vol. 14, ed. by L. Jones. </a:t>
            </a:r>
            <a:r>
              <a:rPr lang="en-GB" b="0" i="0" dirty="0">
                <a:solidFill>
                  <a:srgbClr val="3A3A3A"/>
                </a:solidFill>
                <a:effectLst/>
                <a:latin typeface="Source Sans Pro" panose="020B0503030403020204" pitchFamily="34" charset="0"/>
              </a:rPr>
              <a:t>Farmington Hills: Cengage Gale, </a:t>
            </a:r>
            <a:r>
              <a:rPr lang="en-GB" dirty="0"/>
              <a:t>pp. 9909-9912.</a:t>
            </a:r>
          </a:p>
          <a:p>
            <a:endParaRPr lang="en-GB" u="sng" dirty="0"/>
          </a:p>
          <a:p>
            <a:r>
              <a:rPr lang="en-GB" u="sng" dirty="0"/>
              <a:t>Further Reading</a:t>
            </a:r>
            <a:r>
              <a:rPr lang="en-GB" dirty="0"/>
              <a:t>:</a:t>
            </a:r>
          </a:p>
          <a:p>
            <a:r>
              <a:rPr lang="en-GB" dirty="0"/>
              <a:t>Olupona, J. K., (2014) </a:t>
            </a:r>
            <a:r>
              <a:rPr lang="en-GB" i="1" dirty="0"/>
              <a:t>African Religions: A Very Short Introduction.</a:t>
            </a:r>
            <a:r>
              <a:rPr lang="en-GB" dirty="0"/>
              <a:t> Oxford: Oxford University Press.</a:t>
            </a:r>
          </a:p>
          <a:p>
            <a:endParaRPr lang="en-GB" dirty="0"/>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FB7C8EC3559F764AA080F30F794D2AD4" ma:contentTypeVersion="17" ma:contentTypeDescription="Create a new document." ma:contentTypeScope="" ma:versionID="3926d1a6b569d98b67f34f3885237c06">
  <xsd:schema xmlns:xsd="http://www.w3.org/2001/XMLSchema" xmlns:xs="http://www.w3.org/2001/XMLSchema" xmlns:p="http://schemas.microsoft.com/office/2006/metadata/properties" xmlns:ns3="696490a5-0429-499a-a254-a60426c02ef0" xmlns:ns4="d2d6d51c-be45-489c-bfaa-c0c3d4c0c982" targetNamespace="http://schemas.microsoft.com/office/2006/metadata/properties" ma:root="true" ma:fieldsID="75cf522ebfdd1505ea06c62a1dd43146" ns3:_="" ns4:_="">
    <xsd:import namespace="696490a5-0429-499a-a254-a60426c02ef0"/>
    <xsd:import namespace="d2d6d51c-be45-489c-bfaa-c0c3d4c0c982"/>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element ref="ns3:MediaServiceDateTaken" minOccurs="0"/>
                <xsd:element ref="ns3:MediaServiceAutoTags" minOccurs="0"/>
                <xsd:element ref="ns3:MediaServiceOCR" minOccurs="0"/>
                <xsd:element ref="ns3:MediaServiceGenerationTime" minOccurs="0"/>
                <xsd:element ref="ns3:MediaServiceEventHashCode" minOccurs="0"/>
                <xsd:element ref="ns3:MediaLengthInSeconds" minOccurs="0"/>
                <xsd:element ref="ns3:MediaServiceSearchProperties" minOccurs="0"/>
                <xsd:element ref="ns3:_activity" minOccurs="0"/>
                <xsd:element ref="ns3:MediaServiceObjectDetectorVersions" minOccurs="0"/>
                <xsd:element ref="ns3: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96490a5-0429-499a-a254-a60426c02ef0"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AutoTags" ma:index="16" nillable="true" ma:displayName="Tags" ma:internalName="MediaServiceAutoTags"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LengthInSeconds" ma:index="20" nillable="true" ma:displayName="Length (seconds)" ma:internalName="MediaLengthInSeconds" ma:readOnly="true">
      <xsd:simpleType>
        <xsd:restriction base="dms:Unknown"/>
      </xsd:simpleType>
    </xsd:element>
    <xsd:element name="MediaServiceSearchProperties" ma:index="21" nillable="true" ma:displayName="MediaServiceSearchProperties" ma:hidden="true" ma:internalName="MediaServiceSearchProperties" ma:readOnly="true">
      <xsd:simpleType>
        <xsd:restriction base="dms:Note"/>
      </xsd:simpleType>
    </xsd:element>
    <xsd:element name="_activity" ma:index="22" nillable="true" ma:displayName="_activity" ma:hidden="true" ma:internalName="_activity">
      <xsd:simpleType>
        <xsd:restriction base="dms:Note"/>
      </xsd:simpleType>
    </xsd:element>
    <xsd:element name="MediaServiceObjectDetectorVersions" ma:index="23" nillable="true" ma:displayName="MediaServiceObjectDetectorVersions" ma:description="" ma:hidden="true" ma:indexed="true" ma:internalName="MediaServiceObjectDetectorVersions" ma:readOnly="true">
      <xsd:simpleType>
        <xsd:restriction base="dms:Text"/>
      </xsd:simpleType>
    </xsd:element>
    <xsd:element name="MediaServiceSystemTags" ma:index="24"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d2d6d51c-be45-489c-bfaa-c0c3d4c0c982"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696490a5-0429-499a-a254-a60426c02ef0"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FBA4774-B62D-4E6F-ABFC-D5748F7C1E4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96490a5-0429-499a-a254-a60426c02ef0"/>
    <ds:schemaRef ds:uri="d2d6d51c-be45-489c-bfaa-c0c3d4c0c98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696490a5-0429-499a-a254-a60426c02ef0"/>
    <ds:schemaRef ds:uri="http://schemas.microsoft.com/office/2006/metadata/properties"/>
    <ds:schemaRef ds:uri="http://www.w3.org/XML/1998/namespace"/>
    <ds:schemaRef ds:uri="http://purl.org/dc/dcmitype/"/>
    <ds:schemaRef ds:uri="http://schemas.microsoft.com/office/2006/documentManagement/types"/>
    <ds:schemaRef ds:uri="http://purl.org/dc/terms/"/>
    <ds:schemaRef ds:uri="d2d6d51c-be45-489c-bfaa-c0c3d4c0c982"/>
    <ds:schemaRef ds:uri="http://schemas.microsoft.com/office/infopath/2007/PartnerControls"/>
    <ds:schemaRef ds:uri="http://schemas.openxmlformats.org/package/2006/metadata/core-properties"/>
    <ds:schemaRef ds:uri="http://purl.org/dc/elements/1.1/"/>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25</TotalTime>
  <Words>1820</Words>
  <Application>Microsoft Office PowerPoint</Application>
  <PresentationFormat>On-screen Show (4:3)</PresentationFormat>
  <Paragraphs>140</Paragraphs>
  <Slides>42</Slides>
  <Notes>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42</vt:i4>
      </vt:variant>
    </vt:vector>
  </HeadingPairs>
  <TitlesOfParts>
    <vt:vector size="50" baseType="lpstr">
      <vt:lpstr>AGaramond-Italic</vt:lpstr>
      <vt:lpstr>AGaramond-Regular</vt:lpstr>
      <vt:lpstr>-apple-system</vt:lpstr>
      <vt:lpstr>Arial</vt:lpstr>
      <vt:lpstr>Calibri</vt:lpstr>
      <vt:lpstr>Myriad Pro</vt:lpstr>
      <vt:lpstr>Source Sans Pro</vt:lpstr>
      <vt:lpstr>20140311PresentationUWTSDTemplate</vt:lpstr>
      <vt:lpstr>Yoruba Mythology Human and Divine </vt:lpstr>
      <vt:lpstr>Structure today </vt:lpstr>
      <vt:lpstr>Starting point: Importance of Myth </vt:lpstr>
      <vt:lpstr>Indigenous storywork as methodology </vt:lpstr>
      <vt:lpstr>Principals of Indigenous storywork </vt:lpstr>
      <vt:lpstr>PowerPoint Presentation</vt:lpstr>
      <vt:lpstr>Ngugi wa Thiong’o (2017)</vt:lpstr>
      <vt:lpstr>Stories and Colonization </vt:lpstr>
      <vt:lpstr>Research as Theft and Invasion </vt:lpstr>
      <vt:lpstr>Linda Smith (2012)</vt:lpstr>
      <vt:lpstr>Implications</vt:lpstr>
      <vt:lpstr>1. Context </vt:lpstr>
      <vt:lpstr>Indigenous ….</vt:lpstr>
      <vt:lpstr>Focus today is ..</vt:lpstr>
      <vt:lpstr>PowerPoint Presentation</vt:lpstr>
      <vt:lpstr>Pemberton writes about the Yoruba:</vt:lpstr>
      <vt:lpstr>PowerPoint Presentation</vt:lpstr>
      <vt:lpstr>Link to the Americas </vt:lpstr>
      <vt:lpstr>PowerPoint Presentation</vt:lpstr>
      <vt:lpstr>Two different versions </vt:lpstr>
      <vt:lpstr>Why is this important? </vt:lpstr>
      <vt:lpstr>2. Yoruba Religion</vt:lpstr>
      <vt:lpstr>Deities </vt:lpstr>
      <vt:lpstr>Creation Myth </vt:lpstr>
      <vt:lpstr>Ashe </vt:lpstr>
      <vt:lpstr>Pemberton writes…</vt:lpstr>
      <vt:lpstr>Myths focus on the Orishas </vt:lpstr>
      <vt:lpstr>Divine Powers </vt:lpstr>
      <vt:lpstr>Shango, God of Thunder </vt:lpstr>
      <vt:lpstr>Ogun, God of Iron and War</vt:lpstr>
      <vt:lpstr>Yemaya, Goddess of Oceans  </vt:lpstr>
      <vt:lpstr>Communication between Orishas and Humans </vt:lpstr>
      <vt:lpstr>Ifa oracle </vt:lpstr>
      <vt:lpstr>Incorporation </vt:lpstr>
      <vt:lpstr>Human bows before Orisha </vt:lpstr>
      <vt:lpstr>Re-enactment of Myth in Ritual </vt:lpstr>
      <vt:lpstr>Human-Divine </vt:lpstr>
      <vt:lpstr>3. Lessons from Yoruba Mythology </vt:lpstr>
      <vt:lpstr>Postcolonial context </vt:lpstr>
      <vt:lpstr>Yoruba Bronze</vt:lpstr>
      <vt:lpstr>Short video </vt:lpstr>
      <vt:lpstr>Readings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Yoruba Mythology Human and Divine (W3)</dc:title>
  <dc:creator>Bettina Schmidt</dc:creator>
  <cp:lastModifiedBy>Bettina Schmidt</cp:lastModifiedBy>
  <cp:revision>12</cp:revision>
  <cp:lastPrinted>2024-03-08T08:52:17Z</cp:lastPrinted>
  <dcterms:created xsi:type="dcterms:W3CDTF">2020-09-10T14:22:57Z</dcterms:created>
  <dcterms:modified xsi:type="dcterms:W3CDTF">2025-01-31T10:00:21Z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0x010100FB7C8EC3559F764AA080F30F794D2AD4</vt:lpwstr>
  </property>
</Properties>
</file>