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479" r:id="rId2"/>
    <p:sldId id="480" r:id="rId3"/>
    <p:sldId id="487" r:id="rId4"/>
    <p:sldId id="467" r:id="rId5"/>
    <p:sldId id="441" r:id="rId6"/>
    <p:sldId id="488" r:id="rId7"/>
    <p:sldId id="446" r:id="rId8"/>
    <p:sldId id="481" r:id="rId9"/>
    <p:sldId id="489" r:id="rId10"/>
    <p:sldId id="482" r:id="rId11"/>
    <p:sldId id="490" r:id="rId12"/>
    <p:sldId id="486" r:id="rId13"/>
    <p:sldId id="485" r:id="rId14"/>
    <p:sldId id="483"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1340" autoAdjust="0"/>
  </p:normalViewPr>
  <p:slideViewPr>
    <p:cSldViewPr snapToGrid="0">
      <p:cViewPr varScale="1">
        <p:scale>
          <a:sx n="68" d="100"/>
          <a:sy n="68" d="100"/>
        </p:scale>
        <p:origin x="219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Evans (Edu)" userId="70671642-1cab-4673-91d4-479775f6974b" providerId="ADAL" clId="{DF7AEA16-38B0-4175-BBB5-8671B4F51E58}"/>
    <pc:docChg chg="modSld">
      <pc:chgData name="Alison Evans (Edu)" userId="70671642-1cab-4673-91d4-479775f6974b" providerId="ADAL" clId="{DF7AEA16-38B0-4175-BBB5-8671B4F51E58}" dt="2021-08-20T12:56:42.236" v="12" actId="6549"/>
      <pc:docMkLst>
        <pc:docMk/>
      </pc:docMkLst>
      <pc:sldChg chg="modNotesTx">
        <pc:chgData name="Alison Evans (Edu)" userId="70671642-1cab-4673-91d4-479775f6974b" providerId="ADAL" clId="{DF7AEA16-38B0-4175-BBB5-8671B4F51E58}" dt="2021-08-20T12:56:10.733" v="4" actId="6549"/>
        <pc:sldMkLst>
          <pc:docMk/>
          <pc:sldMk cId="44760974" sldId="441"/>
        </pc:sldMkLst>
      </pc:sldChg>
      <pc:sldChg chg="modNotesTx">
        <pc:chgData name="Alison Evans (Edu)" userId="70671642-1cab-4673-91d4-479775f6974b" providerId="ADAL" clId="{DF7AEA16-38B0-4175-BBB5-8671B4F51E58}" dt="2021-08-20T12:56:17.765" v="6" actId="6549"/>
        <pc:sldMkLst>
          <pc:docMk/>
          <pc:sldMk cId="826944406" sldId="446"/>
        </pc:sldMkLst>
      </pc:sldChg>
      <pc:sldChg chg="modNotesTx">
        <pc:chgData name="Alison Evans (Edu)" userId="70671642-1cab-4673-91d4-479775f6974b" providerId="ADAL" clId="{DF7AEA16-38B0-4175-BBB5-8671B4F51E58}" dt="2021-08-20T12:56:06.785" v="3" actId="6549"/>
        <pc:sldMkLst>
          <pc:docMk/>
          <pc:sldMk cId="2809006134" sldId="467"/>
        </pc:sldMkLst>
      </pc:sldChg>
      <pc:sldChg chg="modNotesTx">
        <pc:chgData name="Alison Evans (Edu)" userId="70671642-1cab-4673-91d4-479775f6974b" providerId="ADAL" clId="{DF7AEA16-38B0-4175-BBB5-8671B4F51E58}" dt="2021-08-20T12:55:57.445" v="0" actId="6549"/>
        <pc:sldMkLst>
          <pc:docMk/>
          <pc:sldMk cId="2462368723" sldId="479"/>
        </pc:sldMkLst>
      </pc:sldChg>
      <pc:sldChg chg="modNotesTx">
        <pc:chgData name="Alison Evans (Edu)" userId="70671642-1cab-4673-91d4-479775f6974b" providerId="ADAL" clId="{DF7AEA16-38B0-4175-BBB5-8671B4F51E58}" dt="2021-08-20T12:56:01.109" v="1" actId="6549"/>
        <pc:sldMkLst>
          <pc:docMk/>
          <pc:sldMk cId="2475333921" sldId="480"/>
        </pc:sldMkLst>
      </pc:sldChg>
      <pc:sldChg chg="modNotesTx">
        <pc:chgData name="Alison Evans (Edu)" userId="70671642-1cab-4673-91d4-479775f6974b" providerId="ADAL" clId="{DF7AEA16-38B0-4175-BBB5-8671B4F51E58}" dt="2021-08-20T12:56:21.420" v="7" actId="6549"/>
        <pc:sldMkLst>
          <pc:docMk/>
          <pc:sldMk cId="835121321" sldId="481"/>
        </pc:sldMkLst>
      </pc:sldChg>
      <pc:sldChg chg="modNotesTx">
        <pc:chgData name="Alison Evans (Edu)" userId="70671642-1cab-4673-91d4-479775f6974b" providerId="ADAL" clId="{DF7AEA16-38B0-4175-BBB5-8671B4F51E58}" dt="2021-08-20T12:56:30.754" v="9" actId="6549"/>
        <pc:sldMkLst>
          <pc:docMk/>
          <pc:sldMk cId="1375725248" sldId="482"/>
        </pc:sldMkLst>
      </pc:sldChg>
      <pc:sldChg chg="modNotesTx">
        <pc:chgData name="Alison Evans (Edu)" userId="70671642-1cab-4673-91d4-479775f6974b" providerId="ADAL" clId="{DF7AEA16-38B0-4175-BBB5-8671B4F51E58}" dt="2021-08-20T12:56:42.236" v="12" actId="6549"/>
        <pc:sldMkLst>
          <pc:docMk/>
          <pc:sldMk cId="4025620199" sldId="485"/>
        </pc:sldMkLst>
      </pc:sldChg>
      <pc:sldChg chg="modNotesTx">
        <pc:chgData name="Alison Evans (Edu)" userId="70671642-1cab-4673-91d4-479775f6974b" providerId="ADAL" clId="{DF7AEA16-38B0-4175-BBB5-8671B4F51E58}" dt="2021-08-20T12:56:38.667" v="11" actId="6549"/>
        <pc:sldMkLst>
          <pc:docMk/>
          <pc:sldMk cId="387207875" sldId="486"/>
        </pc:sldMkLst>
      </pc:sldChg>
      <pc:sldChg chg="modNotesTx">
        <pc:chgData name="Alison Evans (Edu)" userId="70671642-1cab-4673-91d4-479775f6974b" providerId="ADAL" clId="{DF7AEA16-38B0-4175-BBB5-8671B4F51E58}" dt="2021-08-20T12:56:04.308" v="2" actId="6549"/>
        <pc:sldMkLst>
          <pc:docMk/>
          <pc:sldMk cId="1699794749" sldId="487"/>
        </pc:sldMkLst>
      </pc:sldChg>
      <pc:sldChg chg="modNotesTx">
        <pc:chgData name="Alison Evans (Edu)" userId="70671642-1cab-4673-91d4-479775f6974b" providerId="ADAL" clId="{DF7AEA16-38B0-4175-BBB5-8671B4F51E58}" dt="2021-08-20T12:56:14.273" v="5" actId="6549"/>
        <pc:sldMkLst>
          <pc:docMk/>
          <pc:sldMk cId="2972340278" sldId="488"/>
        </pc:sldMkLst>
      </pc:sldChg>
      <pc:sldChg chg="modNotesTx">
        <pc:chgData name="Alison Evans (Edu)" userId="70671642-1cab-4673-91d4-479775f6974b" providerId="ADAL" clId="{DF7AEA16-38B0-4175-BBB5-8671B4F51E58}" dt="2021-08-20T12:56:24.723" v="8" actId="6549"/>
        <pc:sldMkLst>
          <pc:docMk/>
          <pc:sldMk cId="4007137112" sldId="489"/>
        </pc:sldMkLst>
      </pc:sldChg>
      <pc:sldChg chg="modNotesTx">
        <pc:chgData name="Alison Evans (Edu)" userId="70671642-1cab-4673-91d4-479775f6974b" providerId="ADAL" clId="{DF7AEA16-38B0-4175-BBB5-8671B4F51E58}" dt="2021-08-20T12:56:35.351" v="10" actId="6549"/>
        <pc:sldMkLst>
          <pc:docMk/>
          <pc:sldMk cId="651579829" sldId="490"/>
        </pc:sldMkLst>
      </pc:sldChg>
    </pc:docChg>
  </pc:docChgLst>
  <pc:docChgLst>
    <pc:chgData name="Alison Evans" userId="70671642-1cab-4673-91d4-479775f6974b" providerId="ADAL" clId="{DF7AEA16-38B0-4175-BBB5-8671B4F51E58}"/>
    <pc:docChg chg="modSld">
      <pc:chgData name="Alison Evans" userId="70671642-1cab-4673-91d4-479775f6974b" providerId="ADAL" clId="{DF7AEA16-38B0-4175-BBB5-8671B4F51E58}" dt="2022-01-05T09:41:44.014" v="1" actId="6549"/>
      <pc:docMkLst>
        <pc:docMk/>
      </pc:docMkLst>
      <pc:sldChg chg="modSp mod">
        <pc:chgData name="Alison Evans" userId="70671642-1cab-4673-91d4-479775f6974b" providerId="ADAL" clId="{DF7AEA16-38B0-4175-BBB5-8671B4F51E58}" dt="2022-01-05T09:41:44.014" v="1" actId="6549"/>
        <pc:sldMkLst>
          <pc:docMk/>
          <pc:sldMk cId="2462368723" sldId="479"/>
        </pc:sldMkLst>
        <pc:spChg chg="mod">
          <ac:chgData name="Alison Evans" userId="70671642-1cab-4673-91d4-479775f6974b" providerId="ADAL" clId="{DF7AEA16-38B0-4175-BBB5-8671B4F51E58}" dt="2022-01-05T09:41:44.014" v="1" actId="6549"/>
          <ac:spMkLst>
            <pc:docMk/>
            <pc:sldMk cId="2462368723" sldId="479"/>
            <ac:spMk id="2" creationId="{1B5C6AE7-B437-4904-9A0F-10B60E10C8C6}"/>
          </ac:spMkLst>
        </pc:spChg>
        <pc:spChg chg="mod">
          <ac:chgData name="Alison Evans" userId="70671642-1cab-4673-91d4-479775f6974b" providerId="ADAL" clId="{DF7AEA16-38B0-4175-BBB5-8671B4F51E58}" dt="2022-01-05T09:41:39.948" v="0" actId="6549"/>
          <ac:spMkLst>
            <pc:docMk/>
            <pc:sldMk cId="2462368723" sldId="479"/>
            <ac:spMk id="3" creationId="{82D13A39-22B3-4C2D-B167-67EB0D5B23F6}"/>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C6176C-BC89-484F-89D1-40A5CD0E0D42}" type="datetimeFigureOut">
              <a:rPr lang="en-GB" smtClean="0"/>
              <a:t>05/01/2022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89B3E96-4D73-43DB-AE03-AAF8C98F6141}" type="slidenum">
              <a:rPr lang="en-GB" smtClean="0"/>
              <a:t>‹#›</a:t>
            </a:fld>
            <a:endParaRPr lang="en-GB"/>
          </a:p>
        </p:txBody>
      </p:sp>
    </p:spTree>
    <p:extLst>
      <p:ext uri="{BB962C8B-B14F-4D97-AF65-F5344CB8AC3E}">
        <p14:creationId xmlns:p14="http://schemas.microsoft.com/office/powerpoint/2010/main" val="27086872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9B3E96-4D73-43DB-AE03-AAF8C98F6141}" type="slidenum">
              <a:rPr lang="en-GB" smtClean="0"/>
              <a:t>1</a:t>
            </a:fld>
            <a:endParaRPr lang="en-GB"/>
          </a:p>
        </p:txBody>
      </p:sp>
    </p:spTree>
    <p:extLst>
      <p:ext uri="{BB962C8B-B14F-4D97-AF65-F5344CB8AC3E}">
        <p14:creationId xmlns:p14="http://schemas.microsoft.com/office/powerpoint/2010/main" val="42418137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9B3E96-4D73-43DB-AE03-AAF8C98F6141}" type="slidenum">
              <a:rPr lang="en-GB" smtClean="0"/>
              <a:t>2</a:t>
            </a:fld>
            <a:endParaRPr lang="en-GB"/>
          </a:p>
        </p:txBody>
      </p:sp>
    </p:spTree>
    <p:extLst>
      <p:ext uri="{BB962C8B-B14F-4D97-AF65-F5344CB8AC3E}">
        <p14:creationId xmlns:p14="http://schemas.microsoft.com/office/powerpoint/2010/main" val="17751580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cy-GB" sz="1200" dirty="0">
                <a:effectLst/>
                <a:latin typeface="Calibri" panose="020F0502020204030204" pitchFamily="34" charset="0"/>
                <a:ea typeface="DengXian" panose="02010600030101010101" pitchFamily="2" charset="-122"/>
                <a:cs typeface="Calibri" panose="020F0502020204030204" pitchFamily="34" charset="0"/>
              </a:rPr>
              <a:t> </a:t>
            </a:r>
            <a:endParaRPr lang="cy-GB" sz="1200" dirty="0">
              <a:effectLst/>
              <a:latin typeface="Calibri" panose="020F0502020204030204" pitchFamily="34" charset="0"/>
              <a:ea typeface="DengXian" panose="02010600030101010101" pitchFamily="2" charset="-122"/>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b="0" i="0" dirty="0">
              <a:solidFill>
                <a:srgbClr val="231F20"/>
              </a:solidFill>
              <a:effectLst/>
              <a:latin typeface="ff8"/>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b="0" i="0" dirty="0">
              <a:solidFill>
                <a:srgbClr val="231F20"/>
              </a:solidFill>
              <a:effectLst/>
              <a:latin typeface="ff8"/>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b="0" i="0" dirty="0">
              <a:solidFill>
                <a:srgbClr val="1C1D1E"/>
              </a:solidFill>
              <a:effectLst/>
              <a:latin typeface="Open Sans" panose="020B0606030504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dirty="0">
              <a:solidFill>
                <a:srgbClr val="231F20"/>
              </a:solidFill>
              <a:latin typeface="ff8"/>
            </a:endParaRPr>
          </a:p>
          <a:p>
            <a:pPr marL="171450" indent="-171450" algn="l">
              <a:buFont typeface="Arial" panose="020B0604020202020204" pitchFamily="34" charset="0"/>
              <a:buChar char="•"/>
            </a:pPr>
            <a:endParaRPr lang="en-GB" dirty="0">
              <a:solidFill>
                <a:srgbClr val="231F20"/>
              </a:solidFill>
              <a:latin typeface="ff8"/>
            </a:endParaRPr>
          </a:p>
          <a:p>
            <a:pPr algn="l"/>
            <a:endParaRPr lang="en-GB" b="0" i="0" dirty="0">
              <a:solidFill>
                <a:srgbClr val="231F20"/>
              </a:solidFill>
              <a:effectLst/>
              <a:latin typeface="ff8"/>
            </a:endParaRPr>
          </a:p>
          <a:p>
            <a:pPr marL="171450" indent="-171450">
              <a:buFont typeface="Arial" panose="020B0604020202020204" pitchFamily="34" charset="0"/>
              <a:buChar char="•"/>
            </a:pPr>
            <a:endParaRPr lang="en-GB" b="0" i="0" dirty="0">
              <a:solidFill>
                <a:srgbClr val="1C1D1E"/>
              </a:solidFill>
              <a:effectLst/>
              <a:latin typeface="Open Sans" panose="020B0604020202020204" pitchFamily="34" charset="0"/>
            </a:endParaRPr>
          </a:p>
          <a:p>
            <a:endParaRPr lang="en-GB" b="0" i="0" dirty="0">
              <a:solidFill>
                <a:srgbClr val="1C1D1E"/>
              </a:solidFill>
              <a:effectLst/>
              <a:latin typeface="Open Sans" panose="020B0604020202020204" pitchFamily="34" charset="0"/>
            </a:endParaRPr>
          </a:p>
          <a:p>
            <a:endParaRPr lang="en-GB" b="0" i="0" dirty="0">
              <a:solidFill>
                <a:srgbClr val="1C1D1E"/>
              </a:solidFill>
              <a:effectLst/>
              <a:latin typeface="Open Sans" panose="020B0604020202020204" pitchFamily="34" charset="0"/>
            </a:endParaRPr>
          </a:p>
          <a:p>
            <a:endParaRPr lang="en-GB" b="0" i="0" dirty="0">
              <a:solidFill>
                <a:srgbClr val="1C1D1E"/>
              </a:solidFill>
              <a:effectLst/>
              <a:latin typeface="Open Sans" panose="020B0604020202020204" pitchFamily="34" charset="0"/>
            </a:endParaRPr>
          </a:p>
          <a:p>
            <a:endParaRPr lang="en-GB" b="0" i="0" dirty="0">
              <a:solidFill>
                <a:srgbClr val="231F20"/>
              </a:solidFill>
              <a:effectLst/>
              <a:latin typeface="ff8"/>
            </a:endParaRPr>
          </a:p>
          <a:p>
            <a:pPr algn="l"/>
            <a:endParaRPr lang="en-GB" b="0" i="0" dirty="0">
              <a:solidFill>
                <a:srgbClr val="231F20"/>
              </a:solidFill>
              <a:effectLst/>
              <a:latin typeface="ff8"/>
            </a:endParaRPr>
          </a:p>
          <a:p>
            <a:pPr algn="l"/>
            <a:endParaRPr lang="en-GB" b="0" i="0" dirty="0">
              <a:solidFill>
                <a:srgbClr val="231F20"/>
              </a:solidFill>
              <a:effectLst/>
              <a:latin typeface="ff8"/>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E86A71A-595B-40DF-9707-8A720DE997E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464111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dirty="0">
              <a:solidFill>
                <a:srgbClr val="231F20"/>
              </a:solidFill>
              <a:latin typeface="ff8"/>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b="0" i="0" dirty="0">
              <a:solidFill>
                <a:srgbClr val="231F20"/>
              </a:solidFill>
              <a:effectLst/>
              <a:latin typeface="ff8"/>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b="0" i="0" dirty="0">
              <a:solidFill>
                <a:srgbClr val="231F20"/>
              </a:solidFill>
              <a:effectLst/>
              <a:latin typeface="ff8"/>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b="0" i="0" dirty="0">
              <a:solidFill>
                <a:srgbClr val="1C1D1E"/>
              </a:solidFill>
              <a:effectLst/>
              <a:latin typeface="Open Sans" panose="020B0606030504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dirty="0">
              <a:solidFill>
                <a:srgbClr val="231F20"/>
              </a:solidFill>
              <a:latin typeface="ff8"/>
            </a:endParaRPr>
          </a:p>
          <a:p>
            <a:pPr marL="171450" indent="-171450" algn="l">
              <a:buFont typeface="Arial" panose="020B0604020202020204" pitchFamily="34" charset="0"/>
              <a:buChar char="•"/>
            </a:pPr>
            <a:endParaRPr lang="en-GB" dirty="0">
              <a:solidFill>
                <a:srgbClr val="231F20"/>
              </a:solidFill>
              <a:latin typeface="ff8"/>
            </a:endParaRPr>
          </a:p>
          <a:p>
            <a:pPr algn="l"/>
            <a:endParaRPr lang="en-GB" b="0" i="0" dirty="0">
              <a:solidFill>
                <a:srgbClr val="231F20"/>
              </a:solidFill>
              <a:effectLst/>
              <a:latin typeface="ff8"/>
            </a:endParaRPr>
          </a:p>
          <a:p>
            <a:pPr marL="171450" indent="-171450">
              <a:buFont typeface="Arial" panose="020B0604020202020204" pitchFamily="34" charset="0"/>
              <a:buChar char="•"/>
            </a:pPr>
            <a:endParaRPr lang="en-GB" b="0" i="0" dirty="0">
              <a:solidFill>
                <a:srgbClr val="1C1D1E"/>
              </a:solidFill>
              <a:effectLst/>
              <a:latin typeface="Open Sans" panose="020B0604020202020204" pitchFamily="34" charset="0"/>
            </a:endParaRPr>
          </a:p>
          <a:p>
            <a:endParaRPr lang="en-GB" b="0" i="0" dirty="0">
              <a:solidFill>
                <a:srgbClr val="1C1D1E"/>
              </a:solidFill>
              <a:effectLst/>
              <a:latin typeface="Open Sans" panose="020B0604020202020204" pitchFamily="34" charset="0"/>
            </a:endParaRPr>
          </a:p>
          <a:p>
            <a:endParaRPr lang="en-GB" b="0" i="0" dirty="0">
              <a:solidFill>
                <a:srgbClr val="1C1D1E"/>
              </a:solidFill>
              <a:effectLst/>
              <a:latin typeface="Open Sans" panose="020B0604020202020204" pitchFamily="34" charset="0"/>
            </a:endParaRPr>
          </a:p>
          <a:p>
            <a:endParaRPr lang="en-GB" b="0" i="0" dirty="0">
              <a:solidFill>
                <a:srgbClr val="1C1D1E"/>
              </a:solidFill>
              <a:effectLst/>
              <a:latin typeface="Open Sans" panose="020B0604020202020204" pitchFamily="34" charset="0"/>
            </a:endParaRPr>
          </a:p>
          <a:p>
            <a:endParaRPr lang="en-GB" b="0" i="0" dirty="0">
              <a:solidFill>
                <a:srgbClr val="231F20"/>
              </a:solidFill>
              <a:effectLst/>
              <a:latin typeface="ff8"/>
            </a:endParaRPr>
          </a:p>
          <a:p>
            <a:pPr algn="l"/>
            <a:endParaRPr lang="en-GB" b="0" i="0" dirty="0">
              <a:solidFill>
                <a:srgbClr val="231F20"/>
              </a:solidFill>
              <a:effectLst/>
              <a:latin typeface="ff8"/>
            </a:endParaRPr>
          </a:p>
          <a:p>
            <a:pPr algn="l"/>
            <a:endParaRPr lang="en-GB" b="0" i="0" dirty="0">
              <a:solidFill>
                <a:srgbClr val="231F20"/>
              </a:solidFill>
              <a:effectLst/>
              <a:latin typeface="ff8"/>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E86A71A-595B-40DF-9707-8A720DE997E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464111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E86A71A-595B-40DF-9707-8A720DE997E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104469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spcAft>
                <a:spcPts val="0"/>
              </a:spcAft>
              <a:buFont typeface="Arial" panose="020B0604020202020204" pitchFamily="34" charset="0"/>
              <a:buChar char="•"/>
              <a:tabLst>
                <a:tab pos="457200" algn="l"/>
              </a:tabLst>
            </a:pPr>
            <a:endParaRPr lang="cy-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E86A71A-595B-40DF-9707-8A720DE997E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944776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E86A71A-595B-40DF-9707-8A720DE997E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944776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spcAft>
                <a:spcPts val="0"/>
              </a:spcAft>
              <a:buFont typeface="Arial" panose="020B0604020202020204" pitchFamily="34" charset="0"/>
              <a:buChar char="•"/>
              <a:tabLst>
                <a:tab pos="457200" algn="l"/>
              </a:tabLst>
            </a:pP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E86A71A-595B-40DF-9707-8A720DE997E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377934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spcAft>
                <a:spcPts val="0"/>
              </a:spcAft>
              <a:buFont typeface="Arial" panose="020B0604020202020204" pitchFamily="34" charset="0"/>
              <a:buChar char="•"/>
              <a:tabLst>
                <a:tab pos="457200" algn="l"/>
              </a:tabLst>
            </a:pPr>
            <a:endParaRPr lang="cy-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E86A71A-595B-40DF-9707-8A720DE997E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191382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E86A71A-595B-40DF-9707-8A720DE997E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191382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spcAft>
                <a:spcPts val="0"/>
              </a:spcAft>
              <a:buFont typeface="Arial" panose="020B0604020202020204" pitchFamily="34" charset="0"/>
              <a:buChar char="•"/>
              <a:tabLst>
                <a:tab pos="457200" algn="l"/>
              </a:tabLst>
            </a:pPr>
            <a:endParaRPr lang="cy-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E86A71A-595B-40DF-9707-8A720DE997E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8420671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E86A71A-595B-40DF-9707-8A720DE997E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8420671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E86A71A-595B-40DF-9707-8A720DE997E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2409138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9B3E96-4D73-43DB-AE03-AAF8C98F6141}" type="slidenum">
              <a:rPr lang="en-GB" smtClean="0"/>
              <a:t>14</a:t>
            </a:fld>
            <a:endParaRPr lang="en-GB"/>
          </a:p>
        </p:txBody>
      </p:sp>
    </p:spTree>
    <p:extLst>
      <p:ext uri="{BB962C8B-B14F-4D97-AF65-F5344CB8AC3E}">
        <p14:creationId xmlns:p14="http://schemas.microsoft.com/office/powerpoint/2010/main" val="3598837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3454163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pic>
        <p:nvPicPr>
          <p:cNvPr id="7" name="Picture 6">
            <a:extLst>
              <a:ext uri="{FF2B5EF4-FFF2-40B4-BE49-F238E27FC236}">
                <a16:creationId xmlns:a16="http://schemas.microsoft.com/office/drawing/2014/main" id="{59D589EE-333E-BE40-AA71-628717944B40}"/>
              </a:ext>
            </a:extLst>
          </p:cNvPr>
          <p:cNvPicPr>
            <a:picLocks noChangeAspect="1"/>
          </p:cNvPicPr>
          <p:nvPr userDrawn="1"/>
        </p:nvPicPr>
        <p:blipFill>
          <a:blip r:embed="rId2"/>
          <a:stretch>
            <a:fillRect/>
          </a:stretch>
        </p:blipFill>
        <p:spPr>
          <a:xfrm>
            <a:off x="0" y="45538"/>
            <a:ext cx="12192000" cy="6812462"/>
          </a:xfrm>
          <a:prstGeom prst="rect">
            <a:avLst/>
          </a:prstGeom>
        </p:spPr>
      </p:pic>
      <p:sp>
        <p:nvSpPr>
          <p:cNvPr id="8" name="Title 1">
            <a:extLst>
              <a:ext uri="{FF2B5EF4-FFF2-40B4-BE49-F238E27FC236}">
                <a16:creationId xmlns:a16="http://schemas.microsoft.com/office/drawing/2014/main" id="{FDF6ED55-F3DE-754A-9181-C1AE142E0796}"/>
              </a:ext>
            </a:extLst>
          </p:cNvPr>
          <p:cNvSpPr>
            <a:spLocks noGrp="1"/>
          </p:cNvSpPr>
          <p:nvPr>
            <p:ph type="title"/>
          </p:nvPr>
        </p:nvSpPr>
        <p:spPr>
          <a:xfrm>
            <a:off x="831851" y="1709739"/>
            <a:ext cx="10515600" cy="2852737"/>
          </a:xfrm>
        </p:spPr>
        <p:txBody>
          <a:bodyPr anchor="b"/>
          <a:lstStyle>
            <a:lvl1pPr>
              <a:defRPr sz="6000"/>
            </a:lvl1pPr>
          </a:lstStyle>
          <a:p>
            <a:r>
              <a:rPr lang="en-US"/>
              <a:t>Click to edit Master title style</a:t>
            </a:r>
          </a:p>
        </p:txBody>
      </p:sp>
      <p:sp>
        <p:nvSpPr>
          <p:cNvPr id="9" name="Text Placeholder 2">
            <a:extLst>
              <a:ext uri="{FF2B5EF4-FFF2-40B4-BE49-F238E27FC236}">
                <a16:creationId xmlns:a16="http://schemas.microsoft.com/office/drawing/2014/main" id="{D67AD93C-EE08-9F45-A5F5-0EB8DB35ACA7}"/>
              </a:ext>
            </a:extLst>
          </p:cNvPr>
          <p:cNvSpPr>
            <a:spLocks noGrp="1"/>
          </p:cNvSpPr>
          <p:nvPr>
            <p:ph type="body" idx="1"/>
          </p:nvPr>
        </p:nvSpPr>
        <p:spPr>
          <a:xfrm>
            <a:off x="831851" y="4589464"/>
            <a:ext cx="10515600" cy="984544"/>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17309709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12192000" cy="6858000"/>
          </a:xfrm>
          <a:prstGeom prst="rect">
            <a:avLst/>
          </a:prstGeom>
        </p:spPr>
      </p:pic>
      <p:sp>
        <p:nvSpPr>
          <p:cNvPr id="3" name="Title 1"/>
          <p:cNvSpPr>
            <a:spLocks noGrp="1"/>
          </p:cNvSpPr>
          <p:nvPr>
            <p:ph type="title"/>
          </p:nvPr>
        </p:nvSpPr>
        <p:spPr>
          <a:xfrm>
            <a:off x="838200" y="365127"/>
            <a:ext cx="10515600" cy="1325563"/>
          </a:xfrm>
        </p:spPr>
        <p:txBody>
          <a:bodyPr/>
          <a:lstStyle/>
          <a:p>
            <a:r>
              <a:rPr lang="en-GB"/>
              <a:t>Click to edit Master title style</a:t>
            </a:r>
            <a:endParaRPr lang="en-US"/>
          </a:p>
        </p:txBody>
      </p:sp>
      <p:sp>
        <p:nvSpPr>
          <p:cNvPr id="4" name="Content Placeholder 2"/>
          <p:cNvSpPr>
            <a:spLocks noGrp="1"/>
          </p:cNvSpPr>
          <p:nvPr>
            <p:ph sz="half" idx="1"/>
          </p:nvPr>
        </p:nvSpPr>
        <p:spPr>
          <a:xfrm>
            <a:off x="838200" y="1825626"/>
            <a:ext cx="10515600" cy="378109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8683574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838200" y="1825626"/>
            <a:ext cx="5181600" cy="378109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72200" y="1825626"/>
            <a:ext cx="5181600" cy="378109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5C958B5D-2B71-F94E-8A2A-2F1F5E391DA3}" type="datetimeFigureOut">
              <a:rPr lang="en-US" smtClean="0"/>
              <a:t>1/5/2022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8588366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12192000" cy="6858000"/>
          </a:xfrm>
          <a:prstGeom prst="rect">
            <a:avLst/>
          </a:prstGeom>
        </p:spPr>
      </p:pic>
      <p:sp>
        <p:nvSpPr>
          <p:cNvPr id="2" name="Title 1"/>
          <p:cNvSpPr>
            <a:spLocks noGrp="1"/>
          </p:cNvSpPr>
          <p:nvPr>
            <p:ph type="title"/>
          </p:nvPr>
        </p:nvSpPr>
        <p:spPr>
          <a:xfrm>
            <a:off x="839788" y="365127"/>
            <a:ext cx="10515600" cy="1325563"/>
          </a:xfrm>
        </p:spPr>
        <p:txBody>
          <a:bodyPr/>
          <a:lstStyle/>
          <a:p>
            <a:r>
              <a:rPr lang="en-GB"/>
              <a:t>Click to edit Master title style</a:t>
            </a:r>
            <a:endParaRPr lang="en-US"/>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5C958B5D-2B71-F94E-8A2A-2F1F5E391DA3}" type="datetimeFigureOut">
              <a:rPr lang="en-US" smtClean="0"/>
              <a:t>1/5/2022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1757368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5C958B5D-2B71-F94E-8A2A-2F1F5E391DA3}" type="datetimeFigureOut">
              <a:rPr lang="en-US" smtClean="0"/>
              <a:t>1/5/2022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6378189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12192000" cy="6858000"/>
          </a:xfrm>
          <a:prstGeom prst="rect">
            <a:avLst/>
          </a:prstGeom>
        </p:spPr>
      </p:pic>
      <p:sp>
        <p:nvSpPr>
          <p:cNvPr id="2" name="Date Placeholder 1"/>
          <p:cNvSpPr>
            <a:spLocks noGrp="1"/>
          </p:cNvSpPr>
          <p:nvPr>
            <p:ph type="dt" sz="half" idx="10"/>
          </p:nvPr>
        </p:nvSpPr>
        <p:spPr/>
        <p:txBody>
          <a:bodyPr/>
          <a:lstStyle/>
          <a:p>
            <a:fld id="{5C958B5D-2B71-F94E-8A2A-2F1F5E391DA3}" type="datetimeFigureOut">
              <a:rPr lang="en-US" smtClean="0"/>
              <a:t>1/5/2022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7784137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12192000" cy="6858000"/>
          </a:xfrm>
          <a:prstGeom prst="rect">
            <a:avLst/>
          </a:prstGeom>
        </p:spPr>
      </p:pic>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9935013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12192000" cy="6858000"/>
          </a:xfrm>
          <a:prstGeom prst="rect">
            <a:avLst/>
          </a:prstGeom>
        </p:spPr>
      </p:pic>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40189282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a:xfrm>
            <a:off x="838200" y="1825626"/>
            <a:ext cx="10515600" cy="376504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5C958B5D-2B71-F94E-8A2A-2F1F5E391DA3}" type="datetimeFigureOut">
              <a:rPr lang="en-US" smtClean="0"/>
              <a:t>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0966701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12192000" cy="6858000"/>
          </a:xfrm>
          <a:prstGeom prst="rect">
            <a:avLst/>
          </a:prstGeom>
        </p:spPr>
      </p:pic>
      <p:sp>
        <p:nvSpPr>
          <p:cNvPr id="2" name="Vertical Title 1"/>
          <p:cNvSpPr>
            <a:spLocks noGrp="1"/>
          </p:cNvSpPr>
          <p:nvPr>
            <p:ph type="title" orient="vert"/>
          </p:nvPr>
        </p:nvSpPr>
        <p:spPr>
          <a:xfrm>
            <a:off x="8724901" y="365126"/>
            <a:ext cx="2628900" cy="5289717"/>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838201" y="365126"/>
            <a:ext cx="7734300" cy="528971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5C958B5D-2B71-F94E-8A2A-2F1F5E391DA3}" type="datetimeFigureOut">
              <a:rPr lang="en-US" smtClean="0"/>
              <a:t>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2324387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1/5/2022</a:t>
            </a:fld>
            <a:endParaRPr lang="en-US"/>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pic>
        <p:nvPicPr>
          <p:cNvPr id="9" name="Picture 8">
            <a:extLst>
              <a:ext uri="{FF2B5EF4-FFF2-40B4-BE49-F238E27FC236}">
                <a16:creationId xmlns:a16="http://schemas.microsoft.com/office/drawing/2014/main" id="{C445454C-B092-DF4A-81BE-4BFFFEE7BA2F}"/>
              </a:ext>
            </a:extLst>
          </p:cNvPr>
          <p:cNvPicPr>
            <a:picLocks noChangeAspect="1"/>
          </p:cNvPicPr>
          <p:nvPr userDrawn="1"/>
        </p:nvPicPr>
        <p:blipFill>
          <a:blip r:embed="rId13"/>
          <a:stretch>
            <a:fillRect/>
          </a:stretch>
        </p:blipFill>
        <p:spPr>
          <a:xfrm>
            <a:off x="0" y="22164"/>
            <a:ext cx="12192000" cy="6813673"/>
          </a:xfrm>
          <a:prstGeom prst="rect">
            <a:avLst/>
          </a:prstGeom>
        </p:spPr>
      </p:pic>
    </p:spTree>
    <p:extLst>
      <p:ext uri="{BB962C8B-B14F-4D97-AF65-F5344CB8AC3E}">
        <p14:creationId xmlns:p14="http://schemas.microsoft.com/office/powerpoint/2010/main" val="122760727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5.jpeg"/><Relationship Id="rId3" Type="http://schemas.microsoft.com/office/2007/relationships/media" Target="../media/media2.m4a"/><Relationship Id="rId7" Type="http://schemas.openxmlformats.org/officeDocument/2006/relationships/image" Target="../media/image4.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notesSlide" Target="../notesSlides/notesSlide1.xml"/><Relationship Id="rId5" Type="http://schemas.openxmlformats.org/officeDocument/2006/relationships/slideLayout" Target="../slideLayouts/slideLayout1.xml"/><Relationship Id="rId4" Type="http://schemas.openxmlformats.org/officeDocument/2006/relationships/audio" Target="../media/media2.m4a"/><Relationship Id="rId9" Type="http://schemas.openxmlformats.org/officeDocument/2006/relationships/image" Target="../media/image6.png"/></Relationships>
</file>

<file path=ppt/slides/_rels/slide2.xml.rels><?xml version="1.0" encoding="UTF-8" standalone="yes"?>
<Relationships xmlns="http://schemas.openxmlformats.org/package/2006/relationships"><Relationship Id="rId8" Type="http://schemas.openxmlformats.org/officeDocument/2006/relationships/image" Target="../media/image8.png"/><Relationship Id="rId13" Type="http://schemas.openxmlformats.org/officeDocument/2006/relationships/image" Target="../media/image4.png"/><Relationship Id="rId3" Type="http://schemas.microsoft.com/office/2007/relationships/media" Target="../media/media4.m4a"/><Relationship Id="rId7" Type="http://schemas.openxmlformats.org/officeDocument/2006/relationships/image" Target="../media/image7.png"/><Relationship Id="rId12" Type="http://schemas.openxmlformats.org/officeDocument/2006/relationships/image" Target="../media/image12.jpe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notesSlide" Target="../notesSlides/notesSlide2.xml"/><Relationship Id="rId11" Type="http://schemas.openxmlformats.org/officeDocument/2006/relationships/image" Target="../media/image11.png"/><Relationship Id="rId5" Type="http://schemas.openxmlformats.org/officeDocument/2006/relationships/slideLayout" Target="../slideLayouts/slideLayout7.xml"/><Relationship Id="rId15" Type="http://schemas.openxmlformats.org/officeDocument/2006/relationships/image" Target="../media/image6.png"/><Relationship Id="rId10" Type="http://schemas.openxmlformats.org/officeDocument/2006/relationships/image" Target="../media/image10.png"/><Relationship Id="rId4" Type="http://schemas.openxmlformats.org/officeDocument/2006/relationships/audio" Target="../media/media4.m4a"/><Relationship Id="rId9" Type="http://schemas.openxmlformats.org/officeDocument/2006/relationships/image" Target="../media/image9.png"/><Relationship Id="rId1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6.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6.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4.png"/><Relationship Id="rId5" Type="http://schemas.openxmlformats.org/officeDocument/2006/relationships/image" Target="../media/image13.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8" Type="http://schemas.openxmlformats.org/officeDocument/2006/relationships/image" Target="../media/image4.png"/><Relationship Id="rId3" Type="http://schemas.microsoft.com/office/2007/relationships/media" Target="../media/media8.m4a"/><Relationship Id="rId7" Type="http://schemas.openxmlformats.org/officeDocument/2006/relationships/image" Target="../media/image15.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notesSlide" Target="../notesSlides/notesSlide5.xml"/><Relationship Id="rId11" Type="http://schemas.openxmlformats.org/officeDocument/2006/relationships/image" Target="../media/image16.png"/><Relationship Id="rId5" Type="http://schemas.openxmlformats.org/officeDocument/2006/relationships/slideLayout" Target="../slideLayouts/slideLayout7.xml"/><Relationship Id="rId10" Type="http://schemas.openxmlformats.org/officeDocument/2006/relationships/image" Target="../media/image6.png"/><Relationship Id="rId4" Type="http://schemas.openxmlformats.org/officeDocument/2006/relationships/audio" Target="../media/media8.m4a"/><Relationship Id="rId9" Type="http://schemas.openxmlformats.org/officeDocument/2006/relationships/image" Target="../media/image5.jpe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6.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5.jpeg"/><Relationship Id="rId5" Type="http://schemas.openxmlformats.org/officeDocument/2006/relationships/image" Target="../media/image17.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6.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4.png"/><Relationship Id="rId5" Type="http://schemas.openxmlformats.org/officeDocument/2006/relationships/image" Target="../media/image17.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8" Type="http://schemas.openxmlformats.org/officeDocument/2006/relationships/image" Target="../media/image18.png"/><Relationship Id="rId13" Type="http://schemas.openxmlformats.org/officeDocument/2006/relationships/image" Target="../media/image6.png"/><Relationship Id="rId3" Type="http://schemas.microsoft.com/office/2007/relationships/media" Target="../media/media12.m4a"/><Relationship Id="rId7" Type="http://schemas.openxmlformats.org/officeDocument/2006/relationships/image" Target="../media/image17.png"/><Relationship Id="rId12" Type="http://schemas.openxmlformats.org/officeDocument/2006/relationships/image" Target="../media/image5.jpe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notesSlide" Target="../notesSlides/notesSlide8.xml"/><Relationship Id="rId11" Type="http://schemas.openxmlformats.org/officeDocument/2006/relationships/image" Target="../media/image4.png"/><Relationship Id="rId5" Type="http://schemas.openxmlformats.org/officeDocument/2006/relationships/slideLayout" Target="../slideLayouts/slideLayout7.xml"/><Relationship Id="rId10" Type="http://schemas.openxmlformats.org/officeDocument/2006/relationships/image" Target="../media/image20.png"/><Relationship Id="rId4" Type="http://schemas.openxmlformats.org/officeDocument/2006/relationships/audio" Target="../media/media12.m4a"/><Relationship Id="rId9" Type="http://schemas.openxmlformats.org/officeDocument/2006/relationships/image" Target="../media/image19.png"/></Relationships>
</file>

<file path=ppt/slides/_rels/slide9.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7.xml"/><Relationship Id="rId7" Type="http://schemas.openxmlformats.org/officeDocument/2006/relationships/image" Target="../media/image5.jpeg"/><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21.png"/><Relationship Id="rId5" Type="http://schemas.openxmlformats.org/officeDocument/2006/relationships/image" Target="../media/image17.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7.xml"/><Relationship Id="rId7" Type="http://schemas.openxmlformats.org/officeDocument/2006/relationships/image" Target="../media/image4.png"/><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21.png"/><Relationship Id="rId5" Type="http://schemas.openxmlformats.org/officeDocument/2006/relationships/image" Target="../media/image17.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6.png"/><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5.jpeg"/><Relationship Id="rId5" Type="http://schemas.openxmlformats.org/officeDocument/2006/relationships/image" Target="../media/image17.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6.png"/><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4.png"/><Relationship Id="rId5" Type="http://schemas.openxmlformats.org/officeDocument/2006/relationships/image" Target="../media/image17.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8" Type="http://schemas.openxmlformats.org/officeDocument/2006/relationships/image" Target="../media/image23.png"/><Relationship Id="rId13" Type="http://schemas.openxmlformats.org/officeDocument/2006/relationships/image" Target="../media/image6.png"/><Relationship Id="rId3" Type="http://schemas.microsoft.com/office/2007/relationships/media" Target="../media/media18.m4a"/><Relationship Id="rId7" Type="http://schemas.openxmlformats.org/officeDocument/2006/relationships/image" Target="../media/image22.png"/><Relationship Id="rId12" Type="http://schemas.openxmlformats.org/officeDocument/2006/relationships/image" Target="../media/image5.jpeg"/><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notesSlide" Target="../notesSlides/notesSlide13.xml"/><Relationship Id="rId11" Type="http://schemas.openxmlformats.org/officeDocument/2006/relationships/image" Target="../media/image4.png"/><Relationship Id="rId5" Type="http://schemas.openxmlformats.org/officeDocument/2006/relationships/slideLayout" Target="../slideLayouts/slideLayout7.xml"/><Relationship Id="rId10" Type="http://schemas.openxmlformats.org/officeDocument/2006/relationships/image" Target="../media/image25.png"/><Relationship Id="rId4" Type="http://schemas.openxmlformats.org/officeDocument/2006/relationships/audio" Target="../media/media18.m4a"/><Relationship Id="rId9" Type="http://schemas.openxmlformats.org/officeDocument/2006/relationships/image" Target="../media/image24.png"/></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hyperlink" Target="https://onlinelibrary.wiley.com/doi/epdf/10.1111/2048-416X.2015.12002.x"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B5C6AE7-B437-4904-9A0F-10B60E10C8C6}"/>
              </a:ext>
            </a:extLst>
          </p:cNvPr>
          <p:cNvSpPr txBox="1"/>
          <p:nvPr/>
        </p:nvSpPr>
        <p:spPr>
          <a:xfrm>
            <a:off x="687898" y="459084"/>
            <a:ext cx="10935050" cy="1323439"/>
          </a:xfrm>
          <a:prstGeom prst="rect">
            <a:avLst/>
          </a:prstGeom>
          <a:noFill/>
        </p:spPr>
        <p:txBody>
          <a:bodyPr wrap="square" rtlCol="0">
            <a:spAutoFit/>
          </a:bodyPr>
          <a:lstStyle/>
          <a:p>
            <a:endParaRPr lang="en-GB" sz="4000" b="1" dirty="0">
              <a:solidFill>
                <a:schemeClr val="accent4">
                  <a:lumMod val="60000"/>
                  <a:lumOff val="40000"/>
                </a:schemeClr>
              </a:solidFill>
            </a:endParaRPr>
          </a:p>
          <a:p>
            <a:r>
              <a:rPr lang="en-GB" sz="4000" b="1">
                <a:solidFill>
                  <a:schemeClr val="accent4">
                    <a:lumMod val="60000"/>
                    <a:lumOff val="40000"/>
                  </a:schemeClr>
                </a:solidFill>
              </a:rPr>
              <a:t>The </a:t>
            </a:r>
            <a:r>
              <a:rPr lang="en-GB" sz="4000" b="1" dirty="0">
                <a:solidFill>
                  <a:schemeClr val="accent4">
                    <a:lumMod val="60000"/>
                    <a:lumOff val="40000"/>
                  </a:schemeClr>
                </a:solidFill>
              </a:rPr>
              <a:t>Athrofa Research Dispositions </a:t>
            </a:r>
          </a:p>
        </p:txBody>
      </p:sp>
      <p:sp>
        <p:nvSpPr>
          <p:cNvPr id="3" name="TextBox 2">
            <a:extLst>
              <a:ext uri="{FF2B5EF4-FFF2-40B4-BE49-F238E27FC236}">
                <a16:creationId xmlns:a16="http://schemas.microsoft.com/office/drawing/2014/main" id="{82D13A39-22B3-4C2D-B167-67EB0D5B23F6}"/>
              </a:ext>
            </a:extLst>
          </p:cNvPr>
          <p:cNvSpPr txBox="1"/>
          <p:nvPr/>
        </p:nvSpPr>
        <p:spPr>
          <a:xfrm>
            <a:off x="687898" y="459084"/>
            <a:ext cx="10935050" cy="707886"/>
          </a:xfrm>
          <a:prstGeom prst="rect">
            <a:avLst/>
          </a:prstGeom>
          <a:noFill/>
        </p:spPr>
        <p:txBody>
          <a:bodyPr wrap="square" rtlCol="0">
            <a:spAutoFit/>
          </a:bodyPr>
          <a:lstStyle/>
          <a:p>
            <a:r>
              <a:rPr lang="cy-GB" sz="4000" b="1" dirty="0">
                <a:solidFill>
                  <a:schemeClr val="accent4">
                    <a:lumMod val="60000"/>
                    <a:lumOff val="40000"/>
                  </a:schemeClr>
                </a:solidFill>
              </a:rPr>
              <a:t>Ymagweddau Ymchwil yr Athrofa  </a:t>
            </a:r>
          </a:p>
        </p:txBody>
      </p:sp>
      <p:pic>
        <p:nvPicPr>
          <p:cNvPr id="1026" name="Picture 2" descr="Durable Nylon Union Jack Flag - 5ft x 3ft">
            <a:extLst>
              <a:ext uri="{FF2B5EF4-FFF2-40B4-BE49-F238E27FC236}">
                <a16:creationId xmlns:a16="http://schemas.microsoft.com/office/drawing/2014/main" id="{548500A3-D6A0-4988-B5BA-CFE87B258F3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08948" y="5895831"/>
            <a:ext cx="781729" cy="781729"/>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See the source image">
            <a:extLst>
              <a:ext uri="{FF2B5EF4-FFF2-40B4-BE49-F238E27FC236}">
                <a16:creationId xmlns:a16="http://schemas.microsoft.com/office/drawing/2014/main" id="{2BCE665F-45BB-4F99-AD10-C4B47CA4045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08948" y="5241628"/>
            <a:ext cx="781729" cy="520671"/>
          </a:xfrm>
          <a:prstGeom prst="rect">
            <a:avLst/>
          </a:prstGeom>
          <a:noFill/>
          <a:extLst>
            <a:ext uri="{909E8E84-426E-40DD-AFC4-6F175D3DCCD1}">
              <a14:hiddenFill xmlns:a14="http://schemas.microsoft.com/office/drawing/2010/main">
                <a:solidFill>
                  <a:srgbClr val="FFFFFF"/>
                </a:solidFill>
              </a14:hiddenFill>
            </a:ext>
          </a:extLst>
        </p:spPr>
      </p:pic>
      <p:pic>
        <p:nvPicPr>
          <p:cNvPr id="4" name="Recorded Sound">
            <a:hlinkClick r:id="" action="ppaction://media"/>
            <a:extLst>
              <a:ext uri="{FF2B5EF4-FFF2-40B4-BE49-F238E27FC236}">
                <a16:creationId xmlns:a16="http://schemas.microsoft.com/office/drawing/2014/main" id="{67198BFC-A197-4B3A-9812-308A86ADBFB5}"/>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546747" y="5981895"/>
            <a:ext cx="609600" cy="609600"/>
          </a:xfrm>
          <a:prstGeom prst="rect">
            <a:avLst/>
          </a:prstGeom>
        </p:spPr>
      </p:pic>
      <p:pic>
        <p:nvPicPr>
          <p:cNvPr id="8" name="Recorded Sound">
            <a:hlinkClick r:id="" action="ppaction://media"/>
            <a:extLst>
              <a:ext uri="{FF2B5EF4-FFF2-40B4-BE49-F238E27FC236}">
                <a16:creationId xmlns:a16="http://schemas.microsoft.com/office/drawing/2014/main" id="{29B97219-3223-4098-86DB-07F1039281D4}"/>
              </a:ext>
            </a:extLst>
          </p:cNvPr>
          <p:cNvPicPr>
            <a:picLocks noChangeAspect="1"/>
          </p:cNvPicPr>
          <p:nvPr>
            <a:audioFile r:link="rId4"/>
            <p:extLst>
              <p:ext uri="{DAA4B4D4-6D71-4841-9C94-3DE7FCFB9230}">
                <p14:media xmlns:p14="http://schemas.microsoft.com/office/powerpoint/2010/main" r:embed="rId3"/>
              </p:ext>
            </p:extLst>
          </p:nvPr>
        </p:nvPicPr>
        <p:blipFill>
          <a:blip r:embed="rId9"/>
          <a:stretch>
            <a:fillRect/>
          </a:stretch>
        </p:blipFill>
        <p:spPr>
          <a:xfrm>
            <a:off x="1546747" y="5174861"/>
            <a:ext cx="654203" cy="654203"/>
          </a:xfrm>
          <a:prstGeom prst="rect">
            <a:avLst/>
          </a:prstGeom>
        </p:spPr>
      </p:pic>
    </p:spTree>
    <p:extLst>
      <p:ext uri="{BB962C8B-B14F-4D97-AF65-F5344CB8AC3E}">
        <p14:creationId xmlns:p14="http://schemas.microsoft.com/office/powerpoint/2010/main" val="2462368723"/>
      </p:ext>
    </p:extLst>
  </p:cSld>
  <p:clrMapOvr>
    <a:masterClrMapping/>
  </p:clrMapOvr>
  <mc:AlternateContent xmlns:mc="http://schemas.openxmlformats.org/markup-compatibility/2006" xmlns:p14="http://schemas.microsoft.com/office/powerpoint/2010/main">
    <mc:Choice Requires="p14">
      <p:transition spd="slow" p14:dur="2000" advTm="13942"/>
    </mc:Choice>
    <mc:Fallback xmlns="">
      <p:transition spd="slow" advTm="139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942"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6310"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4"/>
                </p:tgtEl>
              </p:cMediaNode>
            </p:audio>
            <p:audio>
              <p:cMediaNode vol="80000">
                <p:cTn id="12" fill="hold" display="0">
                  <p:stCondLst>
                    <p:cond delay="indefinite"/>
                  </p:stCondLst>
                  <p:endCondLst>
                    <p:cond evt="onStopAudio" delay="0">
                      <p:tgtEl>
                        <p:sldTgt/>
                      </p:tgtEl>
                    </p:cond>
                  </p:endCondLst>
                </p:cTn>
                <p:tgtEl>
                  <p:spTgt spid="8"/>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BECE174-BFEC-4199-A24A-1603A597041B}"/>
              </a:ext>
            </a:extLst>
          </p:cNvPr>
          <p:cNvPicPr>
            <a:picLocks noChangeAspect="1"/>
          </p:cNvPicPr>
          <p:nvPr/>
        </p:nvPicPr>
        <p:blipFill>
          <a:blip r:embed="rId7"/>
          <a:stretch>
            <a:fillRect/>
          </a:stretch>
        </p:blipFill>
        <p:spPr>
          <a:xfrm>
            <a:off x="9388634" y="0"/>
            <a:ext cx="2733457" cy="3246311"/>
          </a:xfrm>
          <a:prstGeom prst="rect">
            <a:avLst/>
          </a:prstGeom>
        </p:spPr>
      </p:pic>
      <p:pic>
        <p:nvPicPr>
          <p:cNvPr id="3" name="Picture 2">
            <a:extLst>
              <a:ext uri="{FF2B5EF4-FFF2-40B4-BE49-F238E27FC236}">
                <a16:creationId xmlns:a16="http://schemas.microsoft.com/office/drawing/2014/main" id="{F5631AA3-4127-416C-8405-F7E5780749A8}"/>
              </a:ext>
            </a:extLst>
          </p:cNvPr>
          <p:cNvPicPr>
            <a:picLocks noChangeAspect="1"/>
          </p:cNvPicPr>
          <p:nvPr/>
        </p:nvPicPr>
        <p:blipFill>
          <a:blip r:embed="rId8"/>
          <a:stretch>
            <a:fillRect/>
          </a:stretch>
        </p:blipFill>
        <p:spPr>
          <a:xfrm rot="21094402">
            <a:off x="264368" y="289248"/>
            <a:ext cx="3006459" cy="1982384"/>
          </a:xfrm>
          <a:prstGeom prst="rect">
            <a:avLst/>
          </a:prstGeom>
          <a:ln>
            <a:noFill/>
          </a:ln>
          <a:effectLst>
            <a:softEdge rad="112500"/>
          </a:effectLst>
        </p:spPr>
      </p:pic>
      <p:pic>
        <p:nvPicPr>
          <p:cNvPr id="4" name="Picture 3">
            <a:extLst>
              <a:ext uri="{FF2B5EF4-FFF2-40B4-BE49-F238E27FC236}">
                <a16:creationId xmlns:a16="http://schemas.microsoft.com/office/drawing/2014/main" id="{24691FFF-D011-42DF-96DC-D7DF683190C3}"/>
              </a:ext>
            </a:extLst>
          </p:cNvPr>
          <p:cNvPicPr>
            <a:picLocks noChangeAspect="1"/>
          </p:cNvPicPr>
          <p:nvPr/>
        </p:nvPicPr>
        <p:blipFill>
          <a:blip r:embed="rId9"/>
          <a:stretch>
            <a:fillRect/>
          </a:stretch>
        </p:blipFill>
        <p:spPr>
          <a:xfrm rot="921284">
            <a:off x="3210267" y="289248"/>
            <a:ext cx="3524239" cy="1982384"/>
          </a:xfrm>
          <a:prstGeom prst="rect">
            <a:avLst/>
          </a:prstGeom>
          <a:ln>
            <a:noFill/>
          </a:ln>
          <a:effectLst>
            <a:softEdge rad="112500"/>
          </a:effectLst>
        </p:spPr>
      </p:pic>
      <p:pic>
        <p:nvPicPr>
          <p:cNvPr id="5" name="Picture 4">
            <a:extLst>
              <a:ext uri="{FF2B5EF4-FFF2-40B4-BE49-F238E27FC236}">
                <a16:creationId xmlns:a16="http://schemas.microsoft.com/office/drawing/2014/main" id="{62034C5E-E147-4F2D-9767-4C082501F26B}"/>
              </a:ext>
            </a:extLst>
          </p:cNvPr>
          <p:cNvPicPr>
            <a:picLocks noChangeAspect="1"/>
          </p:cNvPicPr>
          <p:nvPr/>
        </p:nvPicPr>
        <p:blipFill>
          <a:blip r:embed="rId10"/>
          <a:stretch>
            <a:fillRect/>
          </a:stretch>
        </p:blipFill>
        <p:spPr>
          <a:xfrm>
            <a:off x="288808" y="1893675"/>
            <a:ext cx="3389539" cy="2261475"/>
          </a:xfrm>
          <a:prstGeom prst="rect">
            <a:avLst/>
          </a:prstGeom>
          <a:ln>
            <a:noFill/>
          </a:ln>
          <a:effectLst>
            <a:softEdge rad="112500"/>
          </a:effectLst>
        </p:spPr>
      </p:pic>
      <p:pic>
        <p:nvPicPr>
          <p:cNvPr id="6" name="Picture 5">
            <a:extLst>
              <a:ext uri="{FF2B5EF4-FFF2-40B4-BE49-F238E27FC236}">
                <a16:creationId xmlns:a16="http://schemas.microsoft.com/office/drawing/2014/main" id="{7BCD56DB-6BF3-4A02-ABD2-33BD1D18F94A}"/>
              </a:ext>
            </a:extLst>
          </p:cNvPr>
          <p:cNvPicPr>
            <a:picLocks noChangeAspect="1"/>
          </p:cNvPicPr>
          <p:nvPr/>
        </p:nvPicPr>
        <p:blipFill>
          <a:blip r:embed="rId11"/>
          <a:stretch>
            <a:fillRect/>
          </a:stretch>
        </p:blipFill>
        <p:spPr>
          <a:xfrm rot="20601106">
            <a:off x="6483958" y="369648"/>
            <a:ext cx="2832522" cy="1722542"/>
          </a:xfrm>
          <a:prstGeom prst="rect">
            <a:avLst/>
          </a:prstGeom>
          <a:ln>
            <a:noFill/>
          </a:ln>
          <a:effectLst>
            <a:softEdge rad="112500"/>
          </a:effectLst>
        </p:spPr>
      </p:pic>
      <p:pic>
        <p:nvPicPr>
          <p:cNvPr id="1026" name="Picture 2" descr="See the source image">
            <a:extLst>
              <a:ext uri="{FF2B5EF4-FFF2-40B4-BE49-F238E27FC236}">
                <a16:creationId xmlns:a16="http://schemas.microsoft.com/office/drawing/2014/main" id="{F6B85606-B8DA-4977-B4CD-FA5FBA076955}"/>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334226" y="3684374"/>
            <a:ext cx="3344121" cy="2227352"/>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627E264E-248B-4F59-844C-B1DEF94F192F}"/>
              </a:ext>
            </a:extLst>
          </p:cNvPr>
          <p:cNvSpPr txBox="1"/>
          <p:nvPr/>
        </p:nvSpPr>
        <p:spPr>
          <a:xfrm>
            <a:off x="3678347" y="3844281"/>
            <a:ext cx="6448292" cy="1077218"/>
          </a:xfrm>
          <a:prstGeom prst="rect">
            <a:avLst/>
          </a:prstGeom>
          <a:noFill/>
        </p:spPr>
        <p:txBody>
          <a:bodyPr wrap="square" rtlCol="0">
            <a:spAutoFit/>
          </a:bodyPr>
          <a:lstStyle/>
          <a:p>
            <a:r>
              <a:rPr lang="en-GB" sz="3200" dirty="0"/>
              <a:t>Training in </a:t>
            </a:r>
            <a:r>
              <a:rPr lang="en-GB" sz="3200" dirty="0" err="1"/>
              <a:t>Yr</a:t>
            </a:r>
            <a:r>
              <a:rPr lang="en-GB" sz="3200" dirty="0"/>
              <a:t> Athrofa and being an </a:t>
            </a:r>
            <a:r>
              <a:rPr lang="en-GB" sz="3200" i="1" dirty="0"/>
              <a:t>effective</a:t>
            </a:r>
            <a:r>
              <a:rPr lang="en-GB" sz="3200" dirty="0"/>
              <a:t> teacher… </a:t>
            </a:r>
          </a:p>
        </p:txBody>
      </p:sp>
      <p:sp>
        <p:nvSpPr>
          <p:cNvPr id="9" name="TextBox 8">
            <a:extLst>
              <a:ext uri="{FF2B5EF4-FFF2-40B4-BE49-F238E27FC236}">
                <a16:creationId xmlns:a16="http://schemas.microsoft.com/office/drawing/2014/main" id="{3E95BBD4-5E75-47C1-A7D5-B2C20ED26D96}"/>
              </a:ext>
            </a:extLst>
          </p:cNvPr>
          <p:cNvSpPr txBox="1"/>
          <p:nvPr/>
        </p:nvSpPr>
        <p:spPr>
          <a:xfrm>
            <a:off x="3723765" y="2702850"/>
            <a:ext cx="7455159" cy="1077218"/>
          </a:xfrm>
          <a:prstGeom prst="rect">
            <a:avLst/>
          </a:prstGeom>
          <a:noFill/>
        </p:spPr>
        <p:txBody>
          <a:bodyPr wrap="square" rtlCol="0">
            <a:spAutoFit/>
          </a:bodyPr>
          <a:lstStyle/>
          <a:p>
            <a:r>
              <a:rPr lang="cy-GB" sz="3200" dirty="0">
                <a:solidFill>
                  <a:schemeClr val="accent2">
                    <a:lumMod val="75000"/>
                  </a:schemeClr>
                </a:solidFill>
              </a:rPr>
              <a:t>Hyfforddi yn yr Athrofa a bod yn athro </a:t>
            </a:r>
            <a:r>
              <a:rPr lang="cy-GB" sz="3200" i="1" dirty="0">
                <a:solidFill>
                  <a:schemeClr val="accent2">
                    <a:lumMod val="75000"/>
                  </a:schemeClr>
                </a:solidFill>
              </a:rPr>
              <a:t>effeithiol</a:t>
            </a:r>
            <a:r>
              <a:rPr lang="cy-GB" sz="3200" dirty="0">
                <a:solidFill>
                  <a:schemeClr val="accent2">
                    <a:lumMod val="75000"/>
                  </a:schemeClr>
                </a:solidFill>
              </a:rPr>
              <a:t>… </a:t>
            </a:r>
          </a:p>
        </p:txBody>
      </p:sp>
      <p:pic>
        <p:nvPicPr>
          <p:cNvPr id="10" name="Picture 2" descr="Durable Nylon Union Jack Flag - 5ft x 3ft">
            <a:extLst>
              <a:ext uri="{FF2B5EF4-FFF2-40B4-BE49-F238E27FC236}">
                <a16:creationId xmlns:a16="http://schemas.microsoft.com/office/drawing/2014/main" id="{A927EFB4-D0EE-485C-B016-FC4FFF700818}"/>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10202142" y="4304622"/>
            <a:ext cx="781729" cy="781729"/>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4" descr="See the source image">
            <a:extLst>
              <a:ext uri="{FF2B5EF4-FFF2-40B4-BE49-F238E27FC236}">
                <a16:creationId xmlns:a16="http://schemas.microsoft.com/office/drawing/2014/main" id="{F93BB7AC-7A10-4334-804B-3DE3226F5505}"/>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10172057" y="3760743"/>
            <a:ext cx="781729" cy="520671"/>
          </a:xfrm>
          <a:prstGeom prst="rect">
            <a:avLst/>
          </a:prstGeom>
          <a:noFill/>
          <a:extLst>
            <a:ext uri="{909E8E84-426E-40DD-AFC4-6F175D3DCCD1}">
              <a14:hiddenFill xmlns:a14="http://schemas.microsoft.com/office/drawing/2010/main">
                <a:solidFill>
                  <a:srgbClr val="FFFFFF"/>
                </a:solidFill>
              </a14:hiddenFill>
            </a:ext>
          </a:extLst>
        </p:spPr>
      </p:pic>
      <p:pic>
        <p:nvPicPr>
          <p:cNvPr id="8" name="Recorded Sound">
            <a:hlinkClick r:id="" action="ppaction://media"/>
            <a:extLst>
              <a:ext uri="{FF2B5EF4-FFF2-40B4-BE49-F238E27FC236}">
                <a16:creationId xmlns:a16="http://schemas.microsoft.com/office/drawing/2014/main" id="{4D5850B8-783B-4414-8A0D-B64966041461}"/>
              </a:ext>
            </a:extLst>
          </p:cNvPr>
          <p:cNvPicPr>
            <a:picLocks noChangeAspect="1"/>
          </p:cNvPicPr>
          <p:nvPr>
            <a:audioFile r:link="rId2"/>
            <p:extLst>
              <p:ext uri="{DAA4B4D4-6D71-4841-9C94-3DE7FCFB9230}">
                <p14:media xmlns:p14="http://schemas.microsoft.com/office/powerpoint/2010/main" r:embed="rId1"/>
              </p:ext>
            </p:extLst>
          </p:nvPr>
        </p:nvPicPr>
        <p:blipFill>
          <a:blip r:embed="rId15"/>
          <a:stretch>
            <a:fillRect/>
          </a:stretch>
        </p:blipFill>
        <p:spPr>
          <a:xfrm>
            <a:off x="11109416" y="4390686"/>
            <a:ext cx="609600" cy="609600"/>
          </a:xfrm>
          <a:prstGeom prst="rect">
            <a:avLst/>
          </a:prstGeom>
        </p:spPr>
      </p:pic>
      <p:pic>
        <p:nvPicPr>
          <p:cNvPr id="12" name="Recorded Sound">
            <a:hlinkClick r:id="" action="ppaction://media"/>
            <a:extLst>
              <a:ext uri="{FF2B5EF4-FFF2-40B4-BE49-F238E27FC236}">
                <a16:creationId xmlns:a16="http://schemas.microsoft.com/office/drawing/2014/main" id="{73D2E936-F01D-44A9-A23B-9D01BA207073}"/>
              </a:ext>
            </a:extLst>
          </p:cNvPr>
          <p:cNvPicPr>
            <a:picLocks noChangeAspect="1"/>
          </p:cNvPicPr>
          <p:nvPr>
            <a:audioFile r:link="rId4"/>
            <p:extLst>
              <p:ext uri="{DAA4B4D4-6D71-4841-9C94-3DE7FCFB9230}">
                <p14:media xmlns:p14="http://schemas.microsoft.com/office/powerpoint/2010/main" r:embed="rId3"/>
              </p:ext>
            </p:extLst>
          </p:nvPr>
        </p:nvPicPr>
        <p:blipFill>
          <a:blip r:embed="rId15"/>
          <a:stretch>
            <a:fillRect/>
          </a:stretch>
        </p:blipFill>
        <p:spPr>
          <a:xfrm>
            <a:off x="11029289" y="3684374"/>
            <a:ext cx="706312" cy="706312"/>
          </a:xfrm>
          <a:prstGeom prst="rect">
            <a:avLst/>
          </a:prstGeom>
        </p:spPr>
      </p:pic>
    </p:spTree>
    <p:extLst>
      <p:ext uri="{BB962C8B-B14F-4D97-AF65-F5344CB8AC3E}">
        <p14:creationId xmlns:p14="http://schemas.microsoft.com/office/powerpoint/2010/main" val="2475333921"/>
      </p:ext>
    </p:extLst>
  </p:cSld>
  <p:clrMapOvr>
    <a:masterClrMapping/>
  </p:clrMapOvr>
  <mc:AlternateContent xmlns:mc="http://schemas.openxmlformats.org/markup-compatibility/2006" xmlns:p14="http://schemas.microsoft.com/office/powerpoint/2010/main">
    <mc:Choice Requires="p14">
      <p:transition spd="slow" p14:dur="2000" advTm="97163"/>
    </mc:Choice>
    <mc:Fallback xmlns="">
      <p:transition spd="slow" advTm="971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7163" fill="hold"/>
                                        <p:tgtEl>
                                          <p:spTgt spid="8"/>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25792"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8"/>
                </p:tgtEl>
              </p:cMediaNode>
            </p:audio>
            <p:audio>
              <p:cMediaNode vol="80000">
                <p:cTn id="12" fill="hold" display="0">
                  <p:stCondLst>
                    <p:cond delay="indefinite"/>
                  </p:stCondLst>
                  <p:endCondLst>
                    <p:cond evt="onStopAudio" delay="0">
                      <p:tgtEl>
                        <p:sldTgt/>
                      </p:tgtEl>
                    </p:cond>
                  </p:endCondLst>
                </p:cTn>
                <p:tgtEl>
                  <p:spTgt spid="1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6868832-58C0-4512-AD6E-546BBDA9C85E}"/>
              </a:ext>
            </a:extLst>
          </p:cNvPr>
          <p:cNvSpPr txBox="1"/>
          <p:nvPr/>
        </p:nvSpPr>
        <p:spPr>
          <a:xfrm>
            <a:off x="3051993" y="0"/>
            <a:ext cx="8885380" cy="5693866"/>
          </a:xfrm>
          <a:prstGeom prst="rect">
            <a:avLst/>
          </a:prstGeom>
          <a:noFill/>
        </p:spPr>
        <p:txBody>
          <a:bodyPr wrap="square">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cy-GB" sz="2800" b="0" i="0" u="none" strike="noStrike" kern="1200" cap="none" spc="0" normalizeH="0" baseline="0" noProof="0" dirty="0">
                <a:ln>
                  <a:noFill/>
                </a:ln>
                <a:solidFill>
                  <a:prstClr val="black"/>
                </a:solidFill>
                <a:effectLst/>
                <a:uLnTx/>
                <a:uFillTx/>
                <a:latin typeface="Calibri" panose="020F0502020204030204"/>
                <a:ea typeface="+mn-ea"/>
                <a:cs typeface="+mn-cs"/>
              </a:rPr>
              <a:t>Mae gwybodaeth bynciol dda yn angenrheidiol ond nid yn ddigonol ar gyfer addysgu da.</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cy-GB" sz="2800" b="0" i="0" u="none" strike="noStrike" kern="1200" cap="none" spc="0" normalizeH="0" baseline="0" noProof="0" dirty="0">
                <a:ln>
                  <a:noFill/>
                </a:ln>
                <a:solidFill>
                  <a:prstClr val="black"/>
                </a:solidFill>
                <a:effectLst/>
                <a:uLnTx/>
                <a:uFillTx/>
                <a:latin typeface="Calibri" panose="020F0502020204030204"/>
                <a:ea typeface="+mn-ea"/>
                <a:cs typeface="+mn-cs"/>
              </a:rPr>
              <a:t>Yn debyg i feddygon, peirianwyr a chyfreithwyr, mae hefyd ar athrawon angen corff o theori sy’n cefnogi eu harfer a’u sgiliau er mwyn gallu ei gymhwyso i wneud penderfyniadau o ddydd i ddydd yn y proffesiwn.</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cy-GB" sz="2800" b="0" i="0" u="none" strike="noStrike" kern="1200" cap="none" spc="0" normalizeH="0" baseline="0" noProof="0" dirty="0">
                <a:ln>
                  <a:noFill/>
                </a:ln>
                <a:solidFill>
                  <a:prstClr val="black"/>
                </a:solidFill>
                <a:effectLst/>
                <a:uLnTx/>
                <a:uFillTx/>
                <a:latin typeface="Calibri" panose="020F0502020204030204"/>
                <a:ea typeface="+mn-ea"/>
                <a:cs typeface="+mn-cs"/>
              </a:rPr>
              <a:t>Mewn </a:t>
            </a:r>
            <a:r>
              <a:rPr kumimoji="0" lang="cy-GB" sz="2800" b="1" i="0" u="none" strike="noStrike" kern="1200" cap="none" spc="0" normalizeH="0" baseline="0" noProof="0" dirty="0">
                <a:ln>
                  <a:noFill/>
                </a:ln>
                <a:solidFill>
                  <a:prstClr val="black"/>
                </a:solidFill>
                <a:effectLst/>
                <a:uLnTx/>
                <a:uFillTx/>
                <a:latin typeface="Calibri" panose="020F0502020204030204"/>
                <a:ea typeface="+mn-ea"/>
                <a:cs typeface="+mn-cs"/>
              </a:rPr>
              <a:t>ymchwil empirig</a:t>
            </a:r>
            <a:r>
              <a:rPr kumimoji="0" lang="cy-GB" sz="2800" b="0" i="0" u="none" strike="noStrike" kern="1200" cap="none" spc="0" normalizeH="0" baseline="0" noProof="0" dirty="0">
                <a:ln>
                  <a:noFill/>
                </a:ln>
                <a:solidFill>
                  <a:prstClr val="black"/>
                </a:solidFill>
                <a:effectLst/>
                <a:uLnTx/>
                <a:uFillTx/>
                <a:latin typeface="Calibri" panose="020F0502020204030204"/>
                <a:ea typeface="+mn-ea"/>
                <a:cs typeface="+mn-cs"/>
              </a:rPr>
              <a:t>, yn aml nid oes consensws ynghylch pwnc.  Mae angen i athrawon fod yn ddoeth a gallu asesu ansawdd dadleuon a thystiolaeth.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cy-GB" sz="2800" i="0" u="none" strike="noStrike" kern="1200" cap="none" spc="0" normalizeH="0" baseline="0" noProof="0" dirty="0">
                <a:ln>
                  <a:noFill/>
                </a:ln>
                <a:solidFill>
                  <a:prstClr val="black"/>
                </a:solidFill>
                <a:effectLst/>
                <a:uLnTx/>
                <a:uFillTx/>
                <a:latin typeface="Calibri" panose="020F0502020204030204"/>
                <a:ea typeface="+mn-ea"/>
                <a:cs typeface="+mn-cs"/>
              </a:rPr>
              <a:t>Gall</a:t>
            </a:r>
            <a:r>
              <a:rPr kumimoji="0" lang="cy-GB" sz="2800" b="1" i="0" u="none" strike="noStrike" kern="1200" cap="none" spc="0" normalizeH="0" baseline="0" noProof="0" dirty="0">
                <a:ln>
                  <a:noFill/>
                </a:ln>
                <a:solidFill>
                  <a:prstClr val="black"/>
                </a:solidFill>
                <a:effectLst/>
                <a:uLnTx/>
                <a:uFillTx/>
                <a:latin typeface="Calibri" panose="020F0502020204030204"/>
                <a:ea typeface="+mn-ea"/>
                <a:cs typeface="+mn-cs"/>
              </a:rPr>
              <a:t> ymchwil gweithredol </a:t>
            </a:r>
            <a:r>
              <a:rPr kumimoji="0" lang="cy-GB" sz="2800" b="0" i="0" u="none" strike="noStrike" kern="1200" cap="none" spc="0" normalizeH="0" baseline="0" noProof="0" dirty="0">
                <a:ln>
                  <a:noFill/>
                </a:ln>
                <a:solidFill>
                  <a:prstClr val="black"/>
                </a:solidFill>
                <a:effectLst/>
                <a:uLnTx/>
                <a:uFillTx/>
                <a:latin typeface="Calibri" panose="020F0502020204030204"/>
                <a:ea typeface="+mn-ea"/>
                <a:cs typeface="+mn-cs"/>
              </a:rPr>
              <a:t>gynnwys cydweithio rhwng athrawon ac ymchwilwyr arbenigol.  Mae athrawon ac ysgolion yn ymgymryd ag ymholi systematig i’w harfer eu hun, gan</a:t>
            </a:r>
            <a:r>
              <a:rPr lang="cy-GB" sz="2800" dirty="0">
                <a:solidFill>
                  <a:prstClr val="black"/>
                </a:solidFill>
                <a:latin typeface="Calibri" panose="020F0502020204030204"/>
              </a:rPr>
              <a:t> ganolbwyntio ar faterion perthnasol</a:t>
            </a:r>
            <a:r>
              <a:rPr kumimoji="0" lang="cy-GB" sz="2800" b="0" i="0" u="none" strike="noStrike" kern="1200" cap="none" spc="0" normalizeH="0" baseline="0" noProof="0" dirty="0">
                <a:ln>
                  <a:noFill/>
                </a:ln>
                <a:solidFill>
                  <a:prstClr val="black"/>
                </a:solidFill>
                <a:effectLst/>
                <a:uLnTx/>
                <a:uFillTx/>
                <a:latin typeface="Calibri" panose="020F0502020204030204"/>
                <a:ea typeface="+mn-ea"/>
                <a:cs typeface="+mn-cs"/>
              </a:rPr>
              <a:t> </a:t>
            </a:r>
          </a:p>
        </p:txBody>
      </p:sp>
      <p:pic>
        <p:nvPicPr>
          <p:cNvPr id="4" name="Picture 3">
            <a:extLst>
              <a:ext uri="{FF2B5EF4-FFF2-40B4-BE49-F238E27FC236}">
                <a16:creationId xmlns:a16="http://schemas.microsoft.com/office/drawing/2014/main" id="{44CB22A4-9F48-4E0F-8C92-6429D5959B57}"/>
              </a:ext>
            </a:extLst>
          </p:cNvPr>
          <p:cNvPicPr>
            <a:picLocks noChangeAspect="1"/>
          </p:cNvPicPr>
          <p:nvPr/>
        </p:nvPicPr>
        <p:blipFill>
          <a:blip r:embed="rId5"/>
          <a:stretch>
            <a:fillRect/>
          </a:stretch>
        </p:blipFill>
        <p:spPr>
          <a:xfrm>
            <a:off x="108452" y="762000"/>
            <a:ext cx="2695592" cy="4019368"/>
          </a:xfrm>
          <a:prstGeom prst="rect">
            <a:avLst/>
          </a:prstGeom>
        </p:spPr>
      </p:pic>
      <p:pic>
        <p:nvPicPr>
          <p:cNvPr id="2" name="Picture 1">
            <a:extLst>
              <a:ext uri="{FF2B5EF4-FFF2-40B4-BE49-F238E27FC236}">
                <a16:creationId xmlns:a16="http://schemas.microsoft.com/office/drawing/2014/main" id="{3B54D65F-31B1-40DD-BB05-C29B304AF329}"/>
              </a:ext>
            </a:extLst>
          </p:cNvPr>
          <p:cNvPicPr>
            <a:picLocks noChangeAspect="1"/>
          </p:cNvPicPr>
          <p:nvPr/>
        </p:nvPicPr>
        <p:blipFill rotWithShape="1">
          <a:blip r:embed="rId6"/>
          <a:srcRect l="191" r="-1" b="57458"/>
          <a:stretch/>
        </p:blipFill>
        <p:spPr>
          <a:xfrm>
            <a:off x="491319" y="4781368"/>
            <a:ext cx="784950" cy="609498"/>
          </a:xfrm>
          <a:prstGeom prst="rect">
            <a:avLst/>
          </a:prstGeom>
        </p:spPr>
      </p:pic>
      <p:pic>
        <p:nvPicPr>
          <p:cNvPr id="6" name="Recorded Sound">
            <a:hlinkClick r:id="" action="ppaction://media"/>
            <a:extLst>
              <a:ext uri="{FF2B5EF4-FFF2-40B4-BE49-F238E27FC236}">
                <a16:creationId xmlns:a16="http://schemas.microsoft.com/office/drawing/2014/main" id="{ACE0A2F2-F8AB-4E91-A7CA-DF93CC4AB03E}"/>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524218" y="4874928"/>
            <a:ext cx="515938" cy="515938"/>
          </a:xfrm>
          <a:prstGeom prst="rect">
            <a:avLst/>
          </a:prstGeom>
        </p:spPr>
      </p:pic>
    </p:spTree>
    <p:extLst>
      <p:ext uri="{BB962C8B-B14F-4D97-AF65-F5344CB8AC3E}">
        <p14:creationId xmlns:p14="http://schemas.microsoft.com/office/powerpoint/2010/main" val="16997947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66589"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6868832-58C0-4512-AD6E-546BBDA9C85E}"/>
              </a:ext>
            </a:extLst>
          </p:cNvPr>
          <p:cNvSpPr txBox="1"/>
          <p:nvPr/>
        </p:nvSpPr>
        <p:spPr>
          <a:xfrm>
            <a:off x="3140364" y="184726"/>
            <a:ext cx="8885380" cy="5262979"/>
          </a:xfrm>
          <a:prstGeom prst="rect">
            <a:avLst/>
          </a:prstGeom>
          <a:noFill/>
        </p:spPr>
        <p:txBody>
          <a:bodyPr wrap="square">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a:ln>
                  <a:noFill/>
                </a:ln>
                <a:solidFill>
                  <a:prstClr val="black"/>
                </a:solidFill>
                <a:effectLst/>
                <a:uLnTx/>
                <a:uFillTx/>
                <a:latin typeface="Calibri" panose="020F0502020204030204"/>
                <a:ea typeface="+mn-ea"/>
                <a:cs typeface="+mn-cs"/>
              </a:rPr>
              <a:t>Good subject knowledge is necessary but not sufficient for good teaching.</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a:ln>
                  <a:noFill/>
                </a:ln>
                <a:solidFill>
                  <a:prstClr val="black"/>
                </a:solidFill>
                <a:effectLst/>
                <a:uLnTx/>
                <a:uFillTx/>
                <a:latin typeface="Calibri" panose="020F0502020204030204"/>
                <a:ea typeface="+mn-ea"/>
                <a:cs typeface="+mn-cs"/>
              </a:rPr>
              <a:t>Teachers, like doctors, engineers and lawyers, also need a body of theory that supports their practice and skills so it can be applied to day to day profession decision-making.</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a:ln>
                  <a:noFill/>
                </a:ln>
                <a:solidFill>
                  <a:prstClr val="black"/>
                </a:solidFill>
                <a:effectLst/>
                <a:uLnTx/>
                <a:uFillTx/>
                <a:latin typeface="Calibri" panose="020F0502020204030204"/>
                <a:ea typeface="+mn-ea"/>
                <a:cs typeface="+mn-cs"/>
              </a:rPr>
              <a:t>In </a:t>
            </a:r>
            <a:r>
              <a:rPr kumimoji="0" lang="en-GB" sz="2800" b="1" i="0" u="none" strike="noStrike" kern="1200" cap="none" spc="0" normalizeH="0" baseline="0" noProof="0">
                <a:ln>
                  <a:noFill/>
                </a:ln>
                <a:solidFill>
                  <a:prstClr val="black"/>
                </a:solidFill>
                <a:effectLst/>
                <a:uLnTx/>
                <a:uFillTx/>
                <a:latin typeface="Calibri" panose="020F0502020204030204"/>
                <a:ea typeface="+mn-ea"/>
                <a:cs typeface="+mn-cs"/>
              </a:rPr>
              <a:t>empirical research</a:t>
            </a:r>
            <a:r>
              <a:rPr kumimoji="0" lang="en-GB" sz="2800" b="0" i="0" u="none" strike="noStrike" kern="1200" cap="none" spc="0" normalizeH="0" baseline="0" noProof="0">
                <a:ln>
                  <a:noFill/>
                </a:ln>
                <a:solidFill>
                  <a:prstClr val="black"/>
                </a:solidFill>
                <a:effectLst/>
                <a:uLnTx/>
                <a:uFillTx/>
                <a:latin typeface="Calibri" panose="020F0502020204030204"/>
                <a:ea typeface="+mn-ea"/>
                <a:cs typeface="+mn-cs"/>
              </a:rPr>
              <a:t>, there is often no consensus on a topic.  Teachers need to be discerning and able to assess the quality of arguments and evidence.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1" i="0" u="none" strike="noStrike" kern="1200" cap="none" spc="0" normalizeH="0" baseline="0" noProof="0">
                <a:ln>
                  <a:noFill/>
                </a:ln>
                <a:solidFill>
                  <a:prstClr val="black"/>
                </a:solidFill>
                <a:effectLst/>
                <a:uLnTx/>
                <a:uFillTx/>
                <a:latin typeface="Calibri" panose="020F0502020204030204"/>
                <a:ea typeface="+mn-ea"/>
                <a:cs typeface="+mn-cs"/>
              </a:rPr>
              <a:t>Action research </a:t>
            </a:r>
            <a:r>
              <a:rPr kumimoji="0" lang="en-GB" sz="2800" b="0" i="0" u="none" strike="noStrike" kern="1200" cap="none" spc="0" normalizeH="0" baseline="0" noProof="0">
                <a:ln>
                  <a:noFill/>
                </a:ln>
                <a:solidFill>
                  <a:prstClr val="black"/>
                </a:solidFill>
                <a:effectLst/>
                <a:uLnTx/>
                <a:uFillTx/>
                <a:latin typeface="Calibri" panose="020F0502020204030204"/>
                <a:ea typeface="+mn-ea"/>
                <a:cs typeface="+mn-cs"/>
              </a:rPr>
              <a:t>can involve collaboration between teachers and specialist researchers.  Teachers and schools undertake systematic enquiry into their own practice, focusing on relevant issues </a:t>
            </a:r>
          </a:p>
        </p:txBody>
      </p:sp>
      <p:pic>
        <p:nvPicPr>
          <p:cNvPr id="4" name="Picture 3">
            <a:extLst>
              <a:ext uri="{FF2B5EF4-FFF2-40B4-BE49-F238E27FC236}">
                <a16:creationId xmlns:a16="http://schemas.microsoft.com/office/drawing/2014/main" id="{44CB22A4-9F48-4E0F-8C92-6429D5959B57}"/>
              </a:ext>
            </a:extLst>
          </p:cNvPr>
          <p:cNvPicPr>
            <a:picLocks noChangeAspect="1"/>
          </p:cNvPicPr>
          <p:nvPr/>
        </p:nvPicPr>
        <p:blipFill>
          <a:blip r:embed="rId5"/>
          <a:stretch>
            <a:fillRect/>
          </a:stretch>
        </p:blipFill>
        <p:spPr>
          <a:xfrm>
            <a:off x="108452" y="762000"/>
            <a:ext cx="2695592" cy="4019368"/>
          </a:xfrm>
          <a:prstGeom prst="rect">
            <a:avLst/>
          </a:prstGeom>
        </p:spPr>
      </p:pic>
      <p:pic>
        <p:nvPicPr>
          <p:cNvPr id="5" name="Picture 2" descr="Durable Nylon Union Jack Flag - 5ft x 3ft">
            <a:extLst>
              <a:ext uri="{FF2B5EF4-FFF2-40B4-BE49-F238E27FC236}">
                <a16:creationId xmlns:a16="http://schemas.microsoft.com/office/drawing/2014/main" id="{D638B81A-3289-4C2C-82A7-D7443DD7E9C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40709" y="4781368"/>
            <a:ext cx="781729" cy="781729"/>
          </a:xfrm>
          <a:prstGeom prst="rect">
            <a:avLst/>
          </a:prstGeom>
          <a:noFill/>
          <a:extLst>
            <a:ext uri="{909E8E84-426E-40DD-AFC4-6F175D3DCCD1}">
              <a14:hiddenFill xmlns:a14="http://schemas.microsoft.com/office/drawing/2010/main">
                <a:solidFill>
                  <a:srgbClr val="FFFFFF"/>
                </a:solidFill>
              </a14:hiddenFill>
            </a:ext>
          </a:extLst>
        </p:spPr>
      </p:pic>
      <p:pic>
        <p:nvPicPr>
          <p:cNvPr id="2" name="Recorded Sound">
            <a:hlinkClick r:id="" action="ppaction://media"/>
            <a:extLst>
              <a:ext uri="{FF2B5EF4-FFF2-40B4-BE49-F238E27FC236}">
                <a16:creationId xmlns:a16="http://schemas.microsoft.com/office/drawing/2014/main" id="{6EF60C17-CAD7-4422-9014-790B4535EE98}"/>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456248" y="4866667"/>
            <a:ext cx="609600" cy="609600"/>
          </a:xfrm>
          <a:prstGeom prst="rect">
            <a:avLst/>
          </a:prstGeom>
        </p:spPr>
      </p:pic>
    </p:spTree>
    <p:extLst>
      <p:ext uri="{BB962C8B-B14F-4D97-AF65-F5344CB8AC3E}">
        <p14:creationId xmlns:p14="http://schemas.microsoft.com/office/powerpoint/2010/main" val="2809006134"/>
      </p:ext>
    </p:extLst>
  </p:cSld>
  <p:clrMapOvr>
    <a:masterClrMapping/>
  </p:clrMapOvr>
  <mc:AlternateContent xmlns:mc="http://schemas.openxmlformats.org/markup-compatibility/2006" xmlns:p14="http://schemas.microsoft.com/office/powerpoint/2010/main">
    <mc:Choice Requires="p14">
      <p:transition spd="slow" p14:dur="2000" advTm="143905"/>
    </mc:Choice>
    <mc:Fallback xmlns="">
      <p:transition spd="slow" advTm="1439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43905"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BEB7CC6-0A03-46BE-BD5A-CC43F4B3FFF7}"/>
              </a:ext>
            </a:extLst>
          </p:cNvPr>
          <p:cNvPicPr>
            <a:picLocks noChangeAspect="1"/>
          </p:cNvPicPr>
          <p:nvPr/>
        </p:nvPicPr>
        <p:blipFill rotWithShape="1">
          <a:blip r:embed="rId7"/>
          <a:srcRect l="28594" t="18056" r="32656" b="5000"/>
          <a:stretch/>
        </p:blipFill>
        <p:spPr>
          <a:xfrm>
            <a:off x="6819899" y="47625"/>
            <a:ext cx="5267325" cy="5883262"/>
          </a:xfrm>
          <a:prstGeom prst="rect">
            <a:avLst/>
          </a:prstGeom>
        </p:spPr>
      </p:pic>
      <p:sp>
        <p:nvSpPr>
          <p:cNvPr id="4" name="TextBox 3">
            <a:extLst>
              <a:ext uri="{FF2B5EF4-FFF2-40B4-BE49-F238E27FC236}">
                <a16:creationId xmlns:a16="http://schemas.microsoft.com/office/drawing/2014/main" id="{77A2B5DC-5BE3-4E0A-B30B-8500D14D156C}"/>
              </a:ext>
            </a:extLst>
          </p:cNvPr>
          <p:cNvSpPr txBox="1"/>
          <p:nvPr/>
        </p:nvSpPr>
        <p:spPr>
          <a:xfrm>
            <a:off x="5019675" y="6049743"/>
            <a:ext cx="2733675"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a:ln>
                  <a:noFill/>
                </a:ln>
                <a:solidFill>
                  <a:srgbClr val="FFFF00"/>
                </a:solidFill>
                <a:effectLst/>
                <a:uLnTx/>
                <a:uFillTx/>
                <a:latin typeface="Calibri" panose="020F0502020204030204"/>
                <a:ea typeface="+mn-ea"/>
                <a:cs typeface="+mn-cs"/>
              </a:rPr>
              <a:t>Adapted from Orchard and Winch, 2015</a:t>
            </a:r>
          </a:p>
        </p:txBody>
      </p:sp>
      <p:pic>
        <p:nvPicPr>
          <p:cNvPr id="6" name="Picture 2" descr="Durable Nylon Union Jack Flag - 5ft x 3ft">
            <a:extLst>
              <a:ext uri="{FF2B5EF4-FFF2-40B4-BE49-F238E27FC236}">
                <a16:creationId xmlns:a16="http://schemas.microsoft.com/office/drawing/2014/main" id="{2D8CCBAA-0DF9-4B46-A226-A24F85045621}"/>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867060" y="2310949"/>
            <a:ext cx="781729" cy="781729"/>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4" descr="See the source image">
            <a:extLst>
              <a:ext uri="{FF2B5EF4-FFF2-40B4-BE49-F238E27FC236}">
                <a16:creationId xmlns:a16="http://schemas.microsoft.com/office/drawing/2014/main" id="{447B9176-66E1-4BA9-95BA-98464ADFD1ED}"/>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867060" y="396672"/>
            <a:ext cx="781729" cy="520671"/>
          </a:xfrm>
          <a:prstGeom prst="rect">
            <a:avLst/>
          </a:prstGeom>
          <a:noFill/>
          <a:extLst>
            <a:ext uri="{909E8E84-426E-40DD-AFC4-6F175D3DCCD1}">
              <a14:hiddenFill xmlns:a14="http://schemas.microsoft.com/office/drawing/2010/main">
                <a:solidFill>
                  <a:srgbClr val="FFFFFF"/>
                </a:solidFill>
              </a14:hiddenFill>
            </a:ext>
          </a:extLst>
        </p:spPr>
      </p:pic>
      <p:pic>
        <p:nvPicPr>
          <p:cNvPr id="2" name="Recorded Sound">
            <a:hlinkClick r:id="" action="ppaction://media"/>
            <a:extLst>
              <a:ext uri="{FF2B5EF4-FFF2-40B4-BE49-F238E27FC236}">
                <a16:creationId xmlns:a16="http://schemas.microsoft.com/office/drawing/2014/main" id="{6EDF0DB4-0A1B-47F7-B828-CA38EEFB2581}"/>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915026" y="3211533"/>
            <a:ext cx="609600" cy="609600"/>
          </a:xfrm>
          <a:prstGeom prst="rect">
            <a:avLst/>
          </a:prstGeom>
        </p:spPr>
      </p:pic>
      <p:pic>
        <p:nvPicPr>
          <p:cNvPr id="3" name="Recorded Sound">
            <a:hlinkClick r:id="" action="ppaction://media"/>
            <a:extLst>
              <a:ext uri="{FF2B5EF4-FFF2-40B4-BE49-F238E27FC236}">
                <a16:creationId xmlns:a16="http://schemas.microsoft.com/office/drawing/2014/main" id="{6CAD323D-7783-492C-966B-6D11BB418FFE}"/>
              </a:ext>
            </a:extLst>
          </p:cNvPr>
          <p:cNvPicPr>
            <a:picLocks noChangeAspect="1"/>
          </p:cNvPicPr>
          <p:nvPr>
            <a:audioFile r:link="rId4"/>
            <p:extLst>
              <p:ext uri="{DAA4B4D4-6D71-4841-9C94-3DE7FCFB9230}">
                <p14:media xmlns:p14="http://schemas.microsoft.com/office/powerpoint/2010/main" r:embed="rId3"/>
              </p:ext>
            </p:extLst>
          </p:nvPr>
        </p:nvPicPr>
        <p:blipFill>
          <a:blip r:embed="rId10"/>
          <a:stretch>
            <a:fillRect/>
          </a:stretch>
        </p:blipFill>
        <p:spPr>
          <a:xfrm>
            <a:off x="6050424" y="1046425"/>
            <a:ext cx="646331" cy="646331"/>
          </a:xfrm>
          <a:prstGeom prst="rect">
            <a:avLst/>
          </a:prstGeom>
        </p:spPr>
      </p:pic>
      <p:pic>
        <p:nvPicPr>
          <p:cNvPr id="12" name="Picture 11" descr="Graphical user interface, application, Word&#10;&#10;Description automatically generated">
            <a:extLst>
              <a:ext uri="{FF2B5EF4-FFF2-40B4-BE49-F238E27FC236}">
                <a16:creationId xmlns:a16="http://schemas.microsoft.com/office/drawing/2014/main" id="{0FF34CD6-C550-495C-8778-43161FF4AFB8}"/>
              </a:ext>
            </a:extLst>
          </p:cNvPr>
          <p:cNvPicPr>
            <a:picLocks noChangeAspect="1"/>
          </p:cNvPicPr>
          <p:nvPr/>
        </p:nvPicPr>
        <p:blipFill rotWithShape="1">
          <a:blip r:embed="rId11"/>
          <a:srcRect l="32910" t="24683" r="34851" b="27562"/>
          <a:stretch/>
        </p:blipFill>
        <p:spPr>
          <a:xfrm>
            <a:off x="232013" y="241304"/>
            <a:ext cx="5705287" cy="5477108"/>
          </a:xfrm>
          <a:prstGeom prst="rect">
            <a:avLst/>
          </a:prstGeom>
        </p:spPr>
      </p:pic>
    </p:spTree>
    <p:extLst>
      <p:ext uri="{BB962C8B-B14F-4D97-AF65-F5344CB8AC3E}">
        <p14:creationId xmlns:p14="http://schemas.microsoft.com/office/powerpoint/2010/main" val="44760974"/>
      </p:ext>
    </p:extLst>
  </p:cSld>
  <p:clrMapOvr>
    <a:masterClrMapping/>
  </p:clrMapOvr>
  <mc:AlternateContent xmlns:mc="http://schemas.openxmlformats.org/markup-compatibility/2006" xmlns:p14="http://schemas.microsoft.com/office/powerpoint/2010/main">
    <mc:Choice Requires="p14">
      <p:transition spd="slow" p14:dur="2000" advTm="160113"/>
    </mc:Choice>
    <mc:Fallback xmlns="">
      <p:transition spd="slow" advTm="1601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60113"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7376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2"/>
                </p:tgtEl>
              </p:cMediaNode>
            </p:audio>
            <p:audio>
              <p:cMediaNode vol="80000">
                <p:cTn id="12"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Diagonal Corners Rounded 1">
            <a:extLst>
              <a:ext uri="{FF2B5EF4-FFF2-40B4-BE49-F238E27FC236}">
                <a16:creationId xmlns:a16="http://schemas.microsoft.com/office/drawing/2014/main" id="{682A1078-5B0F-4FC4-9713-A694672E740A}"/>
              </a:ext>
            </a:extLst>
          </p:cNvPr>
          <p:cNvSpPr/>
          <p:nvPr/>
        </p:nvSpPr>
        <p:spPr>
          <a:xfrm>
            <a:off x="476250" y="113350"/>
            <a:ext cx="2228850" cy="1200150"/>
          </a:xfrm>
          <a:prstGeom prst="round2Diag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400"/>
              </a:spcAft>
              <a:buClrTx/>
              <a:buSzTx/>
              <a:buFontTx/>
              <a:buNone/>
              <a:tabLst/>
              <a:defRPr/>
            </a:pPr>
            <a:endParaRPr kumimoji="0" lang="en-GB" sz="3600" b="1" i="0" u="none" strike="noStrike" kern="1200" cap="none" spc="0" normalizeH="0" baseline="0" noProof="0">
              <a:ln>
                <a:noFill/>
              </a:ln>
              <a:solidFill>
                <a:srgbClr val="70AD47">
                  <a:lumMod val="75000"/>
                </a:srgbClr>
              </a:solidFill>
              <a:effectLst/>
              <a:uLnTx/>
              <a:uFillTx/>
              <a:latin typeface="Times New Roman" panose="02020603050405020304" pitchFamily="18" charset="0"/>
              <a:ea typeface="Times New Roman" panose="02020603050405020304" pitchFamily="18" charset="0"/>
              <a:cs typeface="+mn-cs"/>
            </a:endParaRPr>
          </a:p>
        </p:txBody>
      </p:sp>
      <p:sp>
        <p:nvSpPr>
          <p:cNvPr id="3" name="Rectangle: Diagonal Corners Rounded 2">
            <a:extLst>
              <a:ext uri="{FF2B5EF4-FFF2-40B4-BE49-F238E27FC236}">
                <a16:creationId xmlns:a16="http://schemas.microsoft.com/office/drawing/2014/main" id="{ECBA4DF7-3597-496B-AB7C-5697D85BC94E}"/>
              </a:ext>
            </a:extLst>
          </p:cNvPr>
          <p:cNvSpPr/>
          <p:nvPr/>
        </p:nvSpPr>
        <p:spPr>
          <a:xfrm>
            <a:off x="476250" y="1571625"/>
            <a:ext cx="2228850" cy="1200150"/>
          </a:xfrm>
          <a:prstGeom prst="round2Diag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Diagonal Corners Rounded 3">
            <a:extLst>
              <a:ext uri="{FF2B5EF4-FFF2-40B4-BE49-F238E27FC236}">
                <a16:creationId xmlns:a16="http://schemas.microsoft.com/office/drawing/2014/main" id="{CFC1A1DB-BC04-428D-8739-9AEEDE7FC377}"/>
              </a:ext>
            </a:extLst>
          </p:cNvPr>
          <p:cNvSpPr/>
          <p:nvPr/>
        </p:nvSpPr>
        <p:spPr>
          <a:xfrm>
            <a:off x="476250" y="2981325"/>
            <a:ext cx="2228850" cy="1200150"/>
          </a:xfrm>
          <a:prstGeom prst="round2Diag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Rectangle: Diagonal Corners Rounded 4">
            <a:extLst>
              <a:ext uri="{FF2B5EF4-FFF2-40B4-BE49-F238E27FC236}">
                <a16:creationId xmlns:a16="http://schemas.microsoft.com/office/drawing/2014/main" id="{373B8DED-9E74-4017-B2A9-C07F558097B7}"/>
              </a:ext>
            </a:extLst>
          </p:cNvPr>
          <p:cNvSpPr/>
          <p:nvPr/>
        </p:nvSpPr>
        <p:spPr>
          <a:xfrm>
            <a:off x="476250" y="4391025"/>
            <a:ext cx="2228850" cy="1200150"/>
          </a:xfrm>
          <a:prstGeom prst="round2DiagRec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ECD7017D-ADF2-4D23-9B05-17BDAFEEEC6C}"/>
              </a:ext>
            </a:extLst>
          </p:cNvPr>
          <p:cNvSpPr txBox="1"/>
          <p:nvPr/>
        </p:nvSpPr>
        <p:spPr>
          <a:xfrm>
            <a:off x="476250" y="676545"/>
            <a:ext cx="2181225"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Being sceptical </a:t>
            </a:r>
          </a:p>
        </p:txBody>
      </p:sp>
      <p:sp>
        <p:nvSpPr>
          <p:cNvPr id="7" name="TextBox 6">
            <a:extLst>
              <a:ext uri="{FF2B5EF4-FFF2-40B4-BE49-F238E27FC236}">
                <a16:creationId xmlns:a16="http://schemas.microsoft.com/office/drawing/2014/main" id="{189AAE98-FA89-47B4-9E0D-A1D22448EF9A}"/>
              </a:ext>
            </a:extLst>
          </p:cNvPr>
          <p:cNvSpPr txBox="1"/>
          <p:nvPr/>
        </p:nvSpPr>
        <p:spPr>
          <a:xfrm>
            <a:off x="523875" y="2241770"/>
            <a:ext cx="1790700"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a:ln>
                  <a:noFill/>
                </a:ln>
                <a:solidFill>
                  <a:prstClr val="black"/>
                </a:solidFill>
                <a:effectLst/>
                <a:uLnTx/>
                <a:uFillTx/>
                <a:latin typeface="Calibri" panose="020F0502020204030204"/>
                <a:ea typeface="+mn-ea"/>
                <a:cs typeface="+mn-cs"/>
              </a:rPr>
              <a:t>Being ethical </a:t>
            </a:r>
          </a:p>
        </p:txBody>
      </p:sp>
      <p:sp>
        <p:nvSpPr>
          <p:cNvPr id="8" name="TextBox 7">
            <a:extLst>
              <a:ext uri="{FF2B5EF4-FFF2-40B4-BE49-F238E27FC236}">
                <a16:creationId xmlns:a16="http://schemas.microsoft.com/office/drawing/2014/main" id="{8C8D3536-7982-476D-B5E1-8B2D73E1C67F}"/>
              </a:ext>
            </a:extLst>
          </p:cNvPr>
          <p:cNvSpPr txBox="1"/>
          <p:nvPr/>
        </p:nvSpPr>
        <p:spPr>
          <a:xfrm>
            <a:off x="523875" y="3546753"/>
            <a:ext cx="2009775"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Calibri" panose="020F0502020204030204"/>
                <a:ea typeface="+mn-ea"/>
                <a:cs typeface="+mn-cs"/>
              </a:rPr>
              <a:t>Being a skilled researcher </a:t>
            </a:r>
          </a:p>
        </p:txBody>
      </p:sp>
      <p:sp>
        <p:nvSpPr>
          <p:cNvPr id="9" name="TextBox 8">
            <a:extLst>
              <a:ext uri="{FF2B5EF4-FFF2-40B4-BE49-F238E27FC236}">
                <a16:creationId xmlns:a16="http://schemas.microsoft.com/office/drawing/2014/main" id="{94C2737F-55FD-41D0-8FD1-2521FE438E0B}"/>
              </a:ext>
            </a:extLst>
          </p:cNvPr>
          <p:cNvSpPr txBox="1"/>
          <p:nvPr/>
        </p:nvSpPr>
        <p:spPr>
          <a:xfrm>
            <a:off x="523875" y="4972050"/>
            <a:ext cx="2305050"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Calibri" panose="020F0502020204030204"/>
                <a:ea typeface="+mn-ea"/>
                <a:cs typeface="+mn-cs"/>
              </a:rPr>
              <a:t>Being part of an enquiring profession </a:t>
            </a:r>
          </a:p>
        </p:txBody>
      </p:sp>
      <p:sp>
        <p:nvSpPr>
          <p:cNvPr id="10" name="TextBox 9">
            <a:extLst>
              <a:ext uri="{FF2B5EF4-FFF2-40B4-BE49-F238E27FC236}">
                <a16:creationId xmlns:a16="http://schemas.microsoft.com/office/drawing/2014/main" id="{FFA12805-3B05-4C08-A8DD-FBA1520268B8}"/>
              </a:ext>
            </a:extLst>
          </p:cNvPr>
          <p:cNvSpPr txBox="1"/>
          <p:nvPr/>
        </p:nvSpPr>
        <p:spPr>
          <a:xfrm>
            <a:off x="476250" y="178478"/>
            <a:ext cx="2305050"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y-GB" sz="2400" b="0" i="0" u="none" strike="noStrike" kern="1200" cap="none" spc="0" normalizeH="0" baseline="0" dirty="0">
                <a:ln>
                  <a:noFill/>
                </a:ln>
                <a:solidFill>
                  <a:srgbClr val="ED7D31">
                    <a:lumMod val="75000"/>
                  </a:srgbClr>
                </a:solidFill>
                <a:effectLst/>
                <a:uLnTx/>
                <a:uFillTx/>
                <a:latin typeface="Calibri" panose="020F0502020204030204"/>
                <a:ea typeface="+mn-ea"/>
                <a:cs typeface="+mn-cs"/>
              </a:rPr>
              <a:t>Bod yn </a:t>
            </a:r>
            <a:r>
              <a:rPr kumimoji="0" lang="cy-GB" sz="2400" b="0" i="0" u="none" strike="noStrike" kern="1200" cap="none" spc="0" normalizeH="0" baseline="0" noProof="1">
                <a:ln>
                  <a:noFill/>
                </a:ln>
                <a:solidFill>
                  <a:srgbClr val="ED7D31">
                    <a:lumMod val="75000"/>
                  </a:srgbClr>
                </a:solidFill>
                <a:effectLst/>
                <a:uLnTx/>
                <a:uFillTx/>
                <a:latin typeface="Calibri" panose="020F0502020204030204"/>
                <a:ea typeface="+mn-ea"/>
                <a:cs typeface="+mn-cs"/>
              </a:rPr>
              <a:t>sgeptigol </a:t>
            </a:r>
          </a:p>
        </p:txBody>
      </p:sp>
      <p:sp>
        <p:nvSpPr>
          <p:cNvPr id="26" name="TextBox 25">
            <a:extLst>
              <a:ext uri="{FF2B5EF4-FFF2-40B4-BE49-F238E27FC236}">
                <a16:creationId xmlns:a16="http://schemas.microsoft.com/office/drawing/2014/main" id="{8F4F038E-C61A-4582-9B72-8A57EDC8D131}"/>
              </a:ext>
            </a:extLst>
          </p:cNvPr>
          <p:cNvSpPr txBox="1"/>
          <p:nvPr/>
        </p:nvSpPr>
        <p:spPr>
          <a:xfrm>
            <a:off x="476250" y="1658691"/>
            <a:ext cx="2419350" cy="46166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400"/>
              </a:spcAft>
              <a:buClrTx/>
              <a:buSzTx/>
              <a:buFontTx/>
              <a:buNone/>
              <a:tabLst/>
              <a:defRPr/>
            </a:pPr>
            <a:r>
              <a:rPr kumimoji="0" lang="cy-GB" sz="2400" b="0" i="0" u="none" strike="noStrike" kern="1200" cap="none" spc="0" normalizeH="0" baseline="0" noProof="0">
                <a:ln>
                  <a:noFill/>
                </a:ln>
                <a:solidFill>
                  <a:srgbClr val="ED7D31">
                    <a:lumMod val="75000"/>
                  </a:srgbClr>
                </a:solidFill>
                <a:effectLst/>
                <a:uLnTx/>
                <a:uFillTx/>
                <a:latin typeface="Calibri" panose="020F0502020204030204" pitchFamily="34" charset="0"/>
                <a:ea typeface="Calibri" panose="020F0502020204030204" pitchFamily="34" charset="0"/>
                <a:cs typeface="+mn-cs"/>
              </a:rPr>
              <a:t>Bod yn foesegol </a:t>
            </a:r>
            <a:endParaRPr kumimoji="0" lang="en-GB" sz="3600" b="0" i="0" u="none" strike="noStrike" kern="1200" cap="none" spc="0" normalizeH="0" baseline="0" noProof="0">
              <a:ln>
                <a:noFill/>
              </a:ln>
              <a:solidFill>
                <a:srgbClr val="ED7D31">
                  <a:lumMod val="75000"/>
                </a:srgbClr>
              </a:solidFill>
              <a:effectLst/>
              <a:uLnTx/>
              <a:uFillTx/>
              <a:latin typeface="Times New Roman" panose="02020603050405020304" pitchFamily="18" charset="0"/>
              <a:ea typeface="Times New Roman" panose="02020603050405020304" pitchFamily="18" charset="0"/>
              <a:cs typeface="+mn-cs"/>
            </a:endParaRPr>
          </a:p>
        </p:txBody>
      </p:sp>
      <p:sp>
        <p:nvSpPr>
          <p:cNvPr id="27" name="TextBox 26">
            <a:extLst>
              <a:ext uri="{FF2B5EF4-FFF2-40B4-BE49-F238E27FC236}">
                <a16:creationId xmlns:a16="http://schemas.microsoft.com/office/drawing/2014/main" id="{99F8AE44-E2FE-4F11-8FC5-8CC99416DC34}"/>
              </a:ext>
            </a:extLst>
          </p:cNvPr>
          <p:cNvSpPr txBox="1"/>
          <p:nvPr/>
        </p:nvSpPr>
        <p:spPr>
          <a:xfrm>
            <a:off x="523875" y="3044755"/>
            <a:ext cx="2181225"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400"/>
              </a:spcAft>
              <a:buClrTx/>
              <a:buSzTx/>
              <a:buFontTx/>
              <a:buNone/>
              <a:tabLst/>
              <a:defRPr/>
            </a:pPr>
            <a:r>
              <a:rPr kumimoji="0" lang="cy-GB" sz="1800" b="0" i="0" u="none" strike="noStrike" kern="1200" cap="none" spc="0" normalizeH="0" baseline="0" noProof="0">
                <a:ln>
                  <a:noFill/>
                </a:ln>
                <a:solidFill>
                  <a:srgbClr val="ED7D31">
                    <a:lumMod val="75000"/>
                  </a:srgbClr>
                </a:solidFill>
                <a:effectLst/>
                <a:uLnTx/>
                <a:uFillTx/>
                <a:latin typeface="Calibri" panose="020F0502020204030204" pitchFamily="34" charset="0"/>
                <a:ea typeface="Calibri" panose="020F0502020204030204" pitchFamily="34" charset="0"/>
                <a:cs typeface="+mn-cs"/>
              </a:rPr>
              <a:t>Bod yn ymchwilydd medrus </a:t>
            </a:r>
            <a:endParaRPr kumimoji="0" lang="en-GB" sz="2800" b="0" i="0" u="none" strike="noStrike" kern="1200" cap="none" spc="0" normalizeH="0" baseline="0" noProof="0">
              <a:ln>
                <a:noFill/>
              </a:ln>
              <a:solidFill>
                <a:srgbClr val="ED7D31">
                  <a:lumMod val="75000"/>
                </a:srgbClr>
              </a:solidFill>
              <a:effectLst/>
              <a:uLnTx/>
              <a:uFillTx/>
              <a:latin typeface="Times New Roman" panose="02020603050405020304" pitchFamily="18" charset="0"/>
              <a:ea typeface="Times New Roman" panose="02020603050405020304" pitchFamily="18" charset="0"/>
              <a:cs typeface="+mn-cs"/>
            </a:endParaRPr>
          </a:p>
        </p:txBody>
      </p:sp>
      <p:sp>
        <p:nvSpPr>
          <p:cNvPr id="28" name="TextBox 27">
            <a:extLst>
              <a:ext uri="{FF2B5EF4-FFF2-40B4-BE49-F238E27FC236}">
                <a16:creationId xmlns:a16="http://schemas.microsoft.com/office/drawing/2014/main" id="{96B2B3E0-98CA-46C7-A2CE-B045A62C64A7}"/>
              </a:ext>
            </a:extLst>
          </p:cNvPr>
          <p:cNvSpPr txBox="1"/>
          <p:nvPr/>
        </p:nvSpPr>
        <p:spPr>
          <a:xfrm>
            <a:off x="466724" y="4361735"/>
            <a:ext cx="2124075"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400"/>
              </a:spcAft>
              <a:buClrTx/>
              <a:buSzTx/>
              <a:buFontTx/>
              <a:buNone/>
              <a:tabLst/>
              <a:defRPr/>
            </a:pPr>
            <a:r>
              <a:rPr kumimoji="0" lang="cy-GB" sz="1800" b="0" i="0" u="none" strike="noStrike" kern="1200" cap="none" spc="0" normalizeH="0" baseline="0" noProof="0">
                <a:ln>
                  <a:noFill/>
                </a:ln>
                <a:solidFill>
                  <a:srgbClr val="ED7D31">
                    <a:lumMod val="75000"/>
                  </a:srgbClr>
                </a:solidFill>
                <a:effectLst/>
                <a:uLnTx/>
                <a:uFillTx/>
                <a:latin typeface="Calibri" panose="020F0502020204030204" pitchFamily="34" charset="0"/>
                <a:ea typeface="Calibri" panose="020F0502020204030204" pitchFamily="34" charset="0"/>
                <a:cs typeface="+mn-cs"/>
              </a:rPr>
              <a:t>Bod yn rhan o broffesiwn ymholgar </a:t>
            </a:r>
            <a:endParaRPr kumimoji="0" lang="en-GB" sz="2800" b="0" i="0" u="none" strike="noStrike" kern="1200" cap="none" spc="0" normalizeH="0" baseline="0" noProof="0">
              <a:ln>
                <a:noFill/>
              </a:ln>
              <a:solidFill>
                <a:srgbClr val="ED7D31">
                  <a:lumMod val="75000"/>
                </a:srgbClr>
              </a:solidFill>
              <a:effectLst/>
              <a:uLnTx/>
              <a:uFillTx/>
              <a:latin typeface="Times New Roman" panose="02020603050405020304" pitchFamily="18" charset="0"/>
              <a:ea typeface="Times New Roman" panose="02020603050405020304" pitchFamily="18" charset="0"/>
              <a:cs typeface="+mn-cs"/>
            </a:endParaRPr>
          </a:p>
        </p:txBody>
      </p:sp>
      <p:pic>
        <p:nvPicPr>
          <p:cNvPr id="11" name="Picture 10">
            <a:extLst>
              <a:ext uri="{FF2B5EF4-FFF2-40B4-BE49-F238E27FC236}">
                <a16:creationId xmlns:a16="http://schemas.microsoft.com/office/drawing/2014/main" id="{6AD4B64D-DFEB-40FA-8CBD-8ABFE2F20A4A}"/>
              </a:ext>
            </a:extLst>
          </p:cNvPr>
          <p:cNvPicPr>
            <a:picLocks noChangeAspect="1"/>
          </p:cNvPicPr>
          <p:nvPr/>
        </p:nvPicPr>
        <p:blipFill>
          <a:blip r:embed="rId5"/>
          <a:stretch>
            <a:fillRect/>
          </a:stretch>
        </p:blipFill>
        <p:spPr>
          <a:xfrm>
            <a:off x="9497145" y="1011219"/>
            <a:ext cx="2634435" cy="3637710"/>
          </a:xfrm>
          <a:prstGeom prst="rect">
            <a:avLst/>
          </a:prstGeom>
        </p:spPr>
      </p:pic>
      <p:sp>
        <p:nvSpPr>
          <p:cNvPr id="12" name="TextBox 11">
            <a:extLst>
              <a:ext uri="{FF2B5EF4-FFF2-40B4-BE49-F238E27FC236}">
                <a16:creationId xmlns:a16="http://schemas.microsoft.com/office/drawing/2014/main" id="{F5EDD2B6-BF2C-4506-87A4-1B7FD3713764}"/>
              </a:ext>
            </a:extLst>
          </p:cNvPr>
          <p:cNvSpPr txBox="1"/>
          <p:nvPr/>
        </p:nvSpPr>
        <p:spPr>
          <a:xfrm>
            <a:off x="3261074" y="933720"/>
            <a:ext cx="6540872" cy="3539430"/>
          </a:xfrm>
          <a:prstGeom prst="rect">
            <a:avLst/>
          </a:prstGeom>
          <a:noFill/>
        </p:spPr>
        <p:txBody>
          <a:bodyPr wrap="square" rtlCol="0">
            <a:spAutoFit/>
          </a:bodyPr>
          <a:lstStyle/>
          <a:p>
            <a:r>
              <a:rPr lang="cy-GB" sz="3200" dirty="0">
                <a:latin typeface="Ink Free" panose="03080402000500000000" pitchFamily="66" charset="0"/>
              </a:rPr>
              <a:t>Mae arnoch eisiau cyfweld pum dysgwr o’ch dosbarth i gael gwybod eu barn am ddull addysgu penodol rydych wedi’i ddefnyddio.  Mae arnoch angen y data hyn ar gyfer aseiniad.  Rydych yn cadw’r dysgwyr mewn yn ystod amser cinio i’w cyfweld. </a:t>
            </a:r>
          </a:p>
        </p:txBody>
      </p:sp>
      <p:pic>
        <p:nvPicPr>
          <p:cNvPr id="17" name="Picture 4" descr="See the source image">
            <a:extLst>
              <a:ext uri="{FF2B5EF4-FFF2-40B4-BE49-F238E27FC236}">
                <a16:creationId xmlns:a16="http://schemas.microsoft.com/office/drawing/2014/main" id="{42C195A3-76E1-4581-8921-72CF909B28D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666596" y="4972050"/>
            <a:ext cx="781729" cy="520671"/>
          </a:xfrm>
          <a:prstGeom prst="rect">
            <a:avLst/>
          </a:prstGeom>
          <a:noFill/>
          <a:extLst>
            <a:ext uri="{909E8E84-426E-40DD-AFC4-6F175D3DCCD1}">
              <a14:hiddenFill xmlns:a14="http://schemas.microsoft.com/office/drawing/2010/main">
                <a:solidFill>
                  <a:srgbClr val="FFFFFF"/>
                </a:solidFill>
              </a14:hiddenFill>
            </a:ext>
          </a:extLst>
        </p:spPr>
      </p:pic>
      <p:pic>
        <p:nvPicPr>
          <p:cNvPr id="13" name="Recorded Sound">
            <a:hlinkClick r:id="" action="ppaction://media"/>
            <a:extLst>
              <a:ext uri="{FF2B5EF4-FFF2-40B4-BE49-F238E27FC236}">
                <a16:creationId xmlns:a16="http://schemas.microsoft.com/office/drawing/2014/main" id="{EE7424D6-1B96-49B2-B067-C74E5858E3C9}"/>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934700" y="4963484"/>
            <a:ext cx="569172" cy="569172"/>
          </a:xfrm>
          <a:prstGeom prst="rect">
            <a:avLst/>
          </a:prstGeom>
        </p:spPr>
      </p:pic>
    </p:spTree>
    <p:extLst>
      <p:ext uri="{BB962C8B-B14F-4D97-AF65-F5344CB8AC3E}">
        <p14:creationId xmlns:p14="http://schemas.microsoft.com/office/powerpoint/2010/main" val="29723402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7177"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Diagonal Corners Rounded 1">
            <a:extLst>
              <a:ext uri="{FF2B5EF4-FFF2-40B4-BE49-F238E27FC236}">
                <a16:creationId xmlns:a16="http://schemas.microsoft.com/office/drawing/2014/main" id="{682A1078-5B0F-4FC4-9713-A694672E740A}"/>
              </a:ext>
            </a:extLst>
          </p:cNvPr>
          <p:cNvSpPr/>
          <p:nvPr/>
        </p:nvSpPr>
        <p:spPr>
          <a:xfrm>
            <a:off x="476250" y="113350"/>
            <a:ext cx="2228850" cy="1200150"/>
          </a:xfrm>
          <a:prstGeom prst="round2Diag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400"/>
              </a:spcAft>
              <a:buClrTx/>
              <a:buSzTx/>
              <a:buFontTx/>
              <a:buNone/>
              <a:tabLst/>
              <a:defRPr/>
            </a:pPr>
            <a:endParaRPr kumimoji="0" lang="en-GB" sz="3600" b="1" i="0" u="none" strike="noStrike" kern="1200" cap="none" spc="0" normalizeH="0" baseline="0" noProof="0">
              <a:ln>
                <a:noFill/>
              </a:ln>
              <a:solidFill>
                <a:srgbClr val="70AD47">
                  <a:lumMod val="75000"/>
                </a:srgbClr>
              </a:solidFill>
              <a:effectLst/>
              <a:uLnTx/>
              <a:uFillTx/>
              <a:latin typeface="Times New Roman" panose="02020603050405020304" pitchFamily="18" charset="0"/>
              <a:ea typeface="Times New Roman" panose="02020603050405020304" pitchFamily="18" charset="0"/>
              <a:cs typeface="+mn-cs"/>
            </a:endParaRPr>
          </a:p>
        </p:txBody>
      </p:sp>
      <p:sp>
        <p:nvSpPr>
          <p:cNvPr id="3" name="Rectangle: Diagonal Corners Rounded 2">
            <a:extLst>
              <a:ext uri="{FF2B5EF4-FFF2-40B4-BE49-F238E27FC236}">
                <a16:creationId xmlns:a16="http://schemas.microsoft.com/office/drawing/2014/main" id="{ECBA4DF7-3597-496B-AB7C-5697D85BC94E}"/>
              </a:ext>
            </a:extLst>
          </p:cNvPr>
          <p:cNvSpPr/>
          <p:nvPr/>
        </p:nvSpPr>
        <p:spPr>
          <a:xfrm>
            <a:off x="476250" y="1571625"/>
            <a:ext cx="2228850" cy="1200150"/>
          </a:xfrm>
          <a:prstGeom prst="round2Diag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Diagonal Corners Rounded 3">
            <a:extLst>
              <a:ext uri="{FF2B5EF4-FFF2-40B4-BE49-F238E27FC236}">
                <a16:creationId xmlns:a16="http://schemas.microsoft.com/office/drawing/2014/main" id="{CFC1A1DB-BC04-428D-8739-9AEEDE7FC377}"/>
              </a:ext>
            </a:extLst>
          </p:cNvPr>
          <p:cNvSpPr/>
          <p:nvPr/>
        </p:nvSpPr>
        <p:spPr>
          <a:xfrm>
            <a:off x="476250" y="2981325"/>
            <a:ext cx="2228850" cy="1200150"/>
          </a:xfrm>
          <a:prstGeom prst="round2Diag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Rectangle: Diagonal Corners Rounded 4">
            <a:extLst>
              <a:ext uri="{FF2B5EF4-FFF2-40B4-BE49-F238E27FC236}">
                <a16:creationId xmlns:a16="http://schemas.microsoft.com/office/drawing/2014/main" id="{373B8DED-9E74-4017-B2A9-C07F558097B7}"/>
              </a:ext>
            </a:extLst>
          </p:cNvPr>
          <p:cNvSpPr/>
          <p:nvPr/>
        </p:nvSpPr>
        <p:spPr>
          <a:xfrm>
            <a:off x="476250" y="4391025"/>
            <a:ext cx="2228850" cy="1200150"/>
          </a:xfrm>
          <a:prstGeom prst="round2DiagRec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ECD7017D-ADF2-4D23-9B05-17BDAFEEEC6C}"/>
              </a:ext>
            </a:extLst>
          </p:cNvPr>
          <p:cNvSpPr txBox="1"/>
          <p:nvPr/>
        </p:nvSpPr>
        <p:spPr>
          <a:xfrm>
            <a:off x="476250" y="676545"/>
            <a:ext cx="2181225"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Being sceptical </a:t>
            </a:r>
          </a:p>
        </p:txBody>
      </p:sp>
      <p:sp>
        <p:nvSpPr>
          <p:cNvPr id="7" name="TextBox 6">
            <a:extLst>
              <a:ext uri="{FF2B5EF4-FFF2-40B4-BE49-F238E27FC236}">
                <a16:creationId xmlns:a16="http://schemas.microsoft.com/office/drawing/2014/main" id="{189AAE98-FA89-47B4-9E0D-A1D22448EF9A}"/>
              </a:ext>
            </a:extLst>
          </p:cNvPr>
          <p:cNvSpPr txBox="1"/>
          <p:nvPr/>
        </p:nvSpPr>
        <p:spPr>
          <a:xfrm>
            <a:off x="523875" y="2241770"/>
            <a:ext cx="1790700"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a:ln>
                  <a:noFill/>
                </a:ln>
                <a:solidFill>
                  <a:prstClr val="black"/>
                </a:solidFill>
                <a:effectLst/>
                <a:uLnTx/>
                <a:uFillTx/>
                <a:latin typeface="Calibri" panose="020F0502020204030204"/>
                <a:ea typeface="+mn-ea"/>
                <a:cs typeface="+mn-cs"/>
              </a:rPr>
              <a:t>Being ethical </a:t>
            </a:r>
          </a:p>
        </p:txBody>
      </p:sp>
      <p:sp>
        <p:nvSpPr>
          <p:cNvPr id="8" name="TextBox 7">
            <a:extLst>
              <a:ext uri="{FF2B5EF4-FFF2-40B4-BE49-F238E27FC236}">
                <a16:creationId xmlns:a16="http://schemas.microsoft.com/office/drawing/2014/main" id="{8C8D3536-7982-476D-B5E1-8B2D73E1C67F}"/>
              </a:ext>
            </a:extLst>
          </p:cNvPr>
          <p:cNvSpPr txBox="1"/>
          <p:nvPr/>
        </p:nvSpPr>
        <p:spPr>
          <a:xfrm>
            <a:off x="523875" y="3546753"/>
            <a:ext cx="2009775"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Calibri" panose="020F0502020204030204"/>
                <a:ea typeface="+mn-ea"/>
                <a:cs typeface="+mn-cs"/>
              </a:rPr>
              <a:t>Being a skilled researcher </a:t>
            </a:r>
          </a:p>
        </p:txBody>
      </p:sp>
      <p:sp>
        <p:nvSpPr>
          <p:cNvPr id="9" name="TextBox 8">
            <a:extLst>
              <a:ext uri="{FF2B5EF4-FFF2-40B4-BE49-F238E27FC236}">
                <a16:creationId xmlns:a16="http://schemas.microsoft.com/office/drawing/2014/main" id="{94C2737F-55FD-41D0-8FD1-2521FE438E0B}"/>
              </a:ext>
            </a:extLst>
          </p:cNvPr>
          <p:cNvSpPr txBox="1"/>
          <p:nvPr/>
        </p:nvSpPr>
        <p:spPr>
          <a:xfrm>
            <a:off x="523875" y="4972050"/>
            <a:ext cx="2305050"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Calibri" panose="020F0502020204030204"/>
                <a:ea typeface="+mn-ea"/>
                <a:cs typeface="+mn-cs"/>
              </a:rPr>
              <a:t>Being part of an enquiring profession </a:t>
            </a:r>
          </a:p>
        </p:txBody>
      </p:sp>
      <p:sp>
        <p:nvSpPr>
          <p:cNvPr id="10" name="TextBox 9">
            <a:extLst>
              <a:ext uri="{FF2B5EF4-FFF2-40B4-BE49-F238E27FC236}">
                <a16:creationId xmlns:a16="http://schemas.microsoft.com/office/drawing/2014/main" id="{FFA12805-3B05-4C08-A8DD-FBA1520268B8}"/>
              </a:ext>
            </a:extLst>
          </p:cNvPr>
          <p:cNvSpPr txBox="1"/>
          <p:nvPr/>
        </p:nvSpPr>
        <p:spPr>
          <a:xfrm>
            <a:off x="476250" y="178478"/>
            <a:ext cx="2305050"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a:ln>
                  <a:noFill/>
                </a:ln>
                <a:solidFill>
                  <a:srgbClr val="ED7D31">
                    <a:lumMod val="75000"/>
                  </a:srgbClr>
                </a:solidFill>
                <a:effectLst/>
                <a:uLnTx/>
                <a:uFillTx/>
                <a:latin typeface="Calibri" panose="020F0502020204030204"/>
                <a:ea typeface="+mn-ea"/>
                <a:cs typeface="+mn-cs"/>
              </a:rPr>
              <a:t>Bod </a:t>
            </a:r>
            <a:r>
              <a:rPr kumimoji="0" lang="en-GB" sz="2400" b="0" i="0" u="none" strike="noStrike" kern="1200" cap="none" spc="0" normalizeH="0" baseline="0" noProof="0" err="1">
                <a:ln>
                  <a:noFill/>
                </a:ln>
                <a:solidFill>
                  <a:srgbClr val="ED7D31">
                    <a:lumMod val="75000"/>
                  </a:srgbClr>
                </a:solidFill>
                <a:effectLst/>
                <a:uLnTx/>
                <a:uFillTx/>
                <a:latin typeface="Calibri" panose="020F0502020204030204"/>
                <a:ea typeface="+mn-ea"/>
                <a:cs typeface="+mn-cs"/>
              </a:rPr>
              <a:t>yn</a:t>
            </a:r>
            <a:r>
              <a:rPr kumimoji="0" lang="en-GB" sz="2400" b="0" i="0" u="none" strike="noStrike" kern="1200" cap="none" spc="0" normalizeH="0" baseline="0" noProof="0">
                <a:ln>
                  <a:noFill/>
                </a:ln>
                <a:solidFill>
                  <a:srgbClr val="ED7D31">
                    <a:lumMod val="75000"/>
                  </a:srgbClr>
                </a:solidFill>
                <a:effectLst/>
                <a:uLnTx/>
                <a:uFillTx/>
                <a:latin typeface="Calibri" panose="020F0502020204030204"/>
                <a:ea typeface="+mn-ea"/>
                <a:cs typeface="+mn-cs"/>
              </a:rPr>
              <a:t> </a:t>
            </a:r>
            <a:r>
              <a:rPr kumimoji="0" lang="en-GB" sz="2400" b="0" i="0" u="none" strike="noStrike" kern="1200" cap="none" spc="0" normalizeH="0" baseline="0" noProof="0" err="1">
                <a:ln>
                  <a:noFill/>
                </a:ln>
                <a:solidFill>
                  <a:srgbClr val="ED7D31">
                    <a:lumMod val="75000"/>
                  </a:srgbClr>
                </a:solidFill>
                <a:effectLst/>
                <a:uLnTx/>
                <a:uFillTx/>
                <a:latin typeface="Calibri" panose="020F0502020204030204"/>
                <a:ea typeface="+mn-ea"/>
                <a:cs typeface="+mn-cs"/>
              </a:rPr>
              <a:t>sgeptigol</a:t>
            </a:r>
            <a:r>
              <a:rPr kumimoji="0" lang="en-GB" sz="2400" b="0" i="0" u="none" strike="noStrike" kern="1200" cap="none" spc="0" normalizeH="0" baseline="0" noProof="0">
                <a:ln>
                  <a:noFill/>
                </a:ln>
                <a:solidFill>
                  <a:srgbClr val="ED7D31">
                    <a:lumMod val="75000"/>
                  </a:srgbClr>
                </a:solidFill>
                <a:effectLst/>
                <a:uLnTx/>
                <a:uFillTx/>
                <a:latin typeface="Calibri" panose="020F0502020204030204"/>
                <a:ea typeface="+mn-ea"/>
                <a:cs typeface="+mn-cs"/>
              </a:rPr>
              <a:t> </a:t>
            </a:r>
          </a:p>
        </p:txBody>
      </p:sp>
      <p:sp>
        <p:nvSpPr>
          <p:cNvPr id="26" name="TextBox 25">
            <a:extLst>
              <a:ext uri="{FF2B5EF4-FFF2-40B4-BE49-F238E27FC236}">
                <a16:creationId xmlns:a16="http://schemas.microsoft.com/office/drawing/2014/main" id="{8F4F038E-C61A-4582-9B72-8A57EDC8D131}"/>
              </a:ext>
            </a:extLst>
          </p:cNvPr>
          <p:cNvSpPr txBox="1"/>
          <p:nvPr/>
        </p:nvSpPr>
        <p:spPr>
          <a:xfrm>
            <a:off x="476250" y="1658691"/>
            <a:ext cx="2419350" cy="46166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400"/>
              </a:spcAft>
              <a:buClrTx/>
              <a:buSzTx/>
              <a:buFontTx/>
              <a:buNone/>
              <a:tabLst/>
              <a:defRPr/>
            </a:pPr>
            <a:r>
              <a:rPr kumimoji="0" lang="cy-GB" sz="2400" b="0" i="0" u="none" strike="noStrike" kern="1200" cap="none" spc="0" normalizeH="0" baseline="0" noProof="0">
                <a:ln>
                  <a:noFill/>
                </a:ln>
                <a:solidFill>
                  <a:srgbClr val="ED7D31">
                    <a:lumMod val="75000"/>
                  </a:srgbClr>
                </a:solidFill>
                <a:effectLst/>
                <a:uLnTx/>
                <a:uFillTx/>
                <a:latin typeface="Calibri" panose="020F0502020204030204" pitchFamily="34" charset="0"/>
                <a:ea typeface="Calibri" panose="020F0502020204030204" pitchFamily="34" charset="0"/>
                <a:cs typeface="+mn-cs"/>
              </a:rPr>
              <a:t>Bod yn foesegol </a:t>
            </a:r>
            <a:endParaRPr kumimoji="0" lang="en-GB" sz="3600" b="0" i="0" u="none" strike="noStrike" kern="1200" cap="none" spc="0" normalizeH="0" baseline="0" noProof="0">
              <a:ln>
                <a:noFill/>
              </a:ln>
              <a:solidFill>
                <a:srgbClr val="ED7D31">
                  <a:lumMod val="75000"/>
                </a:srgbClr>
              </a:solidFill>
              <a:effectLst/>
              <a:uLnTx/>
              <a:uFillTx/>
              <a:latin typeface="Times New Roman" panose="02020603050405020304" pitchFamily="18" charset="0"/>
              <a:ea typeface="Times New Roman" panose="02020603050405020304" pitchFamily="18" charset="0"/>
              <a:cs typeface="+mn-cs"/>
            </a:endParaRPr>
          </a:p>
        </p:txBody>
      </p:sp>
      <p:sp>
        <p:nvSpPr>
          <p:cNvPr id="27" name="TextBox 26">
            <a:extLst>
              <a:ext uri="{FF2B5EF4-FFF2-40B4-BE49-F238E27FC236}">
                <a16:creationId xmlns:a16="http://schemas.microsoft.com/office/drawing/2014/main" id="{99F8AE44-E2FE-4F11-8FC5-8CC99416DC34}"/>
              </a:ext>
            </a:extLst>
          </p:cNvPr>
          <p:cNvSpPr txBox="1"/>
          <p:nvPr/>
        </p:nvSpPr>
        <p:spPr>
          <a:xfrm>
            <a:off x="523875" y="3044755"/>
            <a:ext cx="2181225"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400"/>
              </a:spcAft>
              <a:buClrTx/>
              <a:buSzTx/>
              <a:buFontTx/>
              <a:buNone/>
              <a:tabLst/>
              <a:defRPr/>
            </a:pPr>
            <a:r>
              <a:rPr kumimoji="0" lang="cy-GB" sz="1800" b="0" i="0" u="none" strike="noStrike" kern="1200" cap="none" spc="0" normalizeH="0" baseline="0" noProof="0">
                <a:ln>
                  <a:noFill/>
                </a:ln>
                <a:solidFill>
                  <a:srgbClr val="ED7D31">
                    <a:lumMod val="75000"/>
                  </a:srgbClr>
                </a:solidFill>
                <a:effectLst/>
                <a:uLnTx/>
                <a:uFillTx/>
                <a:latin typeface="Calibri" panose="020F0502020204030204" pitchFamily="34" charset="0"/>
                <a:ea typeface="Calibri" panose="020F0502020204030204" pitchFamily="34" charset="0"/>
                <a:cs typeface="+mn-cs"/>
              </a:rPr>
              <a:t>Bod yn ymchwilydd medrus </a:t>
            </a:r>
            <a:endParaRPr kumimoji="0" lang="en-GB" sz="2800" b="0" i="0" u="none" strike="noStrike" kern="1200" cap="none" spc="0" normalizeH="0" baseline="0" noProof="0">
              <a:ln>
                <a:noFill/>
              </a:ln>
              <a:solidFill>
                <a:srgbClr val="ED7D31">
                  <a:lumMod val="75000"/>
                </a:srgbClr>
              </a:solidFill>
              <a:effectLst/>
              <a:uLnTx/>
              <a:uFillTx/>
              <a:latin typeface="Times New Roman" panose="02020603050405020304" pitchFamily="18" charset="0"/>
              <a:ea typeface="Times New Roman" panose="02020603050405020304" pitchFamily="18" charset="0"/>
              <a:cs typeface="+mn-cs"/>
            </a:endParaRPr>
          </a:p>
        </p:txBody>
      </p:sp>
      <p:sp>
        <p:nvSpPr>
          <p:cNvPr id="28" name="TextBox 27">
            <a:extLst>
              <a:ext uri="{FF2B5EF4-FFF2-40B4-BE49-F238E27FC236}">
                <a16:creationId xmlns:a16="http://schemas.microsoft.com/office/drawing/2014/main" id="{96B2B3E0-98CA-46C7-A2CE-B045A62C64A7}"/>
              </a:ext>
            </a:extLst>
          </p:cNvPr>
          <p:cNvSpPr txBox="1"/>
          <p:nvPr/>
        </p:nvSpPr>
        <p:spPr>
          <a:xfrm>
            <a:off x="466724" y="4361735"/>
            <a:ext cx="2124075"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400"/>
              </a:spcAft>
              <a:buClrTx/>
              <a:buSzTx/>
              <a:buFontTx/>
              <a:buNone/>
              <a:tabLst/>
              <a:defRPr/>
            </a:pPr>
            <a:r>
              <a:rPr kumimoji="0" lang="cy-GB" sz="1800" b="0" i="0" u="none" strike="noStrike" kern="1200" cap="none" spc="0" normalizeH="0" baseline="0" noProof="0">
                <a:ln>
                  <a:noFill/>
                </a:ln>
                <a:solidFill>
                  <a:srgbClr val="ED7D31">
                    <a:lumMod val="75000"/>
                  </a:srgbClr>
                </a:solidFill>
                <a:effectLst/>
                <a:uLnTx/>
                <a:uFillTx/>
                <a:latin typeface="Calibri" panose="020F0502020204030204" pitchFamily="34" charset="0"/>
                <a:ea typeface="Calibri" panose="020F0502020204030204" pitchFamily="34" charset="0"/>
                <a:cs typeface="+mn-cs"/>
              </a:rPr>
              <a:t>Bod yn rhan o broffesiwn ymholgar </a:t>
            </a:r>
            <a:endParaRPr kumimoji="0" lang="en-GB" sz="2800" b="0" i="0" u="none" strike="noStrike" kern="1200" cap="none" spc="0" normalizeH="0" baseline="0" noProof="0">
              <a:ln>
                <a:noFill/>
              </a:ln>
              <a:solidFill>
                <a:srgbClr val="ED7D31">
                  <a:lumMod val="75000"/>
                </a:srgbClr>
              </a:solidFill>
              <a:effectLst/>
              <a:uLnTx/>
              <a:uFillTx/>
              <a:latin typeface="Times New Roman" panose="02020603050405020304" pitchFamily="18" charset="0"/>
              <a:ea typeface="Times New Roman" panose="02020603050405020304" pitchFamily="18" charset="0"/>
              <a:cs typeface="+mn-cs"/>
            </a:endParaRPr>
          </a:p>
        </p:txBody>
      </p:sp>
      <p:pic>
        <p:nvPicPr>
          <p:cNvPr id="11" name="Picture 10">
            <a:extLst>
              <a:ext uri="{FF2B5EF4-FFF2-40B4-BE49-F238E27FC236}">
                <a16:creationId xmlns:a16="http://schemas.microsoft.com/office/drawing/2014/main" id="{6AD4B64D-DFEB-40FA-8CBD-8ABFE2F20A4A}"/>
              </a:ext>
            </a:extLst>
          </p:cNvPr>
          <p:cNvPicPr>
            <a:picLocks noChangeAspect="1"/>
          </p:cNvPicPr>
          <p:nvPr/>
        </p:nvPicPr>
        <p:blipFill>
          <a:blip r:embed="rId5"/>
          <a:stretch>
            <a:fillRect/>
          </a:stretch>
        </p:blipFill>
        <p:spPr>
          <a:xfrm>
            <a:off x="9497145" y="1011219"/>
            <a:ext cx="2634435" cy="3637710"/>
          </a:xfrm>
          <a:prstGeom prst="rect">
            <a:avLst/>
          </a:prstGeom>
        </p:spPr>
      </p:pic>
      <p:sp>
        <p:nvSpPr>
          <p:cNvPr id="12" name="TextBox 11">
            <a:extLst>
              <a:ext uri="{FF2B5EF4-FFF2-40B4-BE49-F238E27FC236}">
                <a16:creationId xmlns:a16="http://schemas.microsoft.com/office/drawing/2014/main" id="{F5EDD2B6-BF2C-4506-87A4-1B7FD3713764}"/>
              </a:ext>
            </a:extLst>
          </p:cNvPr>
          <p:cNvSpPr txBox="1"/>
          <p:nvPr/>
        </p:nvSpPr>
        <p:spPr>
          <a:xfrm>
            <a:off x="3261074" y="933720"/>
            <a:ext cx="6540872" cy="3539430"/>
          </a:xfrm>
          <a:prstGeom prst="rect">
            <a:avLst/>
          </a:prstGeom>
          <a:noFill/>
        </p:spPr>
        <p:txBody>
          <a:bodyPr wrap="square" rtlCol="0">
            <a:spAutoFit/>
          </a:bodyPr>
          <a:lstStyle/>
          <a:p>
            <a:r>
              <a:rPr lang="en-GB" sz="3200">
                <a:latin typeface="Ink Free" panose="03080402000500000000" pitchFamily="66" charset="0"/>
              </a:rPr>
              <a:t>You want to interview five learners from your class to find out their opinion about a particular teaching approach that you have used.  You need this data for an assignment.  You keep the learners in during lunch time to interview them. </a:t>
            </a:r>
          </a:p>
        </p:txBody>
      </p:sp>
      <p:pic>
        <p:nvPicPr>
          <p:cNvPr id="16" name="Picture 2" descr="Durable Nylon Union Jack Flag - 5ft x 3ft">
            <a:extLst>
              <a:ext uri="{FF2B5EF4-FFF2-40B4-BE49-F238E27FC236}">
                <a16:creationId xmlns:a16="http://schemas.microsoft.com/office/drawing/2014/main" id="{47B69B9C-80BD-430B-92FB-154421F7EA3C}"/>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497145" y="4617201"/>
            <a:ext cx="781729" cy="781729"/>
          </a:xfrm>
          <a:prstGeom prst="rect">
            <a:avLst/>
          </a:prstGeom>
          <a:noFill/>
          <a:extLst>
            <a:ext uri="{909E8E84-426E-40DD-AFC4-6F175D3DCCD1}">
              <a14:hiddenFill xmlns:a14="http://schemas.microsoft.com/office/drawing/2010/main">
                <a:solidFill>
                  <a:srgbClr val="FFFFFF"/>
                </a:solidFill>
              </a14:hiddenFill>
            </a:ext>
          </a:extLst>
        </p:spPr>
      </p:pic>
      <p:pic>
        <p:nvPicPr>
          <p:cNvPr id="13" name="Recorded Sound">
            <a:hlinkClick r:id="" action="ppaction://media"/>
            <a:extLst>
              <a:ext uri="{FF2B5EF4-FFF2-40B4-BE49-F238E27FC236}">
                <a16:creationId xmlns:a16="http://schemas.microsoft.com/office/drawing/2014/main" id="{57CF44E6-C70F-4C21-9414-BDBA9AA124A9}"/>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509562" y="4708893"/>
            <a:ext cx="609600" cy="609600"/>
          </a:xfrm>
          <a:prstGeom prst="rect">
            <a:avLst/>
          </a:prstGeom>
        </p:spPr>
      </p:pic>
    </p:spTree>
    <p:extLst>
      <p:ext uri="{BB962C8B-B14F-4D97-AF65-F5344CB8AC3E}">
        <p14:creationId xmlns:p14="http://schemas.microsoft.com/office/powerpoint/2010/main" val="826944406"/>
      </p:ext>
    </p:extLst>
  </p:cSld>
  <p:clrMapOvr>
    <a:masterClrMapping/>
  </p:clrMapOvr>
  <mc:AlternateContent xmlns:mc="http://schemas.openxmlformats.org/markup-compatibility/2006" xmlns:p14="http://schemas.microsoft.com/office/powerpoint/2010/main">
    <mc:Choice Requires="p14">
      <p:transition spd="slow" p14:dur="2000" advTm="43362"/>
    </mc:Choice>
    <mc:Fallback xmlns="">
      <p:transition spd="slow" advTm="433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3362"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Diagonal Corners Rounded 1">
            <a:extLst>
              <a:ext uri="{FF2B5EF4-FFF2-40B4-BE49-F238E27FC236}">
                <a16:creationId xmlns:a16="http://schemas.microsoft.com/office/drawing/2014/main" id="{682A1078-5B0F-4FC4-9713-A694672E740A}"/>
              </a:ext>
            </a:extLst>
          </p:cNvPr>
          <p:cNvSpPr/>
          <p:nvPr/>
        </p:nvSpPr>
        <p:spPr>
          <a:xfrm>
            <a:off x="476250" y="113350"/>
            <a:ext cx="2228850" cy="1200150"/>
          </a:xfrm>
          <a:prstGeom prst="round2Diag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400"/>
              </a:spcAft>
              <a:buClrTx/>
              <a:buSzTx/>
              <a:buFontTx/>
              <a:buNone/>
              <a:tabLst/>
              <a:defRPr/>
            </a:pPr>
            <a:endParaRPr kumimoji="0" lang="en-GB" sz="3600" b="1" i="0" u="none" strike="noStrike" kern="1200" cap="none" spc="0" normalizeH="0" baseline="0" noProof="0">
              <a:ln>
                <a:noFill/>
              </a:ln>
              <a:solidFill>
                <a:srgbClr val="70AD47">
                  <a:lumMod val="75000"/>
                </a:srgbClr>
              </a:solidFill>
              <a:effectLst/>
              <a:uLnTx/>
              <a:uFillTx/>
              <a:latin typeface="Times New Roman" panose="02020603050405020304" pitchFamily="18" charset="0"/>
              <a:ea typeface="Times New Roman" panose="02020603050405020304" pitchFamily="18" charset="0"/>
              <a:cs typeface="+mn-cs"/>
            </a:endParaRPr>
          </a:p>
        </p:txBody>
      </p:sp>
      <p:sp>
        <p:nvSpPr>
          <p:cNvPr id="3" name="Rectangle: Diagonal Corners Rounded 2">
            <a:extLst>
              <a:ext uri="{FF2B5EF4-FFF2-40B4-BE49-F238E27FC236}">
                <a16:creationId xmlns:a16="http://schemas.microsoft.com/office/drawing/2014/main" id="{ECBA4DF7-3597-496B-AB7C-5697D85BC94E}"/>
              </a:ext>
            </a:extLst>
          </p:cNvPr>
          <p:cNvSpPr/>
          <p:nvPr/>
        </p:nvSpPr>
        <p:spPr>
          <a:xfrm>
            <a:off x="476250" y="1571625"/>
            <a:ext cx="2228850" cy="1200150"/>
          </a:xfrm>
          <a:prstGeom prst="round2Diag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Diagonal Corners Rounded 3">
            <a:extLst>
              <a:ext uri="{FF2B5EF4-FFF2-40B4-BE49-F238E27FC236}">
                <a16:creationId xmlns:a16="http://schemas.microsoft.com/office/drawing/2014/main" id="{CFC1A1DB-BC04-428D-8739-9AEEDE7FC377}"/>
              </a:ext>
            </a:extLst>
          </p:cNvPr>
          <p:cNvSpPr/>
          <p:nvPr/>
        </p:nvSpPr>
        <p:spPr>
          <a:xfrm>
            <a:off x="476250" y="2981325"/>
            <a:ext cx="2228850" cy="1200150"/>
          </a:xfrm>
          <a:prstGeom prst="round2Diag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Rectangle: Diagonal Corners Rounded 4">
            <a:extLst>
              <a:ext uri="{FF2B5EF4-FFF2-40B4-BE49-F238E27FC236}">
                <a16:creationId xmlns:a16="http://schemas.microsoft.com/office/drawing/2014/main" id="{373B8DED-9E74-4017-B2A9-C07F558097B7}"/>
              </a:ext>
            </a:extLst>
          </p:cNvPr>
          <p:cNvSpPr/>
          <p:nvPr/>
        </p:nvSpPr>
        <p:spPr>
          <a:xfrm>
            <a:off x="476250" y="4391025"/>
            <a:ext cx="2228850" cy="1200150"/>
          </a:xfrm>
          <a:prstGeom prst="round2DiagRec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ECD7017D-ADF2-4D23-9B05-17BDAFEEEC6C}"/>
              </a:ext>
            </a:extLst>
          </p:cNvPr>
          <p:cNvSpPr txBox="1"/>
          <p:nvPr/>
        </p:nvSpPr>
        <p:spPr>
          <a:xfrm>
            <a:off x="476250" y="676545"/>
            <a:ext cx="2181225"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a:ln>
                  <a:noFill/>
                </a:ln>
                <a:solidFill>
                  <a:prstClr val="black"/>
                </a:solidFill>
                <a:effectLst/>
                <a:uLnTx/>
                <a:uFillTx/>
                <a:latin typeface="Calibri" panose="020F0502020204030204"/>
                <a:ea typeface="+mn-ea"/>
                <a:cs typeface="+mn-cs"/>
              </a:rPr>
              <a:t>Being sceptical </a:t>
            </a:r>
          </a:p>
        </p:txBody>
      </p:sp>
      <p:sp>
        <p:nvSpPr>
          <p:cNvPr id="7" name="TextBox 6">
            <a:extLst>
              <a:ext uri="{FF2B5EF4-FFF2-40B4-BE49-F238E27FC236}">
                <a16:creationId xmlns:a16="http://schemas.microsoft.com/office/drawing/2014/main" id="{189AAE98-FA89-47B4-9E0D-A1D22448EF9A}"/>
              </a:ext>
            </a:extLst>
          </p:cNvPr>
          <p:cNvSpPr txBox="1"/>
          <p:nvPr/>
        </p:nvSpPr>
        <p:spPr>
          <a:xfrm>
            <a:off x="523875" y="2241770"/>
            <a:ext cx="1790700"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a:ln>
                  <a:noFill/>
                </a:ln>
                <a:solidFill>
                  <a:prstClr val="black"/>
                </a:solidFill>
                <a:effectLst/>
                <a:uLnTx/>
                <a:uFillTx/>
                <a:latin typeface="Calibri" panose="020F0502020204030204"/>
                <a:ea typeface="+mn-ea"/>
                <a:cs typeface="+mn-cs"/>
              </a:rPr>
              <a:t>Being ethical </a:t>
            </a:r>
          </a:p>
        </p:txBody>
      </p:sp>
      <p:sp>
        <p:nvSpPr>
          <p:cNvPr id="8" name="TextBox 7">
            <a:extLst>
              <a:ext uri="{FF2B5EF4-FFF2-40B4-BE49-F238E27FC236}">
                <a16:creationId xmlns:a16="http://schemas.microsoft.com/office/drawing/2014/main" id="{8C8D3536-7982-476D-B5E1-8B2D73E1C67F}"/>
              </a:ext>
            </a:extLst>
          </p:cNvPr>
          <p:cNvSpPr txBox="1"/>
          <p:nvPr/>
        </p:nvSpPr>
        <p:spPr>
          <a:xfrm>
            <a:off x="523875" y="3546753"/>
            <a:ext cx="2009775"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Calibri" panose="020F0502020204030204"/>
                <a:ea typeface="+mn-ea"/>
                <a:cs typeface="+mn-cs"/>
              </a:rPr>
              <a:t>Being a skilled researcher </a:t>
            </a:r>
          </a:p>
        </p:txBody>
      </p:sp>
      <p:sp>
        <p:nvSpPr>
          <p:cNvPr id="9" name="TextBox 8">
            <a:extLst>
              <a:ext uri="{FF2B5EF4-FFF2-40B4-BE49-F238E27FC236}">
                <a16:creationId xmlns:a16="http://schemas.microsoft.com/office/drawing/2014/main" id="{94C2737F-55FD-41D0-8FD1-2521FE438E0B}"/>
              </a:ext>
            </a:extLst>
          </p:cNvPr>
          <p:cNvSpPr txBox="1"/>
          <p:nvPr/>
        </p:nvSpPr>
        <p:spPr>
          <a:xfrm>
            <a:off x="523875" y="4972050"/>
            <a:ext cx="2305050"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Calibri" panose="020F0502020204030204"/>
                <a:ea typeface="+mn-ea"/>
                <a:cs typeface="+mn-cs"/>
              </a:rPr>
              <a:t>Being part of an enquiring profession </a:t>
            </a:r>
          </a:p>
        </p:txBody>
      </p:sp>
      <p:sp>
        <p:nvSpPr>
          <p:cNvPr id="10" name="TextBox 9">
            <a:extLst>
              <a:ext uri="{FF2B5EF4-FFF2-40B4-BE49-F238E27FC236}">
                <a16:creationId xmlns:a16="http://schemas.microsoft.com/office/drawing/2014/main" id="{FFA12805-3B05-4C08-A8DD-FBA1520268B8}"/>
              </a:ext>
            </a:extLst>
          </p:cNvPr>
          <p:cNvSpPr txBox="1"/>
          <p:nvPr/>
        </p:nvSpPr>
        <p:spPr>
          <a:xfrm>
            <a:off x="476250" y="178478"/>
            <a:ext cx="2305050"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a:ln>
                  <a:noFill/>
                </a:ln>
                <a:solidFill>
                  <a:srgbClr val="ED7D31">
                    <a:lumMod val="75000"/>
                  </a:srgbClr>
                </a:solidFill>
                <a:effectLst/>
                <a:uLnTx/>
                <a:uFillTx/>
                <a:latin typeface="Calibri" panose="020F0502020204030204"/>
                <a:ea typeface="+mn-ea"/>
                <a:cs typeface="+mn-cs"/>
              </a:rPr>
              <a:t>Bod </a:t>
            </a:r>
            <a:r>
              <a:rPr kumimoji="0" lang="en-GB" sz="2400" b="0" i="0" u="none" strike="noStrike" kern="1200" cap="none" spc="0" normalizeH="0" baseline="0" noProof="0" err="1">
                <a:ln>
                  <a:noFill/>
                </a:ln>
                <a:solidFill>
                  <a:srgbClr val="ED7D31">
                    <a:lumMod val="75000"/>
                  </a:srgbClr>
                </a:solidFill>
                <a:effectLst/>
                <a:uLnTx/>
                <a:uFillTx/>
                <a:latin typeface="Calibri" panose="020F0502020204030204"/>
                <a:ea typeface="+mn-ea"/>
                <a:cs typeface="+mn-cs"/>
              </a:rPr>
              <a:t>yn</a:t>
            </a:r>
            <a:r>
              <a:rPr kumimoji="0" lang="en-GB" sz="2400" b="0" i="0" u="none" strike="noStrike" kern="1200" cap="none" spc="0" normalizeH="0" baseline="0" noProof="0">
                <a:ln>
                  <a:noFill/>
                </a:ln>
                <a:solidFill>
                  <a:srgbClr val="ED7D31">
                    <a:lumMod val="75000"/>
                  </a:srgbClr>
                </a:solidFill>
                <a:effectLst/>
                <a:uLnTx/>
                <a:uFillTx/>
                <a:latin typeface="Calibri" panose="020F0502020204030204"/>
                <a:ea typeface="+mn-ea"/>
                <a:cs typeface="+mn-cs"/>
              </a:rPr>
              <a:t> </a:t>
            </a:r>
            <a:r>
              <a:rPr kumimoji="0" lang="en-GB" sz="2400" b="0" i="0" u="none" strike="noStrike" kern="1200" cap="none" spc="0" normalizeH="0" baseline="0" noProof="0" err="1">
                <a:ln>
                  <a:noFill/>
                </a:ln>
                <a:solidFill>
                  <a:srgbClr val="ED7D31">
                    <a:lumMod val="75000"/>
                  </a:srgbClr>
                </a:solidFill>
                <a:effectLst/>
                <a:uLnTx/>
                <a:uFillTx/>
                <a:latin typeface="Calibri" panose="020F0502020204030204"/>
                <a:ea typeface="+mn-ea"/>
                <a:cs typeface="+mn-cs"/>
              </a:rPr>
              <a:t>sgeptigol</a:t>
            </a:r>
            <a:r>
              <a:rPr kumimoji="0" lang="en-GB" sz="2400" b="0" i="0" u="none" strike="noStrike" kern="1200" cap="none" spc="0" normalizeH="0" baseline="0" noProof="0">
                <a:ln>
                  <a:noFill/>
                </a:ln>
                <a:solidFill>
                  <a:srgbClr val="ED7D31">
                    <a:lumMod val="75000"/>
                  </a:srgbClr>
                </a:solidFill>
                <a:effectLst/>
                <a:uLnTx/>
                <a:uFillTx/>
                <a:latin typeface="Calibri" panose="020F0502020204030204"/>
                <a:ea typeface="+mn-ea"/>
                <a:cs typeface="+mn-cs"/>
              </a:rPr>
              <a:t> </a:t>
            </a:r>
          </a:p>
        </p:txBody>
      </p:sp>
      <p:sp>
        <p:nvSpPr>
          <p:cNvPr id="26" name="TextBox 25">
            <a:extLst>
              <a:ext uri="{FF2B5EF4-FFF2-40B4-BE49-F238E27FC236}">
                <a16:creationId xmlns:a16="http://schemas.microsoft.com/office/drawing/2014/main" id="{8F4F038E-C61A-4582-9B72-8A57EDC8D131}"/>
              </a:ext>
            </a:extLst>
          </p:cNvPr>
          <p:cNvSpPr txBox="1"/>
          <p:nvPr/>
        </p:nvSpPr>
        <p:spPr>
          <a:xfrm>
            <a:off x="476250" y="1658691"/>
            <a:ext cx="2419350" cy="46166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400"/>
              </a:spcAft>
              <a:buClrTx/>
              <a:buSzTx/>
              <a:buFontTx/>
              <a:buNone/>
              <a:tabLst/>
              <a:defRPr/>
            </a:pPr>
            <a:r>
              <a:rPr kumimoji="0" lang="cy-GB" sz="2400" b="0" i="0" u="none" strike="noStrike" kern="1200" cap="none" spc="0" normalizeH="0" baseline="0" noProof="0">
                <a:ln>
                  <a:noFill/>
                </a:ln>
                <a:solidFill>
                  <a:srgbClr val="ED7D31">
                    <a:lumMod val="75000"/>
                  </a:srgbClr>
                </a:solidFill>
                <a:effectLst/>
                <a:uLnTx/>
                <a:uFillTx/>
                <a:latin typeface="Calibri" panose="020F0502020204030204" pitchFamily="34" charset="0"/>
                <a:ea typeface="Calibri" panose="020F0502020204030204" pitchFamily="34" charset="0"/>
                <a:cs typeface="+mn-cs"/>
              </a:rPr>
              <a:t>Bod yn foesegol </a:t>
            </a:r>
            <a:endParaRPr kumimoji="0" lang="en-GB" sz="3600" b="0" i="0" u="none" strike="noStrike" kern="1200" cap="none" spc="0" normalizeH="0" baseline="0" noProof="0">
              <a:ln>
                <a:noFill/>
              </a:ln>
              <a:solidFill>
                <a:srgbClr val="ED7D31">
                  <a:lumMod val="75000"/>
                </a:srgbClr>
              </a:solidFill>
              <a:effectLst/>
              <a:uLnTx/>
              <a:uFillTx/>
              <a:latin typeface="Times New Roman" panose="02020603050405020304" pitchFamily="18" charset="0"/>
              <a:ea typeface="Times New Roman" panose="02020603050405020304" pitchFamily="18" charset="0"/>
              <a:cs typeface="+mn-cs"/>
            </a:endParaRPr>
          </a:p>
        </p:txBody>
      </p:sp>
      <p:sp>
        <p:nvSpPr>
          <p:cNvPr id="27" name="TextBox 26">
            <a:extLst>
              <a:ext uri="{FF2B5EF4-FFF2-40B4-BE49-F238E27FC236}">
                <a16:creationId xmlns:a16="http://schemas.microsoft.com/office/drawing/2014/main" id="{99F8AE44-E2FE-4F11-8FC5-8CC99416DC34}"/>
              </a:ext>
            </a:extLst>
          </p:cNvPr>
          <p:cNvSpPr txBox="1"/>
          <p:nvPr/>
        </p:nvSpPr>
        <p:spPr>
          <a:xfrm>
            <a:off x="523875" y="3044755"/>
            <a:ext cx="2181225"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400"/>
              </a:spcAft>
              <a:buClrTx/>
              <a:buSzTx/>
              <a:buFontTx/>
              <a:buNone/>
              <a:tabLst/>
              <a:defRPr/>
            </a:pPr>
            <a:r>
              <a:rPr kumimoji="0" lang="cy-GB" sz="1800" b="0" i="0" u="none" strike="noStrike" kern="1200" cap="none" spc="0" normalizeH="0" baseline="0" noProof="0">
                <a:ln>
                  <a:noFill/>
                </a:ln>
                <a:solidFill>
                  <a:srgbClr val="ED7D31">
                    <a:lumMod val="75000"/>
                  </a:srgbClr>
                </a:solidFill>
                <a:effectLst/>
                <a:uLnTx/>
                <a:uFillTx/>
                <a:latin typeface="Calibri" panose="020F0502020204030204" pitchFamily="34" charset="0"/>
                <a:ea typeface="Calibri" panose="020F0502020204030204" pitchFamily="34" charset="0"/>
                <a:cs typeface="+mn-cs"/>
              </a:rPr>
              <a:t>Bod yn ymchwilydd medrus </a:t>
            </a:r>
            <a:endParaRPr kumimoji="0" lang="en-GB" sz="2800" b="0" i="0" u="none" strike="noStrike" kern="1200" cap="none" spc="0" normalizeH="0" baseline="0" noProof="0">
              <a:ln>
                <a:noFill/>
              </a:ln>
              <a:solidFill>
                <a:srgbClr val="ED7D31">
                  <a:lumMod val="75000"/>
                </a:srgbClr>
              </a:solidFill>
              <a:effectLst/>
              <a:uLnTx/>
              <a:uFillTx/>
              <a:latin typeface="Times New Roman" panose="02020603050405020304" pitchFamily="18" charset="0"/>
              <a:ea typeface="Times New Roman" panose="02020603050405020304" pitchFamily="18" charset="0"/>
              <a:cs typeface="+mn-cs"/>
            </a:endParaRPr>
          </a:p>
        </p:txBody>
      </p:sp>
      <p:sp>
        <p:nvSpPr>
          <p:cNvPr id="28" name="TextBox 27">
            <a:extLst>
              <a:ext uri="{FF2B5EF4-FFF2-40B4-BE49-F238E27FC236}">
                <a16:creationId xmlns:a16="http://schemas.microsoft.com/office/drawing/2014/main" id="{96B2B3E0-98CA-46C7-A2CE-B045A62C64A7}"/>
              </a:ext>
            </a:extLst>
          </p:cNvPr>
          <p:cNvSpPr txBox="1"/>
          <p:nvPr/>
        </p:nvSpPr>
        <p:spPr>
          <a:xfrm>
            <a:off x="466724" y="4361735"/>
            <a:ext cx="2124075"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400"/>
              </a:spcAft>
              <a:buClrTx/>
              <a:buSzTx/>
              <a:buFontTx/>
              <a:buNone/>
              <a:tabLst/>
              <a:defRPr/>
            </a:pPr>
            <a:r>
              <a:rPr kumimoji="0" lang="cy-GB" sz="1800" b="0" i="0" u="none" strike="noStrike" kern="1200" cap="none" spc="0" normalizeH="0" baseline="0" noProof="0">
                <a:ln>
                  <a:noFill/>
                </a:ln>
                <a:solidFill>
                  <a:srgbClr val="ED7D31">
                    <a:lumMod val="75000"/>
                  </a:srgbClr>
                </a:solidFill>
                <a:effectLst/>
                <a:uLnTx/>
                <a:uFillTx/>
                <a:latin typeface="Calibri" panose="020F0502020204030204" pitchFamily="34" charset="0"/>
                <a:ea typeface="Calibri" panose="020F0502020204030204" pitchFamily="34" charset="0"/>
                <a:cs typeface="+mn-cs"/>
              </a:rPr>
              <a:t>Bod yn rhan o broffesiwn ymholgar </a:t>
            </a:r>
            <a:endParaRPr kumimoji="0" lang="en-GB" sz="2800" b="0" i="0" u="none" strike="noStrike" kern="1200" cap="none" spc="0" normalizeH="0" baseline="0" noProof="0">
              <a:ln>
                <a:noFill/>
              </a:ln>
              <a:solidFill>
                <a:srgbClr val="ED7D31">
                  <a:lumMod val="75000"/>
                </a:srgbClr>
              </a:solidFill>
              <a:effectLst/>
              <a:uLnTx/>
              <a:uFillTx/>
              <a:latin typeface="Times New Roman" panose="02020603050405020304" pitchFamily="18" charset="0"/>
              <a:ea typeface="Times New Roman" panose="02020603050405020304" pitchFamily="18" charset="0"/>
              <a:cs typeface="+mn-cs"/>
            </a:endParaRPr>
          </a:p>
        </p:txBody>
      </p:sp>
      <p:pic>
        <p:nvPicPr>
          <p:cNvPr id="11" name="Picture 10">
            <a:extLst>
              <a:ext uri="{FF2B5EF4-FFF2-40B4-BE49-F238E27FC236}">
                <a16:creationId xmlns:a16="http://schemas.microsoft.com/office/drawing/2014/main" id="{6AD4B64D-DFEB-40FA-8CBD-8ABFE2F20A4A}"/>
              </a:ext>
            </a:extLst>
          </p:cNvPr>
          <p:cNvPicPr>
            <a:picLocks noChangeAspect="1"/>
          </p:cNvPicPr>
          <p:nvPr/>
        </p:nvPicPr>
        <p:blipFill>
          <a:blip r:embed="rId7"/>
          <a:stretch>
            <a:fillRect/>
          </a:stretch>
        </p:blipFill>
        <p:spPr>
          <a:xfrm>
            <a:off x="9497145" y="1011219"/>
            <a:ext cx="2634435" cy="3637710"/>
          </a:xfrm>
          <a:prstGeom prst="rect">
            <a:avLst/>
          </a:prstGeom>
        </p:spPr>
      </p:pic>
      <p:pic>
        <p:nvPicPr>
          <p:cNvPr id="13" name="Picture 12">
            <a:extLst>
              <a:ext uri="{FF2B5EF4-FFF2-40B4-BE49-F238E27FC236}">
                <a16:creationId xmlns:a16="http://schemas.microsoft.com/office/drawing/2014/main" id="{5D909A0D-E05F-45E4-8CF5-BD9B2CBE8BB6}"/>
              </a:ext>
            </a:extLst>
          </p:cNvPr>
          <p:cNvPicPr>
            <a:picLocks noChangeAspect="1"/>
          </p:cNvPicPr>
          <p:nvPr/>
        </p:nvPicPr>
        <p:blipFill>
          <a:blip r:embed="rId8"/>
          <a:stretch>
            <a:fillRect/>
          </a:stretch>
        </p:blipFill>
        <p:spPr>
          <a:xfrm>
            <a:off x="7994512" y="4600965"/>
            <a:ext cx="2482550" cy="839837"/>
          </a:xfrm>
          <a:prstGeom prst="rect">
            <a:avLst/>
          </a:prstGeom>
        </p:spPr>
      </p:pic>
      <p:pic>
        <p:nvPicPr>
          <p:cNvPr id="14" name="Picture 13" descr="Graphical user interface, website&#10;&#10;Description automatically generated">
            <a:extLst>
              <a:ext uri="{FF2B5EF4-FFF2-40B4-BE49-F238E27FC236}">
                <a16:creationId xmlns:a16="http://schemas.microsoft.com/office/drawing/2014/main" id="{1333D0BE-C107-4268-9E4C-9CCCA92F9701}"/>
              </a:ext>
            </a:extLst>
          </p:cNvPr>
          <p:cNvPicPr>
            <a:picLocks noChangeAspect="1"/>
          </p:cNvPicPr>
          <p:nvPr/>
        </p:nvPicPr>
        <p:blipFill rotWithShape="1">
          <a:blip r:embed="rId9"/>
          <a:srcRect l="24140" t="22917" r="26853" b="12156"/>
          <a:stretch/>
        </p:blipFill>
        <p:spPr>
          <a:xfrm>
            <a:off x="3489015" y="301500"/>
            <a:ext cx="4881315" cy="3637711"/>
          </a:xfrm>
          <a:prstGeom prst="rect">
            <a:avLst/>
          </a:prstGeom>
        </p:spPr>
      </p:pic>
      <p:pic>
        <p:nvPicPr>
          <p:cNvPr id="16" name="Picture 15" descr="Graphical user interface, website&#10;&#10;Description automatically generated">
            <a:extLst>
              <a:ext uri="{FF2B5EF4-FFF2-40B4-BE49-F238E27FC236}">
                <a16:creationId xmlns:a16="http://schemas.microsoft.com/office/drawing/2014/main" id="{502CE9D1-87DA-4FF7-B418-B952900CB729}"/>
              </a:ext>
            </a:extLst>
          </p:cNvPr>
          <p:cNvPicPr>
            <a:picLocks noChangeAspect="1"/>
          </p:cNvPicPr>
          <p:nvPr/>
        </p:nvPicPr>
        <p:blipFill rotWithShape="1">
          <a:blip r:embed="rId10"/>
          <a:srcRect l="24883" t="46957" r="42382" b="33961"/>
          <a:stretch/>
        </p:blipFill>
        <p:spPr>
          <a:xfrm>
            <a:off x="3489015" y="3946222"/>
            <a:ext cx="4505497" cy="1477356"/>
          </a:xfrm>
          <a:prstGeom prst="rect">
            <a:avLst/>
          </a:prstGeom>
        </p:spPr>
      </p:pic>
      <p:pic>
        <p:nvPicPr>
          <p:cNvPr id="18" name="Picture 2" descr="Durable Nylon Union Jack Flag - 5ft x 3ft">
            <a:extLst>
              <a:ext uri="{FF2B5EF4-FFF2-40B4-BE49-F238E27FC236}">
                <a16:creationId xmlns:a16="http://schemas.microsoft.com/office/drawing/2014/main" id="{285D0441-E660-4934-AA70-77FED642B8BE}"/>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8715416" y="767553"/>
            <a:ext cx="781729" cy="781729"/>
          </a:xfrm>
          <a:prstGeom prst="rect">
            <a:avLst/>
          </a:prstGeom>
          <a:noFill/>
          <a:extLst>
            <a:ext uri="{909E8E84-426E-40DD-AFC4-6F175D3DCCD1}">
              <a14:hiddenFill xmlns:a14="http://schemas.microsoft.com/office/drawing/2010/main">
                <a:solidFill>
                  <a:srgbClr val="FFFFFF"/>
                </a:solidFill>
              </a14:hiddenFill>
            </a:ext>
          </a:extLst>
        </p:spPr>
      </p:pic>
      <p:pic>
        <p:nvPicPr>
          <p:cNvPr id="19" name="Picture 4" descr="See the source image">
            <a:extLst>
              <a:ext uri="{FF2B5EF4-FFF2-40B4-BE49-F238E27FC236}">
                <a16:creationId xmlns:a16="http://schemas.microsoft.com/office/drawing/2014/main" id="{114BCC15-00C0-42C0-961E-01E06F18C7F7}"/>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8715416" y="113350"/>
            <a:ext cx="781729" cy="520671"/>
          </a:xfrm>
          <a:prstGeom prst="rect">
            <a:avLst/>
          </a:prstGeom>
          <a:noFill/>
          <a:extLst>
            <a:ext uri="{909E8E84-426E-40DD-AFC4-6F175D3DCCD1}">
              <a14:hiddenFill xmlns:a14="http://schemas.microsoft.com/office/drawing/2010/main">
                <a:solidFill>
                  <a:srgbClr val="FFFFFF"/>
                </a:solidFill>
              </a14:hiddenFill>
            </a:ext>
          </a:extLst>
        </p:spPr>
      </p:pic>
      <p:pic>
        <p:nvPicPr>
          <p:cNvPr id="12" name="Recorded Sound">
            <a:hlinkClick r:id="" action="ppaction://media"/>
            <a:extLst>
              <a:ext uri="{FF2B5EF4-FFF2-40B4-BE49-F238E27FC236}">
                <a16:creationId xmlns:a16="http://schemas.microsoft.com/office/drawing/2014/main" id="{33C3F999-D1C0-40D3-8C05-979E30042E45}"/>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9796738" y="853617"/>
            <a:ext cx="609600" cy="609600"/>
          </a:xfrm>
          <a:prstGeom prst="rect">
            <a:avLst/>
          </a:prstGeom>
        </p:spPr>
      </p:pic>
      <p:pic>
        <p:nvPicPr>
          <p:cNvPr id="15" name="Recorded Sound">
            <a:hlinkClick r:id="" action="ppaction://media"/>
            <a:extLst>
              <a:ext uri="{FF2B5EF4-FFF2-40B4-BE49-F238E27FC236}">
                <a16:creationId xmlns:a16="http://schemas.microsoft.com/office/drawing/2014/main" id="{8125BCB6-62A8-4F66-AEEB-317C0E01EA8C}"/>
              </a:ext>
            </a:extLst>
          </p:cNvPr>
          <p:cNvPicPr>
            <a:picLocks noChangeAspect="1"/>
          </p:cNvPicPr>
          <p:nvPr>
            <a:audioFile r:link="rId4"/>
            <p:extLst>
              <p:ext uri="{DAA4B4D4-6D71-4841-9C94-3DE7FCFB9230}">
                <p14:media xmlns:p14="http://schemas.microsoft.com/office/powerpoint/2010/main" r:embed="rId3"/>
              </p:ext>
            </p:extLst>
          </p:nvPr>
        </p:nvPicPr>
        <p:blipFill>
          <a:blip r:embed="rId13"/>
          <a:stretch>
            <a:fillRect/>
          </a:stretch>
        </p:blipFill>
        <p:spPr>
          <a:xfrm>
            <a:off x="9772287" y="77889"/>
            <a:ext cx="720000" cy="720000"/>
          </a:xfrm>
          <a:prstGeom prst="rect">
            <a:avLst/>
          </a:prstGeom>
        </p:spPr>
      </p:pic>
    </p:spTree>
    <p:extLst>
      <p:ext uri="{BB962C8B-B14F-4D97-AF65-F5344CB8AC3E}">
        <p14:creationId xmlns:p14="http://schemas.microsoft.com/office/powerpoint/2010/main" val="835121321"/>
      </p:ext>
    </p:extLst>
  </p:cSld>
  <p:clrMapOvr>
    <a:masterClrMapping/>
  </p:clrMapOvr>
  <mc:AlternateContent xmlns:mc="http://schemas.openxmlformats.org/markup-compatibility/2006" xmlns:p14="http://schemas.microsoft.com/office/powerpoint/2010/main">
    <mc:Choice Requires="p14">
      <p:transition spd="slow" p14:dur="2000" advTm="52092"/>
    </mc:Choice>
    <mc:Fallback xmlns="">
      <p:transition spd="slow" advTm="520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2092" fill="hold"/>
                                        <p:tgtEl>
                                          <p:spTgt spid="12"/>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68508"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12"/>
                </p:tgtEl>
              </p:cMediaNode>
            </p:audio>
            <p:audio>
              <p:cMediaNode vol="80000">
                <p:cTn id="12" fill="hold" display="0">
                  <p:stCondLst>
                    <p:cond delay="indefinite"/>
                  </p:stCondLst>
                  <p:endCondLst>
                    <p:cond evt="onStopAudio" delay="0">
                      <p:tgtEl>
                        <p:sldTgt/>
                      </p:tgtEl>
                    </p:cond>
                  </p:endCondLst>
                </p:cTn>
                <p:tgtEl>
                  <p:spTgt spid="1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Diagonal Corners Rounded 1">
            <a:extLst>
              <a:ext uri="{FF2B5EF4-FFF2-40B4-BE49-F238E27FC236}">
                <a16:creationId xmlns:a16="http://schemas.microsoft.com/office/drawing/2014/main" id="{682A1078-5B0F-4FC4-9713-A694672E740A}"/>
              </a:ext>
            </a:extLst>
          </p:cNvPr>
          <p:cNvSpPr/>
          <p:nvPr/>
        </p:nvSpPr>
        <p:spPr>
          <a:xfrm>
            <a:off x="476250" y="113350"/>
            <a:ext cx="2228850" cy="1200150"/>
          </a:xfrm>
          <a:prstGeom prst="round2Diag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400"/>
              </a:spcAft>
              <a:buClrTx/>
              <a:buSzTx/>
              <a:buFontTx/>
              <a:buNone/>
              <a:tabLst/>
              <a:defRPr/>
            </a:pPr>
            <a:endParaRPr kumimoji="0" lang="en-GB" sz="3600" b="1" i="0" u="none" strike="noStrike" kern="1200" cap="none" spc="0" normalizeH="0" baseline="0" noProof="0">
              <a:ln>
                <a:noFill/>
              </a:ln>
              <a:solidFill>
                <a:srgbClr val="70AD47">
                  <a:lumMod val="75000"/>
                </a:srgbClr>
              </a:solidFill>
              <a:effectLst/>
              <a:uLnTx/>
              <a:uFillTx/>
              <a:latin typeface="Times New Roman" panose="02020603050405020304" pitchFamily="18" charset="0"/>
              <a:ea typeface="Times New Roman" panose="02020603050405020304" pitchFamily="18" charset="0"/>
              <a:cs typeface="+mn-cs"/>
            </a:endParaRPr>
          </a:p>
        </p:txBody>
      </p:sp>
      <p:sp>
        <p:nvSpPr>
          <p:cNvPr id="3" name="Rectangle: Diagonal Corners Rounded 2">
            <a:extLst>
              <a:ext uri="{FF2B5EF4-FFF2-40B4-BE49-F238E27FC236}">
                <a16:creationId xmlns:a16="http://schemas.microsoft.com/office/drawing/2014/main" id="{ECBA4DF7-3597-496B-AB7C-5697D85BC94E}"/>
              </a:ext>
            </a:extLst>
          </p:cNvPr>
          <p:cNvSpPr/>
          <p:nvPr/>
        </p:nvSpPr>
        <p:spPr>
          <a:xfrm>
            <a:off x="476250" y="1571625"/>
            <a:ext cx="2228850" cy="1200150"/>
          </a:xfrm>
          <a:prstGeom prst="round2Diag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Diagonal Corners Rounded 3">
            <a:extLst>
              <a:ext uri="{FF2B5EF4-FFF2-40B4-BE49-F238E27FC236}">
                <a16:creationId xmlns:a16="http://schemas.microsoft.com/office/drawing/2014/main" id="{CFC1A1DB-BC04-428D-8739-9AEEDE7FC377}"/>
              </a:ext>
            </a:extLst>
          </p:cNvPr>
          <p:cNvSpPr/>
          <p:nvPr/>
        </p:nvSpPr>
        <p:spPr>
          <a:xfrm>
            <a:off x="476250" y="2981325"/>
            <a:ext cx="2228850" cy="1200150"/>
          </a:xfrm>
          <a:prstGeom prst="round2Diag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Rectangle: Diagonal Corners Rounded 4">
            <a:extLst>
              <a:ext uri="{FF2B5EF4-FFF2-40B4-BE49-F238E27FC236}">
                <a16:creationId xmlns:a16="http://schemas.microsoft.com/office/drawing/2014/main" id="{373B8DED-9E74-4017-B2A9-C07F558097B7}"/>
              </a:ext>
            </a:extLst>
          </p:cNvPr>
          <p:cNvSpPr/>
          <p:nvPr/>
        </p:nvSpPr>
        <p:spPr>
          <a:xfrm>
            <a:off x="476250" y="4391025"/>
            <a:ext cx="2228850" cy="1200150"/>
          </a:xfrm>
          <a:prstGeom prst="round2DiagRec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ECD7017D-ADF2-4D23-9B05-17BDAFEEEC6C}"/>
              </a:ext>
            </a:extLst>
          </p:cNvPr>
          <p:cNvSpPr txBox="1"/>
          <p:nvPr/>
        </p:nvSpPr>
        <p:spPr>
          <a:xfrm>
            <a:off x="476250" y="676545"/>
            <a:ext cx="2181225"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a:ln>
                  <a:noFill/>
                </a:ln>
                <a:solidFill>
                  <a:prstClr val="black"/>
                </a:solidFill>
                <a:effectLst/>
                <a:uLnTx/>
                <a:uFillTx/>
                <a:latin typeface="Calibri" panose="020F0502020204030204"/>
                <a:ea typeface="+mn-ea"/>
                <a:cs typeface="+mn-cs"/>
              </a:rPr>
              <a:t>Being sceptical </a:t>
            </a:r>
          </a:p>
        </p:txBody>
      </p:sp>
      <p:sp>
        <p:nvSpPr>
          <p:cNvPr id="7" name="TextBox 6">
            <a:extLst>
              <a:ext uri="{FF2B5EF4-FFF2-40B4-BE49-F238E27FC236}">
                <a16:creationId xmlns:a16="http://schemas.microsoft.com/office/drawing/2014/main" id="{189AAE98-FA89-47B4-9E0D-A1D22448EF9A}"/>
              </a:ext>
            </a:extLst>
          </p:cNvPr>
          <p:cNvSpPr txBox="1"/>
          <p:nvPr/>
        </p:nvSpPr>
        <p:spPr>
          <a:xfrm>
            <a:off x="523875" y="2241770"/>
            <a:ext cx="1790700"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a:ln>
                  <a:noFill/>
                </a:ln>
                <a:solidFill>
                  <a:prstClr val="black"/>
                </a:solidFill>
                <a:effectLst/>
                <a:uLnTx/>
                <a:uFillTx/>
                <a:latin typeface="Calibri" panose="020F0502020204030204"/>
                <a:ea typeface="+mn-ea"/>
                <a:cs typeface="+mn-cs"/>
              </a:rPr>
              <a:t>Being ethical </a:t>
            </a:r>
          </a:p>
        </p:txBody>
      </p:sp>
      <p:sp>
        <p:nvSpPr>
          <p:cNvPr id="8" name="TextBox 7">
            <a:extLst>
              <a:ext uri="{FF2B5EF4-FFF2-40B4-BE49-F238E27FC236}">
                <a16:creationId xmlns:a16="http://schemas.microsoft.com/office/drawing/2014/main" id="{8C8D3536-7982-476D-B5E1-8B2D73E1C67F}"/>
              </a:ext>
            </a:extLst>
          </p:cNvPr>
          <p:cNvSpPr txBox="1"/>
          <p:nvPr/>
        </p:nvSpPr>
        <p:spPr>
          <a:xfrm>
            <a:off x="523875" y="3546753"/>
            <a:ext cx="2009775"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Calibri" panose="020F0502020204030204"/>
                <a:ea typeface="+mn-ea"/>
                <a:cs typeface="+mn-cs"/>
              </a:rPr>
              <a:t>Being a skilled researcher </a:t>
            </a:r>
          </a:p>
        </p:txBody>
      </p:sp>
      <p:sp>
        <p:nvSpPr>
          <p:cNvPr id="9" name="TextBox 8">
            <a:extLst>
              <a:ext uri="{FF2B5EF4-FFF2-40B4-BE49-F238E27FC236}">
                <a16:creationId xmlns:a16="http://schemas.microsoft.com/office/drawing/2014/main" id="{94C2737F-55FD-41D0-8FD1-2521FE438E0B}"/>
              </a:ext>
            </a:extLst>
          </p:cNvPr>
          <p:cNvSpPr txBox="1"/>
          <p:nvPr/>
        </p:nvSpPr>
        <p:spPr>
          <a:xfrm>
            <a:off x="523875" y="4972050"/>
            <a:ext cx="2305050"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Calibri" panose="020F0502020204030204"/>
                <a:ea typeface="+mn-ea"/>
                <a:cs typeface="+mn-cs"/>
              </a:rPr>
              <a:t>Being part of an enquiring profession </a:t>
            </a:r>
          </a:p>
        </p:txBody>
      </p:sp>
      <p:sp>
        <p:nvSpPr>
          <p:cNvPr id="10" name="TextBox 9">
            <a:extLst>
              <a:ext uri="{FF2B5EF4-FFF2-40B4-BE49-F238E27FC236}">
                <a16:creationId xmlns:a16="http://schemas.microsoft.com/office/drawing/2014/main" id="{FFA12805-3B05-4C08-A8DD-FBA1520268B8}"/>
              </a:ext>
            </a:extLst>
          </p:cNvPr>
          <p:cNvSpPr txBox="1"/>
          <p:nvPr/>
        </p:nvSpPr>
        <p:spPr>
          <a:xfrm>
            <a:off x="476250" y="178478"/>
            <a:ext cx="2305050"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y-GB" sz="2400" b="0" i="0" u="none" strike="noStrike" kern="1200" cap="none" spc="0" normalizeH="0" baseline="0" dirty="0">
                <a:ln>
                  <a:noFill/>
                </a:ln>
                <a:solidFill>
                  <a:srgbClr val="ED7D31">
                    <a:lumMod val="75000"/>
                  </a:srgbClr>
                </a:solidFill>
                <a:effectLst/>
                <a:uLnTx/>
                <a:uFillTx/>
                <a:latin typeface="Calibri" panose="020F0502020204030204"/>
                <a:ea typeface="+mn-ea"/>
                <a:cs typeface="+mn-cs"/>
              </a:rPr>
              <a:t>Bod yn </a:t>
            </a:r>
            <a:r>
              <a:rPr kumimoji="0" lang="cy-GB" sz="2400" b="0" i="0" u="none" strike="noStrike" kern="1200" cap="none" spc="0" normalizeH="0" baseline="0" noProof="1">
                <a:ln>
                  <a:noFill/>
                </a:ln>
                <a:solidFill>
                  <a:srgbClr val="ED7D31">
                    <a:lumMod val="75000"/>
                  </a:srgbClr>
                </a:solidFill>
                <a:effectLst/>
                <a:uLnTx/>
                <a:uFillTx/>
                <a:latin typeface="Calibri" panose="020F0502020204030204"/>
                <a:ea typeface="+mn-ea"/>
                <a:cs typeface="+mn-cs"/>
              </a:rPr>
              <a:t>sgeptigol</a:t>
            </a:r>
            <a:r>
              <a:rPr kumimoji="0" lang="cy-GB" sz="2400" b="0" i="0" u="none" strike="noStrike" kern="1200" cap="none" spc="0" normalizeH="0" baseline="0" dirty="0">
                <a:ln>
                  <a:noFill/>
                </a:ln>
                <a:solidFill>
                  <a:srgbClr val="ED7D31">
                    <a:lumMod val="75000"/>
                  </a:srgbClr>
                </a:solidFill>
                <a:effectLst/>
                <a:uLnTx/>
                <a:uFillTx/>
                <a:latin typeface="Calibri" panose="020F0502020204030204"/>
                <a:ea typeface="+mn-ea"/>
                <a:cs typeface="+mn-cs"/>
              </a:rPr>
              <a:t> </a:t>
            </a:r>
          </a:p>
        </p:txBody>
      </p:sp>
      <p:sp>
        <p:nvSpPr>
          <p:cNvPr id="26" name="TextBox 25">
            <a:extLst>
              <a:ext uri="{FF2B5EF4-FFF2-40B4-BE49-F238E27FC236}">
                <a16:creationId xmlns:a16="http://schemas.microsoft.com/office/drawing/2014/main" id="{8F4F038E-C61A-4582-9B72-8A57EDC8D131}"/>
              </a:ext>
            </a:extLst>
          </p:cNvPr>
          <p:cNvSpPr txBox="1"/>
          <p:nvPr/>
        </p:nvSpPr>
        <p:spPr>
          <a:xfrm>
            <a:off x="476250" y="1658691"/>
            <a:ext cx="2419350" cy="46166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400"/>
              </a:spcAft>
              <a:buClrTx/>
              <a:buSzTx/>
              <a:buFontTx/>
              <a:buNone/>
              <a:tabLst/>
              <a:defRPr/>
            </a:pPr>
            <a:r>
              <a:rPr kumimoji="0" lang="cy-GB" sz="2400" b="0" i="0" u="none" strike="noStrike" kern="1200" cap="none" spc="0" normalizeH="0" baseline="0" noProof="0">
                <a:ln>
                  <a:noFill/>
                </a:ln>
                <a:solidFill>
                  <a:srgbClr val="ED7D31">
                    <a:lumMod val="75000"/>
                  </a:srgbClr>
                </a:solidFill>
                <a:effectLst/>
                <a:uLnTx/>
                <a:uFillTx/>
                <a:latin typeface="Calibri" panose="020F0502020204030204" pitchFamily="34" charset="0"/>
                <a:ea typeface="Calibri" panose="020F0502020204030204" pitchFamily="34" charset="0"/>
                <a:cs typeface="+mn-cs"/>
              </a:rPr>
              <a:t>Bod yn foesegol </a:t>
            </a:r>
            <a:endParaRPr kumimoji="0" lang="en-GB" sz="3600" b="0" i="0" u="none" strike="noStrike" kern="1200" cap="none" spc="0" normalizeH="0" baseline="0" noProof="0">
              <a:ln>
                <a:noFill/>
              </a:ln>
              <a:solidFill>
                <a:srgbClr val="ED7D31">
                  <a:lumMod val="75000"/>
                </a:srgbClr>
              </a:solidFill>
              <a:effectLst/>
              <a:uLnTx/>
              <a:uFillTx/>
              <a:latin typeface="Times New Roman" panose="02020603050405020304" pitchFamily="18" charset="0"/>
              <a:ea typeface="Times New Roman" panose="02020603050405020304" pitchFamily="18" charset="0"/>
              <a:cs typeface="+mn-cs"/>
            </a:endParaRPr>
          </a:p>
        </p:txBody>
      </p:sp>
      <p:sp>
        <p:nvSpPr>
          <p:cNvPr id="27" name="TextBox 26">
            <a:extLst>
              <a:ext uri="{FF2B5EF4-FFF2-40B4-BE49-F238E27FC236}">
                <a16:creationId xmlns:a16="http://schemas.microsoft.com/office/drawing/2014/main" id="{99F8AE44-E2FE-4F11-8FC5-8CC99416DC34}"/>
              </a:ext>
            </a:extLst>
          </p:cNvPr>
          <p:cNvSpPr txBox="1"/>
          <p:nvPr/>
        </p:nvSpPr>
        <p:spPr>
          <a:xfrm>
            <a:off x="523875" y="3044755"/>
            <a:ext cx="2181225"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400"/>
              </a:spcAft>
              <a:buClrTx/>
              <a:buSzTx/>
              <a:buFontTx/>
              <a:buNone/>
              <a:tabLst/>
              <a:defRPr/>
            </a:pPr>
            <a:r>
              <a:rPr kumimoji="0" lang="cy-GB" sz="1800" b="0" i="0" u="none" strike="noStrike" kern="1200" cap="none" spc="0" normalizeH="0" baseline="0" noProof="0">
                <a:ln>
                  <a:noFill/>
                </a:ln>
                <a:solidFill>
                  <a:srgbClr val="ED7D31">
                    <a:lumMod val="75000"/>
                  </a:srgbClr>
                </a:solidFill>
                <a:effectLst/>
                <a:uLnTx/>
                <a:uFillTx/>
                <a:latin typeface="Calibri" panose="020F0502020204030204" pitchFamily="34" charset="0"/>
                <a:ea typeface="Calibri" panose="020F0502020204030204" pitchFamily="34" charset="0"/>
                <a:cs typeface="+mn-cs"/>
              </a:rPr>
              <a:t>Bod yn ymchwilydd medrus </a:t>
            </a:r>
            <a:endParaRPr kumimoji="0" lang="en-GB" sz="2800" b="0" i="0" u="none" strike="noStrike" kern="1200" cap="none" spc="0" normalizeH="0" baseline="0" noProof="0">
              <a:ln>
                <a:noFill/>
              </a:ln>
              <a:solidFill>
                <a:srgbClr val="ED7D31">
                  <a:lumMod val="75000"/>
                </a:srgbClr>
              </a:solidFill>
              <a:effectLst/>
              <a:uLnTx/>
              <a:uFillTx/>
              <a:latin typeface="Times New Roman" panose="02020603050405020304" pitchFamily="18" charset="0"/>
              <a:ea typeface="Times New Roman" panose="02020603050405020304" pitchFamily="18" charset="0"/>
              <a:cs typeface="+mn-cs"/>
            </a:endParaRPr>
          </a:p>
        </p:txBody>
      </p:sp>
      <p:sp>
        <p:nvSpPr>
          <p:cNvPr id="28" name="TextBox 27">
            <a:extLst>
              <a:ext uri="{FF2B5EF4-FFF2-40B4-BE49-F238E27FC236}">
                <a16:creationId xmlns:a16="http://schemas.microsoft.com/office/drawing/2014/main" id="{96B2B3E0-98CA-46C7-A2CE-B045A62C64A7}"/>
              </a:ext>
            </a:extLst>
          </p:cNvPr>
          <p:cNvSpPr txBox="1"/>
          <p:nvPr/>
        </p:nvSpPr>
        <p:spPr>
          <a:xfrm>
            <a:off x="466724" y="4361735"/>
            <a:ext cx="2124075"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400"/>
              </a:spcAft>
              <a:buClrTx/>
              <a:buSzTx/>
              <a:buFontTx/>
              <a:buNone/>
              <a:tabLst/>
              <a:defRPr/>
            </a:pPr>
            <a:r>
              <a:rPr kumimoji="0" lang="cy-GB" sz="1800" b="0" i="0" u="none" strike="noStrike" kern="1200" cap="none" spc="0" normalizeH="0" baseline="0" noProof="0">
                <a:ln>
                  <a:noFill/>
                </a:ln>
                <a:solidFill>
                  <a:srgbClr val="ED7D31">
                    <a:lumMod val="75000"/>
                  </a:srgbClr>
                </a:solidFill>
                <a:effectLst/>
                <a:uLnTx/>
                <a:uFillTx/>
                <a:latin typeface="Calibri" panose="020F0502020204030204" pitchFamily="34" charset="0"/>
                <a:ea typeface="Calibri" panose="020F0502020204030204" pitchFamily="34" charset="0"/>
                <a:cs typeface="+mn-cs"/>
              </a:rPr>
              <a:t>Bod yn rhan o broffesiwn ymholgar </a:t>
            </a:r>
            <a:endParaRPr kumimoji="0" lang="en-GB" sz="2800" b="0" i="0" u="none" strike="noStrike" kern="1200" cap="none" spc="0" normalizeH="0" baseline="0" noProof="0">
              <a:ln>
                <a:noFill/>
              </a:ln>
              <a:solidFill>
                <a:srgbClr val="ED7D31">
                  <a:lumMod val="75000"/>
                </a:srgbClr>
              </a:solidFill>
              <a:effectLst/>
              <a:uLnTx/>
              <a:uFillTx/>
              <a:latin typeface="Times New Roman" panose="02020603050405020304" pitchFamily="18" charset="0"/>
              <a:ea typeface="Times New Roman" panose="02020603050405020304" pitchFamily="18" charset="0"/>
              <a:cs typeface="+mn-cs"/>
            </a:endParaRPr>
          </a:p>
        </p:txBody>
      </p:sp>
      <p:pic>
        <p:nvPicPr>
          <p:cNvPr id="11" name="Picture 10">
            <a:extLst>
              <a:ext uri="{FF2B5EF4-FFF2-40B4-BE49-F238E27FC236}">
                <a16:creationId xmlns:a16="http://schemas.microsoft.com/office/drawing/2014/main" id="{6AD4B64D-DFEB-40FA-8CBD-8ABFE2F20A4A}"/>
              </a:ext>
            </a:extLst>
          </p:cNvPr>
          <p:cNvPicPr>
            <a:picLocks noChangeAspect="1"/>
          </p:cNvPicPr>
          <p:nvPr/>
        </p:nvPicPr>
        <p:blipFill>
          <a:blip r:embed="rId5"/>
          <a:stretch>
            <a:fillRect/>
          </a:stretch>
        </p:blipFill>
        <p:spPr>
          <a:xfrm>
            <a:off x="9497145" y="1011219"/>
            <a:ext cx="2634435" cy="3637710"/>
          </a:xfrm>
          <a:prstGeom prst="rect">
            <a:avLst/>
          </a:prstGeom>
        </p:spPr>
      </p:pic>
      <p:sp>
        <p:nvSpPr>
          <p:cNvPr id="12" name="TextBox 11">
            <a:extLst>
              <a:ext uri="{FF2B5EF4-FFF2-40B4-BE49-F238E27FC236}">
                <a16:creationId xmlns:a16="http://schemas.microsoft.com/office/drawing/2014/main" id="{F5EDD2B6-BF2C-4506-87A4-1B7FD3713764}"/>
              </a:ext>
            </a:extLst>
          </p:cNvPr>
          <p:cNvSpPr txBox="1"/>
          <p:nvPr/>
        </p:nvSpPr>
        <p:spPr>
          <a:xfrm>
            <a:off x="3544020" y="2981325"/>
            <a:ext cx="6540872" cy="2554545"/>
          </a:xfrm>
          <a:prstGeom prst="rect">
            <a:avLst/>
          </a:prstGeom>
          <a:noFill/>
        </p:spPr>
        <p:txBody>
          <a:bodyPr wrap="square" rtlCol="0">
            <a:spAutoFit/>
          </a:bodyPr>
          <a:lstStyle/>
          <a:p>
            <a:r>
              <a:rPr lang="cy-GB" sz="3200" dirty="0">
                <a:latin typeface="Ink Free" panose="03080402000500000000" pitchFamily="66" charset="0"/>
              </a:rPr>
              <a:t>Rydych yn penderfynu arddangos techneg addysgu sydd wedi gweithio’n dda i chi yng nghynhadledd flynyddol yr Athrofa, Anelu at Ragoriaeth, ym mis Mai. </a:t>
            </a:r>
          </a:p>
        </p:txBody>
      </p:sp>
      <p:pic>
        <p:nvPicPr>
          <p:cNvPr id="13" name="Picture 12">
            <a:extLst>
              <a:ext uri="{FF2B5EF4-FFF2-40B4-BE49-F238E27FC236}">
                <a16:creationId xmlns:a16="http://schemas.microsoft.com/office/drawing/2014/main" id="{7A4A0865-8A75-41B2-8622-BFF88F5B56DE}"/>
              </a:ext>
            </a:extLst>
          </p:cNvPr>
          <p:cNvPicPr>
            <a:picLocks noChangeAspect="1"/>
          </p:cNvPicPr>
          <p:nvPr/>
        </p:nvPicPr>
        <p:blipFill>
          <a:blip r:embed="rId6"/>
          <a:stretch>
            <a:fillRect/>
          </a:stretch>
        </p:blipFill>
        <p:spPr>
          <a:xfrm>
            <a:off x="3544020" y="217905"/>
            <a:ext cx="5715000" cy="2381250"/>
          </a:xfrm>
          <a:prstGeom prst="rect">
            <a:avLst/>
          </a:prstGeom>
        </p:spPr>
      </p:pic>
      <p:pic>
        <p:nvPicPr>
          <p:cNvPr id="18" name="Picture 4" descr="See the source image">
            <a:extLst>
              <a:ext uri="{FF2B5EF4-FFF2-40B4-BE49-F238E27FC236}">
                <a16:creationId xmlns:a16="http://schemas.microsoft.com/office/drawing/2014/main" id="{6BC0E067-BD2E-4240-B42E-11B46682C9E0}"/>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687645" y="268432"/>
            <a:ext cx="781729" cy="520671"/>
          </a:xfrm>
          <a:prstGeom prst="rect">
            <a:avLst/>
          </a:prstGeom>
          <a:noFill/>
          <a:extLst>
            <a:ext uri="{909E8E84-426E-40DD-AFC4-6F175D3DCCD1}">
              <a14:hiddenFill xmlns:a14="http://schemas.microsoft.com/office/drawing/2010/main">
                <a:solidFill>
                  <a:srgbClr val="FFFFFF"/>
                </a:solidFill>
              </a14:hiddenFill>
            </a:ext>
          </a:extLst>
        </p:spPr>
      </p:pic>
      <p:pic>
        <p:nvPicPr>
          <p:cNvPr id="14" name="Recorded Sound">
            <a:hlinkClick r:id="" action="ppaction://media"/>
            <a:extLst>
              <a:ext uri="{FF2B5EF4-FFF2-40B4-BE49-F238E27FC236}">
                <a16:creationId xmlns:a16="http://schemas.microsoft.com/office/drawing/2014/main" id="{CB628A1B-BFC7-4CA5-ADE1-B49D669919E3}"/>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flipH="1" flipV="1">
            <a:off x="10926883" y="133506"/>
            <a:ext cx="655597" cy="655597"/>
          </a:xfrm>
          <a:prstGeom prst="rect">
            <a:avLst/>
          </a:prstGeom>
        </p:spPr>
      </p:pic>
    </p:spTree>
    <p:extLst>
      <p:ext uri="{BB962C8B-B14F-4D97-AF65-F5344CB8AC3E}">
        <p14:creationId xmlns:p14="http://schemas.microsoft.com/office/powerpoint/2010/main" val="40071371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0025"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Diagonal Corners Rounded 1">
            <a:extLst>
              <a:ext uri="{FF2B5EF4-FFF2-40B4-BE49-F238E27FC236}">
                <a16:creationId xmlns:a16="http://schemas.microsoft.com/office/drawing/2014/main" id="{682A1078-5B0F-4FC4-9713-A694672E740A}"/>
              </a:ext>
            </a:extLst>
          </p:cNvPr>
          <p:cNvSpPr/>
          <p:nvPr/>
        </p:nvSpPr>
        <p:spPr>
          <a:xfrm>
            <a:off x="476250" y="113350"/>
            <a:ext cx="2228850" cy="1200150"/>
          </a:xfrm>
          <a:prstGeom prst="round2Diag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400"/>
              </a:spcAft>
              <a:buClrTx/>
              <a:buSzTx/>
              <a:buFontTx/>
              <a:buNone/>
              <a:tabLst/>
              <a:defRPr/>
            </a:pPr>
            <a:endParaRPr kumimoji="0" lang="en-GB" sz="3600" b="1" i="0" u="none" strike="noStrike" kern="1200" cap="none" spc="0" normalizeH="0" baseline="0" noProof="0">
              <a:ln>
                <a:noFill/>
              </a:ln>
              <a:solidFill>
                <a:srgbClr val="70AD47">
                  <a:lumMod val="75000"/>
                </a:srgbClr>
              </a:solidFill>
              <a:effectLst/>
              <a:uLnTx/>
              <a:uFillTx/>
              <a:latin typeface="Times New Roman" panose="02020603050405020304" pitchFamily="18" charset="0"/>
              <a:ea typeface="Times New Roman" panose="02020603050405020304" pitchFamily="18" charset="0"/>
              <a:cs typeface="+mn-cs"/>
            </a:endParaRPr>
          </a:p>
        </p:txBody>
      </p:sp>
      <p:sp>
        <p:nvSpPr>
          <p:cNvPr id="3" name="Rectangle: Diagonal Corners Rounded 2">
            <a:extLst>
              <a:ext uri="{FF2B5EF4-FFF2-40B4-BE49-F238E27FC236}">
                <a16:creationId xmlns:a16="http://schemas.microsoft.com/office/drawing/2014/main" id="{ECBA4DF7-3597-496B-AB7C-5697D85BC94E}"/>
              </a:ext>
            </a:extLst>
          </p:cNvPr>
          <p:cNvSpPr/>
          <p:nvPr/>
        </p:nvSpPr>
        <p:spPr>
          <a:xfrm>
            <a:off x="476250" y="1571625"/>
            <a:ext cx="2228850" cy="1200150"/>
          </a:xfrm>
          <a:prstGeom prst="round2Diag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Diagonal Corners Rounded 3">
            <a:extLst>
              <a:ext uri="{FF2B5EF4-FFF2-40B4-BE49-F238E27FC236}">
                <a16:creationId xmlns:a16="http://schemas.microsoft.com/office/drawing/2014/main" id="{CFC1A1DB-BC04-428D-8739-9AEEDE7FC377}"/>
              </a:ext>
            </a:extLst>
          </p:cNvPr>
          <p:cNvSpPr/>
          <p:nvPr/>
        </p:nvSpPr>
        <p:spPr>
          <a:xfrm>
            <a:off x="476250" y="2981325"/>
            <a:ext cx="2228850" cy="1200150"/>
          </a:xfrm>
          <a:prstGeom prst="round2Diag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Rectangle: Diagonal Corners Rounded 4">
            <a:extLst>
              <a:ext uri="{FF2B5EF4-FFF2-40B4-BE49-F238E27FC236}">
                <a16:creationId xmlns:a16="http://schemas.microsoft.com/office/drawing/2014/main" id="{373B8DED-9E74-4017-B2A9-C07F558097B7}"/>
              </a:ext>
            </a:extLst>
          </p:cNvPr>
          <p:cNvSpPr/>
          <p:nvPr/>
        </p:nvSpPr>
        <p:spPr>
          <a:xfrm>
            <a:off x="476250" y="4391025"/>
            <a:ext cx="2228850" cy="1200150"/>
          </a:xfrm>
          <a:prstGeom prst="round2DiagRec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ECD7017D-ADF2-4D23-9B05-17BDAFEEEC6C}"/>
              </a:ext>
            </a:extLst>
          </p:cNvPr>
          <p:cNvSpPr txBox="1"/>
          <p:nvPr/>
        </p:nvSpPr>
        <p:spPr>
          <a:xfrm>
            <a:off x="476250" y="676545"/>
            <a:ext cx="2181225"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a:ln>
                  <a:noFill/>
                </a:ln>
                <a:solidFill>
                  <a:prstClr val="black"/>
                </a:solidFill>
                <a:effectLst/>
                <a:uLnTx/>
                <a:uFillTx/>
                <a:latin typeface="Calibri" panose="020F0502020204030204"/>
                <a:ea typeface="+mn-ea"/>
                <a:cs typeface="+mn-cs"/>
              </a:rPr>
              <a:t>Being sceptical </a:t>
            </a:r>
          </a:p>
        </p:txBody>
      </p:sp>
      <p:sp>
        <p:nvSpPr>
          <p:cNvPr id="7" name="TextBox 6">
            <a:extLst>
              <a:ext uri="{FF2B5EF4-FFF2-40B4-BE49-F238E27FC236}">
                <a16:creationId xmlns:a16="http://schemas.microsoft.com/office/drawing/2014/main" id="{189AAE98-FA89-47B4-9E0D-A1D22448EF9A}"/>
              </a:ext>
            </a:extLst>
          </p:cNvPr>
          <p:cNvSpPr txBox="1"/>
          <p:nvPr/>
        </p:nvSpPr>
        <p:spPr>
          <a:xfrm>
            <a:off x="523875" y="2241770"/>
            <a:ext cx="1790700"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a:ln>
                  <a:noFill/>
                </a:ln>
                <a:solidFill>
                  <a:prstClr val="black"/>
                </a:solidFill>
                <a:effectLst/>
                <a:uLnTx/>
                <a:uFillTx/>
                <a:latin typeface="Calibri" panose="020F0502020204030204"/>
                <a:ea typeface="+mn-ea"/>
                <a:cs typeface="+mn-cs"/>
              </a:rPr>
              <a:t>Being ethical </a:t>
            </a:r>
          </a:p>
        </p:txBody>
      </p:sp>
      <p:sp>
        <p:nvSpPr>
          <p:cNvPr id="8" name="TextBox 7">
            <a:extLst>
              <a:ext uri="{FF2B5EF4-FFF2-40B4-BE49-F238E27FC236}">
                <a16:creationId xmlns:a16="http://schemas.microsoft.com/office/drawing/2014/main" id="{8C8D3536-7982-476D-B5E1-8B2D73E1C67F}"/>
              </a:ext>
            </a:extLst>
          </p:cNvPr>
          <p:cNvSpPr txBox="1"/>
          <p:nvPr/>
        </p:nvSpPr>
        <p:spPr>
          <a:xfrm>
            <a:off x="523875" y="3546753"/>
            <a:ext cx="2009775"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Calibri" panose="020F0502020204030204"/>
                <a:ea typeface="+mn-ea"/>
                <a:cs typeface="+mn-cs"/>
              </a:rPr>
              <a:t>Being a skilled researcher </a:t>
            </a:r>
          </a:p>
        </p:txBody>
      </p:sp>
      <p:sp>
        <p:nvSpPr>
          <p:cNvPr id="9" name="TextBox 8">
            <a:extLst>
              <a:ext uri="{FF2B5EF4-FFF2-40B4-BE49-F238E27FC236}">
                <a16:creationId xmlns:a16="http://schemas.microsoft.com/office/drawing/2014/main" id="{94C2737F-55FD-41D0-8FD1-2521FE438E0B}"/>
              </a:ext>
            </a:extLst>
          </p:cNvPr>
          <p:cNvSpPr txBox="1"/>
          <p:nvPr/>
        </p:nvSpPr>
        <p:spPr>
          <a:xfrm>
            <a:off x="523875" y="4972050"/>
            <a:ext cx="2305050"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Calibri" panose="020F0502020204030204"/>
                <a:ea typeface="+mn-ea"/>
                <a:cs typeface="+mn-cs"/>
              </a:rPr>
              <a:t>Being part of an enquiring profession </a:t>
            </a:r>
          </a:p>
        </p:txBody>
      </p:sp>
      <p:sp>
        <p:nvSpPr>
          <p:cNvPr id="10" name="TextBox 9">
            <a:extLst>
              <a:ext uri="{FF2B5EF4-FFF2-40B4-BE49-F238E27FC236}">
                <a16:creationId xmlns:a16="http://schemas.microsoft.com/office/drawing/2014/main" id="{FFA12805-3B05-4C08-A8DD-FBA1520268B8}"/>
              </a:ext>
            </a:extLst>
          </p:cNvPr>
          <p:cNvSpPr txBox="1"/>
          <p:nvPr/>
        </p:nvSpPr>
        <p:spPr>
          <a:xfrm>
            <a:off x="476250" y="178478"/>
            <a:ext cx="2305050"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a:ln>
                  <a:noFill/>
                </a:ln>
                <a:solidFill>
                  <a:srgbClr val="ED7D31">
                    <a:lumMod val="75000"/>
                  </a:srgbClr>
                </a:solidFill>
                <a:effectLst/>
                <a:uLnTx/>
                <a:uFillTx/>
                <a:latin typeface="Calibri" panose="020F0502020204030204"/>
                <a:ea typeface="+mn-ea"/>
                <a:cs typeface="+mn-cs"/>
              </a:rPr>
              <a:t>Bod </a:t>
            </a:r>
            <a:r>
              <a:rPr kumimoji="0" lang="en-GB" sz="2400" b="0" i="0" u="none" strike="noStrike" kern="1200" cap="none" spc="0" normalizeH="0" baseline="0" noProof="0" err="1">
                <a:ln>
                  <a:noFill/>
                </a:ln>
                <a:solidFill>
                  <a:srgbClr val="ED7D31">
                    <a:lumMod val="75000"/>
                  </a:srgbClr>
                </a:solidFill>
                <a:effectLst/>
                <a:uLnTx/>
                <a:uFillTx/>
                <a:latin typeface="Calibri" panose="020F0502020204030204"/>
                <a:ea typeface="+mn-ea"/>
                <a:cs typeface="+mn-cs"/>
              </a:rPr>
              <a:t>yn</a:t>
            </a:r>
            <a:r>
              <a:rPr kumimoji="0" lang="en-GB" sz="2400" b="0" i="0" u="none" strike="noStrike" kern="1200" cap="none" spc="0" normalizeH="0" baseline="0" noProof="0">
                <a:ln>
                  <a:noFill/>
                </a:ln>
                <a:solidFill>
                  <a:srgbClr val="ED7D31">
                    <a:lumMod val="75000"/>
                  </a:srgbClr>
                </a:solidFill>
                <a:effectLst/>
                <a:uLnTx/>
                <a:uFillTx/>
                <a:latin typeface="Calibri" panose="020F0502020204030204"/>
                <a:ea typeface="+mn-ea"/>
                <a:cs typeface="+mn-cs"/>
              </a:rPr>
              <a:t> </a:t>
            </a:r>
            <a:r>
              <a:rPr kumimoji="0" lang="en-GB" sz="2400" b="0" i="0" u="none" strike="noStrike" kern="1200" cap="none" spc="0" normalizeH="0" baseline="0" noProof="0" err="1">
                <a:ln>
                  <a:noFill/>
                </a:ln>
                <a:solidFill>
                  <a:srgbClr val="ED7D31">
                    <a:lumMod val="75000"/>
                  </a:srgbClr>
                </a:solidFill>
                <a:effectLst/>
                <a:uLnTx/>
                <a:uFillTx/>
                <a:latin typeface="Calibri" panose="020F0502020204030204"/>
                <a:ea typeface="+mn-ea"/>
                <a:cs typeface="+mn-cs"/>
              </a:rPr>
              <a:t>sgeptigol</a:t>
            </a:r>
            <a:r>
              <a:rPr kumimoji="0" lang="en-GB" sz="2400" b="0" i="0" u="none" strike="noStrike" kern="1200" cap="none" spc="0" normalizeH="0" baseline="0" noProof="0">
                <a:ln>
                  <a:noFill/>
                </a:ln>
                <a:solidFill>
                  <a:srgbClr val="ED7D31">
                    <a:lumMod val="75000"/>
                  </a:srgbClr>
                </a:solidFill>
                <a:effectLst/>
                <a:uLnTx/>
                <a:uFillTx/>
                <a:latin typeface="Calibri" panose="020F0502020204030204"/>
                <a:ea typeface="+mn-ea"/>
                <a:cs typeface="+mn-cs"/>
              </a:rPr>
              <a:t> </a:t>
            </a:r>
          </a:p>
        </p:txBody>
      </p:sp>
      <p:sp>
        <p:nvSpPr>
          <p:cNvPr id="26" name="TextBox 25">
            <a:extLst>
              <a:ext uri="{FF2B5EF4-FFF2-40B4-BE49-F238E27FC236}">
                <a16:creationId xmlns:a16="http://schemas.microsoft.com/office/drawing/2014/main" id="{8F4F038E-C61A-4582-9B72-8A57EDC8D131}"/>
              </a:ext>
            </a:extLst>
          </p:cNvPr>
          <p:cNvSpPr txBox="1"/>
          <p:nvPr/>
        </p:nvSpPr>
        <p:spPr>
          <a:xfrm>
            <a:off x="476250" y="1658691"/>
            <a:ext cx="2419350" cy="46166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400"/>
              </a:spcAft>
              <a:buClrTx/>
              <a:buSzTx/>
              <a:buFontTx/>
              <a:buNone/>
              <a:tabLst/>
              <a:defRPr/>
            </a:pPr>
            <a:r>
              <a:rPr kumimoji="0" lang="cy-GB" sz="2400" b="0" i="0" u="none" strike="noStrike" kern="1200" cap="none" spc="0" normalizeH="0" baseline="0" noProof="0">
                <a:ln>
                  <a:noFill/>
                </a:ln>
                <a:solidFill>
                  <a:srgbClr val="ED7D31">
                    <a:lumMod val="75000"/>
                  </a:srgbClr>
                </a:solidFill>
                <a:effectLst/>
                <a:uLnTx/>
                <a:uFillTx/>
                <a:latin typeface="Calibri" panose="020F0502020204030204" pitchFamily="34" charset="0"/>
                <a:ea typeface="Calibri" panose="020F0502020204030204" pitchFamily="34" charset="0"/>
                <a:cs typeface="+mn-cs"/>
              </a:rPr>
              <a:t>Bod yn foesegol </a:t>
            </a:r>
            <a:endParaRPr kumimoji="0" lang="en-GB" sz="3600" b="0" i="0" u="none" strike="noStrike" kern="1200" cap="none" spc="0" normalizeH="0" baseline="0" noProof="0">
              <a:ln>
                <a:noFill/>
              </a:ln>
              <a:solidFill>
                <a:srgbClr val="ED7D31">
                  <a:lumMod val="75000"/>
                </a:srgbClr>
              </a:solidFill>
              <a:effectLst/>
              <a:uLnTx/>
              <a:uFillTx/>
              <a:latin typeface="Times New Roman" panose="02020603050405020304" pitchFamily="18" charset="0"/>
              <a:ea typeface="Times New Roman" panose="02020603050405020304" pitchFamily="18" charset="0"/>
              <a:cs typeface="+mn-cs"/>
            </a:endParaRPr>
          </a:p>
        </p:txBody>
      </p:sp>
      <p:sp>
        <p:nvSpPr>
          <p:cNvPr id="27" name="TextBox 26">
            <a:extLst>
              <a:ext uri="{FF2B5EF4-FFF2-40B4-BE49-F238E27FC236}">
                <a16:creationId xmlns:a16="http://schemas.microsoft.com/office/drawing/2014/main" id="{99F8AE44-E2FE-4F11-8FC5-8CC99416DC34}"/>
              </a:ext>
            </a:extLst>
          </p:cNvPr>
          <p:cNvSpPr txBox="1"/>
          <p:nvPr/>
        </p:nvSpPr>
        <p:spPr>
          <a:xfrm>
            <a:off x="523875" y="3044755"/>
            <a:ext cx="2181225"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400"/>
              </a:spcAft>
              <a:buClrTx/>
              <a:buSzTx/>
              <a:buFontTx/>
              <a:buNone/>
              <a:tabLst/>
              <a:defRPr/>
            </a:pPr>
            <a:r>
              <a:rPr kumimoji="0" lang="cy-GB" sz="1800" b="0" i="0" u="none" strike="noStrike" kern="1200" cap="none" spc="0" normalizeH="0" baseline="0" noProof="0">
                <a:ln>
                  <a:noFill/>
                </a:ln>
                <a:solidFill>
                  <a:srgbClr val="ED7D31">
                    <a:lumMod val="75000"/>
                  </a:srgbClr>
                </a:solidFill>
                <a:effectLst/>
                <a:uLnTx/>
                <a:uFillTx/>
                <a:latin typeface="Calibri" panose="020F0502020204030204" pitchFamily="34" charset="0"/>
                <a:ea typeface="Calibri" panose="020F0502020204030204" pitchFamily="34" charset="0"/>
                <a:cs typeface="+mn-cs"/>
              </a:rPr>
              <a:t>Bod yn ymchwilydd medrus </a:t>
            </a:r>
            <a:endParaRPr kumimoji="0" lang="en-GB" sz="2800" b="0" i="0" u="none" strike="noStrike" kern="1200" cap="none" spc="0" normalizeH="0" baseline="0" noProof="0">
              <a:ln>
                <a:noFill/>
              </a:ln>
              <a:solidFill>
                <a:srgbClr val="ED7D31">
                  <a:lumMod val="75000"/>
                </a:srgbClr>
              </a:solidFill>
              <a:effectLst/>
              <a:uLnTx/>
              <a:uFillTx/>
              <a:latin typeface="Times New Roman" panose="02020603050405020304" pitchFamily="18" charset="0"/>
              <a:ea typeface="Times New Roman" panose="02020603050405020304" pitchFamily="18" charset="0"/>
              <a:cs typeface="+mn-cs"/>
            </a:endParaRPr>
          </a:p>
        </p:txBody>
      </p:sp>
      <p:sp>
        <p:nvSpPr>
          <p:cNvPr id="28" name="TextBox 27">
            <a:extLst>
              <a:ext uri="{FF2B5EF4-FFF2-40B4-BE49-F238E27FC236}">
                <a16:creationId xmlns:a16="http://schemas.microsoft.com/office/drawing/2014/main" id="{96B2B3E0-98CA-46C7-A2CE-B045A62C64A7}"/>
              </a:ext>
            </a:extLst>
          </p:cNvPr>
          <p:cNvSpPr txBox="1"/>
          <p:nvPr/>
        </p:nvSpPr>
        <p:spPr>
          <a:xfrm>
            <a:off x="466724" y="4361735"/>
            <a:ext cx="2124075"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400"/>
              </a:spcAft>
              <a:buClrTx/>
              <a:buSzTx/>
              <a:buFontTx/>
              <a:buNone/>
              <a:tabLst/>
              <a:defRPr/>
            </a:pPr>
            <a:r>
              <a:rPr kumimoji="0" lang="cy-GB" sz="1800" b="0" i="0" u="none" strike="noStrike" kern="1200" cap="none" spc="0" normalizeH="0" baseline="0" noProof="0">
                <a:ln>
                  <a:noFill/>
                </a:ln>
                <a:solidFill>
                  <a:srgbClr val="ED7D31">
                    <a:lumMod val="75000"/>
                  </a:srgbClr>
                </a:solidFill>
                <a:effectLst/>
                <a:uLnTx/>
                <a:uFillTx/>
                <a:latin typeface="Calibri" panose="020F0502020204030204" pitchFamily="34" charset="0"/>
                <a:ea typeface="Calibri" panose="020F0502020204030204" pitchFamily="34" charset="0"/>
                <a:cs typeface="+mn-cs"/>
              </a:rPr>
              <a:t>Bod yn rhan o broffesiwn ymholgar </a:t>
            </a:r>
            <a:endParaRPr kumimoji="0" lang="en-GB" sz="2800" b="0" i="0" u="none" strike="noStrike" kern="1200" cap="none" spc="0" normalizeH="0" baseline="0" noProof="0">
              <a:ln>
                <a:noFill/>
              </a:ln>
              <a:solidFill>
                <a:srgbClr val="ED7D31">
                  <a:lumMod val="75000"/>
                </a:srgbClr>
              </a:solidFill>
              <a:effectLst/>
              <a:uLnTx/>
              <a:uFillTx/>
              <a:latin typeface="Times New Roman" panose="02020603050405020304" pitchFamily="18" charset="0"/>
              <a:ea typeface="Times New Roman" panose="02020603050405020304" pitchFamily="18" charset="0"/>
              <a:cs typeface="+mn-cs"/>
            </a:endParaRPr>
          </a:p>
        </p:txBody>
      </p:sp>
      <p:pic>
        <p:nvPicPr>
          <p:cNvPr id="11" name="Picture 10">
            <a:extLst>
              <a:ext uri="{FF2B5EF4-FFF2-40B4-BE49-F238E27FC236}">
                <a16:creationId xmlns:a16="http://schemas.microsoft.com/office/drawing/2014/main" id="{6AD4B64D-DFEB-40FA-8CBD-8ABFE2F20A4A}"/>
              </a:ext>
            </a:extLst>
          </p:cNvPr>
          <p:cNvPicPr>
            <a:picLocks noChangeAspect="1"/>
          </p:cNvPicPr>
          <p:nvPr/>
        </p:nvPicPr>
        <p:blipFill>
          <a:blip r:embed="rId5"/>
          <a:stretch>
            <a:fillRect/>
          </a:stretch>
        </p:blipFill>
        <p:spPr>
          <a:xfrm>
            <a:off x="9497145" y="1011219"/>
            <a:ext cx="2634435" cy="3637710"/>
          </a:xfrm>
          <a:prstGeom prst="rect">
            <a:avLst/>
          </a:prstGeom>
        </p:spPr>
      </p:pic>
      <p:sp>
        <p:nvSpPr>
          <p:cNvPr id="12" name="TextBox 11">
            <a:extLst>
              <a:ext uri="{FF2B5EF4-FFF2-40B4-BE49-F238E27FC236}">
                <a16:creationId xmlns:a16="http://schemas.microsoft.com/office/drawing/2014/main" id="{F5EDD2B6-BF2C-4506-87A4-1B7FD3713764}"/>
              </a:ext>
            </a:extLst>
          </p:cNvPr>
          <p:cNvSpPr txBox="1"/>
          <p:nvPr/>
        </p:nvSpPr>
        <p:spPr>
          <a:xfrm>
            <a:off x="3434428" y="2997406"/>
            <a:ext cx="6540872" cy="2062103"/>
          </a:xfrm>
          <a:prstGeom prst="rect">
            <a:avLst/>
          </a:prstGeom>
          <a:noFill/>
        </p:spPr>
        <p:txBody>
          <a:bodyPr wrap="square" rtlCol="0">
            <a:spAutoFit/>
          </a:bodyPr>
          <a:lstStyle/>
          <a:p>
            <a:r>
              <a:rPr lang="en-GB" sz="3200">
                <a:latin typeface="Ink Free" panose="03080402000500000000" pitchFamily="66" charset="0"/>
              </a:rPr>
              <a:t>You decide to showcase a teaching technique that has worked well for you in the Athrofa’s annual Aiming for Excellence conference in May. </a:t>
            </a:r>
          </a:p>
        </p:txBody>
      </p:sp>
      <p:pic>
        <p:nvPicPr>
          <p:cNvPr id="13" name="Picture 12">
            <a:extLst>
              <a:ext uri="{FF2B5EF4-FFF2-40B4-BE49-F238E27FC236}">
                <a16:creationId xmlns:a16="http://schemas.microsoft.com/office/drawing/2014/main" id="{7A4A0865-8A75-41B2-8622-BFF88F5B56DE}"/>
              </a:ext>
            </a:extLst>
          </p:cNvPr>
          <p:cNvPicPr>
            <a:picLocks noChangeAspect="1"/>
          </p:cNvPicPr>
          <p:nvPr/>
        </p:nvPicPr>
        <p:blipFill>
          <a:blip r:embed="rId6"/>
          <a:stretch>
            <a:fillRect/>
          </a:stretch>
        </p:blipFill>
        <p:spPr>
          <a:xfrm>
            <a:off x="3544020" y="217905"/>
            <a:ext cx="5715000" cy="2381250"/>
          </a:xfrm>
          <a:prstGeom prst="rect">
            <a:avLst/>
          </a:prstGeom>
        </p:spPr>
      </p:pic>
      <p:pic>
        <p:nvPicPr>
          <p:cNvPr id="17" name="Picture 2" descr="Durable Nylon Union Jack Flag - 5ft x 3ft">
            <a:extLst>
              <a:ext uri="{FF2B5EF4-FFF2-40B4-BE49-F238E27FC236}">
                <a16:creationId xmlns:a16="http://schemas.microsoft.com/office/drawing/2014/main" id="{806B5161-D0FA-4FE1-B708-46D44995984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707075" y="125648"/>
            <a:ext cx="781729" cy="781729"/>
          </a:xfrm>
          <a:prstGeom prst="rect">
            <a:avLst/>
          </a:prstGeom>
          <a:noFill/>
          <a:extLst>
            <a:ext uri="{909E8E84-426E-40DD-AFC4-6F175D3DCCD1}">
              <a14:hiddenFill xmlns:a14="http://schemas.microsoft.com/office/drawing/2010/main">
                <a:solidFill>
                  <a:srgbClr val="FFFFFF"/>
                </a:solidFill>
              </a14:hiddenFill>
            </a:ext>
          </a:extLst>
        </p:spPr>
      </p:pic>
      <p:pic>
        <p:nvPicPr>
          <p:cNvPr id="14" name="Recorded Sound">
            <a:hlinkClick r:id="" action="ppaction://media"/>
            <a:extLst>
              <a:ext uri="{FF2B5EF4-FFF2-40B4-BE49-F238E27FC236}">
                <a16:creationId xmlns:a16="http://schemas.microsoft.com/office/drawing/2014/main" id="{E9C2AE5B-1844-434E-B6FA-8C440DAE9703}"/>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0814362" y="248612"/>
            <a:ext cx="609600" cy="609600"/>
          </a:xfrm>
          <a:prstGeom prst="rect">
            <a:avLst/>
          </a:prstGeom>
        </p:spPr>
      </p:pic>
    </p:spTree>
    <p:extLst>
      <p:ext uri="{BB962C8B-B14F-4D97-AF65-F5344CB8AC3E}">
        <p14:creationId xmlns:p14="http://schemas.microsoft.com/office/powerpoint/2010/main" val="1375725248"/>
      </p:ext>
    </p:extLst>
  </p:cSld>
  <p:clrMapOvr>
    <a:masterClrMapping/>
  </p:clrMapOvr>
  <mc:AlternateContent xmlns:mc="http://schemas.openxmlformats.org/markup-compatibility/2006" xmlns:p14="http://schemas.microsoft.com/office/powerpoint/2010/main">
    <mc:Choice Requires="p14">
      <p:transition spd="slow" p14:dur="2000" advTm="72433"/>
    </mc:Choice>
    <mc:Fallback xmlns="">
      <p:transition spd="slow" advTm="724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2433"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Diagonal Corners Rounded 1">
            <a:extLst>
              <a:ext uri="{FF2B5EF4-FFF2-40B4-BE49-F238E27FC236}">
                <a16:creationId xmlns:a16="http://schemas.microsoft.com/office/drawing/2014/main" id="{682A1078-5B0F-4FC4-9713-A694672E740A}"/>
              </a:ext>
            </a:extLst>
          </p:cNvPr>
          <p:cNvSpPr/>
          <p:nvPr/>
        </p:nvSpPr>
        <p:spPr>
          <a:xfrm>
            <a:off x="476250" y="113350"/>
            <a:ext cx="2228850" cy="1200150"/>
          </a:xfrm>
          <a:prstGeom prst="round2Diag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400"/>
              </a:spcAft>
              <a:buClrTx/>
              <a:buSzTx/>
              <a:buFontTx/>
              <a:buNone/>
              <a:tabLst/>
              <a:defRPr/>
            </a:pPr>
            <a:endParaRPr kumimoji="0" lang="en-GB" sz="3600" b="1" i="0" u="none" strike="noStrike" kern="1200" cap="none" spc="0" normalizeH="0" baseline="0" noProof="0">
              <a:ln>
                <a:noFill/>
              </a:ln>
              <a:solidFill>
                <a:srgbClr val="70AD47">
                  <a:lumMod val="75000"/>
                </a:srgbClr>
              </a:solidFill>
              <a:effectLst/>
              <a:uLnTx/>
              <a:uFillTx/>
              <a:latin typeface="Times New Roman" panose="02020603050405020304" pitchFamily="18" charset="0"/>
              <a:ea typeface="Times New Roman" panose="02020603050405020304" pitchFamily="18" charset="0"/>
              <a:cs typeface="+mn-cs"/>
            </a:endParaRPr>
          </a:p>
        </p:txBody>
      </p:sp>
      <p:sp>
        <p:nvSpPr>
          <p:cNvPr id="3" name="Rectangle: Diagonal Corners Rounded 2">
            <a:extLst>
              <a:ext uri="{FF2B5EF4-FFF2-40B4-BE49-F238E27FC236}">
                <a16:creationId xmlns:a16="http://schemas.microsoft.com/office/drawing/2014/main" id="{ECBA4DF7-3597-496B-AB7C-5697D85BC94E}"/>
              </a:ext>
            </a:extLst>
          </p:cNvPr>
          <p:cNvSpPr/>
          <p:nvPr/>
        </p:nvSpPr>
        <p:spPr>
          <a:xfrm>
            <a:off x="476250" y="1571625"/>
            <a:ext cx="2228850" cy="1200150"/>
          </a:xfrm>
          <a:prstGeom prst="round2Diag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Diagonal Corners Rounded 3">
            <a:extLst>
              <a:ext uri="{FF2B5EF4-FFF2-40B4-BE49-F238E27FC236}">
                <a16:creationId xmlns:a16="http://schemas.microsoft.com/office/drawing/2014/main" id="{CFC1A1DB-BC04-428D-8739-9AEEDE7FC377}"/>
              </a:ext>
            </a:extLst>
          </p:cNvPr>
          <p:cNvSpPr/>
          <p:nvPr/>
        </p:nvSpPr>
        <p:spPr>
          <a:xfrm>
            <a:off x="476250" y="2981325"/>
            <a:ext cx="2228850" cy="1200150"/>
          </a:xfrm>
          <a:prstGeom prst="round2Diag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Rectangle: Diagonal Corners Rounded 4">
            <a:extLst>
              <a:ext uri="{FF2B5EF4-FFF2-40B4-BE49-F238E27FC236}">
                <a16:creationId xmlns:a16="http://schemas.microsoft.com/office/drawing/2014/main" id="{373B8DED-9E74-4017-B2A9-C07F558097B7}"/>
              </a:ext>
            </a:extLst>
          </p:cNvPr>
          <p:cNvSpPr/>
          <p:nvPr/>
        </p:nvSpPr>
        <p:spPr>
          <a:xfrm>
            <a:off x="476250" y="4391025"/>
            <a:ext cx="2228850" cy="1200150"/>
          </a:xfrm>
          <a:prstGeom prst="round2DiagRec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ECD7017D-ADF2-4D23-9B05-17BDAFEEEC6C}"/>
              </a:ext>
            </a:extLst>
          </p:cNvPr>
          <p:cNvSpPr txBox="1"/>
          <p:nvPr/>
        </p:nvSpPr>
        <p:spPr>
          <a:xfrm>
            <a:off x="523875" y="686972"/>
            <a:ext cx="2181225"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a:ln>
                  <a:noFill/>
                </a:ln>
                <a:solidFill>
                  <a:prstClr val="black"/>
                </a:solidFill>
                <a:effectLst/>
                <a:uLnTx/>
                <a:uFillTx/>
                <a:latin typeface="Calibri" panose="020F0502020204030204"/>
                <a:ea typeface="+mn-ea"/>
                <a:cs typeface="+mn-cs"/>
              </a:rPr>
              <a:t>Being sceptical </a:t>
            </a:r>
          </a:p>
        </p:txBody>
      </p:sp>
      <p:sp>
        <p:nvSpPr>
          <p:cNvPr id="7" name="TextBox 6">
            <a:extLst>
              <a:ext uri="{FF2B5EF4-FFF2-40B4-BE49-F238E27FC236}">
                <a16:creationId xmlns:a16="http://schemas.microsoft.com/office/drawing/2014/main" id="{189AAE98-FA89-47B4-9E0D-A1D22448EF9A}"/>
              </a:ext>
            </a:extLst>
          </p:cNvPr>
          <p:cNvSpPr txBox="1"/>
          <p:nvPr/>
        </p:nvSpPr>
        <p:spPr>
          <a:xfrm>
            <a:off x="523875" y="2241770"/>
            <a:ext cx="1790700"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a:ln>
                  <a:noFill/>
                </a:ln>
                <a:solidFill>
                  <a:prstClr val="black"/>
                </a:solidFill>
                <a:effectLst/>
                <a:uLnTx/>
                <a:uFillTx/>
                <a:latin typeface="Calibri" panose="020F0502020204030204"/>
                <a:ea typeface="+mn-ea"/>
                <a:cs typeface="+mn-cs"/>
              </a:rPr>
              <a:t>Being ethical </a:t>
            </a:r>
          </a:p>
        </p:txBody>
      </p:sp>
      <p:sp>
        <p:nvSpPr>
          <p:cNvPr id="8" name="TextBox 7">
            <a:extLst>
              <a:ext uri="{FF2B5EF4-FFF2-40B4-BE49-F238E27FC236}">
                <a16:creationId xmlns:a16="http://schemas.microsoft.com/office/drawing/2014/main" id="{8C8D3536-7982-476D-B5E1-8B2D73E1C67F}"/>
              </a:ext>
            </a:extLst>
          </p:cNvPr>
          <p:cNvSpPr txBox="1"/>
          <p:nvPr/>
        </p:nvSpPr>
        <p:spPr>
          <a:xfrm>
            <a:off x="523875" y="3546753"/>
            <a:ext cx="2009775"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Calibri" panose="020F0502020204030204"/>
                <a:ea typeface="+mn-ea"/>
                <a:cs typeface="+mn-cs"/>
              </a:rPr>
              <a:t>Being a skilled researcher </a:t>
            </a:r>
          </a:p>
        </p:txBody>
      </p:sp>
      <p:sp>
        <p:nvSpPr>
          <p:cNvPr id="9" name="TextBox 8">
            <a:extLst>
              <a:ext uri="{FF2B5EF4-FFF2-40B4-BE49-F238E27FC236}">
                <a16:creationId xmlns:a16="http://schemas.microsoft.com/office/drawing/2014/main" id="{94C2737F-55FD-41D0-8FD1-2521FE438E0B}"/>
              </a:ext>
            </a:extLst>
          </p:cNvPr>
          <p:cNvSpPr txBox="1"/>
          <p:nvPr/>
        </p:nvSpPr>
        <p:spPr>
          <a:xfrm>
            <a:off x="523875" y="4972050"/>
            <a:ext cx="2305050"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Calibri" panose="020F0502020204030204"/>
                <a:ea typeface="+mn-ea"/>
                <a:cs typeface="+mn-cs"/>
              </a:rPr>
              <a:t>Being part of an enquiring profession </a:t>
            </a:r>
          </a:p>
        </p:txBody>
      </p:sp>
      <p:sp>
        <p:nvSpPr>
          <p:cNvPr id="10" name="TextBox 9">
            <a:extLst>
              <a:ext uri="{FF2B5EF4-FFF2-40B4-BE49-F238E27FC236}">
                <a16:creationId xmlns:a16="http://schemas.microsoft.com/office/drawing/2014/main" id="{FFA12805-3B05-4C08-A8DD-FBA1520268B8}"/>
              </a:ext>
            </a:extLst>
          </p:cNvPr>
          <p:cNvSpPr txBox="1"/>
          <p:nvPr/>
        </p:nvSpPr>
        <p:spPr>
          <a:xfrm>
            <a:off x="476250" y="178478"/>
            <a:ext cx="2305050"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y-GB" sz="2400" b="0" i="0" u="none" strike="noStrike" kern="1200" cap="none" spc="0" normalizeH="0" baseline="0" dirty="0">
                <a:ln>
                  <a:noFill/>
                </a:ln>
                <a:solidFill>
                  <a:srgbClr val="ED7D31">
                    <a:lumMod val="75000"/>
                  </a:srgbClr>
                </a:solidFill>
                <a:effectLst/>
                <a:uLnTx/>
                <a:uFillTx/>
                <a:latin typeface="Calibri" panose="020F0502020204030204"/>
                <a:ea typeface="+mn-ea"/>
                <a:cs typeface="+mn-cs"/>
              </a:rPr>
              <a:t>Bod yn </a:t>
            </a:r>
            <a:r>
              <a:rPr kumimoji="0" lang="cy-GB" sz="2400" b="0" i="0" u="none" strike="noStrike" kern="1200" cap="none" spc="0" normalizeH="0" baseline="0" noProof="1">
                <a:ln>
                  <a:noFill/>
                </a:ln>
                <a:solidFill>
                  <a:srgbClr val="ED7D31">
                    <a:lumMod val="75000"/>
                  </a:srgbClr>
                </a:solidFill>
                <a:effectLst/>
                <a:uLnTx/>
                <a:uFillTx/>
                <a:latin typeface="Calibri" panose="020F0502020204030204"/>
                <a:ea typeface="+mn-ea"/>
                <a:cs typeface="+mn-cs"/>
              </a:rPr>
              <a:t>sgeptigol </a:t>
            </a:r>
          </a:p>
        </p:txBody>
      </p:sp>
      <p:sp>
        <p:nvSpPr>
          <p:cNvPr id="26" name="TextBox 25">
            <a:extLst>
              <a:ext uri="{FF2B5EF4-FFF2-40B4-BE49-F238E27FC236}">
                <a16:creationId xmlns:a16="http://schemas.microsoft.com/office/drawing/2014/main" id="{8F4F038E-C61A-4582-9B72-8A57EDC8D131}"/>
              </a:ext>
            </a:extLst>
          </p:cNvPr>
          <p:cNvSpPr txBox="1"/>
          <p:nvPr/>
        </p:nvSpPr>
        <p:spPr>
          <a:xfrm>
            <a:off x="476250" y="1658691"/>
            <a:ext cx="2419350" cy="46166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400"/>
              </a:spcAft>
              <a:buClrTx/>
              <a:buSzTx/>
              <a:buFontTx/>
              <a:buNone/>
              <a:tabLst/>
              <a:defRPr/>
            </a:pPr>
            <a:r>
              <a:rPr kumimoji="0" lang="cy-GB" sz="2400" b="0" i="0" u="none" strike="noStrike" kern="1200" cap="none" spc="0" normalizeH="0" baseline="0" noProof="0">
                <a:ln>
                  <a:noFill/>
                </a:ln>
                <a:solidFill>
                  <a:srgbClr val="ED7D31">
                    <a:lumMod val="75000"/>
                  </a:srgbClr>
                </a:solidFill>
                <a:effectLst/>
                <a:uLnTx/>
                <a:uFillTx/>
                <a:latin typeface="Calibri" panose="020F0502020204030204" pitchFamily="34" charset="0"/>
                <a:ea typeface="Calibri" panose="020F0502020204030204" pitchFamily="34" charset="0"/>
                <a:cs typeface="+mn-cs"/>
              </a:rPr>
              <a:t>Bod yn foesegol </a:t>
            </a:r>
            <a:endParaRPr kumimoji="0" lang="en-GB" sz="3600" b="0" i="0" u="none" strike="noStrike" kern="1200" cap="none" spc="0" normalizeH="0" baseline="0" noProof="0">
              <a:ln>
                <a:noFill/>
              </a:ln>
              <a:solidFill>
                <a:srgbClr val="ED7D31">
                  <a:lumMod val="75000"/>
                </a:srgbClr>
              </a:solidFill>
              <a:effectLst/>
              <a:uLnTx/>
              <a:uFillTx/>
              <a:latin typeface="Times New Roman" panose="02020603050405020304" pitchFamily="18" charset="0"/>
              <a:ea typeface="Times New Roman" panose="02020603050405020304" pitchFamily="18" charset="0"/>
              <a:cs typeface="+mn-cs"/>
            </a:endParaRPr>
          </a:p>
        </p:txBody>
      </p:sp>
      <p:sp>
        <p:nvSpPr>
          <p:cNvPr id="27" name="TextBox 26">
            <a:extLst>
              <a:ext uri="{FF2B5EF4-FFF2-40B4-BE49-F238E27FC236}">
                <a16:creationId xmlns:a16="http://schemas.microsoft.com/office/drawing/2014/main" id="{99F8AE44-E2FE-4F11-8FC5-8CC99416DC34}"/>
              </a:ext>
            </a:extLst>
          </p:cNvPr>
          <p:cNvSpPr txBox="1"/>
          <p:nvPr/>
        </p:nvSpPr>
        <p:spPr>
          <a:xfrm>
            <a:off x="523875" y="3044755"/>
            <a:ext cx="2181225"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400"/>
              </a:spcAft>
              <a:buClrTx/>
              <a:buSzTx/>
              <a:buFontTx/>
              <a:buNone/>
              <a:tabLst/>
              <a:defRPr/>
            </a:pPr>
            <a:r>
              <a:rPr kumimoji="0" lang="cy-GB" sz="1800" b="0" i="0" u="none" strike="noStrike" kern="1200" cap="none" spc="0" normalizeH="0" baseline="0" noProof="0">
                <a:ln>
                  <a:noFill/>
                </a:ln>
                <a:solidFill>
                  <a:srgbClr val="ED7D31">
                    <a:lumMod val="75000"/>
                  </a:srgbClr>
                </a:solidFill>
                <a:effectLst/>
                <a:uLnTx/>
                <a:uFillTx/>
                <a:latin typeface="Calibri" panose="020F0502020204030204" pitchFamily="34" charset="0"/>
                <a:ea typeface="Calibri" panose="020F0502020204030204" pitchFamily="34" charset="0"/>
                <a:cs typeface="+mn-cs"/>
              </a:rPr>
              <a:t>Bod yn ymchwilydd medrus </a:t>
            </a:r>
            <a:endParaRPr kumimoji="0" lang="en-GB" sz="2800" b="0" i="0" u="none" strike="noStrike" kern="1200" cap="none" spc="0" normalizeH="0" baseline="0" noProof="0">
              <a:ln>
                <a:noFill/>
              </a:ln>
              <a:solidFill>
                <a:srgbClr val="ED7D31">
                  <a:lumMod val="75000"/>
                </a:srgbClr>
              </a:solidFill>
              <a:effectLst/>
              <a:uLnTx/>
              <a:uFillTx/>
              <a:latin typeface="Times New Roman" panose="02020603050405020304" pitchFamily="18" charset="0"/>
              <a:ea typeface="Times New Roman" panose="02020603050405020304" pitchFamily="18" charset="0"/>
              <a:cs typeface="+mn-cs"/>
            </a:endParaRPr>
          </a:p>
        </p:txBody>
      </p:sp>
      <p:sp>
        <p:nvSpPr>
          <p:cNvPr id="28" name="TextBox 27">
            <a:extLst>
              <a:ext uri="{FF2B5EF4-FFF2-40B4-BE49-F238E27FC236}">
                <a16:creationId xmlns:a16="http://schemas.microsoft.com/office/drawing/2014/main" id="{96B2B3E0-98CA-46C7-A2CE-B045A62C64A7}"/>
              </a:ext>
            </a:extLst>
          </p:cNvPr>
          <p:cNvSpPr txBox="1"/>
          <p:nvPr/>
        </p:nvSpPr>
        <p:spPr>
          <a:xfrm>
            <a:off x="466724" y="4361735"/>
            <a:ext cx="2124075"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400"/>
              </a:spcAft>
              <a:buClrTx/>
              <a:buSzTx/>
              <a:buFontTx/>
              <a:buNone/>
              <a:tabLst/>
              <a:defRPr/>
            </a:pPr>
            <a:r>
              <a:rPr kumimoji="0" lang="cy-GB" sz="1800" b="0" i="0" u="none" strike="noStrike" kern="1200" cap="none" spc="0" normalizeH="0" baseline="0" noProof="0">
                <a:ln>
                  <a:noFill/>
                </a:ln>
                <a:solidFill>
                  <a:srgbClr val="ED7D31">
                    <a:lumMod val="75000"/>
                  </a:srgbClr>
                </a:solidFill>
                <a:effectLst/>
                <a:uLnTx/>
                <a:uFillTx/>
                <a:latin typeface="Calibri" panose="020F0502020204030204" pitchFamily="34" charset="0"/>
                <a:ea typeface="Calibri" panose="020F0502020204030204" pitchFamily="34" charset="0"/>
                <a:cs typeface="+mn-cs"/>
              </a:rPr>
              <a:t>Bod yn rhan o broffesiwn ymholgar </a:t>
            </a:r>
            <a:endParaRPr kumimoji="0" lang="en-GB" sz="2800" b="0" i="0" u="none" strike="noStrike" kern="1200" cap="none" spc="0" normalizeH="0" baseline="0" noProof="0">
              <a:ln>
                <a:noFill/>
              </a:ln>
              <a:solidFill>
                <a:srgbClr val="ED7D31">
                  <a:lumMod val="75000"/>
                </a:srgbClr>
              </a:solidFill>
              <a:effectLst/>
              <a:uLnTx/>
              <a:uFillTx/>
              <a:latin typeface="Times New Roman" panose="02020603050405020304" pitchFamily="18" charset="0"/>
              <a:ea typeface="Times New Roman" panose="02020603050405020304" pitchFamily="18" charset="0"/>
              <a:cs typeface="+mn-cs"/>
            </a:endParaRPr>
          </a:p>
        </p:txBody>
      </p:sp>
      <p:pic>
        <p:nvPicPr>
          <p:cNvPr id="11" name="Picture 10">
            <a:extLst>
              <a:ext uri="{FF2B5EF4-FFF2-40B4-BE49-F238E27FC236}">
                <a16:creationId xmlns:a16="http://schemas.microsoft.com/office/drawing/2014/main" id="{6AD4B64D-DFEB-40FA-8CBD-8ABFE2F20A4A}"/>
              </a:ext>
            </a:extLst>
          </p:cNvPr>
          <p:cNvPicPr>
            <a:picLocks noChangeAspect="1"/>
          </p:cNvPicPr>
          <p:nvPr/>
        </p:nvPicPr>
        <p:blipFill>
          <a:blip r:embed="rId5"/>
          <a:stretch>
            <a:fillRect/>
          </a:stretch>
        </p:blipFill>
        <p:spPr>
          <a:xfrm>
            <a:off x="9497145" y="1011219"/>
            <a:ext cx="2634435" cy="3637710"/>
          </a:xfrm>
          <a:prstGeom prst="rect">
            <a:avLst/>
          </a:prstGeom>
        </p:spPr>
      </p:pic>
      <p:sp>
        <p:nvSpPr>
          <p:cNvPr id="12" name="TextBox 11">
            <a:extLst>
              <a:ext uri="{FF2B5EF4-FFF2-40B4-BE49-F238E27FC236}">
                <a16:creationId xmlns:a16="http://schemas.microsoft.com/office/drawing/2014/main" id="{F5EDD2B6-BF2C-4506-87A4-1B7FD3713764}"/>
              </a:ext>
            </a:extLst>
          </p:cNvPr>
          <p:cNvSpPr txBox="1"/>
          <p:nvPr/>
        </p:nvSpPr>
        <p:spPr>
          <a:xfrm>
            <a:off x="3146773" y="917804"/>
            <a:ext cx="6540872" cy="4524315"/>
          </a:xfrm>
          <a:prstGeom prst="rect">
            <a:avLst/>
          </a:prstGeom>
          <a:noFill/>
        </p:spPr>
        <p:txBody>
          <a:bodyPr wrap="square" rtlCol="0">
            <a:spAutoFit/>
          </a:bodyPr>
          <a:lstStyle/>
          <a:p>
            <a:r>
              <a:rPr lang="cy-GB" sz="3200" dirty="0">
                <a:latin typeface="Ink Free" panose="03080402000500000000" pitchFamily="66" charset="0"/>
              </a:rPr>
              <a:t>Rydych yn chwilio am lenyddiaeth o lyfrgell ar-lein y Brifysgol ynghylch strategaethau effeithiol i helpu dysgwyr ag ADHD. Byddwch yn defnyddio’r wybodaeth hon i asesu ymchwil a wnaethpwyd ac i dreialu dulliau gyda disgybl yn eich dosbarth.  Daw rhai canlyniadau o 2003 a daw rhai o erthyglau papur newydd.   </a:t>
            </a:r>
          </a:p>
        </p:txBody>
      </p:sp>
      <p:pic>
        <p:nvPicPr>
          <p:cNvPr id="17" name="Picture 4" descr="See the source image">
            <a:extLst>
              <a:ext uri="{FF2B5EF4-FFF2-40B4-BE49-F238E27FC236}">
                <a16:creationId xmlns:a16="http://schemas.microsoft.com/office/drawing/2014/main" id="{F51282BE-3B82-48A8-BC4A-B2484F5EF2C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690492" y="210444"/>
            <a:ext cx="781729" cy="520671"/>
          </a:xfrm>
          <a:prstGeom prst="rect">
            <a:avLst/>
          </a:prstGeom>
          <a:noFill/>
          <a:extLst>
            <a:ext uri="{909E8E84-426E-40DD-AFC4-6F175D3DCCD1}">
              <a14:hiddenFill xmlns:a14="http://schemas.microsoft.com/office/drawing/2010/main">
                <a:solidFill>
                  <a:srgbClr val="FFFFFF"/>
                </a:solidFill>
              </a14:hiddenFill>
            </a:ext>
          </a:extLst>
        </p:spPr>
      </p:pic>
      <p:pic>
        <p:nvPicPr>
          <p:cNvPr id="13" name="Recorded Sound">
            <a:hlinkClick r:id="" action="ppaction://media"/>
            <a:extLst>
              <a:ext uri="{FF2B5EF4-FFF2-40B4-BE49-F238E27FC236}">
                <a16:creationId xmlns:a16="http://schemas.microsoft.com/office/drawing/2014/main" id="{3A04D2A0-2F4B-4287-864B-39850AA8F491}"/>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693400" y="210444"/>
            <a:ext cx="554038" cy="554038"/>
          </a:xfrm>
          <a:prstGeom prst="rect">
            <a:avLst/>
          </a:prstGeom>
        </p:spPr>
      </p:pic>
    </p:spTree>
    <p:extLst>
      <p:ext uri="{BB962C8B-B14F-4D97-AF65-F5344CB8AC3E}">
        <p14:creationId xmlns:p14="http://schemas.microsoft.com/office/powerpoint/2010/main" val="651579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5327"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Diagonal Corners Rounded 1">
            <a:extLst>
              <a:ext uri="{FF2B5EF4-FFF2-40B4-BE49-F238E27FC236}">
                <a16:creationId xmlns:a16="http://schemas.microsoft.com/office/drawing/2014/main" id="{682A1078-5B0F-4FC4-9713-A694672E740A}"/>
              </a:ext>
            </a:extLst>
          </p:cNvPr>
          <p:cNvSpPr/>
          <p:nvPr/>
        </p:nvSpPr>
        <p:spPr>
          <a:xfrm>
            <a:off x="476250" y="113350"/>
            <a:ext cx="2228850" cy="1200150"/>
          </a:xfrm>
          <a:prstGeom prst="round2Diag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400"/>
              </a:spcAft>
              <a:buClrTx/>
              <a:buSzTx/>
              <a:buFontTx/>
              <a:buNone/>
              <a:tabLst/>
              <a:defRPr/>
            </a:pPr>
            <a:endParaRPr kumimoji="0" lang="en-GB" sz="3600" b="1" i="0" u="none" strike="noStrike" kern="1200" cap="none" spc="0" normalizeH="0" baseline="0" noProof="0">
              <a:ln>
                <a:noFill/>
              </a:ln>
              <a:solidFill>
                <a:srgbClr val="70AD47">
                  <a:lumMod val="75000"/>
                </a:srgbClr>
              </a:solidFill>
              <a:effectLst/>
              <a:uLnTx/>
              <a:uFillTx/>
              <a:latin typeface="Times New Roman" panose="02020603050405020304" pitchFamily="18" charset="0"/>
              <a:ea typeface="Times New Roman" panose="02020603050405020304" pitchFamily="18" charset="0"/>
              <a:cs typeface="+mn-cs"/>
            </a:endParaRPr>
          </a:p>
        </p:txBody>
      </p:sp>
      <p:sp>
        <p:nvSpPr>
          <p:cNvPr id="3" name="Rectangle: Diagonal Corners Rounded 2">
            <a:extLst>
              <a:ext uri="{FF2B5EF4-FFF2-40B4-BE49-F238E27FC236}">
                <a16:creationId xmlns:a16="http://schemas.microsoft.com/office/drawing/2014/main" id="{ECBA4DF7-3597-496B-AB7C-5697D85BC94E}"/>
              </a:ext>
            </a:extLst>
          </p:cNvPr>
          <p:cNvSpPr/>
          <p:nvPr/>
        </p:nvSpPr>
        <p:spPr>
          <a:xfrm>
            <a:off x="476250" y="1571625"/>
            <a:ext cx="2228850" cy="1200150"/>
          </a:xfrm>
          <a:prstGeom prst="round2Diag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Diagonal Corners Rounded 3">
            <a:extLst>
              <a:ext uri="{FF2B5EF4-FFF2-40B4-BE49-F238E27FC236}">
                <a16:creationId xmlns:a16="http://schemas.microsoft.com/office/drawing/2014/main" id="{CFC1A1DB-BC04-428D-8739-9AEEDE7FC377}"/>
              </a:ext>
            </a:extLst>
          </p:cNvPr>
          <p:cNvSpPr/>
          <p:nvPr/>
        </p:nvSpPr>
        <p:spPr>
          <a:xfrm>
            <a:off x="476250" y="2981325"/>
            <a:ext cx="2228850" cy="1200150"/>
          </a:xfrm>
          <a:prstGeom prst="round2Diag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Rectangle: Diagonal Corners Rounded 4">
            <a:extLst>
              <a:ext uri="{FF2B5EF4-FFF2-40B4-BE49-F238E27FC236}">
                <a16:creationId xmlns:a16="http://schemas.microsoft.com/office/drawing/2014/main" id="{373B8DED-9E74-4017-B2A9-C07F558097B7}"/>
              </a:ext>
            </a:extLst>
          </p:cNvPr>
          <p:cNvSpPr/>
          <p:nvPr/>
        </p:nvSpPr>
        <p:spPr>
          <a:xfrm>
            <a:off x="476250" y="4391025"/>
            <a:ext cx="2228850" cy="1200150"/>
          </a:xfrm>
          <a:prstGeom prst="round2DiagRec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ECD7017D-ADF2-4D23-9B05-17BDAFEEEC6C}"/>
              </a:ext>
            </a:extLst>
          </p:cNvPr>
          <p:cNvSpPr txBox="1"/>
          <p:nvPr/>
        </p:nvSpPr>
        <p:spPr>
          <a:xfrm>
            <a:off x="476250" y="676545"/>
            <a:ext cx="2181225"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a:ln>
                  <a:noFill/>
                </a:ln>
                <a:solidFill>
                  <a:prstClr val="black"/>
                </a:solidFill>
                <a:effectLst/>
                <a:uLnTx/>
                <a:uFillTx/>
                <a:latin typeface="Calibri" panose="020F0502020204030204"/>
                <a:ea typeface="+mn-ea"/>
                <a:cs typeface="+mn-cs"/>
              </a:rPr>
              <a:t>Being sceptical </a:t>
            </a:r>
          </a:p>
        </p:txBody>
      </p:sp>
      <p:sp>
        <p:nvSpPr>
          <p:cNvPr id="7" name="TextBox 6">
            <a:extLst>
              <a:ext uri="{FF2B5EF4-FFF2-40B4-BE49-F238E27FC236}">
                <a16:creationId xmlns:a16="http://schemas.microsoft.com/office/drawing/2014/main" id="{189AAE98-FA89-47B4-9E0D-A1D22448EF9A}"/>
              </a:ext>
            </a:extLst>
          </p:cNvPr>
          <p:cNvSpPr txBox="1"/>
          <p:nvPr/>
        </p:nvSpPr>
        <p:spPr>
          <a:xfrm>
            <a:off x="523875" y="2241770"/>
            <a:ext cx="1790700"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a:ln>
                  <a:noFill/>
                </a:ln>
                <a:solidFill>
                  <a:prstClr val="black"/>
                </a:solidFill>
                <a:effectLst/>
                <a:uLnTx/>
                <a:uFillTx/>
                <a:latin typeface="Calibri" panose="020F0502020204030204"/>
                <a:ea typeface="+mn-ea"/>
                <a:cs typeface="+mn-cs"/>
              </a:rPr>
              <a:t>Being ethical </a:t>
            </a:r>
          </a:p>
        </p:txBody>
      </p:sp>
      <p:sp>
        <p:nvSpPr>
          <p:cNvPr id="8" name="TextBox 7">
            <a:extLst>
              <a:ext uri="{FF2B5EF4-FFF2-40B4-BE49-F238E27FC236}">
                <a16:creationId xmlns:a16="http://schemas.microsoft.com/office/drawing/2014/main" id="{8C8D3536-7982-476D-B5E1-8B2D73E1C67F}"/>
              </a:ext>
            </a:extLst>
          </p:cNvPr>
          <p:cNvSpPr txBox="1"/>
          <p:nvPr/>
        </p:nvSpPr>
        <p:spPr>
          <a:xfrm>
            <a:off x="523875" y="3546753"/>
            <a:ext cx="2009775"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Calibri" panose="020F0502020204030204"/>
                <a:ea typeface="+mn-ea"/>
                <a:cs typeface="+mn-cs"/>
              </a:rPr>
              <a:t>Being a skilled researcher </a:t>
            </a:r>
          </a:p>
        </p:txBody>
      </p:sp>
      <p:sp>
        <p:nvSpPr>
          <p:cNvPr id="9" name="TextBox 8">
            <a:extLst>
              <a:ext uri="{FF2B5EF4-FFF2-40B4-BE49-F238E27FC236}">
                <a16:creationId xmlns:a16="http://schemas.microsoft.com/office/drawing/2014/main" id="{94C2737F-55FD-41D0-8FD1-2521FE438E0B}"/>
              </a:ext>
            </a:extLst>
          </p:cNvPr>
          <p:cNvSpPr txBox="1"/>
          <p:nvPr/>
        </p:nvSpPr>
        <p:spPr>
          <a:xfrm>
            <a:off x="523875" y="4972050"/>
            <a:ext cx="2305050"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Calibri" panose="020F0502020204030204"/>
                <a:ea typeface="+mn-ea"/>
                <a:cs typeface="+mn-cs"/>
              </a:rPr>
              <a:t>Being part of an enquiring profession </a:t>
            </a:r>
          </a:p>
        </p:txBody>
      </p:sp>
      <p:sp>
        <p:nvSpPr>
          <p:cNvPr id="10" name="TextBox 9">
            <a:extLst>
              <a:ext uri="{FF2B5EF4-FFF2-40B4-BE49-F238E27FC236}">
                <a16:creationId xmlns:a16="http://schemas.microsoft.com/office/drawing/2014/main" id="{FFA12805-3B05-4C08-A8DD-FBA1520268B8}"/>
              </a:ext>
            </a:extLst>
          </p:cNvPr>
          <p:cNvSpPr txBox="1"/>
          <p:nvPr/>
        </p:nvSpPr>
        <p:spPr>
          <a:xfrm>
            <a:off x="476250" y="178478"/>
            <a:ext cx="2305050"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a:ln>
                  <a:noFill/>
                </a:ln>
                <a:solidFill>
                  <a:srgbClr val="ED7D31">
                    <a:lumMod val="75000"/>
                  </a:srgbClr>
                </a:solidFill>
                <a:effectLst/>
                <a:uLnTx/>
                <a:uFillTx/>
                <a:latin typeface="Calibri" panose="020F0502020204030204"/>
                <a:ea typeface="+mn-ea"/>
                <a:cs typeface="+mn-cs"/>
              </a:rPr>
              <a:t>Bod </a:t>
            </a:r>
            <a:r>
              <a:rPr kumimoji="0" lang="en-GB" sz="2400" b="0" i="0" u="none" strike="noStrike" kern="1200" cap="none" spc="0" normalizeH="0" baseline="0" noProof="0" err="1">
                <a:ln>
                  <a:noFill/>
                </a:ln>
                <a:solidFill>
                  <a:srgbClr val="ED7D31">
                    <a:lumMod val="75000"/>
                  </a:srgbClr>
                </a:solidFill>
                <a:effectLst/>
                <a:uLnTx/>
                <a:uFillTx/>
                <a:latin typeface="Calibri" panose="020F0502020204030204"/>
                <a:ea typeface="+mn-ea"/>
                <a:cs typeface="+mn-cs"/>
              </a:rPr>
              <a:t>yn</a:t>
            </a:r>
            <a:r>
              <a:rPr kumimoji="0" lang="en-GB" sz="2400" b="0" i="0" u="none" strike="noStrike" kern="1200" cap="none" spc="0" normalizeH="0" baseline="0" noProof="0">
                <a:ln>
                  <a:noFill/>
                </a:ln>
                <a:solidFill>
                  <a:srgbClr val="ED7D31">
                    <a:lumMod val="75000"/>
                  </a:srgbClr>
                </a:solidFill>
                <a:effectLst/>
                <a:uLnTx/>
                <a:uFillTx/>
                <a:latin typeface="Calibri" panose="020F0502020204030204"/>
                <a:ea typeface="+mn-ea"/>
                <a:cs typeface="+mn-cs"/>
              </a:rPr>
              <a:t> </a:t>
            </a:r>
            <a:r>
              <a:rPr kumimoji="0" lang="en-GB" sz="2400" b="0" i="0" u="none" strike="noStrike" kern="1200" cap="none" spc="0" normalizeH="0" baseline="0" noProof="0" err="1">
                <a:ln>
                  <a:noFill/>
                </a:ln>
                <a:solidFill>
                  <a:srgbClr val="ED7D31">
                    <a:lumMod val="75000"/>
                  </a:srgbClr>
                </a:solidFill>
                <a:effectLst/>
                <a:uLnTx/>
                <a:uFillTx/>
                <a:latin typeface="Calibri" panose="020F0502020204030204"/>
                <a:ea typeface="+mn-ea"/>
                <a:cs typeface="+mn-cs"/>
              </a:rPr>
              <a:t>sgeptigol</a:t>
            </a:r>
            <a:r>
              <a:rPr kumimoji="0" lang="en-GB" sz="2400" b="0" i="0" u="none" strike="noStrike" kern="1200" cap="none" spc="0" normalizeH="0" baseline="0" noProof="0">
                <a:ln>
                  <a:noFill/>
                </a:ln>
                <a:solidFill>
                  <a:srgbClr val="ED7D31">
                    <a:lumMod val="75000"/>
                  </a:srgbClr>
                </a:solidFill>
                <a:effectLst/>
                <a:uLnTx/>
                <a:uFillTx/>
                <a:latin typeface="Calibri" panose="020F0502020204030204"/>
                <a:ea typeface="+mn-ea"/>
                <a:cs typeface="+mn-cs"/>
              </a:rPr>
              <a:t> </a:t>
            </a:r>
          </a:p>
        </p:txBody>
      </p:sp>
      <p:sp>
        <p:nvSpPr>
          <p:cNvPr id="26" name="TextBox 25">
            <a:extLst>
              <a:ext uri="{FF2B5EF4-FFF2-40B4-BE49-F238E27FC236}">
                <a16:creationId xmlns:a16="http://schemas.microsoft.com/office/drawing/2014/main" id="{8F4F038E-C61A-4582-9B72-8A57EDC8D131}"/>
              </a:ext>
            </a:extLst>
          </p:cNvPr>
          <p:cNvSpPr txBox="1"/>
          <p:nvPr/>
        </p:nvSpPr>
        <p:spPr>
          <a:xfrm>
            <a:off x="476250" y="1658691"/>
            <a:ext cx="2419350" cy="46166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400"/>
              </a:spcAft>
              <a:buClrTx/>
              <a:buSzTx/>
              <a:buFontTx/>
              <a:buNone/>
              <a:tabLst/>
              <a:defRPr/>
            </a:pPr>
            <a:r>
              <a:rPr kumimoji="0" lang="cy-GB" sz="2400" b="0" i="0" u="none" strike="noStrike" kern="1200" cap="none" spc="0" normalizeH="0" baseline="0" noProof="0">
                <a:ln>
                  <a:noFill/>
                </a:ln>
                <a:solidFill>
                  <a:srgbClr val="ED7D31">
                    <a:lumMod val="75000"/>
                  </a:srgbClr>
                </a:solidFill>
                <a:effectLst/>
                <a:uLnTx/>
                <a:uFillTx/>
                <a:latin typeface="Calibri" panose="020F0502020204030204" pitchFamily="34" charset="0"/>
                <a:ea typeface="Calibri" panose="020F0502020204030204" pitchFamily="34" charset="0"/>
                <a:cs typeface="+mn-cs"/>
              </a:rPr>
              <a:t>Bod yn foesegol </a:t>
            </a:r>
            <a:endParaRPr kumimoji="0" lang="en-GB" sz="3600" b="0" i="0" u="none" strike="noStrike" kern="1200" cap="none" spc="0" normalizeH="0" baseline="0" noProof="0">
              <a:ln>
                <a:noFill/>
              </a:ln>
              <a:solidFill>
                <a:srgbClr val="ED7D31">
                  <a:lumMod val="75000"/>
                </a:srgbClr>
              </a:solidFill>
              <a:effectLst/>
              <a:uLnTx/>
              <a:uFillTx/>
              <a:latin typeface="Times New Roman" panose="02020603050405020304" pitchFamily="18" charset="0"/>
              <a:ea typeface="Times New Roman" panose="02020603050405020304" pitchFamily="18" charset="0"/>
              <a:cs typeface="+mn-cs"/>
            </a:endParaRPr>
          </a:p>
        </p:txBody>
      </p:sp>
      <p:sp>
        <p:nvSpPr>
          <p:cNvPr id="27" name="TextBox 26">
            <a:extLst>
              <a:ext uri="{FF2B5EF4-FFF2-40B4-BE49-F238E27FC236}">
                <a16:creationId xmlns:a16="http://schemas.microsoft.com/office/drawing/2014/main" id="{99F8AE44-E2FE-4F11-8FC5-8CC99416DC34}"/>
              </a:ext>
            </a:extLst>
          </p:cNvPr>
          <p:cNvSpPr txBox="1"/>
          <p:nvPr/>
        </p:nvSpPr>
        <p:spPr>
          <a:xfrm>
            <a:off x="523875" y="3044755"/>
            <a:ext cx="2181225"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400"/>
              </a:spcAft>
              <a:buClrTx/>
              <a:buSzTx/>
              <a:buFontTx/>
              <a:buNone/>
              <a:tabLst/>
              <a:defRPr/>
            </a:pPr>
            <a:r>
              <a:rPr kumimoji="0" lang="cy-GB" sz="1800" b="0" i="0" u="none" strike="noStrike" kern="1200" cap="none" spc="0" normalizeH="0" baseline="0" noProof="0">
                <a:ln>
                  <a:noFill/>
                </a:ln>
                <a:solidFill>
                  <a:srgbClr val="ED7D31">
                    <a:lumMod val="75000"/>
                  </a:srgbClr>
                </a:solidFill>
                <a:effectLst/>
                <a:uLnTx/>
                <a:uFillTx/>
                <a:latin typeface="Calibri" panose="020F0502020204030204" pitchFamily="34" charset="0"/>
                <a:ea typeface="Calibri" panose="020F0502020204030204" pitchFamily="34" charset="0"/>
                <a:cs typeface="+mn-cs"/>
              </a:rPr>
              <a:t>Bod yn ymchwilydd medrus </a:t>
            </a:r>
            <a:endParaRPr kumimoji="0" lang="en-GB" sz="2800" b="0" i="0" u="none" strike="noStrike" kern="1200" cap="none" spc="0" normalizeH="0" baseline="0" noProof="0">
              <a:ln>
                <a:noFill/>
              </a:ln>
              <a:solidFill>
                <a:srgbClr val="ED7D31">
                  <a:lumMod val="75000"/>
                </a:srgbClr>
              </a:solidFill>
              <a:effectLst/>
              <a:uLnTx/>
              <a:uFillTx/>
              <a:latin typeface="Times New Roman" panose="02020603050405020304" pitchFamily="18" charset="0"/>
              <a:ea typeface="Times New Roman" panose="02020603050405020304" pitchFamily="18" charset="0"/>
              <a:cs typeface="+mn-cs"/>
            </a:endParaRPr>
          </a:p>
        </p:txBody>
      </p:sp>
      <p:sp>
        <p:nvSpPr>
          <p:cNvPr id="28" name="TextBox 27">
            <a:extLst>
              <a:ext uri="{FF2B5EF4-FFF2-40B4-BE49-F238E27FC236}">
                <a16:creationId xmlns:a16="http://schemas.microsoft.com/office/drawing/2014/main" id="{96B2B3E0-98CA-46C7-A2CE-B045A62C64A7}"/>
              </a:ext>
            </a:extLst>
          </p:cNvPr>
          <p:cNvSpPr txBox="1"/>
          <p:nvPr/>
        </p:nvSpPr>
        <p:spPr>
          <a:xfrm>
            <a:off x="466724" y="4361735"/>
            <a:ext cx="2124075"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400"/>
              </a:spcAft>
              <a:buClrTx/>
              <a:buSzTx/>
              <a:buFontTx/>
              <a:buNone/>
              <a:tabLst/>
              <a:defRPr/>
            </a:pPr>
            <a:r>
              <a:rPr kumimoji="0" lang="cy-GB" sz="1800" b="0" i="0" u="none" strike="noStrike" kern="1200" cap="none" spc="0" normalizeH="0" baseline="0" noProof="0">
                <a:ln>
                  <a:noFill/>
                </a:ln>
                <a:solidFill>
                  <a:srgbClr val="ED7D31">
                    <a:lumMod val="75000"/>
                  </a:srgbClr>
                </a:solidFill>
                <a:effectLst/>
                <a:uLnTx/>
                <a:uFillTx/>
                <a:latin typeface="Calibri" panose="020F0502020204030204" pitchFamily="34" charset="0"/>
                <a:ea typeface="Calibri" panose="020F0502020204030204" pitchFamily="34" charset="0"/>
                <a:cs typeface="+mn-cs"/>
              </a:rPr>
              <a:t>Bod yn rhan o broffesiwn ymholgar </a:t>
            </a:r>
            <a:endParaRPr kumimoji="0" lang="en-GB" sz="2800" b="0" i="0" u="none" strike="noStrike" kern="1200" cap="none" spc="0" normalizeH="0" baseline="0" noProof="0">
              <a:ln>
                <a:noFill/>
              </a:ln>
              <a:solidFill>
                <a:srgbClr val="ED7D31">
                  <a:lumMod val="75000"/>
                </a:srgbClr>
              </a:solidFill>
              <a:effectLst/>
              <a:uLnTx/>
              <a:uFillTx/>
              <a:latin typeface="Times New Roman" panose="02020603050405020304" pitchFamily="18" charset="0"/>
              <a:ea typeface="Times New Roman" panose="02020603050405020304" pitchFamily="18" charset="0"/>
              <a:cs typeface="+mn-cs"/>
            </a:endParaRPr>
          </a:p>
        </p:txBody>
      </p:sp>
      <p:pic>
        <p:nvPicPr>
          <p:cNvPr id="11" name="Picture 10">
            <a:extLst>
              <a:ext uri="{FF2B5EF4-FFF2-40B4-BE49-F238E27FC236}">
                <a16:creationId xmlns:a16="http://schemas.microsoft.com/office/drawing/2014/main" id="{6AD4B64D-DFEB-40FA-8CBD-8ABFE2F20A4A}"/>
              </a:ext>
            </a:extLst>
          </p:cNvPr>
          <p:cNvPicPr>
            <a:picLocks noChangeAspect="1"/>
          </p:cNvPicPr>
          <p:nvPr/>
        </p:nvPicPr>
        <p:blipFill>
          <a:blip r:embed="rId5"/>
          <a:stretch>
            <a:fillRect/>
          </a:stretch>
        </p:blipFill>
        <p:spPr>
          <a:xfrm>
            <a:off x="9497145" y="1011219"/>
            <a:ext cx="2634435" cy="3637710"/>
          </a:xfrm>
          <a:prstGeom prst="rect">
            <a:avLst/>
          </a:prstGeom>
        </p:spPr>
      </p:pic>
      <p:sp>
        <p:nvSpPr>
          <p:cNvPr id="12" name="TextBox 11">
            <a:extLst>
              <a:ext uri="{FF2B5EF4-FFF2-40B4-BE49-F238E27FC236}">
                <a16:creationId xmlns:a16="http://schemas.microsoft.com/office/drawing/2014/main" id="{F5EDD2B6-BF2C-4506-87A4-1B7FD3713764}"/>
              </a:ext>
            </a:extLst>
          </p:cNvPr>
          <p:cNvSpPr txBox="1"/>
          <p:nvPr/>
        </p:nvSpPr>
        <p:spPr>
          <a:xfrm>
            <a:off x="3261074" y="210444"/>
            <a:ext cx="6540872" cy="4524315"/>
          </a:xfrm>
          <a:prstGeom prst="rect">
            <a:avLst/>
          </a:prstGeom>
          <a:noFill/>
        </p:spPr>
        <p:txBody>
          <a:bodyPr wrap="square" rtlCol="0">
            <a:spAutoFit/>
          </a:bodyPr>
          <a:lstStyle/>
          <a:p>
            <a:r>
              <a:rPr lang="en-GB" sz="3200" dirty="0">
                <a:latin typeface="Ink Free" panose="03080402000500000000" pitchFamily="66" charset="0"/>
              </a:rPr>
              <a:t>You are searching for literature from the university’s online library about effective strategies to help learners with ADHD. You will use this information to assess research carried out and to trial some approaches with a pupil in your class.  Some results are from 2003 and some are from newspaper articles.   </a:t>
            </a:r>
          </a:p>
        </p:txBody>
      </p:sp>
      <p:pic>
        <p:nvPicPr>
          <p:cNvPr id="16" name="Picture 2" descr="Durable Nylon Union Jack Flag - 5ft x 3ft">
            <a:extLst>
              <a:ext uri="{FF2B5EF4-FFF2-40B4-BE49-F238E27FC236}">
                <a16:creationId xmlns:a16="http://schemas.microsoft.com/office/drawing/2014/main" id="{C68EEB92-DC29-43D0-AAF0-73ADCB42FDB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890855" y="178478"/>
            <a:ext cx="781729" cy="781729"/>
          </a:xfrm>
          <a:prstGeom prst="rect">
            <a:avLst/>
          </a:prstGeom>
          <a:noFill/>
          <a:extLst>
            <a:ext uri="{909E8E84-426E-40DD-AFC4-6F175D3DCCD1}">
              <a14:hiddenFill xmlns:a14="http://schemas.microsoft.com/office/drawing/2010/main">
                <a:solidFill>
                  <a:srgbClr val="FFFFFF"/>
                </a:solidFill>
              </a14:hiddenFill>
            </a:ext>
          </a:extLst>
        </p:spPr>
      </p:pic>
      <p:pic>
        <p:nvPicPr>
          <p:cNvPr id="13" name="Recorded Sound">
            <a:hlinkClick r:id="" action="ppaction://media"/>
            <a:extLst>
              <a:ext uri="{FF2B5EF4-FFF2-40B4-BE49-F238E27FC236}">
                <a16:creationId xmlns:a16="http://schemas.microsoft.com/office/drawing/2014/main" id="{8CEC3FB1-B02F-4CE1-B73B-614201FFAFAA}"/>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905347" y="297777"/>
            <a:ext cx="609600" cy="609600"/>
          </a:xfrm>
          <a:prstGeom prst="rect">
            <a:avLst/>
          </a:prstGeom>
        </p:spPr>
      </p:pic>
    </p:spTree>
    <p:extLst>
      <p:ext uri="{BB962C8B-B14F-4D97-AF65-F5344CB8AC3E}">
        <p14:creationId xmlns:p14="http://schemas.microsoft.com/office/powerpoint/2010/main" val="387207875"/>
      </p:ext>
    </p:extLst>
  </p:cSld>
  <p:clrMapOvr>
    <a:masterClrMapping/>
  </p:clrMapOvr>
  <mc:AlternateContent xmlns:mc="http://schemas.openxmlformats.org/markup-compatibility/2006" xmlns:p14="http://schemas.microsoft.com/office/powerpoint/2010/main">
    <mc:Choice Requires="p14">
      <p:transition spd="slow" p14:dur="2000" advTm="110352"/>
    </mc:Choice>
    <mc:Fallback xmlns="">
      <p:transition spd="slow" advTm="1103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0352"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Diagonal Corners Rounded 1">
            <a:extLst>
              <a:ext uri="{FF2B5EF4-FFF2-40B4-BE49-F238E27FC236}">
                <a16:creationId xmlns:a16="http://schemas.microsoft.com/office/drawing/2014/main" id="{682A1078-5B0F-4FC4-9713-A694672E740A}"/>
              </a:ext>
            </a:extLst>
          </p:cNvPr>
          <p:cNvSpPr/>
          <p:nvPr/>
        </p:nvSpPr>
        <p:spPr>
          <a:xfrm>
            <a:off x="476250" y="113350"/>
            <a:ext cx="2228850" cy="1200150"/>
          </a:xfrm>
          <a:prstGeom prst="round2Diag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400"/>
              </a:spcAft>
              <a:buClrTx/>
              <a:buSzTx/>
              <a:buFontTx/>
              <a:buNone/>
              <a:tabLst/>
              <a:defRPr/>
            </a:pPr>
            <a:endParaRPr kumimoji="0" lang="en-GB" sz="3600" b="1" i="0" u="none" strike="noStrike" kern="1200" cap="none" spc="0" normalizeH="0" baseline="0" noProof="0">
              <a:ln>
                <a:noFill/>
              </a:ln>
              <a:solidFill>
                <a:srgbClr val="70AD47">
                  <a:lumMod val="75000"/>
                </a:srgbClr>
              </a:solidFill>
              <a:effectLst/>
              <a:uLnTx/>
              <a:uFillTx/>
              <a:latin typeface="Times New Roman" panose="02020603050405020304" pitchFamily="18" charset="0"/>
              <a:ea typeface="Times New Roman" panose="02020603050405020304" pitchFamily="18" charset="0"/>
              <a:cs typeface="+mn-cs"/>
            </a:endParaRPr>
          </a:p>
        </p:txBody>
      </p:sp>
      <p:sp>
        <p:nvSpPr>
          <p:cNvPr id="3" name="Rectangle: Diagonal Corners Rounded 2">
            <a:extLst>
              <a:ext uri="{FF2B5EF4-FFF2-40B4-BE49-F238E27FC236}">
                <a16:creationId xmlns:a16="http://schemas.microsoft.com/office/drawing/2014/main" id="{ECBA4DF7-3597-496B-AB7C-5697D85BC94E}"/>
              </a:ext>
            </a:extLst>
          </p:cNvPr>
          <p:cNvSpPr/>
          <p:nvPr/>
        </p:nvSpPr>
        <p:spPr>
          <a:xfrm>
            <a:off x="476250" y="1571625"/>
            <a:ext cx="2228850" cy="1200150"/>
          </a:xfrm>
          <a:prstGeom prst="round2Diag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Diagonal Corners Rounded 3">
            <a:extLst>
              <a:ext uri="{FF2B5EF4-FFF2-40B4-BE49-F238E27FC236}">
                <a16:creationId xmlns:a16="http://schemas.microsoft.com/office/drawing/2014/main" id="{CFC1A1DB-BC04-428D-8739-9AEEDE7FC377}"/>
              </a:ext>
            </a:extLst>
          </p:cNvPr>
          <p:cNvSpPr/>
          <p:nvPr/>
        </p:nvSpPr>
        <p:spPr>
          <a:xfrm>
            <a:off x="476250" y="2981325"/>
            <a:ext cx="2228850" cy="1200150"/>
          </a:xfrm>
          <a:prstGeom prst="round2Diag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Rectangle: Diagonal Corners Rounded 4">
            <a:extLst>
              <a:ext uri="{FF2B5EF4-FFF2-40B4-BE49-F238E27FC236}">
                <a16:creationId xmlns:a16="http://schemas.microsoft.com/office/drawing/2014/main" id="{373B8DED-9E74-4017-B2A9-C07F558097B7}"/>
              </a:ext>
            </a:extLst>
          </p:cNvPr>
          <p:cNvSpPr/>
          <p:nvPr/>
        </p:nvSpPr>
        <p:spPr>
          <a:xfrm>
            <a:off x="476250" y="4391025"/>
            <a:ext cx="2228850" cy="1200150"/>
          </a:xfrm>
          <a:prstGeom prst="round2DiagRec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ECD7017D-ADF2-4D23-9B05-17BDAFEEEC6C}"/>
              </a:ext>
            </a:extLst>
          </p:cNvPr>
          <p:cNvSpPr txBox="1"/>
          <p:nvPr/>
        </p:nvSpPr>
        <p:spPr>
          <a:xfrm>
            <a:off x="476250" y="676545"/>
            <a:ext cx="2181225"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Being sceptical </a:t>
            </a:r>
          </a:p>
        </p:txBody>
      </p:sp>
      <p:sp>
        <p:nvSpPr>
          <p:cNvPr id="7" name="TextBox 6">
            <a:extLst>
              <a:ext uri="{FF2B5EF4-FFF2-40B4-BE49-F238E27FC236}">
                <a16:creationId xmlns:a16="http://schemas.microsoft.com/office/drawing/2014/main" id="{189AAE98-FA89-47B4-9E0D-A1D22448EF9A}"/>
              </a:ext>
            </a:extLst>
          </p:cNvPr>
          <p:cNvSpPr txBox="1"/>
          <p:nvPr/>
        </p:nvSpPr>
        <p:spPr>
          <a:xfrm>
            <a:off x="523875" y="2241770"/>
            <a:ext cx="1790700"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a:ln>
                  <a:noFill/>
                </a:ln>
                <a:solidFill>
                  <a:prstClr val="black"/>
                </a:solidFill>
                <a:effectLst/>
                <a:uLnTx/>
                <a:uFillTx/>
                <a:latin typeface="Calibri" panose="020F0502020204030204"/>
                <a:ea typeface="+mn-ea"/>
                <a:cs typeface="+mn-cs"/>
              </a:rPr>
              <a:t>Being ethical </a:t>
            </a:r>
          </a:p>
        </p:txBody>
      </p:sp>
      <p:sp>
        <p:nvSpPr>
          <p:cNvPr id="8" name="TextBox 7">
            <a:extLst>
              <a:ext uri="{FF2B5EF4-FFF2-40B4-BE49-F238E27FC236}">
                <a16:creationId xmlns:a16="http://schemas.microsoft.com/office/drawing/2014/main" id="{8C8D3536-7982-476D-B5E1-8B2D73E1C67F}"/>
              </a:ext>
            </a:extLst>
          </p:cNvPr>
          <p:cNvSpPr txBox="1"/>
          <p:nvPr/>
        </p:nvSpPr>
        <p:spPr>
          <a:xfrm>
            <a:off x="523875" y="3546753"/>
            <a:ext cx="2009775"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Calibri" panose="020F0502020204030204"/>
                <a:ea typeface="+mn-ea"/>
                <a:cs typeface="+mn-cs"/>
              </a:rPr>
              <a:t>Being a skilled researcher </a:t>
            </a:r>
          </a:p>
        </p:txBody>
      </p:sp>
      <p:sp>
        <p:nvSpPr>
          <p:cNvPr id="9" name="TextBox 8">
            <a:extLst>
              <a:ext uri="{FF2B5EF4-FFF2-40B4-BE49-F238E27FC236}">
                <a16:creationId xmlns:a16="http://schemas.microsoft.com/office/drawing/2014/main" id="{94C2737F-55FD-41D0-8FD1-2521FE438E0B}"/>
              </a:ext>
            </a:extLst>
          </p:cNvPr>
          <p:cNvSpPr txBox="1"/>
          <p:nvPr/>
        </p:nvSpPr>
        <p:spPr>
          <a:xfrm>
            <a:off x="523875" y="4972050"/>
            <a:ext cx="2305050"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Calibri" panose="020F0502020204030204"/>
                <a:ea typeface="+mn-ea"/>
                <a:cs typeface="+mn-cs"/>
              </a:rPr>
              <a:t>Being part of an enquiring profession </a:t>
            </a:r>
          </a:p>
        </p:txBody>
      </p:sp>
      <p:sp>
        <p:nvSpPr>
          <p:cNvPr id="10" name="TextBox 9">
            <a:extLst>
              <a:ext uri="{FF2B5EF4-FFF2-40B4-BE49-F238E27FC236}">
                <a16:creationId xmlns:a16="http://schemas.microsoft.com/office/drawing/2014/main" id="{FFA12805-3B05-4C08-A8DD-FBA1520268B8}"/>
              </a:ext>
            </a:extLst>
          </p:cNvPr>
          <p:cNvSpPr txBox="1"/>
          <p:nvPr/>
        </p:nvSpPr>
        <p:spPr>
          <a:xfrm>
            <a:off x="476250" y="178478"/>
            <a:ext cx="2305050"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a:ln>
                  <a:noFill/>
                </a:ln>
                <a:solidFill>
                  <a:srgbClr val="ED7D31">
                    <a:lumMod val="75000"/>
                  </a:srgbClr>
                </a:solidFill>
                <a:effectLst/>
                <a:uLnTx/>
                <a:uFillTx/>
                <a:latin typeface="Calibri" panose="020F0502020204030204"/>
                <a:ea typeface="+mn-ea"/>
                <a:cs typeface="+mn-cs"/>
              </a:rPr>
              <a:t>Bod </a:t>
            </a:r>
            <a:r>
              <a:rPr kumimoji="0" lang="en-GB" sz="2400" b="0" i="0" u="none" strike="noStrike" kern="1200" cap="none" spc="0" normalizeH="0" baseline="0" noProof="0" err="1">
                <a:ln>
                  <a:noFill/>
                </a:ln>
                <a:solidFill>
                  <a:srgbClr val="ED7D31">
                    <a:lumMod val="75000"/>
                  </a:srgbClr>
                </a:solidFill>
                <a:effectLst/>
                <a:uLnTx/>
                <a:uFillTx/>
                <a:latin typeface="Calibri" panose="020F0502020204030204"/>
                <a:ea typeface="+mn-ea"/>
                <a:cs typeface="+mn-cs"/>
              </a:rPr>
              <a:t>yn</a:t>
            </a:r>
            <a:r>
              <a:rPr kumimoji="0" lang="en-GB" sz="2400" b="0" i="0" u="none" strike="noStrike" kern="1200" cap="none" spc="0" normalizeH="0" baseline="0" noProof="0">
                <a:ln>
                  <a:noFill/>
                </a:ln>
                <a:solidFill>
                  <a:srgbClr val="ED7D31">
                    <a:lumMod val="75000"/>
                  </a:srgbClr>
                </a:solidFill>
                <a:effectLst/>
                <a:uLnTx/>
                <a:uFillTx/>
                <a:latin typeface="Calibri" panose="020F0502020204030204"/>
                <a:ea typeface="+mn-ea"/>
                <a:cs typeface="+mn-cs"/>
              </a:rPr>
              <a:t> </a:t>
            </a:r>
            <a:r>
              <a:rPr kumimoji="0" lang="en-GB" sz="2400" b="0" i="0" u="none" strike="noStrike" kern="1200" cap="none" spc="0" normalizeH="0" baseline="0" noProof="0" err="1">
                <a:ln>
                  <a:noFill/>
                </a:ln>
                <a:solidFill>
                  <a:srgbClr val="ED7D31">
                    <a:lumMod val="75000"/>
                  </a:srgbClr>
                </a:solidFill>
                <a:effectLst/>
                <a:uLnTx/>
                <a:uFillTx/>
                <a:latin typeface="Calibri" panose="020F0502020204030204"/>
                <a:ea typeface="+mn-ea"/>
                <a:cs typeface="+mn-cs"/>
              </a:rPr>
              <a:t>sgeptigol</a:t>
            </a:r>
            <a:r>
              <a:rPr kumimoji="0" lang="en-GB" sz="2400" b="0" i="0" u="none" strike="noStrike" kern="1200" cap="none" spc="0" normalizeH="0" baseline="0" noProof="0">
                <a:ln>
                  <a:noFill/>
                </a:ln>
                <a:solidFill>
                  <a:srgbClr val="ED7D31">
                    <a:lumMod val="75000"/>
                  </a:srgbClr>
                </a:solidFill>
                <a:effectLst/>
                <a:uLnTx/>
                <a:uFillTx/>
                <a:latin typeface="Calibri" panose="020F0502020204030204"/>
                <a:ea typeface="+mn-ea"/>
                <a:cs typeface="+mn-cs"/>
              </a:rPr>
              <a:t> </a:t>
            </a:r>
          </a:p>
        </p:txBody>
      </p:sp>
      <p:sp>
        <p:nvSpPr>
          <p:cNvPr id="26" name="TextBox 25">
            <a:extLst>
              <a:ext uri="{FF2B5EF4-FFF2-40B4-BE49-F238E27FC236}">
                <a16:creationId xmlns:a16="http://schemas.microsoft.com/office/drawing/2014/main" id="{8F4F038E-C61A-4582-9B72-8A57EDC8D131}"/>
              </a:ext>
            </a:extLst>
          </p:cNvPr>
          <p:cNvSpPr txBox="1"/>
          <p:nvPr/>
        </p:nvSpPr>
        <p:spPr>
          <a:xfrm>
            <a:off x="476250" y="1658691"/>
            <a:ext cx="2419350" cy="46166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400"/>
              </a:spcAft>
              <a:buClrTx/>
              <a:buSzTx/>
              <a:buFontTx/>
              <a:buNone/>
              <a:tabLst/>
              <a:defRPr/>
            </a:pPr>
            <a:r>
              <a:rPr kumimoji="0" lang="cy-GB" sz="2400" b="0" i="0" u="none" strike="noStrike" kern="1200" cap="none" spc="0" normalizeH="0" baseline="0" noProof="0">
                <a:ln>
                  <a:noFill/>
                </a:ln>
                <a:solidFill>
                  <a:srgbClr val="ED7D31">
                    <a:lumMod val="75000"/>
                  </a:srgbClr>
                </a:solidFill>
                <a:effectLst/>
                <a:uLnTx/>
                <a:uFillTx/>
                <a:latin typeface="Calibri" panose="020F0502020204030204" pitchFamily="34" charset="0"/>
                <a:ea typeface="Calibri" panose="020F0502020204030204" pitchFamily="34" charset="0"/>
                <a:cs typeface="+mn-cs"/>
              </a:rPr>
              <a:t>Bod yn foesegol </a:t>
            </a:r>
            <a:endParaRPr kumimoji="0" lang="en-GB" sz="3600" b="0" i="0" u="none" strike="noStrike" kern="1200" cap="none" spc="0" normalizeH="0" baseline="0" noProof="0">
              <a:ln>
                <a:noFill/>
              </a:ln>
              <a:solidFill>
                <a:srgbClr val="ED7D31">
                  <a:lumMod val="75000"/>
                </a:srgbClr>
              </a:solidFill>
              <a:effectLst/>
              <a:uLnTx/>
              <a:uFillTx/>
              <a:latin typeface="Times New Roman" panose="02020603050405020304" pitchFamily="18" charset="0"/>
              <a:ea typeface="Times New Roman" panose="02020603050405020304" pitchFamily="18" charset="0"/>
              <a:cs typeface="+mn-cs"/>
            </a:endParaRPr>
          </a:p>
        </p:txBody>
      </p:sp>
      <p:sp>
        <p:nvSpPr>
          <p:cNvPr id="27" name="TextBox 26">
            <a:extLst>
              <a:ext uri="{FF2B5EF4-FFF2-40B4-BE49-F238E27FC236}">
                <a16:creationId xmlns:a16="http://schemas.microsoft.com/office/drawing/2014/main" id="{99F8AE44-E2FE-4F11-8FC5-8CC99416DC34}"/>
              </a:ext>
            </a:extLst>
          </p:cNvPr>
          <p:cNvSpPr txBox="1"/>
          <p:nvPr/>
        </p:nvSpPr>
        <p:spPr>
          <a:xfrm>
            <a:off x="523875" y="3044755"/>
            <a:ext cx="2181225"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400"/>
              </a:spcAft>
              <a:buClrTx/>
              <a:buSzTx/>
              <a:buFontTx/>
              <a:buNone/>
              <a:tabLst/>
              <a:defRPr/>
            </a:pPr>
            <a:r>
              <a:rPr kumimoji="0" lang="cy-GB" sz="1800" b="0" i="0" u="none" strike="noStrike" kern="1200" cap="none" spc="0" normalizeH="0" baseline="0" noProof="0">
                <a:ln>
                  <a:noFill/>
                </a:ln>
                <a:solidFill>
                  <a:srgbClr val="ED7D31">
                    <a:lumMod val="75000"/>
                  </a:srgbClr>
                </a:solidFill>
                <a:effectLst/>
                <a:uLnTx/>
                <a:uFillTx/>
                <a:latin typeface="Calibri" panose="020F0502020204030204" pitchFamily="34" charset="0"/>
                <a:ea typeface="Calibri" panose="020F0502020204030204" pitchFamily="34" charset="0"/>
                <a:cs typeface="+mn-cs"/>
              </a:rPr>
              <a:t>Bod yn ymchwilydd medrus </a:t>
            </a:r>
            <a:endParaRPr kumimoji="0" lang="en-GB" sz="2800" b="0" i="0" u="none" strike="noStrike" kern="1200" cap="none" spc="0" normalizeH="0" baseline="0" noProof="0">
              <a:ln>
                <a:noFill/>
              </a:ln>
              <a:solidFill>
                <a:srgbClr val="ED7D31">
                  <a:lumMod val="75000"/>
                </a:srgbClr>
              </a:solidFill>
              <a:effectLst/>
              <a:uLnTx/>
              <a:uFillTx/>
              <a:latin typeface="Times New Roman" panose="02020603050405020304" pitchFamily="18" charset="0"/>
              <a:ea typeface="Times New Roman" panose="02020603050405020304" pitchFamily="18" charset="0"/>
              <a:cs typeface="+mn-cs"/>
            </a:endParaRPr>
          </a:p>
        </p:txBody>
      </p:sp>
      <p:sp>
        <p:nvSpPr>
          <p:cNvPr id="28" name="TextBox 27">
            <a:extLst>
              <a:ext uri="{FF2B5EF4-FFF2-40B4-BE49-F238E27FC236}">
                <a16:creationId xmlns:a16="http://schemas.microsoft.com/office/drawing/2014/main" id="{96B2B3E0-98CA-46C7-A2CE-B045A62C64A7}"/>
              </a:ext>
            </a:extLst>
          </p:cNvPr>
          <p:cNvSpPr txBox="1"/>
          <p:nvPr/>
        </p:nvSpPr>
        <p:spPr>
          <a:xfrm>
            <a:off x="466724" y="4361735"/>
            <a:ext cx="2124075"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400"/>
              </a:spcAft>
              <a:buClrTx/>
              <a:buSzTx/>
              <a:buFontTx/>
              <a:buNone/>
              <a:tabLst/>
              <a:defRPr/>
            </a:pPr>
            <a:r>
              <a:rPr kumimoji="0" lang="cy-GB" sz="1800" b="0" i="0" u="none" strike="noStrike" kern="1200" cap="none" spc="0" normalizeH="0" baseline="0" noProof="0">
                <a:ln>
                  <a:noFill/>
                </a:ln>
                <a:solidFill>
                  <a:srgbClr val="ED7D31">
                    <a:lumMod val="75000"/>
                  </a:srgbClr>
                </a:solidFill>
                <a:effectLst/>
                <a:uLnTx/>
                <a:uFillTx/>
                <a:latin typeface="Calibri" panose="020F0502020204030204" pitchFamily="34" charset="0"/>
                <a:ea typeface="Calibri" panose="020F0502020204030204" pitchFamily="34" charset="0"/>
                <a:cs typeface="+mn-cs"/>
              </a:rPr>
              <a:t>Bod yn rhan o broffesiwn ymholgar </a:t>
            </a:r>
            <a:endParaRPr kumimoji="0" lang="en-GB" sz="2800" b="0" i="0" u="none" strike="noStrike" kern="1200" cap="none" spc="0" normalizeH="0" baseline="0" noProof="0">
              <a:ln>
                <a:noFill/>
              </a:ln>
              <a:solidFill>
                <a:srgbClr val="ED7D31">
                  <a:lumMod val="75000"/>
                </a:srgbClr>
              </a:solidFill>
              <a:effectLst/>
              <a:uLnTx/>
              <a:uFillTx/>
              <a:latin typeface="Times New Roman" panose="02020603050405020304" pitchFamily="18" charset="0"/>
              <a:ea typeface="Times New Roman" panose="02020603050405020304" pitchFamily="18" charset="0"/>
              <a:cs typeface="+mn-cs"/>
            </a:endParaRPr>
          </a:p>
        </p:txBody>
      </p:sp>
      <p:pic>
        <p:nvPicPr>
          <p:cNvPr id="13" name="Picture 12">
            <a:extLst>
              <a:ext uri="{FF2B5EF4-FFF2-40B4-BE49-F238E27FC236}">
                <a16:creationId xmlns:a16="http://schemas.microsoft.com/office/drawing/2014/main" id="{A61DDC72-D0D8-4D15-A332-2E5CE3B0DAFD}"/>
              </a:ext>
            </a:extLst>
          </p:cNvPr>
          <p:cNvPicPr>
            <a:picLocks noChangeAspect="1"/>
          </p:cNvPicPr>
          <p:nvPr/>
        </p:nvPicPr>
        <p:blipFill>
          <a:blip r:embed="rId7"/>
          <a:stretch>
            <a:fillRect/>
          </a:stretch>
        </p:blipFill>
        <p:spPr>
          <a:xfrm>
            <a:off x="6851864" y="196415"/>
            <a:ext cx="5121084" cy="2712955"/>
          </a:xfrm>
          <a:prstGeom prst="rect">
            <a:avLst/>
          </a:prstGeom>
        </p:spPr>
      </p:pic>
      <p:pic>
        <p:nvPicPr>
          <p:cNvPr id="14" name="Picture 13">
            <a:extLst>
              <a:ext uri="{FF2B5EF4-FFF2-40B4-BE49-F238E27FC236}">
                <a16:creationId xmlns:a16="http://schemas.microsoft.com/office/drawing/2014/main" id="{E5DE7B82-85CB-467B-9EB1-A1D8AFD96C7E}"/>
              </a:ext>
            </a:extLst>
          </p:cNvPr>
          <p:cNvPicPr>
            <a:picLocks noChangeAspect="1"/>
          </p:cNvPicPr>
          <p:nvPr/>
        </p:nvPicPr>
        <p:blipFill>
          <a:blip r:embed="rId8"/>
          <a:stretch>
            <a:fillRect/>
          </a:stretch>
        </p:blipFill>
        <p:spPr>
          <a:xfrm rot="350723">
            <a:off x="8253099" y="2318400"/>
            <a:ext cx="2810500" cy="3749365"/>
          </a:xfrm>
          <a:prstGeom prst="rect">
            <a:avLst/>
          </a:prstGeom>
        </p:spPr>
      </p:pic>
      <p:pic>
        <p:nvPicPr>
          <p:cNvPr id="15" name="Picture 14">
            <a:extLst>
              <a:ext uri="{FF2B5EF4-FFF2-40B4-BE49-F238E27FC236}">
                <a16:creationId xmlns:a16="http://schemas.microsoft.com/office/drawing/2014/main" id="{9D074B15-8B70-4378-AC53-6C0D0953CBF9}"/>
              </a:ext>
            </a:extLst>
          </p:cNvPr>
          <p:cNvPicPr>
            <a:picLocks noChangeAspect="1"/>
          </p:cNvPicPr>
          <p:nvPr/>
        </p:nvPicPr>
        <p:blipFill>
          <a:blip r:embed="rId9"/>
          <a:stretch>
            <a:fillRect/>
          </a:stretch>
        </p:blipFill>
        <p:spPr>
          <a:xfrm>
            <a:off x="2827173" y="113350"/>
            <a:ext cx="4133446" cy="3133616"/>
          </a:xfrm>
          <a:prstGeom prst="rect">
            <a:avLst/>
          </a:prstGeom>
        </p:spPr>
      </p:pic>
      <p:pic>
        <p:nvPicPr>
          <p:cNvPr id="16" name="Picture 15">
            <a:extLst>
              <a:ext uri="{FF2B5EF4-FFF2-40B4-BE49-F238E27FC236}">
                <a16:creationId xmlns:a16="http://schemas.microsoft.com/office/drawing/2014/main" id="{36A9AE30-3415-4EBC-99CB-0AB89330349B}"/>
              </a:ext>
            </a:extLst>
          </p:cNvPr>
          <p:cNvPicPr>
            <a:picLocks noChangeAspect="1"/>
          </p:cNvPicPr>
          <p:nvPr/>
        </p:nvPicPr>
        <p:blipFill>
          <a:blip r:embed="rId10"/>
          <a:stretch>
            <a:fillRect/>
          </a:stretch>
        </p:blipFill>
        <p:spPr>
          <a:xfrm>
            <a:off x="3062697" y="2370686"/>
            <a:ext cx="5121084" cy="3621577"/>
          </a:xfrm>
          <a:prstGeom prst="rect">
            <a:avLst/>
          </a:prstGeom>
        </p:spPr>
      </p:pic>
      <p:pic>
        <p:nvPicPr>
          <p:cNvPr id="18" name="Picture 2" descr="Durable Nylon Union Jack Flag - 5ft x 3ft">
            <a:extLst>
              <a:ext uri="{FF2B5EF4-FFF2-40B4-BE49-F238E27FC236}">
                <a16:creationId xmlns:a16="http://schemas.microsoft.com/office/drawing/2014/main" id="{C913FCB7-1D8D-4CB0-8266-93CB045987AE}"/>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5175224" y="4986583"/>
            <a:ext cx="781729" cy="781729"/>
          </a:xfrm>
          <a:prstGeom prst="rect">
            <a:avLst/>
          </a:prstGeom>
          <a:noFill/>
          <a:extLst>
            <a:ext uri="{909E8E84-426E-40DD-AFC4-6F175D3DCCD1}">
              <a14:hiddenFill xmlns:a14="http://schemas.microsoft.com/office/drawing/2010/main">
                <a:solidFill>
                  <a:srgbClr val="FFFFFF"/>
                </a:solidFill>
              </a14:hiddenFill>
            </a:ext>
          </a:extLst>
        </p:spPr>
      </p:pic>
      <p:pic>
        <p:nvPicPr>
          <p:cNvPr id="19" name="Picture 4" descr="See the source image">
            <a:extLst>
              <a:ext uri="{FF2B5EF4-FFF2-40B4-BE49-F238E27FC236}">
                <a16:creationId xmlns:a16="http://schemas.microsoft.com/office/drawing/2014/main" id="{5F414538-1989-4D13-9438-BE89E81F912F}"/>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2909958" y="5054832"/>
            <a:ext cx="781729" cy="520671"/>
          </a:xfrm>
          <a:prstGeom prst="rect">
            <a:avLst/>
          </a:prstGeom>
          <a:noFill/>
          <a:extLst>
            <a:ext uri="{909E8E84-426E-40DD-AFC4-6F175D3DCCD1}">
              <a14:hiddenFill xmlns:a14="http://schemas.microsoft.com/office/drawing/2010/main">
                <a:solidFill>
                  <a:srgbClr val="FFFFFF"/>
                </a:solidFill>
              </a14:hiddenFill>
            </a:ext>
          </a:extLst>
        </p:spPr>
      </p:pic>
      <p:pic>
        <p:nvPicPr>
          <p:cNvPr id="11" name="Recorded Sound">
            <a:hlinkClick r:id="" action="ppaction://media"/>
            <a:extLst>
              <a:ext uri="{FF2B5EF4-FFF2-40B4-BE49-F238E27FC236}">
                <a16:creationId xmlns:a16="http://schemas.microsoft.com/office/drawing/2014/main" id="{FB1F05FD-65DB-4140-884C-3440E78649AD}"/>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6173382" y="5158712"/>
            <a:ext cx="609600" cy="609600"/>
          </a:xfrm>
          <a:prstGeom prst="rect">
            <a:avLst/>
          </a:prstGeom>
        </p:spPr>
      </p:pic>
      <p:pic>
        <p:nvPicPr>
          <p:cNvPr id="12" name="Recorded Sound">
            <a:hlinkClick r:id="" action="ppaction://media"/>
            <a:extLst>
              <a:ext uri="{FF2B5EF4-FFF2-40B4-BE49-F238E27FC236}">
                <a16:creationId xmlns:a16="http://schemas.microsoft.com/office/drawing/2014/main" id="{ADB575D6-4C05-4D21-B2D6-4B05BF8BA9D2}"/>
              </a:ext>
            </a:extLst>
          </p:cNvPr>
          <p:cNvPicPr>
            <a:picLocks noChangeAspect="1"/>
          </p:cNvPicPr>
          <p:nvPr>
            <a:audioFile r:link="rId4"/>
            <p:extLst>
              <p:ext uri="{DAA4B4D4-6D71-4841-9C94-3DE7FCFB9230}">
                <p14:media xmlns:p14="http://schemas.microsoft.com/office/powerpoint/2010/main" r:embed="rId3"/>
              </p:ext>
            </p:extLst>
          </p:nvPr>
        </p:nvPicPr>
        <p:blipFill>
          <a:blip r:embed="rId13"/>
          <a:stretch>
            <a:fillRect/>
          </a:stretch>
        </p:blipFill>
        <p:spPr>
          <a:xfrm>
            <a:off x="3888726" y="5158712"/>
            <a:ext cx="497257" cy="497257"/>
          </a:xfrm>
          <a:prstGeom prst="rect">
            <a:avLst/>
          </a:prstGeom>
        </p:spPr>
      </p:pic>
    </p:spTree>
    <p:extLst>
      <p:ext uri="{BB962C8B-B14F-4D97-AF65-F5344CB8AC3E}">
        <p14:creationId xmlns:p14="http://schemas.microsoft.com/office/powerpoint/2010/main" val="4025620199"/>
      </p:ext>
    </p:extLst>
  </p:cSld>
  <p:clrMapOvr>
    <a:masterClrMapping/>
  </p:clrMapOvr>
  <mc:AlternateContent xmlns:mc="http://schemas.openxmlformats.org/markup-compatibility/2006" xmlns:p14="http://schemas.microsoft.com/office/powerpoint/2010/main">
    <mc:Choice Requires="p14">
      <p:transition spd="slow" p14:dur="2000" advTm="53021"/>
    </mc:Choice>
    <mc:Fallback xmlns="">
      <p:transition spd="slow" advTm="530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3021" fill="hold"/>
                                        <p:tgtEl>
                                          <p:spTgt spid="11"/>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62448"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11"/>
                </p:tgtEl>
              </p:cMediaNode>
            </p:audio>
            <p:audio>
              <p:cMediaNode vol="80000">
                <p:cTn id="12" fill="hold" display="0">
                  <p:stCondLst>
                    <p:cond delay="indefinite"/>
                  </p:stCondLst>
                  <p:endCondLst>
                    <p:cond evt="onStopAudio" delay="0">
                      <p:tgtEl>
                        <p:sldTgt/>
                      </p:tgtEl>
                    </p:cond>
                  </p:endCondLst>
                </p:cTn>
                <p:tgtEl>
                  <p:spTgt spid="12"/>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55B399E-530A-421C-841B-E51C33E89D43}"/>
              </a:ext>
            </a:extLst>
          </p:cNvPr>
          <p:cNvPicPr>
            <a:picLocks noChangeAspect="1"/>
          </p:cNvPicPr>
          <p:nvPr/>
        </p:nvPicPr>
        <p:blipFill>
          <a:blip r:embed="rId3"/>
          <a:stretch>
            <a:fillRect/>
          </a:stretch>
        </p:blipFill>
        <p:spPr>
          <a:xfrm>
            <a:off x="386616" y="1123815"/>
            <a:ext cx="3091947" cy="4610369"/>
          </a:xfrm>
          <a:prstGeom prst="rect">
            <a:avLst/>
          </a:prstGeom>
        </p:spPr>
      </p:pic>
      <p:sp>
        <p:nvSpPr>
          <p:cNvPr id="4" name="TextBox 3">
            <a:extLst>
              <a:ext uri="{FF2B5EF4-FFF2-40B4-BE49-F238E27FC236}">
                <a16:creationId xmlns:a16="http://schemas.microsoft.com/office/drawing/2014/main" id="{A1CA1B0E-19BC-4344-ADFC-7B8652F44D0A}"/>
              </a:ext>
            </a:extLst>
          </p:cNvPr>
          <p:cNvSpPr txBox="1"/>
          <p:nvPr/>
        </p:nvSpPr>
        <p:spPr>
          <a:xfrm>
            <a:off x="4166038" y="4572028"/>
            <a:ext cx="6093372" cy="830997"/>
          </a:xfrm>
          <a:prstGeom prst="rect">
            <a:avLst/>
          </a:prstGeom>
          <a:noFill/>
        </p:spPr>
        <p:txBody>
          <a:bodyPr wrap="square">
            <a:spAutoFit/>
          </a:bodyPr>
          <a:lstStyle/>
          <a:p>
            <a:r>
              <a:rPr lang="en-GB" sz="2400">
                <a:hlinkClick r:id="rId4"/>
              </a:rPr>
              <a:t>What training do teachers need?: Why theory is necessary to good teaching (wiley.com)</a:t>
            </a:r>
            <a:endParaRPr lang="en-GB" sz="2400"/>
          </a:p>
        </p:txBody>
      </p:sp>
      <p:sp>
        <p:nvSpPr>
          <p:cNvPr id="5" name="TextBox 4">
            <a:extLst>
              <a:ext uri="{FF2B5EF4-FFF2-40B4-BE49-F238E27FC236}">
                <a16:creationId xmlns:a16="http://schemas.microsoft.com/office/drawing/2014/main" id="{A5C4506B-24FD-4952-90AF-89D05234448D}"/>
              </a:ext>
            </a:extLst>
          </p:cNvPr>
          <p:cNvSpPr txBox="1"/>
          <p:nvPr/>
        </p:nvSpPr>
        <p:spPr>
          <a:xfrm>
            <a:off x="3846786" y="425669"/>
            <a:ext cx="7958598" cy="3046988"/>
          </a:xfrm>
          <a:prstGeom prst="rect">
            <a:avLst/>
          </a:prstGeom>
          <a:noFill/>
        </p:spPr>
        <p:txBody>
          <a:bodyPr wrap="square" rtlCol="0">
            <a:spAutoFit/>
          </a:bodyPr>
          <a:lstStyle/>
          <a:p>
            <a:r>
              <a:rPr lang="cy-GB" sz="3200" b="1" dirty="0"/>
              <a:t>Cyfeiriad:</a:t>
            </a:r>
          </a:p>
          <a:p>
            <a:r>
              <a:rPr lang="en-GB" sz="3200" b="1" dirty="0"/>
              <a:t>Reference:</a:t>
            </a:r>
          </a:p>
          <a:p>
            <a:endParaRPr lang="en-GB" sz="3200" dirty="0"/>
          </a:p>
          <a:p>
            <a:r>
              <a:rPr lang="en-GB" sz="3200" dirty="0"/>
              <a:t>Orchard, J and Winch, C (2015).  What training do teachers need?  Why theory is necessary to good teaching.  Impact, 22, pp 1-43</a:t>
            </a:r>
          </a:p>
        </p:txBody>
      </p:sp>
    </p:spTree>
    <p:extLst>
      <p:ext uri="{BB962C8B-B14F-4D97-AF65-F5344CB8AC3E}">
        <p14:creationId xmlns:p14="http://schemas.microsoft.com/office/powerpoint/2010/main" val="2029804380"/>
      </p:ext>
    </p:extLst>
  </p:cSld>
  <p:clrMapOvr>
    <a:masterClrMapping/>
  </p:clrMapOvr>
</p:sld>
</file>

<file path=ppt/theme/theme1.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132</TotalTime>
  <Words>795</Words>
  <Application>Microsoft Office PowerPoint</Application>
  <PresentationFormat>Widescreen</PresentationFormat>
  <Paragraphs>129</Paragraphs>
  <Slides>14</Slides>
  <Notes>14</Notes>
  <HiddenSlides>0</HiddenSlides>
  <MMClips>18</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14</vt:i4>
      </vt:variant>
    </vt:vector>
  </HeadingPairs>
  <TitlesOfParts>
    <vt:vector size="22" baseType="lpstr">
      <vt:lpstr>Arial</vt:lpstr>
      <vt:lpstr>Calibri</vt:lpstr>
      <vt:lpstr>Calibri Light</vt:lpstr>
      <vt:lpstr>ff8</vt:lpstr>
      <vt:lpstr>Ink Free</vt:lpstr>
      <vt:lpstr>Open Sans</vt:lpstr>
      <vt:lpstr>Times New Roman</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Alison Evans</dc:creator>
  <cp:lastModifiedBy>Alison Evans</cp:lastModifiedBy>
  <cp:revision>9</cp:revision>
  <dcterms:created xsi:type="dcterms:W3CDTF">2021-08-03T09:57:52Z</dcterms:created>
  <dcterms:modified xsi:type="dcterms:W3CDTF">2022-01-05T09:41:44Z</dcterms:modified>
</cp:coreProperties>
</file>