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1"/>
  </p:sldMasterIdLst>
  <p:notesMasterIdLst>
    <p:notesMasterId r:id="rId26"/>
  </p:notesMasterIdLst>
  <p:handoutMasterIdLst>
    <p:handoutMasterId r:id="rId27"/>
  </p:handoutMasterIdLst>
  <p:sldIdLst>
    <p:sldId id="256" r:id="rId2"/>
    <p:sldId id="262" r:id="rId3"/>
    <p:sldId id="322" r:id="rId4"/>
    <p:sldId id="323" r:id="rId5"/>
    <p:sldId id="324" r:id="rId6"/>
    <p:sldId id="340" r:id="rId7"/>
    <p:sldId id="325" r:id="rId8"/>
    <p:sldId id="326" r:id="rId9"/>
    <p:sldId id="258" r:id="rId10"/>
    <p:sldId id="265" r:id="rId11"/>
    <p:sldId id="343" r:id="rId12"/>
    <p:sldId id="264" r:id="rId13"/>
    <p:sldId id="341" r:id="rId14"/>
    <p:sldId id="329" r:id="rId15"/>
    <p:sldId id="342" r:id="rId16"/>
    <p:sldId id="330" r:id="rId17"/>
    <p:sldId id="331" r:id="rId18"/>
    <p:sldId id="332" r:id="rId19"/>
    <p:sldId id="333" r:id="rId20"/>
    <p:sldId id="334" r:id="rId21"/>
    <p:sldId id="337" r:id="rId22"/>
    <p:sldId id="336" r:id="rId23"/>
    <p:sldId id="338" r:id="rId24"/>
    <p:sldId id="339" r:id="rId25"/>
  </p:sldIdLst>
  <p:sldSz cx="9144000" cy="6858000" type="screen4x3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3" frameSlides="1"/>
  <p:clrMru>
    <a:srgbClr val="ED8C00"/>
    <a:srgbClr val="27FF1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05"/>
    <p:restoredTop sz="94585"/>
  </p:normalViewPr>
  <p:slideViewPr>
    <p:cSldViewPr snapToGrid="0" snapToObjects="1">
      <p:cViewPr varScale="1">
        <p:scale>
          <a:sx n="160" d="100"/>
          <a:sy n="160" d="100"/>
        </p:scale>
        <p:origin x="184" y="8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9777F1-F6F7-4831-B7EE-092D76A6EE73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392A15-8951-40B7-815D-CAFD2BA6E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2447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189EFD-AB0B-2F45-B69F-1FF0B11EA421}" type="datetimeFigureOut">
              <a:rPr lang="en-US" smtClean="0"/>
              <a:t>10/22/18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907"/>
            <a:ext cx="5438140" cy="44677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C7F189-D558-394B-B997-99E65D6388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566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2063115" y="630937"/>
            <a:ext cx="5230368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8892" y="1098388"/>
            <a:ext cx="7738814" cy="4394988"/>
          </a:xfrm>
        </p:spPr>
        <p:txBody>
          <a:bodyPr anchor="ctr">
            <a:noAutofit/>
          </a:bodyPr>
          <a:lstStyle>
            <a:lvl1pPr algn="ctr">
              <a:defRPr sz="7500" spc="600" baseline="0"/>
            </a:lvl1pPr>
          </a:lstStyle>
          <a:p>
            <a:r>
              <a:rPr lang="cy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61284" y="5979197"/>
            <a:ext cx="6034030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500" b="1" i="0" cap="all" spc="300" baseline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y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8892" y="6375679"/>
            <a:ext cx="174729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5249" y="6375679"/>
            <a:ext cx="30861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00414" y="6375679"/>
            <a:ext cx="1747292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 title="left edge border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54333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0581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2110979" cy="6858000"/>
          </a:xfrm>
          <a:custGeom>
            <a:avLst/>
            <a:gdLst/>
            <a:ahLst/>
            <a:cxnLst/>
            <a:rect l="0" t="0" r="r" b="b"/>
            <a:pathLst>
              <a:path w="1773" h="4320">
                <a:moveTo>
                  <a:pt x="0" y="0"/>
                </a:moveTo>
                <a:lnTo>
                  <a:pt x="891" y="0"/>
                </a:lnTo>
                <a:lnTo>
                  <a:pt x="906" y="56"/>
                </a:lnTo>
                <a:lnTo>
                  <a:pt x="921" y="111"/>
                </a:lnTo>
                <a:lnTo>
                  <a:pt x="938" y="165"/>
                </a:lnTo>
                <a:lnTo>
                  <a:pt x="957" y="217"/>
                </a:lnTo>
                <a:lnTo>
                  <a:pt x="980" y="266"/>
                </a:lnTo>
                <a:lnTo>
                  <a:pt x="1007" y="312"/>
                </a:lnTo>
                <a:lnTo>
                  <a:pt x="1036" y="351"/>
                </a:lnTo>
                <a:lnTo>
                  <a:pt x="1069" y="387"/>
                </a:lnTo>
                <a:lnTo>
                  <a:pt x="1105" y="422"/>
                </a:lnTo>
                <a:lnTo>
                  <a:pt x="1145" y="456"/>
                </a:lnTo>
                <a:lnTo>
                  <a:pt x="1185" y="487"/>
                </a:lnTo>
                <a:lnTo>
                  <a:pt x="1227" y="520"/>
                </a:lnTo>
                <a:lnTo>
                  <a:pt x="1270" y="551"/>
                </a:lnTo>
                <a:lnTo>
                  <a:pt x="1311" y="584"/>
                </a:lnTo>
                <a:lnTo>
                  <a:pt x="1352" y="617"/>
                </a:lnTo>
                <a:lnTo>
                  <a:pt x="1390" y="651"/>
                </a:lnTo>
                <a:lnTo>
                  <a:pt x="1425" y="687"/>
                </a:lnTo>
                <a:lnTo>
                  <a:pt x="1456" y="725"/>
                </a:lnTo>
                <a:lnTo>
                  <a:pt x="1484" y="765"/>
                </a:lnTo>
                <a:lnTo>
                  <a:pt x="1505" y="808"/>
                </a:lnTo>
                <a:lnTo>
                  <a:pt x="1521" y="856"/>
                </a:lnTo>
                <a:lnTo>
                  <a:pt x="1530" y="907"/>
                </a:lnTo>
                <a:lnTo>
                  <a:pt x="1534" y="960"/>
                </a:lnTo>
                <a:lnTo>
                  <a:pt x="1534" y="1013"/>
                </a:lnTo>
                <a:lnTo>
                  <a:pt x="1530" y="1068"/>
                </a:lnTo>
                <a:lnTo>
                  <a:pt x="1523" y="1125"/>
                </a:lnTo>
                <a:lnTo>
                  <a:pt x="1515" y="1181"/>
                </a:lnTo>
                <a:lnTo>
                  <a:pt x="1508" y="1237"/>
                </a:lnTo>
                <a:lnTo>
                  <a:pt x="1501" y="1293"/>
                </a:lnTo>
                <a:lnTo>
                  <a:pt x="1496" y="1350"/>
                </a:lnTo>
                <a:lnTo>
                  <a:pt x="1494" y="1405"/>
                </a:lnTo>
                <a:lnTo>
                  <a:pt x="1497" y="1458"/>
                </a:lnTo>
                <a:lnTo>
                  <a:pt x="1504" y="1511"/>
                </a:lnTo>
                <a:lnTo>
                  <a:pt x="1517" y="1560"/>
                </a:lnTo>
                <a:lnTo>
                  <a:pt x="1535" y="1610"/>
                </a:lnTo>
                <a:lnTo>
                  <a:pt x="1557" y="1659"/>
                </a:lnTo>
                <a:lnTo>
                  <a:pt x="1583" y="1708"/>
                </a:lnTo>
                <a:lnTo>
                  <a:pt x="1611" y="1757"/>
                </a:lnTo>
                <a:lnTo>
                  <a:pt x="1640" y="1807"/>
                </a:lnTo>
                <a:lnTo>
                  <a:pt x="1669" y="1855"/>
                </a:lnTo>
                <a:lnTo>
                  <a:pt x="1696" y="1905"/>
                </a:lnTo>
                <a:lnTo>
                  <a:pt x="1721" y="1954"/>
                </a:lnTo>
                <a:lnTo>
                  <a:pt x="1742" y="2006"/>
                </a:lnTo>
                <a:lnTo>
                  <a:pt x="1759" y="2057"/>
                </a:lnTo>
                <a:lnTo>
                  <a:pt x="1769" y="2108"/>
                </a:lnTo>
                <a:lnTo>
                  <a:pt x="1773" y="2160"/>
                </a:lnTo>
                <a:lnTo>
                  <a:pt x="1769" y="2212"/>
                </a:lnTo>
                <a:lnTo>
                  <a:pt x="1759" y="2263"/>
                </a:lnTo>
                <a:lnTo>
                  <a:pt x="1742" y="2314"/>
                </a:lnTo>
                <a:lnTo>
                  <a:pt x="1721" y="2366"/>
                </a:lnTo>
                <a:lnTo>
                  <a:pt x="1696" y="2415"/>
                </a:lnTo>
                <a:lnTo>
                  <a:pt x="1669" y="2465"/>
                </a:lnTo>
                <a:lnTo>
                  <a:pt x="1640" y="2513"/>
                </a:lnTo>
                <a:lnTo>
                  <a:pt x="1611" y="2563"/>
                </a:lnTo>
                <a:lnTo>
                  <a:pt x="1583" y="2612"/>
                </a:lnTo>
                <a:lnTo>
                  <a:pt x="1557" y="2661"/>
                </a:lnTo>
                <a:lnTo>
                  <a:pt x="1535" y="2710"/>
                </a:lnTo>
                <a:lnTo>
                  <a:pt x="1517" y="2760"/>
                </a:lnTo>
                <a:lnTo>
                  <a:pt x="1504" y="2809"/>
                </a:lnTo>
                <a:lnTo>
                  <a:pt x="1497" y="2862"/>
                </a:lnTo>
                <a:lnTo>
                  <a:pt x="1494" y="2915"/>
                </a:lnTo>
                <a:lnTo>
                  <a:pt x="1496" y="2970"/>
                </a:lnTo>
                <a:lnTo>
                  <a:pt x="1501" y="3027"/>
                </a:lnTo>
                <a:lnTo>
                  <a:pt x="1508" y="3083"/>
                </a:lnTo>
                <a:lnTo>
                  <a:pt x="1515" y="3139"/>
                </a:lnTo>
                <a:lnTo>
                  <a:pt x="1523" y="3195"/>
                </a:lnTo>
                <a:lnTo>
                  <a:pt x="1530" y="3252"/>
                </a:lnTo>
                <a:lnTo>
                  <a:pt x="1534" y="3307"/>
                </a:lnTo>
                <a:lnTo>
                  <a:pt x="1534" y="3360"/>
                </a:lnTo>
                <a:lnTo>
                  <a:pt x="1530" y="3413"/>
                </a:lnTo>
                <a:lnTo>
                  <a:pt x="1521" y="3464"/>
                </a:lnTo>
                <a:lnTo>
                  <a:pt x="1505" y="3512"/>
                </a:lnTo>
                <a:lnTo>
                  <a:pt x="1484" y="3555"/>
                </a:lnTo>
                <a:lnTo>
                  <a:pt x="1456" y="3595"/>
                </a:lnTo>
                <a:lnTo>
                  <a:pt x="1425" y="3633"/>
                </a:lnTo>
                <a:lnTo>
                  <a:pt x="1390" y="3669"/>
                </a:lnTo>
                <a:lnTo>
                  <a:pt x="1352" y="3703"/>
                </a:lnTo>
                <a:lnTo>
                  <a:pt x="1311" y="3736"/>
                </a:lnTo>
                <a:lnTo>
                  <a:pt x="1270" y="3769"/>
                </a:lnTo>
                <a:lnTo>
                  <a:pt x="1227" y="3800"/>
                </a:lnTo>
                <a:lnTo>
                  <a:pt x="1185" y="3833"/>
                </a:lnTo>
                <a:lnTo>
                  <a:pt x="1145" y="3864"/>
                </a:lnTo>
                <a:lnTo>
                  <a:pt x="1105" y="3898"/>
                </a:lnTo>
                <a:lnTo>
                  <a:pt x="1069" y="3933"/>
                </a:lnTo>
                <a:lnTo>
                  <a:pt x="1036" y="3969"/>
                </a:lnTo>
                <a:lnTo>
                  <a:pt x="1007" y="4008"/>
                </a:lnTo>
                <a:lnTo>
                  <a:pt x="980" y="4054"/>
                </a:lnTo>
                <a:lnTo>
                  <a:pt x="957" y="4103"/>
                </a:lnTo>
                <a:lnTo>
                  <a:pt x="938" y="4155"/>
                </a:lnTo>
                <a:lnTo>
                  <a:pt x="921" y="4209"/>
                </a:lnTo>
                <a:lnTo>
                  <a:pt x="906" y="4264"/>
                </a:lnTo>
                <a:lnTo>
                  <a:pt x="891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197" y="1073889"/>
            <a:ext cx="6140303" cy="4064627"/>
          </a:xfrm>
        </p:spPr>
        <p:txBody>
          <a:bodyPr anchor="b">
            <a:normAutofit/>
          </a:bodyPr>
          <a:lstStyle>
            <a:lvl1pPr>
              <a:defRPr sz="6300" spc="600" baseline="0">
                <a:solidFill>
                  <a:schemeClr val="tx2"/>
                </a:solidFill>
              </a:defRPr>
            </a:lvl1pPr>
          </a:lstStyle>
          <a:p>
            <a:r>
              <a:rPr lang="cy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32198" y="5159782"/>
            <a:ext cx="5263116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500" b="1" i="0" cap="all" spc="300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427410" y="6375679"/>
            <a:ext cx="1120460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59298" y="6375679"/>
            <a:ext cx="30861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56825" y="6375679"/>
            <a:ext cx="1115675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6" name="Freeform 11"/>
          <p:cNvSpPr/>
          <p:nvPr/>
        </p:nvSpPr>
        <p:spPr bwMode="auto">
          <a:xfrm>
            <a:off x="655786" y="0"/>
            <a:ext cx="1234679" cy="6858000"/>
          </a:xfrm>
          <a:custGeom>
            <a:avLst/>
            <a:gdLst/>
            <a:ahLst/>
            <a:cxnLst/>
            <a:rect l="0" t="0" r="r" b="b"/>
            <a:pathLst>
              <a:path w="1037" h="4320">
                <a:moveTo>
                  <a:pt x="0" y="0"/>
                </a:moveTo>
                <a:lnTo>
                  <a:pt x="171" y="0"/>
                </a:lnTo>
                <a:lnTo>
                  <a:pt x="188" y="55"/>
                </a:lnTo>
                <a:lnTo>
                  <a:pt x="204" y="110"/>
                </a:lnTo>
                <a:lnTo>
                  <a:pt x="220" y="166"/>
                </a:lnTo>
                <a:lnTo>
                  <a:pt x="234" y="223"/>
                </a:lnTo>
                <a:lnTo>
                  <a:pt x="251" y="278"/>
                </a:lnTo>
                <a:lnTo>
                  <a:pt x="269" y="331"/>
                </a:lnTo>
                <a:lnTo>
                  <a:pt x="292" y="381"/>
                </a:lnTo>
                <a:lnTo>
                  <a:pt x="319" y="427"/>
                </a:lnTo>
                <a:lnTo>
                  <a:pt x="349" y="466"/>
                </a:lnTo>
                <a:lnTo>
                  <a:pt x="382" y="503"/>
                </a:lnTo>
                <a:lnTo>
                  <a:pt x="420" y="537"/>
                </a:lnTo>
                <a:lnTo>
                  <a:pt x="460" y="571"/>
                </a:lnTo>
                <a:lnTo>
                  <a:pt x="502" y="603"/>
                </a:lnTo>
                <a:lnTo>
                  <a:pt x="544" y="635"/>
                </a:lnTo>
                <a:lnTo>
                  <a:pt x="587" y="668"/>
                </a:lnTo>
                <a:lnTo>
                  <a:pt x="628" y="700"/>
                </a:lnTo>
                <a:lnTo>
                  <a:pt x="667" y="734"/>
                </a:lnTo>
                <a:lnTo>
                  <a:pt x="703" y="771"/>
                </a:lnTo>
                <a:lnTo>
                  <a:pt x="736" y="808"/>
                </a:lnTo>
                <a:lnTo>
                  <a:pt x="763" y="848"/>
                </a:lnTo>
                <a:lnTo>
                  <a:pt x="786" y="893"/>
                </a:lnTo>
                <a:lnTo>
                  <a:pt x="800" y="937"/>
                </a:lnTo>
                <a:lnTo>
                  <a:pt x="809" y="986"/>
                </a:lnTo>
                <a:lnTo>
                  <a:pt x="813" y="1034"/>
                </a:lnTo>
                <a:lnTo>
                  <a:pt x="812" y="1085"/>
                </a:lnTo>
                <a:lnTo>
                  <a:pt x="808" y="1136"/>
                </a:lnTo>
                <a:lnTo>
                  <a:pt x="803" y="1189"/>
                </a:lnTo>
                <a:lnTo>
                  <a:pt x="796" y="1242"/>
                </a:lnTo>
                <a:lnTo>
                  <a:pt x="788" y="1295"/>
                </a:lnTo>
                <a:lnTo>
                  <a:pt x="782" y="1348"/>
                </a:lnTo>
                <a:lnTo>
                  <a:pt x="778" y="1401"/>
                </a:lnTo>
                <a:lnTo>
                  <a:pt x="775" y="1452"/>
                </a:lnTo>
                <a:lnTo>
                  <a:pt x="778" y="1502"/>
                </a:lnTo>
                <a:lnTo>
                  <a:pt x="784" y="1551"/>
                </a:lnTo>
                <a:lnTo>
                  <a:pt x="797" y="1602"/>
                </a:lnTo>
                <a:lnTo>
                  <a:pt x="817" y="1652"/>
                </a:lnTo>
                <a:lnTo>
                  <a:pt x="841" y="1702"/>
                </a:lnTo>
                <a:lnTo>
                  <a:pt x="868" y="1752"/>
                </a:lnTo>
                <a:lnTo>
                  <a:pt x="896" y="1801"/>
                </a:lnTo>
                <a:lnTo>
                  <a:pt x="926" y="1851"/>
                </a:lnTo>
                <a:lnTo>
                  <a:pt x="953" y="1901"/>
                </a:lnTo>
                <a:lnTo>
                  <a:pt x="980" y="1952"/>
                </a:lnTo>
                <a:lnTo>
                  <a:pt x="1003" y="2003"/>
                </a:lnTo>
                <a:lnTo>
                  <a:pt x="1021" y="2054"/>
                </a:lnTo>
                <a:lnTo>
                  <a:pt x="1031" y="2106"/>
                </a:lnTo>
                <a:lnTo>
                  <a:pt x="1037" y="2160"/>
                </a:lnTo>
                <a:lnTo>
                  <a:pt x="1031" y="2214"/>
                </a:lnTo>
                <a:lnTo>
                  <a:pt x="1021" y="2266"/>
                </a:lnTo>
                <a:lnTo>
                  <a:pt x="1003" y="2317"/>
                </a:lnTo>
                <a:lnTo>
                  <a:pt x="980" y="2368"/>
                </a:lnTo>
                <a:lnTo>
                  <a:pt x="953" y="2419"/>
                </a:lnTo>
                <a:lnTo>
                  <a:pt x="926" y="2469"/>
                </a:lnTo>
                <a:lnTo>
                  <a:pt x="896" y="2519"/>
                </a:lnTo>
                <a:lnTo>
                  <a:pt x="868" y="2568"/>
                </a:lnTo>
                <a:lnTo>
                  <a:pt x="841" y="2618"/>
                </a:lnTo>
                <a:lnTo>
                  <a:pt x="817" y="2668"/>
                </a:lnTo>
                <a:lnTo>
                  <a:pt x="797" y="2718"/>
                </a:lnTo>
                <a:lnTo>
                  <a:pt x="784" y="2769"/>
                </a:lnTo>
                <a:lnTo>
                  <a:pt x="778" y="2818"/>
                </a:lnTo>
                <a:lnTo>
                  <a:pt x="775" y="2868"/>
                </a:lnTo>
                <a:lnTo>
                  <a:pt x="778" y="2919"/>
                </a:lnTo>
                <a:lnTo>
                  <a:pt x="782" y="2972"/>
                </a:lnTo>
                <a:lnTo>
                  <a:pt x="788" y="3025"/>
                </a:lnTo>
                <a:lnTo>
                  <a:pt x="796" y="3078"/>
                </a:lnTo>
                <a:lnTo>
                  <a:pt x="803" y="3131"/>
                </a:lnTo>
                <a:lnTo>
                  <a:pt x="808" y="3184"/>
                </a:lnTo>
                <a:lnTo>
                  <a:pt x="812" y="3235"/>
                </a:lnTo>
                <a:lnTo>
                  <a:pt x="813" y="3286"/>
                </a:lnTo>
                <a:lnTo>
                  <a:pt x="809" y="3334"/>
                </a:lnTo>
                <a:lnTo>
                  <a:pt x="800" y="3383"/>
                </a:lnTo>
                <a:lnTo>
                  <a:pt x="786" y="3427"/>
                </a:lnTo>
                <a:lnTo>
                  <a:pt x="763" y="3472"/>
                </a:lnTo>
                <a:lnTo>
                  <a:pt x="736" y="3512"/>
                </a:lnTo>
                <a:lnTo>
                  <a:pt x="703" y="3549"/>
                </a:lnTo>
                <a:lnTo>
                  <a:pt x="667" y="3586"/>
                </a:lnTo>
                <a:lnTo>
                  <a:pt x="628" y="3620"/>
                </a:lnTo>
                <a:lnTo>
                  <a:pt x="587" y="3652"/>
                </a:lnTo>
                <a:lnTo>
                  <a:pt x="544" y="3685"/>
                </a:lnTo>
                <a:lnTo>
                  <a:pt x="502" y="3717"/>
                </a:lnTo>
                <a:lnTo>
                  <a:pt x="460" y="3749"/>
                </a:lnTo>
                <a:lnTo>
                  <a:pt x="420" y="3783"/>
                </a:lnTo>
                <a:lnTo>
                  <a:pt x="382" y="3817"/>
                </a:lnTo>
                <a:lnTo>
                  <a:pt x="349" y="3854"/>
                </a:lnTo>
                <a:lnTo>
                  <a:pt x="319" y="3893"/>
                </a:lnTo>
                <a:lnTo>
                  <a:pt x="292" y="3939"/>
                </a:lnTo>
                <a:lnTo>
                  <a:pt x="269" y="3989"/>
                </a:lnTo>
                <a:lnTo>
                  <a:pt x="251" y="4042"/>
                </a:lnTo>
                <a:lnTo>
                  <a:pt x="234" y="4097"/>
                </a:lnTo>
                <a:lnTo>
                  <a:pt x="220" y="4154"/>
                </a:lnTo>
                <a:lnTo>
                  <a:pt x="204" y="4210"/>
                </a:lnTo>
                <a:lnTo>
                  <a:pt x="188" y="4265"/>
                </a:lnTo>
                <a:lnTo>
                  <a:pt x="171" y="4320"/>
                </a:lnTo>
                <a:lnTo>
                  <a:pt x="0" y="4320"/>
                </a:lnTo>
                <a:lnTo>
                  <a:pt x="17" y="4278"/>
                </a:lnTo>
                <a:lnTo>
                  <a:pt x="33" y="4232"/>
                </a:lnTo>
                <a:lnTo>
                  <a:pt x="46" y="4183"/>
                </a:lnTo>
                <a:lnTo>
                  <a:pt x="60" y="4131"/>
                </a:lnTo>
                <a:lnTo>
                  <a:pt x="75" y="4075"/>
                </a:lnTo>
                <a:lnTo>
                  <a:pt x="90" y="4019"/>
                </a:lnTo>
                <a:lnTo>
                  <a:pt x="109" y="3964"/>
                </a:lnTo>
                <a:lnTo>
                  <a:pt x="129" y="3909"/>
                </a:lnTo>
                <a:lnTo>
                  <a:pt x="156" y="3855"/>
                </a:lnTo>
                <a:lnTo>
                  <a:pt x="186" y="3804"/>
                </a:lnTo>
                <a:lnTo>
                  <a:pt x="222" y="3756"/>
                </a:lnTo>
                <a:lnTo>
                  <a:pt x="261" y="3713"/>
                </a:lnTo>
                <a:lnTo>
                  <a:pt x="303" y="3672"/>
                </a:lnTo>
                <a:lnTo>
                  <a:pt x="348" y="3634"/>
                </a:lnTo>
                <a:lnTo>
                  <a:pt x="392" y="3599"/>
                </a:lnTo>
                <a:lnTo>
                  <a:pt x="438" y="3565"/>
                </a:lnTo>
                <a:lnTo>
                  <a:pt x="482" y="3531"/>
                </a:lnTo>
                <a:lnTo>
                  <a:pt x="523" y="3499"/>
                </a:lnTo>
                <a:lnTo>
                  <a:pt x="561" y="3466"/>
                </a:lnTo>
                <a:lnTo>
                  <a:pt x="594" y="3434"/>
                </a:lnTo>
                <a:lnTo>
                  <a:pt x="620" y="3400"/>
                </a:lnTo>
                <a:lnTo>
                  <a:pt x="638" y="3367"/>
                </a:lnTo>
                <a:lnTo>
                  <a:pt x="647" y="3336"/>
                </a:lnTo>
                <a:lnTo>
                  <a:pt x="652" y="3302"/>
                </a:lnTo>
                <a:lnTo>
                  <a:pt x="654" y="3265"/>
                </a:lnTo>
                <a:lnTo>
                  <a:pt x="651" y="3224"/>
                </a:lnTo>
                <a:lnTo>
                  <a:pt x="647" y="3181"/>
                </a:lnTo>
                <a:lnTo>
                  <a:pt x="642" y="3137"/>
                </a:lnTo>
                <a:lnTo>
                  <a:pt x="637" y="3091"/>
                </a:lnTo>
                <a:lnTo>
                  <a:pt x="626" y="3021"/>
                </a:lnTo>
                <a:lnTo>
                  <a:pt x="620" y="2952"/>
                </a:lnTo>
                <a:lnTo>
                  <a:pt x="616" y="2881"/>
                </a:lnTo>
                <a:lnTo>
                  <a:pt x="618" y="2809"/>
                </a:lnTo>
                <a:lnTo>
                  <a:pt x="628" y="2737"/>
                </a:lnTo>
                <a:lnTo>
                  <a:pt x="642" y="2681"/>
                </a:lnTo>
                <a:lnTo>
                  <a:pt x="661" y="2626"/>
                </a:lnTo>
                <a:lnTo>
                  <a:pt x="685" y="2574"/>
                </a:lnTo>
                <a:lnTo>
                  <a:pt x="711" y="2521"/>
                </a:lnTo>
                <a:lnTo>
                  <a:pt x="739" y="2472"/>
                </a:lnTo>
                <a:lnTo>
                  <a:pt x="767" y="2423"/>
                </a:lnTo>
                <a:lnTo>
                  <a:pt x="791" y="2381"/>
                </a:lnTo>
                <a:lnTo>
                  <a:pt x="813" y="2342"/>
                </a:lnTo>
                <a:lnTo>
                  <a:pt x="834" y="2303"/>
                </a:lnTo>
                <a:lnTo>
                  <a:pt x="851" y="2265"/>
                </a:lnTo>
                <a:lnTo>
                  <a:pt x="864" y="2228"/>
                </a:lnTo>
                <a:lnTo>
                  <a:pt x="873" y="2194"/>
                </a:lnTo>
                <a:lnTo>
                  <a:pt x="876" y="2160"/>
                </a:lnTo>
                <a:lnTo>
                  <a:pt x="873" y="2126"/>
                </a:lnTo>
                <a:lnTo>
                  <a:pt x="864" y="2092"/>
                </a:lnTo>
                <a:lnTo>
                  <a:pt x="851" y="2055"/>
                </a:lnTo>
                <a:lnTo>
                  <a:pt x="834" y="2017"/>
                </a:lnTo>
                <a:lnTo>
                  <a:pt x="813" y="1978"/>
                </a:lnTo>
                <a:lnTo>
                  <a:pt x="791" y="1939"/>
                </a:lnTo>
                <a:lnTo>
                  <a:pt x="767" y="1897"/>
                </a:lnTo>
                <a:lnTo>
                  <a:pt x="739" y="1848"/>
                </a:lnTo>
                <a:lnTo>
                  <a:pt x="711" y="1799"/>
                </a:lnTo>
                <a:lnTo>
                  <a:pt x="685" y="1746"/>
                </a:lnTo>
                <a:lnTo>
                  <a:pt x="661" y="1694"/>
                </a:lnTo>
                <a:lnTo>
                  <a:pt x="642" y="1639"/>
                </a:lnTo>
                <a:lnTo>
                  <a:pt x="628" y="1583"/>
                </a:lnTo>
                <a:lnTo>
                  <a:pt x="618" y="1511"/>
                </a:lnTo>
                <a:lnTo>
                  <a:pt x="616" y="1439"/>
                </a:lnTo>
                <a:lnTo>
                  <a:pt x="620" y="1368"/>
                </a:lnTo>
                <a:lnTo>
                  <a:pt x="626" y="1299"/>
                </a:lnTo>
                <a:lnTo>
                  <a:pt x="637" y="1229"/>
                </a:lnTo>
                <a:lnTo>
                  <a:pt x="642" y="1183"/>
                </a:lnTo>
                <a:lnTo>
                  <a:pt x="647" y="1139"/>
                </a:lnTo>
                <a:lnTo>
                  <a:pt x="651" y="1096"/>
                </a:lnTo>
                <a:lnTo>
                  <a:pt x="654" y="1055"/>
                </a:lnTo>
                <a:lnTo>
                  <a:pt x="652" y="1018"/>
                </a:lnTo>
                <a:lnTo>
                  <a:pt x="647" y="984"/>
                </a:lnTo>
                <a:lnTo>
                  <a:pt x="638" y="953"/>
                </a:lnTo>
                <a:lnTo>
                  <a:pt x="620" y="920"/>
                </a:lnTo>
                <a:lnTo>
                  <a:pt x="594" y="886"/>
                </a:lnTo>
                <a:lnTo>
                  <a:pt x="561" y="854"/>
                </a:lnTo>
                <a:lnTo>
                  <a:pt x="523" y="822"/>
                </a:lnTo>
                <a:lnTo>
                  <a:pt x="482" y="789"/>
                </a:lnTo>
                <a:lnTo>
                  <a:pt x="438" y="755"/>
                </a:lnTo>
                <a:lnTo>
                  <a:pt x="392" y="721"/>
                </a:lnTo>
                <a:lnTo>
                  <a:pt x="348" y="686"/>
                </a:lnTo>
                <a:lnTo>
                  <a:pt x="303" y="648"/>
                </a:lnTo>
                <a:lnTo>
                  <a:pt x="261" y="607"/>
                </a:lnTo>
                <a:lnTo>
                  <a:pt x="222" y="564"/>
                </a:lnTo>
                <a:lnTo>
                  <a:pt x="186" y="516"/>
                </a:lnTo>
                <a:lnTo>
                  <a:pt x="156" y="465"/>
                </a:lnTo>
                <a:lnTo>
                  <a:pt x="129" y="411"/>
                </a:lnTo>
                <a:lnTo>
                  <a:pt x="109" y="356"/>
                </a:lnTo>
                <a:lnTo>
                  <a:pt x="90" y="301"/>
                </a:lnTo>
                <a:lnTo>
                  <a:pt x="75" y="245"/>
                </a:lnTo>
                <a:lnTo>
                  <a:pt x="60" y="189"/>
                </a:lnTo>
                <a:lnTo>
                  <a:pt x="46" y="137"/>
                </a:lnTo>
                <a:lnTo>
                  <a:pt x="33" y="88"/>
                </a:lnTo>
                <a:lnTo>
                  <a:pt x="17" y="42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110979" cy="6858000"/>
            <a:chOff x="0" y="0"/>
            <a:chExt cx="2110979" cy="6858000"/>
          </a:xfrm>
        </p:grpSpPr>
        <p:sp>
          <p:nvSpPr>
            <p:cNvPr id="9" name="Freeform 8" title="left scallop shape"/>
            <p:cNvSpPr/>
            <p:nvPr/>
          </p:nvSpPr>
          <p:spPr bwMode="auto">
            <a:xfrm>
              <a:off x="0" y="0"/>
              <a:ext cx="2110979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0" name="Freeform 11" title="left scallop inline"/>
            <p:cNvSpPr/>
            <p:nvPr/>
          </p:nvSpPr>
          <p:spPr bwMode="auto">
            <a:xfrm>
              <a:off x="655786" y="0"/>
              <a:ext cx="1234679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439450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2975" y="2286000"/>
            <a:ext cx="3593592" cy="3619500"/>
          </a:xfrm>
        </p:spPr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5846" y="2286000"/>
            <a:ext cx="3593592" cy="3619500"/>
          </a:xfrm>
        </p:spPr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955081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975" y="381001"/>
            <a:ext cx="7629525" cy="1493517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1832" y="2199634"/>
            <a:ext cx="361188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15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1832" y="2909102"/>
            <a:ext cx="3611880" cy="2996398"/>
          </a:xfrm>
        </p:spPr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75398" y="2199634"/>
            <a:ext cx="361188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15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75398" y="2909102"/>
            <a:ext cx="3611880" cy="2996398"/>
          </a:xfrm>
        </p:spPr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489114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1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405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5542359" y="0"/>
            <a:ext cx="3601641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53414" y="457200"/>
            <a:ext cx="2319086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800" b="1" i="0" cap="all" spc="225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cy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788" y="920377"/>
            <a:ext cx="4618814" cy="4985124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53414" y="1741336"/>
            <a:ext cx="2319086" cy="4164164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1200"/>
              </a:spcBef>
              <a:buNone/>
              <a:defRPr sz="1400" baseline="0">
                <a:solidFill>
                  <a:schemeClr val="bg2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3789" y="6375679"/>
            <a:ext cx="925016" cy="348462"/>
          </a:xfrm>
        </p:spPr>
        <p:txBody>
          <a:bodyPr/>
          <a:lstStyle/>
          <a:p>
            <a:fld id="{8F1B69E8-23E9-4C1F-AA2B-3C5BA6EDBEAE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77716" y="6375679"/>
            <a:ext cx="2611634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268261" y="6375679"/>
            <a:ext cx="924342" cy="345796"/>
          </a:xfrm>
        </p:spPr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 title="left edge border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105942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12598" y="1"/>
            <a:ext cx="5516689" cy="685799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y-GB"/>
              <a:t>Drag picture to placeholder or click icon to add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5542359" y="0"/>
            <a:ext cx="3601641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53413" y="457200"/>
            <a:ext cx="2319088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800" b="1" i="0" spc="225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cy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53413" y="1741336"/>
            <a:ext cx="2319088" cy="4164164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1200"/>
              </a:spcBef>
              <a:buNone/>
              <a:defRPr sz="1400" baseline="0">
                <a:solidFill>
                  <a:schemeClr val="bg2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4463" y="6375679"/>
            <a:ext cx="924342" cy="348462"/>
          </a:xfrm>
        </p:spPr>
        <p:txBody>
          <a:bodyPr/>
          <a:lstStyle/>
          <a:p>
            <a:fld id="{8F1B69E8-23E9-4C1F-AA2B-3C5BA6EDBEAE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77716" y="6375679"/>
            <a:ext cx="2611634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256153" y="6375679"/>
            <a:ext cx="947460" cy="345796"/>
          </a:xfrm>
        </p:spPr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920280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85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96911" y="382386"/>
            <a:ext cx="1771930" cy="5600404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42974" y="382386"/>
            <a:ext cx="5809517" cy="5600404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5575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8758" y="6375679"/>
            <a:ext cx="174729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F1B69E8-23E9-4C1F-AA2B-3C5BA6EDBEAE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75679"/>
            <a:ext cx="30861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1" y="6375679"/>
            <a:ext cx="211454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8931402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 title="right edge border"/>
          <p:cNvSpPr/>
          <p:nvPr/>
        </p:nvSpPr>
        <p:spPr>
          <a:xfrm>
            <a:off x="8931402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Freeform 5"/>
          <p:cNvSpPr/>
          <p:nvPr/>
        </p:nvSpPr>
        <p:spPr bwMode="auto">
          <a:xfrm>
            <a:off x="1" y="0"/>
            <a:ext cx="679090" cy="6858000"/>
          </a:xfrm>
          <a:custGeom>
            <a:avLst/>
            <a:gdLst/>
            <a:ahLst/>
            <a:cxnLst/>
            <a:rect l="0" t="0" r="r" b="b"/>
            <a:pathLst>
              <a:path w="211" h="2160">
                <a:moveTo>
                  <a:pt x="155" y="1728"/>
                </a:moveTo>
                <a:cubicBezTo>
                  <a:pt x="155" y="1620"/>
                  <a:pt x="211" y="1620"/>
                  <a:pt x="211" y="1512"/>
                </a:cubicBezTo>
                <a:cubicBezTo>
                  <a:pt x="211" y="1404"/>
                  <a:pt x="155" y="1404"/>
                  <a:pt x="155" y="1296"/>
                </a:cubicBezTo>
                <a:cubicBezTo>
                  <a:pt x="155" y="1188"/>
                  <a:pt x="211" y="1188"/>
                  <a:pt x="211" y="1080"/>
                </a:cubicBezTo>
                <a:cubicBezTo>
                  <a:pt x="211" y="972"/>
                  <a:pt x="155" y="972"/>
                  <a:pt x="155" y="864"/>
                </a:cubicBezTo>
                <a:cubicBezTo>
                  <a:pt x="155" y="756"/>
                  <a:pt x="211" y="756"/>
                  <a:pt x="211" y="648"/>
                </a:cubicBezTo>
                <a:cubicBezTo>
                  <a:pt x="211" y="540"/>
                  <a:pt x="155" y="540"/>
                  <a:pt x="155" y="432"/>
                </a:cubicBezTo>
                <a:cubicBezTo>
                  <a:pt x="155" y="324"/>
                  <a:pt x="211" y="324"/>
                  <a:pt x="211" y="216"/>
                </a:cubicBezTo>
                <a:cubicBezTo>
                  <a:pt x="211" y="108"/>
                  <a:pt x="155" y="108"/>
                  <a:pt x="155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160"/>
                  <a:pt x="0" y="2160"/>
                  <a:pt x="0" y="2160"/>
                </a:cubicBezTo>
                <a:cubicBezTo>
                  <a:pt x="155" y="2160"/>
                  <a:pt x="155" y="2160"/>
                  <a:pt x="155" y="2160"/>
                </a:cubicBezTo>
                <a:cubicBezTo>
                  <a:pt x="155" y="2052"/>
                  <a:pt x="211" y="2052"/>
                  <a:pt x="211" y="1944"/>
                </a:cubicBezTo>
                <a:cubicBezTo>
                  <a:pt x="211" y="1836"/>
                  <a:pt x="155" y="1836"/>
                  <a:pt x="155" y="1728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8574900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5100" kern="1200" cap="all" spc="15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74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0574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0574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0" pos="594">
          <p15:clr>
            <a:srgbClr val="F26B43"/>
          </p15:clr>
        </p15:guide>
        <p15:guide id="3" pos="5400">
          <p15:clr>
            <a:srgbClr val="F26B43"/>
          </p15:clr>
        </p15:guide>
        <p15:guide id="4" orient="horz" pos="4008">
          <p15:clr>
            <a:srgbClr val="F26B43"/>
          </p15:clr>
        </p15:guide>
        <p15:guide id="5" orient="horz" pos="1440">
          <p15:clr>
            <a:srgbClr val="F26B43"/>
          </p15:clr>
        </p15:guide>
        <p15:guide id="6" orient="horz" pos="3720">
          <p15:clr>
            <a:srgbClr val="F26B43"/>
          </p15:clr>
        </p15:guide>
        <p15:guide id="7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youtube.com/watch?v=8fjUdJqa5H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textfixer.com/tools/random-choice.php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images.google.co.uk/imgres?imgurl=http://images.clipartof.com/small/6712-Brown-Dog-Mascot-Cartoon-Character-With-An-Arm-And-Leg-Bandaged-Up-Clipart-Picture.jpg&amp;imgrefurl=http://boardsus.playstation.com/playstation/board/message?board.id=offtopic&amp;thread.id=3337556&amp;usg=__BYGQzNm3-M6rujSU-A6V6zX-gzs=&amp;h=450&amp;w=376&amp;sz=73&amp;hl=en&amp;start=1&amp;um=1&amp;tbnid=BgkzyJ2NjVEkHM:&amp;tbnh=127&amp;tbnw=106&amp;prev=/images?q=bad+leg-+cartoon+character&amp;hl=en&amp;um=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Gloywi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/>
              <a:t>Blwyddyn</a:t>
            </a:r>
            <a:r>
              <a:rPr lang="en-US" dirty="0"/>
              <a:t> 3    </a:t>
            </a:r>
            <a:r>
              <a:rPr lang="en-US" dirty="0" err="1"/>
              <a:t>Darlith</a:t>
            </a:r>
            <a:r>
              <a:rPr lang="en-US" dirty="0"/>
              <a:t> 3   23.10.2018</a:t>
            </a:r>
          </a:p>
          <a:p>
            <a:r>
              <a:rPr lang="en-US" dirty="0"/>
              <a:t>Kara </a:t>
            </a:r>
            <a:r>
              <a:rPr lang="en-US" dirty="0" err="1"/>
              <a:t>lewis</a:t>
            </a:r>
            <a:r>
              <a:rPr lang="en-US" dirty="0"/>
              <a:t> / </a:t>
            </a:r>
            <a:r>
              <a:rPr lang="en-US" dirty="0" err="1"/>
              <a:t>catrin</a:t>
            </a:r>
            <a:r>
              <a:rPr lang="en-US" dirty="0"/>
              <a:t> </a:t>
            </a:r>
            <a:r>
              <a:rPr lang="en-US" dirty="0" err="1"/>
              <a:t>evans-thomas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97209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Nod y </a:t>
            </a:r>
            <a:r>
              <a:rPr lang="en-US" dirty="0" err="1"/>
              <a:t>wers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3609" y="1874517"/>
            <a:ext cx="8246277" cy="3388658"/>
          </a:xfrm>
        </p:spPr>
        <p:txBody>
          <a:bodyPr>
            <a:normAutofit fontScale="92500" lnSpcReduction="10000"/>
          </a:bodyPr>
          <a:lstStyle/>
          <a:p>
            <a:r>
              <a:rPr lang="en-US" sz="4000" dirty="0"/>
              <a:t>	</a:t>
            </a:r>
            <a:r>
              <a:rPr lang="en-US" sz="4000" dirty="0" err="1"/>
              <a:t>Cyflwyno</a:t>
            </a:r>
            <a:r>
              <a:rPr lang="en-US" sz="4000" dirty="0"/>
              <a:t> </a:t>
            </a:r>
            <a:r>
              <a:rPr lang="en-US" sz="4000" dirty="0" err="1"/>
              <a:t>Dadl</a:t>
            </a:r>
            <a:endParaRPr lang="en-US" sz="4000" dirty="0"/>
          </a:p>
          <a:p>
            <a:pPr marL="0" indent="0">
              <a:buNone/>
            </a:pPr>
            <a:endParaRPr lang="en-US" sz="4000" dirty="0"/>
          </a:p>
          <a:p>
            <a:pPr marL="0" indent="0">
              <a:buNone/>
            </a:pPr>
            <a:r>
              <a:rPr lang="en-US" sz="4000" dirty="0" err="1"/>
              <a:t>Elfennau</a:t>
            </a:r>
            <a:r>
              <a:rPr lang="en-US" sz="4000" dirty="0"/>
              <a:t> </a:t>
            </a:r>
            <a:r>
              <a:rPr lang="en-US" sz="4000" dirty="0" err="1"/>
              <a:t>ieithyddol</a:t>
            </a:r>
            <a:r>
              <a:rPr lang="en-US" sz="4000" dirty="0"/>
              <a:t> :</a:t>
            </a:r>
          </a:p>
          <a:p>
            <a:pPr>
              <a:buFontTx/>
              <a:buChar char="•"/>
            </a:pPr>
            <a:r>
              <a:rPr lang="en-US" sz="4000" dirty="0"/>
              <a:t>    </a:t>
            </a:r>
            <a:r>
              <a:rPr lang="en-US" sz="4000" dirty="0" err="1"/>
              <a:t>arddodiaid</a:t>
            </a:r>
            <a:endParaRPr lang="en-US" sz="4000" dirty="0"/>
          </a:p>
          <a:p>
            <a:pPr>
              <a:buFontTx/>
              <a:buChar char="•"/>
            </a:pPr>
            <a:r>
              <a:rPr lang="en-US" sz="4000" dirty="0"/>
              <a:t>    </a:t>
            </a:r>
            <a:r>
              <a:rPr lang="en-US" sz="4000" dirty="0" err="1"/>
              <a:t>rhagenwau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42276940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err="1"/>
              <a:t>Fframwaith</a:t>
            </a:r>
            <a:r>
              <a:rPr lang="en-US" sz="3200" dirty="0"/>
              <a:t> </a:t>
            </a:r>
            <a:r>
              <a:rPr lang="en-US" sz="3200" dirty="0" err="1"/>
              <a:t>Llythrennedd</a:t>
            </a:r>
            <a:r>
              <a:rPr lang="en-US" sz="3200" dirty="0"/>
              <a:t> a </a:t>
            </a:r>
            <a:r>
              <a:rPr lang="en-US" sz="3200" dirty="0" err="1"/>
              <a:t>Rhifedd</a:t>
            </a:r>
            <a:r>
              <a:rPr lang="en-US" sz="3200" dirty="0"/>
              <a:t> </a:t>
            </a:r>
          </a:p>
        </p:txBody>
      </p:sp>
      <p:sp>
        <p:nvSpPr>
          <p:cNvPr id="4" name="Bevel 3"/>
          <p:cNvSpPr/>
          <p:nvPr/>
        </p:nvSpPr>
        <p:spPr>
          <a:xfrm>
            <a:off x="712788" y="1270163"/>
            <a:ext cx="7989423" cy="5130637"/>
          </a:xfrm>
          <a:prstGeom prst="bevel">
            <a:avLst>
              <a:gd name="adj" fmla="val 5813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y-GB" sz="3500" b="1" i="1" dirty="0"/>
              <a:t>Llafaredd – Blwyddyn 5</a:t>
            </a:r>
            <a:endParaRPr lang="en-GB" sz="3500" i="1" dirty="0"/>
          </a:p>
          <a:p>
            <a:r>
              <a:rPr lang="cy-GB" sz="3500" i="1" dirty="0"/>
              <a:t>‘archwilio dadleuon a themâu drwy chwarae rôl’</a:t>
            </a:r>
            <a:endParaRPr lang="en-GB" sz="3500" i="1" dirty="0"/>
          </a:p>
          <a:p>
            <a:r>
              <a:rPr lang="cy-GB" sz="3500" i="1" dirty="0"/>
              <a:t> </a:t>
            </a:r>
            <a:endParaRPr lang="en-GB" sz="3500" i="1" dirty="0"/>
          </a:p>
          <a:p>
            <a:r>
              <a:rPr lang="cy-GB" sz="3500" b="1" i="1" dirty="0"/>
              <a:t>Llafaredd – Blwyddyn 6</a:t>
            </a:r>
            <a:endParaRPr lang="en-GB" sz="3500" i="1" dirty="0"/>
          </a:p>
          <a:p>
            <a:r>
              <a:rPr lang="cy-GB" sz="3500" i="1" dirty="0"/>
              <a:t>‘ymateb i eraill gyda chwestiynau a sylwadau sy’n canolbwyntio ar resymau, goblygiadau a chamau nesaf’</a:t>
            </a:r>
            <a:r>
              <a:rPr lang="en-GB" sz="3500" i="1" dirty="0"/>
              <a:t> </a:t>
            </a:r>
            <a:endParaRPr lang="en-US" sz="3500" i="1" dirty="0"/>
          </a:p>
        </p:txBody>
      </p:sp>
    </p:spTree>
    <p:extLst>
      <p:ext uri="{BB962C8B-B14F-4D97-AF65-F5344CB8AC3E}">
        <p14:creationId xmlns:p14="http://schemas.microsoft.com/office/powerpoint/2010/main" val="18230894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b="1">
                <a:latin typeface="Arial" charset="0"/>
              </a:rPr>
              <a:t>Arddodiaid</a:t>
            </a:r>
          </a:p>
        </p:txBody>
      </p:sp>
      <p:sp>
        <p:nvSpPr>
          <p:cNvPr id="14338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y-GB">
                <a:latin typeface="Arial" charset="0"/>
              </a:rPr>
              <a:t>Cynllun Sabothol Cenedlaethol</a:t>
            </a:r>
            <a:endParaRPr lang="en-GB">
              <a:latin typeface="Arial" charset="0"/>
            </a:endParaRPr>
          </a:p>
        </p:txBody>
      </p:sp>
      <p:pic>
        <p:nvPicPr>
          <p:cNvPr id="14339" name="Llun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463" y="260350"/>
            <a:ext cx="1524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63804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>
          <a:xfrm>
            <a:off x="1084279" y="382385"/>
            <a:ext cx="9049186" cy="1492132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000" dirty="0" err="1">
                <a:latin typeface="Arial" charset="0"/>
              </a:rPr>
              <a:t>Yr</a:t>
            </a:r>
            <a:r>
              <a:rPr lang="en-GB" sz="3000" dirty="0">
                <a:latin typeface="Arial" charset="0"/>
              </a:rPr>
              <a:t> </a:t>
            </a:r>
            <a:r>
              <a:rPr lang="en-GB" sz="3000" dirty="0" err="1">
                <a:latin typeface="Arial" charset="0"/>
              </a:rPr>
              <a:t>arddodiaid</a:t>
            </a:r>
            <a:r>
              <a:rPr lang="en-GB" sz="3000" dirty="0">
                <a:latin typeface="Arial" charset="0"/>
              </a:rPr>
              <a:t> </a:t>
            </a:r>
            <a:r>
              <a:rPr lang="en-GB" sz="3000" dirty="0" err="1">
                <a:latin typeface="Arial" charset="0"/>
              </a:rPr>
              <a:t>mwyaf</a:t>
            </a:r>
            <a:r>
              <a:rPr lang="en-GB" sz="3000" dirty="0">
                <a:latin typeface="Arial" charset="0"/>
              </a:rPr>
              <a:t> </a:t>
            </a:r>
            <a:r>
              <a:rPr lang="en-GB" sz="3000" dirty="0" err="1">
                <a:latin typeface="Arial" charset="0"/>
              </a:rPr>
              <a:t>cyffredin</a:t>
            </a:r>
            <a:endParaRPr lang="en-GB" sz="3000" dirty="0">
              <a:latin typeface="Arial" charset="0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8758" y="2974008"/>
            <a:ext cx="7633742" cy="3593591"/>
          </a:xfrm>
        </p:spPr>
        <p:txBody>
          <a:bodyPr>
            <a:normAutofit fontScale="77500" lnSpcReduction="2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800" dirty="0">
                <a:latin typeface="Arial" charset="0"/>
              </a:rPr>
              <a:t>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800" dirty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800" dirty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800" dirty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800" dirty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800" dirty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800" dirty="0" err="1">
                <a:latin typeface="Arial" charset="0"/>
              </a:rPr>
              <a:t>Dyma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rai</a:t>
            </a:r>
            <a:r>
              <a:rPr lang="en-GB" sz="2800" dirty="0">
                <a:latin typeface="Arial" charset="0"/>
              </a:rPr>
              <a:t> o</a:t>
            </a:r>
            <a:r>
              <a:rPr lang="ja-JP" altLang="en-GB" sz="2800" dirty="0">
                <a:latin typeface="Arial" charset="0"/>
              </a:rPr>
              <a:t>’</a:t>
            </a:r>
            <a:r>
              <a:rPr lang="en-GB" altLang="ja-JP" sz="2800" dirty="0">
                <a:latin typeface="Arial" charset="0"/>
              </a:rPr>
              <a:t>r </a:t>
            </a:r>
            <a:r>
              <a:rPr lang="en-GB" altLang="ja-JP" sz="2800" dirty="0" err="1">
                <a:latin typeface="Arial" charset="0"/>
              </a:rPr>
              <a:t>prif</a:t>
            </a:r>
            <a:r>
              <a:rPr lang="en-GB" altLang="ja-JP" sz="2800" dirty="0">
                <a:latin typeface="Arial" charset="0"/>
              </a:rPr>
              <a:t> </a:t>
            </a:r>
            <a:r>
              <a:rPr lang="en-GB" altLang="ja-JP" sz="2800" dirty="0" err="1">
                <a:latin typeface="Arial" charset="0"/>
              </a:rPr>
              <a:t>arddodiaid</a:t>
            </a:r>
            <a:r>
              <a:rPr lang="en-GB" altLang="ja-JP" sz="2800" dirty="0">
                <a:latin typeface="Arial" charset="0"/>
              </a:rPr>
              <a:t> </a:t>
            </a:r>
            <a:r>
              <a:rPr lang="en-GB" altLang="ja-JP" sz="2800" b="1" dirty="0" err="1">
                <a:latin typeface="Arial" charset="0"/>
              </a:rPr>
              <a:t>syml</a:t>
            </a:r>
            <a:r>
              <a:rPr lang="en-GB" altLang="ja-JP" sz="2800" b="1" dirty="0">
                <a:latin typeface="Arial" charset="0"/>
              </a:rPr>
              <a:t>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800" dirty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800" dirty="0">
                <a:latin typeface="Arial" charset="0"/>
              </a:rPr>
              <a:t>Mae </a:t>
            </a:r>
            <a:r>
              <a:rPr lang="en-GB" sz="2800" dirty="0" err="1">
                <a:latin typeface="Arial" charset="0"/>
              </a:rPr>
              <a:t>arddodiaid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syml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yn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cynnwys</a:t>
            </a:r>
            <a:r>
              <a:rPr lang="en-GB" sz="2800" dirty="0">
                <a:latin typeface="Arial" charset="0"/>
              </a:rPr>
              <a:t> un </a:t>
            </a:r>
            <a:r>
              <a:rPr lang="en-GB" sz="2800" dirty="0" err="1">
                <a:latin typeface="Arial" charset="0"/>
              </a:rPr>
              <a:t>gair</a:t>
            </a:r>
            <a:r>
              <a:rPr lang="en-GB" sz="2800" dirty="0">
                <a:latin typeface="Arial" charset="0"/>
              </a:rPr>
              <a:t>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800" dirty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800" dirty="0" err="1">
                <a:latin typeface="Arial" charset="0"/>
              </a:rPr>
              <a:t>Bydd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b="1" dirty="0" err="1">
                <a:latin typeface="Arial" charset="0"/>
              </a:rPr>
              <a:t>treiglad</a:t>
            </a:r>
            <a:r>
              <a:rPr lang="en-GB" sz="2800" b="1" dirty="0">
                <a:latin typeface="Arial" charset="0"/>
              </a:rPr>
              <a:t> </a:t>
            </a:r>
            <a:r>
              <a:rPr lang="en-GB" sz="2800" b="1" dirty="0" err="1">
                <a:latin typeface="Arial" charset="0"/>
              </a:rPr>
              <a:t>meddal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ar</a:t>
            </a:r>
            <a:r>
              <a:rPr lang="en-GB" sz="2800" dirty="0">
                <a:latin typeface="Arial" charset="0"/>
              </a:rPr>
              <a:t> </a:t>
            </a:r>
            <a:r>
              <a:rPr lang="en-US" sz="2800" dirty="0" err="1">
                <a:latin typeface="Arial" charset="0"/>
                <a:cs typeface="Arial" charset="0"/>
              </a:rPr>
              <a:t>ôl</a:t>
            </a:r>
            <a:r>
              <a:rPr lang="en-US" sz="2800" dirty="0">
                <a:latin typeface="Arial" charset="0"/>
                <a:cs typeface="Arial" charset="0"/>
              </a:rPr>
              <a:t> </a:t>
            </a:r>
            <a:r>
              <a:rPr lang="en-US" sz="2800" dirty="0" err="1">
                <a:latin typeface="Arial" charset="0"/>
                <a:cs typeface="Arial" charset="0"/>
              </a:rPr>
              <a:t>pob</a:t>
            </a:r>
            <a:r>
              <a:rPr lang="en-US" sz="2800" dirty="0">
                <a:latin typeface="Arial" charset="0"/>
                <a:cs typeface="Arial" charset="0"/>
              </a:rPr>
              <a:t> un </a:t>
            </a:r>
            <a:r>
              <a:rPr lang="en-US" sz="2800" dirty="0" err="1">
                <a:latin typeface="Arial" charset="0"/>
                <a:cs typeface="Arial" charset="0"/>
              </a:rPr>
              <a:t>o’r</a:t>
            </a:r>
            <a:r>
              <a:rPr lang="en-US" sz="2800" dirty="0">
                <a:latin typeface="Arial" charset="0"/>
                <a:cs typeface="Arial" charset="0"/>
              </a:rPr>
              <a:t> </a:t>
            </a:r>
            <a:r>
              <a:rPr lang="en-US" sz="2800" dirty="0" err="1">
                <a:latin typeface="Arial" charset="0"/>
                <a:cs typeface="Arial" charset="0"/>
              </a:rPr>
              <a:t>uchod</a:t>
            </a:r>
            <a:r>
              <a:rPr lang="en-US" sz="2800" dirty="0">
                <a:latin typeface="Arial" charset="0"/>
                <a:cs typeface="Arial" charset="0"/>
              </a:rPr>
              <a:t>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800" b="1" dirty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800" dirty="0">
              <a:latin typeface="Arial" charset="0"/>
            </a:endParaRPr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2028434" y="1098677"/>
            <a:ext cx="5472113" cy="30241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en-GB" sz="3200" dirty="0"/>
              <a:t>am   	     </a:t>
            </a:r>
            <a:r>
              <a:rPr lang="en-GB" sz="3200" dirty="0" err="1"/>
              <a:t>ar</a:t>
            </a:r>
            <a:r>
              <a:rPr lang="en-GB" sz="3200" dirty="0"/>
              <a:t>         at           </a:t>
            </a:r>
            <a:r>
              <a:rPr lang="en-GB" sz="3200" dirty="0" err="1"/>
              <a:t>gan</a:t>
            </a:r>
            <a:endParaRPr lang="en-GB" sz="3200" dirty="0"/>
          </a:p>
          <a:p>
            <a:endParaRPr lang="en-GB" sz="3200" dirty="0"/>
          </a:p>
          <a:p>
            <a:r>
              <a:rPr lang="en-GB" sz="3200" dirty="0" err="1"/>
              <a:t>heb</a:t>
            </a:r>
            <a:r>
              <a:rPr lang="en-GB" sz="3200" dirty="0"/>
              <a:t>        </a:t>
            </a:r>
            <a:r>
              <a:rPr lang="en-GB" sz="3200" dirty="0" err="1"/>
              <a:t>i</a:t>
            </a:r>
            <a:r>
              <a:rPr lang="en-GB" sz="3200" dirty="0"/>
              <a:t>           o           </a:t>
            </a:r>
            <a:r>
              <a:rPr lang="en-GB" sz="3200" dirty="0" err="1"/>
              <a:t>dan</a:t>
            </a:r>
            <a:endParaRPr lang="en-GB" sz="3200" dirty="0"/>
          </a:p>
          <a:p>
            <a:endParaRPr lang="en-GB" sz="3200" dirty="0"/>
          </a:p>
          <a:p>
            <a:r>
              <a:rPr lang="en-GB" sz="3200" dirty="0" err="1"/>
              <a:t>dros</a:t>
            </a:r>
            <a:r>
              <a:rPr lang="en-GB" sz="3200" dirty="0"/>
              <a:t>     </a:t>
            </a:r>
            <a:r>
              <a:rPr lang="en-GB" sz="3200" dirty="0" err="1"/>
              <a:t>drwy</a:t>
            </a:r>
            <a:r>
              <a:rPr lang="en-GB" sz="3200" dirty="0"/>
              <a:t>       </a:t>
            </a:r>
            <a:r>
              <a:rPr lang="en-GB" sz="3200" dirty="0" err="1"/>
              <a:t>wrth</a:t>
            </a:r>
            <a:r>
              <a:rPr lang="en-GB" sz="3200" dirty="0"/>
              <a:t>       </a:t>
            </a:r>
            <a:r>
              <a:rPr lang="en-GB" sz="3200" dirty="0" err="1"/>
              <a:t>hyd</a:t>
            </a:r>
            <a:endParaRPr lang="en-GB" sz="3200" dirty="0"/>
          </a:p>
          <a:p>
            <a:endParaRPr lang="en-GB" sz="3200" dirty="0"/>
          </a:p>
        </p:txBody>
      </p:sp>
      <p:pic>
        <p:nvPicPr>
          <p:cNvPr id="3" name="Picture 2" descr="Screen Shot 2016-11-07 at 21.35.29.png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0995" y="4589086"/>
            <a:ext cx="2402139" cy="1391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461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>
          <a:xfrm>
            <a:off x="1084279" y="382385"/>
            <a:ext cx="9049186" cy="1492132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000" dirty="0" err="1">
                <a:latin typeface="Arial" charset="0"/>
              </a:rPr>
              <a:t>Rhedeg</a:t>
            </a:r>
            <a:r>
              <a:rPr lang="en-GB" sz="3000" dirty="0">
                <a:latin typeface="Arial" charset="0"/>
              </a:rPr>
              <a:t> </a:t>
            </a:r>
            <a:r>
              <a:rPr lang="en-GB" sz="3000" dirty="0" err="1">
                <a:latin typeface="Arial" charset="0"/>
              </a:rPr>
              <a:t>arddodiaid</a:t>
            </a:r>
            <a:endParaRPr lang="en-GB" sz="3000" dirty="0">
              <a:latin typeface="Arial" charset="0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8758" y="4413265"/>
            <a:ext cx="7633742" cy="244473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800" dirty="0" err="1">
                <a:latin typeface="Arial" charset="0"/>
              </a:rPr>
              <a:t>Wrth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ddefnyddio’r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arddodiaid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uchod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yng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nghyd-destun</a:t>
            </a:r>
            <a:r>
              <a:rPr lang="en-GB" sz="2800" dirty="0">
                <a:latin typeface="Arial" charset="0"/>
              </a:rPr>
              <a:t> person </a:t>
            </a:r>
            <a:r>
              <a:rPr lang="en-GB" sz="2800" dirty="0" err="1">
                <a:latin typeface="Arial" charset="0"/>
              </a:rPr>
              <a:t>penodol</a:t>
            </a:r>
            <a:r>
              <a:rPr lang="en-GB" sz="2800" dirty="0">
                <a:latin typeface="Arial" charset="0"/>
              </a:rPr>
              <a:t>, </a:t>
            </a:r>
            <a:r>
              <a:rPr lang="en-GB" sz="2800" dirty="0" err="1">
                <a:latin typeface="Arial" charset="0"/>
              </a:rPr>
              <a:t>rhaid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defnyddio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ffurf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gywir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yr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arddodiad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h.y</a:t>
            </a:r>
            <a:r>
              <a:rPr lang="en-GB" sz="2800" dirty="0">
                <a:latin typeface="Arial" charset="0"/>
              </a:rPr>
              <a:t>. </a:t>
            </a:r>
            <a:r>
              <a:rPr lang="en-GB" sz="2800" dirty="0" err="1">
                <a:latin typeface="Arial" charset="0"/>
              </a:rPr>
              <a:t>rhaid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rhedeg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yr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arddodiad</a:t>
            </a:r>
            <a:r>
              <a:rPr lang="en-GB" sz="2800" dirty="0">
                <a:latin typeface="Arial" charset="0"/>
              </a:rPr>
              <a:t>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800" dirty="0">
              <a:latin typeface="Arial" charset="0"/>
            </a:endParaRPr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2028434" y="1098677"/>
            <a:ext cx="5472113" cy="30241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en-GB" sz="3200" dirty="0"/>
              <a:t>am   	     </a:t>
            </a:r>
            <a:r>
              <a:rPr lang="en-GB" sz="3200" dirty="0" err="1"/>
              <a:t>ar</a:t>
            </a:r>
            <a:r>
              <a:rPr lang="en-GB" sz="3200" dirty="0"/>
              <a:t>         at           </a:t>
            </a:r>
            <a:r>
              <a:rPr lang="en-GB" sz="3200" dirty="0" err="1"/>
              <a:t>gan</a:t>
            </a:r>
            <a:endParaRPr lang="en-GB" sz="3200" dirty="0"/>
          </a:p>
          <a:p>
            <a:endParaRPr lang="en-GB" sz="3200" dirty="0"/>
          </a:p>
          <a:p>
            <a:r>
              <a:rPr lang="en-GB" sz="3200" dirty="0" err="1"/>
              <a:t>heb</a:t>
            </a:r>
            <a:r>
              <a:rPr lang="en-GB" sz="3200" dirty="0"/>
              <a:t>        </a:t>
            </a:r>
            <a:r>
              <a:rPr lang="en-GB" sz="3200" dirty="0" err="1"/>
              <a:t>i</a:t>
            </a:r>
            <a:r>
              <a:rPr lang="en-GB" sz="3200" dirty="0"/>
              <a:t>           o           </a:t>
            </a:r>
            <a:r>
              <a:rPr lang="en-GB" sz="3200" dirty="0" err="1"/>
              <a:t>dan</a:t>
            </a:r>
            <a:endParaRPr lang="en-GB" sz="3200" dirty="0"/>
          </a:p>
          <a:p>
            <a:endParaRPr lang="en-GB" sz="3200" dirty="0"/>
          </a:p>
          <a:p>
            <a:r>
              <a:rPr lang="en-GB" sz="3200" dirty="0" err="1"/>
              <a:t>dros</a:t>
            </a:r>
            <a:r>
              <a:rPr lang="en-GB" sz="3200" dirty="0"/>
              <a:t>     </a:t>
            </a:r>
            <a:r>
              <a:rPr lang="en-GB" sz="3200" dirty="0" err="1"/>
              <a:t>drwy</a:t>
            </a:r>
            <a:r>
              <a:rPr lang="en-GB" sz="3200" dirty="0"/>
              <a:t>       </a:t>
            </a:r>
            <a:r>
              <a:rPr lang="en-GB" sz="3200" dirty="0" err="1"/>
              <a:t>wrth</a:t>
            </a:r>
            <a:r>
              <a:rPr lang="en-GB" sz="3200" dirty="0"/>
              <a:t>       </a:t>
            </a:r>
            <a:r>
              <a:rPr lang="en-GB" sz="3200" dirty="0" err="1"/>
              <a:t>hyd</a:t>
            </a:r>
            <a:endParaRPr lang="en-GB" sz="3200" dirty="0"/>
          </a:p>
          <a:p>
            <a:endParaRPr lang="en-GB" sz="3200" dirty="0"/>
          </a:p>
        </p:txBody>
      </p:sp>
      <p:pic>
        <p:nvPicPr>
          <p:cNvPr id="2" name="Picture 1" descr="Screen Shot 2016-11-07 at 21.41.57.png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5527" y="5825469"/>
            <a:ext cx="3238500" cy="71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371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sz="6000">
                <a:solidFill>
                  <a:srgbClr val="FF0000"/>
                </a:solidFill>
                <a:latin typeface="Arial" charset="0"/>
              </a:rPr>
              <a:t>Rheol 1:</a:t>
            </a:r>
            <a:r>
              <a:rPr lang="cy-GB" sz="6000">
                <a:latin typeface="Arial" charset="0"/>
              </a:rPr>
              <a:t> ‘</a:t>
            </a:r>
            <a:r>
              <a:rPr lang="cy-GB" altLang="ja-JP" sz="6000" b="1">
                <a:latin typeface="Arial" charset="0"/>
              </a:rPr>
              <a:t>Y Dodo</a:t>
            </a:r>
            <a:r>
              <a:rPr lang="cy-GB" sz="6000" b="1">
                <a:latin typeface="Arial" charset="0"/>
              </a:rPr>
              <a:t>’</a:t>
            </a:r>
            <a:endParaRPr lang="en-GB" sz="6000" b="1">
              <a:latin typeface="Arial" charset="0"/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8758" y="1484784"/>
            <a:ext cx="4114800" cy="33448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y-GB" sz="6000" dirty="0">
                <a:latin typeface="Arial" charset="0"/>
              </a:rPr>
              <a:t>‘Ble wyt ti’n dod-o?’</a:t>
            </a:r>
            <a:endParaRPr lang="en-GB" sz="6000" dirty="0">
              <a:latin typeface="Arial" charset="0"/>
            </a:endParaRPr>
          </a:p>
        </p:txBody>
      </p:sp>
      <p:pic>
        <p:nvPicPr>
          <p:cNvPr id="16387" name="Picture 4" descr="Dodo_bir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9872" y="1336805"/>
            <a:ext cx="2682271" cy="25177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938758" y="4005585"/>
            <a:ext cx="4785370" cy="230832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cy-GB" sz="2400" dirty="0"/>
              <a:t>A minnau ar wyliau eleni,</a:t>
            </a:r>
          </a:p>
          <a:p>
            <a:r>
              <a:rPr lang="cy-GB" sz="2400" dirty="0"/>
              <a:t>Ces air o gyngor gan ieithgi:</a:t>
            </a:r>
          </a:p>
          <a:p>
            <a:r>
              <a:rPr lang="cy-GB" sz="2400" dirty="0"/>
              <a:t>‘Paid dodi arddodiad</a:t>
            </a:r>
          </a:p>
          <a:p>
            <a:r>
              <a:rPr lang="cy-GB" sz="2400" dirty="0"/>
              <a:t>Ar ddiwedd gosodiad.’</a:t>
            </a:r>
          </a:p>
          <a:p>
            <a:r>
              <a:rPr lang="cy-GB" sz="2400" dirty="0"/>
              <a:t>Atebais mewn eiliad, ‘Sa’i ’n mynd i!’ </a:t>
            </a:r>
          </a:p>
          <a:p>
            <a:r>
              <a:rPr lang="cy-GB" sz="2400" dirty="0"/>
              <a:t> </a:t>
            </a:r>
            <a:r>
              <a:rPr lang="cy-GB" sz="1600" i="1" dirty="0"/>
              <a:t>Emyr Davies</a:t>
            </a:r>
          </a:p>
        </p:txBody>
      </p:sp>
    </p:spTree>
    <p:extLst>
      <p:ext uri="{BB962C8B-B14F-4D97-AF65-F5344CB8AC3E}">
        <p14:creationId xmlns:p14="http://schemas.microsoft.com/office/powerpoint/2010/main" val="2395199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2662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b="1">
                <a:solidFill>
                  <a:srgbClr val="FF0000"/>
                </a:solidFill>
                <a:latin typeface="Arial" charset="0"/>
              </a:rPr>
              <a:t>Rheol 2:</a:t>
            </a:r>
            <a:r>
              <a:rPr lang="en-GB" sz="4000" b="1">
                <a:latin typeface="Arial" charset="0"/>
              </a:rPr>
              <a:t> Arddodiaid cyfansawdd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507413" cy="4525963"/>
          </a:xfrm>
        </p:spPr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Mae arddodiaid cyfansawdd yn cynnwys </a:t>
            </a:r>
            <a:r>
              <a:rPr lang="en-GB" b="1">
                <a:latin typeface="Arial" charset="0"/>
              </a:rPr>
              <a:t>mwy nag un elfen </a:t>
            </a:r>
          </a:p>
          <a:p>
            <a:pPr eaLnBrk="1" hangingPunct="1"/>
            <a:r>
              <a:rPr lang="en-GB">
                <a:latin typeface="Arial" charset="0"/>
              </a:rPr>
              <a:t>Gall y rhain weithiau gael eu hysgrifennu ar ffurf un gair</a:t>
            </a:r>
          </a:p>
          <a:p>
            <a:pPr eaLnBrk="1" hangingPunct="1">
              <a:buFontTx/>
              <a:buNone/>
            </a:pPr>
            <a:endParaRPr lang="en-GB">
              <a:latin typeface="Arial" charset="0"/>
            </a:endParaRPr>
          </a:p>
          <a:p>
            <a:pPr eaLnBrk="1" hangingPunct="1">
              <a:buFontTx/>
              <a:buNone/>
            </a:pPr>
            <a:endParaRPr lang="en-US">
              <a:latin typeface="Arial" charset="0"/>
              <a:cs typeface="Times New Roman" charset="0"/>
            </a:endParaRPr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1214054" y="3104691"/>
            <a:ext cx="7358446" cy="24479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en-GB" sz="3200" dirty="0" err="1"/>
              <a:t>er</a:t>
            </a:r>
            <a:r>
              <a:rPr lang="en-GB" sz="3200" dirty="0"/>
              <a:t> </a:t>
            </a:r>
            <a:r>
              <a:rPr lang="en-GB" sz="3200" dirty="0" err="1"/>
              <a:t>mwyn</a:t>
            </a:r>
            <a:r>
              <a:rPr lang="en-GB" sz="3200" dirty="0"/>
              <a:t>      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US" sz="3200" dirty="0" err="1"/>
              <a:t>ôl</a:t>
            </a:r>
            <a:r>
              <a:rPr lang="en-US" sz="3200" dirty="0"/>
              <a:t>        </a:t>
            </a:r>
            <a:r>
              <a:rPr lang="en-US" sz="3200" dirty="0" err="1"/>
              <a:t>ar</a:t>
            </a:r>
            <a:r>
              <a:rPr lang="en-US" sz="3200" dirty="0"/>
              <a:t> </a:t>
            </a:r>
            <a:r>
              <a:rPr lang="en-US" sz="3200" dirty="0" err="1"/>
              <a:t>gyfer</a:t>
            </a:r>
            <a:r>
              <a:rPr lang="en-US" sz="3200" dirty="0"/>
              <a:t>      am ben</a:t>
            </a:r>
          </a:p>
          <a:p>
            <a:r>
              <a:rPr lang="en-US" sz="3200" dirty="0"/>
              <a:t>    </a:t>
            </a:r>
          </a:p>
          <a:p>
            <a:r>
              <a:rPr lang="en-US" sz="3200" dirty="0" err="1"/>
              <a:t>oherwydd</a:t>
            </a:r>
            <a:r>
              <a:rPr lang="en-US" sz="3200" dirty="0"/>
              <a:t>           </a:t>
            </a:r>
            <a:r>
              <a:rPr lang="en-US" sz="3200" dirty="0" err="1"/>
              <a:t>ynghylch</a:t>
            </a:r>
            <a:r>
              <a:rPr lang="en-US" sz="3200" dirty="0"/>
              <a:t>          </a:t>
            </a:r>
            <a:r>
              <a:rPr lang="en-US" sz="3200" dirty="0" err="1"/>
              <a:t>uwchben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93771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5CAE5799-E315-3145-B0C9-63CC2515CFE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9349" y="521128"/>
            <a:ext cx="8229600" cy="944562"/>
          </a:xfrm>
        </p:spPr>
        <p:txBody>
          <a:bodyPr/>
          <a:lstStyle/>
          <a:p>
            <a:pPr eaLnBrk="1" hangingPunct="1"/>
            <a:r>
              <a:rPr lang="en-GB" altLang="cy-GB" dirty="0" err="1"/>
              <a:t>Arddodiaid</a:t>
            </a:r>
            <a:r>
              <a:rPr lang="en-GB" altLang="cy-GB" dirty="0"/>
              <a:t> </a:t>
            </a:r>
            <a:r>
              <a:rPr lang="en-GB" altLang="cy-GB" dirty="0" err="1"/>
              <a:t>rhediadol</a:t>
            </a:r>
            <a:r>
              <a:rPr lang="en-GB" altLang="cy-GB" dirty="0"/>
              <a:t> (</a:t>
            </a:r>
            <a:r>
              <a:rPr lang="en-GB" altLang="cy-GB" dirty="0" err="1"/>
              <a:t>hir</a:t>
            </a:r>
            <a:r>
              <a:rPr lang="en-GB" altLang="cy-GB" dirty="0"/>
              <a:t>)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C95CBBF1-C2A2-3144-A2B2-3A85E5F5B8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en-GB" altLang="cy-GB" b="1" dirty="0" err="1">
                <a:solidFill>
                  <a:srgbClr val="FF0000"/>
                </a:solidFill>
              </a:rPr>
              <a:t>Ystyr</a:t>
            </a:r>
            <a:r>
              <a:rPr lang="en-GB" altLang="cy-GB" b="1" dirty="0"/>
              <a:t>:</a:t>
            </a:r>
            <a:r>
              <a:rPr lang="en-GB" altLang="cy-GB" dirty="0"/>
              <a:t> </a:t>
            </a:r>
            <a:r>
              <a:rPr lang="en-GB" altLang="cy-GB" dirty="0" err="1"/>
              <a:t>arddodiaid</a:t>
            </a:r>
            <a:r>
              <a:rPr lang="en-GB" altLang="cy-GB" dirty="0"/>
              <a:t> </a:t>
            </a:r>
            <a:r>
              <a:rPr lang="en-GB" altLang="cy-GB" dirty="0" err="1"/>
              <a:t>sy’n</a:t>
            </a:r>
            <a:r>
              <a:rPr lang="en-GB" altLang="cy-GB" dirty="0"/>
              <a:t> </a:t>
            </a:r>
            <a:r>
              <a:rPr lang="en-GB" altLang="cy-GB" dirty="0" err="1"/>
              <a:t>newid</a:t>
            </a:r>
            <a:r>
              <a:rPr lang="en-GB" altLang="cy-GB" dirty="0"/>
              <a:t> </a:t>
            </a:r>
            <a:r>
              <a:rPr lang="en-GB" altLang="cy-GB" dirty="0" err="1"/>
              <a:t>yn</a:t>
            </a:r>
            <a:r>
              <a:rPr lang="en-GB" altLang="cy-GB" dirty="0"/>
              <a:t> </a:t>
            </a:r>
            <a:r>
              <a:rPr lang="en-US" altLang="cy-GB" dirty="0" err="1">
                <a:cs typeface="Times New Roman" panose="02020603050405020304" pitchFamily="18" charset="0"/>
              </a:rPr>
              <a:t>ô</a:t>
            </a:r>
            <a:r>
              <a:rPr lang="en-GB" altLang="cy-GB" dirty="0"/>
              <a:t>l y person y </a:t>
            </a:r>
            <a:r>
              <a:rPr lang="en-GB" altLang="cy-GB" dirty="0" err="1"/>
              <a:t>maen</a:t>
            </a:r>
            <a:r>
              <a:rPr lang="en-GB" altLang="cy-GB" dirty="0"/>
              <a:t> </a:t>
            </a:r>
            <a:r>
              <a:rPr lang="en-GB" altLang="cy-GB" dirty="0" err="1"/>
              <a:t>nhw’n</a:t>
            </a:r>
            <a:r>
              <a:rPr lang="en-GB" altLang="cy-GB" dirty="0"/>
              <a:t> </a:t>
            </a:r>
            <a:r>
              <a:rPr lang="en-GB" altLang="cy-GB" dirty="0" err="1"/>
              <a:t>cyfeirio</a:t>
            </a:r>
            <a:r>
              <a:rPr lang="en-GB" altLang="cy-GB" dirty="0"/>
              <a:t> </a:t>
            </a:r>
            <a:r>
              <a:rPr lang="en-GB" altLang="cy-GB" dirty="0" err="1"/>
              <a:t>ato</a:t>
            </a:r>
            <a:endParaRPr lang="en-GB" altLang="cy-GB" dirty="0"/>
          </a:p>
          <a:p>
            <a:pPr marL="609600" indent="-609600" eaLnBrk="1" hangingPunct="1">
              <a:buFontTx/>
              <a:buNone/>
            </a:pPr>
            <a:endParaRPr lang="en-GB" altLang="cy-GB" dirty="0"/>
          </a:p>
          <a:p>
            <a:pPr marL="609600" indent="-609600" eaLnBrk="1" hangingPunct="1">
              <a:buFontTx/>
              <a:buNone/>
            </a:pPr>
            <a:r>
              <a:rPr lang="en-GB" altLang="cy-GB" dirty="0"/>
              <a:t>    1. Mae </a:t>
            </a:r>
            <a:r>
              <a:rPr lang="en-GB" altLang="cy-GB" dirty="0" err="1"/>
              <a:t>annwyd</a:t>
            </a:r>
            <a:r>
              <a:rPr lang="en-GB" altLang="cy-GB" dirty="0"/>
              <a:t> </a:t>
            </a:r>
            <a:r>
              <a:rPr lang="en-GB" altLang="cy-GB" dirty="0" err="1">
                <a:solidFill>
                  <a:srgbClr val="0070C0"/>
                </a:solidFill>
              </a:rPr>
              <a:t>arnaf</a:t>
            </a:r>
            <a:r>
              <a:rPr lang="en-GB" altLang="cy-GB" dirty="0"/>
              <a:t> </a:t>
            </a:r>
            <a:r>
              <a:rPr lang="en-GB" altLang="cy-GB" dirty="0" err="1"/>
              <a:t>i</a:t>
            </a:r>
            <a:r>
              <a:rPr lang="en-GB" altLang="cy-GB" dirty="0"/>
              <a:t>.</a:t>
            </a:r>
          </a:p>
          <a:p>
            <a:pPr marL="609600" indent="-609600" eaLnBrk="1" hangingPunct="1">
              <a:buFontTx/>
              <a:buNone/>
            </a:pPr>
            <a:r>
              <a:rPr lang="en-GB" altLang="cy-GB" dirty="0"/>
              <a:t>    2. </a:t>
            </a:r>
            <a:r>
              <a:rPr lang="en-GB" altLang="cy-GB" dirty="0" err="1"/>
              <a:t>Anfonais</a:t>
            </a:r>
            <a:r>
              <a:rPr lang="en-GB" altLang="cy-GB" dirty="0"/>
              <a:t> </a:t>
            </a:r>
            <a:r>
              <a:rPr lang="en-GB" altLang="cy-GB" dirty="0" err="1"/>
              <a:t>lythyr</a:t>
            </a:r>
            <a:r>
              <a:rPr lang="en-GB" altLang="cy-GB" dirty="0"/>
              <a:t> </a:t>
            </a:r>
            <a:r>
              <a:rPr lang="en-GB" altLang="cy-GB" dirty="0" err="1">
                <a:solidFill>
                  <a:srgbClr val="0070C0"/>
                </a:solidFill>
              </a:rPr>
              <a:t>ati</a:t>
            </a:r>
            <a:r>
              <a:rPr lang="en-GB" altLang="cy-GB" dirty="0">
                <a:solidFill>
                  <a:schemeClr val="accent2"/>
                </a:solidFill>
              </a:rPr>
              <a:t> </a:t>
            </a:r>
            <a:r>
              <a:rPr lang="en-GB" altLang="cy-GB" dirty="0"/>
              <a:t>hi.</a:t>
            </a:r>
          </a:p>
          <a:p>
            <a:pPr marL="609600" indent="-609600" eaLnBrk="1" hangingPunct="1">
              <a:buFontTx/>
              <a:buNone/>
            </a:pPr>
            <a:r>
              <a:rPr lang="en-GB" altLang="cy-GB" dirty="0"/>
              <a:t>    3. </a:t>
            </a:r>
            <a:r>
              <a:rPr lang="en-GB" altLang="cy-GB" dirty="0" err="1"/>
              <a:t>Mae’r</a:t>
            </a:r>
            <a:r>
              <a:rPr lang="en-GB" altLang="cy-GB" dirty="0"/>
              <a:t> </a:t>
            </a:r>
            <a:r>
              <a:rPr lang="en-GB" altLang="cy-GB" dirty="0" err="1"/>
              <a:t>athro</a:t>
            </a:r>
            <a:r>
              <a:rPr lang="en-GB" altLang="cy-GB" dirty="0"/>
              <a:t> </a:t>
            </a:r>
            <a:r>
              <a:rPr lang="en-GB" altLang="cy-GB" dirty="0" err="1"/>
              <a:t>wedi</a:t>
            </a:r>
            <a:r>
              <a:rPr lang="en-GB" altLang="cy-GB" dirty="0"/>
              <a:t> </a:t>
            </a:r>
            <a:r>
              <a:rPr lang="en-GB" altLang="cy-GB" dirty="0" err="1"/>
              <a:t>dweud</a:t>
            </a:r>
            <a:r>
              <a:rPr lang="en-GB" altLang="cy-GB" dirty="0"/>
              <a:t> </a:t>
            </a:r>
            <a:r>
              <a:rPr lang="en-GB" altLang="cy-GB" dirty="0" err="1">
                <a:solidFill>
                  <a:srgbClr val="0070C0"/>
                </a:solidFill>
              </a:rPr>
              <a:t>wrthyn</a:t>
            </a:r>
            <a:r>
              <a:rPr lang="en-GB" altLang="cy-GB" dirty="0">
                <a:solidFill>
                  <a:schemeClr val="accent2"/>
                </a:solidFill>
              </a:rPr>
              <a:t> </a:t>
            </a:r>
            <a:r>
              <a:rPr lang="en-GB" altLang="cy-GB" dirty="0" err="1">
                <a:solidFill>
                  <a:schemeClr val="accent2"/>
                </a:solidFill>
              </a:rPr>
              <a:t>nhw</a:t>
            </a:r>
            <a:r>
              <a:rPr lang="en-GB" altLang="cy-GB" dirty="0"/>
              <a:t> </a:t>
            </a:r>
            <a:r>
              <a:rPr lang="en-GB" altLang="cy-GB" dirty="0" err="1"/>
              <a:t>sawl</a:t>
            </a:r>
            <a:r>
              <a:rPr lang="en-GB" altLang="cy-GB" dirty="0"/>
              <a:t> </a:t>
            </a:r>
            <a:r>
              <a:rPr lang="en-GB" altLang="cy-GB" dirty="0" err="1"/>
              <a:t>gwaith</a:t>
            </a:r>
            <a:r>
              <a:rPr lang="en-GB" altLang="cy-GB" dirty="0"/>
              <a:t>.</a:t>
            </a:r>
          </a:p>
          <a:p>
            <a:pPr marL="609600" indent="-609600" eaLnBrk="1" hangingPunct="1">
              <a:buFontTx/>
              <a:buNone/>
            </a:pPr>
            <a:r>
              <a:rPr lang="en-GB" altLang="cy-GB" dirty="0"/>
              <a:t>    4. </a:t>
            </a:r>
            <a:r>
              <a:rPr lang="en-GB" altLang="cy-GB" dirty="0" err="1"/>
              <a:t>Roedd</a:t>
            </a:r>
            <a:r>
              <a:rPr lang="en-GB" altLang="cy-GB" dirty="0"/>
              <a:t> </a:t>
            </a:r>
            <a:r>
              <a:rPr lang="en-GB" altLang="cy-GB" dirty="0" err="1"/>
              <a:t>yr</a:t>
            </a:r>
            <a:r>
              <a:rPr lang="en-GB" altLang="cy-GB" dirty="0"/>
              <a:t> </a:t>
            </a:r>
            <a:r>
              <a:rPr lang="en-GB" altLang="cy-GB" dirty="0" err="1"/>
              <a:t>athrawes</a:t>
            </a:r>
            <a:r>
              <a:rPr lang="en-GB" altLang="cy-GB" dirty="0"/>
              <a:t> </a:t>
            </a:r>
            <a:r>
              <a:rPr lang="en-GB" altLang="cy-GB" dirty="0" err="1"/>
              <a:t>yn</a:t>
            </a:r>
            <a:r>
              <a:rPr lang="en-GB" altLang="cy-GB" dirty="0"/>
              <a:t> </a:t>
            </a:r>
            <a:r>
              <a:rPr lang="en-GB" altLang="cy-GB" dirty="0" err="1"/>
              <a:t>poeni</a:t>
            </a:r>
            <a:r>
              <a:rPr lang="en-GB" altLang="cy-GB" dirty="0"/>
              <a:t> </a:t>
            </a:r>
            <a:r>
              <a:rPr lang="en-GB" altLang="cy-GB" dirty="0" err="1">
                <a:solidFill>
                  <a:srgbClr val="0000FF"/>
                </a:solidFill>
              </a:rPr>
              <a:t>amdani</a:t>
            </a:r>
            <a:r>
              <a:rPr lang="en-GB" altLang="cy-GB" dirty="0">
                <a:solidFill>
                  <a:srgbClr val="0000FF"/>
                </a:solidFill>
              </a:rPr>
              <a:t> </a:t>
            </a:r>
            <a:r>
              <a:rPr lang="en-GB" altLang="cy-GB" dirty="0">
                <a:solidFill>
                  <a:schemeClr val="tx1"/>
                </a:solidFill>
              </a:rPr>
              <a:t>hi.</a:t>
            </a:r>
          </a:p>
        </p:txBody>
      </p:sp>
    </p:spTree>
    <p:extLst>
      <p:ext uri="{BB962C8B-B14F-4D97-AF65-F5344CB8AC3E}">
        <p14:creationId xmlns:p14="http://schemas.microsoft.com/office/powerpoint/2010/main" val="836064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F9DA32C6-35A0-1F44-A703-6E7DB9D2C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1658" y="294921"/>
            <a:ext cx="7633742" cy="1492132"/>
          </a:xfrm>
        </p:spPr>
        <p:txBody>
          <a:bodyPr/>
          <a:lstStyle/>
          <a:p>
            <a:pPr eaLnBrk="1" hangingPunct="1"/>
            <a:r>
              <a:rPr lang="en-GB" altLang="cy-GB" b="1" cap="none" dirty="0">
                <a:solidFill>
                  <a:srgbClr val="008000"/>
                </a:solidFill>
              </a:rPr>
              <a:t>fi, </a:t>
            </a:r>
            <a:r>
              <a:rPr lang="en-GB" altLang="cy-GB" b="1" cap="none" dirty="0" err="1">
                <a:solidFill>
                  <a:srgbClr val="008000"/>
                </a:solidFill>
              </a:rPr>
              <a:t>ti</a:t>
            </a:r>
            <a:r>
              <a:rPr lang="en-GB" altLang="cy-GB" b="1" cap="none" dirty="0">
                <a:solidFill>
                  <a:srgbClr val="008000"/>
                </a:solidFill>
              </a:rPr>
              <a:t>, </a:t>
            </a:r>
            <a:r>
              <a:rPr lang="en-GB" altLang="cy-GB" b="1" cap="none" dirty="0" err="1">
                <a:solidFill>
                  <a:srgbClr val="008000"/>
                </a:solidFill>
              </a:rPr>
              <a:t>ef</a:t>
            </a:r>
            <a:r>
              <a:rPr lang="en-GB" altLang="cy-GB" b="1" cap="none" dirty="0">
                <a:solidFill>
                  <a:srgbClr val="008000"/>
                </a:solidFill>
              </a:rPr>
              <a:t>, hi, </a:t>
            </a:r>
            <a:r>
              <a:rPr lang="en-GB" altLang="cy-GB" b="1" cap="none" dirty="0" err="1">
                <a:solidFill>
                  <a:srgbClr val="008000"/>
                </a:solidFill>
              </a:rPr>
              <a:t>ni</a:t>
            </a:r>
            <a:r>
              <a:rPr lang="en-GB" altLang="cy-GB" b="1" cap="none" dirty="0">
                <a:solidFill>
                  <a:srgbClr val="008000"/>
                </a:solidFill>
              </a:rPr>
              <a:t>, chi, </a:t>
            </a:r>
            <a:r>
              <a:rPr lang="en-GB" altLang="cy-GB" b="1" cap="none" dirty="0" err="1">
                <a:solidFill>
                  <a:srgbClr val="008000"/>
                </a:solidFill>
              </a:rPr>
              <a:t>nhw</a:t>
            </a:r>
            <a:r>
              <a:rPr lang="en-GB" altLang="cy-GB" b="1" cap="none" dirty="0">
                <a:solidFill>
                  <a:srgbClr val="008000"/>
                </a:solidFill>
              </a:rPr>
              <a:t> </a:t>
            </a:r>
            <a:endParaRPr lang="en-US" altLang="cy-GB" cap="none" dirty="0">
              <a:solidFill>
                <a:srgbClr val="008000"/>
              </a:solidFill>
            </a:endParaRP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62DF1879-5E8B-5044-88C6-8418926F1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572" y="1679712"/>
            <a:ext cx="8458200" cy="4525963"/>
          </a:xfrm>
        </p:spPr>
        <p:txBody>
          <a:bodyPr/>
          <a:lstStyle/>
          <a:p>
            <a:pPr marL="0" indent="0" algn="ctr" eaLnBrk="1" hangingPunct="1">
              <a:buNone/>
            </a:pPr>
            <a:r>
              <a:rPr lang="en-GB" altLang="cy-GB" dirty="0" err="1"/>
              <a:t>Os</a:t>
            </a:r>
            <a:r>
              <a:rPr lang="en-GB" altLang="cy-GB" dirty="0"/>
              <a:t> </a:t>
            </a:r>
            <a:r>
              <a:rPr lang="en-GB" altLang="cy-GB" dirty="0" err="1"/>
              <a:t>ydych</a:t>
            </a:r>
            <a:r>
              <a:rPr lang="en-GB" altLang="cy-GB" dirty="0"/>
              <a:t> </a:t>
            </a:r>
            <a:r>
              <a:rPr lang="en-GB" altLang="cy-GB" dirty="0" err="1"/>
              <a:t>chi’n</a:t>
            </a:r>
            <a:r>
              <a:rPr lang="en-GB" altLang="cy-GB" dirty="0"/>
              <a:t> </a:t>
            </a:r>
            <a:r>
              <a:rPr lang="en-GB" altLang="cy-GB" dirty="0" err="1"/>
              <a:t>defnyddio</a:t>
            </a:r>
            <a:r>
              <a:rPr lang="en-GB" altLang="cy-GB" dirty="0"/>
              <a:t> </a:t>
            </a:r>
            <a:r>
              <a:rPr lang="en-GB" altLang="cy-GB" b="1" dirty="0">
                <a:solidFill>
                  <a:srgbClr val="FF0000"/>
                </a:solidFill>
              </a:rPr>
              <a:t>fi, </a:t>
            </a:r>
            <a:r>
              <a:rPr lang="en-GB" altLang="cy-GB" b="1" dirty="0" err="1">
                <a:solidFill>
                  <a:srgbClr val="FF0000"/>
                </a:solidFill>
              </a:rPr>
              <a:t>ti</a:t>
            </a:r>
            <a:r>
              <a:rPr lang="en-GB" altLang="cy-GB" b="1" dirty="0">
                <a:solidFill>
                  <a:srgbClr val="FF0000"/>
                </a:solidFill>
              </a:rPr>
              <a:t>, </a:t>
            </a:r>
            <a:r>
              <a:rPr lang="en-GB" altLang="cy-GB" b="1" dirty="0" err="1">
                <a:solidFill>
                  <a:srgbClr val="FF0000"/>
                </a:solidFill>
              </a:rPr>
              <a:t>ef</a:t>
            </a:r>
            <a:r>
              <a:rPr lang="en-GB" altLang="cy-GB" b="1" dirty="0">
                <a:solidFill>
                  <a:srgbClr val="FF0000"/>
                </a:solidFill>
              </a:rPr>
              <a:t>, hi, </a:t>
            </a:r>
            <a:r>
              <a:rPr lang="en-GB" altLang="cy-GB" b="1" dirty="0" err="1">
                <a:solidFill>
                  <a:srgbClr val="FF0000"/>
                </a:solidFill>
              </a:rPr>
              <a:t>ni</a:t>
            </a:r>
            <a:r>
              <a:rPr lang="en-GB" altLang="cy-GB" b="1" dirty="0">
                <a:solidFill>
                  <a:srgbClr val="FF0000"/>
                </a:solidFill>
              </a:rPr>
              <a:t>, chi, </a:t>
            </a:r>
            <a:r>
              <a:rPr lang="en-GB" altLang="cy-GB" b="1" dirty="0" err="1">
                <a:solidFill>
                  <a:srgbClr val="FF0000"/>
                </a:solidFill>
              </a:rPr>
              <a:t>nhw</a:t>
            </a:r>
            <a:r>
              <a:rPr lang="en-GB" altLang="cy-GB" b="1" dirty="0">
                <a:solidFill>
                  <a:srgbClr val="FF0000"/>
                </a:solidFill>
              </a:rPr>
              <a:t> </a:t>
            </a:r>
          </a:p>
          <a:p>
            <a:pPr marL="0" indent="0" algn="ctr" eaLnBrk="1" hangingPunct="1">
              <a:buNone/>
            </a:pPr>
            <a:r>
              <a:rPr lang="en-GB" altLang="cy-GB" b="1" u="sng" dirty="0" err="1"/>
              <a:t>rhaid</a:t>
            </a:r>
            <a:r>
              <a:rPr lang="en-GB" altLang="cy-GB" dirty="0"/>
              <a:t> </a:t>
            </a:r>
            <a:r>
              <a:rPr lang="en-GB" altLang="cy-GB" dirty="0" err="1"/>
              <a:t>rhedeg</a:t>
            </a:r>
            <a:r>
              <a:rPr lang="en-GB" altLang="cy-GB" dirty="0"/>
              <a:t> </a:t>
            </a:r>
            <a:r>
              <a:rPr lang="en-GB" altLang="cy-GB" dirty="0" err="1"/>
              <a:t>yr</a:t>
            </a:r>
            <a:r>
              <a:rPr lang="en-GB" altLang="cy-GB" dirty="0"/>
              <a:t> </a:t>
            </a:r>
            <a:r>
              <a:rPr lang="en-GB" altLang="cy-GB" dirty="0" err="1"/>
              <a:t>arddodiad</a:t>
            </a:r>
            <a:r>
              <a:rPr lang="en-GB" altLang="cy-GB" dirty="0"/>
              <a:t>.</a:t>
            </a:r>
          </a:p>
          <a:p>
            <a:pPr marL="0" indent="0" algn="ctr" eaLnBrk="1" hangingPunct="1">
              <a:buNone/>
            </a:pPr>
            <a:endParaRPr lang="en-GB" altLang="cy-GB" dirty="0"/>
          </a:p>
          <a:p>
            <a:pPr marL="0" indent="0" algn="ctr" eaLnBrk="1" hangingPunct="1">
              <a:buNone/>
            </a:pPr>
            <a:r>
              <a:rPr lang="en-GB" altLang="cy-GB" dirty="0" err="1"/>
              <a:t>Peidiwch</a:t>
            </a:r>
            <a:r>
              <a:rPr lang="en-GB" altLang="cy-GB" dirty="0"/>
              <a:t> </a:t>
            </a:r>
            <a:r>
              <a:rPr lang="en-US" altLang="cy-GB" dirty="0" err="1"/>
              <a:t>â</a:t>
            </a:r>
            <a:r>
              <a:rPr lang="en-GB" altLang="cy-GB" dirty="0"/>
              <a:t> </a:t>
            </a:r>
            <a:r>
              <a:rPr lang="en-GB" altLang="cy-GB" dirty="0" err="1"/>
              <a:t>rhedeg</a:t>
            </a:r>
            <a:r>
              <a:rPr lang="en-GB" altLang="cy-GB" dirty="0"/>
              <a:t> </a:t>
            </a:r>
            <a:r>
              <a:rPr lang="en-GB" altLang="cy-GB" dirty="0" err="1"/>
              <a:t>yr</a:t>
            </a:r>
            <a:r>
              <a:rPr lang="en-GB" altLang="cy-GB" dirty="0"/>
              <a:t> </a:t>
            </a:r>
            <a:r>
              <a:rPr lang="en-GB" altLang="cy-GB" dirty="0" err="1"/>
              <a:t>arddodiad</a:t>
            </a:r>
            <a:r>
              <a:rPr lang="en-GB" altLang="cy-GB" dirty="0"/>
              <a:t> </a:t>
            </a:r>
            <a:r>
              <a:rPr lang="en-GB" altLang="cy-GB" dirty="0" err="1"/>
              <a:t>gydag</a:t>
            </a:r>
            <a:r>
              <a:rPr lang="en-GB" altLang="cy-GB" dirty="0"/>
              <a:t> </a:t>
            </a:r>
            <a:r>
              <a:rPr lang="en-GB" altLang="cy-GB" dirty="0" err="1"/>
              <a:t>enwau</a:t>
            </a:r>
            <a:r>
              <a:rPr lang="en-GB" altLang="cy-GB" dirty="0"/>
              <a:t> </a:t>
            </a:r>
          </a:p>
          <a:p>
            <a:pPr marL="0" indent="0" algn="ctr" eaLnBrk="1" hangingPunct="1">
              <a:buNone/>
            </a:pPr>
            <a:r>
              <a:rPr lang="en-GB" altLang="cy-GB" dirty="0"/>
              <a:t>(Nia, Huw, y plant, y </a:t>
            </a:r>
            <a:r>
              <a:rPr lang="en-GB" altLang="cy-GB" dirty="0" err="1"/>
              <a:t>dosbarth</a:t>
            </a:r>
            <a:r>
              <a:rPr lang="en-US" altLang="cy-GB" dirty="0"/>
              <a:t>…)</a:t>
            </a:r>
            <a:endParaRPr lang="en-GB" altLang="cy-GB" dirty="0"/>
          </a:p>
          <a:p>
            <a:pPr eaLnBrk="1" hangingPunct="1">
              <a:buFontTx/>
              <a:buNone/>
            </a:pPr>
            <a:endParaRPr lang="en-GB" altLang="cy-GB" dirty="0"/>
          </a:p>
          <a:p>
            <a:pPr algn="ctr" eaLnBrk="1" hangingPunct="1">
              <a:buFontTx/>
              <a:buNone/>
            </a:pPr>
            <a:r>
              <a:rPr lang="en-GB" altLang="cy-GB" dirty="0" err="1"/>
              <a:t>Anfonais</a:t>
            </a:r>
            <a:r>
              <a:rPr lang="en-GB" altLang="cy-GB" dirty="0"/>
              <a:t> </a:t>
            </a:r>
            <a:r>
              <a:rPr lang="en-GB" altLang="cy-GB" dirty="0" err="1"/>
              <a:t>lythyr</a:t>
            </a:r>
            <a:r>
              <a:rPr lang="en-GB" altLang="cy-GB" dirty="0"/>
              <a:t> at Nia. </a:t>
            </a:r>
            <a:r>
              <a:rPr lang="en-US" altLang="cy-GB" dirty="0">
                <a:latin typeface="Wingdings" pitchFamily="2" charset="2"/>
              </a:rPr>
              <a:t></a:t>
            </a:r>
            <a:r>
              <a:rPr lang="en-GB" altLang="cy-GB" dirty="0"/>
              <a:t> </a:t>
            </a:r>
            <a:r>
              <a:rPr lang="en-GB" altLang="cy-GB" dirty="0" err="1">
                <a:solidFill>
                  <a:srgbClr val="0000FF"/>
                </a:solidFill>
              </a:rPr>
              <a:t>Anfonais</a:t>
            </a:r>
            <a:r>
              <a:rPr lang="en-GB" altLang="cy-GB" dirty="0">
                <a:solidFill>
                  <a:srgbClr val="0000FF"/>
                </a:solidFill>
              </a:rPr>
              <a:t> </a:t>
            </a:r>
            <a:r>
              <a:rPr lang="en-GB" altLang="cy-GB" dirty="0" err="1">
                <a:solidFill>
                  <a:srgbClr val="0000FF"/>
                </a:solidFill>
              </a:rPr>
              <a:t>lythyr</a:t>
            </a:r>
            <a:r>
              <a:rPr lang="en-GB" altLang="cy-GB" dirty="0">
                <a:solidFill>
                  <a:srgbClr val="0000FF"/>
                </a:solidFill>
              </a:rPr>
              <a:t> </a:t>
            </a:r>
            <a:r>
              <a:rPr lang="en-GB" altLang="cy-GB" b="1" dirty="0" err="1">
                <a:solidFill>
                  <a:srgbClr val="FF0000"/>
                </a:solidFill>
              </a:rPr>
              <a:t>ati</a:t>
            </a:r>
            <a:r>
              <a:rPr lang="en-GB" altLang="cy-GB" b="1" dirty="0">
                <a:solidFill>
                  <a:srgbClr val="FF0000"/>
                </a:solidFill>
              </a:rPr>
              <a:t> </a:t>
            </a:r>
            <a:r>
              <a:rPr lang="en-GB" altLang="cy-GB" u="sng" dirty="0">
                <a:solidFill>
                  <a:srgbClr val="FF0000"/>
                </a:solidFill>
              </a:rPr>
              <a:t>hi.</a:t>
            </a:r>
          </a:p>
          <a:p>
            <a:pPr algn="ctr" eaLnBrk="1" hangingPunct="1">
              <a:buFontTx/>
              <a:buNone/>
            </a:pPr>
            <a:endParaRPr lang="en-GB" altLang="cy-GB" u="sng" dirty="0">
              <a:solidFill>
                <a:srgbClr val="FF0000"/>
              </a:solidFill>
            </a:endParaRPr>
          </a:p>
          <a:p>
            <a:pPr algn="ctr" eaLnBrk="1" hangingPunct="1">
              <a:buFontTx/>
              <a:buNone/>
            </a:pPr>
            <a:r>
              <a:rPr lang="en-GB" altLang="cy-GB" dirty="0" err="1"/>
              <a:t>Dywedais</a:t>
            </a:r>
            <a:r>
              <a:rPr lang="en-GB" altLang="cy-GB" dirty="0"/>
              <a:t> </a:t>
            </a:r>
            <a:r>
              <a:rPr lang="en-GB" altLang="cy-GB" dirty="0" err="1"/>
              <a:t>wrth</a:t>
            </a:r>
            <a:r>
              <a:rPr lang="en-GB" altLang="cy-GB" dirty="0"/>
              <a:t> y plant am </a:t>
            </a:r>
            <a:r>
              <a:rPr lang="en-GB" altLang="cy-GB" dirty="0" err="1"/>
              <a:t>wrando</a:t>
            </a:r>
            <a:r>
              <a:rPr lang="en-GB" altLang="cy-GB" dirty="0"/>
              <a:t>.  </a:t>
            </a:r>
            <a:r>
              <a:rPr lang="en-US" altLang="cy-GB" dirty="0">
                <a:latin typeface="Wingdings" pitchFamily="2" charset="2"/>
              </a:rPr>
              <a:t> </a:t>
            </a:r>
            <a:r>
              <a:rPr lang="en-GB" altLang="cy-GB" dirty="0" err="1">
                <a:solidFill>
                  <a:srgbClr val="0000FF"/>
                </a:solidFill>
              </a:rPr>
              <a:t>Dywedais</a:t>
            </a:r>
            <a:r>
              <a:rPr lang="en-GB" altLang="cy-GB" dirty="0"/>
              <a:t> </a:t>
            </a:r>
            <a:r>
              <a:rPr lang="en-GB" altLang="cy-GB" dirty="0">
                <a:solidFill>
                  <a:srgbClr val="FF0000"/>
                </a:solidFill>
              </a:rPr>
              <a:t>_____ </a:t>
            </a:r>
            <a:r>
              <a:rPr lang="en-GB" altLang="cy-GB" dirty="0" err="1">
                <a:solidFill>
                  <a:srgbClr val="FF0000"/>
                </a:solidFill>
              </a:rPr>
              <a:t>nhw</a:t>
            </a:r>
            <a:r>
              <a:rPr lang="en-GB" altLang="cy-GB" dirty="0">
                <a:solidFill>
                  <a:srgbClr val="FF0000"/>
                </a:solidFill>
              </a:rPr>
              <a:t> </a:t>
            </a:r>
            <a:r>
              <a:rPr lang="en-GB" altLang="cy-GB" dirty="0">
                <a:solidFill>
                  <a:srgbClr val="0000FF"/>
                </a:solidFill>
              </a:rPr>
              <a:t>am </a:t>
            </a:r>
            <a:r>
              <a:rPr lang="en-GB" altLang="cy-GB" dirty="0" err="1">
                <a:solidFill>
                  <a:srgbClr val="0000FF"/>
                </a:solidFill>
              </a:rPr>
              <a:t>wrando</a:t>
            </a:r>
            <a:r>
              <a:rPr lang="en-GB" altLang="cy-GB" dirty="0">
                <a:solidFill>
                  <a:srgbClr val="0000FF"/>
                </a:solidFill>
              </a:rPr>
              <a:t>.</a:t>
            </a:r>
          </a:p>
          <a:p>
            <a:pPr eaLnBrk="1" hangingPunct="1"/>
            <a:endParaRPr lang="en-US" altLang="cy-GB" dirty="0"/>
          </a:p>
        </p:txBody>
      </p:sp>
    </p:spTree>
    <p:extLst>
      <p:ext uri="{BB962C8B-B14F-4D97-AF65-F5344CB8AC3E}">
        <p14:creationId xmlns:p14="http://schemas.microsoft.com/office/powerpoint/2010/main" val="29202439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B836A72-0CA2-F342-B9D2-9703F781E2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8354" y="0"/>
            <a:ext cx="673475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3452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BB938174-BFE6-024C-B611-ADA1F19EC6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cy-GB"/>
              <a:t>Brawddegau salwch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D1D82920-F60E-B74A-BBAA-64DE7A73D2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cy-GB" dirty="0"/>
              <a:t>  </a:t>
            </a:r>
            <a:r>
              <a:rPr lang="en-GB" altLang="cy-GB" dirty="0">
                <a:solidFill>
                  <a:srgbClr val="0000FF"/>
                </a:solidFill>
              </a:rPr>
              <a:t> fi:</a:t>
            </a:r>
            <a:r>
              <a:rPr lang="en-GB" altLang="cy-GB" dirty="0"/>
              <a:t> Mae pen </a:t>
            </a:r>
            <a:r>
              <a:rPr lang="en-GB" altLang="cy-GB" dirty="0" err="1"/>
              <a:t>tost</a:t>
            </a:r>
            <a:r>
              <a:rPr lang="en-GB" altLang="cy-GB" dirty="0"/>
              <a:t> </a:t>
            </a:r>
            <a:r>
              <a:rPr lang="en-GB" altLang="cy-GB" u="sng" dirty="0" err="1"/>
              <a:t>gennyf</a:t>
            </a:r>
            <a:r>
              <a:rPr lang="en-GB" altLang="cy-GB" u="sng" dirty="0"/>
              <a:t> </a:t>
            </a:r>
            <a:r>
              <a:rPr lang="en-GB" altLang="cy-GB" u="sng" dirty="0" err="1"/>
              <a:t>i</a:t>
            </a:r>
            <a:r>
              <a:rPr lang="en-GB" altLang="cy-GB" dirty="0"/>
              <a:t>/</a:t>
            </a:r>
            <a:r>
              <a:rPr lang="en-GB" altLang="cy-GB" u="sng" dirty="0"/>
              <a:t>gen </a:t>
            </a:r>
            <a:r>
              <a:rPr lang="en-GB" altLang="cy-GB" u="sng" dirty="0" err="1"/>
              <a:t>i</a:t>
            </a:r>
            <a:endParaRPr lang="en-GB" altLang="cy-GB" u="sng" dirty="0"/>
          </a:p>
          <a:p>
            <a:pPr eaLnBrk="1" hangingPunct="1">
              <a:buFontTx/>
              <a:buNone/>
            </a:pPr>
            <a:r>
              <a:rPr lang="en-GB" altLang="cy-GB" i="1" dirty="0"/>
              <a:t>Mae </a:t>
            </a:r>
            <a:r>
              <a:rPr lang="en-GB" altLang="cy-GB" i="1" dirty="0" err="1"/>
              <a:t>gennyf</a:t>
            </a:r>
            <a:r>
              <a:rPr lang="en-GB" altLang="cy-GB" i="1" dirty="0"/>
              <a:t> </a:t>
            </a:r>
            <a:r>
              <a:rPr lang="en-GB" altLang="cy-GB" i="1" dirty="0">
                <a:solidFill>
                  <a:srgbClr val="FF0000"/>
                </a:solidFill>
              </a:rPr>
              <a:t>b</a:t>
            </a:r>
            <a:r>
              <a:rPr lang="en-GB" altLang="cy-GB" i="1" dirty="0"/>
              <a:t>en </a:t>
            </a:r>
            <a:r>
              <a:rPr lang="en-GB" altLang="cy-GB" i="1" dirty="0" err="1"/>
              <a:t>tost</a:t>
            </a:r>
            <a:r>
              <a:rPr lang="en-GB" altLang="cy-GB" i="1" dirty="0"/>
              <a:t> / Mae gen </a:t>
            </a:r>
            <a:r>
              <a:rPr lang="en-GB" altLang="cy-GB" i="1" dirty="0" err="1"/>
              <a:t>i</a:t>
            </a:r>
            <a:r>
              <a:rPr lang="en-GB" altLang="cy-GB" i="1" dirty="0"/>
              <a:t> </a:t>
            </a:r>
            <a:r>
              <a:rPr lang="en-GB" altLang="cy-GB" i="1" dirty="0">
                <a:solidFill>
                  <a:srgbClr val="FF0000"/>
                </a:solidFill>
              </a:rPr>
              <a:t>b</a:t>
            </a:r>
            <a:r>
              <a:rPr lang="en-GB" altLang="cy-GB" i="1" dirty="0"/>
              <a:t>en </a:t>
            </a:r>
            <a:r>
              <a:rPr lang="en-GB" altLang="cy-GB" i="1" dirty="0" err="1"/>
              <a:t>tost</a:t>
            </a:r>
            <a:endParaRPr lang="en-GB" altLang="cy-GB" i="1" dirty="0"/>
          </a:p>
          <a:p>
            <a:pPr eaLnBrk="1" hangingPunct="1">
              <a:buFontTx/>
              <a:buNone/>
            </a:pPr>
            <a:r>
              <a:rPr lang="en-GB" altLang="cy-GB" dirty="0"/>
              <a:t> </a:t>
            </a:r>
          </a:p>
          <a:p>
            <a:pPr eaLnBrk="1" hangingPunct="1">
              <a:buFontTx/>
              <a:buNone/>
            </a:pPr>
            <a:r>
              <a:rPr lang="en-GB" altLang="cy-GB" dirty="0" err="1"/>
              <a:t>Mae’n</a:t>
            </a:r>
            <a:r>
              <a:rPr lang="en-GB" altLang="cy-GB" dirty="0"/>
              <a:t> </a:t>
            </a:r>
            <a:r>
              <a:rPr lang="en-GB" altLang="cy-GB" dirty="0" err="1"/>
              <a:t>iawn</a:t>
            </a:r>
            <a:r>
              <a:rPr lang="en-GB" altLang="cy-GB" dirty="0"/>
              <a:t> </a:t>
            </a:r>
            <a:r>
              <a:rPr lang="en-GB" altLang="cy-GB" dirty="0" err="1"/>
              <a:t>defnyddio</a:t>
            </a:r>
            <a:r>
              <a:rPr lang="en-GB" altLang="cy-GB" dirty="0"/>
              <a:t> ‘</a:t>
            </a:r>
            <a:r>
              <a:rPr lang="en-GB" altLang="cy-GB" dirty="0" err="1"/>
              <a:t>gyda</a:t>
            </a:r>
            <a:r>
              <a:rPr lang="en-GB" altLang="cy-GB" dirty="0"/>
              <a:t>’ </a:t>
            </a:r>
            <a:r>
              <a:rPr lang="en-GB" altLang="cy-GB" dirty="0" err="1"/>
              <a:t>yn</a:t>
            </a:r>
            <a:r>
              <a:rPr lang="en-GB" altLang="cy-GB" dirty="0"/>
              <a:t> </a:t>
            </a:r>
            <a:r>
              <a:rPr lang="en-GB" altLang="cy-GB" dirty="0" err="1"/>
              <a:t>hytrach</a:t>
            </a:r>
            <a:r>
              <a:rPr lang="en-GB" altLang="cy-GB" dirty="0"/>
              <a:t> </a:t>
            </a:r>
            <a:r>
              <a:rPr lang="en-GB" altLang="cy-GB" dirty="0" err="1"/>
              <a:t>na</a:t>
            </a:r>
            <a:r>
              <a:rPr lang="en-GB" altLang="cy-GB" dirty="0"/>
              <a:t> ‘</a:t>
            </a:r>
            <a:r>
              <a:rPr lang="en-GB" altLang="cy-GB" dirty="0" err="1"/>
              <a:t>gan</a:t>
            </a:r>
            <a:r>
              <a:rPr lang="en-GB" altLang="cy-GB" dirty="0"/>
              <a:t>’</a:t>
            </a:r>
          </a:p>
          <a:p>
            <a:pPr eaLnBrk="1" hangingPunct="1">
              <a:buFontTx/>
              <a:buNone/>
            </a:pPr>
            <a:r>
              <a:rPr lang="en-GB" altLang="cy-GB" i="1" dirty="0"/>
              <a:t>Mae pen </a:t>
            </a:r>
            <a:r>
              <a:rPr lang="en-GB" altLang="cy-GB" i="1" dirty="0" err="1"/>
              <a:t>tost</a:t>
            </a:r>
            <a:r>
              <a:rPr lang="en-GB" altLang="cy-GB" i="1" dirty="0"/>
              <a:t> </a:t>
            </a:r>
            <a:r>
              <a:rPr lang="en-GB" altLang="cy-GB" i="1" dirty="0" err="1"/>
              <a:t>gyda</a:t>
            </a:r>
            <a:r>
              <a:rPr lang="en-GB" altLang="cy-GB" i="1" dirty="0"/>
              <a:t> fi.</a:t>
            </a:r>
          </a:p>
          <a:p>
            <a:pPr eaLnBrk="1" hangingPunct="1">
              <a:buFontTx/>
              <a:buNone/>
            </a:pPr>
            <a:endParaRPr lang="en-GB" altLang="cy-GB" dirty="0"/>
          </a:p>
        </p:txBody>
      </p:sp>
      <p:pic>
        <p:nvPicPr>
          <p:cNvPr id="11268" name="Picture 7" descr="6712-Brown-Dog-Mascot-Cartoon-Character-With-An-Arm-And-Leg-Bandaged-Up-Clipart-Picture">
            <a:hlinkClick r:id="rId2"/>
            <a:extLst>
              <a:ext uri="{FF2B5EF4-FFF2-40B4-BE49-F238E27FC236}">
                <a16:creationId xmlns:a16="http://schemas.microsoft.com/office/drawing/2014/main" id="{94CD1CE6-BC43-8B43-B543-3325F062D5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7387" y="2406763"/>
            <a:ext cx="1577712" cy="20239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8" descr="images-56.jpeg">
            <a:extLst>
              <a:ext uri="{FF2B5EF4-FFF2-40B4-BE49-F238E27FC236}">
                <a16:creationId xmlns:a16="http://schemas.microsoft.com/office/drawing/2014/main" id="{5968EE82-A9D0-6440-938A-4490DA5499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6243" y="4749400"/>
            <a:ext cx="1816100" cy="1801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4354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3469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4500" dirty="0" err="1">
                <a:solidFill>
                  <a:srgbClr val="0000FF"/>
                </a:solidFill>
                <a:latin typeface="Arial" charset="0"/>
              </a:rPr>
              <a:t>Arddodiaid</a:t>
            </a:r>
            <a:r>
              <a:rPr lang="en-GB" sz="4500" dirty="0">
                <a:solidFill>
                  <a:srgbClr val="0000FF"/>
                </a:solidFill>
                <a:latin typeface="Arial" charset="0"/>
              </a:rPr>
              <a:t> a </a:t>
            </a:r>
            <a:r>
              <a:rPr lang="en-GB" sz="4500" dirty="0" err="1">
                <a:solidFill>
                  <a:srgbClr val="0000FF"/>
                </a:solidFill>
                <a:latin typeface="Arial" charset="0"/>
              </a:rPr>
              <a:t>berfenwau</a:t>
            </a:r>
            <a:endParaRPr lang="en-GB" sz="4500" dirty="0">
              <a:solidFill>
                <a:srgbClr val="0000FF"/>
              </a:solidFill>
              <a:latin typeface="Arial" charset="0"/>
            </a:endParaRPr>
          </a:p>
        </p:txBody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4000" dirty="0" err="1">
                <a:latin typeface="Arial" charset="0"/>
              </a:rPr>
              <a:t>Gallwn</a:t>
            </a:r>
            <a:r>
              <a:rPr lang="en-GB" sz="4000" dirty="0">
                <a:latin typeface="Arial" charset="0"/>
              </a:rPr>
              <a:t> </a:t>
            </a:r>
            <a:r>
              <a:rPr lang="en-GB" sz="4000" dirty="0" err="1">
                <a:latin typeface="Arial" charset="0"/>
              </a:rPr>
              <a:t>ddefnyddio</a:t>
            </a:r>
            <a:r>
              <a:rPr lang="en-GB" sz="4000" dirty="0">
                <a:latin typeface="Arial" charset="0"/>
              </a:rPr>
              <a:t> </a:t>
            </a:r>
            <a:r>
              <a:rPr lang="en-GB" sz="4000" dirty="0" err="1">
                <a:latin typeface="Arial" charset="0"/>
              </a:rPr>
              <a:t>arddodiaid</a:t>
            </a:r>
            <a:r>
              <a:rPr lang="en-GB" sz="4000" dirty="0">
                <a:latin typeface="Arial" charset="0"/>
              </a:rPr>
              <a:t> </a:t>
            </a:r>
            <a:r>
              <a:rPr lang="en-GB" sz="4000" dirty="0" err="1">
                <a:latin typeface="Arial" charset="0"/>
              </a:rPr>
              <a:t>ar</a:t>
            </a:r>
            <a:r>
              <a:rPr lang="en-GB" sz="4000" dirty="0">
                <a:latin typeface="Arial" charset="0"/>
              </a:rPr>
              <a:t> </a:t>
            </a:r>
            <a:r>
              <a:rPr lang="en-US" sz="4000" dirty="0" err="1">
                <a:latin typeface="Arial" charset="0"/>
                <a:cs typeface="Arial" charset="0"/>
              </a:rPr>
              <a:t>ôl</a:t>
            </a:r>
            <a:r>
              <a:rPr lang="en-US" sz="4000" dirty="0">
                <a:latin typeface="Arial" charset="0"/>
                <a:cs typeface="Arial" charset="0"/>
              </a:rPr>
              <a:t> </a:t>
            </a:r>
            <a:r>
              <a:rPr lang="en-US" sz="4000" dirty="0" err="1">
                <a:latin typeface="Arial" charset="0"/>
                <a:cs typeface="Arial" charset="0"/>
              </a:rPr>
              <a:t>berfenwau</a:t>
            </a:r>
            <a:r>
              <a:rPr lang="en-US" sz="4000" dirty="0">
                <a:latin typeface="Arial" charset="0"/>
                <a:cs typeface="Arial" charset="0"/>
              </a:rPr>
              <a:t>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sz="4000" dirty="0">
              <a:latin typeface="Arial" charset="0"/>
              <a:cs typeface="Arial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sz="4000" dirty="0" err="1">
                <a:latin typeface="Arial" charset="0"/>
                <a:cs typeface="Arial" charset="0"/>
              </a:rPr>
              <a:t>siarad</a:t>
            </a:r>
            <a:r>
              <a:rPr lang="en-US" sz="4000" dirty="0">
                <a:latin typeface="Arial" charset="0"/>
                <a:cs typeface="Arial" charset="0"/>
              </a:rPr>
              <a:t>				</a:t>
            </a:r>
            <a:r>
              <a:rPr lang="en-US" sz="4000" dirty="0" err="1">
                <a:latin typeface="Arial" charset="0"/>
                <a:cs typeface="Arial" charset="0"/>
              </a:rPr>
              <a:t>dweud</a:t>
            </a:r>
            <a:endParaRPr lang="en-US" sz="4000" dirty="0">
              <a:latin typeface="Arial" charset="0"/>
              <a:cs typeface="Arial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sz="4000" dirty="0" err="1">
                <a:latin typeface="Arial" charset="0"/>
                <a:cs typeface="Arial" charset="0"/>
              </a:rPr>
              <a:t>cwrdd</a:t>
            </a:r>
            <a:r>
              <a:rPr lang="en-US" sz="4000" dirty="0">
                <a:latin typeface="Arial" charset="0"/>
                <a:cs typeface="Arial" charset="0"/>
              </a:rPr>
              <a:t> 				</a:t>
            </a:r>
            <a:r>
              <a:rPr lang="en-US" sz="4000" dirty="0" err="1">
                <a:latin typeface="Arial" charset="0"/>
                <a:cs typeface="Arial" charset="0"/>
              </a:rPr>
              <a:t>gwrando</a:t>
            </a:r>
            <a:endParaRPr lang="en-US" sz="4000" dirty="0">
              <a:latin typeface="Arial" charset="0"/>
              <a:cs typeface="Arial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sz="4000" dirty="0" err="1">
                <a:latin typeface="Arial" charset="0"/>
                <a:cs typeface="Arial" charset="0"/>
              </a:rPr>
              <a:t>mynd</a:t>
            </a:r>
            <a:r>
              <a:rPr lang="en-US" sz="4000" dirty="0">
                <a:latin typeface="Arial" charset="0"/>
                <a:cs typeface="Arial" charset="0"/>
              </a:rPr>
              <a:t>				</a:t>
            </a:r>
            <a:r>
              <a:rPr lang="en-US" sz="4000" dirty="0" err="1">
                <a:latin typeface="Arial" charset="0"/>
                <a:cs typeface="Arial" charset="0"/>
              </a:rPr>
              <a:t>edrych</a:t>
            </a:r>
            <a:endParaRPr lang="en-US" sz="4000" dirty="0">
              <a:latin typeface="Arial" charset="0"/>
              <a:cs typeface="Arial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sz="4000" dirty="0" err="1">
                <a:latin typeface="Arial" charset="0"/>
                <a:cs typeface="Arial" charset="0"/>
              </a:rPr>
              <a:t>ysgrifennu</a:t>
            </a:r>
            <a:r>
              <a:rPr lang="en-US" sz="4000" dirty="0">
                <a:latin typeface="Arial" charset="0"/>
                <a:cs typeface="Arial" charset="0"/>
              </a:rPr>
              <a:t>			</a:t>
            </a:r>
            <a:r>
              <a:rPr lang="en-US" sz="4000" dirty="0" err="1">
                <a:latin typeface="Arial" charset="0"/>
                <a:cs typeface="Arial" charset="0"/>
              </a:rPr>
              <a:t>anfon</a:t>
            </a:r>
            <a:endParaRPr lang="en-US" sz="4000" dirty="0">
              <a:latin typeface="Arial" charset="0"/>
              <a:cs typeface="Arial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sz="4000" dirty="0" err="1">
                <a:latin typeface="Arial" charset="0"/>
                <a:cs typeface="Arial" charset="0"/>
              </a:rPr>
              <a:t>sylwi</a:t>
            </a:r>
            <a:r>
              <a:rPr lang="en-US" sz="4000" dirty="0">
                <a:latin typeface="Arial" charset="0"/>
                <a:cs typeface="Arial" charset="0"/>
              </a:rPr>
              <a:t>                     </a:t>
            </a:r>
            <a:r>
              <a:rPr lang="en-US" sz="4000" dirty="0" err="1">
                <a:latin typeface="Arial" charset="0"/>
                <a:cs typeface="Arial" charset="0"/>
              </a:rPr>
              <a:t>sôn</a:t>
            </a:r>
            <a:endParaRPr lang="en-US" sz="4000" dirty="0">
              <a:latin typeface="Arial" charset="0"/>
              <a:cs typeface="Arial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26868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182E6DA-1C14-4A46-B146-F5B04810EE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174" y="605121"/>
            <a:ext cx="8221649" cy="5232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8464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600200"/>
            <a:ext cx="8229600" cy="5257800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endParaRPr lang="en-GB" sz="2800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GB" sz="2800" dirty="0" err="1">
                <a:latin typeface="Arial" charset="0"/>
              </a:rPr>
              <a:t>Gallwn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ddefnyddio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arddodiaid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ar</a:t>
            </a:r>
            <a:r>
              <a:rPr lang="en-GB" sz="2800" dirty="0">
                <a:latin typeface="Arial" charset="0"/>
              </a:rPr>
              <a:t> </a:t>
            </a:r>
            <a:r>
              <a:rPr lang="en-US" sz="2800" dirty="0" err="1">
                <a:latin typeface="Arial" charset="0"/>
                <a:cs typeface="Times New Roman" charset="0"/>
              </a:rPr>
              <a:t>ôl</a:t>
            </a:r>
            <a:r>
              <a:rPr lang="en-US" sz="2800" dirty="0">
                <a:latin typeface="Arial" charset="0"/>
                <a:cs typeface="Times New Roman" charset="0"/>
              </a:rPr>
              <a:t> </a:t>
            </a:r>
            <a:r>
              <a:rPr lang="en-US" sz="2800" dirty="0" err="1">
                <a:latin typeface="Arial" charset="0"/>
                <a:cs typeface="Times New Roman" charset="0"/>
              </a:rPr>
              <a:t>berfenwau</a:t>
            </a:r>
            <a:endParaRPr lang="en-US" sz="2800" dirty="0">
              <a:latin typeface="Arial" charset="0"/>
              <a:cs typeface="Times New Roman" charset="0"/>
            </a:endParaRPr>
          </a:p>
          <a:p>
            <a:pPr eaLnBrk="1" hangingPunct="1">
              <a:buFontTx/>
              <a:buNone/>
            </a:pPr>
            <a:endParaRPr lang="en-US" sz="1000" dirty="0">
              <a:latin typeface="Arial" charset="0"/>
              <a:cs typeface="Times New Roman" charset="0"/>
            </a:endParaRPr>
          </a:p>
          <a:p>
            <a:pPr eaLnBrk="1" hangingPunct="1">
              <a:buFontTx/>
              <a:buNone/>
            </a:pPr>
            <a:r>
              <a:rPr lang="en-US" sz="2800" dirty="0">
                <a:solidFill>
                  <a:srgbClr val="FF0000"/>
                </a:solidFill>
                <a:latin typeface="Arial" charset="0"/>
                <a:cs typeface="Times New Roman" charset="0"/>
              </a:rPr>
              <a:t>  </a:t>
            </a:r>
            <a:r>
              <a:rPr lang="en-US" sz="2800" dirty="0" err="1">
                <a:solidFill>
                  <a:srgbClr val="FF0000"/>
                </a:solidFill>
                <a:latin typeface="Arial" charset="0"/>
                <a:cs typeface="Times New Roman" charset="0"/>
              </a:rPr>
              <a:t>siarad</a:t>
            </a:r>
            <a:r>
              <a:rPr lang="en-US" sz="2800" dirty="0">
                <a:solidFill>
                  <a:srgbClr val="FF0000"/>
                </a:solidFill>
                <a:latin typeface="Arial" charset="0"/>
                <a:cs typeface="Times New Roman" charset="0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Arial" charset="0"/>
                <a:cs typeface="Arial" charset="0"/>
              </a:rPr>
              <a:t>â</a:t>
            </a:r>
            <a:r>
              <a:rPr lang="en-US" sz="2800" dirty="0">
                <a:solidFill>
                  <a:srgbClr val="FF0000"/>
                </a:solidFill>
                <a:latin typeface="Arial" charset="0"/>
                <a:cs typeface="Arial" charset="0"/>
              </a:rPr>
              <a:t>         </a:t>
            </a:r>
            <a:r>
              <a:rPr lang="en-US" sz="2800" dirty="0" err="1">
                <a:solidFill>
                  <a:srgbClr val="FF0000"/>
                </a:solidFill>
                <a:latin typeface="Arial" charset="0"/>
                <a:cs typeface="Arial" charset="0"/>
              </a:rPr>
              <a:t>gwrando</a:t>
            </a:r>
            <a:r>
              <a:rPr lang="en-US" sz="2800" dirty="0">
                <a:solidFill>
                  <a:srgbClr val="FF0000"/>
                </a:solidFill>
                <a:latin typeface="Arial" charset="0"/>
                <a:cs typeface="Arial" charset="0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Arial" charset="0"/>
                <a:cs typeface="Arial" charset="0"/>
              </a:rPr>
              <a:t>ar</a:t>
            </a:r>
            <a:r>
              <a:rPr lang="en-US" sz="2800" dirty="0">
                <a:solidFill>
                  <a:srgbClr val="FF0000"/>
                </a:solidFill>
                <a:latin typeface="Arial" charset="0"/>
                <a:cs typeface="Arial" charset="0"/>
              </a:rPr>
              <a:t>       </a:t>
            </a:r>
            <a:r>
              <a:rPr lang="en-US" sz="2800" dirty="0" err="1">
                <a:solidFill>
                  <a:srgbClr val="FF0000"/>
                </a:solidFill>
                <a:latin typeface="Arial" charset="0"/>
                <a:cs typeface="Arial" charset="0"/>
              </a:rPr>
              <a:t>meddwl</a:t>
            </a:r>
            <a:r>
              <a:rPr lang="en-US" sz="2800" dirty="0">
                <a:solidFill>
                  <a:srgbClr val="FF0000"/>
                </a:solidFill>
                <a:latin typeface="Arial" charset="0"/>
                <a:cs typeface="Arial" charset="0"/>
              </a:rPr>
              <a:t> am</a:t>
            </a:r>
          </a:p>
          <a:p>
            <a:pPr eaLnBrk="1" hangingPunct="1">
              <a:buFontTx/>
              <a:buNone/>
            </a:pPr>
            <a:r>
              <a:rPr lang="en-US" sz="2800" dirty="0">
                <a:solidFill>
                  <a:srgbClr val="FF0000"/>
                </a:solidFill>
                <a:latin typeface="Arial" charset="0"/>
                <a:cs typeface="Arial" charset="0"/>
              </a:rPr>
              <a:t>  </a:t>
            </a:r>
            <a:r>
              <a:rPr lang="en-US" sz="2800" dirty="0" err="1">
                <a:solidFill>
                  <a:srgbClr val="FF0000"/>
                </a:solidFill>
                <a:latin typeface="Arial" charset="0"/>
                <a:cs typeface="Arial" charset="0"/>
              </a:rPr>
              <a:t>dweud</a:t>
            </a:r>
            <a:r>
              <a:rPr lang="en-US" sz="2800" dirty="0">
                <a:solidFill>
                  <a:srgbClr val="FF0000"/>
                </a:solidFill>
                <a:latin typeface="Arial" charset="0"/>
                <a:cs typeface="Arial" charset="0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Arial" charset="0"/>
                <a:cs typeface="Arial" charset="0"/>
              </a:rPr>
              <a:t>wrth</a:t>
            </a:r>
            <a:r>
              <a:rPr lang="en-US" sz="2800" dirty="0">
                <a:solidFill>
                  <a:srgbClr val="FF0000"/>
                </a:solidFill>
                <a:latin typeface="Arial" charset="0"/>
                <a:cs typeface="Arial" charset="0"/>
              </a:rPr>
              <a:t>    </a:t>
            </a:r>
            <a:r>
              <a:rPr lang="en-US" sz="2800" dirty="0" err="1">
                <a:solidFill>
                  <a:srgbClr val="FF0000"/>
                </a:solidFill>
                <a:latin typeface="Arial" charset="0"/>
                <a:cs typeface="Arial" charset="0"/>
              </a:rPr>
              <a:t>ysgrifennu</a:t>
            </a:r>
            <a:r>
              <a:rPr lang="en-US" sz="2800" dirty="0">
                <a:solidFill>
                  <a:srgbClr val="FF0000"/>
                </a:solidFill>
                <a:latin typeface="Arial" charset="0"/>
                <a:cs typeface="Arial" charset="0"/>
              </a:rPr>
              <a:t> at    </a:t>
            </a:r>
            <a:r>
              <a:rPr lang="en-US" sz="2800" dirty="0" err="1">
                <a:solidFill>
                  <a:srgbClr val="FF0000"/>
                </a:solidFill>
                <a:latin typeface="Arial" charset="0"/>
                <a:cs typeface="Arial" charset="0"/>
              </a:rPr>
              <a:t>aros</a:t>
            </a:r>
            <a:r>
              <a:rPr lang="en-US" sz="2800" dirty="0">
                <a:solidFill>
                  <a:srgbClr val="FF0000"/>
                </a:solidFill>
                <a:latin typeface="Arial" charset="0"/>
                <a:cs typeface="Arial" charset="0"/>
              </a:rPr>
              <a:t> am</a:t>
            </a:r>
          </a:p>
          <a:p>
            <a:pPr eaLnBrk="1" hangingPunct="1">
              <a:buFontTx/>
              <a:buNone/>
            </a:pPr>
            <a:endParaRPr lang="en-US" sz="10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Tx/>
              <a:buNone/>
            </a:pPr>
            <a:r>
              <a:rPr lang="en-US" dirty="0">
                <a:latin typeface="Arial" charset="0"/>
                <a:cs typeface="Arial" charset="0"/>
              </a:rPr>
              <a:t>Mae </a:t>
            </a:r>
            <a:r>
              <a:rPr lang="en-US" dirty="0" err="1">
                <a:latin typeface="Arial" charset="0"/>
                <a:cs typeface="Arial" charset="0"/>
              </a:rPr>
              <a:t>angen</a:t>
            </a:r>
            <a:r>
              <a:rPr lang="en-US" dirty="0">
                <a:latin typeface="Arial" charset="0"/>
                <a:cs typeface="Arial" charset="0"/>
              </a:rPr>
              <a:t> </a:t>
            </a:r>
            <a:r>
              <a:rPr lang="en-US" dirty="0" err="1">
                <a:latin typeface="Arial" charset="0"/>
                <a:cs typeface="Arial" charset="0"/>
              </a:rPr>
              <a:t>dewis</a:t>
            </a:r>
            <a:r>
              <a:rPr lang="en-US" dirty="0">
                <a:latin typeface="Arial" charset="0"/>
                <a:cs typeface="Arial" charset="0"/>
              </a:rPr>
              <a:t> </a:t>
            </a:r>
            <a:r>
              <a:rPr lang="en-US" dirty="0" err="1">
                <a:latin typeface="Arial" charset="0"/>
                <a:cs typeface="Arial" charset="0"/>
              </a:rPr>
              <a:t>yr</a:t>
            </a:r>
            <a:r>
              <a:rPr lang="en-US" dirty="0">
                <a:latin typeface="Arial" charset="0"/>
                <a:cs typeface="Arial" charset="0"/>
              </a:rPr>
              <a:t> </a:t>
            </a:r>
            <a:r>
              <a:rPr lang="en-US" dirty="0" err="1">
                <a:latin typeface="Arial" charset="0"/>
                <a:cs typeface="Arial" charset="0"/>
              </a:rPr>
              <a:t>arddodiad</a:t>
            </a:r>
            <a:r>
              <a:rPr lang="en-US" dirty="0">
                <a:latin typeface="Arial" charset="0"/>
                <a:cs typeface="Arial" charset="0"/>
              </a:rPr>
              <a:t> </a:t>
            </a:r>
            <a:r>
              <a:rPr lang="en-US" dirty="0" err="1">
                <a:latin typeface="Arial" charset="0"/>
                <a:cs typeface="Arial" charset="0"/>
              </a:rPr>
              <a:t>cywir</a:t>
            </a:r>
            <a:r>
              <a:rPr lang="en-US" dirty="0">
                <a:latin typeface="Arial" charset="0"/>
                <a:cs typeface="Arial" charset="0"/>
              </a:rPr>
              <a:t>. </a:t>
            </a:r>
          </a:p>
          <a:p>
            <a:pPr eaLnBrk="1" hangingPunct="1">
              <a:buFontTx/>
              <a:buNone/>
            </a:pPr>
            <a:r>
              <a:rPr lang="en-US" dirty="0" err="1">
                <a:latin typeface="Arial" charset="0"/>
                <a:cs typeface="Arial" charset="0"/>
              </a:rPr>
              <a:t>Yn</a:t>
            </a:r>
            <a:r>
              <a:rPr lang="en-US" dirty="0">
                <a:latin typeface="Arial" charset="0"/>
                <a:cs typeface="Arial" charset="0"/>
              </a:rPr>
              <a:t> </a:t>
            </a:r>
            <a:r>
              <a:rPr lang="en-US" dirty="0" err="1">
                <a:latin typeface="Arial" charset="0"/>
                <a:cs typeface="Arial" charset="0"/>
              </a:rPr>
              <a:t>anffodus</a:t>
            </a:r>
            <a:r>
              <a:rPr lang="en-US" dirty="0">
                <a:latin typeface="Arial" charset="0"/>
                <a:cs typeface="Arial" charset="0"/>
              </a:rPr>
              <a:t> does dim </a:t>
            </a:r>
            <a:r>
              <a:rPr lang="en-US" dirty="0" err="1">
                <a:latin typeface="Arial" charset="0"/>
                <a:cs typeface="Arial" charset="0"/>
              </a:rPr>
              <a:t>patrwm</a:t>
            </a:r>
            <a:r>
              <a:rPr lang="en-US" dirty="0">
                <a:latin typeface="Arial" charset="0"/>
                <a:cs typeface="Arial" charset="0"/>
              </a:rPr>
              <a:t> </a:t>
            </a:r>
            <a:r>
              <a:rPr lang="en-US" dirty="0" err="1">
                <a:latin typeface="Arial" charset="0"/>
                <a:cs typeface="Arial" charset="0"/>
              </a:rPr>
              <a:t>ar</a:t>
            </a:r>
            <a:r>
              <a:rPr lang="en-US" dirty="0">
                <a:latin typeface="Arial" charset="0"/>
                <a:cs typeface="Arial" charset="0"/>
              </a:rPr>
              <a:t> </a:t>
            </a:r>
            <a:r>
              <a:rPr lang="en-US" dirty="0" err="1">
                <a:latin typeface="Arial" charset="0"/>
                <a:cs typeface="Arial" charset="0"/>
              </a:rPr>
              <a:t>gyfer</a:t>
            </a:r>
            <a:r>
              <a:rPr lang="en-US" dirty="0">
                <a:latin typeface="Arial" charset="0"/>
                <a:cs typeface="Arial" charset="0"/>
              </a:rPr>
              <a:t> </a:t>
            </a:r>
            <a:r>
              <a:rPr lang="en-US" dirty="0" err="1">
                <a:latin typeface="Arial" charset="0"/>
                <a:cs typeface="Arial" charset="0"/>
              </a:rPr>
              <a:t>dewis</a:t>
            </a:r>
            <a:r>
              <a:rPr lang="en-US" dirty="0">
                <a:latin typeface="Arial" charset="0"/>
                <a:cs typeface="Arial" charset="0"/>
              </a:rPr>
              <a:t>! </a:t>
            </a:r>
          </a:p>
          <a:p>
            <a:pPr eaLnBrk="1" hangingPunct="1">
              <a:buFontTx/>
              <a:buNone/>
            </a:pPr>
            <a:r>
              <a:rPr lang="en-US" dirty="0">
                <a:latin typeface="Arial" charset="0"/>
                <a:cs typeface="Arial" charset="0"/>
              </a:rPr>
              <a:t> </a:t>
            </a:r>
            <a:r>
              <a:rPr lang="en-US" dirty="0" err="1">
                <a:latin typeface="Arial" charset="0"/>
                <a:cs typeface="Arial" charset="0"/>
              </a:rPr>
              <a:t>Mae’n</a:t>
            </a:r>
            <a:r>
              <a:rPr lang="en-US" dirty="0">
                <a:latin typeface="Arial" charset="0"/>
                <a:cs typeface="Arial" charset="0"/>
              </a:rPr>
              <a:t> </a:t>
            </a:r>
            <a:r>
              <a:rPr lang="en-US" dirty="0" err="1">
                <a:latin typeface="Arial" charset="0"/>
                <a:cs typeface="Arial" charset="0"/>
              </a:rPr>
              <a:t>fater</a:t>
            </a:r>
            <a:r>
              <a:rPr lang="en-US" dirty="0">
                <a:latin typeface="Arial" charset="0"/>
                <a:cs typeface="Arial" charset="0"/>
              </a:rPr>
              <a:t> o </a:t>
            </a:r>
            <a:r>
              <a:rPr lang="en-US" dirty="0" err="1">
                <a:latin typeface="Arial" charset="0"/>
                <a:cs typeface="Arial" charset="0"/>
              </a:rPr>
              <a:t>gofio</a:t>
            </a:r>
            <a:r>
              <a:rPr lang="en-US" dirty="0">
                <a:latin typeface="Arial" charset="0"/>
                <a:cs typeface="Arial" charset="0"/>
              </a:rPr>
              <a:t>!</a:t>
            </a:r>
          </a:p>
          <a:p>
            <a:pPr eaLnBrk="1" hangingPunct="1">
              <a:buFontTx/>
              <a:buNone/>
            </a:pPr>
            <a:r>
              <a:rPr lang="en-US" sz="2800" b="1" i="1" dirty="0" err="1">
                <a:latin typeface="Arial" charset="0"/>
                <a:cs typeface="Arial" charset="0"/>
              </a:rPr>
              <a:t>Llyfr</a:t>
            </a:r>
            <a:r>
              <a:rPr lang="en-US" sz="2800" b="1" i="1" dirty="0">
                <a:latin typeface="Arial" charset="0"/>
                <a:cs typeface="Arial" charset="0"/>
              </a:rPr>
              <a:t>: Pa </a:t>
            </a:r>
            <a:r>
              <a:rPr lang="en-US" sz="2800" b="1" i="1" dirty="0" err="1">
                <a:latin typeface="Arial" charset="0"/>
                <a:cs typeface="Arial" charset="0"/>
              </a:rPr>
              <a:t>Arddodiad</a:t>
            </a:r>
            <a:r>
              <a:rPr lang="en-US" sz="2800" b="1" i="1" dirty="0">
                <a:latin typeface="Arial" charset="0"/>
                <a:cs typeface="Arial" charset="0"/>
              </a:rPr>
              <a:t>? </a:t>
            </a:r>
          </a:p>
          <a:p>
            <a:pPr eaLnBrk="1" hangingPunct="1">
              <a:buFontTx/>
              <a:buNone/>
            </a:pPr>
            <a:r>
              <a:rPr lang="en-US" sz="2800" b="1" i="1" dirty="0" err="1">
                <a:latin typeface="Arial" charset="0"/>
                <a:cs typeface="Arial" charset="0"/>
              </a:rPr>
              <a:t>g</a:t>
            </a:r>
            <a:r>
              <a:rPr lang="en-US" sz="2800" b="1" dirty="0" err="1">
                <a:latin typeface="Arial" charset="0"/>
                <a:cs typeface="Arial" charset="0"/>
              </a:rPr>
              <a:t>an</a:t>
            </a:r>
            <a:r>
              <a:rPr lang="en-US" sz="2800" b="1" dirty="0">
                <a:latin typeface="Arial" charset="0"/>
                <a:cs typeface="Arial" charset="0"/>
              </a:rPr>
              <a:t> D. Geraint Lewis</a:t>
            </a:r>
          </a:p>
          <a:p>
            <a:pPr eaLnBrk="1" hangingPunct="1"/>
            <a:endParaRPr lang="en-GB" sz="2800" b="1" dirty="0">
              <a:latin typeface="Arial" charset="0"/>
            </a:endParaRPr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err="1">
                <a:solidFill>
                  <a:srgbClr val="0000FF"/>
                </a:solidFill>
                <a:latin typeface="Arial" charset="0"/>
              </a:rPr>
              <a:t>Arddodiaid</a:t>
            </a:r>
            <a:r>
              <a:rPr lang="en-GB" dirty="0">
                <a:solidFill>
                  <a:srgbClr val="0000FF"/>
                </a:solidFill>
                <a:latin typeface="Arial" charset="0"/>
              </a:rPr>
              <a:t> a </a:t>
            </a:r>
            <a:r>
              <a:rPr lang="en-GB" dirty="0" err="1">
                <a:solidFill>
                  <a:srgbClr val="0000FF"/>
                </a:solidFill>
                <a:latin typeface="Arial" charset="0"/>
              </a:rPr>
              <a:t>berfenwau</a:t>
            </a:r>
            <a:endParaRPr lang="en-GB" dirty="0">
              <a:solidFill>
                <a:srgbClr val="0000FF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18293">
            <a:off x="6898011" y="3908985"/>
            <a:ext cx="1864778" cy="2722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1543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>
              <a:latin typeface="Arial" charset="0"/>
            </a:endParaRPr>
          </a:p>
        </p:txBody>
      </p:sp>
      <p:pic>
        <p:nvPicPr>
          <p:cNvPr id="22531" name="Llun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850" y="115888"/>
            <a:ext cx="1524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Y PRIF </a:t>
            </a:r>
            <a:br>
              <a:rPr lang="en-US" dirty="0"/>
            </a:br>
            <a:r>
              <a:rPr lang="en-US" dirty="0"/>
              <a:t>REOLAU</a:t>
            </a:r>
          </a:p>
        </p:txBody>
      </p:sp>
    </p:spTree>
    <p:extLst>
      <p:ext uri="{BB962C8B-B14F-4D97-AF65-F5344CB8AC3E}">
        <p14:creationId xmlns:p14="http://schemas.microsoft.com/office/powerpoint/2010/main" val="19315413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>
                <a:latin typeface="Arial" charset="0"/>
              </a:rPr>
              <a:t>Rheolau Pwysig</a:t>
            </a:r>
            <a:endParaRPr lang="en-GB">
              <a:latin typeface="Arial" charset="0"/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8758" y="1557338"/>
            <a:ext cx="8569325" cy="4525962"/>
          </a:xfrm>
        </p:spPr>
        <p:txBody>
          <a:bodyPr>
            <a:noAutofit/>
          </a:bodyPr>
          <a:lstStyle/>
          <a:p>
            <a:pPr eaLnBrk="1" hangingPunct="1"/>
            <a:r>
              <a:rPr lang="en-US" sz="3000" dirty="0" err="1">
                <a:latin typeface="Arial" charset="0"/>
                <a:cs typeface="Times New Roman" charset="0"/>
              </a:rPr>
              <a:t>Peidiwch</a:t>
            </a:r>
            <a:r>
              <a:rPr lang="en-US" sz="3000" dirty="0">
                <a:latin typeface="Arial" charset="0"/>
                <a:cs typeface="Times New Roman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â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defnyddio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arddodiaid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syml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ar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ddiwedd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brawddegau</a:t>
            </a:r>
            <a:r>
              <a:rPr lang="en-US" sz="3000" dirty="0">
                <a:latin typeface="Arial" charset="0"/>
                <a:cs typeface="Arial" charset="0"/>
              </a:rPr>
              <a:t>:</a:t>
            </a:r>
          </a:p>
          <a:p>
            <a:pPr eaLnBrk="1" hangingPunct="1">
              <a:buFontTx/>
              <a:buNone/>
            </a:pPr>
            <a:r>
              <a:rPr lang="en-US" sz="3000" b="1" dirty="0">
                <a:solidFill>
                  <a:srgbClr val="FF3300"/>
                </a:solidFill>
                <a:latin typeface="Arial" charset="0"/>
                <a:cs typeface="Arial" charset="0"/>
                <a:sym typeface="Symbol" charset="0"/>
              </a:rPr>
              <a:t>	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b="1" dirty="0">
                <a:solidFill>
                  <a:srgbClr val="FF3300"/>
                </a:solidFill>
                <a:latin typeface="Arial" charset="0"/>
                <a:cs typeface="Arial" charset="0"/>
                <a:sym typeface="Symbol" charset="0"/>
              </a:rPr>
              <a:t> </a:t>
            </a:r>
            <a:r>
              <a:rPr lang="en-US" sz="3000" dirty="0" err="1">
                <a:latin typeface="Arial" charset="0"/>
                <a:cs typeface="Arial" charset="0"/>
              </a:rPr>
              <a:t>Ble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wyt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ti’n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dod</a:t>
            </a:r>
            <a:r>
              <a:rPr lang="en-US" sz="3000" dirty="0">
                <a:latin typeface="Arial" charset="0"/>
                <a:cs typeface="Arial" charset="0"/>
              </a:rPr>
              <a:t> o? </a:t>
            </a:r>
            <a:endParaRPr lang="en-US" sz="3000" b="1" dirty="0">
              <a:solidFill>
                <a:srgbClr val="FF3300"/>
              </a:solidFill>
              <a:latin typeface="Arial" charset="0"/>
              <a:cs typeface="Arial" charset="0"/>
              <a:sym typeface="Symbol" charset="0"/>
            </a:endParaRPr>
          </a:p>
          <a:p>
            <a:pPr eaLnBrk="1" hangingPunct="1">
              <a:buFontTx/>
              <a:buNone/>
            </a:pPr>
            <a:r>
              <a:rPr lang="en-US" sz="3000" b="1" dirty="0">
                <a:solidFill>
                  <a:srgbClr val="FF3300"/>
                </a:solidFill>
                <a:latin typeface="Arial" charset="0"/>
                <a:cs typeface="Arial" charset="0"/>
                <a:sym typeface="Symbol" charset="0"/>
              </a:rPr>
              <a:t>     </a:t>
            </a:r>
            <a:r>
              <a:rPr lang="en-US" sz="3000" b="1" dirty="0">
                <a:latin typeface="Arial" charset="0"/>
                <a:cs typeface="Arial" charset="0"/>
                <a:sym typeface="Symbol" charset="0"/>
              </a:rPr>
              <a:t></a:t>
            </a:r>
            <a:r>
              <a:rPr lang="en-US" sz="3000" b="1" dirty="0">
                <a:solidFill>
                  <a:srgbClr val="FF3300"/>
                </a:solidFill>
                <a:latin typeface="Arial" charset="0"/>
                <a:cs typeface="Arial" charset="0"/>
                <a:sym typeface="Symbol" charset="0"/>
              </a:rPr>
              <a:t> </a:t>
            </a:r>
            <a:r>
              <a:rPr lang="en-US" sz="3000" b="1" u="sng" dirty="0">
                <a:solidFill>
                  <a:srgbClr val="FF3300"/>
                </a:solidFill>
                <a:latin typeface="Arial" charset="0"/>
                <a:cs typeface="Arial" charset="0"/>
                <a:sym typeface="Symbol" charset="0"/>
              </a:rPr>
              <a:t>O</a:t>
            </a:r>
            <a:r>
              <a:rPr lang="en-US" sz="3000" b="1" dirty="0">
                <a:solidFill>
                  <a:srgbClr val="FF3300"/>
                </a:solidFill>
                <a:latin typeface="Arial" charset="0"/>
                <a:cs typeface="Arial" charset="0"/>
                <a:sym typeface="Symbol" charset="0"/>
              </a:rPr>
              <a:t> </a:t>
            </a:r>
            <a:r>
              <a:rPr lang="en-US" sz="3000" b="1" dirty="0" err="1">
                <a:solidFill>
                  <a:srgbClr val="FF3300"/>
                </a:solidFill>
                <a:latin typeface="Arial" charset="0"/>
                <a:cs typeface="Arial" charset="0"/>
                <a:sym typeface="Symbol" charset="0"/>
              </a:rPr>
              <a:t>ble</a:t>
            </a:r>
            <a:r>
              <a:rPr lang="en-US" sz="3000" b="1" dirty="0">
                <a:solidFill>
                  <a:srgbClr val="FF3300"/>
                </a:solidFill>
                <a:latin typeface="Arial" charset="0"/>
                <a:cs typeface="Arial" charset="0"/>
                <a:sym typeface="Symbol" charset="0"/>
              </a:rPr>
              <a:t> </a:t>
            </a:r>
            <a:r>
              <a:rPr lang="en-US" sz="3000" b="1" dirty="0" err="1">
                <a:solidFill>
                  <a:srgbClr val="FF3300"/>
                </a:solidFill>
                <a:latin typeface="Arial" charset="0"/>
                <a:cs typeface="Arial" charset="0"/>
                <a:sym typeface="Symbol" charset="0"/>
              </a:rPr>
              <a:t>wyt</a:t>
            </a:r>
            <a:r>
              <a:rPr lang="en-US" sz="3000" b="1" dirty="0">
                <a:solidFill>
                  <a:srgbClr val="FF3300"/>
                </a:solidFill>
                <a:latin typeface="Arial" charset="0"/>
                <a:cs typeface="Arial" charset="0"/>
                <a:sym typeface="Symbol" charset="0"/>
              </a:rPr>
              <a:t> </a:t>
            </a:r>
            <a:r>
              <a:rPr lang="en-US" sz="3000" b="1" dirty="0" err="1">
                <a:solidFill>
                  <a:srgbClr val="FF3300"/>
                </a:solidFill>
                <a:latin typeface="Arial" charset="0"/>
                <a:cs typeface="Arial" charset="0"/>
                <a:sym typeface="Symbol" charset="0"/>
              </a:rPr>
              <a:t>ti’n</a:t>
            </a:r>
            <a:r>
              <a:rPr lang="en-US" sz="3000" b="1" dirty="0">
                <a:solidFill>
                  <a:srgbClr val="FF3300"/>
                </a:solidFill>
                <a:latin typeface="Arial" charset="0"/>
                <a:cs typeface="Arial" charset="0"/>
                <a:sym typeface="Symbol" charset="0"/>
              </a:rPr>
              <a:t> </a:t>
            </a:r>
            <a:r>
              <a:rPr lang="en-US" sz="3000" b="1" dirty="0" err="1">
                <a:solidFill>
                  <a:srgbClr val="FF3300"/>
                </a:solidFill>
                <a:latin typeface="Arial" charset="0"/>
                <a:cs typeface="Arial" charset="0"/>
                <a:sym typeface="Symbol" charset="0"/>
              </a:rPr>
              <a:t>dod</a:t>
            </a:r>
            <a:r>
              <a:rPr lang="en-US" sz="3000" b="1" dirty="0">
                <a:solidFill>
                  <a:srgbClr val="FF3300"/>
                </a:solidFill>
                <a:latin typeface="Arial" charset="0"/>
                <a:cs typeface="Arial" charset="0"/>
                <a:sym typeface="Symbol" charset="0"/>
              </a:rPr>
              <a:t>? </a:t>
            </a:r>
          </a:p>
          <a:p>
            <a:pPr eaLnBrk="1" hangingPunct="1">
              <a:buFontTx/>
              <a:buNone/>
            </a:pPr>
            <a:endParaRPr lang="en-US" sz="3000" b="1" dirty="0">
              <a:latin typeface="Arial" charset="0"/>
              <a:cs typeface="Arial" charset="0"/>
              <a:sym typeface="Symbol" charset="0"/>
            </a:endParaRPr>
          </a:p>
          <a:p>
            <a:pPr eaLnBrk="1" hangingPunct="1"/>
            <a:r>
              <a:rPr lang="en-US" sz="3000" dirty="0" err="1">
                <a:latin typeface="Arial" charset="0"/>
                <a:cs typeface="Arial" charset="0"/>
                <a:sym typeface="Symbol" charset="0"/>
              </a:rPr>
              <a:t>Rhaid</a:t>
            </a:r>
            <a:r>
              <a:rPr lang="en-US" sz="3000" dirty="0">
                <a:latin typeface="Arial" charset="0"/>
                <a:cs typeface="Arial" charset="0"/>
                <a:sym typeface="Symbo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  <a:sym typeface="Symbol" charset="0"/>
              </a:rPr>
              <a:t>rhedeg</a:t>
            </a:r>
            <a:r>
              <a:rPr lang="en-US" sz="3000" dirty="0">
                <a:latin typeface="Arial" charset="0"/>
                <a:cs typeface="Arial" charset="0"/>
                <a:sym typeface="Symbo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  <a:sym typeface="Symbol" charset="0"/>
              </a:rPr>
              <a:t>arddodiaid</a:t>
            </a:r>
            <a:r>
              <a:rPr lang="en-US" sz="3000" dirty="0">
                <a:latin typeface="Arial" charset="0"/>
                <a:cs typeface="Arial" charset="0"/>
                <a:sym typeface="Symbo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  <a:sym typeface="Symbol" charset="0"/>
              </a:rPr>
              <a:t>ar</a:t>
            </a:r>
            <a:r>
              <a:rPr lang="en-US" sz="3000" dirty="0">
                <a:latin typeface="Arial" charset="0"/>
                <a:cs typeface="Arial" charset="0"/>
                <a:sym typeface="Symbo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  <a:sym typeface="Symbol" charset="0"/>
              </a:rPr>
              <a:t>ddiwedd</a:t>
            </a:r>
            <a:r>
              <a:rPr lang="en-US" sz="3000" dirty="0">
                <a:latin typeface="Arial" charset="0"/>
                <a:cs typeface="Arial" charset="0"/>
                <a:sym typeface="Symbo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  <a:sym typeface="Symbol" charset="0"/>
              </a:rPr>
              <a:t>brawddegau</a:t>
            </a:r>
            <a:r>
              <a:rPr lang="en-US" sz="3000" dirty="0">
                <a:latin typeface="Arial" charset="0"/>
                <a:cs typeface="Arial" charset="0"/>
                <a:sym typeface="Symbol" charset="0"/>
              </a:rPr>
              <a:t>:</a:t>
            </a:r>
          </a:p>
          <a:p>
            <a:pPr eaLnBrk="1" hangingPunct="1">
              <a:buFontTx/>
              <a:buNone/>
            </a:pPr>
            <a:r>
              <a:rPr lang="en-US" sz="3000" b="1" dirty="0">
                <a:latin typeface="Arial" charset="0"/>
                <a:cs typeface="Arial" charset="0"/>
                <a:sym typeface="Symbol" charset="0"/>
              </a:rPr>
              <a:t>        </a:t>
            </a:r>
            <a:r>
              <a:rPr lang="en-US" sz="3000" dirty="0">
                <a:latin typeface="Arial" charset="0"/>
                <a:cs typeface="Arial" charset="0"/>
                <a:sym typeface="Symbol" charset="0"/>
              </a:rPr>
              <a:t>Mae </a:t>
            </a:r>
            <a:r>
              <a:rPr lang="en-US" sz="3000" dirty="0" err="1">
                <a:latin typeface="Arial" charset="0"/>
                <a:cs typeface="Arial" charset="0"/>
                <a:sym typeface="Symbol" charset="0"/>
              </a:rPr>
              <a:t>annwyd</a:t>
            </a:r>
            <a:r>
              <a:rPr lang="en-US" sz="3000" b="1" dirty="0">
                <a:solidFill>
                  <a:srgbClr val="FF3300"/>
                </a:solidFill>
                <a:latin typeface="Arial" charset="0"/>
                <a:cs typeface="Arial" charset="0"/>
                <a:sym typeface="Symbol" charset="0"/>
              </a:rPr>
              <a:t> </a:t>
            </a:r>
            <a:r>
              <a:rPr lang="en-US" sz="3000" b="1" dirty="0" err="1">
                <a:solidFill>
                  <a:srgbClr val="FF3300"/>
                </a:solidFill>
                <a:latin typeface="Arial" charset="0"/>
                <a:cs typeface="Arial" charset="0"/>
                <a:sym typeface="Symbol" charset="0"/>
              </a:rPr>
              <a:t>arnaf</a:t>
            </a:r>
            <a:r>
              <a:rPr lang="en-US" sz="3000" b="1" dirty="0">
                <a:solidFill>
                  <a:srgbClr val="FF3300"/>
                </a:solidFill>
                <a:latin typeface="Arial" charset="0"/>
                <a:cs typeface="Arial" charset="0"/>
                <a:sym typeface="Symbol" charset="0"/>
              </a:rPr>
              <a:t> </a:t>
            </a:r>
            <a:r>
              <a:rPr lang="en-US" sz="3000" b="1" dirty="0" err="1">
                <a:solidFill>
                  <a:srgbClr val="FF3300"/>
                </a:solidFill>
                <a:latin typeface="Arial" charset="0"/>
                <a:cs typeface="Arial" charset="0"/>
                <a:sym typeface="Symbol" charset="0"/>
              </a:rPr>
              <a:t>i</a:t>
            </a:r>
            <a:r>
              <a:rPr lang="en-US" sz="3000" b="1" dirty="0">
                <a:solidFill>
                  <a:srgbClr val="FF3300"/>
                </a:solidFill>
                <a:latin typeface="Arial" charset="0"/>
                <a:cs typeface="Arial" charset="0"/>
                <a:sym typeface="Symbol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60231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>
                <a:latin typeface="Arial" charset="0"/>
              </a:rPr>
              <a:t>Rheolau Pwysig</a:t>
            </a:r>
            <a:endParaRPr lang="en-GB">
              <a:latin typeface="Arial" charset="0"/>
            </a:endParaRPr>
          </a:p>
        </p:txBody>
      </p:sp>
      <p:sp>
        <p:nvSpPr>
          <p:cNvPr id="2457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8758" y="1721485"/>
            <a:ext cx="7633742" cy="3593591"/>
          </a:xfrm>
        </p:spPr>
        <p:txBody>
          <a:bodyPr>
            <a:noAutofit/>
          </a:bodyPr>
          <a:lstStyle/>
          <a:p>
            <a:pPr eaLnBrk="1" hangingPunct="1"/>
            <a:r>
              <a:rPr lang="cy-GB" sz="3000" dirty="0">
                <a:latin typeface="Arial" charset="0"/>
              </a:rPr>
              <a:t>Cofiwch ddefnyddio’r arddodiaid cywir ar </a:t>
            </a:r>
            <a:r>
              <a:rPr lang="en-US" sz="3000" dirty="0" err="1">
                <a:latin typeface="Arial" charset="0"/>
                <a:cs typeface="Arial" charset="0"/>
              </a:rPr>
              <a:t>ôl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berfenwau</a:t>
            </a:r>
            <a:r>
              <a:rPr lang="en-US" sz="3000" dirty="0">
                <a:latin typeface="Arial" charset="0"/>
                <a:cs typeface="Arial" charset="0"/>
              </a:rPr>
              <a:t>.</a:t>
            </a:r>
          </a:p>
          <a:p>
            <a:pPr eaLnBrk="1" hangingPunct="1">
              <a:buFontTx/>
              <a:buNone/>
            </a:pPr>
            <a:endParaRPr lang="en-US" sz="3000" dirty="0">
              <a:latin typeface="Arial" charset="0"/>
              <a:cs typeface="Arial" charset="0"/>
            </a:endParaRPr>
          </a:p>
          <a:p>
            <a:pPr eaLnBrk="1" hangingPunct="1"/>
            <a:r>
              <a:rPr lang="en-US" sz="3000" dirty="0" err="1">
                <a:latin typeface="Arial" charset="0"/>
                <a:cs typeface="Arial" charset="0"/>
              </a:rPr>
              <a:t>Cofiwch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redeg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yr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arddodiad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gyda’r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rhagenwau</a:t>
            </a:r>
            <a:r>
              <a:rPr lang="en-US" sz="3000" dirty="0">
                <a:latin typeface="Arial" charset="0"/>
                <a:cs typeface="Arial" charset="0"/>
              </a:rPr>
              <a:t> – </a:t>
            </a:r>
            <a:r>
              <a:rPr lang="en-US" sz="3000" dirty="0">
                <a:solidFill>
                  <a:srgbClr val="0000FF"/>
                </a:solidFill>
                <a:latin typeface="Arial" charset="0"/>
                <a:cs typeface="Arial" charset="0"/>
              </a:rPr>
              <a:t>fi / </a:t>
            </a:r>
            <a:r>
              <a:rPr lang="en-US" sz="3000" dirty="0" err="1">
                <a:solidFill>
                  <a:srgbClr val="0000FF"/>
                </a:solidFill>
                <a:latin typeface="Arial" charset="0"/>
                <a:cs typeface="Arial" charset="0"/>
              </a:rPr>
              <a:t>ti</a:t>
            </a:r>
            <a:r>
              <a:rPr lang="en-US" sz="3000" dirty="0">
                <a:solidFill>
                  <a:srgbClr val="0000FF"/>
                </a:solidFill>
                <a:latin typeface="Arial" charset="0"/>
                <a:cs typeface="Arial" charset="0"/>
              </a:rPr>
              <a:t>/ </a:t>
            </a:r>
            <a:r>
              <a:rPr lang="en-US" sz="3000" dirty="0" err="1">
                <a:solidFill>
                  <a:srgbClr val="0000FF"/>
                </a:solidFill>
                <a:latin typeface="Arial" charset="0"/>
                <a:cs typeface="Arial" charset="0"/>
              </a:rPr>
              <a:t>ef</a:t>
            </a:r>
            <a:r>
              <a:rPr lang="en-US" sz="3000" dirty="0">
                <a:solidFill>
                  <a:srgbClr val="0000FF"/>
                </a:solidFill>
                <a:latin typeface="Arial" charset="0"/>
                <a:cs typeface="Arial" charset="0"/>
              </a:rPr>
              <a:t> / hi / </a:t>
            </a:r>
            <a:r>
              <a:rPr lang="en-US" sz="3000" dirty="0" err="1">
                <a:solidFill>
                  <a:srgbClr val="0000FF"/>
                </a:solidFill>
                <a:latin typeface="Arial" charset="0"/>
                <a:cs typeface="Arial" charset="0"/>
              </a:rPr>
              <a:t>ni</a:t>
            </a:r>
            <a:r>
              <a:rPr lang="en-US" sz="3000" dirty="0">
                <a:solidFill>
                  <a:srgbClr val="0000FF"/>
                </a:solidFill>
                <a:latin typeface="Arial" charset="0"/>
                <a:cs typeface="Arial" charset="0"/>
              </a:rPr>
              <a:t> / chi / </a:t>
            </a:r>
            <a:r>
              <a:rPr lang="en-US" sz="3000" dirty="0" err="1">
                <a:solidFill>
                  <a:srgbClr val="0000FF"/>
                </a:solidFill>
                <a:latin typeface="Arial" charset="0"/>
                <a:cs typeface="Arial" charset="0"/>
              </a:rPr>
              <a:t>nhw</a:t>
            </a:r>
            <a:r>
              <a:rPr lang="en-US" sz="3000" dirty="0">
                <a:solidFill>
                  <a:srgbClr val="0000FF"/>
                </a:solidFill>
                <a:latin typeface="Arial" charset="0"/>
                <a:cs typeface="Arial" charset="0"/>
              </a:rPr>
              <a:t>.</a:t>
            </a:r>
          </a:p>
          <a:p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Cofiwch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fod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treiglad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meddal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ar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ôl</a:t>
            </a:r>
            <a:r>
              <a:rPr lang="en-US" sz="3000" dirty="0">
                <a:latin typeface="Arial" charset="0"/>
                <a:cs typeface="Arial" charset="0"/>
              </a:rPr>
              <a:t> 	</a:t>
            </a:r>
            <a:r>
              <a:rPr lang="en-US" sz="3000" dirty="0" err="1">
                <a:latin typeface="Arial" charset="0"/>
                <a:cs typeface="Arial" charset="0"/>
              </a:rPr>
              <a:t>rhagenwau</a:t>
            </a:r>
            <a:r>
              <a:rPr lang="en-US" sz="3000" dirty="0">
                <a:latin typeface="Arial" charset="0"/>
                <a:cs typeface="Arial" charset="0"/>
              </a:rPr>
              <a:t> </a:t>
            </a:r>
            <a:r>
              <a:rPr lang="en-US" sz="3000" dirty="0" err="1">
                <a:latin typeface="Arial" charset="0"/>
                <a:cs typeface="Arial" charset="0"/>
              </a:rPr>
              <a:t>hefyd</a:t>
            </a:r>
            <a:r>
              <a:rPr lang="en-US" sz="3000" dirty="0">
                <a:latin typeface="Arial" charset="0"/>
                <a:cs typeface="Arial" charset="0"/>
              </a:rPr>
              <a:t>.</a:t>
            </a:r>
            <a:endParaRPr lang="en-US" sz="3000" dirty="0">
              <a:solidFill>
                <a:srgbClr val="0000FF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2707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>
              <a:latin typeface="Arial" charset="0"/>
            </a:endParaRPr>
          </a:p>
        </p:txBody>
      </p:sp>
      <p:pic>
        <p:nvPicPr>
          <p:cNvPr id="22531" name="Llun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850" y="115888"/>
            <a:ext cx="1524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6000" dirty="0" err="1"/>
              <a:t>Defnyddio</a:t>
            </a:r>
            <a:r>
              <a:rPr lang="en-US" sz="6000" dirty="0"/>
              <a:t> </a:t>
            </a:r>
            <a:r>
              <a:rPr lang="en-US" sz="6000" dirty="0" err="1"/>
              <a:t>arddodiaid</a:t>
            </a:r>
            <a:r>
              <a:rPr lang="en-US" sz="6000" dirty="0"/>
              <a:t> </a:t>
            </a:r>
            <a:r>
              <a:rPr lang="en-US" sz="6000" dirty="0" err="1"/>
              <a:t>yn</a:t>
            </a:r>
            <a:r>
              <a:rPr lang="en-US" sz="6000" dirty="0"/>
              <a:t> </a:t>
            </a:r>
            <a:r>
              <a:rPr lang="en-US" sz="6000" dirty="0" err="1"/>
              <a:t>gywir</a:t>
            </a:r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32920947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500" dirty="0" err="1"/>
              <a:t>Cywirwch</a:t>
            </a:r>
            <a:r>
              <a:rPr lang="en-US" sz="2500" dirty="0"/>
              <a:t> y </a:t>
            </a:r>
            <a:r>
              <a:rPr lang="en-US" sz="2500" dirty="0" err="1"/>
              <a:t>rhain</a:t>
            </a:r>
            <a:r>
              <a:rPr lang="en-US" sz="2500" dirty="0"/>
              <a:t> (</a:t>
            </a:r>
            <a:r>
              <a:rPr lang="en-US" sz="2500" dirty="0" err="1"/>
              <a:t>os</a:t>
            </a:r>
            <a:r>
              <a:rPr lang="en-US" sz="2500" dirty="0"/>
              <a:t> </a:t>
            </a:r>
            <a:r>
              <a:rPr lang="en-US" sz="2500" dirty="0" err="1"/>
              <a:t>oes</a:t>
            </a:r>
            <a:r>
              <a:rPr lang="en-US" sz="2500" dirty="0"/>
              <a:t> </a:t>
            </a:r>
            <a:r>
              <a:rPr lang="en-US" sz="2500" dirty="0" err="1"/>
              <a:t>angen</a:t>
            </a:r>
            <a:r>
              <a:rPr lang="en-US" sz="2500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7639" y="1174609"/>
            <a:ext cx="8992415" cy="584657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y-GB" dirty="0"/>
              <a:t> </a:t>
            </a:r>
            <a:endParaRPr lang="en-GB" sz="3600" dirty="0"/>
          </a:p>
          <a:p>
            <a:pPr marL="0" indent="0">
              <a:buNone/>
            </a:pPr>
            <a:r>
              <a:rPr lang="cy-GB" sz="3600" dirty="0"/>
              <a:t>1.	</a:t>
            </a:r>
            <a:r>
              <a:rPr lang="en-US" sz="4000" dirty="0" err="1"/>
              <a:t>Edrychodd</a:t>
            </a:r>
            <a:r>
              <a:rPr lang="en-US" sz="4000" dirty="0"/>
              <a:t> </a:t>
            </a:r>
            <a:r>
              <a:rPr lang="en-US" sz="4000" dirty="0" err="1"/>
              <a:t>ar</a:t>
            </a:r>
            <a:r>
              <a:rPr lang="en-US" sz="4000" dirty="0"/>
              <a:t> a </a:t>
            </a:r>
            <a:r>
              <a:rPr lang="en-US" sz="4000" dirty="0" err="1"/>
              <a:t>gofynnodd</a:t>
            </a:r>
            <a:r>
              <a:rPr lang="en-US" sz="4000" dirty="0"/>
              <a:t> am </a:t>
            </a:r>
            <a:r>
              <a:rPr lang="en-US" sz="4000" dirty="0" err="1"/>
              <a:t>gopi</a:t>
            </a:r>
            <a:r>
              <a:rPr lang="en-US" sz="4000" dirty="0"/>
              <a:t> </a:t>
            </a:r>
            <a:r>
              <a:rPr lang="en-US" sz="4000" dirty="0" err="1">
                <a:solidFill>
                  <a:srgbClr val="FF0000"/>
                </a:solidFill>
              </a:rPr>
              <a:t>o</a:t>
            </a:r>
            <a:r>
              <a:rPr lang="en-US" sz="4000" dirty="0" err="1"/>
              <a:t>’r</a:t>
            </a:r>
            <a:r>
              <a:rPr lang="en-US" sz="4000" dirty="0"/>
              <a:t> </a:t>
            </a:r>
            <a:r>
              <a:rPr lang="en-US" sz="4000" dirty="0" err="1"/>
              <a:t>daflen</a:t>
            </a:r>
            <a:r>
              <a:rPr lang="en-US" sz="4000" dirty="0"/>
              <a:t>.</a:t>
            </a:r>
            <a:endParaRPr lang="en-GB" sz="4000" dirty="0"/>
          </a:p>
          <a:p>
            <a:pPr marL="0" indent="0">
              <a:buNone/>
            </a:pPr>
            <a:r>
              <a:rPr lang="en-US" sz="4000" i="1" dirty="0"/>
              <a:t> </a:t>
            </a:r>
            <a:r>
              <a:rPr lang="en-US" sz="4000" i="1" dirty="0" err="1">
                <a:solidFill>
                  <a:srgbClr val="FF0000"/>
                </a:solidFill>
              </a:rPr>
              <a:t>Edrychodd</a:t>
            </a:r>
            <a:r>
              <a:rPr lang="en-US" sz="4000" i="1" dirty="0">
                <a:solidFill>
                  <a:srgbClr val="FF0000"/>
                </a:solidFill>
              </a:rPr>
              <a:t> </a:t>
            </a:r>
            <a:r>
              <a:rPr lang="en-US" sz="4000" i="1" dirty="0" err="1">
                <a:solidFill>
                  <a:srgbClr val="FF0000"/>
                </a:solidFill>
              </a:rPr>
              <a:t>ar</a:t>
            </a:r>
            <a:r>
              <a:rPr lang="en-US" sz="4000" i="1" dirty="0">
                <a:solidFill>
                  <a:srgbClr val="FF0000"/>
                </a:solidFill>
              </a:rPr>
              <a:t> y </a:t>
            </a:r>
            <a:r>
              <a:rPr lang="en-US" sz="4000" i="1" dirty="0" err="1">
                <a:solidFill>
                  <a:srgbClr val="FF0000"/>
                </a:solidFill>
              </a:rPr>
              <a:t>daflen</a:t>
            </a:r>
            <a:r>
              <a:rPr lang="en-US" sz="4000" i="1" dirty="0">
                <a:solidFill>
                  <a:srgbClr val="FF0000"/>
                </a:solidFill>
              </a:rPr>
              <a:t> a </a:t>
            </a:r>
            <a:r>
              <a:rPr lang="en-US" sz="4000" i="1" dirty="0" err="1">
                <a:solidFill>
                  <a:srgbClr val="FF0000"/>
                </a:solidFill>
              </a:rPr>
              <a:t>gofynnodd</a:t>
            </a:r>
            <a:r>
              <a:rPr lang="en-US" sz="4000" i="1" dirty="0">
                <a:solidFill>
                  <a:srgbClr val="FF0000"/>
                </a:solidFill>
              </a:rPr>
              <a:t> am </a:t>
            </a:r>
            <a:r>
              <a:rPr lang="en-US" sz="4000" i="1" dirty="0" err="1">
                <a:solidFill>
                  <a:srgbClr val="FF0000"/>
                </a:solidFill>
              </a:rPr>
              <a:t>gopi</a:t>
            </a:r>
            <a:r>
              <a:rPr lang="en-US" sz="4000" i="1" dirty="0">
                <a:solidFill>
                  <a:srgbClr val="FF0000"/>
                </a:solidFill>
              </a:rPr>
              <a:t> </a:t>
            </a:r>
            <a:r>
              <a:rPr lang="en-US" sz="4000" i="1" dirty="0" err="1">
                <a:solidFill>
                  <a:srgbClr val="FF0000"/>
                </a:solidFill>
              </a:rPr>
              <a:t>ohoni</a:t>
            </a:r>
            <a:r>
              <a:rPr lang="en-US" sz="4000" i="1" dirty="0">
                <a:solidFill>
                  <a:srgbClr val="FF0000"/>
                </a:solidFill>
              </a:rPr>
              <a:t>.</a:t>
            </a:r>
            <a:endParaRPr lang="en-GB" sz="4000" dirty="0"/>
          </a:p>
          <a:p>
            <a:pPr marL="0" indent="0">
              <a:buNone/>
            </a:pPr>
            <a:r>
              <a:rPr lang="en-US" sz="4000" dirty="0"/>
              <a:t>2.	</a:t>
            </a:r>
            <a:r>
              <a:rPr lang="en-US" sz="4000" dirty="0" err="1"/>
              <a:t>Roedd</a:t>
            </a:r>
            <a:r>
              <a:rPr lang="en-US" sz="4000" dirty="0"/>
              <a:t> Rhys </a:t>
            </a:r>
            <a:r>
              <a:rPr lang="en-US" sz="4000" dirty="0" err="1"/>
              <a:t>wedi</a:t>
            </a:r>
            <a:r>
              <a:rPr lang="en-US" sz="4000" dirty="0"/>
              <a:t> </a:t>
            </a:r>
            <a:r>
              <a:rPr lang="en-US" sz="4000" dirty="0" err="1"/>
              <a:t>siarad</a:t>
            </a:r>
            <a:r>
              <a:rPr lang="en-US" sz="4000" dirty="0"/>
              <a:t> </a:t>
            </a:r>
            <a:r>
              <a:rPr lang="en-US" sz="4000" dirty="0" err="1"/>
              <a:t>â</a:t>
            </a:r>
            <a:r>
              <a:rPr lang="en-US" sz="4000" dirty="0"/>
              <a:t> a </a:t>
            </a:r>
            <a:r>
              <a:rPr lang="en-US" sz="4000" dirty="0" err="1"/>
              <a:t>diolch</a:t>
            </a:r>
            <a:r>
              <a:rPr lang="en-US" sz="4000" dirty="0"/>
              <a:t> </a:t>
            </a:r>
            <a:r>
              <a:rPr lang="en-US" sz="4000" dirty="0" err="1">
                <a:solidFill>
                  <a:srgbClr val="FF0000"/>
                </a:solidFill>
              </a:rPr>
              <a:t>i’</a:t>
            </a:r>
            <a:r>
              <a:rPr lang="en-US" sz="4000" dirty="0" err="1"/>
              <a:t>r</a:t>
            </a:r>
            <a:r>
              <a:rPr lang="en-US" sz="4000" dirty="0"/>
              <a:t> </a:t>
            </a:r>
            <a:r>
              <a:rPr lang="en-US" sz="4000" dirty="0" err="1"/>
              <a:t>prifathro</a:t>
            </a:r>
            <a:r>
              <a:rPr lang="en-US" sz="4000" dirty="0"/>
              <a:t> am </a:t>
            </a:r>
            <a:r>
              <a:rPr lang="en-US" sz="4000" dirty="0" err="1"/>
              <a:t>ei</a:t>
            </a:r>
            <a:r>
              <a:rPr lang="en-US" sz="4000" dirty="0"/>
              <a:t> </a:t>
            </a:r>
            <a:r>
              <a:rPr lang="en-US" sz="4000" dirty="0" err="1"/>
              <a:t>gefnogaeth</a:t>
            </a:r>
            <a:r>
              <a:rPr lang="en-US" sz="4000" dirty="0"/>
              <a:t>.</a:t>
            </a:r>
            <a:endParaRPr lang="en-GB" sz="4000" dirty="0"/>
          </a:p>
          <a:p>
            <a:pPr marL="0" indent="0">
              <a:buNone/>
            </a:pPr>
            <a:r>
              <a:rPr lang="en-US" sz="4000" i="1" dirty="0"/>
              <a:t> </a:t>
            </a:r>
            <a:r>
              <a:rPr lang="en-US" sz="4000" i="1" dirty="0" err="1">
                <a:solidFill>
                  <a:srgbClr val="FF0000"/>
                </a:solidFill>
              </a:rPr>
              <a:t>Roedd</a:t>
            </a:r>
            <a:r>
              <a:rPr lang="en-US" sz="4000" i="1" dirty="0">
                <a:solidFill>
                  <a:srgbClr val="FF0000"/>
                </a:solidFill>
              </a:rPr>
              <a:t> Rhys </a:t>
            </a:r>
            <a:r>
              <a:rPr lang="en-US" sz="4000" i="1" dirty="0" err="1">
                <a:solidFill>
                  <a:srgbClr val="FF0000"/>
                </a:solidFill>
              </a:rPr>
              <a:t>wedi</a:t>
            </a:r>
            <a:r>
              <a:rPr lang="en-US" sz="4000" i="1" dirty="0">
                <a:solidFill>
                  <a:srgbClr val="FF0000"/>
                </a:solidFill>
              </a:rPr>
              <a:t> </a:t>
            </a:r>
            <a:r>
              <a:rPr lang="en-US" sz="4000" i="1" dirty="0" err="1">
                <a:solidFill>
                  <a:srgbClr val="FF0000"/>
                </a:solidFill>
              </a:rPr>
              <a:t>siarad</a:t>
            </a:r>
            <a:r>
              <a:rPr lang="en-US" sz="4000" i="1" dirty="0">
                <a:solidFill>
                  <a:srgbClr val="FF0000"/>
                </a:solidFill>
              </a:rPr>
              <a:t> </a:t>
            </a:r>
            <a:r>
              <a:rPr lang="en-US" sz="4000" i="1" dirty="0" err="1">
                <a:solidFill>
                  <a:srgbClr val="FF0000"/>
                </a:solidFill>
              </a:rPr>
              <a:t>å’r</a:t>
            </a:r>
            <a:r>
              <a:rPr lang="en-US" sz="4000" i="1" dirty="0">
                <a:solidFill>
                  <a:srgbClr val="FF0000"/>
                </a:solidFill>
              </a:rPr>
              <a:t> </a:t>
            </a:r>
            <a:r>
              <a:rPr lang="en-US" sz="4000" i="1" dirty="0" err="1">
                <a:solidFill>
                  <a:srgbClr val="FF0000"/>
                </a:solidFill>
              </a:rPr>
              <a:t>prifathro</a:t>
            </a:r>
            <a:r>
              <a:rPr lang="en-US" sz="4000" i="1" dirty="0">
                <a:solidFill>
                  <a:srgbClr val="FF0000"/>
                </a:solidFill>
              </a:rPr>
              <a:t>, a </a:t>
            </a:r>
            <a:r>
              <a:rPr lang="en-US" sz="4000" i="1" dirty="0" err="1">
                <a:solidFill>
                  <a:srgbClr val="FF0000"/>
                </a:solidFill>
              </a:rPr>
              <a:t>diolchodd</a:t>
            </a:r>
            <a:r>
              <a:rPr lang="en-US" sz="4000" i="1" dirty="0">
                <a:solidFill>
                  <a:srgbClr val="FF0000"/>
                </a:solidFill>
              </a:rPr>
              <a:t> </a:t>
            </a:r>
            <a:r>
              <a:rPr lang="en-US" sz="4000" i="1" dirty="0" err="1">
                <a:solidFill>
                  <a:srgbClr val="FF0000"/>
                </a:solidFill>
              </a:rPr>
              <a:t>iddo</a:t>
            </a:r>
            <a:r>
              <a:rPr lang="en-US" sz="4000" i="1" dirty="0">
                <a:solidFill>
                  <a:srgbClr val="FF0000"/>
                </a:solidFill>
              </a:rPr>
              <a:t> am </a:t>
            </a:r>
            <a:r>
              <a:rPr lang="en-US" sz="4000" i="1" dirty="0" err="1">
                <a:solidFill>
                  <a:srgbClr val="FF0000"/>
                </a:solidFill>
              </a:rPr>
              <a:t>ei</a:t>
            </a:r>
            <a:r>
              <a:rPr lang="en-US" sz="4000" i="1" dirty="0">
                <a:solidFill>
                  <a:srgbClr val="FF0000"/>
                </a:solidFill>
              </a:rPr>
              <a:t> </a:t>
            </a:r>
            <a:r>
              <a:rPr lang="en-US" sz="4000" i="1" dirty="0" err="1">
                <a:solidFill>
                  <a:srgbClr val="FF0000"/>
                </a:solidFill>
              </a:rPr>
              <a:t>gefnogaeth</a:t>
            </a:r>
            <a:r>
              <a:rPr lang="en-US" sz="4000" i="1" dirty="0">
                <a:solidFill>
                  <a:srgbClr val="FF0000"/>
                </a:solidFill>
              </a:rPr>
              <a:t>.</a:t>
            </a:r>
            <a:endParaRPr lang="en-GB" sz="4000" dirty="0"/>
          </a:p>
          <a:p>
            <a:pPr marL="0" indent="0">
              <a:buNone/>
            </a:pPr>
            <a:r>
              <a:rPr lang="en-US" sz="4000" dirty="0"/>
              <a:t>3.	</a:t>
            </a:r>
            <a:r>
              <a:rPr lang="en-GB" sz="4000" dirty="0" err="1"/>
              <a:t>Roeddem</a:t>
            </a:r>
            <a:r>
              <a:rPr lang="en-GB" sz="4000" dirty="0"/>
              <a:t> </a:t>
            </a:r>
            <a:r>
              <a:rPr lang="en-GB" sz="4000" dirty="0" err="1"/>
              <a:t>wedi</a:t>
            </a:r>
            <a:r>
              <a:rPr lang="en-GB" sz="4000" dirty="0"/>
              <a:t> </a:t>
            </a:r>
            <a:r>
              <a:rPr lang="en-GB" sz="4000" dirty="0" err="1"/>
              <a:t>darllen</a:t>
            </a:r>
            <a:r>
              <a:rPr lang="en-GB" sz="4000" dirty="0"/>
              <a:t> </a:t>
            </a:r>
            <a:r>
              <a:rPr lang="en-GB" sz="4000" dirty="0" err="1"/>
              <a:t>drwy</a:t>
            </a:r>
            <a:r>
              <a:rPr lang="en-GB" sz="4000" dirty="0"/>
              <a:t> a </a:t>
            </a:r>
            <a:r>
              <a:rPr lang="en-GB" sz="4000" dirty="0" err="1"/>
              <a:t>gwneud</a:t>
            </a:r>
            <a:r>
              <a:rPr lang="en-GB" sz="4000" dirty="0"/>
              <a:t> </a:t>
            </a:r>
            <a:r>
              <a:rPr lang="en-GB" sz="4000" dirty="0" err="1"/>
              <a:t>nodiadau</a:t>
            </a:r>
            <a:r>
              <a:rPr lang="en-GB" sz="4000" dirty="0"/>
              <a:t> </a:t>
            </a:r>
            <a:r>
              <a:rPr lang="en-GB" sz="4000" dirty="0" err="1">
                <a:solidFill>
                  <a:srgbClr val="FF0000"/>
                </a:solidFill>
              </a:rPr>
              <a:t>ar</a:t>
            </a:r>
            <a:r>
              <a:rPr lang="en-GB" sz="4000" dirty="0"/>
              <a:t> </a:t>
            </a:r>
            <a:r>
              <a:rPr lang="en-GB" sz="4000" dirty="0" err="1"/>
              <a:t>yr</a:t>
            </a:r>
            <a:r>
              <a:rPr lang="en-GB" sz="4000" dirty="0"/>
              <a:t> </a:t>
            </a:r>
            <a:r>
              <a:rPr lang="en-GB" sz="4000" dirty="0" err="1"/>
              <a:t>adroddiad</a:t>
            </a:r>
            <a:r>
              <a:rPr lang="en-GB" sz="4000" dirty="0"/>
              <a:t>.</a:t>
            </a:r>
          </a:p>
          <a:p>
            <a:pPr marL="0" indent="0">
              <a:buNone/>
            </a:pPr>
            <a:r>
              <a:rPr lang="en-GB" sz="4000" dirty="0"/>
              <a:t> </a:t>
            </a:r>
            <a:r>
              <a:rPr lang="en-GB" sz="4000" i="1" dirty="0" err="1">
                <a:solidFill>
                  <a:srgbClr val="FF0000"/>
                </a:solidFill>
              </a:rPr>
              <a:t>Roeddem</a:t>
            </a:r>
            <a:r>
              <a:rPr lang="en-GB" sz="4000" i="1" dirty="0">
                <a:solidFill>
                  <a:srgbClr val="FF0000"/>
                </a:solidFill>
              </a:rPr>
              <a:t> </a:t>
            </a:r>
            <a:r>
              <a:rPr lang="en-GB" sz="4000" i="1" dirty="0" err="1">
                <a:solidFill>
                  <a:srgbClr val="FF0000"/>
                </a:solidFill>
              </a:rPr>
              <a:t>wedi</a:t>
            </a:r>
            <a:r>
              <a:rPr lang="en-GB" sz="4000" i="1" dirty="0">
                <a:solidFill>
                  <a:srgbClr val="FF0000"/>
                </a:solidFill>
              </a:rPr>
              <a:t> </a:t>
            </a:r>
            <a:r>
              <a:rPr lang="en-GB" sz="4000" i="1" dirty="0" err="1">
                <a:solidFill>
                  <a:srgbClr val="FF0000"/>
                </a:solidFill>
              </a:rPr>
              <a:t>darllen</a:t>
            </a:r>
            <a:r>
              <a:rPr lang="en-GB" sz="4000" i="1" dirty="0">
                <a:solidFill>
                  <a:srgbClr val="FF0000"/>
                </a:solidFill>
              </a:rPr>
              <a:t> </a:t>
            </a:r>
            <a:r>
              <a:rPr lang="en-GB" sz="4000" i="1" dirty="0" err="1">
                <a:solidFill>
                  <a:srgbClr val="FF0000"/>
                </a:solidFill>
              </a:rPr>
              <a:t>drwy’r</a:t>
            </a:r>
            <a:r>
              <a:rPr lang="en-GB" sz="4000" i="1" dirty="0">
                <a:solidFill>
                  <a:srgbClr val="FF0000"/>
                </a:solidFill>
              </a:rPr>
              <a:t> </a:t>
            </a:r>
            <a:r>
              <a:rPr lang="en-GB" sz="4000" i="1" dirty="0" err="1">
                <a:solidFill>
                  <a:srgbClr val="FF0000"/>
                </a:solidFill>
              </a:rPr>
              <a:t>adroddiad</a:t>
            </a:r>
            <a:r>
              <a:rPr lang="en-GB" sz="4000" i="1" dirty="0">
                <a:solidFill>
                  <a:srgbClr val="FF0000"/>
                </a:solidFill>
              </a:rPr>
              <a:t> a </a:t>
            </a:r>
            <a:r>
              <a:rPr lang="en-GB" sz="4000" i="1" dirty="0" err="1">
                <a:solidFill>
                  <a:srgbClr val="FF0000"/>
                </a:solidFill>
              </a:rPr>
              <a:t>gwneud</a:t>
            </a:r>
            <a:r>
              <a:rPr lang="en-GB" sz="4000" i="1" dirty="0">
                <a:solidFill>
                  <a:srgbClr val="FF0000"/>
                </a:solidFill>
              </a:rPr>
              <a:t> </a:t>
            </a:r>
            <a:r>
              <a:rPr lang="en-GB" sz="4000" i="1" dirty="0" err="1">
                <a:solidFill>
                  <a:srgbClr val="FF0000"/>
                </a:solidFill>
              </a:rPr>
              <a:t>nodiadau</a:t>
            </a:r>
            <a:r>
              <a:rPr lang="en-GB" sz="4000" i="1" dirty="0">
                <a:solidFill>
                  <a:srgbClr val="FF0000"/>
                </a:solidFill>
              </a:rPr>
              <a:t> </a:t>
            </a:r>
            <a:r>
              <a:rPr lang="en-GB" sz="4000" i="1" dirty="0" err="1">
                <a:solidFill>
                  <a:srgbClr val="FF0000"/>
                </a:solidFill>
              </a:rPr>
              <a:t>arno</a:t>
            </a:r>
            <a:r>
              <a:rPr lang="en-GB" sz="4000" i="1" dirty="0">
                <a:solidFill>
                  <a:srgbClr val="FF0000"/>
                </a:solidFill>
              </a:rPr>
              <a:t> (</a:t>
            </a:r>
            <a:r>
              <a:rPr lang="en-GB" sz="4000" i="1" dirty="0" err="1">
                <a:solidFill>
                  <a:srgbClr val="FF0000"/>
                </a:solidFill>
              </a:rPr>
              <a:t>fe</a:t>
            </a:r>
            <a:r>
              <a:rPr lang="en-GB" sz="4000" i="1" dirty="0">
                <a:solidFill>
                  <a:srgbClr val="FF0000"/>
                </a:solidFill>
              </a:rPr>
              <a:t>).</a:t>
            </a:r>
          </a:p>
          <a:p>
            <a:pPr marL="0" indent="0">
              <a:buNone/>
            </a:pPr>
            <a:r>
              <a:rPr lang="en-GB" sz="4000" dirty="0"/>
              <a:t>4.	</a:t>
            </a:r>
            <a:r>
              <a:rPr lang="en-GB" sz="4000" dirty="0" err="1"/>
              <a:t>Byddwn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gwrando</a:t>
            </a:r>
            <a:r>
              <a:rPr lang="en-GB" sz="4000" dirty="0"/>
              <a:t> </a:t>
            </a:r>
            <a:r>
              <a:rPr lang="en-GB" sz="4000" dirty="0" err="1"/>
              <a:t>ar</a:t>
            </a:r>
            <a:r>
              <a:rPr lang="en-GB" sz="4000" dirty="0"/>
              <a:t> ac </a:t>
            </a:r>
            <a:r>
              <a:rPr lang="en-GB" sz="4000" dirty="0" err="1"/>
              <a:t>ysgrifennu</a:t>
            </a:r>
            <a:r>
              <a:rPr lang="en-GB" sz="4000" dirty="0"/>
              <a:t> </a:t>
            </a:r>
            <a:r>
              <a:rPr lang="en-GB" sz="4000" dirty="0">
                <a:solidFill>
                  <a:srgbClr val="FF0000"/>
                </a:solidFill>
              </a:rPr>
              <a:t>at </a:t>
            </a:r>
            <a:r>
              <a:rPr lang="en-GB" sz="4000" dirty="0"/>
              <a:t>y </a:t>
            </a:r>
            <a:r>
              <a:rPr lang="en-GB" sz="4000" dirty="0" err="1"/>
              <a:t>rhieni</a:t>
            </a:r>
            <a:r>
              <a:rPr lang="en-GB" sz="4000" dirty="0"/>
              <a:t>. </a:t>
            </a:r>
          </a:p>
          <a:p>
            <a:pPr marL="0" indent="0">
              <a:buNone/>
            </a:pPr>
            <a:r>
              <a:rPr lang="en-GB" sz="4000" dirty="0">
                <a:solidFill>
                  <a:srgbClr val="FF0000"/>
                </a:solidFill>
              </a:rPr>
              <a:t> </a:t>
            </a:r>
            <a:r>
              <a:rPr lang="en-GB" sz="4000" i="1" dirty="0" err="1">
                <a:solidFill>
                  <a:srgbClr val="FF0000"/>
                </a:solidFill>
              </a:rPr>
              <a:t>Byddwn</a:t>
            </a:r>
            <a:r>
              <a:rPr lang="en-GB" sz="4000" i="1" dirty="0">
                <a:solidFill>
                  <a:srgbClr val="FF0000"/>
                </a:solidFill>
              </a:rPr>
              <a:t> </a:t>
            </a:r>
            <a:r>
              <a:rPr lang="en-GB" sz="4000" i="1" dirty="0" err="1">
                <a:solidFill>
                  <a:srgbClr val="FF0000"/>
                </a:solidFill>
              </a:rPr>
              <a:t>yn</a:t>
            </a:r>
            <a:r>
              <a:rPr lang="en-GB" sz="4000" i="1" dirty="0">
                <a:solidFill>
                  <a:srgbClr val="FF0000"/>
                </a:solidFill>
              </a:rPr>
              <a:t> </a:t>
            </a:r>
            <a:r>
              <a:rPr lang="en-GB" sz="4000" i="1" dirty="0" err="1">
                <a:solidFill>
                  <a:srgbClr val="FF0000"/>
                </a:solidFill>
              </a:rPr>
              <a:t>gwrando</a:t>
            </a:r>
            <a:r>
              <a:rPr lang="en-GB" sz="4000" i="1" dirty="0">
                <a:solidFill>
                  <a:srgbClr val="FF0000"/>
                </a:solidFill>
              </a:rPr>
              <a:t> </a:t>
            </a:r>
            <a:r>
              <a:rPr lang="en-GB" sz="4000" i="1" dirty="0" err="1">
                <a:solidFill>
                  <a:srgbClr val="FF0000"/>
                </a:solidFill>
              </a:rPr>
              <a:t>ar</a:t>
            </a:r>
            <a:r>
              <a:rPr lang="en-GB" sz="4000" i="1" dirty="0">
                <a:solidFill>
                  <a:srgbClr val="FF0000"/>
                </a:solidFill>
              </a:rPr>
              <a:t> y </a:t>
            </a:r>
            <a:r>
              <a:rPr lang="en-GB" sz="4000" i="1" dirty="0" err="1">
                <a:solidFill>
                  <a:srgbClr val="FF0000"/>
                </a:solidFill>
              </a:rPr>
              <a:t>rhieni</a:t>
            </a:r>
            <a:r>
              <a:rPr lang="en-GB" sz="4000" i="1" dirty="0">
                <a:solidFill>
                  <a:srgbClr val="FF0000"/>
                </a:solidFill>
              </a:rPr>
              <a:t>, ac </a:t>
            </a:r>
            <a:r>
              <a:rPr lang="en-GB" sz="4000" i="1" dirty="0" err="1">
                <a:solidFill>
                  <a:srgbClr val="FF0000"/>
                </a:solidFill>
              </a:rPr>
              <a:t>yn</a:t>
            </a:r>
            <a:r>
              <a:rPr lang="en-GB" sz="4000" i="1" dirty="0">
                <a:solidFill>
                  <a:srgbClr val="FF0000"/>
                </a:solidFill>
              </a:rPr>
              <a:t> </a:t>
            </a:r>
            <a:r>
              <a:rPr lang="en-GB" sz="4000" i="1" dirty="0" err="1">
                <a:solidFill>
                  <a:srgbClr val="FF0000"/>
                </a:solidFill>
              </a:rPr>
              <a:t>ysgrifennu</a:t>
            </a:r>
            <a:r>
              <a:rPr lang="en-GB" sz="4000" i="1" dirty="0">
                <a:solidFill>
                  <a:srgbClr val="FF0000"/>
                </a:solidFill>
              </a:rPr>
              <a:t> </a:t>
            </a:r>
            <a:r>
              <a:rPr lang="en-GB" sz="4000" i="1" dirty="0" err="1">
                <a:solidFill>
                  <a:srgbClr val="FF0000"/>
                </a:solidFill>
              </a:rPr>
              <a:t>atyn</a:t>
            </a:r>
            <a:r>
              <a:rPr lang="en-GB" sz="4000" i="1" dirty="0">
                <a:solidFill>
                  <a:srgbClr val="FF0000"/>
                </a:solidFill>
              </a:rPr>
              <a:t> </a:t>
            </a:r>
            <a:r>
              <a:rPr lang="en-GB" sz="4000" i="1" dirty="0" err="1">
                <a:solidFill>
                  <a:srgbClr val="FF0000"/>
                </a:solidFill>
              </a:rPr>
              <a:t>nhw</a:t>
            </a:r>
            <a:r>
              <a:rPr lang="en-GB" sz="4000" i="1" dirty="0">
                <a:solidFill>
                  <a:srgbClr val="FF0000"/>
                </a:solidFill>
              </a:rPr>
              <a:t>.</a:t>
            </a:r>
            <a:endParaRPr lang="en-GB" sz="4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4000" dirty="0"/>
              <a:t>5.	</a:t>
            </a:r>
            <a:r>
              <a:rPr lang="en-GB" sz="4000" dirty="0" err="1"/>
              <a:t>Gobeithio</a:t>
            </a:r>
            <a:r>
              <a:rPr lang="en-GB" sz="4000" dirty="0"/>
              <a:t> </a:t>
            </a:r>
            <a:r>
              <a:rPr lang="en-GB" sz="4000" dirty="0" err="1"/>
              <a:t>eich</a:t>
            </a:r>
            <a:r>
              <a:rPr lang="en-GB" sz="4000" dirty="0"/>
              <a:t> bod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ymddiried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ac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falch</a:t>
            </a:r>
            <a:r>
              <a:rPr lang="en-GB" sz="4000" dirty="0"/>
              <a:t> </a:t>
            </a:r>
            <a:r>
              <a:rPr lang="en-GB" sz="4000" dirty="0">
                <a:solidFill>
                  <a:srgbClr val="FF0000"/>
                </a:solidFill>
              </a:rPr>
              <a:t>o</a:t>
            </a:r>
            <a:r>
              <a:rPr lang="en-GB" sz="4000" dirty="0"/>
              <a:t> </a:t>
            </a:r>
            <a:r>
              <a:rPr lang="en-GB" sz="4000" dirty="0" err="1"/>
              <a:t>Mair</a:t>
            </a:r>
            <a:r>
              <a:rPr lang="en-GB" sz="4000" dirty="0"/>
              <a:t>.</a:t>
            </a:r>
          </a:p>
          <a:p>
            <a:pPr marL="0" indent="0">
              <a:buNone/>
            </a:pPr>
            <a:r>
              <a:rPr lang="en-GB" sz="4000" i="1" dirty="0">
                <a:solidFill>
                  <a:srgbClr val="FF0000"/>
                </a:solidFill>
              </a:rPr>
              <a:t> </a:t>
            </a:r>
            <a:r>
              <a:rPr lang="en-GB" sz="4000" i="1" dirty="0" err="1">
                <a:solidFill>
                  <a:srgbClr val="FF0000"/>
                </a:solidFill>
              </a:rPr>
              <a:t>Gobeithio</a:t>
            </a:r>
            <a:r>
              <a:rPr lang="en-GB" sz="4000" i="1" dirty="0">
                <a:solidFill>
                  <a:srgbClr val="FF0000"/>
                </a:solidFill>
              </a:rPr>
              <a:t> </a:t>
            </a:r>
            <a:r>
              <a:rPr lang="en-GB" sz="4000" i="1" dirty="0" err="1">
                <a:solidFill>
                  <a:srgbClr val="FF0000"/>
                </a:solidFill>
              </a:rPr>
              <a:t>eich</a:t>
            </a:r>
            <a:r>
              <a:rPr lang="en-GB" sz="4000" i="1" dirty="0">
                <a:solidFill>
                  <a:srgbClr val="FF0000"/>
                </a:solidFill>
              </a:rPr>
              <a:t> bod </a:t>
            </a:r>
            <a:r>
              <a:rPr lang="en-GB" sz="4000" i="1" dirty="0" err="1">
                <a:solidFill>
                  <a:srgbClr val="FF0000"/>
                </a:solidFill>
              </a:rPr>
              <a:t>yn</a:t>
            </a:r>
            <a:r>
              <a:rPr lang="en-GB" sz="4000" i="1" dirty="0">
                <a:solidFill>
                  <a:srgbClr val="FF0000"/>
                </a:solidFill>
              </a:rPr>
              <a:t> </a:t>
            </a:r>
            <a:r>
              <a:rPr lang="en-GB" sz="4000" i="1" dirty="0" err="1">
                <a:solidFill>
                  <a:srgbClr val="FF0000"/>
                </a:solidFill>
              </a:rPr>
              <a:t>ymddiried</a:t>
            </a:r>
            <a:r>
              <a:rPr lang="en-GB" sz="4000" i="1" dirty="0">
                <a:solidFill>
                  <a:srgbClr val="FF0000"/>
                </a:solidFill>
              </a:rPr>
              <a:t> </a:t>
            </a:r>
            <a:r>
              <a:rPr lang="en-GB" sz="4000" i="1" dirty="0" err="1">
                <a:solidFill>
                  <a:srgbClr val="FF0000"/>
                </a:solidFill>
              </a:rPr>
              <a:t>yn</a:t>
            </a:r>
            <a:r>
              <a:rPr lang="en-GB" sz="4000" i="1" dirty="0">
                <a:solidFill>
                  <a:srgbClr val="FF0000"/>
                </a:solidFill>
              </a:rPr>
              <a:t> </a:t>
            </a:r>
            <a:r>
              <a:rPr lang="en-GB" sz="4000" i="1" dirty="0" err="1">
                <a:solidFill>
                  <a:srgbClr val="FF0000"/>
                </a:solidFill>
              </a:rPr>
              <a:t>Mair</a:t>
            </a:r>
            <a:r>
              <a:rPr lang="en-GB" sz="4000" i="1" dirty="0">
                <a:solidFill>
                  <a:srgbClr val="FF0000"/>
                </a:solidFill>
              </a:rPr>
              <a:t>, ac </a:t>
            </a:r>
            <a:r>
              <a:rPr lang="en-GB" sz="4000" i="1" dirty="0" err="1">
                <a:solidFill>
                  <a:srgbClr val="FF0000"/>
                </a:solidFill>
              </a:rPr>
              <a:t>yn</a:t>
            </a:r>
            <a:r>
              <a:rPr lang="en-GB" sz="4000" i="1" dirty="0">
                <a:solidFill>
                  <a:srgbClr val="FF0000"/>
                </a:solidFill>
              </a:rPr>
              <a:t> </a:t>
            </a:r>
            <a:r>
              <a:rPr lang="en-GB" sz="4000" i="1" dirty="0" err="1">
                <a:solidFill>
                  <a:srgbClr val="FF0000"/>
                </a:solidFill>
              </a:rPr>
              <a:t>falch</a:t>
            </a:r>
            <a:r>
              <a:rPr lang="en-GB" sz="4000" i="1" dirty="0">
                <a:solidFill>
                  <a:srgbClr val="FF0000"/>
                </a:solidFill>
              </a:rPr>
              <a:t> </a:t>
            </a:r>
            <a:r>
              <a:rPr lang="en-GB" sz="4000" i="1" dirty="0" err="1">
                <a:solidFill>
                  <a:srgbClr val="FF0000"/>
                </a:solidFill>
              </a:rPr>
              <a:t>ohoni</a:t>
            </a:r>
            <a:r>
              <a:rPr lang="en-GB" sz="4000" i="1" dirty="0">
                <a:solidFill>
                  <a:srgbClr val="FF0000"/>
                </a:solidFill>
              </a:rPr>
              <a:t> hi.</a:t>
            </a:r>
          </a:p>
          <a:p>
            <a:pPr marL="0" indent="0">
              <a:buNone/>
            </a:pPr>
            <a:r>
              <a:rPr lang="fr-FR" sz="4000" dirty="0"/>
              <a:t>6.	</a:t>
            </a:r>
            <a:r>
              <a:rPr lang="fr-FR" sz="4000" dirty="0" err="1"/>
              <a:t>Gobeithio</a:t>
            </a:r>
            <a:r>
              <a:rPr lang="fr-FR" sz="4000" dirty="0"/>
              <a:t> y </a:t>
            </a:r>
            <a:r>
              <a:rPr lang="fr-FR" sz="4000" dirty="0" err="1"/>
              <a:t>cawn</a:t>
            </a:r>
            <a:r>
              <a:rPr lang="fr-FR" sz="4000" dirty="0"/>
              <a:t> y </a:t>
            </a:r>
            <a:r>
              <a:rPr lang="fr-FR" sz="4000" dirty="0" err="1"/>
              <a:t>ffurflen</a:t>
            </a:r>
            <a:r>
              <a:rPr lang="fr-FR" sz="4000" dirty="0"/>
              <a:t> </a:t>
            </a:r>
            <a:r>
              <a:rPr lang="fr-FR" sz="4000" dirty="0" err="1"/>
              <a:t>dros</a:t>
            </a:r>
            <a:r>
              <a:rPr lang="fr-FR" sz="4000" dirty="0"/>
              <a:t> </a:t>
            </a:r>
            <a:r>
              <a:rPr lang="fr-FR" sz="4000" dirty="0" err="1"/>
              <a:t>neu</a:t>
            </a:r>
            <a:r>
              <a:rPr lang="fr-FR" sz="4000" dirty="0"/>
              <a:t> </a:t>
            </a:r>
            <a:r>
              <a:rPr lang="fr-FR" sz="4000" dirty="0" err="1">
                <a:solidFill>
                  <a:srgbClr val="FF0000"/>
                </a:solidFill>
              </a:rPr>
              <a:t>cyn</a:t>
            </a:r>
            <a:r>
              <a:rPr lang="fr-FR" sz="4000" dirty="0">
                <a:solidFill>
                  <a:srgbClr val="FF0000"/>
                </a:solidFill>
              </a:rPr>
              <a:t> </a:t>
            </a:r>
            <a:r>
              <a:rPr lang="fr-FR" sz="4000" dirty="0"/>
              <a:t>y </a:t>
            </a:r>
            <a:r>
              <a:rPr lang="fr-FR" sz="4000" dirty="0" err="1"/>
              <a:t>penwythnos</a:t>
            </a:r>
            <a:r>
              <a:rPr lang="fr-FR" sz="4000" dirty="0"/>
              <a:t>. </a:t>
            </a:r>
            <a:endParaRPr lang="en-GB" sz="4000" dirty="0"/>
          </a:p>
          <a:p>
            <a:pPr marL="0" indent="0">
              <a:buNone/>
            </a:pPr>
            <a:r>
              <a:rPr lang="fr-FR" sz="4000" dirty="0"/>
              <a:t> </a:t>
            </a:r>
            <a:r>
              <a:rPr lang="fr-FR" sz="4000" i="1" dirty="0" err="1">
                <a:solidFill>
                  <a:srgbClr val="FF0000"/>
                </a:solidFill>
              </a:rPr>
              <a:t>Gobeithio</a:t>
            </a:r>
            <a:r>
              <a:rPr lang="fr-FR" sz="4000" i="1" dirty="0">
                <a:solidFill>
                  <a:srgbClr val="FF0000"/>
                </a:solidFill>
              </a:rPr>
              <a:t> y </a:t>
            </a:r>
            <a:r>
              <a:rPr lang="fr-FR" sz="4000" i="1" dirty="0" err="1">
                <a:solidFill>
                  <a:srgbClr val="FF0000"/>
                </a:solidFill>
              </a:rPr>
              <a:t>cawn</a:t>
            </a:r>
            <a:r>
              <a:rPr lang="fr-FR" sz="4000" i="1" dirty="0">
                <a:solidFill>
                  <a:srgbClr val="FF0000"/>
                </a:solidFill>
              </a:rPr>
              <a:t> y </a:t>
            </a:r>
            <a:r>
              <a:rPr lang="fr-FR" sz="4000" i="1" dirty="0" err="1">
                <a:solidFill>
                  <a:srgbClr val="FF0000"/>
                </a:solidFill>
              </a:rPr>
              <a:t>ffurflen</a:t>
            </a:r>
            <a:r>
              <a:rPr lang="fr-FR" sz="4000" i="1" dirty="0">
                <a:solidFill>
                  <a:srgbClr val="FF0000"/>
                </a:solidFill>
              </a:rPr>
              <a:t> </a:t>
            </a:r>
            <a:r>
              <a:rPr lang="fr-FR" sz="4000" i="1" dirty="0" err="1">
                <a:solidFill>
                  <a:srgbClr val="FF0000"/>
                </a:solidFill>
              </a:rPr>
              <a:t>dros</a:t>
            </a:r>
            <a:r>
              <a:rPr lang="fr-FR" sz="4000" i="1" dirty="0">
                <a:solidFill>
                  <a:srgbClr val="FF0000"/>
                </a:solidFill>
              </a:rPr>
              <a:t> y </a:t>
            </a:r>
            <a:r>
              <a:rPr lang="fr-FR" sz="4000" i="1" dirty="0" err="1">
                <a:solidFill>
                  <a:srgbClr val="FF0000"/>
                </a:solidFill>
              </a:rPr>
              <a:t>penwythnos</a:t>
            </a:r>
            <a:r>
              <a:rPr lang="fr-FR" sz="4000" i="1" dirty="0">
                <a:solidFill>
                  <a:srgbClr val="FF0000"/>
                </a:solidFill>
              </a:rPr>
              <a:t>, </a:t>
            </a:r>
            <a:r>
              <a:rPr lang="fr-FR" sz="4000" i="1" dirty="0" err="1">
                <a:solidFill>
                  <a:srgbClr val="FF0000"/>
                </a:solidFill>
              </a:rPr>
              <a:t>neu</a:t>
            </a:r>
            <a:r>
              <a:rPr lang="fr-FR" sz="4000" i="1" dirty="0">
                <a:solidFill>
                  <a:srgbClr val="FF0000"/>
                </a:solidFill>
              </a:rPr>
              <a:t> </a:t>
            </a:r>
            <a:r>
              <a:rPr lang="fr-FR" sz="4000" i="1" dirty="0" err="1">
                <a:solidFill>
                  <a:srgbClr val="FF0000"/>
                </a:solidFill>
              </a:rPr>
              <a:t>cyn</a:t>
            </a:r>
            <a:r>
              <a:rPr lang="fr-FR" sz="4000" i="1" dirty="0">
                <a:solidFill>
                  <a:srgbClr val="FF0000"/>
                </a:solidFill>
              </a:rPr>
              <a:t> </a:t>
            </a:r>
            <a:r>
              <a:rPr lang="fr-FR" sz="4000" i="1" dirty="0" err="1">
                <a:solidFill>
                  <a:srgbClr val="FF0000"/>
                </a:solidFill>
              </a:rPr>
              <a:t>hynny</a:t>
            </a:r>
            <a:r>
              <a:rPr lang="fr-FR" sz="4000" i="1" dirty="0">
                <a:solidFill>
                  <a:srgbClr val="FF0000"/>
                </a:solidFill>
              </a:rPr>
              <a:t>.</a:t>
            </a:r>
            <a:endParaRPr lang="en-GB" sz="4000" dirty="0"/>
          </a:p>
          <a:p>
            <a:pPr marL="0" indent="0">
              <a:buNone/>
            </a:pPr>
            <a:r>
              <a:rPr lang="en-US" sz="4000" dirty="0"/>
              <a:t> </a:t>
            </a:r>
            <a:endParaRPr lang="en-GB" sz="4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54463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>
              <a:latin typeface="Arial" charset="0"/>
            </a:endParaRPr>
          </a:p>
        </p:txBody>
      </p:sp>
      <p:pic>
        <p:nvPicPr>
          <p:cNvPr id="22531" name="Llun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850" y="115888"/>
            <a:ext cx="1524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6000" dirty="0" err="1"/>
              <a:t>Mynegi</a:t>
            </a:r>
            <a:r>
              <a:rPr lang="en-US" sz="6000" dirty="0"/>
              <a:t> barn</a:t>
            </a:r>
          </a:p>
        </p:txBody>
      </p:sp>
    </p:spTree>
    <p:extLst>
      <p:ext uri="{BB962C8B-B14F-4D97-AF65-F5344CB8AC3E}">
        <p14:creationId xmlns:p14="http://schemas.microsoft.com/office/powerpoint/2010/main" val="16857495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082" y="253629"/>
            <a:ext cx="7633742" cy="1492132"/>
          </a:xfrm>
        </p:spPr>
        <p:txBody>
          <a:bodyPr/>
          <a:lstStyle/>
          <a:p>
            <a:r>
              <a:rPr lang="en-US" dirty="0" err="1"/>
              <a:t>tasg</a:t>
            </a:r>
            <a:r>
              <a:rPr lang="en-US" dirty="0"/>
              <a:t> </a:t>
            </a:r>
            <a:r>
              <a:rPr lang="en-US" dirty="0" err="1"/>
              <a:t>lafar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7082" y="1855370"/>
            <a:ext cx="8123243" cy="50026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500" dirty="0" err="1"/>
              <a:t>Mewn</a:t>
            </a:r>
            <a:r>
              <a:rPr lang="en-US" sz="2500" dirty="0"/>
              <a:t> </a:t>
            </a:r>
            <a:r>
              <a:rPr lang="en-US" sz="2500" dirty="0" err="1"/>
              <a:t>grŵp</a:t>
            </a:r>
            <a:r>
              <a:rPr lang="en-US" sz="2500" dirty="0"/>
              <a:t>, </a:t>
            </a:r>
            <a:r>
              <a:rPr lang="en-US" sz="2500" dirty="0" err="1"/>
              <a:t>dewiswch</a:t>
            </a:r>
            <a:r>
              <a:rPr lang="en-US" sz="2500" dirty="0"/>
              <a:t> </a:t>
            </a:r>
            <a:r>
              <a:rPr lang="en-US" sz="2500" dirty="0" err="1"/>
              <a:t>destun</a:t>
            </a:r>
            <a:r>
              <a:rPr lang="en-US" sz="2500" dirty="0"/>
              <a:t> </a:t>
            </a:r>
            <a:r>
              <a:rPr lang="en-US" sz="2500" dirty="0" err="1"/>
              <a:t>trafod</a:t>
            </a:r>
            <a:r>
              <a:rPr lang="en-US" sz="2500" dirty="0"/>
              <a:t> </a:t>
            </a:r>
            <a:r>
              <a:rPr lang="en-US" sz="2500" dirty="0" err="1"/>
              <a:t>o’r</a:t>
            </a:r>
            <a:r>
              <a:rPr lang="en-US" sz="2500" dirty="0"/>
              <a:t> </a:t>
            </a:r>
            <a:r>
              <a:rPr lang="en-US" sz="2500" dirty="0" err="1"/>
              <a:t>blwch</a:t>
            </a:r>
            <a:r>
              <a:rPr lang="en-US" sz="2500" dirty="0"/>
              <a:t>.</a:t>
            </a:r>
          </a:p>
          <a:p>
            <a:pPr marL="0" indent="0">
              <a:buNone/>
            </a:pPr>
            <a:r>
              <a:rPr lang="en-US" sz="2500" dirty="0" err="1"/>
              <a:t>Rhannwch</a:t>
            </a:r>
            <a:r>
              <a:rPr lang="en-US" sz="2500" dirty="0"/>
              <a:t> </a:t>
            </a:r>
            <a:r>
              <a:rPr lang="en-US" sz="2500" dirty="0" err="1"/>
              <a:t>eich</a:t>
            </a:r>
            <a:r>
              <a:rPr lang="en-US" sz="2500" dirty="0"/>
              <a:t> </a:t>
            </a:r>
            <a:r>
              <a:rPr lang="en-US" sz="2500" dirty="0" err="1"/>
              <a:t>hunain</a:t>
            </a:r>
            <a:r>
              <a:rPr lang="en-US" sz="2500" dirty="0"/>
              <a:t>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ddau</a:t>
            </a:r>
            <a:r>
              <a:rPr lang="en-US" sz="2500" dirty="0"/>
              <a:t>/</a:t>
            </a:r>
            <a:r>
              <a:rPr lang="en-US" sz="2500" dirty="0" err="1"/>
              <a:t>ddwy</a:t>
            </a:r>
            <a:r>
              <a:rPr lang="en-US" sz="2500" dirty="0"/>
              <a:t> o </a:t>
            </a:r>
            <a:r>
              <a:rPr lang="en-US" sz="2500" dirty="0" err="1"/>
              <a:t>blaid</a:t>
            </a:r>
            <a:r>
              <a:rPr lang="en-US" sz="2500" dirty="0"/>
              <a:t>, a </a:t>
            </a:r>
            <a:r>
              <a:rPr lang="en-US" sz="2500" dirty="0" err="1"/>
              <a:t>dau</a:t>
            </a:r>
            <a:r>
              <a:rPr lang="en-US" sz="2500" dirty="0"/>
              <a:t>/</a:t>
            </a:r>
            <a:r>
              <a:rPr lang="en-US" sz="2500" dirty="0" err="1"/>
              <a:t>dwy</a:t>
            </a:r>
            <a:r>
              <a:rPr lang="en-US" sz="2500" dirty="0"/>
              <a:t>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erbyn</a:t>
            </a:r>
            <a:r>
              <a:rPr lang="en-US" sz="2500" dirty="0"/>
              <a:t>.</a:t>
            </a:r>
          </a:p>
          <a:p>
            <a:pPr marL="0" indent="0">
              <a:buNone/>
            </a:pPr>
            <a:r>
              <a:rPr lang="en-US" sz="2500" dirty="0" err="1"/>
              <a:t>Trafodwch</a:t>
            </a:r>
            <a:r>
              <a:rPr lang="en-US" sz="2500" dirty="0"/>
              <a:t> </a:t>
            </a:r>
            <a:r>
              <a:rPr lang="en-US" sz="2500" dirty="0" err="1"/>
              <a:t>eich</a:t>
            </a:r>
            <a:r>
              <a:rPr lang="en-US" sz="2500" dirty="0"/>
              <a:t> </a:t>
            </a:r>
            <a:r>
              <a:rPr lang="en-US" sz="2500" dirty="0" err="1"/>
              <a:t>gosodiadau</a:t>
            </a:r>
            <a:r>
              <a:rPr lang="en-US" sz="2500" dirty="0"/>
              <a:t>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eich</a:t>
            </a:r>
            <a:r>
              <a:rPr lang="en-US" sz="2500" dirty="0"/>
              <a:t> </a:t>
            </a:r>
            <a:r>
              <a:rPr lang="en-US" sz="2500" dirty="0" err="1"/>
              <a:t>tro</a:t>
            </a:r>
            <a:r>
              <a:rPr lang="en-US" sz="2500" dirty="0"/>
              <a:t> – </a:t>
            </a:r>
            <a:r>
              <a:rPr lang="en-US" sz="2500" dirty="0" err="1"/>
              <a:t>cynigiwch</a:t>
            </a:r>
            <a:r>
              <a:rPr lang="en-US" sz="2500" dirty="0"/>
              <a:t> </a:t>
            </a:r>
            <a:r>
              <a:rPr lang="en-US" sz="2500" dirty="0" err="1"/>
              <a:t>bwyntiau</a:t>
            </a:r>
            <a:r>
              <a:rPr lang="en-US" sz="2500" dirty="0"/>
              <a:t> call, </a:t>
            </a:r>
            <a:r>
              <a:rPr lang="en-US" sz="2500" dirty="0" err="1"/>
              <a:t>gan</a:t>
            </a:r>
            <a:r>
              <a:rPr lang="en-US" sz="2500" dirty="0"/>
              <a:t> </a:t>
            </a:r>
            <a:r>
              <a:rPr lang="en-US" sz="2500" dirty="0" err="1"/>
              <a:t>gefnogi</a:t>
            </a:r>
            <a:r>
              <a:rPr lang="en-US" sz="2500" dirty="0"/>
              <a:t> </a:t>
            </a:r>
            <a:r>
              <a:rPr lang="en-US" sz="2500" dirty="0" err="1"/>
              <a:t>eich</a:t>
            </a:r>
            <a:r>
              <a:rPr lang="en-US" sz="2500" dirty="0"/>
              <a:t> </a:t>
            </a:r>
            <a:r>
              <a:rPr lang="en-US" sz="2500" dirty="0" err="1"/>
              <a:t>safbwynt</a:t>
            </a:r>
            <a:r>
              <a:rPr lang="en-US" sz="2500" dirty="0"/>
              <a:t> </a:t>
            </a:r>
            <a:r>
              <a:rPr lang="en-US" sz="2500" dirty="0" err="1"/>
              <a:t>gyda</a:t>
            </a:r>
            <a:r>
              <a:rPr lang="en-US" sz="2500" dirty="0"/>
              <a:t> </a:t>
            </a:r>
            <a:r>
              <a:rPr lang="en-US" sz="2500" dirty="0" err="1"/>
              <a:t>ffeithiau</a:t>
            </a:r>
            <a:r>
              <a:rPr lang="en-US" sz="2500" dirty="0"/>
              <a:t> a </a:t>
            </a:r>
            <a:r>
              <a:rPr lang="en-US" sz="2500" dirty="0" err="1"/>
              <a:t>thystiolaeth</a:t>
            </a:r>
            <a:r>
              <a:rPr lang="en-US" sz="2500" dirty="0"/>
              <a:t>.</a:t>
            </a:r>
          </a:p>
          <a:p>
            <a:pPr marL="0" indent="0">
              <a:buNone/>
            </a:pPr>
            <a:endParaRPr lang="en-US" sz="2500" dirty="0"/>
          </a:p>
          <a:p>
            <a:pPr marL="0" indent="0">
              <a:buNone/>
            </a:pPr>
            <a:r>
              <a:rPr lang="en-US" sz="2500" dirty="0" err="1"/>
              <a:t>Cofiwch</a:t>
            </a:r>
            <a:r>
              <a:rPr lang="en-US" sz="2500" dirty="0"/>
              <a:t> </a:t>
            </a:r>
            <a:r>
              <a:rPr lang="en-US" sz="2500" dirty="0" err="1"/>
              <a:t>ddefnyddio’r</a:t>
            </a:r>
            <a:r>
              <a:rPr lang="en-US" sz="2500" dirty="0"/>
              <a:t> </a:t>
            </a:r>
            <a:r>
              <a:rPr lang="en-US" sz="2500" dirty="0" err="1"/>
              <a:t>eirfa</a:t>
            </a:r>
            <a:r>
              <a:rPr lang="en-US" sz="2500" dirty="0"/>
              <a:t> </a:t>
            </a:r>
            <a:r>
              <a:rPr lang="en-US" sz="2500" dirty="0" err="1"/>
              <a:t>briodol</a:t>
            </a:r>
            <a:r>
              <a:rPr lang="en-US" sz="2500" dirty="0"/>
              <a:t>.</a:t>
            </a:r>
          </a:p>
          <a:p>
            <a:pPr marL="0" indent="0">
              <a:buNone/>
            </a:pP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13717177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Bevel 4"/>
          <p:cNvSpPr/>
          <p:nvPr/>
        </p:nvSpPr>
        <p:spPr>
          <a:xfrm>
            <a:off x="104674" y="2104749"/>
            <a:ext cx="8729774" cy="4106981"/>
          </a:xfrm>
          <a:prstGeom prst="bevel">
            <a:avLst>
              <a:gd name="adj" fmla="val 7019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lnSpc>
                <a:spcPct val="130000"/>
              </a:lnSpc>
              <a:buAutoNum type="arabicPeriod"/>
            </a:pP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mynegi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barn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yn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glir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yn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y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paragraff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cyntaf</a:t>
            </a:r>
            <a:endParaRPr lang="en-US" sz="2200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 marL="457200" indent="-457200">
              <a:lnSpc>
                <a:spcPct val="130000"/>
              </a:lnSpc>
              <a:buFontTx/>
              <a:buAutoNum type="arabicPeriod"/>
            </a:pP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cadw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at y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pwnc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a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pheidio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a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chrwydro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i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siarad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am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bethau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eraill</a:t>
            </a:r>
            <a:endParaRPr lang="en-US" sz="2200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30000"/>
              </a:lnSpc>
            </a:pP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3.  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rhoi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un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prif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bwynt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ym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mhob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paragraff</a:t>
            </a:r>
            <a:endParaRPr lang="en-US" sz="2200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30000"/>
              </a:lnSpc>
            </a:pP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4.  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rhoi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digon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o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resymau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a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thystiolaeth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i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gefnogi’r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hyn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</a:p>
          <a:p>
            <a:pPr>
              <a:lnSpc>
                <a:spcPct val="130000"/>
              </a:lnSpc>
            </a:pP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    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rydych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yn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ei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ddweud</a:t>
            </a:r>
            <a:endParaRPr lang="en-US" sz="2200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4944" r="13605"/>
          <a:stretch/>
        </p:blipFill>
        <p:spPr>
          <a:xfrm rot="1349571">
            <a:off x="7018850" y="4502819"/>
            <a:ext cx="1476485" cy="206641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6832" y="2329558"/>
            <a:ext cx="7633742" cy="1492132"/>
          </a:xfrm>
        </p:spPr>
        <p:txBody>
          <a:bodyPr>
            <a:normAutofit/>
          </a:bodyPr>
          <a:lstStyle/>
          <a:p>
            <a:r>
              <a:rPr lang="en-US" sz="3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meini</a:t>
            </a:r>
            <a:r>
              <a:rPr lang="en-US" sz="3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3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prawf</a:t>
            </a:r>
            <a:r>
              <a:rPr lang="en-US" sz="3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3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llwyddiant</a:t>
            </a:r>
            <a:endParaRPr lang="en-US" sz="3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727082" y="253629"/>
            <a:ext cx="763374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15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/>
              <a:t>tasg</a:t>
            </a:r>
            <a:r>
              <a:rPr lang="en-US" dirty="0"/>
              <a:t> </a:t>
            </a:r>
            <a:r>
              <a:rPr lang="en-US" dirty="0" err="1"/>
              <a:t>ysgrifennu</a:t>
            </a:r>
            <a:endParaRPr lang="en-US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599825" y="1066930"/>
            <a:ext cx="8123243" cy="50026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6858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6858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057400" indent="-228600" algn="l" defTabSz="6858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057400" indent="-228600" algn="l" defTabSz="6858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057400" indent="-228600" algn="l" defTabSz="6858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-228600" algn="l" defTabSz="6858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500" dirty="0" err="1"/>
              <a:t>Lluniwch</a:t>
            </a:r>
            <a:r>
              <a:rPr lang="en-US" sz="2500" dirty="0"/>
              <a:t> </a:t>
            </a:r>
            <a:r>
              <a:rPr lang="en-US" sz="2500" dirty="0" err="1"/>
              <a:t>ddarn</a:t>
            </a:r>
            <a:r>
              <a:rPr lang="en-US" sz="2500" dirty="0"/>
              <a:t>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mynegi</a:t>
            </a:r>
            <a:r>
              <a:rPr lang="en-US" sz="2500" dirty="0"/>
              <a:t> </a:t>
            </a:r>
            <a:r>
              <a:rPr lang="en-US" sz="2500" dirty="0" err="1"/>
              <a:t>eich</a:t>
            </a:r>
            <a:r>
              <a:rPr lang="en-US" sz="2500" dirty="0"/>
              <a:t> barn </a:t>
            </a:r>
            <a:r>
              <a:rPr lang="en-US" sz="2500" dirty="0" err="1"/>
              <a:t>ar</a:t>
            </a:r>
            <a:r>
              <a:rPr lang="en-US" sz="2500" dirty="0"/>
              <a:t> y </a:t>
            </a:r>
            <a:r>
              <a:rPr lang="en-US" sz="2500" dirty="0" err="1"/>
              <a:t>testun</a:t>
            </a:r>
            <a:r>
              <a:rPr lang="en-US" sz="2500" dirty="0"/>
              <a:t> a </a:t>
            </a:r>
            <a:r>
              <a:rPr lang="en-US" sz="2500" dirty="0" err="1"/>
              <a:t>drafodoch</a:t>
            </a:r>
            <a:r>
              <a:rPr lang="en-US" sz="2500" dirty="0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500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599825" y="1543412"/>
            <a:ext cx="8623826" cy="1292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6858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6858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057400" indent="-228600" algn="l" defTabSz="6858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057400" indent="-228600" algn="l" defTabSz="6858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057400" indent="-228600" algn="l" defTabSz="6858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-228600" algn="l" defTabSz="6858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500"/>
              <a:t>Defnyddiwch ganllaw ‘Mynegi Barn’ yn ‘Serennu Wrth ’Sgrifennu’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3790514267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/>
        <a:ea typeface=""/>
        <a:cs typeface=""/>
      </a:majorFont>
      <a:minorFont>
        <a:latin typeface="Gill Sans MT"/>
        <a:ea typeface=""/>
        <a:cs typeface="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1291</TotalTime>
  <Words>620</Words>
  <Application>Microsoft Macintosh PowerPoint</Application>
  <PresentationFormat>On-screen Show (4:3)</PresentationFormat>
  <Paragraphs>143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Arial</vt:lpstr>
      <vt:lpstr>Calibri</vt:lpstr>
      <vt:lpstr>Gill Sans MT</vt:lpstr>
      <vt:lpstr>Impact</vt:lpstr>
      <vt:lpstr>Symbol</vt:lpstr>
      <vt:lpstr>Times New Roman</vt:lpstr>
      <vt:lpstr>Wingdings</vt:lpstr>
      <vt:lpstr>Badge</vt:lpstr>
      <vt:lpstr>Gloywi Iaith </vt:lpstr>
      <vt:lpstr>Nod y wers heddiw …</vt:lpstr>
      <vt:lpstr>Fframwaith Llythrennedd a Rhifedd </vt:lpstr>
      <vt:lpstr>Arddodiaid</vt:lpstr>
      <vt:lpstr>Yr arddodiaid mwyaf cyffredin</vt:lpstr>
      <vt:lpstr>Rhedeg arddodiaid</vt:lpstr>
      <vt:lpstr>Rheol 1: ‘Y Dodo’</vt:lpstr>
      <vt:lpstr>Rheol 2: Arddodiaid cyfansawdd</vt:lpstr>
      <vt:lpstr>Arddodiaid rhediadol (hir)</vt:lpstr>
      <vt:lpstr>fi, ti, ef, hi, ni, chi, nhw </vt:lpstr>
      <vt:lpstr>PowerPoint Presentation</vt:lpstr>
      <vt:lpstr>Brawddegau salwch</vt:lpstr>
      <vt:lpstr>PowerPoint Presentation</vt:lpstr>
      <vt:lpstr>Arddodiaid a berfenwau</vt:lpstr>
      <vt:lpstr>PowerPoint Presentation</vt:lpstr>
      <vt:lpstr>Arddodiaid a berfenwau</vt:lpstr>
      <vt:lpstr>Y PRIF  REOLAU</vt:lpstr>
      <vt:lpstr>Rheolau Pwysig</vt:lpstr>
      <vt:lpstr>Rheolau Pwysig</vt:lpstr>
      <vt:lpstr>Defnyddio arddodiaid yn gywir</vt:lpstr>
      <vt:lpstr>Cywirwch y rhain (os oes angen)</vt:lpstr>
      <vt:lpstr>Mynegi barn</vt:lpstr>
      <vt:lpstr>tasg lafar</vt:lpstr>
      <vt:lpstr>meini prawf llwyddiant</vt:lpstr>
    </vt:vector>
  </TitlesOfParts>
  <Company>YDDS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Gloywi Iaith</dc:title>
  <dc:creator>Jeni Price</dc:creator>
  <cp:lastModifiedBy>C E-Thomas</cp:lastModifiedBy>
  <cp:revision>85</cp:revision>
  <cp:lastPrinted>2016-11-08T08:55:31Z</cp:lastPrinted>
  <dcterms:created xsi:type="dcterms:W3CDTF">2015-09-14T13:15:28Z</dcterms:created>
  <dcterms:modified xsi:type="dcterms:W3CDTF">2018-10-22T11:37:13Z</dcterms:modified>
</cp:coreProperties>
</file>