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1" d="100"/>
          <a:sy n="71" d="100"/>
        </p:scale>
        <p:origin x="61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5/1/2017</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Contemporary social and political philosophy </a:t>
            </a:r>
            <a:endParaRPr lang="en-GB" dirty="0"/>
          </a:p>
        </p:txBody>
      </p:sp>
      <p:sp>
        <p:nvSpPr>
          <p:cNvPr id="3" name="Subtitle 2"/>
          <p:cNvSpPr>
            <a:spLocks noGrp="1"/>
          </p:cNvSpPr>
          <p:nvPr>
            <p:ph type="subTitle" idx="1"/>
          </p:nvPr>
        </p:nvSpPr>
        <p:spPr/>
        <p:txBody>
          <a:bodyPr/>
          <a:lstStyle/>
          <a:p>
            <a:r>
              <a:rPr lang="en-GB" dirty="0" smtClean="0"/>
              <a:t>Csph 5027: overview</a:t>
            </a:r>
            <a:endParaRPr lang="en-GB" dirty="0"/>
          </a:p>
        </p:txBody>
      </p:sp>
    </p:spTree>
    <p:extLst>
      <p:ext uri="{BB962C8B-B14F-4D97-AF65-F5344CB8AC3E}">
        <p14:creationId xmlns:p14="http://schemas.microsoft.com/office/powerpoint/2010/main" val="1793507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336177"/>
            <a:ext cx="10131425" cy="1089212"/>
          </a:xfrm>
        </p:spPr>
        <p:txBody>
          <a:bodyPr/>
          <a:lstStyle/>
          <a:p>
            <a:pPr algn="ctr"/>
            <a:r>
              <a:rPr lang="en-GB" dirty="0" smtClean="0"/>
              <a:t>What is social and political philosophy?</a:t>
            </a:r>
            <a:endParaRPr lang="en-GB" dirty="0"/>
          </a:p>
        </p:txBody>
      </p:sp>
      <p:sp>
        <p:nvSpPr>
          <p:cNvPr id="3" name="Content Placeholder 2"/>
          <p:cNvSpPr>
            <a:spLocks noGrp="1"/>
          </p:cNvSpPr>
          <p:nvPr>
            <p:ph idx="1"/>
          </p:nvPr>
        </p:nvSpPr>
        <p:spPr>
          <a:xfrm>
            <a:off x="685801" y="1425389"/>
            <a:ext cx="10131425" cy="5244352"/>
          </a:xfrm>
        </p:spPr>
        <p:txBody>
          <a:bodyPr>
            <a:normAutofit/>
          </a:bodyPr>
          <a:lstStyle/>
          <a:p>
            <a:r>
              <a:rPr lang="en-GB" dirty="0"/>
              <a:t>The political philosopher will seek to understand those reoccurring themes such as ‘justice’ and ‘fairness’ and the political and social instruments that purport to facilitate these desirable outcomes of social justice.</a:t>
            </a:r>
          </a:p>
          <a:p>
            <a:endParaRPr lang="en-GB" dirty="0"/>
          </a:p>
          <a:p>
            <a:r>
              <a:rPr lang="en-GB" dirty="0"/>
              <a:t>The political philosopher would have some thing to say about the nature and scope of the social contract as just such an instrument and would be able to give an account of what a social contract is and what its more famous philosophical proponents such as Hobbes, Locke, Rousseau and more recently Rawls (who we will cover in class) understood by a social contract.</a:t>
            </a:r>
          </a:p>
          <a:p>
            <a:endParaRPr lang="en-GB" dirty="0"/>
          </a:p>
          <a:p>
            <a:r>
              <a:rPr lang="en-GB" dirty="0"/>
              <a:t>In contrast, the Marxist and conflict theorists of the late 19</a:t>
            </a:r>
            <a:r>
              <a:rPr lang="en-GB" baseline="30000" dirty="0"/>
              <a:t>th</a:t>
            </a:r>
            <a:r>
              <a:rPr lang="en-GB" dirty="0"/>
              <a:t> century dismiss talk of social contracts and consider instead something called ‘ideology’ and how ‘ideologies’ of the ruling elite have duped the lower classes. The political philosopher might therefore want to give an account – a critical account of what an ideology consists in.  </a:t>
            </a:r>
          </a:p>
          <a:p>
            <a:endParaRPr lang="en-GB" dirty="0"/>
          </a:p>
        </p:txBody>
      </p:sp>
    </p:spTree>
    <p:extLst>
      <p:ext uri="{BB962C8B-B14F-4D97-AF65-F5344CB8AC3E}">
        <p14:creationId xmlns:p14="http://schemas.microsoft.com/office/powerpoint/2010/main" val="2055826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34472"/>
            <a:ext cx="10131425" cy="941293"/>
          </a:xfrm>
        </p:spPr>
        <p:txBody>
          <a:bodyPr>
            <a:normAutofit/>
          </a:bodyPr>
          <a:lstStyle/>
          <a:p>
            <a:pPr algn="ctr"/>
            <a:r>
              <a:rPr lang="en-GB" sz="2800" dirty="0" smtClean="0"/>
              <a:t>Liberalism, communitarianism &amp; libertarianism</a:t>
            </a:r>
            <a:endParaRPr lang="en-GB" sz="2800" dirty="0"/>
          </a:p>
        </p:txBody>
      </p:sp>
      <p:sp>
        <p:nvSpPr>
          <p:cNvPr id="3" name="Content Placeholder 2"/>
          <p:cNvSpPr>
            <a:spLocks noGrp="1"/>
          </p:cNvSpPr>
          <p:nvPr>
            <p:ph idx="1"/>
          </p:nvPr>
        </p:nvSpPr>
        <p:spPr>
          <a:xfrm>
            <a:off x="685801" y="968188"/>
            <a:ext cx="10131425" cy="5701553"/>
          </a:xfrm>
        </p:spPr>
        <p:txBody>
          <a:bodyPr>
            <a:normAutofit/>
          </a:bodyPr>
          <a:lstStyle/>
          <a:p>
            <a:r>
              <a:rPr lang="en-GB" dirty="0"/>
              <a:t>State of nature: ‘The condition in which people either did live before, or would live without, making or acceding to a ‘social contract’. It is, therefore, a state that may be thought of as either, an alleged historical fact or a hypothetical claim about what would be or would be the case, given certain conditions that may or may not have occurred’ (Flew and Priest 2002: 386).</a:t>
            </a:r>
          </a:p>
          <a:p>
            <a:endParaRPr lang="en-GB" dirty="0"/>
          </a:p>
          <a:p>
            <a:r>
              <a:rPr lang="en-GB" dirty="0"/>
              <a:t>A ‘social contract’ : ‘An agreement between individuals, or between individuals and a governing power, in which some personal liberties are freely [?] surrendered in return for the advantages of having a well organised society, or good government’ (ibid 2002: 374).   </a:t>
            </a:r>
          </a:p>
          <a:p>
            <a:endParaRPr lang="en-GB" dirty="0"/>
          </a:p>
          <a:p>
            <a:r>
              <a:rPr lang="en-GB" dirty="0"/>
              <a:t>Criticisms: ‘one of the objections against the view that conflict is inevitable in the ‘state of nature’, is that this view depends on a false view of human nature. The tendencies that lead human beings into conflict are not inherent in human nature, but arise only in human beings corrupted by civilisation (Rousseau) or by economic exploitation (Marxism)’.  In other words, if we organise fundamentally around these views then we will release a cooperative and communal (utopian) approach to ‘securing necessities’ and will ‘reduce the need for civil authority’ (see ‘Social contract’). (Mautner 2005: 592).   </a:t>
            </a:r>
          </a:p>
          <a:p>
            <a:endParaRPr lang="en-GB" dirty="0"/>
          </a:p>
        </p:txBody>
      </p:sp>
    </p:spTree>
    <p:extLst>
      <p:ext uri="{BB962C8B-B14F-4D97-AF65-F5344CB8AC3E}">
        <p14:creationId xmlns:p14="http://schemas.microsoft.com/office/powerpoint/2010/main" val="2123392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Rawls’ liberalism and his social contract</a:t>
            </a:r>
            <a:endParaRPr lang="en-GB" dirty="0"/>
          </a:p>
        </p:txBody>
      </p:sp>
      <p:sp>
        <p:nvSpPr>
          <p:cNvPr id="3" name="Content Placeholder 2"/>
          <p:cNvSpPr>
            <a:spLocks noGrp="1"/>
          </p:cNvSpPr>
          <p:nvPr>
            <p:ph idx="1"/>
          </p:nvPr>
        </p:nvSpPr>
        <p:spPr>
          <a:xfrm>
            <a:off x="685801" y="2065867"/>
            <a:ext cx="10131425" cy="4576980"/>
          </a:xfrm>
        </p:spPr>
        <p:txBody>
          <a:bodyPr>
            <a:normAutofit/>
          </a:bodyPr>
          <a:lstStyle/>
          <a:p>
            <a:r>
              <a:rPr lang="en-GB" dirty="0"/>
              <a:t>In his work  ‘A Theory of Justice’ (1971) Rawls outlines a distinction between ‘ideal’ and ‘non ideal’ theory upon which his theories of justice and fairness can be constructed.   </a:t>
            </a:r>
          </a:p>
          <a:p>
            <a:endParaRPr lang="en-GB" dirty="0"/>
          </a:p>
          <a:p>
            <a:r>
              <a:rPr lang="en-GB" dirty="0"/>
              <a:t>In an ‘ideal world’ Rawls postulates that all citizens can be assumed to be basically and positively compliant and are therefore willing to follow whatever principles are chosen by society. In so far as it is an ‘ideal’ it tends to assume ‘reasonably agreeable social conditions’ and eschews war and conflict.  </a:t>
            </a:r>
          </a:p>
          <a:p>
            <a:endParaRPr lang="en-GB" dirty="0"/>
          </a:p>
          <a:p>
            <a:r>
              <a:rPr lang="en-GB" dirty="0"/>
              <a:t>The nub of this approach is that in ‘…Completing ideal theory first, Rawls says, yields a systematic understanding of how to reform our non-ideal world, and fixes a vision (mentioned above) of what is the best that can be hoped for. Once ideal theory is completed for a political sub-domain, </a:t>
            </a:r>
            <a:r>
              <a:rPr lang="en-GB" i="1" dirty="0"/>
              <a:t>non-ideal theory</a:t>
            </a:r>
            <a:r>
              <a:rPr lang="en-GB" dirty="0"/>
              <a:t> can be set out by reference to the ideal (Wenar 2012).</a:t>
            </a:r>
          </a:p>
          <a:p>
            <a:endParaRPr lang="en-GB" dirty="0"/>
          </a:p>
        </p:txBody>
      </p:sp>
    </p:spTree>
    <p:extLst>
      <p:ext uri="{BB962C8B-B14F-4D97-AF65-F5344CB8AC3E}">
        <p14:creationId xmlns:p14="http://schemas.microsoft.com/office/powerpoint/2010/main" val="17019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dirty="0" smtClean="0"/>
              <a:t>The Original position and the ‘veil of ignorance’</a:t>
            </a:r>
            <a:endParaRPr lang="en-GB" sz="2800" dirty="0"/>
          </a:p>
        </p:txBody>
      </p:sp>
      <p:sp>
        <p:nvSpPr>
          <p:cNvPr id="3" name="Content Placeholder 2"/>
          <p:cNvSpPr>
            <a:spLocks noGrp="1"/>
          </p:cNvSpPr>
          <p:nvPr>
            <p:ph idx="1"/>
          </p:nvPr>
        </p:nvSpPr>
        <p:spPr/>
        <p:txBody>
          <a:bodyPr/>
          <a:lstStyle/>
          <a:p>
            <a:r>
              <a:rPr lang="en-GB" dirty="0"/>
              <a:t>Rawls does attempt to touch base with reality as it </a:t>
            </a:r>
            <a:r>
              <a:rPr lang="en-GB" i="1" dirty="0"/>
              <a:t>is</a:t>
            </a:r>
            <a:r>
              <a:rPr lang="en-GB" dirty="0"/>
              <a:t>, in his outlining of the ‘original position’ thought experiment whereat he begins the construction of his interlinked concepts of justice and fairness…</a:t>
            </a:r>
          </a:p>
          <a:p>
            <a:endParaRPr lang="en-GB" dirty="0"/>
          </a:p>
          <a:p>
            <a:r>
              <a:rPr lang="en-GB" dirty="0"/>
              <a:t>‘</a:t>
            </a:r>
            <a:r>
              <a:rPr lang="en-GB" i="1" dirty="0"/>
              <a:t>The original position abstracts from all such irrelevant factors. In effect the original position is a situation in which each citizen is represented as only a free and equal citizen, as wanting only what free and equal citizens want, and as trying to agree to principles for the basic structure while situated fairly with respect to other citizens. For example citizens' basic equality is modelled in the original position by imagining that the parties who represent real citizens are symmetrically situated: no citizen's representative is able to threaten any other citizen's representative, or to hold out longer for a better deal’ (Wenar 2012). </a:t>
            </a:r>
          </a:p>
          <a:p>
            <a:endParaRPr lang="en-GB" dirty="0"/>
          </a:p>
        </p:txBody>
      </p:sp>
    </p:spTree>
    <p:extLst>
      <p:ext uri="{BB962C8B-B14F-4D97-AF65-F5344CB8AC3E}">
        <p14:creationId xmlns:p14="http://schemas.microsoft.com/office/powerpoint/2010/main" val="697284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Marx and Marxism</a:t>
            </a:r>
            <a:endParaRPr lang="en-GB" dirty="0"/>
          </a:p>
        </p:txBody>
      </p:sp>
      <p:sp>
        <p:nvSpPr>
          <p:cNvPr id="3" name="Content Placeholder 2"/>
          <p:cNvSpPr>
            <a:spLocks noGrp="1"/>
          </p:cNvSpPr>
          <p:nvPr>
            <p:ph idx="1"/>
          </p:nvPr>
        </p:nvSpPr>
        <p:spPr/>
        <p:txBody>
          <a:bodyPr/>
          <a:lstStyle/>
          <a:p>
            <a:r>
              <a:rPr lang="en-GB" dirty="0"/>
              <a:t>‘In the social production of their life, men enter into definite relations that are indispensable and independent of their will, relations of production which correspond to a definite stage of development of their  material productive forces. The sum total of their relations of production constitutes the economic structure of society, the real foundation, on which rises a legal and political superstructure and to which correspond definite forms of social consciousness. The mode of production of material life conditions the social, political and intellectual life processes in general. It is not the consciousness of men that determines their being, but, on the contrary their social being that determines their consciousness’ in the ‘Preface’ to ‘A Contribution to the Critique of Political Economy’ </a:t>
            </a:r>
          </a:p>
          <a:p>
            <a:r>
              <a:rPr lang="en-GB" dirty="0"/>
              <a:t> Famously depicted as the Base/Superstructure.     </a:t>
            </a:r>
          </a:p>
          <a:p>
            <a:endParaRPr lang="en-GB" dirty="0"/>
          </a:p>
        </p:txBody>
      </p:sp>
    </p:spTree>
    <p:extLst>
      <p:ext uri="{BB962C8B-B14F-4D97-AF65-F5344CB8AC3E}">
        <p14:creationId xmlns:p14="http://schemas.microsoft.com/office/powerpoint/2010/main" val="2352635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Base superstructure</a:t>
            </a:r>
            <a:endParaRPr lang="en-GB" dirty="0"/>
          </a:p>
        </p:txBody>
      </p:sp>
      <p:pic>
        <p:nvPicPr>
          <p:cNvPr id="4" name="Content Placeholder 3"/>
          <p:cNvPicPr>
            <a:picLocks noGrp="1" noChangeAspect="1"/>
          </p:cNvPicPr>
          <p:nvPr>
            <p:ph idx="1"/>
          </p:nvPr>
        </p:nvPicPr>
        <p:blipFill>
          <a:blip r:embed="rId2"/>
          <a:stretch>
            <a:fillRect/>
          </a:stretch>
        </p:blipFill>
        <p:spPr>
          <a:xfrm>
            <a:off x="3694885" y="2141537"/>
            <a:ext cx="4113255" cy="3963427"/>
          </a:xfrm>
          <a:prstGeom prst="rect">
            <a:avLst/>
          </a:prstGeom>
        </p:spPr>
      </p:pic>
    </p:spTree>
    <p:extLst>
      <p:ext uri="{BB962C8B-B14F-4D97-AF65-F5344CB8AC3E}">
        <p14:creationId xmlns:p14="http://schemas.microsoft.com/office/powerpoint/2010/main" val="1733987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Foucault and problematization</a:t>
            </a:r>
            <a:endParaRPr lang="en-GB" dirty="0"/>
          </a:p>
        </p:txBody>
      </p:sp>
      <p:sp>
        <p:nvSpPr>
          <p:cNvPr id="3" name="Content Placeholder 2"/>
          <p:cNvSpPr>
            <a:spLocks noGrp="1"/>
          </p:cNvSpPr>
          <p:nvPr>
            <p:ph idx="1"/>
          </p:nvPr>
        </p:nvSpPr>
        <p:spPr/>
        <p:txBody>
          <a:bodyPr/>
          <a:lstStyle/>
          <a:p>
            <a:r>
              <a:rPr lang="en-GB" dirty="0"/>
              <a:t>Foucault’s philosophical scheme of work places an emphasis on adumbrating what he frequently termed as a ‘history of the present’ or a ‘… historical reflection on how we have come to think and act as we do’ (Eirbon in Mautner 2005).</a:t>
            </a:r>
          </a:p>
          <a:p>
            <a:r>
              <a:rPr lang="en-GB" dirty="0"/>
              <a:t>In summary we might then say of Foucault's work, that he ‘… wants to know how we have come to be “trapped in our own history”, in emergent systems of thought and action that determine our most familiar behaviour; and by illuminating the historicity and contingency of our present order of practises, he wants to open up the possibility of changing them, of inventing new forms of thought’ (ibid).        </a:t>
            </a:r>
          </a:p>
          <a:p>
            <a:endParaRPr lang="en-GB" dirty="0"/>
          </a:p>
        </p:txBody>
      </p:sp>
    </p:spTree>
    <p:extLst>
      <p:ext uri="{BB962C8B-B14F-4D97-AF65-F5344CB8AC3E}">
        <p14:creationId xmlns:p14="http://schemas.microsoft.com/office/powerpoint/2010/main" val="928166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Environmentalism</a:t>
            </a:r>
            <a:endParaRPr lang="en-GB" dirty="0"/>
          </a:p>
        </p:txBody>
      </p:sp>
      <p:sp>
        <p:nvSpPr>
          <p:cNvPr id="3" name="Content Placeholder 2"/>
          <p:cNvSpPr>
            <a:spLocks noGrp="1"/>
          </p:cNvSpPr>
          <p:nvPr>
            <p:ph idx="1"/>
          </p:nvPr>
        </p:nvSpPr>
        <p:spPr>
          <a:xfrm>
            <a:off x="685801" y="2142067"/>
            <a:ext cx="10131425" cy="4420098"/>
          </a:xfrm>
        </p:spPr>
        <p:txBody>
          <a:bodyPr/>
          <a:lstStyle/>
          <a:p>
            <a:endParaRPr lang="en-GB" sz="1600" dirty="0"/>
          </a:p>
          <a:p>
            <a:r>
              <a:rPr lang="en-GB" dirty="0"/>
              <a:t>The 1960 and 70s saw the emergence of environmental activism and instead of the more formal and whole scale descriptive definitions of the environment i.e. as an ‘objective system of nature’ (</a:t>
            </a:r>
            <a:r>
              <a:rPr lang="en-GB" dirty="0" err="1"/>
              <a:t>Attfield</a:t>
            </a:r>
            <a:r>
              <a:rPr lang="en-GB" dirty="0"/>
              <a:t> 2003) we find the environmentalist and the beginnings of ‘value theory’. The key move here is  and the attribution (or withholding )of ‘moral standing’ as a key ethical idea in environmental philosophy i.e. what has ‘moral standing’ (such as animals and ‘speciesism’ or ‘animal welfarism’ - see Singer) or only ‘humans’ (see Anthropocentrism and humanism) or can we attribute ‘moral standing’ to the environment itself via the ecological holism of writers like Arne Naess or the earlier ‘land ethic’ of one of the founding fathers of environmentalism Aldo Leopold</a:t>
            </a:r>
            <a:r>
              <a:rPr lang="en-GB" dirty="0" smtClean="0"/>
              <a:t>.</a:t>
            </a:r>
          </a:p>
          <a:p>
            <a:endParaRPr lang="en-GB" dirty="0"/>
          </a:p>
          <a:p>
            <a:r>
              <a:rPr lang="en-GB" dirty="0" smtClean="0"/>
              <a:t>Intrinsic and extrinsic value.</a:t>
            </a:r>
            <a:endParaRPr lang="en-GB" dirty="0"/>
          </a:p>
          <a:p>
            <a:endParaRPr lang="en-GB" dirty="0"/>
          </a:p>
        </p:txBody>
      </p:sp>
    </p:spTree>
    <p:extLst>
      <p:ext uri="{BB962C8B-B14F-4D97-AF65-F5344CB8AC3E}">
        <p14:creationId xmlns:p14="http://schemas.microsoft.com/office/powerpoint/2010/main" val="3609747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609601"/>
            <a:ext cx="10131425" cy="788894"/>
          </a:xfrm>
        </p:spPr>
        <p:txBody>
          <a:bodyPr/>
          <a:lstStyle/>
          <a:p>
            <a:pPr algn="ctr"/>
            <a:r>
              <a:rPr lang="en-GB" dirty="0" smtClean="0"/>
              <a:t>feminism</a:t>
            </a:r>
            <a:endParaRPr lang="en-GB" dirty="0"/>
          </a:p>
        </p:txBody>
      </p:sp>
      <p:sp>
        <p:nvSpPr>
          <p:cNvPr id="3" name="Content Placeholder 2"/>
          <p:cNvSpPr>
            <a:spLocks noGrp="1"/>
          </p:cNvSpPr>
          <p:nvPr>
            <p:ph idx="1"/>
          </p:nvPr>
        </p:nvSpPr>
        <p:spPr>
          <a:xfrm>
            <a:off x="685801" y="1506071"/>
            <a:ext cx="10131425" cy="5029200"/>
          </a:xfrm>
        </p:spPr>
        <p:txBody>
          <a:bodyPr/>
          <a:lstStyle/>
          <a:p>
            <a:r>
              <a:rPr lang="en-GB" dirty="0">
                <a:solidFill>
                  <a:schemeClr val="accent1">
                    <a:lumMod val="60000"/>
                    <a:lumOff val="40000"/>
                  </a:schemeClr>
                </a:solidFill>
              </a:rPr>
              <a:t>When examining the history of feminism’ So some have found it useful to think of the women's movement in the US as occurring in “waves”. On the wave model, the struggle to achieve basic political rights during the period from the mid-19th century until the passage of the Nineteenth Amendment in 1920 counts as “First Wave” feminism. Feminism waned between the two world wars, to be “revived” in the late 1960's and early 1970's as “Second Wave” feminism. In this second wave, feminists pushed beyond the early quest for political rights to fight for greater equality across the board, e.g., in education, the workplace, and at home. More recent transformations of feminism have resulted in a “Third Wave”. Third Wave feminists often critique Second Wave feminism for its lack of attention to the differences among women due to race, ethnicity, class, nationality, religion’ (</a:t>
            </a:r>
            <a:r>
              <a:rPr lang="en-GB" dirty="0" err="1">
                <a:solidFill>
                  <a:schemeClr val="accent1">
                    <a:lumMod val="60000"/>
                    <a:lumOff val="40000"/>
                  </a:schemeClr>
                </a:solidFill>
              </a:rPr>
              <a:t>Haslanger</a:t>
            </a:r>
            <a:r>
              <a:rPr lang="en-GB" dirty="0">
                <a:solidFill>
                  <a:schemeClr val="accent1">
                    <a:lumMod val="60000"/>
                    <a:lumOff val="40000"/>
                  </a:schemeClr>
                </a:solidFill>
              </a:rPr>
              <a:t> 2012</a:t>
            </a:r>
            <a:r>
              <a:rPr lang="en-GB" dirty="0" smtClean="0">
                <a:solidFill>
                  <a:schemeClr val="accent1">
                    <a:lumMod val="60000"/>
                    <a:lumOff val="40000"/>
                  </a:schemeClr>
                </a:solidFill>
              </a:rPr>
              <a:t>).</a:t>
            </a:r>
          </a:p>
          <a:p>
            <a:endParaRPr lang="en-GB" dirty="0">
              <a:solidFill>
                <a:schemeClr val="accent1">
                  <a:lumMod val="60000"/>
                  <a:lumOff val="40000"/>
                </a:schemeClr>
              </a:solidFill>
            </a:endParaRPr>
          </a:p>
          <a:p>
            <a:r>
              <a:rPr lang="en-GB" dirty="0">
                <a:solidFill>
                  <a:schemeClr val="accent1">
                    <a:lumMod val="60000"/>
                    <a:lumOff val="40000"/>
                  </a:schemeClr>
                </a:solidFill>
              </a:rPr>
              <a:t>Feminism ‘… is a field of theory and politics which contains competing perspectives and prescriptions for action. However, in general terms, we may locate feminism as asserting that sex is a fundamental and irreducible axis of social organization which, to date, has subordinated women to </a:t>
            </a:r>
            <a:r>
              <a:rPr lang="en-GB" dirty="0" smtClean="0">
                <a:solidFill>
                  <a:schemeClr val="accent1">
                    <a:lumMod val="60000"/>
                    <a:lumOff val="40000"/>
                  </a:schemeClr>
                </a:solidFill>
              </a:rPr>
              <a:t>men...’ (ibid).</a:t>
            </a:r>
          </a:p>
          <a:p>
            <a:endParaRPr lang="en-GB" dirty="0" smtClean="0">
              <a:solidFill>
                <a:schemeClr val="accent1">
                  <a:lumMod val="60000"/>
                  <a:lumOff val="40000"/>
                </a:schemeClr>
              </a:solidFill>
            </a:endParaRPr>
          </a:p>
          <a:p>
            <a:r>
              <a:rPr lang="en-GB" dirty="0" smtClean="0">
                <a:solidFill>
                  <a:schemeClr val="accent1">
                    <a:lumMod val="60000"/>
                    <a:lumOff val="40000"/>
                  </a:schemeClr>
                </a:solidFill>
              </a:rPr>
              <a:t>Patriarchy.</a:t>
            </a:r>
            <a:endParaRPr lang="en-GB" dirty="0">
              <a:solidFill>
                <a:schemeClr val="accent1">
                  <a:lumMod val="60000"/>
                  <a:lumOff val="40000"/>
                </a:schemeClr>
              </a:solidFill>
            </a:endParaRPr>
          </a:p>
          <a:p>
            <a:endParaRPr lang="en-GB" dirty="0"/>
          </a:p>
        </p:txBody>
      </p:sp>
    </p:spTree>
    <p:extLst>
      <p:ext uri="{BB962C8B-B14F-4D97-AF65-F5344CB8AC3E}">
        <p14:creationId xmlns:p14="http://schemas.microsoft.com/office/powerpoint/2010/main" val="1193420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61366"/>
            <a:ext cx="10131425" cy="793375"/>
          </a:xfrm>
        </p:spPr>
        <p:txBody>
          <a:bodyPr/>
          <a:lstStyle/>
          <a:p>
            <a:pPr algn="ctr"/>
            <a:r>
              <a:rPr lang="en-GB" dirty="0" smtClean="0"/>
              <a:t>Postmodernity and liquid modernity</a:t>
            </a:r>
            <a:endParaRPr lang="en-GB" dirty="0"/>
          </a:p>
        </p:txBody>
      </p:sp>
      <p:sp>
        <p:nvSpPr>
          <p:cNvPr id="3" name="Content Placeholder 2"/>
          <p:cNvSpPr>
            <a:spLocks noGrp="1"/>
          </p:cNvSpPr>
          <p:nvPr>
            <p:ph idx="1"/>
          </p:nvPr>
        </p:nvSpPr>
        <p:spPr>
          <a:xfrm>
            <a:off x="685801" y="860613"/>
            <a:ext cx="10131425" cy="5795682"/>
          </a:xfrm>
        </p:spPr>
        <p:txBody>
          <a:bodyPr>
            <a:normAutofit/>
          </a:bodyPr>
          <a:lstStyle/>
          <a:p>
            <a:r>
              <a:rPr lang="en-GB" dirty="0"/>
              <a:t>‘Many writers begin with an admission that they have no clear definition of post modernism’ (Mautner 2005: 483).</a:t>
            </a:r>
          </a:p>
          <a:p>
            <a:r>
              <a:rPr lang="en-GB" dirty="0"/>
              <a:t>Nonetheless, while this is indeed the case, certain features and characteristics can be discerned at the same time as it manages to remain undefinable.</a:t>
            </a:r>
          </a:p>
          <a:p>
            <a:r>
              <a:rPr lang="en-GB" dirty="0"/>
              <a:t>It is undeniably political and in its many varied applications and guises it is most often associated with ‘… fragmentation and promiscuous trivialization of values, symbols [and] images’ (ibid). </a:t>
            </a:r>
            <a:endParaRPr lang="en-GB" dirty="0" smtClean="0"/>
          </a:p>
          <a:p>
            <a:endParaRPr lang="en-GB" dirty="0" smtClean="0"/>
          </a:p>
          <a:p>
            <a:r>
              <a:rPr lang="en-GB" dirty="0" smtClean="0"/>
              <a:t> </a:t>
            </a:r>
            <a:r>
              <a:rPr lang="en-GB" dirty="0"/>
              <a:t>Bauman grew discontented with this alleged break with modernity </a:t>
            </a:r>
            <a:r>
              <a:rPr lang="en-GB" dirty="0" smtClean="0"/>
              <a:t>(post modernity</a:t>
            </a:r>
            <a:r>
              <a:rPr lang="en-GB" dirty="0"/>
              <a:t>) seeing only a form of ‘late’ modernity  as potentially another meta narrative and instead sees constant change, mobility and shifting of otherwise fixed notions of identity as being ‘liquid’ and therefore the possibility (wisdom) of constructing  a ‘durable’ identity that coheres with any given political and social position as </a:t>
            </a:r>
            <a:r>
              <a:rPr lang="en-GB" dirty="0" smtClean="0"/>
              <a:t>impractical.</a:t>
            </a:r>
          </a:p>
          <a:p>
            <a:r>
              <a:rPr lang="en-GB" dirty="0"/>
              <a:t>With the imminent collapse of existing national identities (UK or EU) and sexual and personal </a:t>
            </a:r>
            <a:r>
              <a:rPr lang="en-GB" dirty="0" smtClean="0"/>
              <a:t>identities; </a:t>
            </a:r>
            <a:r>
              <a:rPr lang="en-GB" dirty="0"/>
              <a:t>when holding down several jobs over a life </a:t>
            </a:r>
            <a:r>
              <a:rPr lang="en-GB" dirty="0" smtClean="0"/>
              <a:t>time; have </a:t>
            </a:r>
            <a:r>
              <a:rPr lang="en-GB" dirty="0"/>
              <a:t>we </a:t>
            </a:r>
            <a:r>
              <a:rPr lang="en-GB" dirty="0" smtClean="0"/>
              <a:t>entered </a:t>
            </a:r>
            <a:r>
              <a:rPr lang="en-GB" dirty="0"/>
              <a:t>a distinct ‘liquid’ phase in our political affairs. </a:t>
            </a:r>
          </a:p>
          <a:p>
            <a:r>
              <a:rPr lang="en-GB" dirty="0" smtClean="0"/>
              <a:t>  </a:t>
            </a:r>
            <a:endParaRPr lang="en-GB" dirty="0"/>
          </a:p>
          <a:p>
            <a:endParaRPr lang="en-GB" dirty="0"/>
          </a:p>
        </p:txBody>
      </p:sp>
    </p:spTree>
    <p:extLst>
      <p:ext uri="{BB962C8B-B14F-4D97-AF65-F5344CB8AC3E}">
        <p14:creationId xmlns:p14="http://schemas.microsoft.com/office/powerpoint/2010/main" val="2870595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61366"/>
            <a:ext cx="10131425" cy="1089210"/>
          </a:xfrm>
        </p:spPr>
        <p:txBody>
          <a:bodyPr/>
          <a:lstStyle/>
          <a:p>
            <a:pPr algn="ctr"/>
            <a:r>
              <a:rPr lang="en-GB" dirty="0" smtClean="0"/>
              <a:t>Critical pedagogy</a:t>
            </a:r>
            <a:endParaRPr lang="en-GB" dirty="0"/>
          </a:p>
        </p:txBody>
      </p:sp>
      <p:sp>
        <p:nvSpPr>
          <p:cNvPr id="3" name="Content Placeholder 2"/>
          <p:cNvSpPr>
            <a:spLocks noGrp="1"/>
          </p:cNvSpPr>
          <p:nvPr>
            <p:ph idx="1"/>
          </p:nvPr>
        </p:nvSpPr>
        <p:spPr>
          <a:xfrm>
            <a:off x="685801" y="1048871"/>
            <a:ext cx="10131425" cy="5446057"/>
          </a:xfrm>
        </p:spPr>
        <p:txBody>
          <a:bodyPr/>
          <a:lstStyle/>
          <a:p>
            <a:r>
              <a:rPr lang="en-GB" dirty="0"/>
              <a:t>Typically, multiple tensions and antagonisms persist within the domain of any philosophical enquiry into education.</a:t>
            </a:r>
          </a:p>
          <a:p>
            <a:r>
              <a:rPr lang="en-GB" dirty="0"/>
              <a:t>This might include but would not exhaust the following or do we view ‘… education as transmission of knowledge versus education as the fostering of inquiry and reasoning skills that are conducive to the development of autonomy (which, roughly, is the tension between education as conservative and education as progressive and as an instrument of human liberation’ </a:t>
            </a:r>
            <a:r>
              <a:rPr lang="en-GB" dirty="0" smtClean="0"/>
              <a:t>(DC Philips et al 2013).</a:t>
            </a:r>
          </a:p>
          <a:p>
            <a:endParaRPr lang="en-GB" dirty="0"/>
          </a:p>
          <a:p>
            <a:r>
              <a:rPr lang="en-GB" dirty="0" smtClean="0"/>
              <a:t> </a:t>
            </a:r>
            <a:r>
              <a:rPr lang="en-GB" dirty="0"/>
              <a:t>The pivotal figure in critical pedagogy remains Paulo Freire whose ‘… work with the poor in Brazil introduced him to the lives of impoverished peasants. His experiences compelled him to develop educational ideals and practices that would serve to improve the lives of these marginalized people and to lessen their oppression. Freire understood schools to be impediments to the education of the poor, and thus sought to find strategies for students to intervene in what he considered to be a dehumanizing process</a:t>
            </a:r>
            <a:r>
              <a:rPr lang="en-GB" dirty="0" smtClean="0"/>
              <a:t>’</a:t>
            </a:r>
          </a:p>
          <a:p>
            <a:endParaRPr lang="en-GB" dirty="0"/>
          </a:p>
          <a:p>
            <a:r>
              <a:rPr lang="en-GB" dirty="0" smtClean="0"/>
              <a:t> </a:t>
            </a:r>
            <a:endParaRPr lang="en-GB" dirty="0"/>
          </a:p>
          <a:p>
            <a:endParaRPr lang="en-GB" dirty="0"/>
          </a:p>
          <a:p>
            <a:endParaRPr lang="en-GB" dirty="0"/>
          </a:p>
        </p:txBody>
      </p:sp>
    </p:spTree>
    <p:extLst>
      <p:ext uri="{BB962C8B-B14F-4D97-AF65-F5344CB8AC3E}">
        <p14:creationId xmlns:p14="http://schemas.microsoft.com/office/powerpoint/2010/main" val="2542731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Critical pedagogy continued …</a:t>
            </a:r>
            <a:endParaRPr lang="en-GB" dirty="0"/>
          </a:p>
        </p:txBody>
      </p:sp>
      <p:sp>
        <p:nvSpPr>
          <p:cNvPr id="3" name="Content Placeholder 2"/>
          <p:cNvSpPr>
            <a:spLocks noGrp="1"/>
          </p:cNvSpPr>
          <p:nvPr>
            <p:ph idx="1"/>
          </p:nvPr>
        </p:nvSpPr>
        <p:spPr/>
        <p:txBody>
          <a:bodyPr/>
          <a:lstStyle/>
          <a:p>
            <a:r>
              <a:rPr lang="en-GB" dirty="0"/>
              <a:t>In his critique of traditional pedagogy Paulo Freire refers to teacher-</a:t>
            </a:r>
            <a:r>
              <a:rPr lang="en-GB" dirty="0" err="1"/>
              <a:t>centered</a:t>
            </a:r>
            <a:r>
              <a:rPr lang="en-GB" dirty="0"/>
              <a:t> education as the “banking concept of education” which for ‘…Freire is unacceptable … Too often, observes Freire, students are asked to memorize and repeat ideas, stanzas, phrases, and formulas without understanding the meaning of or meaning behind them. This process “turns [students] into ‘containers,’ into ‘receptacles’ to be ‘filled’ by the teacher” (Idem). As a result, students are nothing but objects, nothing but receptacles to receive, file, and store deposits—that is, containers for what the teacher has deposited in their “banks.”(Crittenden 2013). </a:t>
            </a:r>
          </a:p>
          <a:p>
            <a:endParaRPr lang="en-GB" dirty="0"/>
          </a:p>
        </p:txBody>
      </p:sp>
    </p:spTree>
    <p:extLst>
      <p:ext uri="{BB962C8B-B14F-4D97-AF65-F5344CB8AC3E}">
        <p14:creationId xmlns:p14="http://schemas.microsoft.com/office/powerpoint/2010/main" val="2915380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107576"/>
            <a:ext cx="10131425" cy="739589"/>
          </a:xfrm>
        </p:spPr>
        <p:txBody>
          <a:bodyPr/>
          <a:lstStyle/>
          <a:p>
            <a:pPr algn="ctr"/>
            <a:r>
              <a:rPr lang="en-GB" dirty="0" smtClean="0"/>
              <a:t>Multiculturalism</a:t>
            </a:r>
            <a:endParaRPr lang="en-GB" dirty="0"/>
          </a:p>
        </p:txBody>
      </p:sp>
      <p:sp>
        <p:nvSpPr>
          <p:cNvPr id="3" name="Content Placeholder 2"/>
          <p:cNvSpPr>
            <a:spLocks noGrp="1"/>
          </p:cNvSpPr>
          <p:nvPr>
            <p:ph idx="1"/>
          </p:nvPr>
        </p:nvSpPr>
        <p:spPr>
          <a:xfrm>
            <a:off x="685801" y="1385047"/>
            <a:ext cx="10131425" cy="5351929"/>
          </a:xfrm>
        </p:spPr>
        <p:txBody>
          <a:bodyPr/>
          <a:lstStyle/>
          <a:p>
            <a:r>
              <a:rPr lang="en-GB" dirty="0"/>
              <a:t>The area of political philosophy devoted to the study of the proper response to religious and cultural diversity. </a:t>
            </a:r>
          </a:p>
          <a:p>
            <a:r>
              <a:rPr lang="en-GB" dirty="0" smtClean="0"/>
              <a:t>Multiculturalism </a:t>
            </a:r>
            <a:r>
              <a:rPr lang="en-GB" dirty="0"/>
              <a:t>can be applied to any disadvantaged group, although it is usually used to refer to immigrant populations who are an ethnic or religious minority. </a:t>
            </a:r>
          </a:p>
          <a:p>
            <a:r>
              <a:rPr lang="en-GB" dirty="0" smtClean="0"/>
              <a:t>Multiculturalism </a:t>
            </a:r>
            <a:r>
              <a:rPr lang="en-GB" dirty="0"/>
              <a:t>may include discussions of issues such as religion, language, race, ethnicity and nationality. </a:t>
            </a:r>
            <a:endParaRPr lang="en-GB" dirty="0" smtClean="0"/>
          </a:p>
          <a:p>
            <a:r>
              <a:rPr lang="en-GB" dirty="0"/>
              <a:t>Will Kymlicka – ‘Group-differentiated rights</a:t>
            </a:r>
            <a:r>
              <a:rPr lang="en-GB" dirty="0" smtClean="0"/>
              <a:t>’</a:t>
            </a:r>
          </a:p>
          <a:p>
            <a:r>
              <a:rPr lang="en-GB" dirty="0"/>
              <a:t>Individuals that are granted exceptions to laws or regulations due to their religious beliefs.</a:t>
            </a:r>
          </a:p>
          <a:p>
            <a:r>
              <a:rPr lang="en-GB" dirty="0" smtClean="0"/>
              <a:t>A </a:t>
            </a:r>
            <a:r>
              <a:rPr lang="en-GB" dirty="0"/>
              <a:t>group can claim rights by virtue of their identity. </a:t>
            </a:r>
          </a:p>
          <a:p>
            <a:r>
              <a:rPr lang="en-GB" dirty="0" smtClean="0"/>
              <a:t>Egalitarian objections …</a:t>
            </a:r>
          </a:p>
          <a:p>
            <a:pPr lvl="1"/>
            <a:r>
              <a:rPr lang="en-GB" dirty="0"/>
              <a:t>Multiculturalism is instrumental value for:</a:t>
            </a:r>
          </a:p>
          <a:p>
            <a:pPr marL="1371600" lvl="2" indent="-457200">
              <a:buFont typeface="+mj-lt"/>
              <a:buAutoNum type="arabicPeriod"/>
            </a:pPr>
            <a:r>
              <a:rPr lang="en-GB" sz="1600" dirty="0"/>
              <a:t>People’s autonomy – as they have more range of choice</a:t>
            </a:r>
          </a:p>
          <a:p>
            <a:pPr marL="1371600" lvl="2" indent="-457200">
              <a:buFont typeface="+mj-lt"/>
              <a:buAutoNum type="arabicPeriod"/>
            </a:pPr>
            <a:r>
              <a:rPr lang="en-GB" sz="1600" dirty="0"/>
              <a:t>Sense of self-respect grounded in cultural identity</a:t>
            </a:r>
          </a:p>
          <a:p>
            <a:endParaRPr lang="en-GB" dirty="0"/>
          </a:p>
          <a:p>
            <a:endParaRPr lang="en-GB" dirty="0"/>
          </a:p>
        </p:txBody>
      </p:sp>
    </p:spTree>
    <p:extLst>
      <p:ext uri="{BB962C8B-B14F-4D97-AF65-F5344CB8AC3E}">
        <p14:creationId xmlns:p14="http://schemas.microsoft.com/office/powerpoint/2010/main" val="19372788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docProps/app.xml><?xml version="1.0" encoding="utf-8"?>
<Properties xmlns="http://schemas.openxmlformats.org/officeDocument/2006/extended-properties" xmlns:vt="http://schemas.openxmlformats.org/officeDocument/2006/docPropsVTypes">
  <Template>Celestial</Template>
  <TotalTime>641</TotalTime>
  <Words>1954</Words>
  <Application>Microsoft Office PowerPoint</Application>
  <PresentationFormat>Widescreen</PresentationFormat>
  <Paragraphs>70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Celestial</vt:lpstr>
      <vt:lpstr>Contemporary social and political philosophy </vt:lpstr>
      <vt:lpstr>What is social and political philosophy?</vt:lpstr>
      <vt:lpstr>Liberalism, communitarianism &amp; libertarianism</vt:lpstr>
      <vt:lpstr>Rawls’ liberalism and his social contract</vt:lpstr>
      <vt:lpstr>The Original position and the ‘veil of ignorance’</vt:lpstr>
      <vt:lpstr>Marx and Marxism</vt:lpstr>
      <vt:lpstr>Base superstructure</vt:lpstr>
      <vt:lpstr>Foucault and problematization</vt:lpstr>
      <vt:lpstr>Environmentalism</vt:lpstr>
      <vt:lpstr>feminism</vt:lpstr>
      <vt:lpstr>Postmodernity and liquid modernity</vt:lpstr>
      <vt:lpstr>Critical pedagogy</vt:lpstr>
      <vt:lpstr>Critical pedagogy continued …</vt:lpstr>
      <vt:lpstr>Multiculturalism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dc:title>
  <dc:creator>Davis</dc:creator>
  <cp:lastModifiedBy>Davis</cp:lastModifiedBy>
  <cp:revision>10</cp:revision>
  <dcterms:created xsi:type="dcterms:W3CDTF">2017-05-01T20:32:26Z</dcterms:created>
  <dcterms:modified xsi:type="dcterms:W3CDTF">2017-05-02T07:13:54Z</dcterms:modified>
</cp:coreProperties>
</file>