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24"/>
  </p:notesMasterIdLst>
  <p:sldIdLst>
    <p:sldId id="256" r:id="rId2"/>
    <p:sldId id="257" r:id="rId3"/>
    <p:sldId id="258" r:id="rId4"/>
    <p:sldId id="277"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1728DA-C7B3-405E-9EC5-A2EF34EB15FA}" v="1" dt="2022-12-09T11:56:00.6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670" autoAdjust="0"/>
    <p:restoredTop sz="60756"/>
  </p:normalViewPr>
  <p:slideViewPr>
    <p:cSldViewPr snapToGrid="0">
      <p:cViewPr varScale="1">
        <p:scale>
          <a:sx n="78" d="100"/>
          <a:sy n="78" d="100"/>
        </p:scale>
        <p:origin x="3368"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ke Roach" userId="3c173453-1e89-4ab7-a897-c035ad6940d7" providerId="ADAL" clId="{401728DA-C7B3-405E-9EC5-A2EF34EB15FA}"/>
    <pc:docChg chg="custSel addSld modSld">
      <pc:chgData name="Luke Roach" userId="3c173453-1e89-4ab7-a897-c035ad6940d7" providerId="ADAL" clId="{401728DA-C7B3-405E-9EC5-A2EF34EB15FA}" dt="2022-12-09T11:56:05.684" v="153" actId="26606"/>
      <pc:docMkLst>
        <pc:docMk/>
      </pc:docMkLst>
      <pc:sldChg chg="modSp new mod">
        <pc:chgData name="Luke Roach" userId="3c173453-1e89-4ab7-a897-c035ad6940d7" providerId="ADAL" clId="{401728DA-C7B3-405E-9EC5-A2EF34EB15FA}" dt="2022-12-09T11:54:56.004" v="80" actId="20577"/>
        <pc:sldMkLst>
          <pc:docMk/>
          <pc:sldMk cId="204808220" sldId="275"/>
        </pc:sldMkLst>
        <pc:spChg chg="mod">
          <ac:chgData name="Luke Roach" userId="3c173453-1e89-4ab7-a897-c035ad6940d7" providerId="ADAL" clId="{401728DA-C7B3-405E-9EC5-A2EF34EB15FA}" dt="2022-12-09T11:54:30.622" v="14" actId="20577"/>
          <ac:spMkLst>
            <pc:docMk/>
            <pc:sldMk cId="204808220" sldId="275"/>
            <ac:spMk id="2" creationId="{2CD573A2-437E-AE85-012A-96ED1C99A850}"/>
          </ac:spMkLst>
        </pc:spChg>
        <pc:spChg chg="mod">
          <ac:chgData name="Luke Roach" userId="3c173453-1e89-4ab7-a897-c035ad6940d7" providerId="ADAL" clId="{401728DA-C7B3-405E-9EC5-A2EF34EB15FA}" dt="2022-12-09T11:54:56.004" v="80" actId="20577"/>
          <ac:spMkLst>
            <pc:docMk/>
            <pc:sldMk cId="204808220" sldId="275"/>
            <ac:spMk id="3" creationId="{D3DA922B-4703-2264-C22F-E165F2FAE677}"/>
          </ac:spMkLst>
        </pc:spChg>
      </pc:sldChg>
      <pc:sldChg chg="addSp modSp new mod setBg">
        <pc:chgData name="Luke Roach" userId="3c173453-1e89-4ab7-a897-c035ad6940d7" providerId="ADAL" clId="{401728DA-C7B3-405E-9EC5-A2EF34EB15FA}" dt="2022-12-09T11:56:05.684" v="153" actId="26606"/>
        <pc:sldMkLst>
          <pc:docMk/>
          <pc:sldMk cId="1060100466" sldId="276"/>
        </pc:sldMkLst>
        <pc:spChg chg="mod">
          <ac:chgData name="Luke Roach" userId="3c173453-1e89-4ab7-a897-c035ad6940d7" providerId="ADAL" clId="{401728DA-C7B3-405E-9EC5-A2EF34EB15FA}" dt="2022-12-09T11:56:05.684" v="153" actId="26606"/>
          <ac:spMkLst>
            <pc:docMk/>
            <pc:sldMk cId="1060100466" sldId="276"/>
            <ac:spMk id="2" creationId="{3617341B-C3E9-99ED-63DB-8D9D275F83DA}"/>
          </ac:spMkLst>
        </pc:spChg>
        <pc:spChg chg="mod">
          <ac:chgData name="Luke Roach" userId="3c173453-1e89-4ab7-a897-c035ad6940d7" providerId="ADAL" clId="{401728DA-C7B3-405E-9EC5-A2EF34EB15FA}" dt="2022-12-09T11:56:05.684" v="153" actId="26606"/>
          <ac:spMkLst>
            <pc:docMk/>
            <pc:sldMk cId="1060100466" sldId="276"/>
            <ac:spMk id="3" creationId="{F84C8B69-C21A-CC65-3DA1-EA2D0ABB1CA6}"/>
          </ac:spMkLst>
        </pc:spChg>
        <pc:spChg chg="add">
          <ac:chgData name="Luke Roach" userId="3c173453-1e89-4ab7-a897-c035ad6940d7" providerId="ADAL" clId="{401728DA-C7B3-405E-9EC5-A2EF34EB15FA}" dt="2022-12-09T11:56:05.684" v="153" actId="26606"/>
          <ac:spMkLst>
            <pc:docMk/>
            <pc:sldMk cId="1060100466" sldId="276"/>
            <ac:spMk id="3079" creationId="{4AC6B390-BC59-4F1D-A0EE-D71A92F0A0B2}"/>
          </ac:spMkLst>
        </pc:spChg>
        <pc:spChg chg="add">
          <ac:chgData name="Luke Roach" userId="3c173453-1e89-4ab7-a897-c035ad6940d7" providerId="ADAL" clId="{401728DA-C7B3-405E-9EC5-A2EF34EB15FA}" dt="2022-12-09T11:56:05.684" v="153" actId="26606"/>
          <ac:spMkLst>
            <pc:docMk/>
            <pc:sldMk cId="1060100466" sldId="276"/>
            <ac:spMk id="3081" creationId="{B6C60D79-16F1-4C4B-B7E3-7634E7069CDE}"/>
          </ac:spMkLst>
        </pc:spChg>
        <pc:spChg chg="add">
          <ac:chgData name="Luke Roach" userId="3c173453-1e89-4ab7-a897-c035ad6940d7" providerId="ADAL" clId="{401728DA-C7B3-405E-9EC5-A2EF34EB15FA}" dt="2022-12-09T11:56:05.684" v="153" actId="26606"/>
          <ac:spMkLst>
            <pc:docMk/>
            <pc:sldMk cId="1060100466" sldId="276"/>
            <ac:spMk id="3083" creationId="{426B127E-6498-4C77-9C9D-4553A5113B80}"/>
          </ac:spMkLst>
        </pc:spChg>
        <pc:picChg chg="add mod ord">
          <ac:chgData name="Luke Roach" userId="3c173453-1e89-4ab7-a897-c035ad6940d7" providerId="ADAL" clId="{401728DA-C7B3-405E-9EC5-A2EF34EB15FA}" dt="2022-12-09T11:56:05.684" v="153" actId="26606"/>
          <ac:picMkLst>
            <pc:docMk/>
            <pc:sldMk cId="1060100466" sldId="276"/>
            <ac:picMk id="3074" creationId="{6800A5F0-61E5-119E-6CE8-02F616C60C78}"/>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B081E47-53BE-4A5E-B4C6-BDC24491B5B1}"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B55E9AF7-AB78-499F-9293-F078DC9CBDE3}">
      <dgm:prSet/>
      <dgm:spPr/>
      <dgm:t>
        <a:bodyPr/>
        <a:lstStyle/>
        <a:p>
          <a:r>
            <a:rPr lang="en-GB" b="0" i="0"/>
            <a:t>Of all the social networks, </a:t>
          </a:r>
          <a:r>
            <a:rPr lang="en-GB"/>
            <a:t>children</a:t>
          </a:r>
          <a:r>
            <a:rPr lang="en-GB" b="0" i="0"/>
            <a:t> on YouTube are the most likely to be cyberbullied at 79%, followed by Snapchat at 69%, TikTok at 64%, and Facebook at 49%.</a:t>
          </a:r>
          <a:endParaRPr lang="en-US"/>
        </a:p>
      </dgm:t>
    </dgm:pt>
    <dgm:pt modelId="{84CB643F-B4E6-4FDB-BAF2-30B8A4F5EE97}" type="parTrans" cxnId="{B73D7E9F-BCEF-40DD-BD67-29F2E58802C4}">
      <dgm:prSet/>
      <dgm:spPr/>
      <dgm:t>
        <a:bodyPr/>
        <a:lstStyle/>
        <a:p>
          <a:endParaRPr lang="en-US"/>
        </a:p>
      </dgm:t>
    </dgm:pt>
    <dgm:pt modelId="{04D964DF-D23A-4970-B278-53DAF764CBFE}" type="sibTrans" cxnId="{B73D7E9F-BCEF-40DD-BD67-29F2E58802C4}">
      <dgm:prSet/>
      <dgm:spPr/>
      <dgm:t>
        <a:bodyPr/>
        <a:lstStyle/>
        <a:p>
          <a:endParaRPr lang="en-US"/>
        </a:p>
      </dgm:t>
    </dgm:pt>
    <dgm:pt modelId="{7F62C841-F678-4D9E-A274-BBE943726F7C}">
      <dgm:prSet/>
      <dgm:spPr/>
      <dgm:t>
        <a:bodyPr/>
        <a:lstStyle/>
        <a:p>
          <a:r>
            <a:rPr lang="en-GB"/>
            <a:t>A</a:t>
          </a:r>
          <a:r>
            <a:rPr lang="en-GB" b="0" i="0"/>
            <a:t>s a child’s age increased, so did the likelihood of cyberbullying. As the child aged in two-year intervals between the ages of 10 and 18, their likelihood of being cyberbullied increased by 2%.</a:t>
          </a:r>
          <a:endParaRPr lang="en-US"/>
        </a:p>
      </dgm:t>
    </dgm:pt>
    <dgm:pt modelId="{3738EF58-0F7D-49BE-A30D-414DCEA38B1A}" type="parTrans" cxnId="{56AE7AC7-28B4-4489-9BA9-204A314BEE36}">
      <dgm:prSet/>
      <dgm:spPr/>
      <dgm:t>
        <a:bodyPr/>
        <a:lstStyle/>
        <a:p>
          <a:endParaRPr lang="en-US"/>
        </a:p>
      </dgm:t>
    </dgm:pt>
    <dgm:pt modelId="{7D6F6603-9585-4324-9F40-AC60748BB55D}" type="sibTrans" cxnId="{56AE7AC7-28B4-4489-9BA9-204A314BEE36}">
      <dgm:prSet/>
      <dgm:spPr/>
      <dgm:t>
        <a:bodyPr/>
        <a:lstStyle/>
        <a:p>
          <a:endParaRPr lang="en-US"/>
        </a:p>
      </dgm:t>
    </dgm:pt>
    <dgm:pt modelId="{CF8808BB-0C89-4DD5-A6C4-529DAEAC7720}">
      <dgm:prSet/>
      <dgm:spPr/>
      <dgm:t>
        <a:bodyPr/>
        <a:lstStyle/>
        <a:p>
          <a:r>
            <a:rPr lang="en-GB" b="0" i="0"/>
            <a:t>Children from households with annual incomes of under $75,000 were twice as likely to be cyberbullied than kids from houses with annual incomes of over $75,000 (22% versus 11%).</a:t>
          </a:r>
          <a:endParaRPr lang="en-US"/>
        </a:p>
      </dgm:t>
    </dgm:pt>
    <dgm:pt modelId="{BABA01CD-7429-49B1-8836-6929E4CE66C1}" type="parTrans" cxnId="{03918CCA-2478-4CBE-B690-02EA45E56C2A}">
      <dgm:prSet/>
      <dgm:spPr/>
      <dgm:t>
        <a:bodyPr/>
        <a:lstStyle/>
        <a:p>
          <a:endParaRPr lang="en-US"/>
        </a:p>
      </dgm:t>
    </dgm:pt>
    <dgm:pt modelId="{2DA1D544-139A-4DC5-A774-E697FDEB3211}" type="sibTrans" cxnId="{03918CCA-2478-4CBE-B690-02EA45E56C2A}">
      <dgm:prSet/>
      <dgm:spPr/>
      <dgm:t>
        <a:bodyPr/>
        <a:lstStyle/>
        <a:p>
          <a:endParaRPr lang="en-US"/>
        </a:p>
      </dgm:t>
    </dgm:pt>
    <dgm:pt modelId="{C218372B-1AE8-4288-BA99-7DBF815B37BC}">
      <dgm:prSet/>
      <dgm:spPr/>
      <dgm:t>
        <a:bodyPr/>
        <a:lstStyle/>
        <a:p>
          <a:r>
            <a:rPr lang="en-GB"/>
            <a:t>What about these two personal factors makes cyberbullying more likely?</a:t>
          </a:r>
          <a:endParaRPr lang="en-US"/>
        </a:p>
      </dgm:t>
    </dgm:pt>
    <dgm:pt modelId="{3F5A3A81-9CA4-4514-B036-07B2E35C426F}" type="parTrans" cxnId="{ED63010D-3FF0-42D5-A225-34E23FCC50F6}">
      <dgm:prSet/>
      <dgm:spPr/>
      <dgm:t>
        <a:bodyPr/>
        <a:lstStyle/>
        <a:p>
          <a:endParaRPr lang="en-US"/>
        </a:p>
      </dgm:t>
    </dgm:pt>
    <dgm:pt modelId="{061F7029-1D0F-492C-B6BB-8356C61677BD}" type="sibTrans" cxnId="{ED63010D-3FF0-42D5-A225-34E23FCC50F6}">
      <dgm:prSet/>
      <dgm:spPr/>
      <dgm:t>
        <a:bodyPr/>
        <a:lstStyle/>
        <a:p>
          <a:endParaRPr lang="en-US"/>
        </a:p>
      </dgm:t>
    </dgm:pt>
    <dgm:pt modelId="{761127A8-BFE8-7247-A301-6929C7B7D795}" type="pres">
      <dgm:prSet presAssocID="{8B081E47-53BE-4A5E-B4C6-BDC24491B5B1}" presName="matrix" presStyleCnt="0">
        <dgm:presLayoutVars>
          <dgm:chMax val="1"/>
          <dgm:dir/>
          <dgm:resizeHandles val="exact"/>
        </dgm:presLayoutVars>
      </dgm:prSet>
      <dgm:spPr/>
    </dgm:pt>
    <dgm:pt modelId="{B16CFD4A-484A-0A42-9670-43CC55299655}" type="pres">
      <dgm:prSet presAssocID="{8B081E47-53BE-4A5E-B4C6-BDC24491B5B1}" presName="diamond" presStyleLbl="bgShp" presStyleIdx="0" presStyleCnt="1"/>
      <dgm:spPr/>
    </dgm:pt>
    <dgm:pt modelId="{C2BA9122-A3EA-AB4B-ACD8-5720CBD6CF77}" type="pres">
      <dgm:prSet presAssocID="{8B081E47-53BE-4A5E-B4C6-BDC24491B5B1}" presName="quad1" presStyleLbl="node1" presStyleIdx="0" presStyleCnt="4">
        <dgm:presLayoutVars>
          <dgm:chMax val="0"/>
          <dgm:chPref val="0"/>
          <dgm:bulletEnabled val="1"/>
        </dgm:presLayoutVars>
      </dgm:prSet>
      <dgm:spPr/>
    </dgm:pt>
    <dgm:pt modelId="{2C4105D6-5896-1E41-AA78-D0C8BE74FD8B}" type="pres">
      <dgm:prSet presAssocID="{8B081E47-53BE-4A5E-B4C6-BDC24491B5B1}" presName="quad2" presStyleLbl="node1" presStyleIdx="1" presStyleCnt="4">
        <dgm:presLayoutVars>
          <dgm:chMax val="0"/>
          <dgm:chPref val="0"/>
          <dgm:bulletEnabled val="1"/>
        </dgm:presLayoutVars>
      </dgm:prSet>
      <dgm:spPr/>
    </dgm:pt>
    <dgm:pt modelId="{F0F5DF09-08BA-8046-B1C6-8397C3FC5F5D}" type="pres">
      <dgm:prSet presAssocID="{8B081E47-53BE-4A5E-B4C6-BDC24491B5B1}" presName="quad3" presStyleLbl="node1" presStyleIdx="2" presStyleCnt="4">
        <dgm:presLayoutVars>
          <dgm:chMax val="0"/>
          <dgm:chPref val="0"/>
          <dgm:bulletEnabled val="1"/>
        </dgm:presLayoutVars>
      </dgm:prSet>
      <dgm:spPr/>
    </dgm:pt>
    <dgm:pt modelId="{A5F0262E-4ADC-1541-BF83-314120451EDE}" type="pres">
      <dgm:prSet presAssocID="{8B081E47-53BE-4A5E-B4C6-BDC24491B5B1}" presName="quad4" presStyleLbl="node1" presStyleIdx="3" presStyleCnt="4">
        <dgm:presLayoutVars>
          <dgm:chMax val="0"/>
          <dgm:chPref val="0"/>
          <dgm:bulletEnabled val="1"/>
        </dgm:presLayoutVars>
      </dgm:prSet>
      <dgm:spPr/>
    </dgm:pt>
  </dgm:ptLst>
  <dgm:cxnLst>
    <dgm:cxn modelId="{ED63010D-3FF0-42D5-A225-34E23FCC50F6}" srcId="{8B081E47-53BE-4A5E-B4C6-BDC24491B5B1}" destId="{C218372B-1AE8-4288-BA99-7DBF815B37BC}" srcOrd="3" destOrd="0" parTransId="{3F5A3A81-9CA4-4514-B036-07B2E35C426F}" sibTransId="{061F7029-1D0F-492C-B6BB-8356C61677BD}"/>
    <dgm:cxn modelId="{79AA730D-B39C-B943-A034-8282E25F488D}" type="presOf" srcId="{B55E9AF7-AB78-499F-9293-F078DC9CBDE3}" destId="{C2BA9122-A3EA-AB4B-ACD8-5720CBD6CF77}" srcOrd="0" destOrd="0" presId="urn:microsoft.com/office/officeart/2005/8/layout/matrix3"/>
    <dgm:cxn modelId="{655C8D0F-2A26-4A40-9C40-3E3DC652EB70}" type="presOf" srcId="{8B081E47-53BE-4A5E-B4C6-BDC24491B5B1}" destId="{761127A8-BFE8-7247-A301-6929C7B7D795}" srcOrd="0" destOrd="0" presId="urn:microsoft.com/office/officeart/2005/8/layout/matrix3"/>
    <dgm:cxn modelId="{5E1BBD0F-1ABC-DF45-B47A-42DC64D0BE4E}" type="presOf" srcId="{CF8808BB-0C89-4DD5-A6C4-529DAEAC7720}" destId="{F0F5DF09-08BA-8046-B1C6-8397C3FC5F5D}" srcOrd="0" destOrd="0" presId="urn:microsoft.com/office/officeart/2005/8/layout/matrix3"/>
    <dgm:cxn modelId="{B9F54575-E695-6645-99FC-BAB64D944CEF}" type="presOf" srcId="{C218372B-1AE8-4288-BA99-7DBF815B37BC}" destId="{A5F0262E-4ADC-1541-BF83-314120451EDE}" srcOrd="0" destOrd="0" presId="urn:microsoft.com/office/officeart/2005/8/layout/matrix3"/>
    <dgm:cxn modelId="{B73D7E9F-BCEF-40DD-BD67-29F2E58802C4}" srcId="{8B081E47-53BE-4A5E-B4C6-BDC24491B5B1}" destId="{B55E9AF7-AB78-499F-9293-F078DC9CBDE3}" srcOrd="0" destOrd="0" parTransId="{84CB643F-B4E6-4FDB-BAF2-30B8A4F5EE97}" sibTransId="{04D964DF-D23A-4970-B278-53DAF764CBFE}"/>
    <dgm:cxn modelId="{56AE7AC7-28B4-4489-9BA9-204A314BEE36}" srcId="{8B081E47-53BE-4A5E-B4C6-BDC24491B5B1}" destId="{7F62C841-F678-4D9E-A274-BBE943726F7C}" srcOrd="1" destOrd="0" parTransId="{3738EF58-0F7D-49BE-A30D-414DCEA38B1A}" sibTransId="{7D6F6603-9585-4324-9F40-AC60748BB55D}"/>
    <dgm:cxn modelId="{03918CCA-2478-4CBE-B690-02EA45E56C2A}" srcId="{8B081E47-53BE-4A5E-B4C6-BDC24491B5B1}" destId="{CF8808BB-0C89-4DD5-A6C4-529DAEAC7720}" srcOrd="2" destOrd="0" parTransId="{BABA01CD-7429-49B1-8836-6929E4CE66C1}" sibTransId="{2DA1D544-139A-4DC5-A774-E697FDEB3211}"/>
    <dgm:cxn modelId="{7E951ECB-E05F-894F-9BA4-4159D651312E}" type="presOf" srcId="{7F62C841-F678-4D9E-A274-BBE943726F7C}" destId="{2C4105D6-5896-1E41-AA78-D0C8BE74FD8B}" srcOrd="0" destOrd="0" presId="urn:microsoft.com/office/officeart/2005/8/layout/matrix3"/>
    <dgm:cxn modelId="{B75581F1-1FDD-3848-8832-7D2939ACAE38}" type="presParOf" srcId="{761127A8-BFE8-7247-A301-6929C7B7D795}" destId="{B16CFD4A-484A-0A42-9670-43CC55299655}" srcOrd="0" destOrd="0" presId="urn:microsoft.com/office/officeart/2005/8/layout/matrix3"/>
    <dgm:cxn modelId="{5219A1FE-70D9-0A4F-9AE7-3516FA887A1C}" type="presParOf" srcId="{761127A8-BFE8-7247-A301-6929C7B7D795}" destId="{C2BA9122-A3EA-AB4B-ACD8-5720CBD6CF77}" srcOrd="1" destOrd="0" presId="urn:microsoft.com/office/officeart/2005/8/layout/matrix3"/>
    <dgm:cxn modelId="{9D5DA749-8CD6-3B43-94A3-7A88081AD22C}" type="presParOf" srcId="{761127A8-BFE8-7247-A301-6929C7B7D795}" destId="{2C4105D6-5896-1E41-AA78-D0C8BE74FD8B}" srcOrd="2" destOrd="0" presId="urn:microsoft.com/office/officeart/2005/8/layout/matrix3"/>
    <dgm:cxn modelId="{A3B73B15-AD4B-C549-8424-4477D43D9A91}" type="presParOf" srcId="{761127A8-BFE8-7247-A301-6929C7B7D795}" destId="{F0F5DF09-08BA-8046-B1C6-8397C3FC5F5D}" srcOrd="3" destOrd="0" presId="urn:microsoft.com/office/officeart/2005/8/layout/matrix3"/>
    <dgm:cxn modelId="{EAC262E0-79CD-8F4B-864C-F62701981400}" type="presParOf" srcId="{761127A8-BFE8-7247-A301-6929C7B7D795}" destId="{A5F0262E-4ADC-1541-BF83-314120451EDE}"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6CFD4A-484A-0A42-9670-43CC55299655}">
      <dsp:nvSpPr>
        <dsp:cNvPr id="0" name=""/>
        <dsp:cNvSpPr/>
      </dsp:nvSpPr>
      <dsp:spPr>
        <a:xfrm>
          <a:off x="371445" y="0"/>
          <a:ext cx="5560839" cy="5560839"/>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BA9122-A3EA-AB4B-ACD8-5720CBD6CF77}">
      <dsp:nvSpPr>
        <dsp:cNvPr id="0" name=""/>
        <dsp:cNvSpPr/>
      </dsp:nvSpPr>
      <dsp:spPr>
        <a:xfrm>
          <a:off x="899724" y="528279"/>
          <a:ext cx="2168727" cy="216872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0" i="0" kern="1200"/>
            <a:t>Of all the social networks, </a:t>
          </a:r>
          <a:r>
            <a:rPr lang="en-GB" sz="1300" kern="1200"/>
            <a:t>children</a:t>
          </a:r>
          <a:r>
            <a:rPr lang="en-GB" sz="1300" b="0" i="0" kern="1200"/>
            <a:t> on YouTube are the most likely to be cyberbullied at 79%, followed by Snapchat at 69%, TikTok at 64%, and Facebook at 49%.</a:t>
          </a:r>
          <a:endParaRPr lang="en-US" sz="1300" kern="1200"/>
        </a:p>
      </dsp:txBody>
      <dsp:txXfrm>
        <a:off x="1005593" y="634148"/>
        <a:ext cx="1956989" cy="1956989"/>
      </dsp:txXfrm>
    </dsp:sp>
    <dsp:sp modelId="{2C4105D6-5896-1E41-AA78-D0C8BE74FD8B}">
      <dsp:nvSpPr>
        <dsp:cNvPr id="0" name=""/>
        <dsp:cNvSpPr/>
      </dsp:nvSpPr>
      <dsp:spPr>
        <a:xfrm>
          <a:off x="3235277" y="528279"/>
          <a:ext cx="2168727" cy="2168727"/>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A</a:t>
          </a:r>
          <a:r>
            <a:rPr lang="en-GB" sz="1300" b="0" i="0" kern="1200"/>
            <a:t>s a child’s age increased, so did the likelihood of cyberbullying. As the child aged in two-year intervals between the ages of 10 and 18, their likelihood of being cyberbullied increased by 2%.</a:t>
          </a:r>
          <a:endParaRPr lang="en-US" sz="1300" kern="1200"/>
        </a:p>
      </dsp:txBody>
      <dsp:txXfrm>
        <a:off x="3341146" y="634148"/>
        <a:ext cx="1956989" cy="1956989"/>
      </dsp:txXfrm>
    </dsp:sp>
    <dsp:sp modelId="{F0F5DF09-08BA-8046-B1C6-8397C3FC5F5D}">
      <dsp:nvSpPr>
        <dsp:cNvPr id="0" name=""/>
        <dsp:cNvSpPr/>
      </dsp:nvSpPr>
      <dsp:spPr>
        <a:xfrm>
          <a:off x="899724" y="2863832"/>
          <a:ext cx="2168727" cy="2168727"/>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b="0" i="0" kern="1200"/>
            <a:t>Children from households with annual incomes of under $75,000 were twice as likely to be cyberbullied than kids from houses with annual incomes of over $75,000 (22% versus 11%).</a:t>
          </a:r>
          <a:endParaRPr lang="en-US" sz="1300" kern="1200"/>
        </a:p>
      </dsp:txBody>
      <dsp:txXfrm>
        <a:off x="1005593" y="2969701"/>
        <a:ext cx="1956989" cy="1956989"/>
      </dsp:txXfrm>
    </dsp:sp>
    <dsp:sp modelId="{A5F0262E-4ADC-1541-BF83-314120451EDE}">
      <dsp:nvSpPr>
        <dsp:cNvPr id="0" name=""/>
        <dsp:cNvSpPr/>
      </dsp:nvSpPr>
      <dsp:spPr>
        <a:xfrm>
          <a:off x="3235277" y="2863832"/>
          <a:ext cx="2168727" cy="216872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What about these two personal factors makes cyberbullying more likely?</a:t>
          </a:r>
          <a:endParaRPr lang="en-US" sz="1300" kern="1200"/>
        </a:p>
      </dsp:txBody>
      <dsp:txXfrm>
        <a:off x="3341146" y="2969701"/>
        <a:ext cx="1956989" cy="1956989"/>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DF9434-CA7D-7D44-B921-DD2DBC4B8D82}" type="datetimeFigureOut">
              <a:rPr lang="en-US" smtClean="0"/>
              <a:t>12/5/23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A125E4-34B8-0D44-AF9B-D77F89A739D9}" type="slidenum">
              <a:rPr lang="en-US" smtClean="0"/>
              <a:t>‹#›</a:t>
            </a:fld>
            <a:endParaRPr lang="en-US"/>
          </a:p>
        </p:txBody>
      </p:sp>
    </p:spTree>
    <p:extLst>
      <p:ext uri="{BB962C8B-B14F-4D97-AF65-F5344CB8AC3E}">
        <p14:creationId xmlns:p14="http://schemas.microsoft.com/office/powerpoint/2010/main" val="5057449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ncbi.nlm.nih.gov/pubmed/31464148" TargetMode="External"/><Relationship Id="rId2" Type="http://schemas.openxmlformats.org/officeDocument/2006/relationships/slide" Target="../slides/slide8.xml"/><Relationship Id="rId1" Type="http://schemas.openxmlformats.org/officeDocument/2006/relationships/notesMaster" Target="../notesMasters/notesMaster1.xml"/><Relationship Id="rId5" Type="http://schemas.openxmlformats.org/officeDocument/2006/relationships/hyperlink" Target="https://ijoc.org/index.php/ijoc/article/view/6357" TargetMode="External"/><Relationship Id="rId4" Type="http://schemas.openxmlformats.org/officeDocument/2006/relationships/hyperlink" Target="https://www.mdpi.com/2078-2489/10/8/250"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3A125E4-34B8-0D44-AF9B-D77F89A739D9}" type="slidenum">
              <a:rPr lang="en-US" smtClean="0"/>
              <a:t>1</a:t>
            </a:fld>
            <a:endParaRPr lang="en-US"/>
          </a:p>
        </p:txBody>
      </p:sp>
    </p:spTree>
    <p:extLst>
      <p:ext uri="{BB962C8B-B14F-4D97-AF65-F5344CB8AC3E}">
        <p14:creationId xmlns:p14="http://schemas.microsoft.com/office/powerpoint/2010/main" val="2195253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3A125E4-34B8-0D44-AF9B-D77F89A739D9}" type="slidenum">
              <a:rPr lang="en-US" smtClean="0"/>
              <a:t>2</a:t>
            </a:fld>
            <a:endParaRPr lang="en-US"/>
          </a:p>
        </p:txBody>
      </p:sp>
    </p:spTree>
    <p:extLst>
      <p:ext uri="{BB962C8B-B14F-4D97-AF65-F5344CB8AC3E}">
        <p14:creationId xmlns:p14="http://schemas.microsoft.com/office/powerpoint/2010/main" val="19022476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Cyberbullying refers to the use of electronic communication tools, such as the internet and social media platforms, to deliberately and repeatedly intimidate, harass, or harm others. It involves the use of digital technology to send, post, or share harmful content, often with the intent to embarrass, threaten, or negatively impact the well-being of an individual or a group.</a:t>
            </a:r>
          </a:p>
          <a:p>
            <a:pPr algn="l"/>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Cyberbullying can take various forms, including:</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Harassment:</a:t>
            </a:r>
            <a:r>
              <a:rPr lang="en-GB" b="0" i="0" u="none" strike="noStrike" dirty="0">
                <a:solidFill>
                  <a:srgbClr val="374151"/>
                </a:solidFill>
                <a:effectLst/>
                <a:latin typeface="Söhne"/>
              </a:rPr>
              <a:t> Repeatedly sending offensive messages or threats.</a:t>
            </a:r>
          </a:p>
          <a:p>
            <a:pPr algn="l">
              <a:buFont typeface="+mj-lt"/>
              <a:buAutoNum type="arabicPeriod"/>
            </a:pPr>
            <a:r>
              <a:rPr lang="en-GB" b="1" i="0" u="none" strike="noStrike" dirty="0">
                <a:solidFill>
                  <a:srgbClr val="374151"/>
                </a:solidFill>
                <a:effectLst/>
                <a:latin typeface="Söhne"/>
              </a:rPr>
              <a:t>Impersonation:</a:t>
            </a:r>
            <a:r>
              <a:rPr lang="en-GB" b="0" i="0" u="none" strike="noStrike" dirty="0">
                <a:solidFill>
                  <a:srgbClr val="374151"/>
                </a:solidFill>
                <a:effectLst/>
                <a:latin typeface="Söhne"/>
              </a:rPr>
              <a:t> Creating fake profiles to impersonate and harm someone.</a:t>
            </a:r>
          </a:p>
          <a:p>
            <a:pPr algn="l">
              <a:buFont typeface="+mj-lt"/>
              <a:buAutoNum type="arabicPeriod"/>
            </a:pPr>
            <a:r>
              <a:rPr lang="en-GB" b="1" i="0" u="none" strike="noStrike" dirty="0">
                <a:solidFill>
                  <a:srgbClr val="374151"/>
                </a:solidFill>
                <a:effectLst/>
                <a:latin typeface="Söhne"/>
              </a:rPr>
              <a:t>Outing:</a:t>
            </a:r>
            <a:r>
              <a:rPr lang="en-GB" b="0" i="0" u="none" strike="noStrike" dirty="0">
                <a:solidFill>
                  <a:srgbClr val="374151"/>
                </a:solidFill>
                <a:effectLst/>
                <a:latin typeface="Söhne"/>
              </a:rPr>
              <a:t> Sharing someone's personal information, secrets, or embarrassing details.</a:t>
            </a:r>
          </a:p>
          <a:p>
            <a:pPr algn="l">
              <a:buFont typeface="+mj-lt"/>
              <a:buAutoNum type="arabicPeriod"/>
            </a:pPr>
            <a:r>
              <a:rPr lang="en-GB" b="1" i="0" u="none" strike="noStrike" dirty="0">
                <a:solidFill>
                  <a:srgbClr val="374151"/>
                </a:solidFill>
                <a:effectLst/>
                <a:latin typeface="Söhne"/>
              </a:rPr>
              <a:t>Exclusion:</a:t>
            </a:r>
            <a:r>
              <a:rPr lang="en-GB" b="0" i="0" u="none" strike="noStrike" dirty="0">
                <a:solidFill>
                  <a:srgbClr val="374151"/>
                </a:solidFill>
                <a:effectLst/>
                <a:latin typeface="Söhne"/>
              </a:rPr>
              <a:t> Intentionally excluding someone from online groups or activities.</a:t>
            </a:r>
          </a:p>
          <a:p>
            <a:pPr algn="l">
              <a:buFont typeface="+mj-lt"/>
              <a:buAutoNum type="arabicPeriod"/>
            </a:pPr>
            <a:r>
              <a:rPr lang="en-GB" b="1" i="0" u="none" strike="noStrike" dirty="0">
                <a:solidFill>
                  <a:srgbClr val="374151"/>
                </a:solidFill>
                <a:effectLst/>
                <a:latin typeface="Söhne"/>
              </a:rPr>
              <a:t>Flaming:</a:t>
            </a:r>
            <a:r>
              <a:rPr lang="en-GB" b="0" i="0" u="none" strike="noStrike" dirty="0">
                <a:solidFill>
                  <a:srgbClr val="374151"/>
                </a:solidFill>
                <a:effectLst/>
                <a:latin typeface="Söhne"/>
              </a:rPr>
              <a:t> Posting hostile and insulting comments during online discussions.</a:t>
            </a:r>
          </a:p>
          <a:p>
            <a:pPr algn="l">
              <a:buFont typeface="+mj-lt"/>
              <a:buAutoNum type="arabicPeriod"/>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It is essential to address cyberbullying promptly, as it can have severe emotional and psychological consequences for the victims. Schools, parents, and online platforms often implement strategies to prevent and combat cyberbullying, promoting a safer online environment.</a:t>
            </a:r>
          </a:p>
          <a:p>
            <a:endParaRPr lang="en-US" dirty="0"/>
          </a:p>
        </p:txBody>
      </p:sp>
      <p:sp>
        <p:nvSpPr>
          <p:cNvPr id="4" name="Slide Number Placeholder 3"/>
          <p:cNvSpPr>
            <a:spLocks noGrp="1"/>
          </p:cNvSpPr>
          <p:nvPr>
            <p:ph type="sldNum" sz="quarter" idx="5"/>
          </p:nvPr>
        </p:nvSpPr>
        <p:spPr/>
        <p:txBody>
          <a:bodyPr/>
          <a:lstStyle/>
          <a:p>
            <a:fld id="{C3A125E4-34B8-0D44-AF9B-D77F89A739D9}" type="slidenum">
              <a:rPr lang="en-US" smtClean="0"/>
              <a:t>3</a:t>
            </a:fld>
            <a:endParaRPr lang="en-US"/>
          </a:p>
        </p:txBody>
      </p:sp>
    </p:spTree>
    <p:extLst>
      <p:ext uri="{BB962C8B-B14F-4D97-AF65-F5344CB8AC3E}">
        <p14:creationId xmlns:p14="http://schemas.microsoft.com/office/powerpoint/2010/main" val="5329430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3A125E4-34B8-0D44-AF9B-D77F89A739D9}" type="slidenum">
              <a:rPr lang="en-US" smtClean="0"/>
              <a:t>4</a:t>
            </a:fld>
            <a:endParaRPr lang="en-US"/>
          </a:p>
        </p:txBody>
      </p:sp>
    </p:spTree>
    <p:extLst>
      <p:ext uri="{BB962C8B-B14F-4D97-AF65-F5344CB8AC3E}">
        <p14:creationId xmlns:p14="http://schemas.microsoft.com/office/powerpoint/2010/main" val="24407094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1" i="0" u="none" strike="noStrike" dirty="0" err="1">
                <a:solidFill>
                  <a:srgbClr val="374151"/>
                </a:solidFill>
                <a:effectLst/>
                <a:latin typeface="Söhne"/>
              </a:rPr>
              <a:t>Patchin</a:t>
            </a:r>
            <a:r>
              <a:rPr lang="en-GB" b="1" i="0" u="none" strike="noStrike" dirty="0">
                <a:solidFill>
                  <a:srgbClr val="374151"/>
                </a:solidFill>
                <a:effectLst/>
                <a:latin typeface="Söhne"/>
              </a:rPr>
              <a:t>, J. W., &amp; Hinduja, S. (2014). Bullying beyond the schoolyard: Preventing and responding to cyberbullying.</a:t>
            </a:r>
            <a:r>
              <a:rPr lang="en-GB" b="0" i="0" u="none" strike="noStrike" dirty="0">
                <a:solidFill>
                  <a:srgbClr val="374151"/>
                </a:solidFill>
                <a:effectLst/>
                <a:latin typeface="Söhne"/>
              </a:rPr>
              <a:t> Corwin Press.</a:t>
            </a:r>
          </a:p>
          <a:p>
            <a:pPr marL="742950" lvl="1" indent="-285750" algn="l">
              <a:buFont typeface="+mj-lt"/>
              <a:buAutoNum type="arabicPeriod"/>
            </a:pPr>
            <a:r>
              <a:rPr lang="en-GB" b="0" i="0" u="none" strike="noStrike" dirty="0">
                <a:solidFill>
                  <a:srgbClr val="374151"/>
                </a:solidFill>
                <a:effectLst/>
                <a:latin typeface="Söhne"/>
              </a:rPr>
              <a:t>This book provides insights into understanding and addressing cyberbullying both within and beyond the school context.</a:t>
            </a:r>
          </a:p>
          <a:p>
            <a:pPr algn="l">
              <a:buFont typeface="+mj-lt"/>
              <a:buAutoNum type="arabicPeriod"/>
            </a:pPr>
            <a:r>
              <a:rPr lang="en-GB" b="1" i="0" u="none" strike="noStrike" dirty="0">
                <a:solidFill>
                  <a:srgbClr val="374151"/>
                </a:solidFill>
                <a:effectLst/>
                <a:latin typeface="Söhne"/>
              </a:rPr>
              <a:t>Smith, P. K., Mahdavi, J., Carvalho, M., Fisher, S., Russell, S., &amp; </a:t>
            </a:r>
            <a:r>
              <a:rPr lang="en-GB" b="1" i="0" u="none" strike="noStrike" dirty="0" err="1">
                <a:solidFill>
                  <a:srgbClr val="374151"/>
                </a:solidFill>
                <a:effectLst/>
                <a:latin typeface="Söhne"/>
              </a:rPr>
              <a:t>Tippett</a:t>
            </a:r>
            <a:r>
              <a:rPr lang="en-GB" b="1" i="0" u="none" strike="noStrike" dirty="0">
                <a:solidFill>
                  <a:srgbClr val="374151"/>
                </a:solidFill>
                <a:effectLst/>
                <a:latin typeface="Söhne"/>
              </a:rPr>
              <a:t>, N. (2008). Cyberbullying: Its nature and impact in secondary school pupils.</a:t>
            </a:r>
            <a:endParaRPr lang="en-GB" b="0" i="0" u="none" strike="noStrike" dirty="0">
              <a:solidFill>
                <a:srgbClr val="374151"/>
              </a:solidFill>
              <a:effectLst/>
              <a:latin typeface="Söhne"/>
            </a:endParaRPr>
          </a:p>
          <a:p>
            <a:pPr marL="742950" lvl="1" indent="-285750" algn="l">
              <a:buFont typeface="+mj-lt"/>
              <a:buAutoNum type="arabicPeriod"/>
            </a:pPr>
            <a:r>
              <a:rPr lang="en-GB" b="0" i="0" u="none" strike="noStrike" dirty="0">
                <a:solidFill>
                  <a:srgbClr val="374151"/>
                </a:solidFill>
                <a:effectLst/>
                <a:latin typeface="Söhne"/>
              </a:rPr>
              <a:t>This research article explores the nature and impact of cyberbullying among secondary school students.</a:t>
            </a:r>
          </a:p>
          <a:p>
            <a:pPr algn="l">
              <a:buFont typeface="+mj-lt"/>
              <a:buAutoNum type="arabicPeriod"/>
            </a:pPr>
            <a:r>
              <a:rPr lang="en-GB" b="1" i="0" u="none" strike="noStrike" dirty="0">
                <a:solidFill>
                  <a:srgbClr val="374151"/>
                </a:solidFill>
                <a:effectLst/>
                <a:latin typeface="Söhne"/>
              </a:rPr>
              <a:t>Kowalski, R. M., Limber, S. P., &amp; </a:t>
            </a:r>
            <a:r>
              <a:rPr lang="en-GB" b="1" i="0" u="none" strike="noStrike" dirty="0" err="1">
                <a:solidFill>
                  <a:srgbClr val="374151"/>
                </a:solidFill>
                <a:effectLst/>
                <a:latin typeface="Söhne"/>
              </a:rPr>
              <a:t>Agatston</a:t>
            </a:r>
            <a:r>
              <a:rPr lang="en-GB" b="1" i="0" u="none" strike="noStrike" dirty="0">
                <a:solidFill>
                  <a:srgbClr val="374151"/>
                </a:solidFill>
                <a:effectLst/>
                <a:latin typeface="Söhne"/>
              </a:rPr>
              <a:t>, P. W. (2012). Cyberbullying: Bullying in the digital age.</a:t>
            </a:r>
            <a:r>
              <a:rPr lang="en-GB" b="0" i="0" u="none" strike="noStrike" dirty="0">
                <a:solidFill>
                  <a:srgbClr val="374151"/>
                </a:solidFill>
                <a:effectLst/>
                <a:latin typeface="Söhne"/>
              </a:rPr>
              <a:t> John Wiley &amp; Sons.</a:t>
            </a:r>
          </a:p>
          <a:p>
            <a:pPr marL="742950" lvl="1" indent="-285750" algn="l">
              <a:buFont typeface="+mj-lt"/>
              <a:buAutoNum type="arabicPeriod"/>
            </a:pPr>
            <a:r>
              <a:rPr lang="en-GB" b="0" i="0" u="none" strike="noStrike" dirty="0">
                <a:solidFill>
                  <a:srgbClr val="374151"/>
                </a:solidFill>
                <a:effectLst/>
                <a:latin typeface="Söhne"/>
              </a:rPr>
              <a:t>The book delves into the phenomenon of cyberbullying, its prevalence, and strategies for prevention.</a:t>
            </a:r>
          </a:p>
          <a:p>
            <a:pPr algn="l">
              <a:buFont typeface="+mj-lt"/>
              <a:buAutoNum type="arabicPeriod"/>
            </a:pPr>
            <a:r>
              <a:rPr lang="en-GB" b="1" i="0" u="none" strike="noStrike" dirty="0">
                <a:solidFill>
                  <a:srgbClr val="374151"/>
                </a:solidFill>
                <a:effectLst/>
                <a:latin typeface="Söhne"/>
              </a:rPr>
              <a:t>Hinduja, S., &amp; </a:t>
            </a:r>
            <a:r>
              <a:rPr lang="en-GB" b="1" i="0" u="none" strike="noStrike" dirty="0" err="1">
                <a:solidFill>
                  <a:srgbClr val="374151"/>
                </a:solidFill>
                <a:effectLst/>
                <a:latin typeface="Söhne"/>
              </a:rPr>
              <a:t>Patchin</a:t>
            </a:r>
            <a:r>
              <a:rPr lang="en-GB" b="1" i="0" u="none" strike="noStrike" dirty="0">
                <a:solidFill>
                  <a:srgbClr val="374151"/>
                </a:solidFill>
                <a:effectLst/>
                <a:latin typeface="Söhne"/>
              </a:rPr>
              <a:t>, J. W. (2010). Bullying, cyberbullying, and suicide.</a:t>
            </a:r>
            <a:r>
              <a:rPr lang="en-GB" b="0" i="0" u="none" strike="noStrike" dirty="0">
                <a:solidFill>
                  <a:srgbClr val="374151"/>
                </a:solidFill>
                <a:effectLst/>
                <a:latin typeface="Söhne"/>
              </a:rPr>
              <a:t> Archives of Suicide Research, 14(3), 206-221.</a:t>
            </a:r>
          </a:p>
          <a:p>
            <a:pPr marL="742950" lvl="1" indent="-285750" algn="l">
              <a:buFont typeface="+mj-lt"/>
              <a:buAutoNum type="arabicPeriod"/>
            </a:pPr>
            <a:r>
              <a:rPr lang="en-GB" b="0" i="0" u="none" strike="noStrike" dirty="0">
                <a:solidFill>
                  <a:srgbClr val="374151"/>
                </a:solidFill>
                <a:effectLst/>
                <a:latin typeface="Söhne"/>
              </a:rPr>
              <a:t>This article explores the connection between bullying, cyberbullying, and suicide, providing valuable insights.</a:t>
            </a:r>
          </a:p>
          <a:p>
            <a:pPr algn="l">
              <a:buFont typeface="+mj-lt"/>
              <a:buAutoNum type="arabicPeriod"/>
            </a:pPr>
            <a:r>
              <a:rPr lang="en-GB" b="1" i="0" u="none" strike="noStrike" dirty="0">
                <a:solidFill>
                  <a:srgbClr val="374151"/>
                </a:solidFill>
                <a:effectLst/>
                <a:latin typeface="Söhne"/>
              </a:rPr>
              <a:t>Tokunaga, R. S. (2010). Following you home from school: A critical review and synthesis of research on cyberbullying victimization.</a:t>
            </a:r>
            <a:r>
              <a:rPr lang="en-GB" b="0" i="0" u="none" strike="noStrike" dirty="0">
                <a:solidFill>
                  <a:srgbClr val="374151"/>
                </a:solidFill>
                <a:effectLst/>
                <a:latin typeface="Söhne"/>
              </a:rPr>
              <a:t> Computers in Human </a:t>
            </a:r>
            <a:r>
              <a:rPr lang="en-GB" b="0" i="0" u="none" strike="noStrike" dirty="0" err="1">
                <a:solidFill>
                  <a:srgbClr val="374151"/>
                </a:solidFill>
                <a:effectLst/>
                <a:latin typeface="Söhne"/>
              </a:rPr>
              <a:t>Behavior</a:t>
            </a:r>
            <a:r>
              <a:rPr lang="en-GB" b="0" i="0" u="none" strike="noStrike" dirty="0">
                <a:solidFill>
                  <a:srgbClr val="374151"/>
                </a:solidFill>
                <a:effectLst/>
                <a:latin typeface="Söhne"/>
              </a:rPr>
              <a:t>, 26(3), 277-287.</a:t>
            </a:r>
          </a:p>
          <a:p>
            <a:pPr marL="742950" lvl="1" indent="-285750" algn="l">
              <a:buFont typeface="+mj-lt"/>
              <a:buAutoNum type="arabicPeriod"/>
            </a:pPr>
            <a:r>
              <a:rPr lang="en-GB" b="0" i="0" u="none" strike="noStrike" dirty="0">
                <a:solidFill>
                  <a:srgbClr val="374151"/>
                </a:solidFill>
                <a:effectLst/>
                <a:latin typeface="Söhne"/>
              </a:rPr>
              <a:t>The article reviews and synthesizes research on the victimization aspect of cyberbullying.</a:t>
            </a:r>
          </a:p>
          <a:p>
            <a:endParaRPr lang="en-US" dirty="0"/>
          </a:p>
        </p:txBody>
      </p:sp>
      <p:sp>
        <p:nvSpPr>
          <p:cNvPr id="4" name="Slide Number Placeholder 3"/>
          <p:cNvSpPr>
            <a:spLocks noGrp="1"/>
          </p:cNvSpPr>
          <p:nvPr>
            <p:ph type="sldNum" sz="quarter" idx="5"/>
          </p:nvPr>
        </p:nvSpPr>
        <p:spPr/>
        <p:txBody>
          <a:bodyPr/>
          <a:lstStyle/>
          <a:p>
            <a:fld id="{C3A125E4-34B8-0D44-AF9B-D77F89A739D9}" type="slidenum">
              <a:rPr lang="en-US" smtClean="0"/>
              <a:t>5</a:t>
            </a:fld>
            <a:endParaRPr lang="en-US"/>
          </a:p>
        </p:txBody>
      </p:sp>
    </p:spTree>
    <p:extLst>
      <p:ext uri="{BB962C8B-B14F-4D97-AF65-F5344CB8AC3E}">
        <p14:creationId xmlns:p14="http://schemas.microsoft.com/office/powerpoint/2010/main" val="9141825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200" b="0" i="0" u="none" strike="noStrike" dirty="0">
                <a:solidFill>
                  <a:srgbClr val="374151"/>
                </a:solidFill>
                <a:effectLst/>
                <a:latin typeface="Calibri" panose="020F0502020204030204" pitchFamily="34" charset="0"/>
                <a:cs typeface="Calibri" panose="020F0502020204030204" pitchFamily="34" charset="0"/>
              </a:rPr>
              <a:t>The response to cyberbullying by victims can vary, and individuals may adopt different coping mechanisms. </a:t>
            </a:r>
          </a:p>
          <a:p>
            <a:pPr algn="l"/>
            <a:endParaRPr lang="en-GB" sz="1200" b="0" i="0" u="none" strike="noStrike" dirty="0">
              <a:solidFill>
                <a:srgbClr val="374151"/>
              </a:solidFill>
              <a:effectLst/>
              <a:latin typeface="Calibri" panose="020F0502020204030204" pitchFamily="34" charset="0"/>
              <a:cs typeface="Calibri" panose="020F0502020204030204" pitchFamily="34" charset="0"/>
            </a:endParaRPr>
          </a:p>
          <a:p>
            <a:pPr algn="l"/>
            <a:r>
              <a:rPr lang="en-GB" sz="1200" b="0" i="0" u="none" strike="noStrike" dirty="0">
                <a:solidFill>
                  <a:srgbClr val="374151"/>
                </a:solidFill>
                <a:effectLst/>
                <a:latin typeface="Calibri" panose="020F0502020204030204" pitchFamily="34" charset="0"/>
                <a:cs typeface="Calibri" panose="020F0502020204030204" pitchFamily="34" charset="0"/>
              </a:rPr>
              <a:t>Here are some common ways victims respond to cyberbullying:</a:t>
            </a:r>
          </a:p>
          <a:p>
            <a:pPr algn="l"/>
            <a:endParaRPr lang="en-GB" sz="1200"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sz="1200" b="1" i="0" u="none" strike="noStrike" dirty="0">
                <a:solidFill>
                  <a:srgbClr val="374151"/>
                </a:solidFill>
                <a:effectLst/>
                <a:latin typeface="Calibri" panose="020F0502020204030204" pitchFamily="34" charset="0"/>
                <a:cs typeface="Calibri" panose="020F0502020204030204" pitchFamily="34" charset="0"/>
              </a:rPr>
              <a:t>Ignoring or Blocking:</a:t>
            </a:r>
            <a:r>
              <a:rPr lang="en-GB" sz="1200" b="0" i="0" u="none" strike="noStrike" dirty="0">
                <a:solidFill>
                  <a:srgbClr val="374151"/>
                </a:solidFill>
                <a:effectLst/>
                <a:latin typeface="Calibri" panose="020F0502020204030204" pitchFamily="34" charset="0"/>
                <a:cs typeface="Calibri" panose="020F0502020204030204" pitchFamily="34" charset="0"/>
              </a:rPr>
              <a:t> Some victims choose to ignore the cyberbullying </a:t>
            </a:r>
            <a:r>
              <a:rPr lang="en-GB" sz="1200" b="0" i="0" u="none" strike="noStrike" dirty="0" err="1">
                <a:solidFill>
                  <a:srgbClr val="374151"/>
                </a:solidFill>
                <a:effectLst/>
                <a:latin typeface="Calibri" panose="020F0502020204030204" pitchFamily="34" charset="0"/>
                <a:cs typeface="Calibri" panose="020F0502020204030204" pitchFamily="34" charset="0"/>
              </a:rPr>
              <a:t>behavior</a:t>
            </a:r>
            <a:r>
              <a:rPr lang="en-GB" sz="1200" b="0" i="0" u="none" strike="noStrike" dirty="0">
                <a:solidFill>
                  <a:srgbClr val="374151"/>
                </a:solidFill>
                <a:effectLst/>
                <a:latin typeface="Calibri" panose="020F0502020204030204" pitchFamily="34" charset="0"/>
                <a:cs typeface="Calibri" panose="020F0502020204030204" pitchFamily="34" charset="0"/>
              </a:rPr>
              <a:t> and block or disengage from the individuals involved. This approach aims to reduce exposure to harmful content.</a:t>
            </a:r>
          </a:p>
          <a:p>
            <a:pPr algn="l">
              <a:buFont typeface="+mj-lt"/>
              <a:buAutoNum type="arabicPeriod"/>
            </a:pPr>
            <a:r>
              <a:rPr lang="en-GB" sz="1200" b="1" i="0" u="none" strike="noStrike" dirty="0">
                <a:solidFill>
                  <a:srgbClr val="374151"/>
                </a:solidFill>
                <a:effectLst/>
                <a:latin typeface="Calibri" panose="020F0502020204030204" pitchFamily="34" charset="0"/>
                <a:cs typeface="Calibri" panose="020F0502020204030204" pitchFamily="34" charset="0"/>
              </a:rPr>
              <a:t>Reporting to Authorities:</a:t>
            </a:r>
            <a:r>
              <a:rPr lang="en-GB" sz="1200" b="0" i="0" u="none" strike="noStrike" dirty="0">
                <a:solidFill>
                  <a:srgbClr val="374151"/>
                </a:solidFill>
                <a:effectLst/>
                <a:latin typeface="Calibri" panose="020F0502020204030204" pitchFamily="34" charset="0"/>
                <a:cs typeface="Calibri" panose="020F0502020204030204" pitchFamily="34" charset="0"/>
              </a:rPr>
              <a:t> Victims may choose to report incidents of cyberbullying to relevant authorities, such as school officials, social media platforms, or law enforcement. Reporting can lead to intervention and disciplinary actions.</a:t>
            </a:r>
          </a:p>
          <a:p>
            <a:pPr algn="l">
              <a:buFont typeface="+mj-lt"/>
              <a:buAutoNum type="arabicPeriod"/>
            </a:pPr>
            <a:r>
              <a:rPr lang="en-GB" sz="1200" b="1" i="0" u="none" strike="noStrike" dirty="0">
                <a:solidFill>
                  <a:srgbClr val="374151"/>
                </a:solidFill>
                <a:effectLst/>
                <a:latin typeface="Calibri" panose="020F0502020204030204" pitchFamily="34" charset="0"/>
                <a:cs typeface="Calibri" panose="020F0502020204030204" pitchFamily="34" charset="0"/>
              </a:rPr>
              <a:t>Seeking Support:</a:t>
            </a:r>
            <a:r>
              <a:rPr lang="en-GB" sz="1200" b="0" i="0" u="none" strike="noStrike" dirty="0">
                <a:solidFill>
                  <a:srgbClr val="374151"/>
                </a:solidFill>
                <a:effectLst/>
                <a:latin typeface="Calibri" panose="020F0502020204030204" pitchFamily="34" charset="0"/>
                <a:cs typeface="Calibri" panose="020F0502020204030204" pitchFamily="34" charset="0"/>
              </a:rPr>
              <a:t> Victims often turn to friends, family, or mental health professionals for emotional support. Discussing the experience can help victims cope with the emotional impact of cyberbullying.</a:t>
            </a:r>
          </a:p>
          <a:p>
            <a:pPr algn="l">
              <a:buFont typeface="+mj-lt"/>
              <a:buAutoNum type="arabicPeriod"/>
            </a:pPr>
            <a:r>
              <a:rPr lang="en-GB" sz="1200" b="1" i="0" u="none" strike="noStrike" dirty="0">
                <a:solidFill>
                  <a:srgbClr val="374151"/>
                </a:solidFill>
                <a:effectLst/>
                <a:latin typeface="Calibri" panose="020F0502020204030204" pitchFamily="34" charset="0"/>
                <a:cs typeface="Calibri" panose="020F0502020204030204" pitchFamily="34" charset="0"/>
              </a:rPr>
              <a:t>Online Advocacy:</a:t>
            </a:r>
            <a:r>
              <a:rPr lang="en-GB" sz="1200" b="0" i="0" u="none" strike="noStrike" dirty="0">
                <a:solidFill>
                  <a:srgbClr val="374151"/>
                </a:solidFill>
                <a:effectLst/>
                <a:latin typeface="Calibri" panose="020F0502020204030204" pitchFamily="34" charset="0"/>
                <a:cs typeface="Calibri" panose="020F0502020204030204" pitchFamily="34" charset="0"/>
              </a:rPr>
              <a:t> In some cases, victims may engage in online advocacy against cyberbullying, sharing their experiences to raise awareness and promote anti-cyberbullying initiatives.</a:t>
            </a:r>
          </a:p>
          <a:p>
            <a:pPr algn="l">
              <a:buFont typeface="+mj-lt"/>
              <a:buAutoNum type="arabicPeriod"/>
            </a:pPr>
            <a:r>
              <a:rPr lang="en-GB" sz="1200" b="1" i="0" u="none" strike="noStrike" dirty="0">
                <a:solidFill>
                  <a:srgbClr val="374151"/>
                </a:solidFill>
                <a:effectLst/>
                <a:latin typeface="Calibri" panose="020F0502020204030204" pitchFamily="34" charset="0"/>
                <a:cs typeface="Calibri" panose="020F0502020204030204" pitchFamily="34" charset="0"/>
              </a:rPr>
              <a:t>Legal Action:</a:t>
            </a:r>
            <a:r>
              <a:rPr lang="en-GB" sz="1200" b="0" i="0" u="none" strike="noStrike" dirty="0">
                <a:solidFill>
                  <a:srgbClr val="374151"/>
                </a:solidFill>
                <a:effectLst/>
                <a:latin typeface="Calibri" panose="020F0502020204030204" pitchFamily="34" charset="0"/>
                <a:cs typeface="Calibri" panose="020F0502020204030204" pitchFamily="34" charset="0"/>
              </a:rPr>
              <a:t> In severe cases, victims may explore legal options to address cyberbullying, especially if it involves defamation, harassment, or threats. Legal actions can include cease-and-desist orders or pursuing charges against the perpetrators.</a:t>
            </a:r>
          </a:p>
          <a:p>
            <a:pPr algn="l"/>
            <a:endParaRPr lang="en-GB" sz="1200" b="1" i="0" u="none" strike="noStrike" dirty="0">
              <a:solidFill>
                <a:srgbClr val="374151"/>
              </a:solidFill>
              <a:effectLst/>
              <a:latin typeface="Calibri" panose="020F0502020204030204" pitchFamily="34" charset="0"/>
              <a:cs typeface="Calibri" panose="020F0502020204030204" pitchFamily="34" charset="0"/>
            </a:endParaRPr>
          </a:p>
          <a:p>
            <a:pPr algn="l"/>
            <a:r>
              <a:rPr lang="en-GB" sz="1200" b="1" i="0" u="none" strike="noStrike" dirty="0">
                <a:solidFill>
                  <a:srgbClr val="374151"/>
                </a:solidFill>
                <a:effectLst/>
                <a:latin typeface="Calibri" panose="020F0502020204030204" pitchFamily="34" charset="0"/>
                <a:cs typeface="Calibri" panose="020F0502020204030204" pitchFamily="34" charset="0"/>
              </a:rPr>
              <a:t>Statistics:</a:t>
            </a:r>
            <a:r>
              <a:rPr lang="en-GB" sz="1200" b="0" i="0" u="none" strike="noStrike" dirty="0">
                <a:solidFill>
                  <a:srgbClr val="374151"/>
                </a:solidFill>
                <a:effectLst/>
                <a:latin typeface="Calibri" panose="020F0502020204030204" pitchFamily="34" charset="0"/>
                <a:cs typeface="Calibri" panose="020F0502020204030204" pitchFamily="34" charset="0"/>
              </a:rPr>
              <a:t> Statistics on cyberbullying can vary based on the region, age group, and methodologies used in research. </a:t>
            </a:r>
          </a:p>
          <a:p>
            <a:pPr algn="l"/>
            <a:endParaRPr lang="en-GB" sz="1200" b="0" i="0" u="none" strike="noStrike" dirty="0">
              <a:solidFill>
                <a:srgbClr val="374151"/>
              </a:solidFill>
              <a:effectLst/>
              <a:latin typeface="Calibri" panose="020F0502020204030204" pitchFamily="34" charset="0"/>
              <a:cs typeface="Calibri" panose="020F0502020204030204" pitchFamily="34" charset="0"/>
            </a:endParaRPr>
          </a:p>
          <a:p>
            <a:pPr algn="l"/>
            <a:r>
              <a:rPr lang="en-GB" sz="1200" b="0" i="0" u="none" strike="noStrike" dirty="0">
                <a:solidFill>
                  <a:srgbClr val="374151"/>
                </a:solidFill>
                <a:effectLst/>
                <a:latin typeface="Calibri" panose="020F0502020204030204" pitchFamily="34" charset="0"/>
                <a:cs typeface="Calibri" panose="020F0502020204030204" pitchFamily="34" charset="0"/>
              </a:rPr>
              <a:t>According to the </a:t>
            </a:r>
            <a:r>
              <a:rPr lang="en-GB" sz="1200" b="1" i="0" u="none" strike="noStrike" dirty="0">
                <a:solidFill>
                  <a:srgbClr val="374151"/>
                </a:solidFill>
                <a:effectLst/>
                <a:latin typeface="Calibri" panose="020F0502020204030204" pitchFamily="34" charset="0"/>
                <a:cs typeface="Calibri" panose="020F0502020204030204" pitchFamily="34" charset="0"/>
              </a:rPr>
              <a:t>Pew Research Centre</a:t>
            </a:r>
            <a:r>
              <a:rPr lang="en-GB" sz="1200" b="0" i="0" u="none" strike="noStrike" dirty="0">
                <a:solidFill>
                  <a:srgbClr val="374151"/>
                </a:solidFill>
                <a:effectLst/>
                <a:latin typeface="Calibri" panose="020F0502020204030204" pitchFamily="34" charset="0"/>
                <a:cs typeface="Calibri" panose="020F0502020204030204" pitchFamily="34" charset="0"/>
              </a:rPr>
              <a:t>:</a:t>
            </a:r>
          </a:p>
          <a:p>
            <a:pPr marL="742950" lvl="1" indent="-285750" algn="l">
              <a:buFont typeface="+mj-lt"/>
              <a:buAutoNum type="arabicPeriod"/>
            </a:pPr>
            <a:r>
              <a:rPr lang="en-GB" sz="1200" b="0" i="0" u="none" strike="noStrike" dirty="0">
                <a:solidFill>
                  <a:srgbClr val="374151"/>
                </a:solidFill>
                <a:effectLst/>
                <a:latin typeface="Calibri" panose="020F0502020204030204" pitchFamily="34" charset="0"/>
                <a:cs typeface="Calibri" panose="020F0502020204030204" pitchFamily="34" charset="0"/>
              </a:rPr>
              <a:t>In a survey of U.S. teens (ages 13-17), about 59% reported experiencing some form of online harassment.</a:t>
            </a:r>
          </a:p>
          <a:p>
            <a:pPr marL="742950" lvl="1" indent="-285750" algn="l">
              <a:buFont typeface="+mj-lt"/>
              <a:buAutoNum type="arabicPeriod"/>
            </a:pPr>
            <a:r>
              <a:rPr lang="en-GB" sz="1200" b="0" i="0" u="none" strike="noStrike" dirty="0">
                <a:solidFill>
                  <a:srgbClr val="374151"/>
                </a:solidFill>
                <a:effectLst/>
                <a:latin typeface="Calibri" panose="020F0502020204030204" pitchFamily="34" charset="0"/>
                <a:cs typeface="Calibri" panose="020F0502020204030204" pitchFamily="34" charset="0"/>
              </a:rPr>
              <a:t>Around 63% of female teens experienced online harassment, compared to 53% of males.</a:t>
            </a:r>
          </a:p>
          <a:p>
            <a:pPr marL="742950" lvl="1" indent="-285750" algn="l">
              <a:buFont typeface="+mj-lt"/>
              <a:buAutoNum type="arabicPeriod"/>
            </a:pPr>
            <a:r>
              <a:rPr lang="en-GB" sz="1200" b="0" i="0" u="none" strike="noStrike" dirty="0">
                <a:solidFill>
                  <a:srgbClr val="374151"/>
                </a:solidFill>
                <a:effectLst/>
                <a:latin typeface="Calibri" panose="020F0502020204030204" pitchFamily="34" charset="0"/>
                <a:cs typeface="Calibri" panose="020F0502020204030204" pitchFamily="34" charset="0"/>
              </a:rPr>
              <a:t>A report from the </a:t>
            </a:r>
            <a:r>
              <a:rPr lang="en-GB" sz="1200" b="1" i="0" u="none" strike="noStrike" dirty="0">
                <a:solidFill>
                  <a:srgbClr val="374151"/>
                </a:solidFill>
                <a:effectLst/>
                <a:latin typeface="Calibri" panose="020F0502020204030204" pitchFamily="34" charset="0"/>
                <a:cs typeface="Calibri" panose="020F0502020204030204" pitchFamily="34" charset="0"/>
              </a:rPr>
              <a:t>Cyberbullying Research Centre</a:t>
            </a:r>
            <a:r>
              <a:rPr lang="en-GB" sz="1200" b="0" i="0" u="none" strike="noStrike" dirty="0">
                <a:solidFill>
                  <a:srgbClr val="374151"/>
                </a:solidFill>
                <a:effectLst/>
                <a:latin typeface="Calibri" panose="020F0502020204030204" pitchFamily="34" charset="0"/>
                <a:cs typeface="Calibri" panose="020F0502020204030204" pitchFamily="34" charset="0"/>
              </a:rPr>
              <a:t> found that approximately 28% of students in the U.S. have experienced cyberbullying</a:t>
            </a:r>
          </a:p>
          <a:p>
            <a:pPr marL="742950" lvl="1" indent="-285750" algn="l">
              <a:buFont typeface="+mj-lt"/>
              <a:buAutoNum type="arabicPeriod"/>
            </a:pPr>
            <a:r>
              <a:rPr lang="en-GB" sz="1200" b="1" i="0" u="none" strike="noStrike" dirty="0">
                <a:solidFill>
                  <a:srgbClr val="374151"/>
                </a:solidFill>
                <a:effectLst/>
                <a:latin typeface="Calibri" panose="020F0502020204030204" pitchFamily="34" charset="0"/>
                <a:cs typeface="Calibri" panose="020F0502020204030204" pitchFamily="34" charset="0"/>
              </a:rPr>
              <a:t>UNICEF's poll on cyberbullying</a:t>
            </a:r>
            <a:r>
              <a:rPr lang="en-GB" sz="1200" b="0" i="0" u="none" strike="noStrike" dirty="0">
                <a:solidFill>
                  <a:srgbClr val="374151"/>
                </a:solidFill>
                <a:effectLst/>
                <a:latin typeface="Calibri" panose="020F0502020204030204" pitchFamily="34" charset="0"/>
                <a:cs typeface="Calibri" panose="020F0502020204030204" pitchFamily="34" charset="0"/>
              </a:rPr>
              <a:t> revealed that globally, 1 in 3 young people has been a victim of online bullying.</a:t>
            </a:r>
          </a:p>
          <a:p>
            <a:br>
              <a:rPr lang="en-GB" dirty="0"/>
            </a:br>
            <a:endParaRPr lang="en-US" dirty="0"/>
          </a:p>
        </p:txBody>
      </p:sp>
      <p:sp>
        <p:nvSpPr>
          <p:cNvPr id="4" name="Slide Number Placeholder 3"/>
          <p:cNvSpPr>
            <a:spLocks noGrp="1"/>
          </p:cNvSpPr>
          <p:nvPr>
            <p:ph type="sldNum" sz="quarter" idx="5"/>
          </p:nvPr>
        </p:nvSpPr>
        <p:spPr/>
        <p:txBody>
          <a:bodyPr/>
          <a:lstStyle/>
          <a:p>
            <a:fld id="{C3A125E4-34B8-0D44-AF9B-D77F89A739D9}" type="slidenum">
              <a:rPr lang="en-US" smtClean="0"/>
              <a:t>6</a:t>
            </a:fld>
            <a:endParaRPr lang="en-US"/>
          </a:p>
        </p:txBody>
      </p:sp>
    </p:spTree>
    <p:extLst>
      <p:ext uri="{BB962C8B-B14F-4D97-AF65-F5344CB8AC3E}">
        <p14:creationId xmlns:p14="http://schemas.microsoft.com/office/powerpoint/2010/main" val="8141179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Cyberbullying can have serious consequences for the victims, both emotionally and psychologically. </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marL="171450" indent="-171450"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Emotional Distress:</a:t>
            </a:r>
            <a:r>
              <a:rPr lang="en-GB" b="0" i="0" u="none" strike="noStrike" dirty="0">
                <a:solidFill>
                  <a:srgbClr val="374151"/>
                </a:solidFill>
                <a:effectLst/>
                <a:latin typeface="Calibri" panose="020F0502020204030204" pitchFamily="34" charset="0"/>
                <a:cs typeface="Calibri" panose="020F0502020204030204" pitchFamily="34" charset="0"/>
              </a:rPr>
              <a:t> Victims may experience anxiety, depression, and stress as a result of cyberbullying.</a:t>
            </a:r>
          </a:p>
          <a:p>
            <a:pPr marL="171450" indent="-171450"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Isolation:</a:t>
            </a:r>
            <a:r>
              <a:rPr lang="en-GB" b="0" i="0" u="none" strike="noStrike" dirty="0">
                <a:solidFill>
                  <a:srgbClr val="374151"/>
                </a:solidFill>
                <a:effectLst/>
                <a:latin typeface="Calibri" panose="020F0502020204030204" pitchFamily="34" charset="0"/>
                <a:cs typeface="Calibri" panose="020F0502020204030204" pitchFamily="34" charset="0"/>
              </a:rPr>
              <a:t> Cyberbullying can lead to social isolation as victims may withdraw from friends and family.</a:t>
            </a:r>
          </a:p>
          <a:p>
            <a:pPr marL="171450" indent="-171450"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Academic Impact:</a:t>
            </a:r>
            <a:r>
              <a:rPr lang="en-GB" b="0" i="0" u="none" strike="noStrike" dirty="0">
                <a:solidFill>
                  <a:srgbClr val="374151"/>
                </a:solidFill>
                <a:effectLst/>
                <a:latin typeface="Calibri" panose="020F0502020204030204" pitchFamily="34" charset="0"/>
                <a:cs typeface="Calibri" panose="020F0502020204030204" pitchFamily="34" charset="0"/>
              </a:rPr>
              <a:t> Targets of cyberbullying may face difficulties in concentrating on their studies, leading to a decline in academic performance.</a:t>
            </a:r>
          </a:p>
          <a:p>
            <a:pPr marL="171450" indent="-171450"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Physical Health Issues:</a:t>
            </a:r>
            <a:r>
              <a:rPr lang="en-GB" b="0" i="0" u="none" strike="noStrike" dirty="0">
                <a:solidFill>
                  <a:srgbClr val="374151"/>
                </a:solidFill>
                <a:effectLst/>
                <a:latin typeface="Calibri" panose="020F0502020204030204" pitchFamily="34" charset="0"/>
                <a:cs typeface="Calibri" panose="020F0502020204030204" pitchFamily="34" charset="0"/>
              </a:rPr>
              <a:t> Prolonged stress from cyberbullying can contribute to physical health problems.</a:t>
            </a:r>
          </a:p>
          <a:p>
            <a:pPr marL="171450" indent="-171450" algn="l">
              <a:buFont typeface="Arial" panose="020B0604020202020204" pitchFamily="34" charset="0"/>
              <a:buChar char="•"/>
            </a:pPr>
            <a:r>
              <a:rPr lang="en-GB" b="1" i="0" u="none" strike="noStrike" dirty="0">
                <a:solidFill>
                  <a:srgbClr val="374151"/>
                </a:solidFill>
                <a:effectLst/>
                <a:latin typeface="Calibri" panose="020F0502020204030204" pitchFamily="34" charset="0"/>
                <a:cs typeface="Calibri" panose="020F0502020204030204" pitchFamily="34" charset="0"/>
              </a:rPr>
              <a:t>Suicidal Thoughts:</a:t>
            </a:r>
            <a:r>
              <a:rPr lang="en-GB" b="0" i="0" u="none" strike="noStrike" dirty="0">
                <a:solidFill>
                  <a:srgbClr val="374151"/>
                </a:solidFill>
                <a:effectLst/>
                <a:latin typeface="Calibri" panose="020F0502020204030204" pitchFamily="34" charset="0"/>
                <a:cs typeface="Calibri" panose="020F0502020204030204" pitchFamily="34" charset="0"/>
              </a:rPr>
              <a:t> In extreme cases, cyberbullying has been linked to an increased risk of suicidal thoughts and behaviours.</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Here are some statistics related to the consequences of cyberbullying:</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b="0" i="0" u="none" strike="noStrike" dirty="0">
                <a:solidFill>
                  <a:srgbClr val="374151"/>
                </a:solidFill>
                <a:effectLst/>
                <a:latin typeface="Calibri" panose="020F0502020204030204" pitchFamily="34" charset="0"/>
                <a:cs typeface="Calibri" panose="020F0502020204030204" pitchFamily="34" charset="0"/>
              </a:rPr>
              <a:t>According to a study published in JAMA </a:t>
            </a:r>
            <a:r>
              <a:rPr lang="en-GB" b="0" i="0" u="none" strike="noStrike" dirty="0" err="1">
                <a:solidFill>
                  <a:srgbClr val="374151"/>
                </a:solidFill>
                <a:effectLst/>
                <a:latin typeface="Calibri" panose="020F0502020204030204" pitchFamily="34" charset="0"/>
                <a:cs typeface="Calibri" panose="020F0502020204030204" pitchFamily="34" charset="0"/>
              </a:rPr>
              <a:t>Pediatrics</a:t>
            </a:r>
            <a:r>
              <a:rPr lang="en-GB" b="0" i="0" u="none" strike="noStrike" dirty="0">
                <a:solidFill>
                  <a:srgbClr val="374151"/>
                </a:solidFill>
                <a:effectLst/>
                <a:latin typeface="Calibri" panose="020F0502020204030204" pitchFamily="34" charset="0"/>
                <a:cs typeface="Calibri" panose="020F0502020204030204" pitchFamily="34" charset="0"/>
              </a:rPr>
              <a:t>, victims of cyberbullying are more likely to self-harm and attempt suicide.</a:t>
            </a:r>
          </a:p>
          <a:p>
            <a:pPr algn="l">
              <a:buFont typeface="Arial" panose="020B0604020202020204" pitchFamily="34" charset="0"/>
              <a:buChar char="•"/>
            </a:pPr>
            <a:r>
              <a:rPr lang="en-GB" b="0" i="0" u="none" strike="noStrike" dirty="0">
                <a:solidFill>
                  <a:srgbClr val="374151"/>
                </a:solidFill>
                <a:effectLst/>
                <a:latin typeface="Calibri" panose="020F0502020204030204" pitchFamily="34" charset="0"/>
                <a:cs typeface="Calibri" panose="020F0502020204030204" pitchFamily="34" charset="0"/>
              </a:rPr>
              <a:t>The Cyberbullying Research Centre reports that victims of cyberbullying are more likely to experience depression and anxiety.</a:t>
            </a:r>
          </a:p>
          <a:p>
            <a:pPr algn="l">
              <a:buFont typeface="Arial" panose="020B0604020202020204" pitchFamily="34" charset="0"/>
              <a:buChar char="•"/>
            </a:pPr>
            <a:r>
              <a:rPr lang="en-GB" b="0" i="0" u="none" strike="noStrike" dirty="0">
                <a:solidFill>
                  <a:srgbClr val="374151"/>
                </a:solidFill>
                <a:effectLst/>
                <a:latin typeface="Calibri" panose="020F0502020204030204" pitchFamily="34" charset="0"/>
                <a:cs typeface="Calibri" panose="020F0502020204030204" pitchFamily="34" charset="0"/>
              </a:rPr>
              <a:t>A survey conducted by the National Centre for Education Statistics found that students who reported being bullied online also reported feeling less safe at school.</a:t>
            </a:r>
          </a:p>
          <a:p>
            <a:pPr algn="l">
              <a:buFont typeface="Arial" panose="020B0604020202020204" pitchFamily="34" charset="0"/>
              <a:buChar char="•"/>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It's essential to address cyberbullying promptly and provide support to victims to mitigate its impact. </a:t>
            </a:r>
            <a:endParaRPr lang="en-US" dirty="0"/>
          </a:p>
        </p:txBody>
      </p:sp>
      <p:sp>
        <p:nvSpPr>
          <p:cNvPr id="4" name="Slide Number Placeholder 3"/>
          <p:cNvSpPr>
            <a:spLocks noGrp="1"/>
          </p:cNvSpPr>
          <p:nvPr>
            <p:ph type="sldNum" sz="quarter" idx="5"/>
          </p:nvPr>
        </p:nvSpPr>
        <p:spPr/>
        <p:txBody>
          <a:bodyPr/>
          <a:lstStyle/>
          <a:p>
            <a:fld id="{C3A125E4-34B8-0D44-AF9B-D77F89A739D9}" type="slidenum">
              <a:rPr lang="en-US" smtClean="0"/>
              <a:t>7</a:t>
            </a:fld>
            <a:endParaRPr lang="en-US"/>
          </a:p>
        </p:txBody>
      </p:sp>
    </p:spTree>
    <p:extLst>
      <p:ext uri="{BB962C8B-B14F-4D97-AF65-F5344CB8AC3E}">
        <p14:creationId xmlns:p14="http://schemas.microsoft.com/office/powerpoint/2010/main" val="2798271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43541"/>
                </a:solidFill>
                <a:effectLst/>
                <a:latin typeface="Söhne"/>
              </a:rPr>
              <a:t>Cyber hate refers to online expressions of hatred, prejudice, or discrimination targeted at individuals or groups based on characteristics such as race, ethnicity, religion, gender, sexual orientation, or other protected attributes. It involves the use of digital platforms, social media, or other online channels to spread harmful content, engage in harassment, or promote discriminatory ideologies.</a:t>
            </a:r>
          </a:p>
          <a:p>
            <a:pPr algn="l"/>
            <a:endParaRPr lang="en-GB" b="0" i="0" u="none" strike="noStrike" dirty="0">
              <a:solidFill>
                <a:srgbClr val="343541"/>
              </a:solidFill>
              <a:effectLst/>
              <a:latin typeface="Söhne"/>
            </a:endParaRPr>
          </a:p>
          <a:p>
            <a:pPr algn="l"/>
            <a:r>
              <a:rPr lang="en-GB" b="1" i="0" u="none" strike="noStrike" dirty="0">
                <a:solidFill>
                  <a:srgbClr val="343541"/>
                </a:solidFill>
                <a:effectLst/>
                <a:latin typeface="Söhne"/>
              </a:rPr>
              <a:t>Academic Sources:</a:t>
            </a:r>
            <a:endParaRPr lang="en-GB" b="0" i="0" u="none" strike="noStrike" dirty="0">
              <a:solidFill>
                <a:srgbClr val="343541"/>
              </a:solidFill>
              <a:effectLst/>
              <a:latin typeface="Söhne"/>
            </a:endParaRPr>
          </a:p>
          <a:p>
            <a:pPr algn="l">
              <a:buFont typeface="+mj-lt"/>
              <a:buAutoNum type="arabicPeriod"/>
            </a:pPr>
            <a:r>
              <a:rPr lang="en-GB" b="1" i="0" u="none" strike="noStrike" dirty="0">
                <a:solidFill>
                  <a:srgbClr val="343541"/>
                </a:solidFill>
                <a:effectLst/>
                <a:latin typeface="Söhne"/>
              </a:rPr>
              <a:t>Title:</a:t>
            </a:r>
            <a:r>
              <a:rPr lang="en-GB" b="0" i="0" u="none" strike="noStrike" dirty="0">
                <a:solidFill>
                  <a:srgbClr val="343541"/>
                </a:solidFill>
                <a:effectLst/>
                <a:latin typeface="Söhne"/>
              </a:rPr>
              <a:t> "Hate Online: A Content Analysis of Extremist Internet Sites" </a:t>
            </a:r>
            <a:r>
              <a:rPr lang="en-GB" b="1" i="0" u="none" strike="noStrike" dirty="0">
                <a:solidFill>
                  <a:srgbClr val="343541"/>
                </a:solidFill>
                <a:effectLst/>
                <a:latin typeface="Söhne"/>
              </a:rPr>
              <a:t>Authors:</a:t>
            </a:r>
            <a:r>
              <a:rPr lang="en-GB" b="0" i="0" u="none" strike="noStrike" dirty="0">
                <a:solidFill>
                  <a:srgbClr val="343541"/>
                </a:solidFill>
                <a:effectLst/>
                <a:latin typeface="Söhne"/>
              </a:rPr>
              <a:t> R. L. Kowalski, P. J. Limber, B. A. McCord </a:t>
            </a:r>
            <a:r>
              <a:rPr lang="en-GB" b="1" i="0" u="none" strike="noStrike" dirty="0">
                <a:solidFill>
                  <a:srgbClr val="343541"/>
                </a:solidFill>
                <a:effectLst/>
                <a:latin typeface="Söhne"/>
              </a:rPr>
              <a:t>Published in:</a:t>
            </a:r>
            <a:r>
              <a:rPr lang="en-GB" b="0" i="0" u="none" strike="noStrike" dirty="0">
                <a:solidFill>
                  <a:srgbClr val="343541"/>
                </a:solidFill>
                <a:effectLst/>
                <a:latin typeface="Söhne"/>
              </a:rPr>
              <a:t> Adolescence, 2019 </a:t>
            </a:r>
            <a:r>
              <a:rPr lang="en-GB" b="1" i="0" u="none" strike="noStrike" dirty="0">
                <a:solidFill>
                  <a:srgbClr val="343541"/>
                </a:solidFill>
                <a:effectLst/>
                <a:latin typeface="Söhne"/>
              </a:rPr>
              <a:t>Link:</a:t>
            </a:r>
            <a:r>
              <a:rPr lang="en-GB" b="0" i="0" u="none" strike="noStrike" dirty="0">
                <a:solidFill>
                  <a:srgbClr val="343541"/>
                </a:solidFill>
                <a:effectLst/>
                <a:latin typeface="Söhne"/>
              </a:rPr>
              <a:t> </a:t>
            </a:r>
            <a:r>
              <a:rPr lang="en-GB" b="0" i="0" u="none" strike="noStrike" dirty="0">
                <a:solidFill>
                  <a:srgbClr val="343541"/>
                </a:solidFill>
                <a:effectLst/>
                <a:latin typeface="Söhne"/>
                <a:hlinkClick r:id="rId3"/>
              </a:rPr>
              <a:t>Hate Online: A Content Analysis of Extremist Internet Sites</a:t>
            </a:r>
            <a:endParaRPr lang="en-GB" b="0" i="0" u="none" strike="noStrike" dirty="0">
              <a:solidFill>
                <a:srgbClr val="343541"/>
              </a:solidFill>
              <a:effectLst/>
              <a:latin typeface="Söhne"/>
            </a:endParaRPr>
          </a:p>
          <a:p>
            <a:pPr algn="l">
              <a:buFont typeface="+mj-lt"/>
              <a:buAutoNum type="arabicPeriod"/>
            </a:pPr>
            <a:r>
              <a:rPr lang="en-GB" b="1" i="0" u="none" strike="noStrike" dirty="0">
                <a:solidFill>
                  <a:srgbClr val="343541"/>
                </a:solidFill>
                <a:effectLst/>
                <a:latin typeface="Söhne"/>
              </a:rPr>
              <a:t>Title:</a:t>
            </a:r>
            <a:r>
              <a:rPr lang="en-GB" b="0" i="0" u="none" strike="noStrike" dirty="0">
                <a:solidFill>
                  <a:srgbClr val="343541"/>
                </a:solidFill>
                <a:effectLst/>
                <a:latin typeface="Söhne"/>
              </a:rPr>
              <a:t> "Cyber Hate Speech on Twitter: An Application of Machine Identification and Ethical Reflections" </a:t>
            </a:r>
            <a:r>
              <a:rPr lang="en-GB" b="1" i="0" u="none" strike="noStrike" dirty="0">
                <a:solidFill>
                  <a:srgbClr val="343541"/>
                </a:solidFill>
                <a:effectLst/>
                <a:latin typeface="Söhne"/>
              </a:rPr>
              <a:t>Authors:</a:t>
            </a:r>
            <a:r>
              <a:rPr lang="en-GB" b="0" i="0" u="none" strike="noStrike" dirty="0">
                <a:solidFill>
                  <a:srgbClr val="343541"/>
                </a:solidFill>
                <a:effectLst/>
                <a:latin typeface="Söhne"/>
              </a:rPr>
              <a:t> K. Kaakinen, A. </a:t>
            </a:r>
            <a:r>
              <a:rPr lang="en-GB" b="0" i="0" u="none" strike="noStrike" dirty="0" err="1">
                <a:solidFill>
                  <a:srgbClr val="343541"/>
                </a:solidFill>
                <a:effectLst/>
                <a:latin typeface="Söhne"/>
              </a:rPr>
              <a:t>Kuusisto</a:t>
            </a:r>
            <a:r>
              <a:rPr lang="en-GB" b="0" i="0" u="none" strike="noStrike" dirty="0">
                <a:solidFill>
                  <a:srgbClr val="343541"/>
                </a:solidFill>
                <a:effectLst/>
                <a:latin typeface="Söhne"/>
              </a:rPr>
              <a:t>, S. </a:t>
            </a:r>
            <a:r>
              <a:rPr lang="en-GB" b="0" i="0" u="none" strike="noStrike" dirty="0" err="1">
                <a:solidFill>
                  <a:srgbClr val="343541"/>
                </a:solidFill>
                <a:effectLst/>
                <a:latin typeface="Söhne"/>
              </a:rPr>
              <a:t>Pohjonen</a:t>
            </a:r>
            <a:r>
              <a:rPr lang="en-GB" b="0" i="0" u="none" strike="noStrike" dirty="0">
                <a:solidFill>
                  <a:srgbClr val="343541"/>
                </a:solidFill>
                <a:effectLst/>
                <a:latin typeface="Söhne"/>
              </a:rPr>
              <a:t> </a:t>
            </a:r>
            <a:r>
              <a:rPr lang="en-GB" b="1" i="0" u="none" strike="noStrike" dirty="0">
                <a:solidFill>
                  <a:srgbClr val="343541"/>
                </a:solidFill>
                <a:effectLst/>
                <a:latin typeface="Söhne"/>
              </a:rPr>
              <a:t>Published in:</a:t>
            </a:r>
            <a:r>
              <a:rPr lang="en-GB" b="0" i="0" u="none" strike="noStrike" dirty="0">
                <a:solidFill>
                  <a:srgbClr val="343541"/>
                </a:solidFill>
                <a:effectLst/>
                <a:latin typeface="Söhne"/>
              </a:rPr>
              <a:t> Information, 2019 </a:t>
            </a:r>
            <a:r>
              <a:rPr lang="en-GB" b="1" i="0" u="none" strike="noStrike" dirty="0">
                <a:solidFill>
                  <a:srgbClr val="343541"/>
                </a:solidFill>
                <a:effectLst/>
                <a:latin typeface="Söhne"/>
              </a:rPr>
              <a:t>Link:</a:t>
            </a:r>
            <a:r>
              <a:rPr lang="en-GB" b="0" i="0" u="none" strike="noStrike" dirty="0">
                <a:solidFill>
                  <a:srgbClr val="343541"/>
                </a:solidFill>
                <a:effectLst/>
                <a:latin typeface="Söhne"/>
              </a:rPr>
              <a:t> </a:t>
            </a:r>
            <a:r>
              <a:rPr lang="en-GB" b="0" i="0" u="none" strike="noStrike" dirty="0">
                <a:solidFill>
                  <a:srgbClr val="343541"/>
                </a:solidFill>
                <a:effectLst/>
                <a:latin typeface="Söhne"/>
                <a:hlinkClick r:id="rId4"/>
              </a:rPr>
              <a:t>Cyber Hate Speech on Twitter: An Application of Machine Identification and Ethical Reflections</a:t>
            </a:r>
            <a:endParaRPr lang="en-GB" b="0" i="0" u="none" strike="noStrike" dirty="0">
              <a:solidFill>
                <a:srgbClr val="343541"/>
              </a:solidFill>
              <a:effectLst/>
              <a:latin typeface="Söhne"/>
            </a:endParaRPr>
          </a:p>
          <a:p>
            <a:pPr algn="l">
              <a:buFont typeface="+mj-lt"/>
              <a:buAutoNum type="arabicPeriod"/>
            </a:pPr>
            <a:r>
              <a:rPr lang="en-GB" b="1" i="0" u="none" strike="noStrike" dirty="0">
                <a:solidFill>
                  <a:srgbClr val="343541"/>
                </a:solidFill>
                <a:effectLst/>
                <a:latin typeface="Söhne"/>
              </a:rPr>
              <a:t>Title:</a:t>
            </a:r>
            <a:r>
              <a:rPr lang="en-GB" b="0" i="0" u="none" strike="noStrike" dirty="0">
                <a:solidFill>
                  <a:srgbClr val="343541"/>
                </a:solidFill>
                <a:effectLst/>
                <a:latin typeface="Söhne"/>
              </a:rPr>
              <a:t> "Hate Speech on Twitter: A Pragmatic Approach" </a:t>
            </a:r>
            <a:r>
              <a:rPr lang="en-GB" b="1" i="0" u="none" strike="noStrike" dirty="0">
                <a:solidFill>
                  <a:srgbClr val="343541"/>
                </a:solidFill>
                <a:effectLst/>
                <a:latin typeface="Söhne"/>
              </a:rPr>
              <a:t>Authors:</a:t>
            </a:r>
            <a:r>
              <a:rPr lang="en-GB" b="0" i="0" u="none" strike="noStrike" dirty="0">
                <a:solidFill>
                  <a:srgbClr val="343541"/>
                </a:solidFill>
                <a:effectLst/>
                <a:latin typeface="Söhne"/>
              </a:rPr>
              <a:t> M. S. </a:t>
            </a:r>
            <a:r>
              <a:rPr lang="en-GB" b="0" i="0" u="none" strike="noStrike" dirty="0" err="1">
                <a:solidFill>
                  <a:srgbClr val="343541"/>
                </a:solidFill>
                <a:effectLst/>
                <a:latin typeface="Söhne"/>
              </a:rPr>
              <a:t>Hajiaghaei-Keshteli</a:t>
            </a:r>
            <a:r>
              <a:rPr lang="en-GB" b="0" i="0" u="none" strike="noStrike" dirty="0">
                <a:solidFill>
                  <a:srgbClr val="343541"/>
                </a:solidFill>
                <a:effectLst/>
                <a:latin typeface="Söhne"/>
              </a:rPr>
              <a:t>, H. Jalili, M. </a:t>
            </a:r>
            <a:r>
              <a:rPr lang="en-GB" b="0" i="0" u="none" strike="noStrike" dirty="0" err="1">
                <a:solidFill>
                  <a:srgbClr val="343541"/>
                </a:solidFill>
                <a:effectLst/>
                <a:latin typeface="Söhne"/>
              </a:rPr>
              <a:t>Ghasemian-Langeroudi</a:t>
            </a:r>
            <a:r>
              <a:rPr lang="en-GB" b="0" i="0" u="none" strike="noStrike" dirty="0">
                <a:solidFill>
                  <a:srgbClr val="343541"/>
                </a:solidFill>
                <a:effectLst/>
                <a:latin typeface="Söhne"/>
              </a:rPr>
              <a:t> </a:t>
            </a:r>
            <a:r>
              <a:rPr lang="en-GB" b="1" i="0" u="none" strike="noStrike" dirty="0">
                <a:solidFill>
                  <a:srgbClr val="343541"/>
                </a:solidFill>
                <a:effectLst/>
                <a:latin typeface="Söhne"/>
              </a:rPr>
              <a:t>Published in:</a:t>
            </a:r>
            <a:r>
              <a:rPr lang="en-GB" b="0" i="0" u="none" strike="noStrike" dirty="0">
                <a:solidFill>
                  <a:srgbClr val="343541"/>
                </a:solidFill>
                <a:effectLst/>
                <a:latin typeface="Söhne"/>
              </a:rPr>
              <a:t> International Journal of Communication, 2018 </a:t>
            </a:r>
            <a:r>
              <a:rPr lang="en-GB" b="1" i="0" u="none" strike="noStrike" dirty="0">
                <a:solidFill>
                  <a:srgbClr val="343541"/>
                </a:solidFill>
                <a:effectLst/>
                <a:latin typeface="Söhne"/>
              </a:rPr>
              <a:t>Link:</a:t>
            </a:r>
            <a:r>
              <a:rPr lang="en-GB" b="0" i="0" u="none" strike="noStrike" dirty="0">
                <a:solidFill>
                  <a:srgbClr val="343541"/>
                </a:solidFill>
                <a:effectLst/>
                <a:latin typeface="Söhne"/>
              </a:rPr>
              <a:t> </a:t>
            </a:r>
            <a:r>
              <a:rPr lang="en-GB" b="0" i="0" u="none" strike="noStrike" dirty="0">
                <a:solidFill>
                  <a:srgbClr val="343541"/>
                </a:solidFill>
                <a:effectLst/>
                <a:latin typeface="Söhne"/>
                <a:hlinkClick r:id="rId5"/>
              </a:rPr>
              <a:t>Hate Speech on Twitter: A Pragmatic Approach</a:t>
            </a:r>
            <a:endParaRPr lang="en-GB" b="0" i="0" u="none" strike="noStrike" dirty="0">
              <a:solidFill>
                <a:srgbClr val="343541"/>
              </a:solidFill>
              <a:effectLst/>
              <a:latin typeface="Söhne"/>
            </a:endParaRPr>
          </a:p>
          <a:p>
            <a:pPr algn="l">
              <a:buFont typeface="+mj-lt"/>
              <a:buAutoNum type="arabicPeriod"/>
            </a:pPr>
            <a:endParaRPr lang="en-GB" b="0" i="0" u="none" strike="noStrike" dirty="0">
              <a:solidFill>
                <a:srgbClr val="343541"/>
              </a:solidFill>
              <a:effectLst/>
              <a:latin typeface="Söhne"/>
            </a:endParaRPr>
          </a:p>
          <a:p>
            <a:pPr algn="l"/>
            <a:r>
              <a:rPr lang="en-GB" b="0" i="0" u="none" strike="noStrike" dirty="0">
                <a:solidFill>
                  <a:srgbClr val="343541"/>
                </a:solidFill>
                <a:effectLst/>
                <a:latin typeface="Söhne"/>
              </a:rPr>
              <a:t>These sources provide insights into the various aspects of cyber hate, including its prevalence, forms, and the ethical considerations surrounding its study.</a:t>
            </a:r>
          </a:p>
          <a:p>
            <a:endParaRPr lang="en-US" dirty="0"/>
          </a:p>
        </p:txBody>
      </p:sp>
      <p:sp>
        <p:nvSpPr>
          <p:cNvPr id="4" name="Slide Number Placeholder 3"/>
          <p:cNvSpPr>
            <a:spLocks noGrp="1"/>
          </p:cNvSpPr>
          <p:nvPr>
            <p:ph type="sldNum" sz="quarter" idx="5"/>
          </p:nvPr>
        </p:nvSpPr>
        <p:spPr/>
        <p:txBody>
          <a:bodyPr/>
          <a:lstStyle/>
          <a:p>
            <a:fld id="{C3A125E4-34B8-0D44-AF9B-D77F89A739D9}" type="slidenum">
              <a:rPr lang="en-US" smtClean="0"/>
              <a:t>8</a:t>
            </a:fld>
            <a:endParaRPr lang="en-US"/>
          </a:p>
        </p:txBody>
      </p:sp>
    </p:spTree>
    <p:extLst>
      <p:ext uri="{BB962C8B-B14F-4D97-AF65-F5344CB8AC3E}">
        <p14:creationId xmlns:p14="http://schemas.microsoft.com/office/powerpoint/2010/main" val="5609308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3A125E4-34B8-0D44-AF9B-D77F89A739D9}" type="slidenum">
              <a:rPr lang="en-US" smtClean="0"/>
              <a:t>9</a:t>
            </a:fld>
            <a:endParaRPr lang="en-US"/>
          </a:p>
        </p:txBody>
      </p:sp>
    </p:spTree>
    <p:extLst>
      <p:ext uri="{BB962C8B-B14F-4D97-AF65-F5344CB8AC3E}">
        <p14:creationId xmlns:p14="http://schemas.microsoft.com/office/powerpoint/2010/main" val="11483554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3A125E4-34B8-0D44-AF9B-D77F89A739D9}" type="slidenum">
              <a:rPr lang="en-US" smtClean="0"/>
              <a:t>10</a:t>
            </a:fld>
            <a:endParaRPr lang="en-US"/>
          </a:p>
        </p:txBody>
      </p:sp>
    </p:spTree>
    <p:extLst>
      <p:ext uri="{BB962C8B-B14F-4D97-AF65-F5344CB8AC3E}">
        <p14:creationId xmlns:p14="http://schemas.microsoft.com/office/powerpoint/2010/main" val="33193972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"Illocutionary" is a concept in linguistics and philosophy of language. </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In simple terms, it focuses on what the speaker aims to achieve by making a particular statement. </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Illocutionary acts include various speech acts such as asserting, commanding, questioning, promising, and expressing emotions.</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Understanding the illocutionary force of a statement involves recognising the speaker's intention or purpose in making that statement. </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It goes beyond the literal meaning of the words and considers the pragmatic aspect of communication, including the speaker's goals, attitudes, and the social context in which the utterance occurs.</a:t>
            </a:r>
          </a:p>
          <a:p>
            <a:endParaRPr lang="en-US" dirty="0"/>
          </a:p>
        </p:txBody>
      </p:sp>
      <p:sp>
        <p:nvSpPr>
          <p:cNvPr id="4" name="Slide Number Placeholder 3"/>
          <p:cNvSpPr>
            <a:spLocks noGrp="1"/>
          </p:cNvSpPr>
          <p:nvPr>
            <p:ph type="sldNum" sz="quarter" idx="5"/>
          </p:nvPr>
        </p:nvSpPr>
        <p:spPr/>
        <p:txBody>
          <a:bodyPr/>
          <a:lstStyle/>
          <a:p>
            <a:fld id="{C3A125E4-34B8-0D44-AF9B-D77F89A739D9}" type="slidenum">
              <a:rPr lang="en-US" smtClean="0"/>
              <a:t>11</a:t>
            </a:fld>
            <a:endParaRPr lang="en-US"/>
          </a:p>
        </p:txBody>
      </p:sp>
    </p:spTree>
    <p:extLst>
      <p:ext uri="{BB962C8B-B14F-4D97-AF65-F5344CB8AC3E}">
        <p14:creationId xmlns:p14="http://schemas.microsoft.com/office/powerpoint/2010/main" val="7035217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3A125E4-34B8-0D44-AF9B-D77F89A739D9}" type="slidenum">
              <a:rPr lang="en-US" smtClean="0"/>
              <a:t>12</a:t>
            </a:fld>
            <a:endParaRPr lang="en-US"/>
          </a:p>
        </p:txBody>
      </p:sp>
    </p:spTree>
    <p:extLst>
      <p:ext uri="{BB962C8B-B14F-4D97-AF65-F5344CB8AC3E}">
        <p14:creationId xmlns:p14="http://schemas.microsoft.com/office/powerpoint/2010/main" val="7740358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43541"/>
                </a:solidFill>
                <a:effectLst/>
                <a:latin typeface="Calibri" panose="020F0502020204030204" pitchFamily="34" charset="0"/>
                <a:cs typeface="Calibri" panose="020F0502020204030204" pitchFamily="34" charset="0"/>
              </a:rPr>
              <a:t>Victimisation refers to the act or process of making someone a victim, typically through mistreatment, harm, or unfair practices. </a:t>
            </a:r>
          </a:p>
          <a:p>
            <a:pPr algn="l"/>
            <a:endParaRPr lang="en-GB" b="0" i="0" u="none" strike="noStrike" dirty="0">
              <a:solidFill>
                <a:srgbClr val="343541"/>
              </a:solidFill>
              <a:effectLst/>
              <a:latin typeface="Calibri" panose="020F0502020204030204" pitchFamily="34" charset="0"/>
              <a:cs typeface="Calibri" panose="020F0502020204030204" pitchFamily="34" charset="0"/>
            </a:endParaRPr>
          </a:p>
          <a:p>
            <a:pPr algn="l"/>
            <a:r>
              <a:rPr lang="en-GB" b="0" i="0" u="none" strike="noStrike" dirty="0">
                <a:solidFill>
                  <a:srgbClr val="343541"/>
                </a:solidFill>
                <a:effectLst/>
                <a:latin typeface="Calibri" panose="020F0502020204030204" pitchFamily="34" charset="0"/>
                <a:cs typeface="Calibri" panose="020F0502020204030204" pitchFamily="34" charset="0"/>
              </a:rPr>
              <a:t>It involves the targeting of an individual or group for negative experiences, often resulting in physical, emotional, financial, or social harm. </a:t>
            </a:r>
          </a:p>
          <a:p>
            <a:pPr algn="l"/>
            <a:endParaRPr lang="en-GB" b="0" i="0" u="none" strike="noStrike" dirty="0">
              <a:solidFill>
                <a:srgbClr val="343541"/>
              </a:solidFill>
              <a:effectLst/>
              <a:latin typeface="Calibri" panose="020F0502020204030204" pitchFamily="34" charset="0"/>
              <a:cs typeface="Calibri" panose="020F0502020204030204" pitchFamily="34" charset="0"/>
            </a:endParaRPr>
          </a:p>
          <a:p>
            <a:pPr algn="l"/>
            <a:r>
              <a:rPr lang="en-GB" b="0" i="0" u="none" strike="noStrike" dirty="0">
                <a:solidFill>
                  <a:srgbClr val="343541"/>
                </a:solidFill>
                <a:effectLst/>
                <a:latin typeface="Calibri" panose="020F0502020204030204" pitchFamily="34" charset="0"/>
                <a:cs typeface="Calibri" panose="020F0502020204030204" pitchFamily="34" charset="0"/>
              </a:rPr>
              <a:t>Victims may be subjected to various forms of abuse, discrimination, crime, or other detrimental actions. The term is broad and can be applied in different contexts, such as crime victimization, workplace victimization, or social victimization. </a:t>
            </a:r>
          </a:p>
          <a:p>
            <a:pPr algn="l"/>
            <a:endParaRPr lang="en-GB" b="0" i="0" u="none" strike="noStrike" dirty="0">
              <a:solidFill>
                <a:srgbClr val="343541"/>
              </a:solidFill>
              <a:effectLst/>
              <a:latin typeface="Calibri" panose="020F0502020204030204" pitchFamily="34" charset="0"/>
              <a:cs typeface="Calibri" panose="020F0502020204030204" pitchFamily="34" charset="0"/>
            </a:endParaRPr>
          </a:p>
          <a:p>
            <a:pPr algn="l"/>
            <a:r>
              <a:rPr lang="en-GB" b="0" i="0" u="none" strike="noStrike" dirty="0">
                <a:solidFill>
                  <a:srgbClr val="343541"/>
                </a:solidFill>
                <a:effectLst/>
                <a:latin typeface="Calibri" panose="020F0502020204030204" pitchFamily="34" charset="0"/>
                <a:cs typeface="Calibri" panose="020F0502020204030204" pitchFamily="34" charset="0"/>
              </a:rPr>
              <a:t>The focus is on the unjust treatment or harm experienced by those who are victimized.</a:t>
            </a:r>
          </a:p>
          <a:p>
            <a:endParaRPr lang="en-US" dirty="0">
              <a:latin typeface="Calibri" panose="020F0502020204030204" pitchFamily="34" charset="0"/>
              <a:cs typeface="Calibri" panose="020F050202020403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u="none" strike="noStrike" dirty="0">
                <a:solidFill>
                  <a:srgbClr val="0B0C0C"/>
                </a:solidFill>
                <a:effectLst/>
                <a:latin typeface="Calibri" panose="020F0502020204030204" pitchFamily="34" charset="0"/>
                <a:cs typeface="Calibri" panose="020F0502020204030204" pitchFamily="34" charset="0"/>
              </a:rPr>
              <a:t>In the year ending March 2023, there were 145,214 hate crimes recorded by the police in England and Wales (excluding Devon and Cornwall), a 5% decrease compared with the previous year</a:t>
            </a:r>
          </a:p>
          <a:p>
            <a:endParaRPr lang="en-US" dirty="0"/>
          </a:p>
        </p:txBody>
      </p:sp>
      <p:sp>
        <p:nvSpPr>
          <p:cNvPr id="4" name="Slide Number Placeholder 3"/>
          <p:cNvSpPr>
            <a:spLocks noGrp="1"/>
          </p:cNvSpPr>
          <p:nvPr>
            <p:ph type="sldNum" sz="quarter" idx="5"/>
          </p:nvPr>
        </p:nvSpPr>
        <p:spPr/>
        <p:txBody>
          <a:bodyPr/>
          <a:lstStyle/>
          <a:p>
            <a:fld id="{C3A125E4-34B8-0D44-AF9B-D77F89A739D9}" type="slidenum">
              <a:rPr lang="en-US" smtClean="0"/>
              <a:t>13</a:t>
            </a:fld>
            <a:endParaRPr lang="en-US"/>
          </a:p>
        </p:txBody>
      </p:sp>
    </p:spTree>
    <p:extLst>
      <p:ext uri="{BB962C8B-B14F-4D97-AF65-F5344CB8AC3E}">
        <p14:creationId xmlns:p14="http://schemas.microsoft.com/office/powerpoint/2010/main" val="35543517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The Computer Misuse Act 1990 is a piece of legislation in the United Kingdom that addresses computer-related crimes. The Act was introduced to deal with the growing concerns about unauthorized access to computer systems and the misuse of computer data. </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Here are key points about the Computer Misuse Act 1990:</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Unauthorized Access (Section 1):</a:t>
            </a:r>
            <a:r>
              <a:rPr lang="en-GB" b="0" i="0" u="none" strike="noStrike" dirty="0">
                <a:solidFill>
                  <a:srgbClr val="374151"/>
                </a:solidFill>
                <a:effectLst/>
                <a:latin typeface="Calibri" panose="020F0502020204030204" pitchFamily="34" charset="0"/>
                <a:cs typeface="Calibri" panose="020F0502020204030204" pitchFamily="34" charset="0"/>
              </a:rPr>
              <a:t> The Act criminalises unauthorized access to computer material. This includes situations where a person intentionally accesses computer material without authorization. The severity of the offense depends on the level of unauthorized access and the individual's intent.</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Unauthorized Access with Intent to Commit or Facilitate the Commission of Further Offenses (Section 2):</a:t>
            </a:r>
            <a:r>
              <a:rPr lang="en-GB" b="0" i="0" u="none" strike="noStrike" dirty="0">
                <a:solidFill>
                  <a:srgbClr val="374151"/>
                </a:solidFill>
                <a:effectLst/>
                <a:latin typeface="Calibri" panose="020F0502020204030204" pitchFamily="34" charset="0"/>
                <a:cs typeface="Calibri" panose="020F0502020204030204" pitchFamily="34" charset="0"/>
              </a:rPr>
              <a:t> This section deals with situations where a person gains unauthorised access to a computer with the intent to commit or facilitate the commission of further offenses.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Unauthorized Modification of Computer Material (Section 3):</a:t>
            </a:r>
            <a:r>
              <a:rPr lang="en-GB" b="0" i="0" u="none" strike="noStrike" dirty="0">
                <a:solidFill>
                  <a:srgbClr val="374151"/>
                </a:solidFill>
                <a:effectLst/>
                <a:latin typeface="Calibri" panose="020F0502020204030204" pitchFamily="34" charset="0"/>
                <a:cs typeface="Calibri" panose="020F0502020204030204" pitchFamily="34" charset="0"/>
              </a:rPr>
              <a:t> The Act makes it an offense to unauthorizedly modify computer material. This includes situations where an individual alters the contents of a computer system without proper authorization.</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Penalties:</a:t>
            </a:r>
            <a:r>
              <a:rPr lang="en-GB" b="0" i="0" u="none" strike="noStrike" dirty="0">
                <a:solidFill>
                  <a:srgbClr val="374151"/>
                </a:solidFill>
                <a:effectLst/>
                <a:latin typeface="Calibri" panose="020F0502020204030204" pitchFamily="34" charset="0"/>
                <a:cs typeface="Calibri" panose="020F0502020204030204" pitchFamily="34" charset="0"/>
              </a:rPr>
              <a:t> The penalties for offenses under the Computer Misuse Act include fines and imprisonment. The severity of the penalty depends on the specific offense and its consequences.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Jurisdiction:</a:t>
            </a:r>
            <a:r>
              <a:rPr lang="en-GB" b="0" i="0" u="none" strike="noStrike" dirty="0">
                <a:solidFill>
                  <a:srgbClr val="374151"/>
                </a:solidFill>
                <a:effectLst/>
                <a:latin typeface="Calibri" panose="020F0502020204030204" pitchFamily="34" charset="0"/>
                <a:cs typeface="Calibri" panose="020F0502020204030204" pitchFamily="34" charset="0"/>
              </a:rPr>
              <a:t> The Act has extraterritorial jurisdiction, meaning it can apply to offenses committed both within and outside the United Kingdom, provided that the accused is a British citizen or a person ordinarily resident in the UK.</a:t>
            </a:r>
          </a:p>
          <a:p>
            <a:pPr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The Computer Misuse Act has undergone amendments to address evolving challenges related to cybercrime. It serves as a foundational piece of legislation in the UK's legal framework for combating computer-related offenses. It aims to protect computer systems, data, and networks from unauthorized access and misuse.</a:t>
            </a:r>
          </a:p>
          <a:p>
            <a:endParaRPr lang="en-US" dirty="0"/>
          </a:p>
        </p:txBody>
      </p:sp>
      <p:sp>
        <p:nvSpPr>
          <p:cNvPr id="4" name="Slide Number Placeholder 3"/>
          <p:cNvSpPr>
            <a:spLocks noGrp="1"/>
          </p:cNvSpPr>
          <p:nvPr>
            <p:ph type="sldNum" sz="quarter" idx="5"/>
          </p:nvPr>
        </p:nvSpPr>
        <p:spPr/>
        <p:txBody>
          <a:bodyPr/>
          <a:lstStyle/>
          <a:p>
            <a:fld id="{C3A125E4-34B8-0D44-AF9B-D77F89A739D9}" type="slidenum">
              <a:rPr lang="en-US" smtClean="0"/>
              <a:t>14</a:t>
            </a:fld>
            <a:endParaRPr lang="en-US"/>
          </a:p>
        </p:txBody>
      </p:sp>
    </p:spTree>
    <p:extLst>
      <p:ext uri="{BB962C8B-B14F-4D97-AF65-F5344CB8AC3E}">
        <p14:creationId xmlns:p14="http://schemas.microsoft.com/office/powerpoint/2010/main" val="234485048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3A125E4-34B8-0D44-AF9B-D77F89A739D9}" type="slidenum">
              <a:rPr lang="en-US" smtClean="0"/>
              <a:t>15</a:t>
            </a:fld>
            <a:endParaRPr lang="en-US"/>
          </a:p>
        </p:txBody>
      </p:sp>
    </p:spTree>
    <p:extLst>
      <p:ext uri="{BB962C8B-B14F-4D97-AF65-F5344CB8AC3E}">
        <p14:creationId xmlns:p14="http://schemas.microsoft.com/office/powerpoint/2010/main" val="47453811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Calibri" panose="020F0502020204030204" pitchFamily="34" charset="0"/>
                <a:cs typeface="Calibri" panose="020F0502020204030204" pitchFamily="34" charset="0"/>
              </a:rPr>
              <a:t>The Data Protection Act (DPA) 1998 and the General Data Protection Regulation (GDPR) 2018 are two separate pieces of legislation that regulate the processing of personal data in the United Kingdom. </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Here are the key differences:</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Scope and Origin:</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DPA 1998:</a:t>
            </a:r>
            <a:r>
              <a:rPr lang="en-GB" b="0" i="0" u="none" strike="noStrike" dirty="0">
                <a:solidFill>
                  <a:srgbClr val="374151"/>
                </a:solidFill>
                <a:effectLst/>
                <a:latin typeface="Calibri" panose="020F0502020204030204" pitchFamily="34" charset="0"/>
                <a:cs typeface="Calibri" panose="020F0502020204030204" pitchFamily="34" charset="0"/>
              </a:rPr>
              <a:t> The Data Protection Act 1998 was the UK's implementation of the EU Data Protection Directive 95/46/EC. It set out the principles for processing personal data and established the rights of individuals in relation to their data.</a:t>
            </a: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GDPR 2018:</a:t>
            </a:r>
            <a:r>
              <a:rPr lang="en-GB" b="0" i="0" u="none" strike="noStrike" dirty="0">
                <a:solidFill>
                  <a:srgbClr val="374151"/>
                </a:solidFill>
                <a:effectLst/>
                <a:latin typeface="Calibri" panose="020F0502020204030204" pitchFamily="34" charset="0"/>
                <a:cs typeface="Calibri" panose="020F0502020204030204" pitchFamily="34" charset="0"/>
              </a:rPr>
              <a:t> The General Data Protection Regulation is an EU regulation that came into effect on May 25, 2018. It replaced the Data Protection Directive and introduced a harmonized set of data protection rules across the EU member states. The UK incorporated the GDPR into its domestic law through the Data Protection Act 2018.</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Legal Basis for Processing:</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DPA 1998:</a:t>
            </a:r>
            <a:r>
              <a:rPr lang="en-GB" b="0" i="0" u="none" strike="noStrike" dirty="0">
                <a:solidFill>
                  <a:srgbClr val="374151"/>
                </a:solidFill>
                <a:effectLst/>
                <a:latin typeface="Calibri" panose="020F0502020204030204" pitchFamily="34" charset="0"/>
                <a:cs typeface="Calibri" panose="020F0502020204030204" pitchFamily="34" charset="0"/>
              </a:rPr>
              <a:t> The DPA 1998 did not explicitly require organizations to have a legal basis for processing personal data. However, it emphasized fair and lawful processing.</a:t>
            </a: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GDPR 2018:</a:t>
            </a:r>
            <a:r>
              <a:rPr lang="en-GB" b="0" i="0" u="none" strike="noStrike" dirty="0">
                <a:solidFill>
                  <a:srgbClr val="374151"/>
                </a:solidFill>
                <a:effectLst/>
                <a:latin typeface="Calibri" panose="020F0502020204030204" pitchFamily="34" charset="0"/>
                <a:cs typeface="Calibri" panose="020F0502020204030204" pitchFamily="34" charset="0"/>
              </a:rPr>
              <a:t> The GDPR introduced specific legal bases for processing personal data. Organizations must identify a lawful basis for each processing activity, such as consent, contract performance, legal obligation, vital interests, public task, or legitimate interests.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Consent:</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DPA 1998:</a:t>
            </a:r>
            <a:r>
              <a:rPr lang="en-GB" b="0" i="0" u="none" strike="noStrike" dirty="0">
                <a:solidFill>
                  <a:srgbClr val="374151"/>
                </a:solidFill>
                <a:effectLst/>
                <a:latin typeface="Calibri" panose="020F0502020204030204" pitchFamily="34" charset="0"/>
                <a:cs typeface="Calibri" panose="020F0502020204030204" pitchFamily="34" charset="0"/>
              </a:rPr>
              <a:t> Consent was one of the lawful grounds for processing, but the requirements for obtaining and demonstrating valid consent were not as stringent.</a:t>
            </a: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GDPR 2018:</a:t>
            </a:r>
            <a:r>
              <a:rPr lang="en-GB" b="0" i="0" u="none" strike="noStrike" dirty="0">
                <a:solidFill>
                  <a:srgbClr val="374151"/>
                </a:solidFill>
                <a:effectLst/>
                <a:latin typeface="Calibri" panose="020F0502020204030204" pitchFamily="34" charset="0"/>
                <a:cs typeface="Calibri" panose="020F0502020204030204" pitchFamily="34" charset="0"/>
              </a:rPr>
              <a:t> The GDPR introduced stricter requirements for obtaining and documenting consent. Consent must be freely given, specific, informed, and an unambiguous indication of the data subject's wishes.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Data Subject Rights: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DPA 1998:</a:t>
            </a:r>
            <a:r>
              <a:rPr lang="en-GB" b="0" i="0" u="none" strike="noStrike" dirty="0">
                <a:solidFill>
                  <a:srgbClr val="374151"/>
                </a:solidFill>
                <a:effectLst/>
                <a:latin typeface="Calibri" panose="020F0502020204030204" pitchFamily="34" charset="0"/>
                <a:cs typeface="Calibri" panose="020F0502020204030204" pitchFamily="34" charset="0"/>
              </a:rPr>
              <a:t> Data subjects had certain rights, but the enforcement mechanisms were not as robust.</a:t>
            </a: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GDPR 2018:</a:t>
            </a:r>
            <a:r>
              <a:rPr lang="en-GB" b="0" i="0" u="none" strike="noStrike" dirty="0">
                <a:solidFill>
                  <a:srgbClr val="374151"/>
                </a:solidFill>
                <a:effectLst/>
                <a:latin typeface="Calibri" panose="020F0502020204030204" pitchFamily="34" charset="0"/>
                <a:cs typeface="Calibri" panose="020F0502020204030204" pitchFamily="34" charset="0"/>
              </a:rPr>
              <a:t> The GDPR enhanced and expanded data subject rights, including the right to be forgotten, the right to data portability, and the right to object to processing. It also introduced more severe penalties for non-compliance.</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Accountability and Governance:</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DPA 1998:</a:t>
            </a:r>
            <a:r>
              <a:rPr lang="en-GB" b="0" i="0" u="none" strike="noStrike" dirty="0">
                <a:solidFill>
                  <a:srgbClr val="374151"/>
                </a:solidFill>
                <a:effectLst/>
                <a:latin typeface="Calibri" panose="020F0502020204030204" pitchFamily="34" charset="0"/>
                <a:cs typeface="Calibri" panose="020F0502020204030204" pitchFamily="34" charset="0"/>
              </a:rPr>
              <a:t> The DPA 1998 did not explicitly emphasize accountability or require the appointment of a Data Protection Officer (DPO).</a:t>
            </a: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GDPR 2018:</a:t>
            </a:r>
            <a:r>
              <a:rPr lang="en-GB" b="0" i="0" u="none" strike="noStrike" dirty="0">
                <a:solidFill>
                  <a:srgbClr val="374151"/>
                </a:solidFill>
                <a:effectLst/>
                <a:latin typeface="Calibri" panose="020F0502020204030204" pitchFamily="34" charset="0"/>
                <a:cs typeface="Calibri" panose="020F0502020204030204" pitchFamily="34" charset="0"/>
              </a:rPr>
              <a:t> The GDPR places a strong emphasis on accountability, requiring organizations to implement measures to demonstrate compliance. It also mandates the appointment of a DPO for certain types of processing.</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Penalties: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DPA 1998:</a:t>
            </a:r>
            <a:r>
              <a:rPr lang="en-GB" b="0" i="0" u="none" strike="noStrike" dirty="0">
                <a:solidFill>
                  <a:srgbClr val="374151"/>
                </a:solidFill>
                <a:effectLst/>
                <a:latin typeface="Calibri" panose="020F0502020204030204" pitchFamily="34" charset="0"/>
                <a:cs typeface="Calibri" panose="020F0502020204030204" pitchFamily="34" charset="0"/>
              </a:rPr>
              <a:t> The DPA 1998 had limited enforcement powers and imposed lower fines.</a:t>
            </a:r>
          </a:p>
          <a:p>
            <a:pPr marL="742950" lvl="1" indent="-285750"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GDPR 2018:</a:t>
            </a:r>
            <a:r>
              <a:rPr lang="en-GB" b="0" i="0" u="none" strike="noStrike" dirty="0">
                <a:solidFill>
                  <a:srgbClr val="374151"/>
                </a:solidFill>
                <a:effectLst/>
                <a:latin typeface="Calibri" panose="020F0502020204030204" pitchFamily="34" charset="0"/>
                <a:cs typeface="Calibri" panose="020F0502020204030204" pitchFamily="34" charset="0"/>
              </a:rPr>
              <a:t> The GDPR introduced significantly higher fines for non-compliance, with penalties of up to €20 million or 4% of global annual turnover, whichever is higher.</a:t>
            </a:r>
          </a:p>
          <a:p>
            <a:pPr marL="742950" lvl="1" indent="-285750"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In summary, the GDPR, incorporated into UK law through the Data Protection Act 2018, introduced more stringent requirements for data protection, increased accountability, and enhanced the rights of individuals.</a:t>
            </a:r>
          </a:p>
          <a:p>
            <a:endParaRPr lang="en-US" dirty="0"/>
          </a:p>
        </p:txBody>
      </p:sp>
      <p:sp>
        <p:nvSpPr>
          <p:cNvPr id="4" name="Slide Number Placeholder 3"/>
          <p:cNvSpPr>
            <a:spLocks noGrp="1"/>
          </p:cNvSpPr>
          <p:nvPr>
            <p:ph type="sldNum" sz="quarter" idx="5"/>
          </p:nvPr>
        </p:nvSpPr>
        <p:spPr/>
        <p:txBody>
          <a:bodyPr/>
          <a:lstStyle/>
          <a:p>
            <a:fld id="{C3A125E4-34B8-0D44-AF9B-D77F89A739D9}" type="slidenum">
              <a:rPr lang="en-US" smtClean="0"/>
              <a:t>16</a:t>
            </a:fld>
            <a:endParaRPr lang="en-US"/>
          </a:p>
        </p:txBody>
      </p:sp>
    </p:spTree>
    <p:extLst>
      <p:ext uri="{BB962C8B-B14F-4D97-AF65-F5344CB8AC3E}">
        <p14:creationId xmlns:p14="http://schemas.microsoft.com/office/powerpoint/2010/main" val="29613307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3A125E4-34B8-0D44-AF9B-D77F89A739D9}" type="slidenum">
              <a:rPr lang="en-US" smtClean="0"/>
              <a:t>17</a:t>
            </a:fld>
            <a:endParaRPr lang="en-US"/>
          </a:p>
        </p:txBody>
      </p:sp>
    </p:spTree>
    <p:extLst>
      <p:ext uri="{BB962C8B-B14F-4D97-AF65-F5344CB8AC3E}">
        <p14:creationId xmlns:p14="http://schemas.microsoft.com/office/powerpoint/2010/main" val="35054471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err="1">
                <a:solidFill>
                  <a:srgbClr val="374151"/>
                </a:solidFill>
                <a:effectLst/>
                <a:latin typeface="Calibri" panose="020F0502020204030204" pitchFamily="34" charset="0"/>
                <a:cs typeface="Calibri" panose="020F0502020204030204" pitchFamily="34" charset="0"/>
              </a:rPr>
              <a:t>Counterspeech</a:t>
            </a:r>
            <a:r>
              <a:rPr lang="en-GB" b="0" i="0" u="none" strike="noStrike" dirty="0">
                <a:solidFill>
                  <a:srgbClr val="374151"/>
                </a:solidFill>
                <a:effectLst/>
                <a:latin typeface="Calibri" panose="020F0502020204030204" pitchFamily="34" charset="0"/>
                <a:cs typeface="Calibri" panose="020F0502020204030204" pitchFamily="34" charset="0"/>
              </a:rPr>
              <a:t> refers to the act of responding to, challenging, or countering harmful or offensive speech with alternative messages or expressions. It is a proactive approach to addressing objectionable content or ideas by promoting positive, constructive, or opposing viewpoints. </a:t>
            </a:r>
            <a:r>
              <a:rPr lang="en-GB" b="0" i="0" u="none" strike="noStrike" dirty="0" err="1">
                <a:solidFill>
                  <a:srgbClr val="374151"/>
                </a:solidFill>
                <a:effectLst/>
                <a:latin typeface="Calibri" panose="020F0502020204030204" pitchFamily="34" charset="0"/>
                <a:cs typeface="Calibri" panose="020F0502020204030204" pitchFamily="34" charset="0"/>
              </a:rPr>
              <a:t>Counterspeech</a:t>
            </a:r>
            <a:r>
              <a:rPr lang="en-GB" b="0" i="0" u="none" strike="noStrike" dirty="0">
                <a:solidFill>
                  <a:srgbClr val="374151"/>
                </a:solidFill>
                <a:effectLst/>
                <a:latin typeface="Calibri" panose="020F0502020204030204" pitchFamily="34" charset="0"/>
                <a:cs typeface="Calibri" panose="020F0502020204030204" pitchFamily="34" charset="0"/>
              </a:rPr>
              <a:t> aims to mitigate the impact of harmful speech, promote understanding, and foster a more inclusive and tolerant discourse.</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a:solidFill>
                  <a:srgbClr val="374151"/>
                </a:solidFill>
                <a:effectLst/>
                <a:latin typeface="Calibri" panose="020F0502020204030204" pitchFamily="34" charset="0"/>
                <a:cs typeface="Calibri" panose="020F0502020204030204" pitchFamily="34" charset="0"/>
              </a:rPr>
              <a:t>Key features of </a:t>
            </a:r>
            <a:r>
              <a:rPr lang="en-GB" b="0" i="0" u="none" strike="noStrike" dirty="0" err="1">
                <a:solidFill>
                  <a:srgbClr val="374151"/>
                </a:solidFill>
                <a:effectLst/>
                <a:latin typeface="Calibri" panose="020F0502020204030204" pitchFamily="34" charset="0"/>
                <a:cs typeface="Calibri" panose="020F0502020204030204" pitchFamily="34" charset="0"/>
              </a:rPr>
              <a:t>counterspeech</a:t>
            </a:r>
            <a:r>
              <a:rPr lang="en-GB" b="0" i="0" u="none" strike="noStrike" dirty="0">
                <a:solidFill>
                  <a:srgbClr val="374151"/>
                </a:solidFill>
                <a:effectLst/>
                <a:latin typeface="Calibri" panose="020F0502020204030204" pitchFamily="34" charset="0"/>
                <a:cs typeface="Calibri" panose="020F0502020204030204" pitchFamily="34" charset="0"/>
              </a:rPr>
              <a:t> include:</a:t>
            </a:r>
          </a:p>
          <a:p>
            <a:pPr algn="l"/>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Promotion of Positive Narratives: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err="1">
                <a:solidFill>
                  <a:srgbClr val="374151"/>
                </a:solidFill>
                <a:effectLst/>
                <a:latin typeface="Calibri" panose="020F0502020204030204" pitchFamily="34" charset="0"/>
                <a:cs typeface="Calibri" panose="020F0502020204030204" pitchFamily="34" charset="0"/>
              </a:rPr>
              <a:t>Counterspeech</a:t>
            </a:r>
            <a:r>
              <a:rPr lang="en-GB" b="0" i="0" u="none" strike="noStrike" dirty="0">
                <a:solidFill>
                  <a:srgbClr val="374151"/>
                </a:solidFill>
                <a:effectLst/>
                <a:latin typeface="Calibri" panose="020F0502020204030204" pitchFamily="34" charset="0"/>
                <a:cs typeface="Calibri" panose="020F0502020204030204" pitchFamily="34" charset="0"/>
              </a:rPr>
              <a:t> involves creating and disseminating messages that promote positive values, inclusivity, and understanding. It seeks to highlight the strengths of diverse perspectives.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Addressing Misinformation:</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err="1">
                <a:solidFill>
                  <a:srgbClr val="374151"/>
                </a:solidFill>
                <a:effectLst/>
                <a:latin typeface="Calibri" panose="020F0502020204030204" pitchFamily="34" charset="0"/>
                <a:cs typeface="Calibri" panose="020F0502020204030204" pitchFamily="34" charset="0"/>
              </a:rPr>
              <a:t>Counterspeech</a:t>
            </a:r>
            <a:r>
              <a:rPr lang="en-GB" b="0" i="0" u="none" strike="noStrike" dirty="0">
                <a:solidFill>
                  <a:srgbClr val="374151"/>
                </a:solidFill>
                <a:effectLst/>
                <a:latin typeface="Calibri" panose="020F0502020204030204" pitchFamily="34" charset="0"/>
                <a:cs typeface="Calibri" panose="020F0502020204030204" pitchFamily="34" charset="0"/>
              </a:rPr>
              <a:t> may involve correcting or challenging false information, </a:t>
            </a:r>
            <a:r>
              <a:rPr lang="en-GB" b="0" i="0" u="none" strike="noStrike" dirty="0" err="1">
                <a:solidFill>
                  <a:srgbClr val="374151"/>
                </a:solidFill>
                <a:effectLst/>
                <a:latin typeface="Calibri" panose="020F0502020204030204" pitchFamily="34" charset="0"/>
                <a:cs typeface="Calibri" panose="020F0502020204030204" pitchFamily="34" charset="0"/>
              </a:rPr>
              <a:t>rumors</a:t>
            </a:r>
            <a:r>
              <a:rPr lang="en-GB" b="0" i="0" u="none" strike="noStrike" dirty="0">
                <a:solidFill>
                  <a:srgbClr val="374151"/>
                </a:solidFill>
                <a:effectLst/>
                <a:latin typeface="Calibri" panose="020F0502020204030204" pitchFamily="34" charset="0"/>
                <a:cs typeface="Calibri" panose="020F0502020204030204" pitchFamily="34" charset="0"/>
              </a:rPr>
              <a:t>, or misleading narratives. Fact-checking and providing evidence-based information are common strategies.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Encouraging Dialogue:</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Instead of suppressing speech, </a:t>
            </a:r>
            <a:r>
              <a:rPr lang="en-GB" b="0" i="0" u="none" strike="noStrike" dirty="0" err="1">
                <a:solidFill>
                  <a:srgbClr val="374151"/>
                </a:solidFill>
                <a:effectLst/>
                <a:latin typeface="Calibri" panose="020F0502020204030204" pitchFamily="34" charset="0"/>
                <a:cs typeface="Calibri" panose="020F0502020204030204" pitchFamily="34" charset="0"/>
              </a:rPr>
              <a:t>counterspeech</a:t>
            </a:r>
            <a:r>
              <a:rPr lang="en-GB" b="0" i="0" u="none" strike="noStrike" dirty="0">
                <a:solidFill>
                  <a:srgbClr val="374151"/>
                </a:solidFill>
                <a:effectLst/>
                <a:latin typeface="Calibri" panose="020F0502020204030204" pitchFamily="34" charset="0"/>
                <a:cs typeface="Calibri" panose="020F0502020204030204" pitchFamily="34" charset="0"/>
              </a:rPr>
              <a:t> often encourages open dialogue and constructive conversations. It aims to create an environment where different viewpoints can be discussed respectfully.</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Community Engagement:</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err="1">
                <a:solidFill>
                  <a:srgbClr val="374151"/>
                </a:solidFill>
                <a:effectLst/>
                <a:latin typeface="Calibri" panose="020F0502020204030204" pitchFamily="34" charset="0"/>
                <a:cs typeface="Calibri" panose="020F0502020204030204" pitchFamily="34" charset="0"/>
              </a:rPr>
              <a:t>Counterspeech</a:t>
            </a:r>
            <a:r>
              <a:rPr lang="en-GB" b="0" i="0" u="none" strike="noStrike" dirty="0">
                <a:solidFill>
                  <a:srgbClr val="374151"/>
                </a:solidFill>
                <a:effectLst/>
                <a:latin typeface="Calibri" panose="020F0502020204030204" pitchFamily="34" charset="0"/>
                <a:cs typeface="Calibri" panose="020F0502020204030204" pitchFamily="34" charset="0"/>
              </a:rPr>
              <a:t> may involve engaging with communities affected by harmful speech. It seeks to empower individuals and communities to respond collectively to divisive or prejudiced narratives.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Social Media Advocacy:</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a:solidFill>
                  <a:srgbClr val="374151"/>
                </a:solidFill>
                <a:effectLst/>
                <a:latin typeface="Calibri" panose="020F0502020204030204" pitchFamily="34" charset="0"/>
                <a:cs typeface="Calibri" panose="020F0502020204030204" pitchFamily="34" charset="0"/>
              </a:rPr>
              <a:t>In the context of online communication, </a:t>
            </a:r>
            <a:r>
              <a:rPr lang="en-GB" b="0" i="0" u="none" strike="noStrike" dirty="0" err="1">
                <a:solidFill>
                  <a:srgbClr val="374151"/>
                </a:solidFill>
                <a:effectLst/>
                <a:latin typeface="Calibri" panose="020F0502020204030204" pitchFamily="34" charset="0"/>
                <a:cs typeface="Calibri" panose="020F0502020204030204" pitchFamily="34" charset="0"/>
              </a:rPr>
              <a:t>counterspeech</a:t>
            </a:r>
            <a:r>
              <a:rPr lang="en-GB" b="0" i="0" u="none" strike="noStrike" dirty="0">
                <a:solidFill>
                  <a:srgbClr val="374151"/>
                </a:solidFill>
                <a:effectLst/>
                <a:latin typeface="Calibri" panose="020F0502020204030204" pitchFamily="34" charset="0"/>
                <a:cs typeface="Calibri" panose="020F0502020204030204" pitchFamily="34" charset="0"/>
              </a:rPr>
              <a:t> often takes place on social media platforms. Users may respond to offensive posts or comments with messages that promote understanding and challenge discriminatory views.</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Empowerment of Bystanders: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err="1">
                <a:solidFill>
                  <a:srgbClr val="374151"/>
                </a:solidFill>
                <a:effectLst/>
                <a:latin typeface="Calibri" panose="020F0502020204030204" pitchFamily="34" charset="0"/>
                <a:cs typeface="Calibri" panose="020F0502020204030204" pitchFamily="34" charset="0"/>
              </a:rPr>
              <a:t>Counterspeech</a:t>
            </a:r>
            <a:r>
              <a:rPr lang="en-GB" b="0" i="0" u="none" strike="noStrike" dirty="0">
                <a:solidFill>
                  <a:srgbClr val="374151"/>
                </a:solidFill>
                <a:effectLst/>
                <a:latin typeface="Calibri" panose="020F0502020204030204" pitchFamily="34" charset="0"/>
                <a:cs typeface="Calibri" panose="020F0502020204030204" pitchFamily="34" charset="0"/>
              </a:rPr>
              <a:t> recognizes the role of bystanders in influencing the narrative. It aims to empower individuals who witness harmful speech to speak out against it and contribute to a more positive discourse.</a:t>
            </a:r>
          </a:p>
          <a:p>
            <a:pPr algn="l">
              <a:buFont typeface="+mj-lt"/>
              <a:buAutoNum type="arabicPeriod"/>
            </a:pPr>
            <a:r>
              <a:rPr lang="en-GB" b="1" i="0" u="none" strike="noStrike" dirty="0">
                <a:solidFill>
                  <a:srgbClr val="374151"/>
                </a:solidFill>
                <a:effectLst/>
                <a:latin typeface="Calibri" panose="020F0502020204030204" pitchFamily="34" charset="0"/>
                <a:cs typeface="Calibri" panose="020F0502020204030204" pitchFamily="34" charset="0"/>
              </a:rPr>
              <a:t>Cultural and Creative Responses:</a:t>
            </a:r>
            <a:endParaRPr lang="en-GB" b="0" i="0" u="none" strike="noStrike" dirty="0">
              <a:solidFill>
                <a:srgbClr val="374151"/>
              </a:solidFill>
              <a:effectLst/>
              <a:latin typeface="Calibri" panose="020F0502020204030204" pitchFamily="34" charset="0"/>
              <a:cs typeface="Calibri" panose="020F0502020204030204" pitchFamily="34" charset="0"/>
            </a:endParaRPr>
          </a:p>
          <a:p>
            <a:pPr marL="742950" lvl="1" indent="-285750" algn="l">
              <a:buFont typeface="+mj-lt"/>
              <a:buAutoNum type="arabicPeriod"/>
            </a:pPr>
            <a:r>
              <a:rPr lang="en-GB" b="0" i="0" u="none" strike="noStrike" dirty="0" err="1">
                <a:solidFill>
                  <a:srgbClr val="374151"/>
                </a:solidFill>
                <a:effectLst/>
                <a:latin typeface="Calibri" panose="020F0502020204030204" pitchFamily="34" charset="0"/>
                <a:cs typeface="Calibri" panose="020F0502020204030204" pitchFamily="34" charset="0"/>
              </a:rPr>
              <a:t>Counterspeech</a:t>
            </a:r>
            <a:r>
              <a:rPr lang="en-GB" b="0" i="0" u="none" strike="noStrike" dirty="0">
                <a:solidFill>
                  <a:srgbClr val="374151"/>
                </a:solidFill>
                <a:effectLst/>
                <a:latin typeface="Calibri" panose="020F0502020204030204" pitchFamily="34" charset="0"/>
                <a:cs typeface="Calibri" panose="020F0502020204030204" pitchFamily="34" charset="0"/>
              </a:rPr>
              <a:t> may take creative forms, such as art, music, literature, or other cultural expressions. These forms of expression can challenge stereotypes, celebrate diversity, and inspire positive change.</a:t>
            </a:r>
          </a:p>
          <a:p>
            <a:pPr marL="742950" lvl="1" indent="-285750" algn="l">
              <a:buFont typeface="+mj-lt"/>
              <a:buAutoNum type="arabicPeriod"/>
            </a:pPr>
            <a:endParaRPr lang="en-GB" b="0" i="0" u="none" strike="noStrike" dirty="0">
              <a:solidFill>
                <a:srgbClr val="374151"/>
              </a:solidFill>
              <a:effectLst/>
              <a:latin typeface="Calibri" panose="020F0502020204030204" pitchFamily="34" charset="0"/>
              <a:cs typeface="Calibri" panose="020F0502020204030204" pitchFamily="34" charset="0"/>
            </a:endParaRPr>
          </a:p>
          <a:p>
            <a:pPr algn="l"/>
            <a:r>
              <a:rPr lang="en-GB" b="0" i="0" u="none" strike="noStrike" dirty="0" err="1">
                <a:solidFill>
                  <a:srgbClr val="374151"/>
                </a:solidFill>
                <a:effectLst/>
                <a:latin typeface="Calibri" panose="020F0502020204030204" pitchFamily="34" charset="0"/>
                <a:cs typeface="Calibri" panose="020F0502020204030204" pitchFamily="34" charset="0"/>
              </a:rPr>
              <a:t>Counterspeech</a:t>
            </a:r>
            <a:r>
              <a:rPr lang="en-GB" b="0" i="0" u="none" strike="noStrike" dirty="0">
                <a:solidFill>
                  <a:srgbClr val="374151"/>
                </a:solidFill>
                <a:effectLst/>
                <a:latin typeface="Calibri" panose="020F0502020204030204" pitchFamily="34" charset="0"/>
                <a:cs typeface="Calibri" panose="020F0502020204030204" pitchFamily="34" charset="0"/>
              </a:rPr>
              <a:t> is considered a democratic and rights-based approach to combating harmful speech. It aligns with the idea that the best way to address objectionable content is often through the promotion of free expression, dialogue, and the exchange of ideas. It seeks to create a more informed, tolerant, and resilient society by actively participating in the shaping of public discourse.</a:t>
            </a:r>
          </a:p>
          <a:p>
            <a:endParaRPr lang="en-US" dirty="0"/>
          </a:p>
        </p:txBody>
      </p:sp>
      <p:sp>
        <p:nvSpPr>
          <p:cNvPr id="4" name="Slide Number Placeholder 3"/>
          <p:cNvSpPr>
            <a:spLocks noGrp="1"/>
          </p:cNvSpPr>
          <p:nvPr>
            <p:ph type="sldNum" sz="quarter" idx="5"/>
          </p:nvPr>
        </p:nvSpPr>
        <p:spPr/>
        <p:txBody>
          <a:bodyPr/>
          <a:lstStyle/>
          <a:p>
            <a:fld id="{C3A125E4-34B8-0D44-AF9B-D77F89A739D9}" type="slidenum">
              <a:rPr lang="en-US" smtClean="0"/>
              <a:t>18</a:t>
            </a:fld>
            <a:endParaRPr lang="en-US"/>
          </a:p>
        </p:txBody>
      </p:sp>
    </p:spTree>
    <p:extLst>
      <p:ext uri="{BB962C8B-B14F-4D97-AF65-F5344CB8AC3E}">
        <p14:creationId xmlns:p14="http://schemas.microsoft.com/office/powerpoint/2010/main" val="197715151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3A125E4-34B8-0D44-AF9B-D77F89A739D9}" type="slidenum">
              <a:rPr lang="en-US" smtClean="0"/>
              <a:t>19</a:t>
            </a:fld>
            <a:endParaRPr lang="en-US"/>
          </a:p>
        </p:txBody>
      </p:sp>
    </p:spTree>
    <p:extLst>
      <p:ext uri="{BB962C8B-B14F-4D97-AF65-F5344CB8AC3E}">
        <p14:creationId xmlns:p14="http://schemas.microsoft.com/office/powerpoint/2010/main" val="346071298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3A125E4-34B8-0D44-AF9B-D77F89A739D9}" type="slidenum">
              <a:rPr lang="en-US" smtClean="0"/>
              <a:t>20</a:t>
            </a:fld>
            <a:endParaRPr lang="en-US"/>
          </a:p>
        </p:txBody>
      </p:sp>
    </p:spTree>
    <p:extLst>
      <p:ext uri="{BB962C8B-B14F-4D97-AF65-F5344CB8AC3E}">
        <p14:creationId xmlns:p14="http://schemas.microsoft.com/office/powerpoint/2010/main" val="352531704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3A125E4-34B8-0D44-AF9B-D77F89A739D9}" type="slidenum">
              <a:rPr lang="en-US" smtClean="0"/>
              <a:t>21</a:t>
            </a:fld>
            <a:endParaRPr lang="en-US"/>
          </a:p>
        </p:txBody>
      </p:sp>
    </p:spTree>
    <p:extLst>
      <p:ext uri="{BB962C8B-B14F-4D97-AF65-F5344CB8AC3E}">
        <p14:creationId xmlns:p14="http://schemas.microsoft.com/office/powerpoint/2010/main" val="241047684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3A125E4-34B8-0D44-AF9B-D77F89A739D9}" type="slidenum">
              <a:rPr lang="en-US" smtClean="0"/>
              <a:t>22</a:t>
            </a:fld>
            <a:endParaRPr lang="en-US"/>
          </a:p>
        </p:txBody>
      </p:sp>
    </p:spTree>
    <p:extLst>
      <p:ext uri="{BB962C8B-B14F-4D97-AF65-F5344CB8AC3E}">
        <p14:creationId xmlns:p14="http://schemas.microsoft.com/office/powerpoint/2010/main" val="38224433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67C0C22-EBDA-4130-87AE-CB28BC19B077}"/>
              </a:ext>
            </a:extLst>
          </p:cNvPr>
          <p:cNvSpPr>
            <a:spLocks noGrp="1"/>
          </p:cNvSpPr>
          <p:nvPr>
            <p:ph type="dt" sz="half" idx="10"/>
          </p:nvPr>
        </p:nvSpPr>
        <p:spPr/>
        <p:txBody>
          <a:bodyPr/>
          <a:lstStyle/>
          <a:p>
            <a:fld id="{82EDB8D0-98ED-4B86-9D5F-E61ADC70144D}" type="datetimeFigureOut">
              <a:rPr lang="en-US" smtClean="0"/>
              <a:t>12/5/23</a:t>
            </a:fld>
            <a:endParaRPr lang="en-US" dirty="0"/>
          </a:p>
        </p:txBody>
      </p:sp>
      <p:sp>
        <p:nvSpPr>
          <p:cNvPr id="5" name="Footer Placeholder 4">
            <a:extLst>
              <a:ext uri="{FF2B5EF4-FFF2-40B4-BE49-F238E27FC236}">
                <a16:creationId xmlns:a16="http://schemas.microsoft.com/office/drawing/2014/main" id="{E2A419A8-07CA-4A4C-AEC2-C40D4D50AF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FA7B86-E610-42EA-B4DC-C2F44778527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8A7BA06D-B3FF-4E91-8639-B4569AE3AA23}"/>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2B30C86D-5A07-48BC-9C9D-6F9A2DB1E9E1}"/>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096881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838200" y="1825625"/>
            <a:ext cx="10515600" cy="38597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p>
            <a:fld id="{82EDB8D0-98ED-4B86-9D5F-E61ADC70144D}" type="datetimeFigureOut">
              <a:rPr lang="en-US" smtClean="0"/>
              <a:t>12/5/23</a:t>
            </a:fld>
            <a:endParaRPr lang="en-US" dirty="0"/>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69802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C0001-5D76-45A0-A9F4-7172BDDD5D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A5F313-1240-47AE-A026-7F349292B5CA}"/>
              </a:ext>
            </a:extLst>
          </p:cNvPr>
          <p:cNvSpPr>
            <a:spLocks noGrp="1"/>
          </p:cNvSpPr>
          <p:nvPr>
            <p:ph type="dt" sz="half" idx="10"/>
          </p:nvPr>
        </p:nvSpPr>
        <p:spPr/>
        <p:txBody>
          <a:bodyPr/>
          <a:lstStyle/>
          <a:p>
            <a:fld id="{82EDB8D0-98ED-4B86-9D5F-E61ADC70144D}" type="datetimeFigureOut">
              <a:rPr lang="en-US" smtClean="0"/>
              <a:t>12/5/23</a:t>
            </a:fld>
            <a:endParaRPr lang="en-US"/>
          </a:p>
        </p:txBody>
      </p:sp>
      <p:sp>
        <p:nvSpPr>
          <p:cNvPr id="5" name="Footer Placeholder 4">
            <a:extLst>
              <a:ext uri="{FF2B5EF4-FFF2-40B4-BE49-F238E27FC236}">
                <a16:creationId xmlns:a16="http://schemas.microsoft.com/office/drawing/2014/main" id="{22448158-6132-4335-B8E1-F6A8963837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94C5B6-1598-48B4-9B3A-3078FDBE90B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9" name="Freeform: Shape 8">
            <a:extLst>
              <a:ext uri="{FF2B5EF4-FFF2-40B4-BE49-F238E27FC236}">
                <a16:creationId xmlns:a16="http://schemas.microsoft.com/office/drawing/2014/main" id="{FEDBDD32-D3EE-4848-A112-BA814D4631CD}"/>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61350361-843C-49D0-BD6A-ECDBA3842BA0}"/>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148943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FD05-2CB2-4A7E-89E7-57615BA82B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F9532B8-D460-476D-816F-725E8D96C0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6F7120F-70AF-4ED5-B364-3AA55C6B44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3D8B65F-F709-469F-9961-4D01896CAA12}"/>
              </a:ext>
            </a:extLst>
          </p:cNvPr>
          <p:cNvSpPr>
            <a:spLocks noGrp="1"/>
          </p:cNvSpPr>
          <p:nvPr>
            <p:ph type="dt" sz="half" idx="10"/>
          </p:nvPr>
        </p:nvSpPr>
        <p:spPr/>
        <p:txBody>
          <a:bodyPr/>
          <a:lstStyle/>
          <a:p>
            <a:fld id="{82EDB8D0-98ED-4B86-9D5F-E61ADC70144D}" type="datetimeFigureOut">
              <a:rPr lang="en-US" smtClean="0"/>
              <a:t>12/5/23</a:t>
            </a:fld>
            <a:endParaRPr lang="en-US"/>
          </a:p>
        </p:txBody>
      </p:sp>
      <p:sp>
        <p:nvSpPr>
          <p:cNvPr id="6" name="Footer Placeholder 5">
            <a:extLst>
              <a:ext uri="{FF2B5EF4-FFF2-40B4-BE49-F238E27FC236}">
                <a16:creationId xmlns:a16="http://schemas.microsoft.com/office/drawing/2014/main" id="{B781C6BC-B23D-48BC-AD44-654DDB8D01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00D60B-86A1-479D-BCE8-06D2C3DBC94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B4EC5136-99DA-40B5-8F79-5C3A56D38BA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4F8FB775-26C4-41BA-837C-4478D48D215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378399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a:lstStyle/>
          <a:p>
            <a:fld id="{82EDB8D0-98ED-4B86-9D5F-E61ADC70144D}" type="datetimeFigureOut">
              <a:rPr lang="en-US" smtClean="0"/>
              <a:t>12/5/23</a:t>
            </a:fld>
            <a:endParaRPr lang="en-US"/>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223543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a:lstStyle/>
          <a:p>
            <a:fld id="{82EDB8D0-98ED-4B86-9D5F-E61ADC70144D}" type="datetimeFigureOut">
              <a:rPr lang="en-US" smtClean="0"/>
              <a:t>12/5/23</a:t>
            </a:fld>
            <a:endParaRPr lang="en-US"/>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6" name="Freeform: Shape 5">
            <a:extLst>
              <a:ext uri="{FF2B5EF4-FFF2-40B4-BE49-F238E27FC236}">
                <a16:creationId xmlns:a16="http://schemas.microsoft.com/office/drawing/2014/main" id="{DC13EF9C-0B5A-4364-91AA-E5DD5B536E54}"/>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8F674475-6327-490A-BD7F-084F5C07F2E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19465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a:lstStyle/>
          <a:p>
            <a:fld id="{82EDB8D0-98ED-4B86-9D5F-E61ADC70144D}" type="datetimeFigureOut">
              <a:rPr lang="en-US" smtClean="0"/>
              <a:t>12/5/23</a:t>
            </a:fld>
            <a:endParaRPr lang="en-US"/>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373330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FC812-4DB6-4F98-9404-29C191D3BA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2F0855E-0CD6-47DD-B648-4C84C783D7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D50082B-17D7-4D61-8AEB-81517D85D2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70783-FF31-4C4E-9196-EB169B209747}"/>
              </a:ext>
            </a:extLst>
          </p:cNvPr>
          <p:cNvSpPr>
            <a:spLocks noGrp="1"/>
          </p:cNvSpPr>
          <p:nvPr>
            <p:ph type="dt" sz="half" idx="10"/>
          </p:nvPr>
        </p:nvSpPr>
        <p:spPr/>
        <p:txBody>
          <a:bodyPr/>
          <a:lstStyle/>
          <a:p>
            <a:fld id="{82EDB8D0-98ED-4B86-9D5F-E61ADC70144D}" type="datetimeFigureOut">
              <a:rPr lang="en-US" smtClean="0"/>
              <a:t>12/5/23</a:t>
            </a:fld>
            <a:endParaRPr lang="en-US"/>
          </a:p>
        </p:txBody>
      </p:sp>
      <p:sp>
        <p:nvSpPr>
          <p:cNvPr id="6" name="Footer Placeholder 5">
            <a:extLst>
              <a:ext uri="{FF2B5EF4-FFF2-40B4-BE49-F238E27FC236}">
                <a16:creationId xmlns:a16="http://schemas.microsoft.com/office/drawing/2014/main" id="{7D92E260-747D-40FD-A062-9DD5E6835A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E50A0-1E05-49C5-88C9-46267751201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2C155C63-9F58-4422-B669-F9748628067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385DBA62-0EDB-47AA-86C7-90463BC9B308}"/>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273639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7521-E43D-41D1-B458-26B20DC6DD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2472CF2-2653-4B98-A416-D7A0A860EC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6EF87F5-0B10-4AC7-9599-F088C5E796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A07CB7-0520-4D64-B76C-C31AC557832D}"/>
              </a:ext>
            </a:extLst>
          </p:cNvPr>
          <p:cNvSpPr>
            <a:spLocks noGrp="1"/>
          </p:cNvSpPr>
          <p:nvPr>
            <p:ph type="dt" sz="half" idx="10"/>
          </p:nvPr>
        </p:nvSpPr>
        <p:spPr/>
        <p:txBody>
          <a:bodyPr/>
          <a:lstStyle/>
          <a:p>
            <a:fld id="{82EDB8D0-98ED-4B86-9D5F-E61ADC70144D}" type="datetimeFigureOut">
              <a:rPr lang="en-US" smtClean="0"/>
              <a:t>12/5/23</a:t>
            </a:fld>
            <a:endParaRPr lang="en-US"/>
          </a:p>
        </p:txBody>
      </p:sp>
      <p:sp>
        <p:nvSpPr>
          <p:cNvPr id="6" name="Footer Placeholder 5">
            <a:extLst>
              <a:ext uri="{FF2B5EF4-FFF2-40B4-BE49-F238E27FC236}">
                <a16:creationId xmlns:a16="http://schemas.microsoft.com/office/drawing/2014/main" id="{92EEB226-AD45-45DF-AAB5-5513AE732A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E96AEB-9481-4CCE-B110-FEDD334835B8}"/>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6BA9707F-7BCE-464F-BF45-E216527084EE}"/>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BC589723-2CC8-49D1-B4E1-36FECED6A2D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141474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6E5D1-6D19-4E7F-9B4E-42326B7716F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AD2A06C-F91A-4ADC-9CD2-61F0A4D7EE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43AA9A-2280-4F63-8B3D-20742AE6901F}"/>
              </a:ext>
            </a:extLst>
          </p:cNvPr>
          <p:cNvSpPr>
            <a:spLocks noGrp="1"/>
          </p:cNvSpPr>
          <p:nvPr>
            <p:ph type="dt" sz="half" idx="10"/>
          </p:nvPr>
        </p:nvSpPr>
        <p:spPr/>
        <p:txBody>
          <a:bodyPr/>
          <a:lstStyle/>
          <a:p>
            <a:fld id="{82EDB8D0-98ED-4B86-9D5F-E61ADC70144D}" type="datetimeFigureOut">
              <a:rPr lang="en-US" smtClean="0"/>
              <a:t>12/5/23</a:t>
            </a:fld>
            <a:endParaRPr lang="en-US"/>
          </a:p>
        </p:txBody>
      </p:sp>
      <p:sp>
        <p:nvSpPr>
          <p:cNvPr id="5" name="Footer Placeholder 4">
            <a:extLst>
              <a:ext uri="{FF2B5EF4-FFF2-40B4-BE49-F238E27FC236}">
                <a16:creationId xmlns:a16="http://schemas.microsoft.com/office/drawing/2014/main" id="{E40D986B-E58E-43B6-8A80-FFA9D8F748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140D36-2E71-4F27-967F-7A3E4C6EE19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C1609904-5327-4D2C-A445-B270A00F3B5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30FC7BEC-08C5-4D95-9C84-B48BC8AD1C9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862360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FEA3D-0C7F-45CD-B6A0-942F707B363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8B8A12-BCE6-4D03-A637-1DEC8924BE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9755-9FF4-428A-AEB7-1A6477466741}"/>
              </a:ext>
            </a:extLst>
          </p:cNvPr>
          <p:cNvSpPr>
            <a:spLocks noGrp="1"/>
          </p:cNvSpPr>
          <p:nvPr>
            <p:ph type="dt" sz="half" idx="10"/>
          </p:nvPr>
        </p:nvSpPr>
        <p:spPr/>
        <p:txBody>
          <a:bodyPr/>
          <a:lstStyle/>
          <a:p>
            <a:fld id="{82EDB8D0-98ED-4B86-9D5F-E61ADC70144D}" type="datetimeFigureOut">
              <a:rPr lang="en-US" smtClean="0"/>
              <a:t>12/5/23</a:t>
            </a:fld>
            <a:endParaRPr lang="en-US"/>
          </a:p>
        </p:txBody>
      </p:sp>
      <p:sp>
        <p:nvSpPr>
          <p:cNvPr id="5" name="Footer Placeholder 4">
            <a:extLst>
              <a:ext uri="{FF2B5EF4-FFF2-40B4-BE49-F238E27FC236}">
                <a16:creationId xmlns:a16="http://schemas.microsoft.com/office/drawing/2014/main" id="{A5141836-11E2-49FD-877D-53B74514A9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D24C42-4B05-4EEF-BE14-29041EC9C0E5}"/>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5BADDEB1-F604-408B-B02A-A2814606E6A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D8DF7987-332F-4D6C-81C3-990F39C76C96}"/>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807192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cap="none" spc="0" baseline="0">
                <a:solidFill>
                  <a:schemeClr val="tx1">
                    <a:tint val="75000"/>
                  </a:schemeClr>
                </a:solidFill>
                <a:latin typeface="+mn-lt"/>
              </a:defRPr>
            </a:lvl1pPr>
          </a:lstStyle>
          <a:p>
            <a:fld id="{82EDB8D0-98ED-4B86-9D5F-E61ADC70144D}" type="datetimeFigureOut">
              <a:rPr lang="en-US" smtClean="0"/>
              <a:pPr/>
              <a:t>12/5/23</a:t>
            </a:fld>
            <a:endParaRPr lang="en-US" dirty="0"/>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cap="none" spc="0" baseline="0">
                <a:solidFill>
                  <a:schemeClr val="tx1">
                    <a:tint val="75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cap="none" spc="0" baseline="0">
                <a:solidFill>
                  <a:schemeClr val="tx1">
                    <a:tint val="75000"/>
                  </a:schemeClr>
                </a:solidFill>
                <a:latin typeface="+mn-lt"/>
              </a:defRPr>
            </a:lvl1pPr>
          </a:lstStyle>
          <a:p>
            <a:fld id="{4854181D-6920-4594-9A5D-6CE56DC9F8B2}" type="slidenum">
              <a:rPr lang="en-US" smtClean="0"/>
              <a:pPr/>
              <a:t>‹#›</a:t>
            </a:fld>
            <a:endParaRPr lang="en-US"/>
          </a:p>
        </p:txBody>
      </p:sp>
    </p:spTree>
    <p:extLst>
      <p:ext uri="{BB962C8B-B14F-4D97-AF65-F5344CB8AC3E}">
        <p14:creationId xmlns:p14="http://schemas.microsoft.com/office/powerpoint/2010/main" val="135939"/>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85" r:id="rId5"/>
    <p:sldLayoutId id="2147483690" r:id="rId6"/>
    <p:sldLayoutId id="2147483686" r:id="rId7"/>
    <p:sldLayoutId id="2147483687" r:id="rId8"/>
    <p:sldLayoutId id="2147483688" r:id="rId9"/>
    <p:sldLayoutId id="2147483689" r:id="rId10"/>
    <p:sldLayoutId id="21474836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hyperlink" Target="https://www.security.org/resources/cyberbullying-facts-statistics/"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ramsac.com/blog/cybercrime-legislation-uk/#:~:text=The%20primary%20cybercrime%20legislation%20in,are%20prosecuted%20for%20cybercrime%20attacks."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cps.gov.uk/legal-guidance/cybercrime-prosecution-guidance"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6.gif"/><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930EBA3-4D2E-42E8-B828-834555328D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Arc 10">
            <a:extLst>
              <a:ext uri="{FF2B5EF4-FFF2-40B4-BE49-F238E27FC236}">
                <a16:creationId xmlns:a16="http://schemas.microsoft.com/office/drawing/2014/main" id="{E58B2195-5055-402F-A3E7-53FF0E498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5836" y="775849"/>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5F27839-7E7D-3F05-531B-EFAD3026A1AC}"/>
              </a:ext>
            </a:extLst>
          </p:cNvPr>
          <p:cNvSpPr>
            <a:spLocks noGrp="1"/>
          </p:cNvSpPr>
          <p:nvPr>
            <p:ph type="ctrTitle"/>
          </p:nvPr>
        </p:nvSpPr>
        <p:spPr>
          <a:xfrm>
            <a:off x="6417732" y="957715"/>
            <a:ext cx="5130798" cy="2750419"/>
          </a:xfrm>
        </p:spPr>
        <p:txBody>
          <a:bodyPr>
            <a:normAutofit/>
          </a:bodyPr>
          <a:lstStyle/>
          <a:p>
            <a:r>
              <a:rPr lang="en-GB" sz="5400" dirty="0">
                <a:latin typeface="Calibri" panose="020F0502020204030204" pitchFamily="34" charset="0"/>
                <a:cs typeface="Calibri" panose="020F0502020204030204" pitchFamily="34" charset="0"/>
              </a:rPr>
              <a:t>Terrorism and Cybercrime</a:t>
            </a:r>
          </a:p>
        </p:txBody>
      </p:sp>
      <p:sp>
        <p:nvSpPr>
          <p:cNvPr id="3" name="Subtitle 2">
            <a:extLst>
              <a:ext uri="{FF2B5EF4-FFF2-40B4-BE49-F238E27FC236}">
                <a16:creationId xmlns:a16="http://schemas.microsoft.com/office/drawing/2014/main" id="{86AA54F7-54D6-F362-B4A2-FC25BD565ABE}"/>
              </a:ext>
            </a:extLst>
          </p:cNvPr>
          <p:cNvSpPr>
            <a:spLocks noGrp="1"/>
          </p:cNvSpPr>
          <p:nvPr>
            <p:ph type="subTitle" idx="1"/>
          </p:nvPr>
        </p:nvSpPr>
        <p:spPr>
          <a:xfrm>
            <a:off x="6417732" y="3800209"/>
            <a:ext cx="5130798" cy="2307022"/>
          </a:xfrm>
        </p:spPr>
        <p:txBody>
          <a:bodyPr anchor="ctr">
            <a:normAutofit/>
          </a:bodyPr>
          <a:lstStyle/>
          <a:p>
            <a:r>
              <a:rPr lang="en-GB" b="1" dirty="0">
                <a:latin typeface="Calibri" panose="020F0502020204030204" pitchFamily="34" charset="0"/>
                <a:cs typeface="Calibri" panose="020F0502020204030204" pitchFamily="34" charset="0"/>
              </a:rPr>
              <a:t>Week 9</a:t>
            </a:r>
          </a:p>
          <a:p>
            <a:r>
              <a:rPr lang="en-GB" b="1" dirty="0">
                <a:latin typeface="Calibri" panose="020F0502020204030204" pitchFamily="34" charset="0"/>
                <a:cs typeface="Calibri" panose="020F0502020204030204" pitchFamily="34" charset="0"/>
              </a:rPr>
              <a:t>Online Hate </a:t>
            </a:r>
          </a:p>
          <a:p>
            <a:r>
              <a:rPr lang="en-GB" b="1" dirty="0">
                <a:latin typeface="Calibri" panose="020F0502020204030204" pitchFamily="34" charset="0"/>
                <a:cs typeface="Calibri" panose="020F0502020204030204" pitchFamily="34" charset="0"/>
              </a:rPr>
              <a:t>and </a:t>
            </a:r>
          </a:p>
          <a:p>
            <a:r>
              <a:rPr lang="en-GB" b="1" dirty="0">
                <a:latin typeface="Calibri" panose="020F0502020204030204" pitchFamily="34" charset="0"/>
                <a:cs typeface="Calibri" panose="020F0502020204030204" pitchFamily="34" charset="0"/>
              </a:rPr>
              <a:t>Responses to Cybercrime</a:t>
            </a:r>
          </a:p>
        </p:txBody>
      </p:sp>
      <p:pic>
        <p:nvPicPr>
          <p:cNvPr id="4" name="Picture 3">
            <a:extLst>
              <a:ext uri="{FF2B5EF4-FFF2-40B4-BE49-F238E27FC236}">
                <a16:creationId xmlns:a16="http://schemas.microsoft.com/office/drawing/2014/main" id="{A90F7BD3-DFC2-DF96-A6B8-6F96E6400B72}"/>
              </a:ext>
            </a:extLst>
          </p:cNvPr>
          <p:cNvPicPr>
            <a:picLocks noChangeAspect="1"/>
          </p:cNvPicPr>
          <p:nvPr/>
        </p:nvPicPr>
        <p:blipFill>
          <a:blip r:embed="rId3"/>
          <a:stretch>
            <a:fillRect/>
          </a:stretch>
        </p:blipFill>
        <p:spPr>
          <a:xfrm>
            <a:off x="0" y="1600755"/>
            <a:ext cx="5850384" cy="3656490"/>
          </a:xfrm>
          <a:custGeom>
            <a:avLst/>
            <a:gdLst/>
            <a:ahLst/>
            <a:cxnLst/>
            <a:rect l="l" t="t" r="r" b="b"/>
            <a:pathLst>
              <a:path w="6094252" h="6857998">
                <a:moveTo>
                  <a:pt x="0" y="0"/>
                </a:moveTo>
                <a:lnTo>
                  <a:pt x="5898122" y="0"/>
                </a:lnTo>
                <a:cubicBezTo>
                  <a:pt x="6006442" y="0"/>
                  <a:pt x="6094252" y="87810"/>
                  <a:pt x="6094252" y="196130"/>
                </a:cubicBezTo>
                <a:lnTo>
                  <a:pt x="6094252" y="6661869"/>
                </a:lnTo>
                <a:cubicBezTo>
                  <a:pt x="6094252" y="6756649"/>
                  <a:pt x="6027023" y="6835726"/>
                  <a:pt x="5937649" y="6854015"/>
                </a:cubicBezTo>
                <a:lnTo>
                  <a:pt x="5898132" y="6857998"/>
                </a:lnTo>
                <a:lnTo>
                  <a:pt x="0" y="6857998"/>
                </a:lnTo>
                <a:close/>
              </a:path>
            </a:pathLst>
          </a:custGeom>
        </p:spPr>
      </p:pic>
      <p:sp>
        <p:nvSpPr>
          <p:cNvPr id="13" name="Oval 12">
            <a:extLst>
              <a:ext uri="{FF2B5EF4-FFF2-40B4-BE49-F238E27FC236}">
                <a16:creationId xmlns:a16="http://schemas.microsoft.com/office/drawing/2014/main" id="{528AA953-F4F9-4DC5-97C7-491F4AF937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97079" y="5607717"/>
            <a:ext cx="513442" cy="499514"/>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548859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FCB72A-1EDF-768E-125D-55EB6C10097A}"/>
              </a:ext>
            </a:extLst>
          </p:cNvPr>
          <p:cNvSpPr>
            <a:spLocks noGrp="1"/>
          </p:cNvSpPr>
          <p:nvPr>
            <p:ph type="title"/>
          </p:nvPr>
        </p:nvSpPr>
        <p:spPr>
          <a:xfrm>
            <a:off x="838200" y="903968"/>
            <a:ext cx="10515600" cy="1325563"/>
          </a:xfrm>
        </p:spPr>
        <p:txBody>
          <a:bodyPr/>
          <a:lstStyle/>
          <a:p>
            <a:r>
              <a:rPr lang="en-GB" dirty="0"/>
              <a:t>Session Outline</a:t>
            </a:r>
          </a:p>
        </p:txBody>
      </p:sp>
      <p:sp>
        <p:nvSpPr>
          <p:cNvPr id="3" name="Content Placeholder 2">
            <a:extLst>
              <a:ext uri="{FF2B5EF4-FFF2-40B4-BE49-F238E27FC236}">
                <a16:creationId xmlns:a16="http://schemas.microsoft.com/office/drawing/2014/main" id="{0FAFCD2F-AD7B-E8C9-1DD2-F9578C5198A1}"/>
              </a:ext>
            </a:extLst>
          </p:cNvPr>
          <p:cNvSpPr>
            <a:spLocks noGrp="1"/>
          </p:cNvSpPr>
          <p:nvPr>
            <p:ph idx="1"/>
          </p:nvPr>
        </p:nvSpPr>
        <p:spPr/>
        <p:txBody>
          <a:bodyPr anchor="ctr">
            <a:normAutofit/>
          </a:bodyPr>
          <a:lstStyle/>
          <a:p>
            <a:pPr marL="0" indent="0" algn="ctr">
              <a:buNone/>
            </a:pPr>
            <a:r>
              <a:rPr lang="en-GB" sz="3600" dirty="0">
                <a:latin typeface="Calibri" panose="020F0502020204030204" pitchFamily="34" charset="0"/>
                <a:cs typeface="Calibri" panose="020F0502020204030204" pitchFamily="34" charset="0"/>
              </a:rPr>
              <a:t>Cyberbullying</a:t>
            </a:r>
          </a:p>
          <a:p>
            <a:pPr marL="0" indent="0" algn="ctr">
              <a:buNone/>
            </a:pPr>
            <a:r>
              <a:rPr lang="en-GB" sz="3600" dirty="0">
                <a:latin typeface="Calibri" panose="020F0502020204030204" pitchFamily="34" charset="0"/>
                <a:cs typeface="Calibri" panose="020F0502020204030204" pitchFamily="34" charset="0"/>
              </a:rPr>
              <a:t>Cyberhate</a:t>
            </a:r>
          </a:p>
          <a:p>
            <a:pPr marL="0" indent="0" algn="ctr">
              <a:buNone/>
            </a:pPr>
            <a:r>
              <a:rPr lang="en-GB" sz="3600" dirty="0">
                <a:latin typeface="Calibri" panose="020F0502020204030204" pitchFamily="34" charset="0"/>
                <a:cs typeface="Calibri" panose="020F0502020204030204" pitchFamily="34" charset="0"/>
              </a:rPr>
              <a:t>Cybercrime legislation</a:t>
            </a:r>
          </a:p>
          <a:p>
            <a:pPr marL="0" indent="0" algn="ctr">
              <a:buNone/>
            </a:pPr>
            <a:r>
              <a:rPr lang="en-GB" sz="3600" dirty="0">
                <a:latin typeface="Calibri" panose="020F0502020204030204" pitchFamily="34" charset="0"/>
                <a:cs typeface="Calibri" panose="020F0502020204030204" pitchFamily="34" charset="0"/>
              </a:rPr>
              <a:t>Alternative policing methods for online spaces</a:t>
            </a:r>
          </a:p>
        </p:txBody>
      </p:sp>
    </p:spTree>
    <p:extLst>
      <p:ext uri="{BB962C8B-B14F-4D97-AF65-F5344CB8AC3E}">
        <p14:creationId xmlns:p14="http://schemas.microsoft.com/office/powerpoint/2010/main" val="4241083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0" name="Rectangle 1049">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ED3E8A7-AD1C-ACDF-8D97-23430D53F2DC}"/>
              </a:ext>
            </a:extLst>
          </p:cNvPr>
          <p:cNvSpPr>
            <a:spLocks noGrp="1"/>
          </p:cNvSpPr>
          <p:nvPr>
            <p:ph type="title"/>
          </p:nvPr>
        </p:nvSpPr>
        <p:spPr>
          <a:xfrm>
            <a:off x="838201" y="367075"/>
            <a:ext cx="5120561" cy="1325563"/>
          </a:xfrm>
        </p:spPr>
        <p:txBody>
          <a:bodyPr>
            <a:normAutofit/>
          </a:bodyPr>
          <a:lstStyle/>
          <a:p>
            <a:r>
              <a:rPr lang="en-GB" dirty="0">
                <a:latin typeface="Calibri" panose="020F0502020204030204" pitchFamily="34" charset="0"/>
                <a:cs typeface="Calibri" panose="020F0502020204030204" pitchFamily="34" charset="0"/>
              </a:rPr>
              <a:t>Cyberbullying</a:t>
            </a:r>
          </a:p>
        </p:txBody>
      </p:sp>
      <p:sp>
        <p:nvSpPr>
          <p:cNvPr id="3" name="Content Placeholder 2">
            <a:extLst>
              <a:ext uri="{FF2B5EF4-FFF2-40B4-BE49-F238E27FC236}">
                <a16:creationId xmlns:a16="http://schemas.microsoft.com/office/drawing/2014/main" id="{B9853586-D059-067D-FD74-95E8B470170B}"/>
              </a:ext>
            </a:extLst>
          </p:cNvPr>
          <p:cNvSpPr>
            <a:spLocks noGrp="1"/>
          </p:cNvSpPr>
          <p:nvPr>
            <p:ph idx="1"/>
          </p:nvPr>
        </p:nvSpPr>
        <p:spPr>
          <a:xfrm>
            <a:off x="838201" y="1825625"/>
            <a:ext cx="5092194" cy="4351338"/>
          </a:xfrm>
        </p:spPr>
        <p:txBody>
          <a:bodyPr>
            <a:normAutofit/>
          </a:bodyPr>
          <a:lstStyle/>
          <a:p>
            <a:pPr>
              <a:buFont typeface="+mj-lt"/>
              <a:buAutoNum type="arabicPeriod"/>
            </a:pPr>
            <a:r>
              <a:rPr lang="en-GB" sz="2200" b="1" i="0" u="none" strike="noStrike">
                <a:effectLst/>
                <a:latin typeface="Calibri" panose="020F0502020204030204" pitchFamily="34" charset="0"/>
                <a:cs typeface="Calibri" panose="020F0502020204030204" pitchFamily="34" charset="0"/>
              </a:rPr>
              <a:t>Harassment:</a:t>
            </a:r>
            <a:r>
              <a:rPr lang="en-GB" sz="2200" b="0" i="0" u="none" strike="noStrike">
                <a:effectLst/>
                <a:latin typeface="Calibri" panose="020F0502020204030204" pitchFamily="34" charset="0"/>
                <a:cs typeface="Calibri" panose="020F0502020204030204" pitchFamily="34" charset="0"/>
              </a:rPr>
              <a:t> Repeatedly sending offensive messages or threats.</a:t>
            </a:r>
          </a:p>
          <a:p>
            <a:pPr>
              <a:buFont typeface="+mj-lt"/>
              <a:buAutoNum type="arabicPeriod"/>
            </a:pPr>
            <a:r>
              <a:rPr lang="en-GB" sz="2200" b="1" i="0" u="none" strike="noStrike">
                <a:effectLst/>
                <a:latin typeface="Calibri" panose="020F0502020204030204" pitchFamily="34" charset="0"/>
                <a:cs typeface="Calibri" panose="020F0502020204030204" pitchFamily="34" charset="0"/>
              </a:rPr>
              <a:t>Impersonation:</a:t>
            </a:r>
            <a:r>
              <a:rPr lang="en-GB" sz="2200" b="0" i="0" u="none" strike="noStrike">
                <a:effectLst/>
                <a:latin typeface="Calibri" panose="020F0502020204030204" pitchFamily="34" charset="0"/>
                <a:cs typeface="Calibri" panose="020F0502020204030204" pitchFamily="34" charset="0"/>
              </a:rPr>
              <a:t> Creating fake profiles to impersonate and harm someone.</a:t>
            </a:r>
          </a:p>
          <a:p>
            <a:pPr>
              <a:buFont typeface="+mj-lt"/>
              <a:buAutoNum type="arabicPeriod"/>
            </a:pPr>
            <a:r>
              <a:rPr lang="en-GB" sz="2200" b="1" i="0" u="none" strike="noStrike">
                <a:effectLst/>
                <a:latin typeface="Calibri" panose="020F0502020204030204" pitchFamily="34" charset="0"/>
                <a:cs typeface="Calibri" panose="020F0502020204030204" pitchFamily="34" charset="0"/>
              </a:rPr>
              <a:t>Outing:</a:t>
            </a:r>
            <a:r>
              <a:rPr lang="en-GB" sz="2200" b="0" i="0" u="none" strike="noStrike">
                <a:effectLst/>
                <a:latin typeface="Calibri" panose="020F0502020204030204" pitchFamily="34" charset="0"/>
                <a:cs typeface="Calibri" panose="020F0502020204030204" pitchFamily="34" charset="0"/>
              </a:rPr>
              <a:t> Sharing someone's personal information, secrets, or embarrassing details.</a:t>
            </a:r>
          </a:p>
          <a:p>
            <a:pPr>
              <a:buFont typeface="+mj-lt"/>
              <a:buAutoNum type="arabicPeriod"/>
            </a:pPr>
            <a:r>
              <a:rPr lang="en-GB" sz="2200" b="1" i="0" u="none" strike="noStrike">
                <a:effectLst/>
                <a:latin typeface="Calibri" panose="020F0502020204030204" pitchFamily="34" charset="0"/>
                <a:cs typeface="Calibri" panose="020F0502020204030204" pitchFamily="34" charset="0"/>
              </a:rPr>
              <a:t>Exclusion:</a:t>
            </a:r>
            <a:r>
              <a:rPr lang="en-GB" sz="2200" b="0" i="0" u="none" strike="noStrike">
                <a:effectLst/>
                <a:latin typeface="Calibri" panose="020F0502020204030204" pitchFamily="34" charset="0"/>
                <a:cs typeface="Calibri" panose="020F0502020204030204" pitchFamily="34" charset="0"/>
              </a:rPr>
              <a:t> Intentionally excluding someone from online groups or activities.</a:t>
            </a:r>
          </a:p>
          <a:p>
            <a:pPr>
              <a:buFont typeface="+mj-lt"/>
              <a:buAutoNum type="arabicPeriod"/>
            </a:pPr>
            <a:r>
              <a:rPr lang="en-GB" sz="2200" b="1" i="0" u="none" strike="noStrike">
                <a:effectLst/>
                <a:latin typeface="Calibri" panose="020F0502020204030204" pitchFamily="34" charset="0"/>
                <a:cs typeface="Calibri" panose="020F0502020204030204" pitchFamily="34" charset="0"/>
              </a:rPr>
              <a:t>Flaming:</a:t>
            </a:r>
            <a:r>
              <a:rPr lang="en-GB" sz="2200" b="0" i="0" u="none" strike="noStrike">
                <a:effectLst/>
                <a:latin typeface="Calibri" panose="020F0502020204030204" pitchFamily="34" charset="0"/>
                <a:cs typeface="Calibri" panose="020F0502020204030204" pitchFamily="34" charset="0"/>
              </a:rPr>
              <a:t> Posting hostile and insulting comments during online discussions.</a:t>
            </a:r>
          </a:p>
          <a:p>
            <a:pPr marL="0" indent="0">
              <a:buNone/>
            </a:pPr>
            <a:endParaRPr lang="en-GB" sz="2200">
              <a:latin typeface="Calibri" panose="020F0502020204030204" pitchFamily="34" charset="0"/>
              <a:cs typeface="Calibri" panose="020F0502020204030204" pitchFamily="34" charset="0"/>
            </a:endParaRPr>
          </a:p>
        </p:txBody>
      </p:sp>
      <p:sp>
        <p:nvSpPr>
          <p:cNvPr id="1052" name="Oval 1051">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1028" name="Picture 4" descr="Helping Students Deal With Cyberbullies | NEA">
            <a:extLst>
              <a:ext uri="{FF2B5EF4-FFF2-40B4-BE49-F238E27FC236}">
                <a16:creationId xmlns:a16="http://schemas.microsoft.com/office/drawing/2014/main" id="{B7984254-D59F-FD38-4784-E052086E65D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6583" r="18877"/>
          <a:stretch/>
        </p:blipFill>
        <p:spPr bwMode="auto">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sp>
        <p:nvSpPr>
          <p:cNvPr id="1054" name="Arc 1053">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026" name="Picture 2" descr="Make the Internet a Better, Safer Place on Stop Cyberbullying Day">
            <a:extLst>
              <a:ext uri="{FF2B5EF4-FFF2-40B4-BE49-F238E27FC236}">
                <a16:creationId xmlns:a16="http://schemas.microsoft.com/office/drawing/2014/main" id="{F6430722-2B70-E8F2-BE32-8192F793503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1407" r="8149" b="1"/>
          <a:stretch/>
        </p:blipFill>
        <p:spPr bwMode="auto">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97267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8" name="Rectangle 1037">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ED3E8A7-AD1C-ACDF-8D97-23430D53F2DC}"/>
              </a:ext>
            </a:extLst>
          </p:cNvPr>
          <p:cNvSpPr>
            <a:spLocks noGrp="1"/>
          </p:cNvSpPr>
          <p:nvPr>
            <p:ph type="title"/>
          </p:nvPr>
        </p:nvSpPr>
        <p:spPr>
          <a:xfrm>
            <a:off x="838200" y="365125"/>
            <a:ext cx="5393361" cy="1325563"/>
          </a:xfrm>
        </p:spPr>
        <p:txBody>
          <a:bodyPr>
            <a:normAutofit/>
          </a:bodyPr>
          <a:lstStyle/>
          <a:p>
            <a:r>
              <a:rPr lang="en-GB" dirty="0">
                <a:latin typeface="Calibri" panose="020F0502020204030204" pitchFamily="34" charset="0"/>
                <a:cs typeface="Calibri" panose="020F0502020204030204" pitchFamily="34" charset="0"/>
              </a:rPr>
              <a:t>Cyberbullying</a:t>
            </a:r>
          </a:p>
        </p:txBody>
      </p:sp>
      <p:sp>
        <p:nvSpPr>
          <p:cNvPr id="1040" name="Freeform: Shape 1032">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9853586-D059-067D-FD74-95E8B470170B}"/>
              </a:ext>
            </a:extLst>
          </p:cNvPr>
          <p:cNvSpPr>
            <a:spLocks noGrp="1"/>
          </p:cNvSpPr>
          <p:nvPr>
            <p:ph idx="1"/>
          </p:nvPr>
        </p:nvSpPr>
        <p:spPr>
          <a:xfrm>
            <a:off x="523765" y="1825625"/>
            <a:ext cx="5942347" cy="4351338"/>
          </a:xfrm>
        </p:spPr>
        <p:txBody>
          <a:bodyPr>
            <a:normAutofit/>
          </a:bodyPr>
          <a:lstStyle/>
          <a:p>
            <a:r>
              <a:rPr lang="en-GB" sz="2000" b="0" i="0" dirty="0">
                <a:effectLst/>
                <a:latin typeface="Calibri" panose="020F0502020204030204" pitchFamily="34" charset="0"/>
                <a:cs typeface="Calibri" panose="020F0502020204030204" pitchFamily="34" charset="0"/>
              </a:rPr>
              <a:t>According to research, </a:t>
            </a:r>
            <a:r>
              <a:rPr lang="en-GB" sz="2000" dirty="0">
                <a:latin typeface="Calibri" panose="020F0502020204030204" pitchFamily="34" charset="0"/>
                <a:cs typeface="Calibri" panose="020F0502020204030204" pitchFamily="34" charset="0"/>
              </a:rPr>
              <a:t>children aged </a:t>
            </a:r>
            <a:r>
              <a:rPr lang="en-GB" sz="2000" b="0" i="0" dirty="0">
                <a:effectLst/>
                <a:latin typeface="Calibri" panose="020F0502020204030204" pitchFamily="34" charset="0"/>
                <a:cs typeface="Calibri" panose="020F0502020204030204" pitchFamily="34" charset="0"/>
              </a:rPr>
              <a:t> between 10 and 18 years,  suggest 21 % have been cyberbullied.</a:t>
            </a:r>
          </a:p>
          <a:p>
            <a:r>
              <a:rPr lang="en-GB" sz="2000" b="0" i="0" dirty="0">
                <a:effectLst/>
                <a:latin typeface="Calibri" panose="020F0502020204030204" pitchFamily="34" charset="0"/>
                <a:cs typeface="Calibri" panose="020F0502020204030204" pitchFamily="34" charset="0"/>
              </a:rPr>
              <a:t>56 % of these reports occurred from January to July 2020. </a:t>
            </a:r>
            <a:r>
              <a:rPr lang="en-GB" sz="2000" dirty="0">
                <a:latin typeface="Calibri" panose="020F0502020204030204" pitchFamily="34" charset="0"/>
                <a:cs typeface="Calibri" panose="020F0502020204030204" pitchFamily="34" charset="0"/>
              </a:rPr>
              <a:t>I</a:t>
            </a:r>
            <a:r>
              <a:rPr lang="en-GB" sz="2000" b="0" i="0" dirty="0">
                <a:effectLst/>
                <a:latin typeface="Calibri" panose="020F0502020204030204" pitchFamily="34" charset="0"/>
                <a:cs typeface="Calibri" panose="020F0502020204030204" pitchFamily="34" charset="0"/>
              </a:rPr>
              <a:t>ncrease may correlate with the increased time spent online during COVID-19 lockdowns.</a:t>
            </a:r>
          </a:p>
          <a:p>
            <a:r>
              <a:rPr lang="en-GB" sz="2000" b="0" i="0" dirty="0">
                <a:effectLst/>
                <a:latin typeface="Calibri" panose="020F0502020204030204" pitchFamily="34" charset="0"/>
                <a:cs typeface="Calibri" panose="020F0502020204030204" pitchFamily="34" charset="0"/>
              </a:rPr>
              <a:t>As of January 2020, 44 percent of all internet users in the U.S. said they have experienced online harassment. The most prevalent type of online harassment was offensive name-calling, making up 37 percent of all instances.</a:t>
            </a:r>
            <a:endParaRPr lang="en-GB" sz="2000" dirty="0">
              <a:latin typeface="Calibri" panose="020F0502020204030204" pitchFamily="34" charset="0"/>
              <a:cs typeface="Calibri" panose="020F0502020204030204" pitchFamily="34" charset="0"/>
            </a:endParaRPr>
          </a:p>
          <a:p>
            <a:endParaRPr lang="en-GB" sz="2000" dirty="0">
              <a:latin typeface="Calibri" panose="020F0502020204030204" pitchFamily="34" charset="0"/>
              <a:cs typeface="Calibri" panose="020F0502020204030204" pitchFamily="34" charset="0"/>
            </a:endParaRPr>
          </a:p>
          <a:p>
            <a:pPr marL="0" indent="0" algn="ctr">
              <a:buNone/>
            </a:pPr>
            <a:r>
              <a:rPr lang="en-GB" sz="2000" dirty="0">
                <a:latin typeface="Calibri" panose="020F0502020204030204" pitchFamily="34" charset="0"/>
                <a:cs typeface="Calibri" panose="020F0502020204030204" pitchFamily="34" charset="0"/>
                <a:hlinkClick r:id="rId3"/>
              </a:rPr>
              <a:t>Cyberbullying: Twenty Crucial Statistics for 2022 | Security.org</a:t>
            </a:r>
            <a:endParaRPr lang="en-GB" sz="2000" dirty="0">
              <a:latin typeface="Calibri" panose="020F0502020204030204" pitchFamily="34" charset="0"/>
              <a:cs typeface="Calibri" panose="020F0502020204030204" pitchFamily="34" charset="0"/>
            </a:endParaRPr>
          </a:p>
        </p:txBody>
      </p:sp>
      <p:sp>
        <p:nvSpPr>
          <p:cNvPr id="1042" name="Oval 1041">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6" name="Picture 2" descr="Make the Internet a Better, Safer Place on Stop Cyberbullying Day">
            <a:extLst>
              <a:ext uri="{FF2B5EF4-FFF2-40B4-BE49-F238E27FC236}">
                <a16:creationId xmlns:a16="http://schemas.microsoft.com/office/drawing/2014/main" id="{F6430722-2B70-E8F2-BE32-8192F793503B}"/>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887184" y="1968771"/>
            <a:ext cx="3781051" cy="2276480"/>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a:noFill/>
          <a:extLst>
            <a:ext uri="{909E8E84-426E-40DD-AFC4-6F175D3DCCD1}">
              <a14:hiddenFill xmlns:a14="http://schemas.microsoft.com/office/drawing/2010/main">
                <a:solidFill>
                  <a:srgbClr val="FFFFFF"/>
                </a:solidFill>
              </a14:hiddenFill>
            </a:ext>
          </a:extLst>
        </p:spPr>
      </p:pic>
      <p:sp>
        <p:nvSpPr>
          <p:cNvPr id="1037" name="Freeform: Shape 1036">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cxnSp>
        <p:nvCxnSpPr>
          <p:cNvPr id="1039" name="Straight Connector 1038">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041" name="Freeform: Shape 1040">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43" name="Freeform: Shape 1042">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45" name="Freeform: Shape 1044">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913934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45D489D-16E1-484D-867B-144368D74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49A496F5-B01E-4BF8-9D1E-C4E53B6F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2257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Arc 12">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2906963" y="1348064"/>
            <a:ext cx="2987899" cy="2987899"/>
          </a:xfrm>
          <a:prstGeom prst="arc">
            <a:avLst>
              <a:gd name="adj1" fmla="val 14612914"/>
              <a:gd name="adj2" fmla="val 0"/>
            </a:avLst>
          </a:prstGeom>
          <a:ln w="127000" cap="rnd">
            <a:solidFill>
              <a:schemeClr val="accent2">
                <a:lumMod val="7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C9423BA-E500-DD44-4322-1128202CCDB3}"/>
              </a:ext>
            </a:extLst>
          </p:cNvPr>
          <p:cNvSpPr>
            <a:spLocks noGrp="1"/>
          </p:cNvSpPr>
          <p:nvPr>
            <p:ph type="title"/>
          </p:nvPr>
        </p:nvSpPr>
        <p:spPr>
          <a:xfrm>
            <a:off x="838200" y="643467"/>
            <a:ext cx="2951205" cy="5571066"/>
          </a:xfrm>
        </p:spPr>
        <p:txBody>
          <a:bodyPr>
            <a:normAutofit/>
          </a:bodyPr>
          <a:lstStyle/>
          <a:p>
            <a:r>
              <a:rPr lang="en-GB" sz="3700">
                <a:solidFill>
                  <a:srgbClr val="FFFFFF"/>
                </a:solidFill>
              </a:rPr>
              <a:t>Cyberbullying Risk</a:t>
            </a:r>
          </a:p>
        </p:txBody>
      </p:sp>
      <p:graphicFrame>
        <p:nvGraphicFramePr>
          <p:cNvPr id="5" name="Content Placeholder 2">
            <a:extLst>
              <a:ext uri="{FF2B5EF4-FFF2-40B4-BE49-F238E27FC236}">
                <a16:creationId xmlns:a16="http://schemas.microsoft.com/office/drawing/2014/main" id="{109C05C9-D77F-576A-79D3-DDEA3C160050}"/>
              </a:ext>
            </a:extLst>
          </p:cNvPr>
          <p:cNvGraphicFramePr>
            <a:graphicFrameLocks noGrp="1"/>
          </p:cNvGraphicFramePr>
          <p:nvPr>
            <p:ph idx="1"/>
            <p:extLst>
              <p:ext uri="{D42A27DB-BD31-4B8C-83A1-F6EECF244321}">
                <p14:modId xmlns:p14="http://schemas.microsoft.com/office/powerpoint/2010/main" val="1642856594"/>
              </p:ext>
            </p:extLst>
          </p:nvPr>
        </p:nvGraphicFramePr>
        <p:xfrm>
          <a:off x="5237018" y="653693"/>
          <a:ext cx="6303729" cy="55608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193197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9EE394-39E2-D3F3-361E-0A72C56A49AE}"/>
              </a:ext>
            </a:extLst>
          </p:cNvPr>
          <p:cNvSpPr>
            <a:spLocks noGrp="1"/>
          </p:cNvSpPr>
          <p:nvPr>
            <p:ph type="title"/>
          </p:nvPr>
        </p:nvSpPr>
        <p:spPr/>
        <p:txBody>
          <a:bodyPr/>
          <a:lstStyle/>
          <a:p>
            <a:r>
              <a:rPr lang="en-GB" dirty="0"/>
              <a:t>Responding To Cyberbullying</a:t>
            </a:r>
          </a:p>
        </p:txBody>
      </p:sp>
      <p:sp>
        <p:nvSpPr>
          <p:cNvPr id="3" name="Content Placeholder 2">
            <a:extLst>
              <a:ext uri="{FF2B5EF4-FFF2-40B4-BE49-F238E27FC236}">
                <a16:creationId xmlns:a16="http://schemas.microsoft.com/office/drawing/2014/main" id="{F7587414-4465-88B3-C362-03EA595E5047}"/>
              </a:ext>
            </a:extLst>
          </p:cNvPr>
          <p:cNvSpPr>
            <a:spLocks noGrp="1"/>
          </p:cNvSpPr>
          <p:nvPr>
            <p:ph idx="1"/>
          </p:nvPr>
        </p:nvSpPr>
        <p:spPr>
          <a:xfrm>
            <a:off x="658585" y="1690688"/>
            <a:ext cx="10515600" cy="3859742"/>
          </a:xfrm>
        </p:spPr>
        <p:txBody>
          <a:bodyPr>
            <a:noAutofit/>
          </a:bodyPr>
          <a:lstStyle/>
          <a:p>
            <a:pPr algn="l">
              <a:buFont typeface="Arial" panose="020B0604020202020204" pitchFamily="34" charset="0"/>
              <a:buChar char="•"/>
            </a:pPr>
            <a:r>
              <a:rPr lang="en-GB" sz="2400" b="0" i="0" dirty="0">
                <a:effectLst/>
                <a:latin typeface="Calibri" panose="020F0502020204030204" pitchFamily="34" charset="0"/>
                <a:cs typeface="Calibri" panose="020F0502020204030204" pitchFamily="34" charset="0"/>
              </a:rPr>
              <a:t>The most effective way to </a:t>
            </a:r>
            <a:r>
              <a:rPr lang="en-GB" sz="2400" b="0" i="0" u="none" strike="noStrike" dirty="0">
                <a:effectLst/>
                <a:latin typeface="Calibri" panose="020F0502020204030204" pitchFamily="34" charset="0"/>
                <a:cs typeface="Calibri" panose="020F0502020204030204" pitchFamily="34" charset="0"/>
              </a:rPr>
              <a:t>prevent cyberbullying</a:t>
            </a:r>
            <a:r>
              <a:rPr lang="en-GB" sz="2400" b="0" i="0" dirty="0">
                <a:effectLst/>
                <a:latin typeface="Calibri" panose="020F0502020204030204" pitchFamily="34" charset="0"/>
                <a:cs typeface="Calibri" panose="020F0502020204030204" pitchFamily="34" charset="0"/>
              </a:rPr>
              <a:t>, teens say, is to block the bully, according to the National Crime Prevention Council.</a:t>
            </a:r>
          </a:p>
          <a:p>
            <a:pPr algn="l">
              <a:buFont typeface="Arial" panose="020B0604020202020204" pitchFamily="34" charset="0"/>
              <a:buChar char="•"/>
            </a:pPr>
            <a:r>
              <a:rPr lang="en-GB" sz="2400" b="0" i="0" dirty="0">
                <a:effectLst/>
                <a:latin typeface="Calibri" panose="020F0502020204030204" pitchFamily="34" charset="0"/>
                <a:cs typeface="Calibri" panose="020F0502020204030204" pitchFamily="34" charset="0"/>
              </a:rPr>
              <a:t>Out of teenage cyberbullying victims:</a:t>
            </a:r>
          </a:p>
          <a:p>
            <a:pPr marL="742950" lvl="1" indent="-285750" algn="l">
              <a:buFont typeface="Arial" panose="020B0604020202020204" pitchFamily="34" charset="0"/>
              <a:buChar char="•"/>
            </a:pPr>
            <a:r>
              <a:rPr lang="en-GB" b="0" i="0" dirty="0">
                <a:effectLst/>
                <a:latin typeface="Calibri" panose="020F0502020204030204" pitchFamily="34" charset="0"/>
                <a:cs typeface="Calibri" panose="020F0502020204030204" pitchFamily="34" charset="0"/>
              </a:rPr>
              <a:t>36% asked the bully to stop cyberbullying them.</a:t>
            </a:r>
          </a:p>
          <a:p>
            <a:pPr marL="742950" lvl="1" indent="-285750" algn="l">
              <a:buFont typeface="Arial" panose="020B0604020202020204" pitchFamily="34" charset="0"/>
              <a:buChar char="•"/>
            </a:pPr>
            <a:r>
              <a:rPr lang="en-GB" b="0" i="0" dirty="0">
                <a:effectLst/>
                <a:latin typeface="Calibri" panose="020F0502020204030204" pitchFamily="34" charset="0"/>
                <a:cs typeface="Calibri" panose="020F0502020204030204" pitchFamily="34" charset="0"/>
              </a:rPr>
              <a:t>34% blocked all communication with the bully.</a:t>
            </a:r>
          </a:p>
          <a:p>
            <a:pPr marL="742950" lvl="1" indent="-285750" algn="l">
              <a:buFont typeface="Arial" panose="020B0604020202020204" pitchFamily="34" charset="0"/>
              <a:buChar char="•"/>
            </a:pPr>
            <a:r>
              <a:rPr lang="en-GB" b="0" i="0" dirty="0">
                <a:effectLst/>
                <a:latin typeface="Calibri" panose="020F0502020204030204" pitchFamily="34" charset="0"/>
                <a:cs typeface="Calibri" panose="020F0502020204030204" pitchFamily="34" charset="0"/>
              </a:rPr>
              <a:t>29% did nothing.</a:t>
            </a:r>
          </a:p>
          <a:p>
            <a:pPr marL="742950" lvl="1" indent="-285750" algn="l">
              <a:buFont typeface="Arial" panose="020B0604020202020204" pitchFamily="34" charset="0"/>
              <a:buChar char="•"/>
            </a:pPr>
            <a:r>
              <a:rPr lang="en-GB" b="0" i="0" dirty="0">
                <a:effectLst/>
                <a:latin typeface="Calibri" panose="020F0502020204030204" pitchFamily="34" charset="0"/>
                <a:cs typeface="Calibri" panose="020F0502020204030204" pitchFamily="34" charset="0"/>
              </a:rPr>
              <a:t>11% talked to their parents about the incidents.</a:t>
            </a:r>
          </a:p>
          <a:p>
            <a:pPr algn="l">
              <a:buFont typeface="Arial" panose="020B0604020202020204" pitchFamily="34" charset="0"/>
              <a:buChar char="•"/>
            </a:pPr>
            <a:r>
              <a:rPr lang="en-GB" sz="2400" b="0" i="0" dirty="0">
                <a:effectLst/>
                <a:latin typeface="Calibri" panose="020F0502020204030204" pitchFamily="34" charset="0"/>
                <a:cs typeface="Calibri" panose="020F0502020204030204" pitchFamily="34" charset="0"/>
              </a:rPr>
              <a:t>Almost two-thirds of teens said that they tried to help someone who was being bullied online, and 30% had tried to help multiple times, according to the Cyberbullying Research Centre.</a:t>
            </a:r>
          </a:p>
          <a:p>
            <a:pPr marL="457200" lvl="1" indent="0">
              <a:buNone/>
            </a:pPr>
            <a:endParaRPr lang="en-GB" dirty="0">
              <a:latin typeface="Calibri" panose="020F0502020204030204" pitchFamily="34" charset="0"/>
              <a:cs typeface="Calibri" panose="020F0502020204030204" pitchFamily="34" charset="0"/>
            </a:endParaRPr>
          </a:p>
          <a:p>
            <a:pPr marL="457200" lvl="1" indent="0">
              <a:buNone/>
            </a:pPr>
            <a:r>
              <a:rPr lang="en-GB" dirty="0">
                <a:latin typeface="Calibri" panose="020F0502020204030204" pitchFamily="34" charset="0"/>
                <a:cs typeface="Calibri" panose="020F0502020204030204" pitchFamily="34" charset="0"/>
              </a:rPr>
              <a:t>Do you think these are good responses to cyberbullying?</a:t>
            </a:r>
          </a:p>
        </p:txBody>
      </p:sp>
    </p:spTree>
    <p:extLst>
      <p:ext uri="{BB962C8B-B14F-4D97-AF65-F5344CB8AC3E}">
        <p14:creationId xmlns:p14="http://schemas.microsoft.com/office/powerpoint/2010/main" val="38839666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95199994-21AE-49A2-BA0D-12E295989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EEF1474-A877-DC24-3EC4-B4C00335023A}"/>
              </a:ext>
            </a:extLst>
          </p:cNvPr>
          <p:cNvSpPr>
            <a:spLocks noGrp="1"/>
          </p:cNvSpPr>
          <p:nvPr>
            <p:ph type="title"/>
          </p:nvPr>
        </p:nvSpPr>
        <p:spPr>
          <a:xfrm>
            <a:off x="6769570" y="530578"/>
            <a:ext cx="4771178" cy="1160110"/>
          </a:xfrm>
        </p:spPr>
        <p:txBody>
          <a:bodyPr>
            <a:normAutofit/>
          </a:bodyPr>
          <a:lstStyle/>
          <a:p>
            <a:pPr algn="ctr"/>
            <a:r>
              <a:rPr lang="en-GB" sz="3700" dirty="0"/>
              <a:t>Consequences of Cyberbullying</a:t>
            </a:r>
          </a:p>
        </p:txBody>
      </p:sp>
      <p:pic>
        <p:nvPicPr>
          <p:cNvPr id="3074" name="Picture 2" descr="What Are the Effects of Cyberbullying on Children?">
            <a:extLst>
              <a:ext uri="{FF2B5EF4-FFF2-40B4-BE49-F238E27FC236}">
                <a16:creationId xmlns:a16="http://schemas.microsoft.com/office/drawing/2014/main" id="{DA0DC5D2-9B97-5F02-7371-B484FFEA748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38199" y="1562454"/>
            <a:ext cx="5440195" cy="3620202"/>
          </a:xfrm>
          <a:custGeom>
            <a:avLst/>
            <a:gdLst/>
            <a:ahLst/>
            <a:cxnLst/>
            <a:rect l="l" t="t" r="r" b="b"/>
            <a:pathLst>
              <a:path w="4643496" h="5550370">
                <a:moveTo>
                  <a:pt x="81586" y="0"/>
                </a:moveTo>
                <a:lnTo>
                  <a:pt x="4561910" y="0"/>
                </a:lnTo>
                <a:cubicBezTo>
                  <a:pt x="4606969" y="0"/>
                  <a:pt x="4643496" y="36527"/>
                  <a:pt x="4643496" y="81586"/>
                </a:cubicBezTo>
                <a:lnTo>
                  <a:pt x="4643496" y="5468784"/>
                </a:lnTo>
                <a:cubicBezTo>
                  <a:pt x="4643496" y="5513843"/>
                  <a:pt x="4606969" y="5550370"/>
                  <a:pt x="4561910" y="5550370"/>
                </a:cubicBezTo>
                <a:lnTo>
                  <a:pt x="81586" y="5550370"/>
                </a:lnTo>
                <a:cubicBezTo>
                  <a:pt x="36527" y="5550370"/>
                  <a:pt x="0" y="5513843"/>
                  <a:pt x="0" y="5468784"/>
                </a:cubicBezTo>
                <a:lnTo>
                  <a:pt x="0" y="81586"/>
                </a:lnTo>
                <a:cubicBezTo>
                  <a:pt x="0" y="36527"/>
                  <a:pt x="36527" y="0"/>
                  <a:pt x="81586" y="0"/>
                </a:cubicBezTo>
                <a:close/>
              </a:path>
            </a:pathLst>
          </a:custGeom>
          <a:noFill/>
          <a:extLst>
            <a:ext uri="{909E8E84-426E-40DD-AFC4-6F175D3DCCD1}">
              <a14:hiddenFill xmlns:a14="http://schemas.microsoft.com/office/drawing/2010/main">
                <a:solidFill>
                  <a:srgbClr val="FFFFFF"/>
                </a:solidFill>
              </a14:hiddenFill>
            </a:ext>
          </a:extLst>
        </p:spPr>
      </p:pic>
      <p:sp>
        <p:nvSpPr>
          <p:cNvPr id="3081" name="Arc 3080">
            <a:extLst>
              <a:ext uri="{FF2B5EF4-FFF2-40B4-BE49-F238E27FC236}">
                <a16:creationId xmlns:a16="http://schemas.microsoft.com/office/drawing/2014/main" id="{A2C34835-4F79-4934-B151-D68E79764C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269068">
            <a:off x="8717845" y="3339275"/>
            <a:ext cx="2987899" cy="2987899"/>
          </a:xfrm>
          <a:prstGeom prst="arc">
            <a:avLst>
              <a:gd name="adj1" fmla="val 14441841"/>
              <a:gd name="adj2" fmla="val 0"/>
            </a:avLst>
          </a:prstGeom>
          <a:ln w="127000" cap="rnd">
            <a:solidFill>
              <a:schemeClr val="accent4">
                <a:alpha val="95000"/>
              </a:schemeClr>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14F72D9-1916-E783-4B71-C41E2E1DED17}"/>
              </a:ext>
            </a:extLst>
          </p:cNvPr>
          <p:cNvSpPr>
            <a:spLocks noGrp="1"/>
          </p:cNvSpPr>
          <p:nvPr>
            <p:ph idx="1"/>
          </p:nvPr>
        </p:nvSpPr>
        <p:spPr>
          <a:xfrm>
            <a:off x="6769570" y="1825625"/>
            <a:ext cx="4771178" cy="4388908"/>
          </a:xfrm>
        </p:spPr>
        <p:txBody>
          <a:bodyPr>
            <a:noAutofit/>
          </a:bodyPr>
          <a:lstStyle/>
          <a:p>
            <a:r>
              <a:rPr lang="en-GB" sz="2200" i="0" dirty="0">
                <a:effectLst/>
                <a:latin typeface="Calibri" panose="020F0502020204030204" pitchFamily="34" charset="0"/>
                <a:cs typeface="Calibri" panose="020F0502020204030204" pitchFamily="34" charset="0"/>
              </a:rPr>
              <a:t>Cyberbullying victims are 1.9 times more likely to commit suicide.</a:t>
            </a:r>
          </a:p>
          <a:p>
            <a:r>
              <a:rPr lang="en-GB" sz="2200" i="0" dirty="0">
                <a:effectLst/>
                <a:latin typeface="Calibri" panose="020F0502020204030204" pitchFamily="34" charset="0"/>
                <a:cs typeface="Calibri" panose="020F0502020204030204" pitchFamily="34" charset="0"/>
              </a:rPr>
              <a:t>210 out of 1000 victims of bullying are high school girls with different skin colour.</a:t>
            </a:r>
          </a:p>
          <a:p>
            <a:r>
              <a:rPr lang="en-GB" sz="2200" i="0" dirty="0">
                <a:effectLst/>
                <a:latin typeface="Calibri" panose="020F0502020204030204" pitchFamily="34" charset="0"/>
                <a:cs typeface="Calibri" panose="020F0502020204030204" pitchFamily="34" charset="0"/>
              </a:rPr>
              <a:t>42% of LGBT youth have experienced cyberbullying.</a:t>
            </a:r>
          </a:p>
          <a:p>
            <a:r>
              <a:rPr lang="en-GB" sz="2200" i="0" dirty="0">
                <a:effectLst/>
                <a:latin typeface="Calibri" panose="020F0502020204030204" pitchFamily="34" charset="0"/>
                <a:cs typeface="Calibri" panose="020F0502020204030204" pitchFamily="34" charset="0"/>
              </a:rPr>
              <a:t>66% of female victims have feelings of powerlessness because of cyberbullying.</a:t>
            </a:r>
          </a:p>
          <a:p>
            <a:pPr marL="0" indent="0" algn="ctr">
              <a:buNone/>
            </a:pPr>
            <a:r>
              <a:rPr lang="en-GB" sz="2200" dirty="0">
                <a:latin typeface="Calibri" panose="020F0502020204030204" pitchFamily="34" charset="0"/>
                <a:cs typeface="Calibri" panose="020F0502020204030204" pitchFamily="34" charset="0"/>
              </a:rPr>
              <a:t>What do you infer from these stats? What makes someone vulnerable to cyberbullying?</a:t>
            </a:r>
          </a:p>
        </p:txBody>
      </p:sp>
    </p:spTree>
    <p:extLst>
      <p:ext uri="{BB962C8B-B14F-4D97-AF65-F5344CB8AC3E}">
        <p14:creationId xmlns:p14="http://schemas.microsoft.com/office/powerpoint/2010/main" val="16602328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66E48AFA-8884-4F68-A44F-D2C1E8609C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105" name="Arc 4104">
            <a:extLst>
              <a:ext uri="{FF2B5EF4-FFF2-40B4-BE49-F238E27FC236}">
                <a16:creationId xmlns:a16="http://schemas.microsoft.com/office/drawing/2014/main" id="{969D19A6-08CB-498C-93EC-3FFB021FC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269068">
            <a:off x="8717845" y="3339275"/>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4098" name="Picture 2" descr="Technology and Cyber-Hate Symposium – An International Conference on  Israeli Art and Society">
            <a:extLst>
              <a:ext uri="{FF2B5EF4-FFF2-40B4-BE49-F238E27FC236}">
                <a16:creationId xmlns:a16="http://schemas.microsoft.com/office/drawing/2014/main" id="{119FDEF2-CF23-C9F0-1613-6B721C15435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144175" y="245813"/>
            <a:ext cx="5903649" cy="2164141"/>
          </a:xfrm>
          <a:custGeom>
            <a:avLst/>
            <a:gdLst/>
            <a:ahLst/>
            <a:cxnLst/>
            <a:rect l="l" t="t" r="r" b="b"/>
            <a:pathLst>
              <a:path w="10580201" h="2957472">
                <a:moveTo>
                  <a:pt x="88961" y="0"/>
                </a:moveTo>
                <a:lnTo>
                  <a:pt x="10491240" y="0"/>
                </a:lnTo>
                <a:cubicBezTo>
                  <a:pt x="10540372" y="0"/>
                  <a:pt x="10580201" y="39829"/>
                  <a:pt x="10580201" y="88961"/>
                </a:cubicBezTo>
                <a:lnTo>
                  <a:pt x="10580201" y="2868511"/>
                </a:lnTo>
                <a:cubicBezTo>
                  <a:pt x="10580201" y="2917643"/>
                  <a:pt x="10540372" y="2957472"/>
                  <a:pt x="10491240" y="2957472"/>
                </a:cubicBezTo>
                <a:lnTo>
                  <a:pt x="88961" y="2957472"/>
                </a:lnTo>
                <a:cubicBezTo>
                  <a:pt x="39829" y="2957472"/>
                  <a:pt x="0" y="2917643"/>
                  <a:pt x="0" y="2868511"/>
                </a:cubicBezTo>
                <a:lnTo>
                  <a:pt x="0" y="88961"/>
                </a:lnTo>
                <a:cubicBezTo>
                  <a:pt x="0" y="39829"/>
                  <a:pt x="39829" y="0"/>
                  <a:pt x="88961"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FCCF3D78-D107-8EE9-08D0-4E988D4869B6}"/>
              </a:ext>
            </a:extLst>
          </p:cNvPr>
          <p:cNvSpPr>
            <a:spLocks noGrp="1"/>
          </p:cNvSpPr>
          <p:nvPr>
            <p:ph idx="1"/>
          </p:nvPr>
        </p:nvSpPr>
        <p:spPr>
          <a:xfrm>
            <a:off x="996043" y="2713703"/>
            <a:ext cx="10499271" cy="3640256"/>
          </a:xfrm>
        </p:spPr>
        <p:txBody>
          <a:bodyPr>
            <a:noAutofit/>
          </a:bodyPr>
          <a:lstStyle/>
          <a:p>
            <a:pPr marL="0" indent="0">
              <a:buNone/>
            </a:pPr>
            <a:r>
              <a:rPr lang="en-GB" sz="2000" dirty="0">
                <a:latin typeface="Calibri" panose="020F0502020204030204" pitchFamily="34" charset="0"/>
                <a:cs typeface="Calibri" panose="020F0502020204030204" pitchFamily="34" charset="0"/>
              </a:rPr>
              <a:t>Cyberhate and cyberbullying can overlap, but they are distinct experiences and need to be distinguished in research.</a:t>
            </a:r>
          </a:p>
          <a:p>
            <a:pPr marL="0" indent="0">
              <a:buNone/>
            </a:pPr>
            <a:r>
              <a:rPr lang="en-GB" sz="2000" dirty="0">
                <a:latin typeface="Calibri" panose="020F0502020204030204" pitchFamily="34" charset="0"/>
                <a:cs typeface="Calibri" panose="020F0502020204030204" pitchFamily="34" charset="0"/>
              </a:rPr>
              <a:t>Cyberhate and cyberbullying share a general risk propensity.</a:t>
            </a:r>
          </a:p>
          <a:p>
            <a:pPr marL="0" indent="0">
              <a:buNone/>
            </a:pPr>
            <a:r>
              <a:rPr lang="en-GB" sz="2000" dirty="0">
                <a:latin typeface="Calibri" panose="020F0502020204030204" pitchFamily="34" charset="0"/>
                <a:cs typeface="Calibri" panose="020F0502020204030204" pitchFamily="34" charset="0"/>
              </a:rPr>
              <a:t>Individual-based discrimination predicts cyberbullying, group-based discrimination predicts both cyberhate and cyberbullying.</a:t>
            </a:r>
          </a:p>
          <a:p>
            <a:pPr marL="0" indent="0">
              <a:buNone/>
            </a:pPr>
            <a:r>
              <a:rPr lang="en-GB" sz="2000" dirty="0">
                <a:latin typeface="Calibri" panose="020F0502020204030204" pitchFamily="34" charset="0"/>
                <a:cs typeface="Calibri" panose="020F0502020204030204" pitchFamily="34" charset="0"/>
              </a:rPr>
              <a:t>Group-based discrimination should be addressed in cyberbullying prevention.</a:t>
            </a:r>
          </a:p>
          <a:p>
            <a:pPr marL="0" indent="0">
              <a:buNone/>
            </a:pPr>
            <a:endParaRPr lang="en-GB" sz="2000" dirty="0">
              <a:latin typeface="Calibri" panose="020F0502020204030204" pitchFamily="34" charset="0"/>
              <a:cs typeface="Calibri" panose="020F0502020204030204" pitchFamily="34" charset="0"/>
            </a:endParaRPr>
          </a:p>
          <a:p>
            <a:pPr marL="457200" lvl="1" indent="0" algn="ctr">
              <a:buNone/>
            </a:pPr>
            <a:r>
              <a:rPr lang="en-GB" sz="2000" dirty="0">
                <a:solidFill>
                  <a:srgbClr val="FF0000"/>
                </a:solidFill>
                <a:latin typeface="Calibri" panose="020F0502020204030204" pitchFamily="34" charset="0"/>
                <a:cs typeface="Calibri" panose="020F0502020204030204" pitchFamily="34" charset="0"/>
              </a:rPr>
              <a:t>“Cyberhate is online hate speech that attacks collective identities. </a:t>
            </a:r>
          </a:p>
          <a:p>
            <a:pPr marL="457200" lvl="1" indent="0" algn="ctr">
              <a:buNone/>
            </a:pPr>
            <a:r>
              <a:rPr lang="en-GB" sz="2000" dirty="0">
                <a:solidFill>
                  <a:srgbClr val="FF0000"/>
                </a:solidFill>
                <a:latin typeface="Calibri" panose="020F0502020204030204" pitchFamily="34" charset="0"/>
                <a:cs typeface="Calibri" panose="020F0502020204030204" pitchFamily="34" charset="0"/>
              </a:rPr>
              <a:t>Cyberbullying is the intent to harm, its repeated nature, and a power imbalance.”</a:t>
            </a:r>
          </a:p>
          <a:p>
            <a:pPr marL="457200" lvl="1" indent="0" algn="ctr">
              <a:buNone/>
            </a:pPr>
            <a:r>
              <a:rPr lang="en-GB" sz="2000" dirty="0">
                <a:solidFill>
                  <a:srgbClr val="FF0000"/>
                </a:solidFill>
                <a:latin typeface="Calibri" panose="020F0502020204030204" pitchFamily="34" charset="0"/>
                <a:cs typeface="Calibri" panose="020F0502020204030204" pitchFamily="34" charset="0"/>
              </a:rPr>
              <a:t> (</a:t>
            </a:r>
            <a:r>
              <a:rPr lang="en-GB" sz="2000" dirty="0" err="1">
                <a:solidFill>
                  <a:srgbClr val="FF0000"/>
                </a:solidFill>
                <a:latin typeface="Calibri" panose="020F0502020204030204" pitchFamily="34" charset="0"/>
                <a:cs typeface="Calibri" panose="020F0502020204030204" pitchFamily="34" charset="0"/>
              </a:rPr>
              <a:t>Bedrosova</a:t>
            </a:r>
            <a:r>
              <a:rPr lang="en-GB" sz="2000" dirty="0">
                <a:solidFill>
                  <a:srgbClr val="FF0000"/>
                </a:solidFill>
                <a:latin typeface="Calibri" panose="020F0502020204030204" pitchFamily="34" charset="0"/>
                <a:cs typeface="Calibri" panose="020F0502020204030204" pitchFamily="34" charset="0"/>
              </a:rPr>
              <a:t> et al. 2022)</a:t>
            </a:r>
          </a:p>
        </p:txBody>
      </p:sp>
    </p:spTree>
    <p:extLst>
      <p:ext uri="{BB962C8B-B14F-4D97-AF65-F5344CB8AC3E}">
        <p14:creationId xmlns:p14="http://schemas.microsoft.com/office/powerpoint/2010/main" val="24291091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D3E17859-C5F0-476F-A082-A4CB8841D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375"/>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8A25CB2-679F-8F95-6E47-184FA11D4C74}"/>
              </a:ext>
            </a:extLst>
          </p:cNvPr>
          <p:cNvSpPr>
            <a:spLocks noGrp="1"/>
          </p:cNvSpPr>
          <p:nvPr>
            <p:ph type="title"/>
          </p:nvPr>
        </p:nvSpPr>
        <p:spPr>
          <a:xfrm>
            <a:off x="838200" y="365125"/>
            <a:ext cx="10515600" cy="1325563"/>
          </a:xfrm>
        </p:spPr>
        <p:txBody>
          <a:bodyPr>
            <a:normAutofit/>
          </a:bodyPr>
          <a:lstStyle/>
          <a:p>
            <a:r>
              <a:rPr lang="en-GB">
                <a:latin typeface="Calibri" panose="020F0502020204030204" pitchFamily="34" charset="0"/>
                <a:cs typeface="Calibri" panose="020F0502020204030204" pitchFamily="34" charset="0"/>
              </a:rPr>
              <a:t>Cyberhate (Williams 2019)</a:t>
            </a:r>
          </a:p>
        </p:txBody>
      </p:sp>
      <p:sp>
        <p:nvSpPr>
          <p:cNvPr id="3" name="Content Placeholder 2">
            <a:extLst>
              <a:ext uri="{FF2B5EF4-FFF2-40B4-BE49-F238E27FC236}">
                <a16:creationId xmlns:a16="http://schemas.microsoft.com/office/drawing/2014/main" id="{9773D630-54FB-5E1F-20AC-080CC792FCF8}"/>
              </a:ext>
            </a:extLst>
          </p:cNvPr>
          <p:cNvSpPr>
            <a:spLocks noGrp="1"/>
          </p:cNvSpPr>
          <p:nvPr>
            <p:ph idx="1"/>
          </p:nvPr>
        </p:nvSpPr>
        <p:spPr>
          <a:xfrm>
            <a:off x="838200" y="1825625"/>
            <a:ext cx="5393361" cy="4351338"/>
          </a:xfrm>
        </p:spPr>
        <p:txBody>
          <a:bodyPr>
            <a:normAutofit/>
          </a:bodyPr>
          <a:lstStyle/>
          <a:p>
            <a:pPr marL="0" indent="0" algn="ctr">
              <a:buNone/>
            </a:pPr>
            <a:r>
              <a:rPr lang="en-GB" sz="2600" dirty="0">
                <a:latin typeface="Calibri" panose="020F0502020204030204" pitchFamily="34" charset="0"/>
                <a:cs typeface="Calibri" panose="020F0502020204030204" pitchFamily="34" charset="0"/>
              </a:rPr>
              <a:t>The UK Crown Prosecution Service does not provide a specific definition of online hate speech, but they do state, when deciding on prosecution, regard must be given to whether the online speech was motivated by any form of discrimination or hostility against the victim's ethnic or national origin, gender, disability, age, religion or belief, sexual orientation or gender identity.</a:t>
            </a:r>
          </a:p>
        </p:txBody>
      </p:sp>
      <p:pic>
        <p:nvPicPr>
          <p:cNvPr id="6146" name="Picture 2" descr="Online hate speech and hate crime - Cyberviolence">
            <a:extLst>
              <a:ext uri="{FF2B5EF4-FFF2-40B4-BE49-F238E27FC236}">
                <a16:creationId xmlns:a16="http://schemas.microsoft.com/office/drawing/2014/main" id="{8D8FF452-1A7C-1865-CF63-03505812C16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4899" r="19101" b="1"/>
          <a:stretch/>
        </p:blipFill>
        <p:spPr bwMode="auto">
          <a:xfrm>
            <a:off x="6848918" y="1771078"/>
            <a:ext cx="4504881" cy="4504881"/>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
        <p:nvSpPr>
          <p:cNvPr id="6153" name="Arc 6152">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980527" y="1929807"/>
            <a:ext cx="4556632" cy="455663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155" name="Oval 6154">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00988" y="1969050"/>
            <a:ext cx="666675" cy="64859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730473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77C59BEC-C4CC-4741-B975-08C543178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177" name="Arc 7176">
            <a:extLst>
              <a:ext uri="{FF2B5EF4-FFF2-40B4-BE49-F238E27FC236}">
                <a16:creationId xmlns:a16="http://schemas.microsoft.com/office/drawing/2014/main" id="{72DEF309-605D-4117-9340-6D589B6C3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986173" flipV="1">
            <a:off x="3930947" y="651615"/>
            <a:ext cx="4083433" cy="408343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3092749-5444-F955-A2FE-83CCFF66B4D5}"/>
              </a:ext>
            </a:extLst>
          </p:cNvPr>
          <p:cNvSpPr>
            <a:spLocks noGrp="1"/>
          </p:cNvSpPr>
          <p:nvPr>
            <p:ph type="title"/>
          </p:nvPr>
        </p:nvSpPr>
        <p:spPr>
          <a:xfrm>
            <a:off x="838200" y="365125"/>
            <a:ext cx="10515600" cy="1325563"/>
          </a:xfrm>
        </p:spPr>
        <p:txBody>
          <a:bodyPr>
            <a:normAutofit/>
          </a:bodyPr>
          <a:lstStyle/>
          <a:p>
            <a:r>
              <a:rPr lang="en-GB">
                <a:latin typeface="Calibri" panose="020F0502020204030204" pitchFamily="34" charset="0"/>
                <a:cs typeface="Calibri" panose="020F0502020204030204" pitchFamily="34" charset="0"/>
              </a:rPr>
              <a:t>Cyberhate (Williams, 2019)</a:t>
            </a:r>
          </a:p>
        </p:txBody>
      </p:sp>
      <p:sp>
        <p:nvSpPr>
          <p:cNvPr id="3" name="Content Placeholder 2">
            <a:extLst>
              <a:ext uri="{FF2B5EF4-FFF2-40B4-BE49-F238E27FC236}">
                <a16:creationId xmlns:a16="http://schemas.microsoft.com/office/drawing/2014/main" id="{72259243-1301-0330-A9CC-9F2790E7C6F0}"/>
              </a:ext>
            </a:extLst>
          </p:cNvPr>
          <p:cNvSpPr>
            <a:spLocks noGrp="1"/>
          </p:cNvSpPr>
          <p:nvPr>
            <p:ph idx="1"/>
          </p:nvPr>
        </p:nvSpPr>
        <p:spPr>
          <a:xfrm>
            <a:off x="838200" y="1825625"/>
            <a:ext cx="5393361" cy="4351338"/>
          </a:xfrm>
        </p:spPr>
        <p:txBody>
          <a:bodyPr>
            <a:normAutofit/>
          </a:bodyPr>
          <a:lstStyle/>
          <a:p>
            <a:pPr marL="0" indent="0">
              <a:buNone/>
            </a:pPr>
            <a:r>
              <a:rPr lang="en-GB" sz="2400" dirty="0">
                <a:latin typeface="Calibri" panose="020F0502020204030204" pitchFamily="34" charset="0"/>
                <a:cs typeface="Calibri" panose="020F0502020204030204" pitchFamily="34" charset="0"/>
              </a:rPr>
              <a:t>Legal academics have developed a set of expressive criteria, which if met, should qualify hate speech as criminal in their view. The speech in question should be criminal if it: </a:t>
            </a:r>
          </a:p>
          <a:p>
            <a:pPr lvl="1"/>
            <a:r>
              <a:rPr lang="en-GB" dirty="0">
                <a:latin typeface="Calibri" panose="020F0502020204030204" pitchFamily="34" charset="0"/>
                <a:cs typeface="Calibri" panose="020F0502020204030204" pitchFamily="34" charset="0"/>
              </a:rPr>
              <a:t>Deeply wounds those targeted </a:t>
            </a:r>
          </a:p>
          <a:p>
            <a:pPr lvl="1"/>
            <a:r>
              <a:rPr lang="en-GB" dirty="0">
                <a:latin typeface="Calibri" panose="020F0502020204030204" pitchFamily="34" charset="0"/>
                <a:cs typeface="Calibri" panose="020F0502020204030204" pitchFamily="34" charset="0"/>
              </a:rPr>
              <a:t>Causes gross offence to those that hear it, beyond those targeted </a:t>
            </a:r>
          </a:p>
          <a:p>
            <a:pPr lvl="1"/>
            <a:r>
              <a:rPr lang="en-GB" dirty="0">
                <a:latin typeface="Calibri" panose="020F0502020204030204" pitchFamily="34" charset="0"/>
                <a:cs typeface="Calibri" panose="020F0502020204030204" pitchFamily="34" charset="0"/>
              </a:rPr>
              <a:t>Has a degrading effect on social relationships within any one community </a:t>
            </a:r>
          </a:p>
          <a:p>
            <a:pPr lvl="1"/>
            <a:r>
              <a:rPr lang="en-GB" dirty="0">
                <a:latin typeface="Calibri" panose="020F0502020204030204" pitchFamily="34" charset="0"/>
                <a:cs typeface="Calibri" panose="020F0502020204030204" pitchFamily="34" charset="0"/>
              </a:rPr>
              <a:t>Provokes a violent response</a:t>
            </a:r>
          </a:p>
        </p:txBody>
      </p:sp>
      <p:sp>
        <p:nvSpPr>
          <p:cNvPr id="7179" name="Oval 7178">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77008" y="5228027"/>
            <a:ext cx="1107241" cy="1077204"/>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7170" name="Picture 2" descr="Explained What is hate speech? - YouTube">
            <a:extLst>
              <a:ext uri="{FF2B5EF4-FFF2-40B4-BE49-F238E27FC236}">
                <a16:creationId xmlns:a16="http://schemas.microsoft.com/office/drawing/2014/main" id="{1E953F36-B56F-4D2E-DD12-7678D2CA44D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836414" y="2133952"/>
            <a:ext cx="4517386" cy="2529736"/>
          </a:xfrm>
          <a:custGeom>
            <a:avLst/>
            <a:gdLst/>
            <a:ahLst/>
            <a:cxnLst/>
            <a:rect l="l" t="t" r="r" b="b"/>
            <a:pathLst>
              <a:path w="4221597" h="4303912">
                <a:moveTo>
                  <a:pt x="126986" y="0"/>
                </a:moveTo>
                <a:lnTo>
                  <a:pt x="4094611" y="0"/>
                </a:lnTo>
                <a:cubicBezTo>
                  <a:pt x="4164743" y="0"/>
                  <a:pt x="4221597" y="56854"/>
                  <a:pt x="4221597" y="126986"/>
                </a:cubicBezTo>
                <a:lnTo>
                  <a:pt x="4221597" y="4176926"/>
                </a:lnTo>
                <a:cubicBezTo>
                  <a:pt x="4221597" y="4247058"/>
                  <a:pt x="4164743" y="4303912"/>
                  <a:pt x="4094611" y="4303912"/>
                </a:cubicBezTo>
                <a:lnTo>
                  <a:pt x="126986" y="4303912"/>
                </a:lnTo>
                <a:cubicBezTo>
                  <a:pt x="56854" y="4303912"/>
                  <a:pt x="0" y="4247058"/>
                  <a:pt x="0" y="4176926"/>
                </a:cubicBezTo>
                <a:lnTo>
                  <a:pt x="0" y="126986"/>
                </a:lnTo>
                <a:cubicBezTo>
                  <a:pt x="0" y="56854"/>
                  <a:pt x="56854" y="0"/>
                  <a:pt x="126986"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08238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DD6B6BE-9A5B-D56D-86E8-0FB35C61C147}"/>
              </a:ext>
            </a:extLst>
          </p:cNvPr>
          <p:cNvSpPr>
            <a:spLocks noGrp="1"/>
          </p:cNvSpPr>
          <p:nvPr>
            <p:ph type="title"/>
          </p:nvPr>
        </p:nvSpPr>
        <p:spPr>
          <a:xfrm>
            <a:off x="686834" y="1153572"/>
            <a:ext cx="3200400" cy="4461163"/>
          </a:xfrm>
        </p:spPr>
        <p:txBody>
          <a:bodyPr>
            <a:normAutofit/>
          </a:bodyPr>
          <a:lstStyle/>
          <a:p>
            <a:r>
              <a:rPr lang="en-GB">
                <a:solidFill>
                  <a:srgbClr val="FFFFFF"/>
                </a:solidFill>
                <a:latin typeface="Calibri" panose="020F0502020204030204" pitchFamily="34" charset="0"/>
                <a:cs typeface="Calibri" panose="020F0502020204030204" pitchFamily="34" charset="0"/>
              </a:rPr>
              <a:t>How online hate “works” (Williams, 2019)</a:t>
            </a:r>
          </a:p>
        </p:txBody>
      </p:sp>
      <p:sp>
        <p:nvSpPr>
          <p:cNvPr id="3" name="Content Placeholder 2">
            <a:extLst>
              <a:ext uri="{FF2B5EF4-FFF2-40B4-BE49-F238E27FC236}">
                <a16:creationId xmlns:a16="http://schemas.microsoft.com/office/drawing/2014/main" id="{B5D2AF3F-CDDE-2B1D-116B-BFEDE1D7AAEB}"/>
              </a:ext>
            </a:extLst>
          </p:cNvPr>
          <p:cNvSpPr>
            <a:spLocks noGrp="1"/>
          </p:cNvSpPr>
          <p:nvPr>
            <p:ph idx="1"/>
          </p:nvPr>
        </p:nvSpPr>
        <p:spPr>
          <a:xfrm>
            <a:off x="4447308" y="953293"/>
            <a:ext cx="6906491" cy="5585619"/>
          </a:xfrm>
        </p:spPr>
        <p:txBody>
          <a:bodyPr anchor="t">
            <a:normAutofit/>
          </a:bodyPr>
          <a:lstStyle/>
          <a:p>
            <a:pPr marL="0" indent="0">
              <a:lnSpc>
                <a:spcPct val="100000"/>
              </a:lnSpc>
              <a:buNone/>
            </a:pPr>
            <a:r>
              <a:rPr lang="en-GB" sz="2400" dirty="0">
                <a:latin typeface="Calibri" panose="020F0502020204030204" pitchFamily="34" charset="0"/>
                <a:cs typeface="Calibri" panose="020F0502020204030204" pitchFamily="34" charset="0"/>
              </a:rPr>
              <a:t>Online hate speech is said to have an illocutionary force: an act of speaking or writing which has a tangible or real outcome. </a:t>
            </a:r>
          </a:p>
          <a:p>
            <a:pPr marL="0" indent="0">
              <a:lnSpc>
                <a:spcPct val="100000"/>
              </a:lnSpc>
              <a:buNone/>
            </a:pPr>
            <a:r>
              <a:rPr lang="en-GB" sz="2400" dirty="0">
                <a:latin typeface="Calibri" panose="020F0502020204030204" pitchFamily="34" charset="0"/>
                <a:cs typeface="Calibri" panose="020F0502020204030204" pitchFamily="34" charset="0"/>
              </a:rPr>
              <a:t>Examples of illocutionary speech include a priest stating, “I now pronounce you husband and wife”, a police officer saying, “You’re under arrest on suspicion of grievous bodily harm”, or a Judge saying, “This court finds you guilty of murder”. </a:t>
            </a:r>
          </a:p>
          <a:p>
            <a:pPr marL="0" indent="0">
              <a:lnSpc>
                <a:spcPct val="100000"/>
              </a:lnSpc>
              <a:buNone/>
            </a:pPr>
            <a:r>
              <a:rPr lang="en-GB" sz="2400" dirty="0">
                <a:latin typeface="Calibri" panose="020F0502020204030204" pitchFamily="34" charset="0"/>
                <a:cs typeface="Calibri" panose="020F0502020204030204" pitchFamily="34" charset="0"/>
              </a:rPr>
              <a:t>These words have significant weight, and some forms of hate speech can carry similar power with deeply serious consequences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902026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D3E17859-C5F0-476F-A082-A4CB8841D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375"/>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1F3A6E4-673C-E141-DA9E-7CF018512E69}"/>
              </a:ext>
            </a:extLst>
          </p:cNvPr>
          <p:cNvSpPr>
            <a:spLocks noGrp="1"/>
          </p:cNvSpPr>
          <p:nvPr>
            <p:ph type="title"/>
          </p:nvPr>
        </p:nvSpPr>
        <p:spPr>
          <a:xfrm>
            <a:off x="838200" y="195162"/>
            <a:ext cx="10515600" cy="940114"/>
          </a:xfrm>
        </p:spPr>
        <p:txBody>
          <a:bodyPr>
            <a:normAutofit/>
          </a:bodyPr>
          <a:lstStyle/>
          <a:p>
            <a:r>
              <a:rPr lang="en-GB" dirty="0">
                <a:latin typeface="Calibri" panose="020F0502020204030204" pitchFamily="34" charset="0"/>
                <a:cs typeface="Calibri" panose="020F0502020204030204" pitchFamily="34" charset="0"/>
              </a:rPr>
              <a:t>How online hate “works” (Williams, 2019)</a:t>
            </a:r>
          </a:p>
        </p:txBody>
      </p:sp>
      <p:sp>
        <p:nvSpPr>
          <p:cNvPr id="3" name="Content Placeholder 2">
            <a:extLst>
              <a:ext uri="{FF2B5EF4-FFF2-40B4-BE49-F238E27FC236}">
                <a16:creationId xmlns:a16="http://schemas.microsoft.com/office/drawing/2014/main" id="{71475C37-B672-72EC-AF54-F075C33EB5D7}"/>
              </a:ext>
            </a:extLst>
          </p:cNvPr>
          <p:cNvSpPr>
            <a:spLocks noGrp="1"/>
          </p:cNvSpPr>
          <p:nvPr>
            <p:ph idx="1"/>
          </p:nvPr>
        </p:nvSpPr>
        <p:spPr>
          <a:xfrm>
            <a:off x="838200" y="1135276"/>
            <a:ext cx="5886968" cy="4351338"/>
          </a:xfrm>
        </p:spPr>
        <p:txBody>
          <a:bodyPr>
            <a:noAutofit/>
          </a:bodyPr>
          <a:lstStyle/>
          <a:p>
            <a:pPr marL="0" indent="0">
              <a:buNone/>
            </a:pPr>
            <a:r>
              <a:rPr lang="en-GB" sz="1600" dirty="0">
                <a:latin typeface="Calibri" panose="020F0502020204030204" pitchFamily="34" charset="0"/>
                <a:cs typeface="Calibri" panose="020F0502020204030204" pitchFamily="34" charset="0"/>
              </a:rPr>
              <a:t>The illocutionary force in hate speech is accomplished in 5 ways:</a:t>
            </a:r>
          </a:p>
          <a:p>
            <a:pPr marL="342900" indent="-342900">
              <a:buFont typeface="+mj-lt"/>
              <a:buAutoNum type="arabicPeriod"/>
            </a:pPr>
            <a:r>
              <a:rPr lang="en-GB" sz="1600" dirty="0">
                <a:latin typeface="Calibri" panose="020F0502020204030204" pitchFamily="34" charset="0"/>
                <a:cs typeface="Calibri" panose="020F0502020204030204" pitchFamily="34" charset="0"/>
              </a:rPr>
              <a:t>Through social media posts that invoke rule infraction (e.g. a tweet containing a picture of a gay couple kissing could motivate hate speech that draws on laws in a country that criminalises homosexual relations). </a:t>
            </a:r>
          </a:p>
          <a:p>
            <a:pPr marL="342900" indent="-342900">
              <a:buFont typeface="+mj-lt"/>
              <a:buAutoNum type="arabicPeriod"/>
            </a:pPr>
            <a:r>
              <a:rPr lang="en-GB" sz="1600" dirty="0">
                <a:latin typeface="Calibri" panose="020F0502020204030204" pitchFamily="34" charset="0"/>
                <a:cs typeface="Calibri" panose="020F0502020204030204" pitchFamily="34" charset="0"/>
              </a:rPr>
              <a:t>Through social media posts that attempt to induce shame in the victim (e.g. the same tweet could motivate hate speech that uses the gaze of the victim's parents or grandparents as a vehicle for shame: “Imagine what your mother/grandmother would think if they saw this disgusting image!”). </a:t>
            </a:r>
          </a:p>
          <a:p>
            <a:pPr marL="342900" indent="-342900">
              <a:buFont typeface="+mj-lt"/>
              <a:buAutoNum type="arabicPeriod"/>
            </a:pPr>
            <a:r>
              <a:rPr lang="en-GB" sz="1600" dirty="0">
                <a:latin typeface="Calibri" panose="020F0502020204030204" pitchFamily="34" charset="0"/>
                <a:cs typeface="Calibri" panose="020F0502020204030204" pitchFamily="34" charset="0"/>
              </a:rPr>
              <a:t>Through social media posts that attempt to induce fear in the victim (e.g. the use of threats, intimidation etc.). </a:t>
            </a:r>
          </a:p>
          <a:p>
            <a:pPr marL="342900" indent="-342900">
              <a:buFont typeface="+mj-lt"/>
              <a:buAutoNum type="arabicPeriod"/>
            </a:pPr>
            <a:r>
              <a:rPr lang="en-GB" sz="1600" dirty="0">
                <a:latin typeface="Calibri" panose="020F0502020204030204" pitchFamily="34" charset="0"/>
                <a:cs typeface="Calibri" panose="020F0502020204030204" pitchFamily="34" charset="0"/>
              </a:rPr>
              <a:t>Through social media posts that attempt to dehumanise the victim. (e.g. comparing individuals or groups to insects, vermin, or primates). </a:t>
            </a:r>
          </a:p>
          <a:p>
            <a:pPr marL="342900" indent="-342900">
              <a:buFont typeface="+mj-lt"/>
              <a:buAutoNum type="arabicPeriod"/>
            </a:pPr>
            <a:r>
              <a:rPr lang="en-GB" sz="1600" dirty="0">
                <a:latin typeface="Calibri" panose="020F0502020204030204" pitchFamily="34" charset="0"/>
                <a:cs typeface="Calibri" panose="020F0502020204030204" pitchFamily="34" charset="0"/>
              </a:rPr>
              <a:t>Through social media posts that attempt to spread misinformation related to the victim or the group they belong to (e.g. creating conspiracy theories or false information in relation to past events (such as the Holocaust) or religious holidays (such as Ramadan).</a:t>
            </a:r>
          </a:p>
        </p:txBody>
      </p:sp>
      <p:pic>
        <p:nvPicPr>
          <p:cNvPr id="8194" name="Picture 2" descr="Illocutionary Acts in Speech-Act Theory">
            <a:extLst>
              <a:ext uri="{FF2B5EF4-FFF2-40B4-BE49-F238E27FC236}">
                <a16:creationId xmlns:a16="http://schemas.microsoft.com/office/drawing/2014/main" id="{5FFD4282-7896-D69A-71BD-6906ACEF9BD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000" r="17455" b="1"/>
          <a:stretch/>
        </p:blipFill>
        <p:spPr bwMode="auto">
          <a:xfrm>
            <a:off x="6848918" y="1771078"/>
            <a:ext cx="4504881" cy="4504881"/>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
        <p:nvSpPr>
          <p:cNvPr id="8201" name="Arc 8200">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980527" y="1929807"/>
            <a:ext cx="4556632" cy="455663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203" name="Oval 8202">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00988" y="1969050"/>
            <a:ext cx="666675" cy="64859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11978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5199994-21AE-49A2-BA0D-12E295989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6D6E394-D6BE-13A2-966A-E324368C76AD}"/>
              </a:ext>
            </a:extLst>
          </p:cNvPr>
          <p:cNvSpPr>
            <a:spLocks noGrp="1"/>
          </p:cNvSpPr>
          <p:nvPr>
            <p:ph type="title"/>
          </p:nvPr>
        </p:nvSpPr>
        <p:spPr>
          <a:xfrm>
            <a:off x="6769570" y="530578"/>
            <a:ext cx="4771178" cy="1160110"/>
          </a:xfrm>
        </p:spPr>
        <p:txBody>
          <a:bodyPr>
            <a:normAutofit/>
          </a:bodyPr>
          <a:lstStyle/>
          <a:p>
            <a:r>
              <a:rPr lang="en-GB" sz="3600" dirty="0">
                <a:latin typeface="Calibri" panose="020F0502020204030204" pitchFamily="34" charset="0"/>
                <a:cs typeface="Calibri" panose="020F0502020204030204" pitchFamily="34" charset="0"/>
              </a:rPr>
              <a:t>Patterns of Victimisation</a:t>
            </a:r>
          </a:p>
        </p:txBody>
      </p:sp>
      <p:pic>
        <p:nvPicPr>
          <p:cNvPr id="5" name="Picture 4" descr="Timeline&#10;&#10;Description automatically generated with low confidence">
            <a:extLst>
              <a:ext uri="{FF2B5EF4-FFF2-40B4-BE49-F238E27FC236}">
                <a16:creationId xmlns:a16="http://schemas.microsoft.com/office/drawing/2014/main" id="{14B9A3F3-2582-9E8F-927F-0BC1B7CBCEC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8200" y="985670"/>
            <a:ext cx="5519806" cy="4843629"/>
          </a:xfrm>
          <a:custGeom>
            <a:avLst/>
            <a:gdLst/>
            <a:ahLst/>
            <a:cxnLst/>
            <a:rect l="l" t="t" r="r" b="b"/>
            <a:pathLst>
              <a:path w="4643496" h="5550370">
                <a:moveTo>
                  <a:pt x="81586" y="0"/>
                </a:moveTo>
                <a:lnTo>
                  <a:pt x="4561910" y="0"/>
                </a:lnTo>
                <a:cubicBezTo>
                  <a:pt x="4606969" y="0"/>
                  <a:pt x="4643496" y="36527"/>
                  <a:pt x="4643496" y="81586"/>
                </a:cubicBezTo>
                <a:lnTo>
                  <a:pt x="4643496" y="5468784"/>
                </a:lnTo>
                <a:cubicBezTo>
                  <a:pt x="4643496" y="5513843"/>
                  <a:pt x="4606969" y="5550370"/>
                  <a:pt x="4561910" y="5550370"/>
                </a:cubicBezTo>
                <a:lnTo>
                  <a:pt x="81586" y="5550370"/>
                </a:lnTo>
                <a:cubicBezTo>
                  <a:pt x="36527" y="5550370"/>
                  <a:pt x="0" y="5513843"/>
                  <a:pt x="0" y="5468784"/>
                </a:cubicBezTo>
                <a:lnTo>
                  <a:pt x="0" y="81586"/>
                </a:lnTo>
                <a:cubicBezTo>
                  <a:pt x="0" y="36527"/>
                  <a:pt x="36527" y="0"/>
                  <a:pt x="81586" y="0"/>
                </a:cubicBezTo>
                <a:close/>
              </a:path>
            </a:pathLst>
          </a:custGeom>
        </p:spPr>
      </p:pic>
      <p:sp>
        <p:nvSpPr>
          <p:cNvPr id="12" name="Arc 11">
            <a:extLst>
              <a:ext uri="{FF2B5EF4-FFF2-40B4-BE49-F238E27FC236}">
                <a16:creationId xmlns:a16="http://schemas.microsoft.com/office/drawing/2014/main" id="{A2C34835-4F79-4934-B151-D68E79764C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269068">
            <a:off x="8717845" y="3339275"/>
            <a:ext cx="2987899" cy="2987899"/>
          </a:xfrm>
          <a:prstGeom prst="arc">
            <a:avLst>
              <a:gd name="adj1" fmla="val 14441841"/>
              <a:gd name="adj2" fmla="val 0"/>
            </a:avLst>
          </a:prstGeom>
          <a:ln w="127000" cap="rnd">
            <a:solidFill>
              <a:schemeClr val="accent4">
                <a:alpha val="95000"/>
              </a:schemeClr>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080992B-0087-59A8-33AC-8EA5589779B7}"/>
              </a:ext>
            </a:extLst>
          </p:cNvPr>
          <p:cNvSpPr>
            <a:spLocks noGrp="1"/>
          </p:cNvSpPr>
          <p:nvPr>
            <p:ph idx="1"/>
          </p:nvPr>
        </p:nvSpPr>
        <p:spPr>
          <a:xfrm>
            <a:off x="6769570" y="1825625"/>
            <a:ext cx="4771178" cy="4388908"/>
          </a:xfrm>
        </p:spPr>
        <p:txBody>
          <a:bodyPr>
            <a:noAutofit/>
          </a:bodyPr>
          <a:lstStyle/>
          <a:p>
            <a:pPr>
              <a:lnSpc>
                <a:spcPct val="100000"/>
              </a:lnSpc>
            </a:pPr>
            <a:r>
              <a:rPr lang="en-GB" sz="2000" dirty="0">
                <a:latin typeface="Calibri" panose="020F0502020204030204" pitchFamily="34" charset="0"/>
                <a:cs typeface="Calibri" panose="020F0502020204030204" pitchFamily="34" charset="0"/>
              </a:rPr>
              <a:t>Home Office analysis of all hate crimes reported to the police shows that 1,605 (2%) were flagged as online offences between 2017-18, an increase on the 1,148 in the previous year.</a:t>
            </a:r>
          </a:p>
          <a:p>
            <a:pPr>
              <a:lnSpc>
                <a:spcPct val="100000"/>
              </a:lnSpc>
            </a:pPr>
            <a:r>
              <a:rPr lang="en-GB" sz="2000" dirty="0">
                <a:latin typeface="Calibri" panose="020F0502020204030204" pitchFamily="34" charset="0"/>
                <a:cs typeface="Calibri" panose="020F0502020204030204" pitchFamily="34" charset="0"/>
              </a:rPr>
              <a:t>Crown Prosecutions Statistics show that in the year April 2017 to 2018 there were 435 offences related to online hate under section 127 of the Communications Act 2003 and section 1 of the Malicious Communications Act 1998, an increase on the 386 recorded in the previous year.</a:t>
            </a:r>
          </a:p>
        </p:txBody>
      </p:sp>
    </p:spTree>
    <p:extLst>
      <p:ext uri="{BB962C8B-B14F-4D97-AF65-F5344CB8AC3E}">
        <p14:creationId xmlns:p14="http://schemas.microsoft.com/office/powerpoint/2010/main" val="23389356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A99BC-A30E-6D10-1A59-BD8D7C634294}"/>
              </a:ext>
            </a:extLst>
          </p:cNvPr>
          <p:cNvSpPr>
            <a:spLocks noGrp="1"/>
          </p:cNvSpPr>
          <p:nvPr>
            <p:ph type="title"/>
          </p:nvPr>
        </p:nvSpPr>
        <p:spPr/>
        <p:txBody>
          <a:bodyPr>
            <a:normAutofit/>
          </a:bodyPr>
          <a:lstStyle/>
          <a:p>
            <a:r>
              <a:rPr lang="en-GB" sz="3600" dirty="0">
                <a:latin typeface="Calibri" panose="020F0502020204030204" pitchFamily="34" charset="0"/>
                <a:cs typeface="Calibri" panose="020F0502020204030204" pitchFamily="34" charset="0"/>
              </a:rPr>
              <a:t>Cybercrime Legislation - </a:t>
            </a:r>
            <a:r>
              <a:rPr lang="en-GB" sz="3600" b="0" i="0" dirty="0">
                <a:solidFill>
                  <a:srgbClr val="222222"/>
                </a:solidFill>
                <a:effectLst/>
                <a:latin typeface="Calibri" panose="020F0502020204030204" pitchFamily="34" charset="0"/>
                <a:cs typeface="Calibri" panose="020F0502020204030204" pitchFamily="34" charset="0"/>
              </a:rPr>
              <a:t>Computer Misuse Act 1990</a:t>
            </a:r>
            <a:endParaRPr lang="en-GB" sz="3600"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6D7DC677-609D-F347-B4A6-82026A249592}"/>
              </a:ext>
            </a:extLst>
          </p:cNvPr>
          <p:cNvSpPr>
            <a:spLocks noGrp="1"/>
          </p:cNvSpPr>
          <p:nvPr>
            <p:ph idx="1"/>
          </p:nvPr>
        </p:nvSpPr>
        <p:spPr>
          <a:xfrm>
            <a:off x="838200" y="1499129"/>
            <a:ext cx="10771414" cy="3859742"/>
          </a:xfrm>
        </p:spPr>
        <p:txBody>
          <a:bodyPr>
            <a:noAutofit/>
          </a:bodyPr>
          <a:lstStyle/>
          <a:p>
            <a:pPr marL="0" indent="0">
              <a:lnSpc>
                <a:spcPct val="100000"/>
              </a:lnSpc>
              <a:buNone/>
            </a:pPr>
            <a:r>
              <a:rPr lang="en-GB" sz="1800" dirty="0">
                <a:latin typeface="Calibri" panose="020F0502020204030204" pitchFamily="34" charset="0"/>
                <a:cs typeface="Calibri" panose="020F0502020204030204" pitchFamily="34" charset="0"/>
              </a:rPr>
              <a:t>The primary cybercrime legislation in the UK is known as the Computer Misuse Act 1990 (or “CMA”), which handles many of the malicious attacks or offences against computer solutions, including hacking and ransoming, this is the act under which all cybercriminals are prosecuted for cybercrime attacks. According to the CPS (Crown Prosecution Services), “computer” could mean further devices, which store, process or retrieve information. That means that cybercrime legislation covers smartphones, tablets, and a host of other technological devices beyond the traditional desktop computer.</a:t>
            </a:r>
          </a:p>
          <a:p>
            <a:endParaRPr lang="en-GB" sz="1800" dirty="0">
              <a:latin typeface="Calibri" panose="020F0502020204030204" pitchFamily="34" charset="0"/>
              <a:cs typeface="Calibri" panose="020F0502020204030204" pitchFamily="34" charset="0"/>
            </a:endParaRPr>
          </a:p>
          <a:p>
            <a:pPr marL="0" indent="0">
              <a:buNone/>
            </a:pPr>
            <a:r>
              <a:rPr lang="en-GB" sz="1800" dirty="0">
                <a:latin typeface="Calibri" panose="020F0502020204030204" pitchFamily="34" charset="0"/>
                <a:cs typeface="Calibri" panose="020F0502020204030204" pitchFamily="34" charset="0"/>
              </a:rPr>
              <a:t>The Computer Misuse Act defines the following as illegal and will prosecute:</a:t>
            </a:r>
          </a:p>
          <a:p>
            <a:r>
              <a:rPr lang="en-GB" sz="1800" dirty="0">
                <a:latin typeface="Calibri" panose="020F0502020204030204" pitchFamily="34" charset="0"/>
                <a:cs typeface="Calibri" panose="020F0502020204030204" pitchFamily="34" charset="0"/>
              </a:rPr>
              <a:t>Unauthorised, or malicious, access to material stored on a computer.</a:t>
            </a:r>
          </a:p>
          <a:p>
            <a:r>
              <a:rPr lang="en-GB" sz="1800" dirty="0">
                <a:latin typeface="Calibri" panose="020F0502020204030204" pitchFamily="34" charset="0"/>
                <a:cs typeface="Calibri" panose="020F0502020204030204" pitchFamily="34" charset="0"/>
              </a:rPr>
              <a:t>Intentional harm, or crime, using computer systems.</a:t>
            </a:r>
          </a:p>
          <a:p>
            <a:r>
              <a:rPr lang="en-GB" sz="1800" dirty="0">
                <a:latin typeface="Calibri" panose="020F0502020204030204" pitchFamily="34" charset="0"/>
                <a:cs typeface="Calibri" panose="020F0502020204030204" pitchFamily="34" charset="0"/>
              </a:rPr>
              <a:t>Modifying, removing, or ransoming data.</a:t>
            </a:r>
          </a:p>
          <a:p>
            <a:r>
              <a:rPr lang="en-GB" sz="1800" dirty="0">
                <a:latin typeface="Calibri" panose="020F0502020204030204" pitchFamily="34" charset="0"/>
                <a:cs typeface="Calibri" panose="020F0502020204030204" pitchFamily="34" charset="0"/>
              </a:rPr>
              <a:t>Aiding in computer misuses, such as supplying information.</a:t>
            </a:r>
          </a:p>
          <a:p>
            <a:endParaRPr lang="en-GB" sz="1800" dirty="0">
              <a:latin typeface="Calibri" panose="020F0502020204030204" pitchFamily="34" charset="0"/>
              <a:cs typeface="Calibri" panose="020F0502020204030204" pitchFamily="34" charset="0"/>
            </a:endParaRPr>
          </a:p>
          <a:p>
            <a:pPr marL="0" indent="0" algn="ctr">
              <a:buNone/>
            </a:pPr>
            <a:r>
              <a:rPr lang="en-GB" sz="1800" dirty="0">
                <a:solidFill>
                  <a:srgbClr val="EB8067"/>
                </a:solidFill>
                <a:latin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Cybercrime Legislation UK | Computer Misuse Act | </a:t>
            </a:r>
            <a:r>
              <a:rPr lang="en-GB" sz="1800" dirty="0" err="1">
                <a:solidFill>
                  <a:srgbClr val="FF0000"/>
                </a:solidFill>
                <a:latin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ramsac</a:t>
            </a:r>
            <a:endParaRPr lang="en-GB" sz="1800" dirty="0">
              <a:solidFill>
                <a:srgbClr val="FF0000"/>
              </a:solidFill>
              <a:latin typeface="Calibri" panose="020F0502020204030204" pitchFamily="34" charset="0"/>
              <a:cs typeface="Calibri" panose="020F0502020204030204" pitchFamily="34" charset="0"/>
            </a:endParaRPr>
          </a:p>
        </p:txBody>
      </p:sp>
      <p:pic>
        <p:nvPicPr>
          <p:cNvPr id="5122" name="Picture 2" descr="Computer Misuse Act 1990 - GeeksforGeeks">
            <a:extLst>
              <a:ext uri="{FF2B5EF4-FFF2-40B4-BE49-F238E27FC236}">
                <a16:creationId xmlns:a16="http://schemas.microsoft.com/office/drawing/2014/main" id="{2CE1FD68-45BD-273C-FAA2-10639AC6A2D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95706" y="4033308"/>
            <a:ext cx="3313908" cy="13255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65502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9ABA1D-71FE-0CF9-6B07-362122A224FB}"/>
              </a:ext>
            </a:extLst>
          </p:cNvPr>
          <p:cNvSpPr>
            <a:spLocks noGrp="1"/>
          </p:cNvSpPr>
          <p:nvPr>
            <p:ph type="title"/>
          </p:nvPr>
        </p:nvSpPr>
        <p:spPr>
          <a:xfrm>
            <a:off x="838200" y="386089"/>
            <a:ext cx="10515600" cy="1325563"/>
          </a:xfrm>
        </p:spPr>
        <p:txBody>
          <a:bodyPr>
            <a:normAutofit/>
          </a:bodyPr>
          <a:lstStyle/>
          <a:p>
            <a:pPr algn="ctr"/>
            <a:r>
              <a:rPr lang="en-GB" sz="3600" dirty="0">
                <a:latin typeface="Calibri" panose="020F0502020204030204" pitchFamily="34" charset="0"/>
                <a:cs typeface="Calibri" panose="020F0502020204030204" pitchFamily="34" charset="0"/>
              </a:rPr>
              <a:t>Cybercrime Legislation - </a:t>
            </a:r>
            <a:r>
              <a:rPr lang="en-GB" sz="3600" b="0" i="0" dirty="0">
                <a:solidFill>
                  <a:srgbClr val="222222"/>
                </a:solidFill>
                <a:effectLst/>
                <a:latin typeface="Calibri" panose="020F0502020204030204" pitchFamily="34" charset="0"/>
                <a:cs typeface="Calibri" panose="020F0502020204030204" pitchFamily="34" charset="0"/>
              </a:rPr>
              <a:t>Computer Misuse Act 1990</a:t>
            </a:r>
            <a:endParaRPr lang="en-GB" sz="3600" dirty="0">
              <a:latin typeface="Calibri" panose="020F0502020204030204" pitchFamily="34" charset="0"/>
              <a:cs typeface="Calibri" panose="020F0502020204030204" pitchFamily="34" charset="0"/>
            </a:endParaRPr>
          </a:p>
        </p:txBody>
      </p:sp>
      <p:graphicFrame>
        <p:nvGraphicFramePr>
          <p:cNvPr id="4" name="Content Placeholder 3">
            <a:extLst>
              <a:ext uri="{FF2B5EF4-FFF2-40B4-BE49-F238E27FC236}">
                <a16:creationId xmlns:a16="http://schemas.microsoft.com/office/drawing/2014/main" id="{EE8B8D42-21DF-F8FD-9BEB-83914ADCF503}"/>
              </a:ext>
            </a:extLst>
          </p:cNvPr>
          <p:cNvGraphicFramePr>
            <a:graphicFrameLocks noGrp="1"/>
          </p:cNvGraphicFramePr>
          <p:nvPr>
            <p:ph idx="1"/>
            <p:extLst>
              <p:ext uri="{D42A27DB-BD31-4B8C-83A1-F6EECF244321}">
                <p14:modId xmlns:p14="http://schemas.microsoft.com/office/powerpoint/2010/main" val="4196809744"/>
              </p:ext>
            </p:extLst>
          </p:nvPr>
        </p:nvGraphicFramePr>
        <p:xfrm>
          <a:off x="1237129" y="2151529"/>
          <a:ext cx="9843248" cy="3657600"/>
        </p:xfrm>
        <a:graphic>
          <a:graphicData uri="http://schemas.openxmlformats.org/drawingml/2006/table">
            <a:tbl>
              <a:tblPr/>
              <a:tblGrid>
                <a:gridCol w="4921624">
                  <a:extLst>
                    <a:ext uri="{9D8B030D-6E8A-4147-A177-3AD203B41FA5}">
                      <a16:colId xmlns:a16="http://schemas.microsoft.com/office/drawing/2014/main" val="1688443927"/>
                    </a:ext>
                  </a:extLst>
                </a:gridCol>
                <a:gridCol w="4921624">
                  <a:extLst>
                    <a:ext uri="{9D8B030D-6E8A-4147-A177-3AD203B41FA5}">
                      <a16:colId xmlns:a16="http://schemas.microsoft.com/office/drawing/2014/main" val="942817497"/>
                    </a:ext>
                  </a:extLst>
                </a:gridCol>
              </a:tblGrid>
              <a:tr h="457200">
                <a:tc>
                  <a:txBody>
                    <a:bodyPr/>
                    <a:lstStyle/>
                    <a:p>
                      <a:pPr fontAlgn="base"/>
                      <a:r>
                        <a:rPr lang="en-GB" b="1">
                          <a:effectLst/>
                          <a:latin typeface="inherit"/>
                        </a:rPr>
                        <a:t>Offence / Crime</a:t>
                      </a:r>
                      <a:endParaRPr lang="en-GB">
                        <a:effectLst/>
                      </a:endParaRPr>
                    </a:p>
                  </a:txBody>
                  <a:tcPr anchor="ctr">
                    <a:lnL>
                      <a:noFill/>
                    </a:lnL>
                    <a:lnR>
                      <a:noFill/>
                    </a:lnR>
                    <a:lnT>
                      <a:noFill/>
                    </a:lnT>
                    <a:lnB>
                      <a:noFill/>
                    </a:lnB>
                    <a:solidFill>
                      <a:schemeClr val="accent6">
                        <a:lumMod val="20000"/>
                        <a:lumOff val="80000"/>
                      </a:schemeClr>
                    </a:solidFill>
                  </a:tcPr>
                </a:tc>
                <a:tc>
                  <a:txBody>
                    <a:bodyPr/>
                    <a:lstStyle/>
                    <a:p>
                      <a:pPr fontAlgn="base"/>
                      <a:r>
                        <a:rPr lang="en-GB" b="1">
                          <a:effectLst/>
                          <a:latin typeface="inherit"/>
                        </a:rPr>
                        <a:t>Penalty for the cyber-criminal</a:t>
                      </a:r>
                      <a:endParaRPr lang="en-GB">
                        <a:effectLst/>
                      </a:endParaRPr>
                    </a:p>
                  </a:txBody>
                  <a:tcPr anchor="ctr">
                    <a:lnL>
                      <a:noFill/>
                    </a:lnL>
                    <a:lnR>
                      <a:noFill/>
                    </a:lnR>
                    <a:lnT>
                      <a:noFill/>
                    </a:lnT>
                    <a:lnB>
                      <a:noFill/>
                    </a:lnB>
                    <a:solidFill>
                      <a:schemeClr val="accent6">
                        <a:lumMod val="20000"/>
                        <a:lumOff val="80000"/>
                      </a:schemeClr>
                    </a:solidFill>
                  </a:tcPr>
                </a:tc>
                <a:extLst>
                  <a:ext uri="{0D108BD9-81ED-4DB2-BD59-A6C34878D82A}">
                    <a16:rowId xmlns:a16="http://schemas.microsoft.com/office/drawing/2014/main" val="1676219109"/>
                  </a:ext>
                </a:extLst>
              </a:tr>
              <a:tr h="1143000">
                <a:tc>
                  <a:txBody>
                    <a:bodyPr/>
                    <a:lstStyle/>
                    <a:p>
                      <a:pPr fontAlgn="base"/>
                      <a:r>
                        <a:rPr lang="en-GB" dirty="0">
                          <a:effectLst/>
                        </a:rPr>
                        <a:t>Unauthorised, or malicious, tampering with material stored on a computer.</a:t>
                      </a:r>
                    </a:p>
                  </a:txBody>
                  <a:tcPr anchor="ctr">
                    <a:lnL>
                      <a:noFill/>
                    </a:lnL>
                    <a:lnR>
                      <a:noFill/>
                    </a:lnR>
                    <a:lnT>
                      <a:noFill/>
                    </a:lnT>
                    <a:lnB>
                      <a:noFill/>
                    </a:lnB>
                    <a:solidFill>
                      <a:schemeClr val="accent6">
                        <a:lumMod val="20000"/>
                        <a:lumOff val="80000"/>
                      </a:schemeClr>
                    </a:solidFill>
                  </a:tcPr>
                </a:tc>
                <a:tc>
                  <a:txBody>
                    <a:bodyPr/>
                    <a:lstStyle/>
                    <a:p>
                      <a:pPr fontAlgn="base"/>
                      <a:r>
                        <a:rPr lang="en-GB">
                          <a:effectLst/>
                        </a:rPr>
                        <a:t>A six-month sentence in prison with a possible fine of £5,000</a:t>
                      </a:r>
                    </a:p>
                  </a:txBody>
                  <a:tcPr anchor="ctr">
                    <a:lnL>
                      <a:noFill/>
                    </a:lnL>
                    <a:lnR>
                      <a:noFill/>
                    </a:lnR>
                    <a:lnT>
                      <a:noFill/>
                    </a:lnT>
                    <a:lnB>
                      <a:noFill/>
                    </a:lnB>
                    <a:solidFill>
                      <a:schemeClr val="accent6">
                        <a:lumMod val="20000"/>
                        <a:lumOff val="80000"/>
                      </a:schemeClr>
                    </a:solidFill>
                  </a:tcPr>
                </a:tc>
                <a:extLst>
                  <a:ext uri="{0D108BD9-81ED-4DB2-BD59-A6C34878D82A}">
                    <a16:rowId xmlns:a16="http://schemas.microsoft.com/office/drawing/2014/main" val="1079934363"/>
                  </a:ext>
                </a:extLst>
              </a:tr>
              <a:tr h="800100">
                <a:tc>
                  <a:txBody>
                    <a:bodyPr/>
                    <a:lstStyle/>
                    <a:p>
                      <a:pPr fontAlgn="base"/>
                      <a:r>
                        <a:rPr lang="en-GB">
                          <a:effectLst/>
                        </a:rPr>
                        <a:t>Intention to commit a cybercrime.</a:t>
                      </a:r>
                    </a:p>
                  </a:txBody>
                  <a:tcPr anchor="ctr">
                    <a:lnL>
                      <a:noFill/>
                    </a:lnL>
                    <a:lnR>
                      <a:noFill/>
                    </a:lnR>
                    <a:lnT>
                      <a:noFill/>
                    </a:lnT>
                    <a:lnB>
                      <a:noFill/>
                    </a:lnB>
                    <a:solidFill>
                      <a:schemeClr val="accent6">
                        <a:lumMod val="20000"/>
                        <a:lumOff val="80000"/>
                      </a:schemeClr>
                    </a:solidFill>
                  </a:tcPr>
                </a:tc>
                <a:tc>
                  <a:txBody>
                    <a:bodyPr/>
                    <a:lstStyle/>
                    <a:p>
                      <a:pPr fontAlgn="base"/>
                      <a:r>
                        <a:rPr lang="en-GB">
                          <a:effectLst/>
                        </a:rPr>
                        <a:t>A five-year prison sentence or unlimited fine.</a:t>
                      </a:r>
                    </a:p>
                  </a:txBody>
                  <a:tcPr anchor="ctr">
                    <a:lnL>
                      <a:noFill/>
                    </a:lnL>
                    <a:lnR>
                      <a:noFill/>
                    </a:lnR>
                    <a:lnT>
                      <a:noFill/>
                    </a:lnT>
                    <a:lnB>
                      <a:noFill/>
                    </a:lnB>
                    <a:solidFill>
                      <a:schemeClr val="accent6">
                        <a:lumMod val="20000"/>
                        <a:lumOff val="80000"/>
                      </a:schemeClr>
                    </a:solidFill>
                  </a:tcPr>
                </a:tc>
                <a:extLst>
                  <a:ext uri="{0D108BD9-81ED-4DB2-BD59-A6C34878D82A}">
                    <a16:rowId xmlns:a16="http://schemas.microsoft.com/office/drawing/2014/main" val="3461815293"/>
                  </a:ext>
                </a:extLst>
              </a:tr>
              <a:tr h="800100">
                <a:tc>
                  <a:txBody>
                    <a:bodyPr/>
                    <a:lstStyle/>
                    <a:p>
                      <a:pPr fontAlgn="base"/>
                      <a:r>
                        <a:rPr lang="en-GB">
                          <a:effectLst/>
                        </a:rPr>
                        <a:t>Modifying, removing, or ransoming data.</a:t>
                      </a:r>
                    </a:p>
                  </a:txBody>
                  <a:tcPr anchor="ctr">
                    <a:lnL>
                      <a:noFill/>
                    </a:lnL>
                    <a:lnR>
                      <a:noFill/>
                    </a:lnR>
                    <a:lnT>
                      <a:noFill/>
                    </a:lnT>
                    <a:lnB>
                      <a:noFill/>
                    </a:lnB>
                    <a:solidFill>
                      <a:schemeClr val="accent6">
                        <a:lumMod val="20000"/>
                        <a:lumOff val="80000"/>
                      </a:schemeClr>
                    </a:solidFill>
                  </a:tcPr>
                </a:tc>
                <a:tc>
                  <a:txBody>
                    <a:bodyPr/>
                    <a:lstStyle/>
                    <a:p>
                      <a:pPr fontAlgn="base"/>
                      <a:r>
                        <a:rPr lang="en-GB">
                          <a:effectLst/>
                        </a:rPr>
                        <a:t>A five-year prison sentence or unlimited fine.</a:t>
                      </a:r>
                    </a:p>
                  </a:txBody>
                  <a:tcPr anchor="ctr">
                    <a:lnL>
                      <a:noFill/>
                    </a:lnL>
                    <a:lnR>
                      <a:noFill/>
                    </a:lnR>
                    <a:lnT>
                      <a:noFill/>
                    </a:lnT>
                    <a:lnB>
                      <a:noFill/>
                    </a:lnB>
                    <a:solidFill>
                      <a:schemeClr val="accent6">
                        <a:lumMod val="20000"/>
                        <a:lumOff val="80000"/>
                      </a:schemeClr>
                    </a:solidFill>
                  </a:tcPr>
                </a:tc>
                <a:extLst>
                  <a:ext uri="{0D108BD9-81ED-4DB2-BD59-A6C34878D82A}">
                    <a16:rowId xmlns:a16="http://schemas.microsoft.com/office/drawing/2014/main" val="1165656191"/>
                  </a:ext>
                </a:extLst>
              </a:tr>
              <a:tr h="457200">
                <a:tc>
                  <a:txBody>
                    <a:bodyPr/>
                    <a:lstStyle/>
                    <a:p>
                      <a:pPr fontAlgn="base"/>
                      <a:r>
                        <a:rPr lang="en-GB">
                          <a:effectLst/>
                        </a:rPr>
                        <a:t>Aiding in computer misuses.</a:t>
                      </a:r>
                    </a:p>
                  </a:txBody>
                  <a:tcPr anchor="ctr">
                    <a:lnL>
                      <a:noFill/>
                    </a:lnL>
                    <a:lnR>
                      <a:noFill/>
                    </a:lnR>
                    <a:lnT>
                      <a:noFill/>
                    </a:lnT>
                    <a:lnB>
                      <a:noFill/>
                    </a:lnB>
                    <a:solidFill>
                      <a:schemeClr val="accent6">
                        <a:lumMod val="20000"/>
                        <a:lumOff val="80000"/>
                      </a:schemeClr>
                    </a:solidFill>
                  </a:tcPr>
                </a:tc>
                <a:tc>
                  <a:txBody>
                    <a:bodyPr/>
                    <a:lstStyle/>
                    <a:p>
                      <a:pPr fontAlgn="base"/>
                      <a:r>
                        <a:rPr lang="en-GB" dirty="0">
                          <a:effectLst/>
                        </a:rPr>
                        <a:t>A ten-year sentence or unlimited fine.</a:t>
                      </a:r>
                    </a:p>
                  </a:txBody>
                  <a:tcPr anchor="ctr">
                    <a:lnL>
                      <a:noFill/>
                    </a:lnL>
                    <a:lnR>
                      <a:noFill/>
                    </a:lnR>
                    <a:lnT>
                      <a:noFill/>
                    </a:lnT>
                    <a:lnB>
                      <a:noFill/>
                    </a:lnB>
                    <a:solidFill>
                      <a:schemeClr val="accent6">
                        <a:lumMod val="20000"/>
                        <a:lumOff val="80000"/>
                      </a:schemeClr>
                    </a:solidFill>
                  </a:tcPr>
                </a:tc>
                <a:extLst>
                  <a:ext uri="{0D108BD9-81ED-4DB2-BD59-A6C34878D82A}">
                    <a16:rowId xmlns:a16="http://schemas.microsoft.com/office/drawing/2014/main" val="2673148456"/>
                  </a:ext>
                </a:extLst>
              </a:tr>
            </a:tbl>
          </a:graphicData>
        </a:graphic>
      </p:graphicFrame>
    </p:spTree>
    <p:extLst>
      <p:ext uri="{BB962C8B-B14F-4D97-AF65-F5344CB8AC3E}">
        <p14:creationId xmlns:p14="http://schemas.microsoft.com/office/powerpoint/2010/main" val="11998135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52AFC-E1FD-E9B5-F661-A4A830AFAD94}"/>
              </a:ext>
            </a:extLst>
          </p:cNvPr>
          <p:cNvSpPr>
            <a:spLocks noGrp="1"/>
          </p:cNvSpPr>
          <p:nvPr>
            <p:ph type="title"/>
          </p:nvPr>
        </p:nvSpPr>
        <p:spPr>
          <a:xfrm>
            <a:off x="838200" y="267154"/>
            <a:ext cx="10515600" cy="941161"/>
          </a:xfrm>
        </p:spPr>
        <p:txBody>
          <a:bodyPr/>
          <a:lstStyle/>
          <a:p>
            <a:r>
              <a:rPr lang="en-GB" dirty="0">
                <a:latin typeface="Calibri" panose="020F0502020204030204" pitchFamily="34" charset="0"/>
                <a:cs typeface="Calibri" panose="020F0502020204030204" pitchFamily="34" charset="0"/>
              </a:rPr>
              <a:t>Cybercrime Legislation – Data Protection</a:t>
            </a:r>
          </a:p>
        </p:txBody>
      </p:sp>
      <p:sp>
        <p:nvSpPr>
          <p:cNvPr id="3" name="Content Placeholder 2">
            <a:extLst>
              <a:ext uri="{FF2B5EF4-FFF2-40B4-BE49-F238E27FC236}">
                <a16:creationId xmlns:a16="http://schemas.microsoft.com/office/drawing/2014/main" id="{ABC44DBE-8EA0-BBFD-D313-29F052FC0EAA}"/>
              </a:ext>
            </a:extLst>
          </p:cNvPr>
          <p:cNvSpPr>
            <a:spLocks noGrp="1"/>
          </p:cNvSpPr>
          <p:nvPr>
            <p:ph idx="1"/>
          </p:nvPr>
        </p:nvSpPr>
        <p:spPr>
          <a:xfrm>
            <a:off x="838200" y="1499129"/>
            <a:ext cx="10515600" cy="3859742"/>
          </a:xfrm>
        </p:spPr>
        <p:txBody>
          <a:bodyPr>
            <a:noAutofit/>
          </a:bodyPr>
          <a:lstStyle/>
          <a:p>
            <a:pPr marL="0" indent="0">
              <a:lnSpc>
                <a:spcPct val="100000"/>
              </a:lnSpc>
              <a:buNone/>
            </a:pPr>
            <a:r>
              <a:rPr lang="en-GB" sz="1800" u="sng" dirty="0">
                <a:latin typeface="Calibri" panose="020F0502020204030204" pitchFamily="34" charset="0"/>
                <a:cs typeface="Calibri" panose="020F0502020204030204" pitchFamily="34" charset="0"/>
              </a:rPr>
              <a:t>Data Protection Act (1998)</a:t>
            </a:r>
          </a:p>
          <a:p>
            <a:pPr marL="0" indent="0">
              <a:lnSpc>
                <a:spcPct val="100000"/>
              </a:lnSpc>
              <a:buNone/>
            </a:pPr>
            <a:r>
              <a:rPr lang="en-GB" sz="1800" dirty="0">
                <a:latin typeface="Calibri" panose="020F0502020204030204" pitchFamily="34" charset="0"/>
                <a:cs typeface="Calibri" panose="020F0502020204030204" pitchFamily="34" charset="0"/>
              </a:rPr>
              <a:t>This legislation in the UK is key in safeguarding all types of private, confidential, or business information. It ensures that data is handled in a safe, fair, and lawful manner. It works by protecting a data subject, such as a person’s medical information, by regulating and controlling how their information gets stored, which is normally through an “Information Commissioner”. This act works to protect businesses and users against misuse of information within the business or externally.</a:t>
            </a:r>
          </a:p>
          <a:p>
            <a:pPr marL="0" indent="0">
              <a:lnSpc>
                <a:spcPct val="100000"/>
              </a:lnSpc>
              <a:buNone/>
            </a:pPr>
            <a:endParaRPr lang="en-GB" sz="1800" dirty="0">
              <a:latin typeface="Calibri" panose="020F0502020204030204" pitchFamily="34" charset="0"/>
              <a:cs typeface="Calibri" panose="020F0502020204030204" pitchFamily="34" charset="0"/>
            </a:endParaRPr>
          </a:p>
          <a:p>
            <a:pPr marL="0" indent="0">
              <a:lnSpc>
                <a:spcPct val="100000"/>
              </a:lnSpc>
              <a:buNone/>
            </a:pPr>
            <a:r>
              <a:rPr lang="en-GB" sz="1800" b="0" i="0" u="sng" strike="noStrike" dirty="0">
                <a:effectLst/>
                <a:latin typeface="Calibri" panose="020F0502020204030204" pitchFamily="34" charset="0"/>
                <a:cs typeface="Calibri" panose="020F0502020204030204" pitchFamily="34" charset="0"/>
              </a:rPr>
              <a:t>General Data Protection Regulation (GDPR) </a:t>
            </a:r>
            <a:r>
              <a:rPr lang="en-GB" sz="1800" u="sng" dirty="0">
                <a:latin typeface="Calibri" panose="020F0502020204030204" pitchFamily="34" charset="0"/>
                <a:cs typeface="Calibri" panose="020F0502020204030204" pitchFamily="34" charset="0"/>
              </a:rPr>
              <a:t>(2018)</a:t>
            </a:r>
          </a:p>
          <a:p>
            <a:pPr marL="0" indent="0">
              <a:lnSpc>
                <a:spcPct val="100000"/>
              </a:lnSpc>
              <a:buNone/>
            </a:pPr>
            <a:r>
              <a:rPr lang="en-GB" sz="1800" dirty="0">
                <a:latin typeface="Calibri" panose="020F0502020204030204" pitchFamily="34" charset="0"/>
                <a:cs typeface="Calibri" panose="020F0502020204030204" pitchFamily="34" charset="0"/>
              </a:rPr>
              <a:t>In the new digital age, data protection has become even more important. The new Data Protection Act (2018) continues the goals from the previous legislation, controlling how “information is used by organisations, businesses, or the government”. This is part of the UK’s General Data Protection Regulation (or GDPR), which is a tough privacy and security law regulating how information is used, handled, and stored to protect users and businesses.</a:t>
            </a:r>
          </a:p>
          <a:p>
            <a:pPr marL="0" indent="0">
              <a:lnSpc>
                <a:spcPct val="100000"/>
              </a:lnSpc>
              <a:buNone/>
            </a:pPr>
            <a:endParaRPr lang="en-GB" sz="1800" dirty="0">
              <a:latin typeface="Calibri" panose="020F0502020204030204" pitchFamily="34" charset="0"/>
              <a:cs typeface="Calibri" panose="020F0502020204030204" pitchFamily="34" charset="0"/>
            </a:endParaRPr>
          </a:p>
          <a:p>
            <a:pPr marL="0" indent="0" algn="ctr">
              <a:lnSpc>
                <a:spcPct val="100000"/>
              </a:lnSpc>
              <a:buNone/>
            </a:pPr>
            <a:r>
              <a:rPr lang="en-GB" sz="1800" dirty="0">
                <a:solidFill>
                  <a:srgbClr val="FF0000"/>
                </a:solidFill>
                <a:latin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Cybercrime - prosecution guidance | The Crown Prosecution Service (cps.gov.uk)</a:t>
            </a:r>
            <a:endParaRPr lang="en-GB" sz="1800" dirty="0">
              <a:solidFill>
                <a:srgbClr val="FF0000"/>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6931891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7" name="Rectangle 10246">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249" name="Freeform: Shape 10248">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42" name="Picture 2" descr="Social Media: Malicious Communication Vs Harassment">
            <a:extLst>
              <a:ext uri="{FF2B5EF4-FFF2-40B4-BE49-F238E27FC236}">
                <a16:creationId xmlns:a16="http://schemas.microsoft.com/office/drawing/2014/main" id="{D96B8956-4755-6C91-C131-848BA4FFE61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122584" y="2488004"/>
            <a:ext cx="3070764" cy="2300109"/>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10251" name="Arc 10250">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F9566AB-8803-C5DC-AE02-0FE074C6E3CC}"/>
              </a:ext>
            </a:extLst>
          </p:cNvPr>
          <p:cNvSpPr>
            <a:spLocks noGrp="1"/>
          </p:cNvSpPr>
          <p:nvPr>
            <p:ph type="title"/>
          </p:nvPr>
        </p:nvSpPr>
        <p:spPr>
          <a:xfrm>
            <a:off x="576944" y="640624"/>
            <a:ext cx="5257800" cy="1325563"/>
          </a:xfrm>
        </p:spPr>
        <p:txBody>
          <a:bodyPr>
            <a:normAutofit/>
          </a:bodyPr>
          <a:lstStyle/>
          <a:p>
            <a:r>
              <a:rPr lang="en-GB" sz="2800" dirty="0">
                <a:latin typeface="Calibri" panose="020F0502020204030204" pitchFamily="34" charset="0"/>
                <a:cs typeface="Calibri" panose="020F0502020204030204" pitchFamily="34" charset="0"/>
              </a:rPr>
              <a:t>Cybercrime Legislation - Malicious and Offensive Communications</a:t>
            </a:r>
          </a:p>
        </p:txBody>
      </p:sp>
      <p:sp>
        <p:nvSpPr>
          <p:cNvPr id="3" name="Content Placeholder 2">
            <a:extLst>
              <a:ext uri="{FF2B5EF4-FFF2-40B4-BE49-F238E27FC236}">
                <a16:creationId xmlns:a16="http://schemas.microsoft.com/office/drawing/2014/main" id="{57C80E56-F991-AD39-E648-0866EFBDEB04}"/>
              </a:ext>
            </a:extLst>
          </p:cNvPr>
          <p:cNvSpPr>
            <a:spLocks noGrp="1"/>
          </p:cNvSpPr>
          <p:nvPr>
            <p:ph idx="1"/>
          </p:nvPr>
        </p:nvSpPr>
        <p:spPr>
          <a:xfrm>
            <a:off x="838200" y="1984443"/>
            <a:ext cx="6591299" cy="4192520"/>
          </a:xfrm>
        </p:spPr>
        <p:txBody>
          <a:bodyPr>
            <a:noAutofit/>
          </a:bodyPr>
          <a:lstStyle/>
          <a:p>
            <a:r>
              <a:rPr lang="en-GB" sz="1600" dirty="0">
                <a:latin typeface="Calibri" panose="020F0502020204030204" pitchFamily="34" charset="0"/>
                <a:cs typeface="Calibri" panose="020F0502020204030204" pitchFamily="34" charset="0"/>
              </a:rPr>
              <a:t>Section 1 of the Malicious Communications Act 1988 makes it an offence for a person, with the intention of causing distress or anxiety, to send certain items to another person which convey an indecent or grossly offensive message or are themselves of an indecent or grossly offensive nature, or which convey a threat or information which is false and known or believed to be false by the sender.</a:t>
            </a:r>
          </a:p>
          <a:p>
            <a:r>
              <a:rPr lang="en-GB" sz="1600" dirty="0">
                <a:latin typeface="Calibri" panose="020F0502020204030204" pitchFamily="34" charset="0"/>
                <a:cs typeface="Calibri" panose="020F0502020204030204" pitchFamily="34" charset="0"/>
              </a:rPr>
              <a:t>Section 32 of the Criminal Justice and Courts Act 2015 makes the offence an either-way offence and increases the maximum penalty to two years' imprisonment and/or a level 4 fine. This will allow more time for investigation and make a more serious penalty available in appropriate cases. This came into force on 13 April 2015.</a:t>
            </a:r>
          </a:p>
          <a:p>
            <a:r>
              <a:rPr lang="en-GB" sz="1600" dirty="0">
                <a:latin typeface="Calibri" panose="020F0502020204030204" pitchFamily="34" charset="0"/>
                <a:cs typeface="Calibri" panose="020F0502020204030204" pitchFamily="34" charset="0"/>
              </a:rPr>
              <a:t>Section 127 of the Communications Act 2003 makes it an offence to send through a 'public electronic communications network' a message or other matter that is 'grossly offensive' or of an 'indecent, obscene or menacing character'. The same section also provides that it is an offence to send or false message 'for the purpose of causing annoyance, inconvenience or needless anxiety to another'.</a:t>
            </a:r>
          </a:p>
        </p:txBody>
      </p:sp>
    </p:spTree>
    <p:extLst>
      <p:ext uri="{BB962C8B-B14F-4D97-AF65-F5344CB8AC3E}">
        <p14:creationId xmlns:p14="http://schemas.microsoft.com/office/powerpoint/2010/main" val="29147751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225" name="Arc 9224">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0617824-88F5-D347-9ADB-010D7AD65210}"/>
              </a:ext>
            </a:extLst>
          </p:cNvPr>
          <p:cNvSpPr>
            <a:spLocks noGrp="1"/>
          </p:cNvSpPr>
          <p:nvPr>
            <p:ph type="title"/>
          </p:nvPr>
        </p:nvSpPr>
        <p:spPr>
          <a:xfrm>
            <a:off x="5894962" y="497357"/>
            <a:ext cx="5458838" cy="1325563"/>
          </a:xfrm>
        </p:spPr>
        <p:txBody>
          <a:bodyPr>
            <a:normAutofit/>
          </a:bodyPr>
          <a:lstStyle/>
          <a:p>
            <a:pPr algn="ctr"/>
            <a:r>
              <a:rPr lang="en-GB" sz="3700" dirty="0">
                <a:latin typeface="Calibri" panose="020F0502020204030204" pitchFamily="34" charset="0"/>
                <a:cs typeface="Calibri" panose="020F0502020204030204" pitchFamily="34" charset="0"/>
              </a:rPr>
              <a:t>Alternatives to Legislation </a:t>
            </a:r>
            <a:r>
              <a:rPr lang="en-GB" sz="3700" dirty="0" err="1">
                <a:latin typeface="Calibri" panose="020F0502020204030204" pitchFamily="34" charset="0"/>
                <a:cs typeface="Calibri" panose="020F0502020204030204" pitchFamily="34" charset="0"/>
              </a:rPr>
              <a:t>Counterspeech</a:t>
            </a:r>
            <a:endParaRPr lang="en-GB" sz="3700" dirty="0">
              <a:latin typeface="Calibri" panose="020F0502020204030204" pitchFamily="34" charset="0"/>
              <a:cs typeface="Calibri" panose="020F0502020204030204" pitchFamily="34" charset="0"/>
            </a:endParaRPr>
          </a:p>
        </p:txBody>
      </p:sp>
      <p:sp>
        <p:nvSpPr>
          <p:cNvPr id="9227" name="Freeform: Shape 9226">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218" name="Picture 2">
            <a:extLst>
              <a:ext uri="{FF2B5EF4-FFF2-40B4-BE49-F238E27FC236}">
                <a16:creationId xmlns:a16="http://schemas.microsoft.com/office/drawing/2014/main" id="{F6077B26-2BD6-2DCF-1783-D00BA34BC44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210928" y="1160139"/>
            <a:ext cx="3941691" cy="394169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CCAF748-B615-51A8-51AA-B86162F08812}"/>
              </a:ext>
            </a:extLst>
          </p:cNvPr>
          <p:cNvSpPr>
            <a:spLocks noGrp="1"/>
          </p:cNvSpPr>
          <p:nvPr>
            <p:ph idx="1"/>
          </p:nvPr>
        </p:nvSpPr>
        <p:spPr>
          <a:xfrm>
            <a:off x="5894962" y="1984443"/>
            <a:ext cx="5458838" cy="4192520"/>
          </a:xfrm>
        </p:spPr>
        <p:txBody>
          <a:bodyPr>
            <a:normAutofit/>
          </a:bodyPr>
          <a:lstStyle/>
          <a:p>
            <a:pPr marL="0" indent="0" algn="ctr">
              <a:lnSpc>
                <a:spcPct val="100000"/>
              </a:lnSpc>
              <a:buNone/>
            </a:pPr>
            <a:r>
              <a:rPr lang="en-GB" sz="2200" dirty="0">
                <a:latin typeface="Calibri" panose="020F0502020204030204" pitchFamily="34" charset="0"/>
                <a:cs typeface="Calibri" panose="020F0502020204030204" pitchFamily="34" charset="0"/>
              </a:rPr>
              <a:t>Counter-speech is any direct or general response to hateful or harmful speech which seeks to undermine it. Influential speakers can favourably influence discourse through counter speech by having a positive effect on the speaker, convincing him or her to stop propagating hate speech or by having an impact on the audience – either by communicating norms that make hate speech socially unacceptable or by ‘inoculating’ the audience against the speech, so they are less easily influenced by it.</a:t>
            </a:r>
          </a:p>
        </p:txBody>
      </p:sp>
    </p:spTree>
    <p:extLst>
      <p:ext uri="{BB962C8B-B14F-4D97-AF65-F5344CB8AC3E}">
        <p14:creationId xmlns:p14="http://schemas.microsoft.com/office/powerpoint/2010/main" val="38866152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1" name="Rectangle 11270">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273" name="Arc 1127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1275" name="Freeform: Shape 1127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266" name="Picture 2" descr="Understanding and automating Counterspeech - CRASSH">
            <a:extLst>
              <a:ext uri="{FF2B5EF4-FFF2-40B4-BE49-F238E27FC236}">
                <a16:creationId xmlns:a16="http://schemas.microsoft.com/office/drawing/2014/main" id="{30A2E71B-F8D9-71CE-0F25-D1EEFE84CC4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03182" y="955437"/>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7F78D0F-AD54-EFA6-1E89-D8AD2DE9A400}"/>
              </a:ext>
            </a:extLst>
          </p:cNvPr>
          <p:cNvSpPr>
            <a:spLocks noGrp="1"/>
          </p:cNvSpPr>
          <p:nvPr>
            <p:ph idx="1"/>
          </p:nvPr>
        </p:nvSpPr>
        <p:spPr>
          <a:xfrm>
            <a:off x="5894962" y="1293880"/>
            <a:ext cx="5458838" cy="4192520"/>
          </a:xfrm>
        </p:spPr>
        <p:txBody>
          <a:bodyPr>
            <a:normAutofit fontScale="92500"/>
          </a:bodyPr>
          <a:lstStyle/>
          <a:p>
            <a:pPr marL="0" indent="0">
              <a:buNone/>
            </a:pPr>
            <a:r>
              <a:rPr lang="en-GB" sz="2000" dirty="0">
                <a:latin typeface="Calibri" panose="020F0502020204030204" pitchFamily="34" charset="0"/>
                <a:cs typeface="Calibri" panose="020F0502020204030204" pitchFamily="34" charset="0"/>
              </a:rPr>
              <a:t>Four forms of counter speech are being considered:</a:t>
            </a:r>
          </a:p>
          <a:p>
            <a:pPr marL="0" indent="0">
              <a:buNone/>
            </a:pPr>
            <a:endParaRPr lang="en-GB" sz="2000" dirty="0">
              <a:latin typeface="Calibri" panose="020F0502020204030204" pitchFamily="34" charset="0"/>
              <a:cs typeface="Calibri" panose="020F0502020204030204" pitchFamily="34" charset="0"/>
            </a:endParaRPr>
          </a:p>
          <a:p>
            <a:pPr marL="914400" lvl="1" indent="-457200">
              <a:lnSpc>
                <a:spcPct val="110000"/>
              </a:lnSpc>
              <a:buFont typeface="+mj-lt"/>
              <a:buAutoNum type="arabicPeriod"/>
            </a:pPr>
            <a:r>
              <a:rPr lang="en-GB" sz="2000" dirty="0">
                <a:latin typeface="Calibri" panose="020F0502020204030204" pitchFamily="34" charset="0"/>
                <a:cs typeface="Calibri" panose="020F0502020204030204" pitchFamily="34" charset="0"/>
              </a:rPr>
              <a:t>Attribution of Prejudice </a:t>
            </a:r>
            <a:r>
              <a:rPr lang="en-GB" sz="2000" dirty="0" err="1">
                <a:latin typeface="Calibri" panose="020F0502020204030204" pitchFamily="34" charset="0"/>
                <a:cs typeface="Calibri" panose="020F0502020204030204" pitchFamily="34" charset="0"/>
              </a:rPr>
              <a:t>e.g</a:t>
            </a:r>
            <a:r>
              <a:rPr lang="en-GB" sz="2000" dirty="0">
                <a:latin typeface="Calibri" panose="020F0502020204030204" pitchFamily="34" charset="0"/>
                <a:cs typeface="Calibri" panose="020F0502020204030204" pitchFamily="34" charset="0"/>
              </a:rPr>
              <a:t> “Shame on #EDL racists for taking advantage of this situation” </a:t>
            </a:r>
          </a:p>
          <a:p>
            <a:pPr marL="914400" lvl="1" indent="-457200">
              <a:lnSpc>
                <a:spcPct val="110000"/>
              </a:lnSpc>
              <a:buFont typeface="+mj-lt"/>
              <a:buAutoNum type="arabicPeriod"/>
            </a:pPr>
            <a:r>
              <a:rPr lang="en-GB" sz="2000" dirty="0">
                <a:latin typeface="Calibri" panose="020F0502020204030204" pitchFamily="34" charset="0"/>
                <a:cs typeface="Calibri" panose="020F0502020204030204" pitchFamily="34" charset="0"/>
              </a:rPr>
              <a:t>Claims making and appeals to reason e.g. “This has nothing to do with Islam, not all Muslims are terrorists!” </a:t>
            </a:r>
          </a:p>
          <a:p>
            <a:pPr marL="914400" lvl="1" indent="-457200">
              <a:lnSpc>
                <a:spcPct val="110000"/>
              </a:lnSpc>
              <a:buFont typeface="+mj-lt"/>
              <a:buAutoNum type="arabicPeriod"/>
            </a:pPr>
            <a:r>
              <a:rPr lang="en-GB" sz="2000" dirty="0">
                <a:latin typeface="Calibri" panose="020F0502020204030204" pitchFamily="34" charset="0"/>
                <a:cs typeface="Calibri" panose="020F0502020204030204" pitchFamily="34" charset="0"/>
              </a:rPr>
              <a:t>Request for information and evidence e.g. “How does this have anything to do with the colour of someone’s skin??” </a:t>
            </a:r>
          </a:p>
          <a:p>
            <a:pPr marL="914400" lvl="1" indent="-457200">
              <a:lnSpc>
                <a:spcPct val="110000"/>
              </a:lnSpc>
              <a:buFont typeface="+mj-lt"/>
              <a:buAutoNum type="arabicPeriod"/>
            </a:pPr>
            <a:r>
              <a:rPr lang="en-GB" sz="2000" dirty="0">
                <a:latin typeface="Calibri" panose="020F0502020204030204" pitchFamily="34" charset="0"/>
                <a:cs typeface="Calibri" panose="020F0502020204030204" pitchFamily="34" charset="0"/>
              </a:rPr>
              <a:t>Insults e.g. “There are some cowardly racists out there!”</a:t>
            </a:r>
          </a:p>
        </p:txBody>
      </p:sp>
    </p:spTree>
    <p:extLst>
      <p:ext uri="{BB962C8B-B14F-4D97-AF65-F5344CB8AC3E}">
        <p14:creationId xmlns:p14="http://schemas.microsoft.com/office/powerpoint/2010/main" val="39032946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5" name="Rectangle 12294">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8143FE8-B362-65A4-06DB-1BDE9EEDE551}"/>
              </a:ext>
            </a:extLst>
          </p:cNvPr>
          <p:cNvSpPr>
            <a:spLocks noGrp="1"/>
          </p:cNvSpPr>
          <p:nvPr>
            <p:ph type="title"/>
          </p:nvPr>
        </p:nvSpPr>
        <p:spPr>
          <a:xfrm>
            <a:off x="838200" y="365125"/>
            <a:ext cx="5393361" cy="1325563"/>
          </a:xfrm>
        </p:spPr>
        <p:txBody>
          <a:bodyPr>
            <a:normAutofit/>
          </a:bodyPr>
          <a:lstStyle/>
          <a:p>
            <a:r>
              <a:rPr lang="en-GB" err="1">
                <a:latin typeface="Calibri" panose="020F0502020204030204" pitchFamily="34" charset="0"/>
                <a:cs typeface="Calibri" panose="020F0502020204030204" pitchFamily="34" charset="0"/>
              </a:rPr>
              <a:t>Counterspeech</a:t>
            </a:r>
            <a:endParaRPr lang="en-GB">
              <a:latin typeface="Calibri" panose="020F0502020204030204" pitchFamily="34" charset="0"/>
              <a:cs typeface="Calibri" panose="020F0502020204030204" pitchFamily="34" charset="0"/>
            </a:endParaRPr>
          </a:p>
        </p:txBody>
      </p:sp>
      <p:sp>
        <p:nvSpPr>
          <p:cNvPr id="12297" name="Freeform: Shape 12296">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85DBE90-6E79-2318-B6A4-B214E9901210}"/>
              </a:ext>
            </a:extLst>
          </p:cNvPr>
          <p:cNvSpPr>
            <a:spLocks noGrp="1"/>
          </p:cNvSpPr>
          <p:nvPr>
            <p:ph idx="1"/>
          </p:nvPr>
        </p:nvSpPr>
        <p:spPr>
          <a:xfrm>
            <a:off x="838200" y="1825625"/>
            <a:ext cx="5393361" cy="4351338"/>
          </a:xfrm>
        </p:spPr>
        <p:txBody>
          <a:bodyPr>
            <a:noAutofit/>
          </a:bodyPr>
          <a:lstStyle/>
          <a:p>
            <a:pPr marL="0" indent="0">
              <a:buNone/>
            </a:pPr>
            <a:r>
              <a:rPr lang="en-GB" sz="1800" dirty="0">
                <a:latin typeface="Calibri" panose="020F0502020204030204" pitchFamily="34" charset="0"/>
                <a:cs typeface="Calibri" panose="020F0502020204030204" pitchFamily="34" charset="0"/>
              </a:rPr>
              <a:t>When engaging in </a:t>
            </a:r>
            <a:r>
              <a:rPr lang="en-GB" sz="1800" dirty="0" err="1">
                <a:latin typeface="Calibri" panose="020F0502020204030204" pitchFamily="34" charset="0"/>
                <a:cs typeface="Calibri" panose="020F0502020204030204" pitchFamily="34" charset="0"/>
              </a:rPr>
              <a:t>counterspeech</a:t>
            </a:r>
            <a:r>
              <a:rPr lang="en-GB" sz="1800" dirty="0">
                <a:latin typeface="Calibri" panose="020F0502020204030204" pitchFamily="34" charset="0"/>
                <a:cs typeface="Calibri" panose="020F0502020204030204" pitchFamily="34" charset="0"/>
              </a:rPr>
              <a:t>, or advising others on its use, the following principles should be followed to reduce the likelihood of the further production of hate speech: </a:t>
            </a:r>
          </a:p>
          <a:p>
            <a:pPr lvl="1"/>
            <a:r>
              <a:rPr lang="en-GB" sz="1800" dirty="0">
                <a:latin typeface="Calibri" panose="020F0502020204030204" pitchFamily="34" charset="0"/>
                <a:cs typeface="Calibri" panose="020F0502020204030204" pitchFamily="34" charset="0"/>
              </a:rPr>
              <a:t>Avoid using insulting or hateful speech </a:t>
            </a:r>
          </a:p>
          <a:p>
            <a:pPr lvl="1"/>
            <a:r>
              <a:rPr lang="en-GB" sz="1800" dirty="0">
                <a:latin typeface="Calibri" panose="020F0502020204030204" pitchFamily="34" charset="0"/>
                <a:cs typeface="Calibri" panose="020F0502020204030204" pitchFamily="34" charset="0"/>
              </a:rPr>
              <a:t>Make logical and consistent arguments </a:t>
            </a:r>
          </a:p>
          <a:p>
            <a:pPr lvl="1"/>
            <a:r>
              <a:rPr lang="en-GB" sz="1800" dirty="0">
                <a:latin typeface="Calibri" panose="020F0502020204030204" pitchFamily="34" charset="0"/>
                <a:cs typeface="Calibri" panose="020F0502020204030204" pitchFamily="34" charset="0"/>
              </a:rPr>
              <a:t>Request evidence if false or suspect claims are made </a:t>
            </a:r>
          </a:p>
          <a:p>
            <a:pPr lvl="1"/>
            <a:r>
              <a:rPr lang="en-GB" sz="1800" dirty="0">
                <a:latin typeface="Calibri" panose="020F0502020204030204" pitchFamily="34" charset="0"/>
                <a:cs typeface="Calibri" panose="020F0502020204030204" pitchFamily="34" charset="0"/>
              </a:rPr>
              <a:t>State that you will make a report to the police or third party if the hate speech continues and/or gets worse (e.g. becomes grossly offensive or includes threats) </a:t>
            </a:r>
          </a:p>
          <a:p>
            <a:pPr lvl="1"/>
            <a:r>
              <a:rPr lang="en-GB" sz="1800" dirty="0">
                <a:latin typeface="Calibri" panose="020F0502020204030204" pitchFamily="34" charset="0"/>
                <a:cs typeface="Calibri" panose="020F0502020204030204" pitchFamily="34" charset="0"/>
              </a:rPr>
              <a:t>Encourage others to also engage in counter-speech </a:t>
            </a:r>
          </a:p>
          <a:p>
            <a:pPr lvl="1"/>
            <a:r>
              <a:rPr lang="en-GB" sz="1800" dirty="0">
                <a:latin typeface="Calibri" panose="020F0502020204030204" pitchFamily="34" charset="0"/>
                <a:cs typeface="Calibri" panose="020F0502020204030204" pitchFamily="34" charset="0"/>
              </a:rPr>
              <a:t>If the account is likely fake or a bot, contact the social media company and ask it to be removed</a:t>
            </a:r>
          </a:p>
        </p:txBody>
      </p:sp>
      <p:sp>
        <p:nvSpPr>
          <p:cNvPr id="12299" name="Oval 12298">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290" name="Picture 2" descr="Counterspeech dynamics. (1) Perpetrator(s) generate Hate Speech. This... |  Download Scientific Diagram">
            <a:extLst>
              <a:ext uri="{FF2B5EF4-FFF2-40B4-BE49-F238E27FC236}">
                <a16:creationId xmlns:a16="http://schemas.microsoft.com/office/drawing/2014/main" id="{485EB6C4-6EBE-E802-7B2A-141804A29EB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749602" y="2152684"/>
            <a:ext cx="4943630" cy="2511049"/>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a:noFill/>
          <a:extLst>
            <a:ext uri="{909E8E84-426E-40DD-AFC4-6F175D3DCCD1}">
              <a14:hiddenFill xmlns:a14="http://schemas.microsoft.com/office/drawing/2010/main">
                <a:solidFill>
                  <a:srgbClr val="FFFFFF"/>
                </a:solidFill>
              </a14:hiddenFill>
            </a:ext>
          </a:extLst>
        </p:spPr>
      </p:pic>
      <p:sp>
        <p:nvSpPr>
          <p:cNvPr id="12301" name="Freeform: Shape 12300">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cxnSp>
        <p:nvCxnSpPr>
          <p:cNvPr id="12303" name="Straight Connector 12302">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2305" name="Freeform: Shape 12304">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2307" name="Freeform: Shape 12306">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2309" name="Freeform: Shape 12308">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498963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descr="Any Questions&quot; Images – Browse 384 Stock Photos, Vectors, and Video | Adobe  Stock">
            <a:extLst>
              <a:ext uri="{FF2B5EF4-FFF2-40B4-BE49-F238E27FC236}">
                <a16:creationId xmlns:a16="http://schemas.microsoft.com/office/drawing/2014/main" id="{BC8ECC9E-E57A-84B0-D186-2287D41C615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40857" y="1681843"/>
            <a:ext cx="7910285" cy="29663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8082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81" name="Freeform: Shape 3080">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074" name="Picture 2" descr="Santas-coming GIFs - Get the best GIF on GIPHY">
            <a:extLst>
              <a:ext uri="{FF2B5EF4-FFF2-40B4-BE49-F238E27FC236}">
                <a16:creationId xmlns:a16="http://schemas.microsoft.com/office/drawing/2014/main" id="{6800A5F0-61E5-119E-6CE8-02F616C60C7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541053" y="1999008"/>
            <a:ext cx="4777381" cy="268727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3083" name="Arc 3082">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617341B-C3E9-99ED-63DB-8D9D275F83DA}"/>
              </a:ext>
            </a:extLst>
          </p:cNvPr>
          <p:cNvSpPr>
            <a:spLocks noGrp="1"/>
          </p:cNvSpPr>
          <p:nvPr>
            <p:ph type="title"/>
          </p:nvPr>
        </p:nvSpPr>
        <p:spPr>
          <a:xfrm>
            <a:off x="838199" y="1481327"/>
            <a:ext cx="5257800" cy="1325563"/>
          </a:xfrm>
        </p:spPr>
        <p:txBody>
          <a:bodyPr>
            <a:normAutofit/>
          </a:bodyPr>
          <a:lstStyle/>
          <a:p>
            <a:pPr algn="ctr"/>
            <a:r>
              <a:rPr lang="en-GB" dirty="0">
                <a:latin typeface="Calibri" panose="020F0502020204030204" pitchFamily="34" charset="0"/>
                <a:cs typeface="Calibri" panose="020F0502020204030204" pitchFamily="34" charset="0"/>
              </a:rPr>
              <a:t>Week 9 Complete!</a:t>
            </a:r>
          </a:p>
        </p:txBody>
      </p:sp>
      <p:sp>
        <p:nvSpPr>
          <p:cNvPr id="3" name="Content Placeholder 2">
            <a:extLst>
              <a:ext uri="{FF2B5EF4-FFF2-40B4-BE49-F238E27FC236}">
                <a16:creationId xmlns:a16="http://schemas.microsoft.com/office/drawing/2014/main" id="{F84C8B69-C21A-CC65-3DA1-EA2D0ABB1CA6}"/>
              </a:ext>
            </a:extLst>
          </p:cNvPr>
          <p:cNvSpPr>
            <a:spLocks noGrp="1"/>
          </p:cNvSpPr>
          <p:nvPr>
            <p:ph idx="1"/>
          </p:nvPr>
        </p:nvSpPr>
        <p:spPr>
          <a:xfrm>
            <a:off x="838201" y="1984443"/>
            <a:ext cx="5257800" cy="4192520"/>
          </a:xfrm>
        </p:spPr>
        <p:txBody>
          <a:bodyPr anchor="ctr">
            <a:normAutofit/>
          </a:bodyPr>
          <a:lstStyle/>
          <a:p>
            <a:pPr marL="0" indent="0" algn="ctr">
              <a:buNone/>
            </a:pPr>
            <a:r>
              <a:rPr lang="en-GB" dirty="0">
                <a:latin typeface="Calibri" panose="020F0502020204030204" pitchFamily="34" charset="0"/>
                <a:cs typeface="Calibri" panose="020F0502020204030204" pitchFamily="34" charset="0"/>
              </a:rPr>
              <a:t>Thank you for listening!</a:t>
            </a:r>
          </a:p>
          <a:p>
            <a:pPr marL="0" indent="0" algn="ctr">
              <a:buNone/>
            </a:pPr>
            <a:endParaRPr lang="en-GB" dirty="0">
              <a:latin typeface="Calibri" panose="020F0502020204030204" pitchFamily="34" charset="0"/>
              <a:cs typeface="Calibri" panose="020F0502020204030204" pitchFamily="34" charset="0"/>
            </a:endParaRPr>
          </a:p>
          <a:p>
            <a:pPr marL="0" indent="0" algn="ctr">
              <a:buNone/>
            </a:pPr>
            <a:r>
              <a:rPr lang="en-GB" dirty="0">
                <a:latin typeface="Calibri" panose="020F0502020204030204" pitchFamily="34" charset="0"/>
                <a:cs typeface="Calibri" panose="020F0502020204030204" pitchFamily="34" charset="0"/>
              </a:rPr>
              <a:t>See you all next week!</a:t>
            </a:r>
          </a:p>
        </p:txBody>
      </p:sp>
    </p:spTree>
    <p:extLst>
      <p:ext uri="{BB962C8B-B14F-4D97-AF65-F5344CB8AC3E}">
        <p14:creationId xmlns:p14="http://schemas.microsoft.com/office/powerpoint/2010/main" val="1060100466"/>
      </p:ext>
    </p:extLst>
  </p:cSld>
  <p:clrMapOvr>
    <a:masterClrMapping/>
  </p:clrMapOvr>
</p:sld>
</file>

<file path=ppt/theme/theme1.xml><?xml version="1.0" encoding="utf-8"?>
<a:theme xmlns:a="http://schemas.openxmlformats.org/drawingml/2006/main" name="ShapesVTI">
  <a:themeElements>
    <a:clrScheme name="Office">
      <a:dk1>
        <a:srgbClr val="000000"/>
      </a:dk1>
      <a:lt1>
        <a:srgbClr val="FFFFFF"/>
      </a:lt1>
      <a:dk2>
        <a:srgbClr val="57495C"/>
      </a:dk2>
      <a:lt2>
        <a:srgbClr val="E7E6E6"/>
      </a:lt2>
      <a:accent1>
        <a:srgbClr val="F07C98"/>
      </a:accent1>
      <a:accent2>
        <a:srgbClr val="A6778D"/>
      </a:accent2>
      <a:accent3>
        <a:srgbClr val="768BA6"/>
      </a:accent3>
      <a:accent4>
        <a:srgbClr val="E8908B"/>
      </a:accent4>
      <a:accent5>
        <a:srgbClr val="C47A93"/>
      </a:accent5>
      <a:accent6>
        <a:srgbClr val="70A8DB"/>
      </a:accent6>
      <a:hlink>
        <a:srgbClr val="EB8067"/>
      </a:hlink>
      <a:folHlink>
        <a:srgbClr val="7BC7C0"/>
      </a:folHlink>
    </a:clrScheme>
    <a:fontScheme name="Festival">
      <a:majorFont>
        <a:latin typeface="Tw Cen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apesVTI" id="{C78D20FD-A872-4243-8597-B534C62538FF}" vid="{7CAFCCF9-7834-41D6-B6AB-7D225A18A4E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74</TotalTime>
  <Words>4714</Words>
  <Application>Microsoft Macintosh PowerPoint</Application>
  <PresentationFormat>Widescreen</PresentationFormat>
  <Paragraphs>283</Paragraphs>
  <Slides>22</Slides>
  <Notes>22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Arial</vt:lpstr>
      <vt:lpstr>Avenir Next LT Pro</vt:lpstr>
      <vt:lpstr>Calibri</vt:lpstr>
      <vt:lpstr>inherit</vt:lpstr>
      <vt:lpstr>Söhne</vt:lpstr>
      <vt:lpstr>Tw Cen MT</vt:lpstr>
      <vt:lpstr>ShapesVTI</vt:lpstr>
      <vt:lpstr>Terrorism and Cybercrime</vt:lpstr>
      <vt:lpstr>Session Outline</vt:lpstr>
      <vt:lpstr>Cyberbullying</vt:lpstr>
      <vt:lpstr>Cyberbullying</vt:lpstr>
      <vt:lpstr>Cyberbullying Risk</vt:lpstr>
      <vt:lpstr>Responding To Cyberbullying</vt:lpstr>
      <vt:lpstr>Consequences of Cyberbullying</vt:lpstr>
      <vt:lpstr>PowerPoint Presentation</vt:lpstr>
      <vt:lpstr>Cyberhate (Williams 2019)</vt:lpstr>
      <vt:lpstr>Cyberhate (Williams, 2019)</vt:lpstr>
      <vt:lpstr>How online hate “works” (Williams, 2019)</vt:lpstr>
      <vt:lpstr>How online hate “works” (Williams, 2019)</vt:lpstr>
      <vt:lpstr>Patterns of Victimisation</vt:lpstr>
      <vt:lpstr>Cybercrime Legislation - Computer Misuse Act 1990</vt:lpstr>
      <vt:lpstr>Cybercrime Legislation - Computer Misuse Act 1990</vt:lpstr>
      <vt:lpstr>Cybercrime Legislation – Data Protection</vt:lpstr>
      <vt:lpstr>Cybercrime Legislation - Malicious and Offensive Communications</vt:lpstr>
      <vt:lpstr>Alternatives to Legislation Counterspeech</vt:lpstr>
      <vt:lpstr>PowerPoint Presentation</vt:lpstr>
      <vt:lpstr>Counterspeech</vt:lpstr>
      <vt:lpstr>PowerPoint Presentation</vt:lpstr>
      <vt:lpstr>Week 9 Complete!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Terrorism and Cybercrime</dc:title>
  <dc:creator>Luke Roach</dc:creator>
  <cp:lastModifiedBy>Sarah Jones (2015345)</cp:lastModifiedBy>
  <cp:revision>11</cp:revision>
  <dcterms:created xsi:type="dcterms:W3CDTF">2022-12-09T10:40:05Z</dcterms:created>
  <dcterms:modified xsi:type="dcterms:W3CDTF">2023-12-05T11:36:16Z</dcterms:modified>
</cp:coreProperties>
</file>