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72"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showGuides="1">
      <p:cViewPr varScale="1">
        <p:scale>
          <a:sx n="78" d="100"/>
          <a:sy n="78" d="100"/>
        </p:scale>
        <p:origin x="878" y="6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5" Type="http://schemas.openxmlformats.org/officeDocument/2006/relationships/image" Target="../media/image5.sv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5" Type="http://schemas.openxmlformats.org/officeDocument/2006/relationships/image" Target="../media/image11.svg"/><Relationship Id="rId4" Type="http://schemas.openxmlformats.org/officeDocument/2006/relationships/image" Target="../media/image10.svg"/></Relationships>
</file>

<file path=ppt/diagrams/_rels/data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4" Type="http://schemas.openxmlformats.org/officeDocument/2006/relationships/image" Target="../media/image16.svg"/></Relationships>
</file>

<file path=ppt/diagrams/_rels/data4.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image" Target="../media/image18.svg"/><Relationship Id="rId5" Type="http://schemas.openxmlformats.org/officeDocument/2006/relationships/image" Target="../media/image22.svg"/><Relationship Id="rId4" Type="http://schemas.openxmlformats.org/officeDocument/2006/relationships/image" Target="../media/image21.svg"/></Relationships>
</file>

<file path=ppt/diagrams/_rels/data5.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svg"/><Relationship Id="rId1" Type="http://schemas.openxmlformats.org/officeDocument/2006/relationships/image" Target="../media/image24.svg"/><Relationship Id="rId5" Type="http://schemas.openxmlformats.org/officeDocument/2006/relationships/image" Target="../media/image28.svg"/><Relationship Id="rId4" Type="http://schemas.openxmlformats.org/officeDocument/2006/relationships/image" Target="../media/image2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5" Type="http://schemas.openxmlformats.org/officeDocument/2006/relationships/image" Target="../media/image5.sv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5" Type="http://schemas.openxmlformats.org/officeDocument/2006/relationships/image" Target="../media/image11.sv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4" Type="http://schemas.openxmlformats.org/officeDocument/2006/relationships/image" Target="../media/image1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image" Target="../media/image18.svg"/><Relationship Id="rId5" Type="http://schemas.openxmlformats.org/officeDocument/2006/relationships/image" Target="../media/image22.svg"/><Relationship Id="rId4" Type="http://schemas.openxmlformats.org/officeDocument/2006/relationships/image" Target="../media/image21.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svg"/><Relationship Id="rId1" Type="http://schemas.openxmlformats.org/officeDocument/2006/relationships/image" Target="../media/image24.svg"/><Relationship Id="rId5" Type="http://schemas.openxmlformats.org/officeDocument/2006/relationships/image" Target="../media/image28.sv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FF5143-4619-421A-B78A-2215CAEAFC4B}"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F739F99C-B2BD-4608-9415-93FC85F11B11}">
      <dgm:prSet custT="1"/>
      <dgm:spPr/>
      <dgm:t>
        <a:bodyPr/>
        <a:lstStyle/>
        <a:p>
          <a:pPr algn="l">
            <a:lnSpc>
              <a:spcPct val="100000"/>
            </a:lnSpc>
          </a:pPr>
          <a:r>
            <a:rPr lang="en-US" sz="1800" dirty="0">
              <a:latin typeface="Arial" panose="020B0604020202020204" pitchFamily="34" charset="0"/>
              <a:cs typeface="Arial" panose="020B0604020202020204" pitchFamily="34" charset="0"/>
            </a:rPr>
            <a:t>Growing global concerns regarding environmental sustainability and corporate ethical practices </a:t>
          </a:r>
        </a:p>
      </dgm:t>
    </dgm:pt>
    <dgm:pt modelId="{FEA3E6BC-09EB-481C-959C-466FC10D1579}" type="parTrans" cxnId="{B620BD4C-0DA4-4080-B2D2-05D1DD258366}">
      <dgm:prSet/>
      <dgm:spPr/>
      <dgm:t>
        <a:bodyPr/>
        <a:lstStyle/>
        <a:p>
          <a:endParaRPr lang="en-US"/>
        </a:p>
      </dgm:t>
    </dgm:pt>
    <dgm:pt modelId="{9B3D7A4B-F90B-4BEF-8D94-5671CDE61FEE}" type="sibTrans" cxnId="{B620BD4C-0DA4-4080-B2D2-05D1DD258366}">
      <dgm:prSet/>
      <dgm:spPr/>
      <dgm:t>
        <a:bodyPr/>
        <a:lstStyle/>
        <a:p>
          <a:pPr>
            <a:lnSpc>
              <a:spcPct val="100000"/>
            </a:lnSpc>
          </a:pPr>
          <a:endParaRPr lang="en-US"/>
        </a:p>
      </dgm:t>
    </dgm:pt>
    <dgm:pt modelId="{49530568-45E4-456D-86D6-2760DBB7F15E}">
      <dgm:prSet custT="1"/>
      <dgm:spPr/>
      <dgm:t>
        <a:bodyPr/>
        <a:lstStyle/>
        <a:p>
          <a:pPr>
            <a:lnSpc>
              <a:spcPct val="100000"/>
            </a:lnSpc>
          </a:pPr>
          <a:r>
            <a:rPr lang="en-US" sz="1800" dirty="0">
              <a:latin typeface="Arial" panose="020B0604020202020204" pitchFamily="34" charset="0"/>
              <a:cs typeface="Arial" panose="020B0604020202020204" pitchFamily="34" charset="0"/>
            </a:rPr>
            <a:t>Nestlé faces criticism related to water usage and plastic waste </a:t>
          </a:r>
        </a:p>
      </dgm:t>
    </dgm:pt>
    <dgm:pt modelId="{DA322477-F96E-4483-B05B-7E5D5BDC13E3}" type="parTrans" cxnId="{1146CA34-6B0A-4559-95FE-9F3B1BBFA972}">
      <dgm:prSet/>
      <dgm:spPr/>
      <dgm:t>
        <a:bodyPr/>
        <a:lstStyle/>
        <a:p>
          <a:endParaRPr lang="en-US"/>
        </a:p>
      </dgm:t>
    </dgm:pt>
    <dgm:pt modelId="{6BF00772-00E9-4FF8-8815-8F475C45F06F}" type="sibTrans" cxnId="{1146CA34-6B0A-4559-95FE-9F3B1BBFA972}">
      <dgm:prSet/>
      <dgm:spPr/>
      <dgm:t>
        <a:bodyPr/>
        <a:lstStyle/>
        <a:p>
          <a:pPr>
            <a:lnSpc>
              <a:spcPct val="100000"/>
            </a:lnSpc>
          </a:pPr>
          <a:endParaRPr lang="en-US"/>
        </a:p>
      </dgm:t>
    </dgm:pt>
    <dgm:pt modelId="{081FF194-F329-4EF0-B0D0-8F06FFCA6260}">
      <dgm:prSet custT="1"/>
      <dgm:spPr/>
      <dgm:t>
        <a:bodyPr/>
        <a:lstStyle/>
        <a:p>
          <a:pPr>
            <a:lnSpc>
              <a:spcPct val="100000"/>
            </a:lnSpc>
          </a:pPr>
          <a:r>
            <a:rPr lang="en-US" sz="1800" dirty="0">
              <a:latin typeface="Arial" panose="020B0604020202020204" pitchFamily="34" charset="0"/>
              <a:cs typeface="Arial" panose="020B0604020202020204" pitchFamily="34" charset="0"/>
            </a:rPr>
            <a:t>Consumer trust declining due to perceived gap between claims actions (Barnet and Ferris, 2016)</a:t>
          </a:r>
        </a:p>
      </dgm:t>
    </dgm:pt>
    <dgm:pt modelId="{867CBCE1-D08F-422A-8395-47C70F638DDA}" type="parTrans" cxnId="{A8E49FE6-4798-40D9-810B-7676A6ED162E}">
      <dgm:prSet/>
      <dgm:spPr/>
      <dgm:t>
        <a:bodyPr/>
        <a:lstStyle/>
        <a:p>
          <a:endParaRPr lang="en-US"/>
        </a:p>
      </dgm:t>
    </dgm:pt>
    <dgm:pt modelId="{31F72FA2-05CB-490C-A34E-2BC8FF1C7305}" type="sibTrans" cxnId="{A8E49FE6-4798-40D9-810B-7676A6ED162E}">
      <dgm:prSet/>
      <dgm:spPr/>
      <dgm:t>
        <a:bodyPr/>
        <a:lstStyle/>
        <a:p>
          <a:pPr>
            <a:lnSpc>
              <a:spcPct val="100000"/>
            </a:lnSpc>
          </a:pPr>
          <a:endParaRPr lang="en-US"/>
        </a:p>
      </dgm:t>
    </dgm:pt>
    <dgm:pt modelId="{F5DC2D91-5841-4AB2-9B17-E92A28DC8F00}">
      <dgm:prSet custT="1"/>
      <dgm:spPr/>
      <dgm:t>
        <a:bodyPr/>
        <a:lstStyle/>
        <a:p>
          <a:pPr>
            <a:lnSpc>
              <a:spcPct val="100000"/>
            </a:lnSpc>
          </a:pPr>
          <a:r>
            <a:rPr lang="en-US" sz="1800" dirty="0">
              <a:latin typeface="Arial" panose="020B0604020202020204" pitchFamily="34" charset="0"/>
              <a:cs typeface="Arial" panose="020B0604020202020204" pitchFamily="34" charset="0"/>
            </a:rPr>
            <a:t>Increasing regulatory pressure on multinational corporations for sustainable operations worldwide </a:t>
          </a:r>
        </a:p>
      </dgm:t>
    </dgm:pt>
    <dgm:pt modelId="{7CF22F4F-8B5B-43B0-B612-0D9B1BD6FFE1}" type="parTrans" cxnId="{A18E28DD-DABF-4A6B-AA23-BC8F3DAC1607}">
      <dgm:prSet/>
      <dgm:spPr/>
      <dgm:t>
        <a:bodyPr/>
        <a:lstStyle/>
        <a:p>
          <a:endParaRPr lang="en-US"/>
        </a:p>
      </dgm:t>
    </dgm:pt>
    <dgm:pt modelId="{CA019E45-1D9C-4723-948A-D62FF8276BB1}" type="sibTrans" cxnId="{A18E28DD-DABF-4A6B-AA23-BC8F3DAC1607}">
      <dgm:prSet/>
      <dgm:spPr/>
      <dgm:t>
        <a:bodyPr/>
        <a:lstStyle/>
        <a:p>
          <a:pPr>
            <a:lnSpc>
              <a:spcPct val="100000"/>
            </a:lnSpc>
          </a:pPr>
          <a:endParaRPr lang="en-US"/>
        </a:p>
      </dgm:t>
    </dgm:pt>
    <dgm:pt modelId="{695B71E7-657C-4FC4-A150-1E35C84FF16B}">
      <dgm:prSet custT="1"/>
      <dgm:spPr/>
      <dgm:t>
        <a:bodyPr/>
        <a:lstStyle/>
        <a:p>
          <a:pPr>
            <a:lnSpc>
              <a:spcPct val="100000"/>
            </a:lnSpc>
          </a:pPr>
          <a:r>
            <a:rPr lang="en-US" sz="1800" dirty="0">
              <a:latin typeface="Arial" panose="020B0604020202020204" pitchFamily="34" charset="0"/>
              <a:cs typeface="Arial" panose="020B0604020202020204" pitchFamily="34" charset="0"/>
            </a:rPr>
            <a:t>Sustainability challenges directly impact brand reputation and long-term business performance </a:t>
          </a:r>
        </a:p>
      </dgm:t>
    </dgm:pt>
    <dgm:pt modelId="{656FD0E5-27CB-4D65-9CF8-35FE9B97CC11}" type="parTrans" cxnId="{623445CB-559C-4E96-8154-0B6B2CDB14DA}">
      <dgm:prSet/>
      <dgm:spPr/>
      <dgm:t>
        <a:bodyPr/>
        <a:lstStyle/>
        <a:p>
          <a:endParaRPr lang="en-US"/>
        </a:p>
      </dgm:t>
    </dgm:pt>
    <dgm:pt modelId="{153AC694-A463-4D0A-9E91-D5719C974B74}" type="sibTrans" cxnId="{623445CB-559C-4E96-8154-0B6B2CDB14DA}">
      <dgm:prSet/>
      <dgm:spPr/>
      <dgm:t>
        <a:bodyPr/>
        <a:lstStyle/>
        <a:p>
          <a:endParaRPr lang="en-US"/>
        </a:p>
      </dgm:t>
    </dgm:pt>
    <dgm:pt modelId="{8C276831-DAF0-496D-A235-CFF6A4C66973}" type="pres">
      <dgm:prSet presAssocID="{F7FF5143-4619-421A-B78A-2215CAEAFC4B}" presName="root" presStyleCnt="0">
        <dgm:presLayoutVars>
          <dgm:dir/>
          <dgm:resizeHandles val="exact"/>
        </dgm:presLayoutVars>
      </dgm:prSet>
      <dgm:spPr/>
    </dgm:pt>
    <dgm:pt modelId="{49A1E4E0-4ED7-4E44-A673-07F8222592E2}" type="pres">
      <dgm:prSet presAssocID="{F7FF5143-4619-421A-B78A-2215CAEAFC4B}" presName="container" presStyleCnt="0">
        <dgm:presLayoutVars>
          <dgm:dir/>
          <dgm:resizeHandles val="exact"/>
        </dgm:presLayoutVars>
      </dgm:prSet>
      <dgm:spPr/>
    </dgm:pt>
    <dgm:pt modelId="{BA7F6156-BAF6-4A8D-AB55-814AE2F68D93}" type="pres">
      <dgm:prSet presAssocID="{F739F99C-B2BD-4608-9415-93FC85F11B11}" presName="compNode" presStyleCnt="0"/>
      <dgm:spPr/>
    </dgm:pt>
    <dgm:pt modelId="{E560C9D8-5B5B-4C2F-8D3E-BD3CD024E606}" type="pres">
      <dgm:prSet presAssocID="{F739F99C-B2BD-4608-9415-93FC85F11B11}" presName="iconBgRect" presStyleLbl="bgShp" presStyleIdx="0" presStyleCnt="5"/>
      <dgm:spPr/>
    </dgm:pt>
    <dgm:pt modelId="{995C6E78-5E43-43BF-B90B-2CD6D77093B5}" type="pres">
      <dgm:prSet presAssocID="{F739F99C-B2BD-4608-9415-93FC85F11B11}"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Deciduous tree"/>
        </a:ext>
      </dgm:extLst>
    </dgm:pt>
    <dgm:pt modelId="{12F2AE5B-47DB-4EEA-BA38-AAA1A860C541}" type="pres">
      <dgm:prSet presAssocID="{F739F99C-B2BD-4608-9415-93FC85F11B11}" presName="spaceRect" presStyleCnt="0"/>
      <dgm:spPr/>
    </dgm:pt>
    <dgm:pt modelId="{003F8F5F-A6D5-4E61-8A2D-BF5830BCEC8D}" type="pres">
      <dgm:prSet presAssocID="{F739F99C-B2BD-4608-9415-93FC85F11B11}" presName="textRect" presStyleLbl="revTx" presStyleIdx="0" presStyleCnt="5">
        <dgm:presLayoutVars>
          <dgm:chMax val="1"/>
          <dgm:chPref val="1"/>
        </dgm:presLayoutVars>
      </dgm:prSet>
      <dgm:spPr/>
    </dgm:pt>
    <dgm:pt modelId="{7FBDE208-AAB9-4AA3-A4E6-00B90AD3C171}" type="pres">
      <dgm:prSet presAssocID="{9B3D7A4B-F90B-4BEF-8D94-5671CDE61FEE}" presName="sibTrans" presStyleLbl="sibTrans2D1" presStyleIdx="0" presStyleCnt="0"/>
      <dgm:spPr/>
    </dgm:pt>
    <dgm:pt modelId="{BE84ADFB-35C9-4119-A658-2A388F46C308}" type="pres">
      <dgm:prSet presAssocID="{49530568-45E4-456D-86D6-2760DBB7F15E}" presName="compNode" presStyleCnt="0"/>
      <dgm:spPr/>
    </dgm:pt>
    <dgm:pt modelId="{CA5BD455-5089-4901-B0F9-CD7B7B676469}" type="pres">
      <dgm:prSet presAssocID="{49530568-45E4-456D-86D6-2760DBB7F15E}" presName="iconBgRect" presStyleLbl="bgShp" presStyleIdx="1" presStyleCnt="5"/>
      <dgm:spPr/>
    </dgm:pt>
    <dgm:pt modelId="{B0DC67DC-9426-4F1A-BC05-91B399D1DA72}" type="pres">
      <dgm:prSet presAssocID="{49530568-45E4-456D-86D6-2760DBB7F15E}"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ecycle"/>
        </a:ext>
      </dgm:extLst>
    </dgm:pt>
    <dgm:pt modelId="{DCD6C7E7-B233-436C-BF84-179B150C027D}" type="pres">
      <dgm:prSet presAssocID="{49530568-45E4-456D-86D6-2760DBB7F15E}" presName="spaceRect" presStyleCnt="0"/>
      <dgm:spPr/>
    </dgm:pt>
    <dgm:pt modelId="{48E8E08E-B0D2-4C65-8A12-98170240F9F5}" type="pres">
      <dgm:prSet presAssocID="{49530568-45E4-456D-86D6-2760DBB7F15E}" presName="textRect" presStyleLbl="revTx" presStyleIdx="1" presStyleCnt="5">
        <dgm:presLayoutVars>
          <dgm:chMax val="1"/>
          <dgm:chPref val="1"/>
        </dgm:presLayoutVars>
      </dgm:prSet>
      <dgm:spPr/>
    </dgm:pt>
    <dgm:pt modelId="{81522EF0-5327-4A73-9E47-F6F9CB105F47}" type="pres">
      <dgm:prSet presAssocID="{6BF00772-00E9-4FF8-8815-8F475C45F06F}" presName="sibTrans" presStyleLbl="sibTrans2D1" presStyleIdx="0" presStyleCnt="0"/>
      <dgm:spPr/>
    </dgm:pt>
    <dgm:pt modelId="{B13B2A63-7890-41B4-B09D-16099B24DAD2}" type="pres">
      <dgm:prSet presAssocID="{081FF194-F329-4EF0-B0D0-8F06FFCA6260}" presName="compNode" presStyleCnt="0"/>
      <dgm:spPr/>
    </dgm:pt>
    <dgm:pt modelId="{56603848-9438-4383-987B-32D50EFFE42F}" type="pres">
      <dgm:prSet presAssocID="{081FF194-F329-4EF0-B0D0-8F06FFCA6260}" presName="iconBgRect" presStyleLbl="bgShp" presStyleIdx="2" presStyleCnt="5"/>
      <dgm:spPr/>
    </dgm:pt>
    <dgm:pt modelId="{840957B7-D466-41AA-A309-91879C2A380F}" type="pres">
      <dgm:prSet presAssocID="{081FF194-F329-4EF0-B0D0-8F06FFCA6260}"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Downward trend"/>
        </a:ext>
      </dgm:extLst>
    </dgm:pt>
    <dgm:pt modelId="{F907D8C0-11B6-49B3-B5A9-B5B5C639F6CA}" type="pres">
      <dgm:prSet presAssocID="{081FF194-F329-4EF0-B0D0-8F06FFCA6260}" presName="spaceRect" presStyleCnt="0"/>
      <dgm:spPr/>
    </dgm:pt>
    <dgm:pt modelId="{5BDC6366-7784-45F2-8CB7-CD57D230781D}" type="pres">
      <dgm:prSet presAssocID="{081FF194-F329-4EF0-B0D0-8F06FFCA6260}" presName="textRect" presStyleLbl="revTx" presStyleIdx="2" presStyleCnt="5">
        <dgm:presLayoutVars>
          <dgm:chMax val="1"/>
          <dgm:chPref val="1"/>
        </dgm:presLayoutVars>
      </dgm:prSet>
      <dgm:spPr/>
    </dgm:pt>
    <dgm:pt modelId="{7D15E4E9-9623-46DB-8B29-71BCFCDA600B}" type="pres">
      <dgm:prSet presAssocID="{31F72FA2-05CB-490C-A34E-2BC8FF1C7305}" presName="sibTrans" presStyleLbl="sibTrans2D1" presStyleIdx="0" presStyleCnt="0"/>
      <dgm:spPr/>
    </dgm:pt>
    <dgm:pt modelId="{5914EEA0-B02F-462A-BE92-A59445A2653F}" type="pres">
      <dgm:prSet presAssocID="{F5DC2D91-5841-4AB2-9B17-E92A28DC8F00}" presName="compNode" presStyleCnt="0"/>
      <dgm:spPr/>
    </dgm:pt>
    <dgm:pt modelId="{EC2043B7-5DC0-471B-8C3A-CA988FABBBDF}" type="pres">
      <dgm:prSet presAssocID="{F5DC2D91-5841-4AB2-9B17-E92A28DC8F00}" presName="iconBgRect" presStyleLbl="bgShp" presStyleIdx="3" presStyleCnt="5"/>
      <dgm:spPr/>
    </dgm:pt>
    <dgm:pt modelId="{74C43265-C65F-4E41-8C00-B8E15D825201}" type="pres">
      <dgm:prSet presAssocID="{F5DC2D91-5841-4AB2-9B17-E92A28DC8F00}"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arth Globe Americas"/>
        </a:ext>
      </dgm:extLst>
    </dgm:pt>
    <dgm:pt modelId="{D5C3FAB0-EF4D-4DB5-A8C5-847C6FADF05E}" type="pres">
      <dgm:prSet presAssocID="{F5DC2D91-5841-4AB2-9B17-E92A28DC8F00}" presName="spaceRect" presStyleCnt="0"/>
      <dgm:spPr/>
    </dgm:pt>
    <dgm:pt modelId="{7C210122-04EA-4E8B-AC19-DBFBA0E13C4A}" type="pres">
      <dgm:prSet presAssocID="{F5DC2D91-5841-4AB2-9B17-E92A28DC8F00}" presName="textRect" presStyleLbl="revTx" presStyleIdx="3" presStyleCnt="5">
        <dgm:presLayoutVars>
          <dgm:chMax val="1"/>
          <dgm:chPref val="1"/>
        </dgm:presLayoutVars>
      </dgm:prSet>
      <dgm:spPr/>
    </dgm:pt>
    <dgm:pt modelId="{61EEF82C-7907-44CC-92E5-2A4C4B71FF71}" type="pres">
      <dgm:prSet presAssocID="{CA019E45-1D9C-4723-948A-D62FF8276BB1}" presName="sibTrans" presStyleLbl="sibTrans2D1" presStyleIdx="0" presStyleCnt="0"/>
      <dgm:spPr/>
    </dgm:pt>
    <dgm:pt modelId="{D748BE40-5231-4D5B-8281-D6362959DBA1}" type="pres">
      <dgm:prSet presAssocID="{695B71E7-657C-4FC4-A150-1E35C84FF16B}" presName="compNode" presStyleCnt="0"/>
      <dgm:spPr/>
    </dgm:pt>
    <dgm:pt modelId="{0F6A55C4-BBCB-48F2-97AB-619F6B2796F1}" type="pres">
      <dgm:prSet presAssocID="{695B71E7-657C-4FC4-A150-1E35C84FF16B}" presName="iconBgRect" presStyleLbl="bgShp" presStyleIdx="4" presStyleCnt="5"/>
      <dgm:spPr/>
    </dgm:pt>
    <dgm:pt modelId="{5BA604B8-1535-4571-9BA3-86DD426F6FCA}" type="pres">
      <dgm:prSet presAssocID="{695B71E7-657C-4FC4-A150-1E35C84FF16B}"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Upward trend"/>
        </a:ext>
      </dgm:extLst>
    </dgm:pt>
    <dgm:pt modelId="{D778332D-21F2-474F-BBA2-8C08DA8A0198}" type="pres">
      <dgm:prSet presAssocID="{695B71E7-657C-4FC4-A150-1E35C84FF16B}" presName="spaceRect" presStyleCnt="0"/>
      <dgm:spPr/>
    </dgm:pt>
    <dgm:pt modelId="{6FF96014-62D8-41E8-8B85-D8D2A77099B8}" type="pres">
      <dgm:prSet presAssocID="{695B71E7-657C-4FC4-A150-1E35C84FF16B}" presName="textRect" presStyleLbl="revTx" presStyleIdx="4" presStyleCnt="5">
        <dgm:presLayoutVars>
          <dgm:chMax val="1"/>
          <dgm:chPref val="1"/>
        </dgm:presLayoutVars>
      </dgm:prSet>
      <dgm:spPr/>
    </dgm:pt>
  </dgm:ptLst>
  <dgm:cxnLst>
    <dgm:cxn modelId="{4B13F111-EC0A-4B70-B70A-5B84A4552530}" type="presOf" srcId="{49530568-45E4-456D-86D6-2760DBB7F15E}" destId="{48E8E08E-B0D2-4C65-8A12-98170240F9F5}" srcOrd="0" destOrd="0" presId="urn:microsoft.com/office/officeart/2018/2/layout/IconCircleList"/>
    <dgm:cxn modelId="{A8836333-C1B4-4027-ABE8-04639A759280}" type="presOf" srcId="{F7FF5143-4619-421A-B78A-2215CAEAFC4B}" destId="{8C276831-DAF0-496D-A235-CFF6A4C66973}" srcOrd="0" destOrd="0" presId="urn:microsoft.com/office/officeart/2018/2/layout/IconCircleList"/>
    <dgm:cxn modelId="{1146CA34-6B0A-4559-95FE-9F3B1BBFA972}" srcId="{F7FF5143-4619-421A-B78A-2215CAEAFC4B}" destId="{49530568-45E4-456D-86D6-2760DBB7F15E}" srcOrd="1" destOrd="0" parTransId="{DA322477-F96E-4483-B05B-7E5D5BDC13E3}" sibTransId="{6BF00772-00E9-4FF8-8815-8F475C45F06F}"/>
    <dgm:cxn modelId="{1F904438-1B03-4A27-9EFF-7FBC6680F9A3}" type="presOf" srcId="{CA019E45-1D9C-4723-948A-D62FF8276BB1}" destId="{61EEF82C-7907-44CC-92E5-2A4C4B71FF71}" srcOrd="0" destOrd="0" presId="urn:microsoft.com/office/officeart/2018/2/layout/IconCircleList"/>
    <dgm:cxn modelId="{DC380E42-00A2-41F2-805F-9BC2143B22DD}" type="presOf" srcId="{F739F99C-B2BD-4608-9415-93FC85F11B11}" destId="{003F8F5F-A6D5-4E61-8A2D-BF5830BCEC8D}" srcOrd="0" destOrd="0" presId="urn:microsoft.com/office/officeart/2018/2/layout/IconCircleList"/>
    <dgm:cxn modelId="{B620BD4C-0DA4-4080-B2D2-05D1DD258366}" srcId="{F7FF5143-4619-421A-B78A-2215CAEAFC4B}" destId="{F739F99C-B2BD-4608-9415-93FC85F11B11}" srcOrd="0" destOrd="0" parTransId="{FEA3E6BC-09EB-481C-959C-466FC10D1579}" sibTransId="{9B3D7A4B-F90B-4BEF-8D94-5671CDE61FEE}"/>
    <dgm:cxn modelId="{963CCD70-74FC-4F9E-92FE-45156FD8A110}" type="presOf" srcId="{6BF00772-00E9-4FF8-8815-8F475C45F06F}" destId="{81522EF0-5327-4A73-9E47-F6F9CB105F47}" srcOrd="0" destOrd="0" presId="urn:microsoft.com/office/officeart/2018/2/layout/IconCircleList"/>
    <dgm:cxn modelId="{144B2B9B-827A-468D-B6D7-662EAECB7754}" type="presOf" srcId="{F5DC2D91-5841-4AB2-9B17-E92A28DC8F00}" destId="{7C210122-04EA-4E8B-AC19-DBFBA0E13C4A}" srcOrd="0" destOrd="0" presId="urn:microsoft.com/office/officeart/2018/2/layout/IconCircleList"/>
    <dgm:cxn modelId="{D140F2B6-9C2F-4CB3-A1E4-6AF919A325CE}" type="presOf" srcId="{081FF194-F329-4EF0-B0D0-8F06FFCA6260}" destId="{5BDC6366-7784-45F2-8CB7-CD57D230781D}" srcOrd="0" destOrd="0" presId="urn:microsoft.com/office/officeart/2018/2/layout/IconCircleList"/>
    <dgm:cxn modelId="{623445CB-559C-4E96-8154-0B6B2CDB14DA}" srcId="{F7FF5143-4619-421A-B78A-2215CAEAFC4B}" destId="{695B71E7-657C-4FC4-A150-1E35C84FF16B}" srcOrd="4" destOrd="0" parTransId="{656FD0E5-27CB-4D65-9CF8-35FE9B97CC11}" sibTransId="{153AC694-A463-4D0A-9E91-D5719C974B74}"/>
    <dgm:cxn modelId="{A18E28DD-DABF-4A6B-AA23-BC8F3DAC1607}" srcId="{F7FF5143-4619-421A-B78A-2215CAEAFC4B}" destId="{F5DC2D91-5841-4AB2-9B17-E92A28DC8F00}" srcOrd="3" destOrd="0" parTransId="{7CF22F4F-8B5B-43B0-B612-0D9B1BD6FFE1}" sibTransId="{CA019E45-1D9C-4723-948A-D62FF8276BB1}"/>
    <dgm:cxn modelId="{CD7FE5E1-B82F-4D27-B482-78262AE7B1B5}" type="presOf" srcId="{695B71E7-657C-4FC4-A150-1E35C84FF16B}" destId="{6FF96014-62D8-41E8-8B85-D8D2A77099B8}" srcOrd="0" destOrd="0" presId="urn:microsoft.com/office/officeart/2018/2/layout/IconCircleList"/>
    <dgm:cxn modelId="{7595EBE5-7891-4EF0-8D2D-BE773B1A2158}" type="presOf" srcId="{9B3D7A4B-F90B-4BEF-8D94-5671CDE61FEE}" destId="{7FBDE208-AAB9-4AA3-A4E6-00B90AD3C171}" srcOrd="0" destOrd="0" presId="urn:microsoft.com/office/officeart/2018/2/layout/IconCircleList"/>
    <dgm:cxn modelId="{A8E49FE6-4798-40D9-810B-7676A6ED162E}" srcId="{F7FF5143-4619-421A-B78A-2215CAEAFC4B}" destId="{081FF194-F329-4EF0-B0D0-8F06FFCA6260}" srcOrd="2" destOrd="0" parTransId="{867CBCE1-D08F-422A-8395-47C70F638DDA}" sibTransId="{31F72FA2-05CB-490C-A34E-2BC8FF1C7305}"/>
    <dgm:cxn modelId="{16F919FD-5AB8-44BF-8E5A-CFE02D002F8C}" type="presOf" srcId="{31F72FA2-05CB-490C-A34E-2BC8FF1C7305}" destId="{7D15E4E9-9623-46DB-8B29-71BCFCDA600B}" srcOrd="0" destOrd="0" presId="urn:microsoft.com/office/officeart/2018/2/layout/IconCircleList"/>
    <dgm:cxn modelId="{F7118C3E-3497-4765-8C96-91EA1D75C44A}" type="presParOf" srcId="{8C276831-DAF0-496D-A235-CFF6A4C66973}" destId="{49A1E4E0-4ED7-4E44-A673-07F8222592E2}" srcOrd="0" destOrd="0" presId="urn:microsoft.com/office/officeart/2018/2/layout/IconCircleList"/>
    <dgm:cxn modelId="{03415270-DB97-40A2-A017-590C1A66731D}" type="presParOf" srcId="{49A1E4E0-4ED7-4E44-A673-07F8222592E2}" destId="{BA7F6156-BAF6-4A8D-AB55-814AE2F68D93}" srcOrd="0" destOrd="0" presId="urn:microsoft.com/office/officeart/2018/2/layout/IconCircleList"/>
    <dgm:cxn modelId="{D9019404-D3B2-475C-B55F-55D0DEFB345E}" type="presParOf" srcId="{BA7F6156-BAF6-4A8D-AB55-814AE2F68D93}" destId="{E560C9D8-5B5B-4C2F-8D3E-BD3CD024E606}" srcOrd="0" destOrd="0" presId="urn:microsoft.com/office/officeart/2018/2/layout/IconCircleList"/>
    <dgm:cxn modelId="{B79848B0-1882-440E-99F5-D55B5E986EFC}" type="presParOf" srcId="{BA7F6156-BAF6-4A8D-AB55-814AE2F68D93}" destId="{995C6E78-5E43-43BF-B90B-2CD6D77093B5}" srcOrd="1" destOrd="0" presId="urn:microsoft.com/office/officeart/2018/2/layout/IconCircleList"/>
    <dgm:cxn modelId="{E74C9CB1-3AB5-4EA3-8901-E26772A28868}" type="presParOf" srcId="{BA7F6156-BAF6-4A8D-AB55-814AE2F68D93}" destId="{12F2AE5B-47DB-4EEA-BA38-AAA1A860C541}" srcOrd="2" destOrd="0" presId="urn:microsoft.com/office/officeart/2018/2/layout/IconCircleList"/>
    <dgm:cxn modelId="{B054C02F-FED3-41E5-BE91-4395B1784CC7}" type="presParOf" srcId="{BA7F6156-BAF6-4A8D-AB55-814AE2F68D93}" destId="{003F8F5F-A6D5-4E61-8A2D-BF5830BCEC8D}" srcOrd="3" destOrd="0" presId="urn:microsoft.com/office/officeart/2018/2/layout/IconCircleList"/>
    <dgm:cxn modelId="{E8FA0035-297A-438F-BF80-7A14E4913252}" type="presParOf" srcId="{49A1E4E0-4ED7-4E44-A673-07F8222592E2}" destId="{7FBDE208-AAB9-4AA3-A4E6-00B90AD3C171}" srcOrd="1" destOrd="0" presId="urn:microsoft.com/office/officeart/2018/2/layout/IconCircleList"/>
    <dgm:cxn modelId="{C4289D46-DCF2-421E-AC9C-07733DA52B2B}" type="presParOf" srcId="{49A1E4E0-4ED7-4E44-A673-07F8222592E2}" destId="{BE84ADFB-35C9-4119-A658-2A388F46C308}" srcOrd="2" destOrd="0" presId="urn:microsoft.com/office/officeart/2018/2/layout/IconCircleList"/>
    <dgm:cxn modelId="{7D15C9D2-886B-432F-9B25-AD805A54E6BC}" type="presParOf" srcId="{BE84ADFB-35C9-4119-A658-2A388F46C308}" destId="{CA5BD455-5089-4901-B0F9-CD7B7B676469}" srcOrd="0" destOrd="0" presId="urn:microsoft.com/office/officeart/2018/2/layout/IconCircleList"/>
    <dgm:cxn modelId="{F91CEBD6-0977-40A8-A1FD-7E14798A7971}" type="presParOf" srcId="{BE84ADFB-35C9-4119-A658-2A388F46C308}" destId="{B0DC67DC-9426-4F1A-BC05-91B399D1DA72}" srcOrd="1" destOrd="0" presId="urn:microsoft.com/office/officeart/2018/2/layout/IconCircleList"/>
    <dgm:cxn modelId="{41B8876E-003C-4C34-8877-E899D82F82F1}" type="presParOf" srcId="{BE84ADFB-35C9-4119-A658-2A388F46C308}" destId="{DCD6C7E7-B233-436C-BF84-179B150C027D}" srcOrd="2" destOrd="0" presId="urn:microsoft.com/office/officeart/2018/2/layout/IconCircleList"/>
    <dgm:cxn modelId="{E82B25E6-180A-4A43-97DF-0DA739D3D89B}" type="presParOf" srcId="{BE84ADFB-35C9-4119-A658-2A388F46C308}" destId="{48E8E08E-B0D2-4C65-8A12-98170240F9F5}" srcOrd="3" destOrd="0" presId="urn:microsoft.com/office/officeart/2018/2/layout/IconCircleList"/>
    <dgm:cxn modelId="{C2B1D9AC-B86A-41DA-9EB6-34205582132E}" type="presParOf" srcId="{49A1E4E0-4ED7-4E44-A673-07F8222592E2}" destId="{81522EF0-5327-4A73-9E47-F6F9CB105F47}" srcOrd="3" destOrd="0" presId="urn:microsoft.com/office/officeart/2018/2/layout/IconCircleList"/>
    <dgm:cxn modelId="{0912D5BA-FA6C-44F6-87D2-1C0FA451AE77}" type="presParOf" srcId="{49A1E4E0-4ED7-4E44-A673-07F8222592E2}" destId="{B13B2A63-7890-41B4-B09D-16099B24DAD2}" srcOrd="4" destOrd="0" presId="urn:microsoft.com/office/officeart/2018/2/layout/IconCircleList"/>
    <dgm:cxn modelId="{F824C81D-1826-4281-B9D7-67FCA0C36279}" type="presParOf" srcId="{B13B2A63-7890-41B4-B09D-16099B24DAD2}" destId="{56603848-9438-4383-987B-32D50EFFE42F}" srcOrd="0" destOrd="0" presId="urn:microsoft.com/office/officeart/2018/2/layout/IconCircleList"/>
    <dgm:cxn modelId="{719EBAD5-5E0D-4195-A47B-6E6531489759}" type="presParOf" srcId="{B13B2A63-7890-41B4-B09D-16099B24DAD2}" destId="{840957B7-D466-41AA-A309-91879C2A380F}" srcOrd="1" destOrd="0" presId="urn:microsoft.com/office/officeart/2018/2/layout/IconCircleList"/>
    <dgm:cxn modelId="{F4437AAA-D140-41E3-BA11-210874FD21A9}" type="presParOf" srcId="{B13B2A63-7890-41B4-B09D-16099B24DAD2}" destId="{F907D8C0-11B6-49B3-B5A9-B5B5C639F6CA}" srcOrd="2" destOrd="0" presId="urn:microsoft.com/office/officeart/2018/2/layout/IconCircleList"/>
    <dgm:cxn modelId="{1B435435-9ECD-46D1-B495-7B50C7D4BF15}" type="presParOf" srcId="{B13B2A63-7890-41B4-B09D-16099B24DAD2}" destId="{5BDC6366-7784-45F2-8CB7-CD57D230781D}" srcOrd="3" destOrd="0" presId="urn:microsoft.com/office/officeart/2018/2/layout/IconCircleList"/>
    <dgm:cxn modelId="{0B42DD29-601D-4600-88C4-CFA8D84F2B62}" type="presParOf" srcId="{49A1E4E0-4ED7-4E44-A673-07F8222592E2}" destId="{7D15E4E9-9623-46DB-8B29-71BCFCDA600B}" srcOrd="5" destOrd="0" presId="urn:microsoft.com/office/officeart/2018/2/layout/IconCircleList"/>
    <dgm:cxn modelId="{80774354-7FED-497C-9C2E-C46B8672E3CA}" type="presParOf" srcId="{49A1E4E0-4ED7-4E44-A673-07F8222592E2}" destId="{5914EEA0-B02F-462A-BE92-A59445A2653F}" srcOrd="6" destOrd="0" presId="urn:microsoft.com/office/officeart/2018/2/layout/IconCircleList"/>
    <dgm:cxn modelId="{127E84C1-FD21-4358-BB3A-58DD2C5C224D}" type="presParOf" srcId="{5914EEA0-B02F-462A-BE92-A59445A2653F}" destId="{EC2043B7-5DC0-471B-8C3A-CA988FABBBDF}" srcOrd="0" destOrd="0" presId="urn:microsoft.com/office/officeart/2018/2/layout/IconCircleList"/>
    <dgm:cxn modelId="{5291DBEA-8B58-4101-9596-5AB88DB3CB4A}" type="presParOf" srcId="{5914EEA0-B02F-462A-BE92-A59445A2653F}" destId="{74C43265-C65F-4E41-8C00-B8E15D825201}" srcOrd="1" destOrd="0" presId="urn:microsoft.com/office/officeart/2018/2/layout/IconCircleList"/>
    <dgm:cxn modelId="{252C9568-BDC5-4B9A-A93F-DF513C99236E}" type="presParOf" srcId="{5914EEA0-B02F-462A-BE92-A59445A2653F}" destId="{D5C3FAB0-EF4D-4DB5-A8C5-847C6FADF05E}" srcOrd="2" destOrd="0" presId="urn:microsoft.com/office/officeart/2018/2/layout/IconCircleList"/>
    <dgm:cxn modelId="{C746DC39-9F75-4E75-B1A7-A74918A1D5D4}" type="presParOf" srcId="{5914EEA0-B02F-462A-BE92-A59445A2653F}" destId="{7C210122-04EA-4E8B-AC19-DBFBA0E13C4A}" srcOrd="3" destOrd="0" presId="urn:microsoft.com/office/officeart/2018/2/layout/IconCircleList"/>
    <dgm:cxn modelId="{0E2979D7-9CAF-4C93-AD2B-365D138F610B}" type="presParOf" srcId="{49A1E4E0-4ED7-4E44-A673-07F8222592E2}" destId="{61EEF82C-7907-44CC-92E5-2A4C4B71FF71}" srcOrd="7" destOrd="0" presId="urn:microsoft.com/office/officeart/2018/2/layout/IconCircleList"/>
    <dgm:cxn modelId="{747BB572-E372-4A50-A936-5B44BC060914}" type="presParOf" srcId="{49A1E4E0-4ED7-4E44-A673-07F8222592E2}" destId="{D748BE40-5231-4D5B-8281-D6362959DBA1}" srcOrd="8" destOrd="0" presId="urn:microsoft.com/office/officeart/2018/2/layout/IconCircleList"/>
    <dgm:cxn modelId="{B81DC048-4F1C-46C1-B691-28FA86DEE7D9}" type="presParOf" srcId="{D748BE40-5231-4D5B-8281-D6362959DBA1}" destId="{0F6A55C4-BBCB-48F2-97AB-619F6B2796F1}" srcOrd="0" destOrd="0" presId="urn:microsoft.com/office/officeart/2018/2/layout/IconCircleList"/>
    <dgm:cxn modelId="{29FD156C-263D-4657-9A09-4FBD622F7F0F}" type="presParOf" srcId="{D748BE40-5231-4D5B-8281-D6362959DBA1}" destId="{5BA604B8-1535-4571-9BA3-86DD426F6FCA}" srcOrd="1" destOrd="0" presId="urn:microsoft.com/office/officeart/2018/2/layout/IconCircleList"/>
    <dgm:cxn modelId="{1CD53D3E-3CCB-4049-9A42-037FDEE975BD}" type="presParOf" srcId="{D748BE40-5231-4D5B-8281-D6362959DBA1}" destId="{D778332D-21F2-474F-BBA2-8C08DA8A0198}" srcOrd="2" destOrd="0" presId="urn:microsoft.com/office/officeart/2018/2/layout/IconCircleList"/>
    <dgm:cxn modelId="{A43981ED-E40C-43C2-A463-967B047F1267}" type="presParOf" srcId="{D748BE40-5231-4D5B-8281-D6362959DBA1}" destId="{6FF96014-62D8-41E8-8B85-D8D2A77099B8}"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1D14CA-3FA8-4F99-A508-02476376AF0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7F3EEF2-D0E2-42A6-9FED-0EE68E57DBD8}">
      <dgm:prSet custT="1"/>
      <dgm:spPr/>
      <dgm:t>
        <a:bodyPr/>
        <a:lstStyle/>
        <a:p>
          <a:pPr>
            <a:lnSpc>
              <a:spcPct val="100000"/>
            </a:lnSpc>
          </a:pPr>
          <a:r>
            <a:rPr lang="en-US" sz="2200" b="0" i="0" baseline="0" dirty="0">
              <a:latin typeface="Arial" panose="020B0604020202020204" pitchFamily="34" charset="0"/>
              <a:cs typeface="Arial" panose="020B0604020202020204" pitchFamily="34" charset="0"/>
            </a:rPr>
            <a:t>Sustainability increasingly influences consumer behaviour and purchasing decisions.</a:t>
          </a:r>
          <a:endParaRPr lang="en-US" sz="2200" dirty="0">
            <a:latin typeface="Arial" panose="020B0604020202020204" pitchFamily="34" charset="0"/>
            <a:cs typeface="Arial" panose="020B0604020202020204" pitchFamily="34" charset="0"/>
          </a:endParaRPr>
        </a:p>
      </dgm:t>
    </dgm:pt>
    <dgm:pt modelId="{302DC802-9BBF-4974-8FE9-1C47E4450B52}" type="parTrans" cxnId="{51E3F909-9161-46FE-B1DE-29C83101028F}">
      <dgm:prSet/>
      <dgm:spPr/>
      <dgm:t>
        <a:bodyPr/>
        <a:lstStyle/>
        <a:p>
          <a:endParaRPr lang="en-US"/>
        </a:p>
      </dgm:t>
    </dgm:pt>
    <dgm:pt modelId="{6C1228DA-BCE8-48BD-AA68-4750E2A3DC99}" type="sibTrans" cxnId="{51E3F909-9161-46FE-B1DE-29C83101028F}">
      <dgm:prSet/>
      <dgm:spPr/>
      <dgm:t>
        <a:bodyPr/>
        <a:lstStyle/>
        <a:p>
          <a:endParaRPr lang="en-US"/>
        </a:p>
      </dgm:t>
    </dgm:pt>
    <dgm:pt modelId="{99098E69-3C20-4DA0-B926-C8C65BE77552}">
      <dgm:prSet custT="1"/>
      <dgm:spPr/>
      <dgm:t>
        <a:bodyPr/>
        <a:lstStyle/>
        <a:p>
          <a:pPr>
            <a:lnSpc>
              <a:spcPct val="100000"/>
            </a:lnSpc>
          </a:pPr>
          <a:r>
            <a:rPr lang="en-US" sz="2200" b="0" i="0" baseline="0" dirty="0">
              <a:latin typeface="Arial" panose="020B0604020202020204" pitchFamily="34" charset="0"/>
              <a:cs typeface="Arial" panose="020B0604020202020204" pitchFamily="34" charset="0"/>
            </a:rPr>
            <a:t>Strong sustainability practices enhance brand reputation and trust (Hirt and Chiu, 2023).</a:t>
          </a:r>
          <a:endParaRPr lang="en-US" sz="2200" dirty="0">
            <a:latin typeface="Arial" panose="020B0604020202020204" pitchFamily="34" charset="0"/>
            <a:cs typeface="Arial" panose="020B0604020202020204" pitchFamily="34" charset="0"/>
          </a:endParaRPr>
        </a:p>
      </dgm:t>
    </dgm:pt>
    <dgm:pt modelId="{521F64D5-7824-4C39-B976-70270D521808}" type="parTrans" cxnId="{0F074EB8-E5E1-432A-9CBC-8E9387CB7758}">
      <dgm:prSet/>
      <dgm:spPr/>
      <dgm:t>
        <a:bodyPr/>
        <a:lstStyle/>
        <a:p>
          <a:endParaRPr lang="en-US"/>
        </a:p>
      </dgm:t>
    </dgm:pt>
    <dgm:pt modelId="{BEB66888-D8CB-4A49-8CA0-D0F7AFCFC1B4}" type="sibTrans" cxnId="{0F074EB8-E5E1-432A-9CBC-8E9387CB7758}">
      <dgm:prSet/>
      <dgm:spPr/>
      <dgm:t>
        <a:bodyPr/>
        <a:lstStyle/>
        <a:p>
          <a:endParaRPr lang="en-US"/>
        </a:p>
      </dgm:t>
    </dgm:pt>
    <dgm:pt modelId="{88AAB91D-4E00-4655-9359-753D19D64FE4}">
      <dgm:prSet custT="1"/>
      <dgm:spPr/>
      <dgm:t>
        <a:bodyPr/>
        <a:lstStyle/>
        <a:p>
          <a:pPr>
            <a:lnSpc>
              <a:spcPct val="100000"/>
            </a:lnSpc>
          </a:pPr>
          <a:r>
            <a:rPr lang="en-US" sz="2200" b="0" i="0" baseline="0" dirty="0">
              <a:latin typeface="Arial" panose="020B0604020202020204" pitchFamily="34" charset="0"/>
              <a:cs typeface="Arial" panose="020B0604020202020204" pitchFamily="34" charset="0"/>
            </a:rPr>
            <a:t>Weak implementation creates skepticism and damages corporate credibility.</a:t>
          </a:r>
          <a:endParaRPr lang="en-US" sz="2200" dirty="0">
            <a:latin typeface="Arial" panose="020B0604020202020204" pitchFamily="34" charset="0"/>
            <a:cs typeface="Arial" panose="020B0604020202020204" pitchFamily="34" charset="0"/>
          </a:endParaRPr>
        </a:p>
      </dgm:t>
    </dgm:pt>
    <dgm:pt modelId="{04DC571B-B0C1-4278-80DB-F80628749092}" type="parTrans" cxnId="{34B6D7FE-FE76-4A76-90FB-7AAF8C60E965}">
      <dgm:prSet/>
      <dgm:spPr/>
      <dgm:t>
        <a:bodyPr/>
        <a:lstStyle/>
        <a:p>
          <a:endParaRPr lang="en-US"/>
        </a:p>
      </dgm:t>
    </dgm:pt>
    <dgm:pt modelId="{CD9AA133-344A-46A6-B6B0-5CB1AD290C73}" type="sibTrans" cxnId="{34B6D7FE-FE76-4A76-90FB-7AAF8C60E965}">
      <dgm:prSet/>
      <dgm:spPr/>
      <dgm:t>
        <a:bodyPr/>
        <a:lstStyle/>
        <a:p>
          <a:endParaRPr lang="en-US"/>
        </a:p>
      </dgm:t>
    </dgm:pt>
    <dgm:pt modelId="{C526589C-B08E-481E-B8F7-FC09D806DA21}">
      <dgm:prSet custT="1"/>
      <dgm:spPr/>
      <dgm:t>
        <a:bodyPr/>
        <a:lstStyle/>
        <a:p>
          <a:pPr>
            <a:lnSpc>
              <a:spcPct val="100000"/>
            </a:lnSpc>
          </a:pPr>
          <a:r>
            <a:rPr lang="en-US" sz="2200" b="0" i="0" baseline="0" dirty="0">
              <a:latin typeface="Arial" panose="020B0604020202020204" pitchFamily="34" charset="0"/>
              <a:cs typeface="Arial" panose="020B0604020202020204" pitchFamily="34" charset="0"/>
            </a:rPr>
            <a:t>Competitive advantage achieved through effective sustainability strategy integration.</a:t>
          </a:r>
          <a:endParaRPr lang="en-US" sz="2200" dirty="0">
            <a:latin typeface="Arial" panose="020B0604020202020204" pitchFamily="34" charset="0"/>
            <a:cs typeface="Arial" panose="020B0604020202020204" pitchFamily="34" charset="0"/>
          </a:endParaRPr>
        </a:p>
      </dgm:t>
    </dgm:pt>
    <dgm:pt modelId="{978E07B2-90E7-4E28-B649-8C06992357B7}" type="parTrans" cxnId="{6359F82B-0630-4382-B351-3EDB23AA181A}">
      <dgm:prSet/>
      <dgm:spPr/>
      <dgm:t>
        <a:bodyPr/>
        <a:lstStyle/>
        <a:p>
          <a:endParaRPr lang="en-US"/>
        </a:p>
      </dgm:t>
    </dgm:pt>
    <dgm:pt modelId="{40E1B9F3-4264-4FEA-A393-53C11C25FF09}" type="sibTrans" cxnId="{6359F82B-0630-4382-B351-3EDB23AA181A}">
      <dgm:prSet/>
      <dgm:spPr/>
      <dgm:t>
        <a:bodyPr/>
        <a:lstStyle/>
        <a:p>
          <a:endParaRPr lang="en-US"/>
        </a:p>
      </dgm:t>
    </dgm:pt>
    <dgm:pt modelId="{10B34FDC-0EE2-4348-B83F-BEAB9AAC38BC}">
      <dgm:prSet custT="1"/>
      <dgm:spPr/>
      <dgm:t>
        <a:bodyPr/>
        <a:lstStyle/>
        <a:p>
          <a:pPr>
            <a:lnSpc>
              <a:spcPct val="100000"/>
            </a:lnSpc>
          </a:pPr>
          <a:r>
            <a:rPr lang="en-US" sz="2200" b="0" i="0" baseline="0" dirty="0">
              <a:latin typeface="Arial" panose="020B0604020202020204" pitchFamily="34" charset="0"/>
              <a:cs typeface="Arial" panose="020B0604020202020204" pitchFamily="34" charset="0"/>
            </a:rPr>
            <a:t>Existing research shows inconsistent impact on trust outcomes.</a:t>
          </a:r>
          <a:endParaRPr lang="en-US" sz="2200" dirty="0">
            <a:latin typeface="Arial" panose="020B0604020202020204" pitchFamily="34" charset="0"/>
            <a:cs typeface="Arial" panose="020B0604020202020204" pitchFamily="34" charset="0"/>
          </a:endParaRPr>
        </a:p>
      </dgm:t>
    </dgm:pt>
    <dgm:pt modelId="{780039B6-47F1-4D08-B989-2C6944CEE626}" type="parTrans" cxnId="{E3A3B6BB-E420-43A3-9514-28ED3455F55B}">
      <dgm:prSet/>
      <dgm:spPr/>
      <dgm:t>
        <a:bodyPr/>
        <a:lstStyle/>
        <a:p>
          <a:endParaRPr lang="en-US"/>
        </a:p>
      </dgm:t>
    </dgm:pt>
    <dgm:pt modelId="{F1C590E8-0585-48FC-9BD8-DED402EB7F3C}" type="sibTrans" cxnId="{E3A3B6BB-E420-43A3-9514-28ED3455F55B}">
      <dgm:prSet/>
      <dgm:spPr/>
      <dgm:t>
        <a:bodyPr/>
        <a:lstStyle/>
        <a:p>
          <a:endParaRPr lang="en-US"/>
        </a:p>
      </dgm:t>
    </dgm:pt>
    <dgm:pt modelId="{7A96F798-B4E9-4E19-AD9D-2A20D066D46E}" type="pres">
      <dgm:prSet presAssocID="{8F1D14CA-3FA8-4F99-A508-02476376AF01}" presName="root" presStyleCnt="0">
        <dgm:presLayoutVars>
          <dgm:dir/>
          <dgm:resizeHandles val="exact"/>
        </dgm:presLayoutVars>
      </dgm:prSet>
      <dgm:spPr/>
    </dgm:pt>
    <dgm:pt modelId="{070ABCF2-33FA-4BCA-A1A0-5DA596C93B84}" type="pres">
      <dgm:prSet presAssocID="{37F3EEF2-D0E2-42A6-9FED-0EE68E57DBD8}" presName="compNode" presStyleCnt="0"/>
      <dgm:spPr/>
    </dgm:pt>
    <dgm:pt modelId="{C096DF8B-8E1C-4AF1-819B-D31F13055924}" type="pres">
      <dgm:prSet presAssocID="{37F3EEF2-D0E2-42A6-9FED-0EE68E57DBD8}" presName="bgRect" presStyleLbl="bgShp" presStyleIdx="0" presStyleCnt="5"/>
      <dgm:spPr/>
    </dgm:pt>
    <dgm:pt modelId="{7302BA5C-E23C-40F1-BCAC-6A6899401BA1}" type="pres">
      <dgm:prSet presAssocID="{37F3EEF2-D0E2-42A6-9FED-0EE68E57DBD8}"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hop"/>
        </a:ext>
      </dgm:extLst>
    </dgm:pt>
    <dgm:pt modelId="{FF5F00D2-613B-4F8E-9624-90E437C73302}" type="pres">
      <dgm:prSet presAssocID="{37F3EEF2-D0E2-42A6-9FED-0EE68E57DBD8}" presName="spaceRect" presStyleCnt="0"/>
      <dgm:spPr/>
    </dgm:pt>
    <dgm:pt modelId="{038E6D0E-0535-4082-A4A7-9D1F5FC92D7A}" type="pres">
      <dgm:prSet presAssocID="{37F3EEF2-D0E2-42A6-9FED-0EE68E57DBD8}" presName="parTx" presStyleLbl="revTx" presStyleIdx="0" presStyleCnt="5">
        <dgm:presLayoutVars>
          <dgm:chMax val="0"/>
          <dgm:chPref val="0"/>
        </dgm:presLayoutVars>
      </dgm:prSet>
      <dgm:spPr/>
    </dgm:pt>
    <dgm:pt modelId="{3197F1C2-5E59-466B-A1F4-0C32F83312AF}" type="pres">
      <dgm:prSet presAssocID="{6C1228DA-BCE8-48BD-AA68-4750E2A3DC99}" presName="sibTrans" presStyleCnt="0"/>
      <dgm:spPr/>
    </dgm:pt>
    <dgm:pt modelId="{620260C7-4840-49B2-B62A-BA2AC0E4CC7B}" type="pres">
      <dgm:prSet presAssocID="{99098E69-3C20-4DA0-B926-C8C65BE77552}" presName="compNode" presStyleCnt="0"/>
      <dgm:spPr/>
    </dgm:pt>
    <dgm:pt modelId="{66594207-CD3B-40E9-9AE4-DFCA8EF38369}" type="pres">
      <dgm:prSet presAssocID="{99098E69-3C20-4DA0-B926-C8C65BE77552}" presName="bgRect" presStyleLbl="bgShp" presStyleIdx="1" presStyleCnt="5"/>
      <dgm:spPr/>
    </dgm:pt>
    <dgm:pt modelId="{8E65B683-62B8-4BC3-8D3D-AB40E5386874}" type="pres">
      <dgm:prSet presAssocID="{99098E69-3C20-4DA0-B926-C8C65BE77552}"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Verified Brand"/>
        </a:ext>
      </dgm:extLst>
    </dgm:pt>
    <dgm:pt modelId="{B46D1947-B654-4C2D-82DB-E5C2DC943835}" type="pres">
      <dgm:prSet presAssocID="{99098E69-3C20-4DA0-B926-C8C65BE77552}" presName="spaceRect" presStyleCnt="0"/>
      <dgm:spPr/>
    </dgm:pt>
    <dgm:pt modelId="{BF54CFF0-CFBD-4903-99B3-3155B01602A4}" type="pres">
      <dgm:prSet presAssocID="{99098E69-3C20-4DA0-B926-C8C65BE77552}" presName="parTx" presStyleLbl="revTx" presStyleIdx="1" presStyleCnt="5">
        <dgm:presLayoutVars>
          <dgm:chMax val="0"/>
          <dgm:chPref val="0"/>
        </dgm:presLayoutVars>
      </dgm:prSet>
      <dgm:spPr/>
    </dgm:pt>
    <dgm:pt modelId="{4AE00A99-0919-473B-96EE-F7379BBD46C9}" type="pres">
      <dgm:prSet presAssocID="{BEB66888-D8CB-4A49-8CA0-D0F7AFCFC1B4}" presName="sibTrans" presStyleCnt="0"/>
      <dgm:spPr/>
    </dgm:pt>
    <dgm:pt modelId="{DB43011E-7010-43F0-85BC-59EC559C9068}" type="pres">
      <dgm:prSet presAssocID="{88AAB91D-4E00-4655-9359-753D19D64FE4}" presName="compNode" presStyleCnt="0"/>
      <dgm:spPr/>
    </dgm:pt>
    <dgm:pt modelId="{E1C0613B-12B2-4747-99DC-DB4117F2DF86}" type="pres">
      <dgm:prSet presAssocID="{88AAB91D-4E00-4655-9359-753D19D64FE4}" presName="bgRect" presStyleLbl="bgShp" presStyleIdx="2" presStyleCnt="5"/>
      <dgm:spPr/>
    </dgm:pt>
    <dgm:pt modelId="{D979873B-2375-4CC6-B795-253FD6BE40E0}" type="pres">
      <dgm:prSet presAssocID="{88AAB91D-4E00-4655-9359-753D19D64FE4}"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Laptop Secure"/>
        </a:ext>
      </dgm:extLst>
    </dgm:pt>
    <dgm:pt modelId="{6AFA3E70-E679-45CB-9706-66476049B8C6}" type="pres">
      <dgm:prSet presAssocID="{88AAB91D-4E00-4655-9359-753D19D64FE4}" presName="spaceRect" presStyleCnt="0"/>
      <dgm:spPr/>
    </dgm:pt>
    <dgm:pt modelId="{E9F7AFB9-F461-4E4C-98F1-3A454CAB2043}" type="pres">
      <dgm:prSet presAssocID="{88AAB91D-4E00-4655-9359-753D19D64FE4}" presName="parTx" presStyleLbl="revTx" presStyleIdx="2" presStyleCnt="5">
        <dgm:presLayoutVars>
          <dgm:chMax val="0"/>
          <dgm:chPref val="0"/>
        </dgm:presLayoutVars>
      </dgm:prSet>
      <dgm:spPr/>
    </dgm:pt>
    <dgm:pt modelId="{1B8D572E-A862-48C6-8B5B-56C55AE04D9E}" type="pres">
      <dgm:prSet presAssocID="{CD9AA133-344A-46A6-B6B0-5CB1AD290C73}" presName="sibTrans" presStyleCnt="0"/>
      <dgm:spPr/>
    </dgm:pt>
    <dgm:pt modelId="{AD7A9F68-D4C0-49A0-AB41-777AB5204266}" type="pres">
      <dgm:prSet presAssocID="{C526589C-B08E-481E-B8F7-FC09D806DA21}" presName="compNode" presStyleCnt="0"/>
      <dgm:spPr/>
    </dgm:pt>
    <dgm:pt modelId="{BCEFDD13-B774-485B-BBAE-21DC9F0C00CA}" type="pres">
      <dgm:prSet presAssocID="{C526589C-B08E-481E-B8F7-FC09D806DA21}" presName="bgRect" presStyleLbl="bgShp" presStyleIdx="3" presStyleCnt="5"/>
      <dgm:spPr/>
    </dgm:pt>
    <dgm:pt modelId="{7D5CE0B8-C15E-4565-BCF2-1176E8670C9A}" type="pres">
      <dgm:prSet presAssocID="{C526589C-B08E-481E-B8F7-FC09D806DA21}"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pen Source"/>
        </a:ext>
      </dgm:extLst>
    </dgm:pt>
    <dgm:pt modelId="{E7398874-49B0-478E-88F6-1732C79E94D2}" type="pres">
      <dgm:prSet presAssocID="{C526589C-B08E-481E-B8F7-FC09D806DA21}" presName="spaceRect" presStyleCnt="0"/>
      <dgm:spPr/>
    </dgm:pt>
    <dgm:pt modelId="{A794A147-035E-4F6E-A352-4E482ED42BA3}" type="pres">
      <dgm:prSet presAssocID="{C526589C-B08E-481E-B8F7-FC09D806DA21}" presName="parTx" presStyleLbl="revTx" presStyleIdx="3" presStyleCnt="5">
        <dgm:presLayoutVars>
          <dgm:chMax val="0"/>
          <dgm:chPref val="0"/>
        </dgm:presLayoutVars>
      </dgm:prSet>
      <dgm:spPr/>
    </dgm:pt>
    <dgm:pt modelId="{12459F9D-1DD7-40EE-B109-1A12AC38FAAF}" type="pres">
      <dgm:prSet presAssocID="{40E1B9F3-4264-4FEA-A393-53C11C25FF09}" presName="sibTrans" presStyleCnt="0"/>
      <dgm:spPr/>
    </dgm:pt>
    <dgm:pt modelId="{D059CB6D-364A-4D14-81AF-278D838BE6D5}" type="pres">
      <dgm:prSet presAssocID="{10B34FDC-0EE2-4348-B83F-BEAB9AAC38BC}" presName="compNode" presStyleCnt="0"/>
      <dgm:spPr/>
    </dgm:pt>
    <dgm:pt modelId="{EB7E6E76-734F-4840-9101-8E5544431288}" type="pres">
      <dgm:prSet presAssocID="{10B34FDC-0EE2-4348-B83F-BEAB9AAC38BC}" presName="bgRect" presStyleLbl="bgShp" presStyleIdx="4" presStyleCnt="5"/>
      <dgm:spPr/>
    </dgm:pt>
    <dgm:pt modelId="{478A2A18-CEBF-475F-BF34-EB18ABFC885F}" type="pres">
      <dgm:prSet presAssocID="{10B34FDC-0EE2-4348-B83F-BEAB9AAC38BC}"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Onboarding"/>
        </a:ext>
      </dgm:extLst>
    </dgm:pt>
    <dgm:pt modelId="{AB09425B-2697-495E-9EF5-52A54D33483F}" type="pres">
      <dgm:prSet presAssocID="{10B34FDC-0EE2-4348-B83F-BEAB9AAC38BC}" presName="spaceRect" presStyleCnt="0"/>
      <dgm:spPr/>
    </dgm:pt>
    <dgm:pt modelId="{68996606-125A-4B22-9AF7-4FCCFEBFD4AD}" type="pres">
      <dgm:prSet presAssocID="{10B34FDC-0EE2-4348-B83F-BEAB9AAC38BC}" presName="parTx" presStyleLbl="revTx" presStyleIdx="4" presStyleCnt="5">
        <dgm:presLayoutVars>
          <dgm:chMax val="0"/>
          <dgm:chPref val="0"/>
        </dgm:presLayoutVars>
      </dgm:prSet>
      <dgm:spPr/>
    </dgm:pt>
  </dgm:ptLst>
  <dgm:cxnLst>
    <dgm:cxn modelId="{51E3F909-9161-46FE-B1DE-29C83101028F}" srcId="{8F1D14CA-3FA8-4F99-A508-02476376AF01}" destId="{37F3EEF2-D0E2-42A6-9FED-0EE68E57DBD8}" srcOrd="0" destOrd="0" parTransId="{302DC802-9BBF-4974-8FE9-1C47E4450B52}" sibTransId="{6C1228DA-BCE8-48BD-AA68-4750E2A3DC99}"/>
    <dgm:cxn modelId="{2EA0E60C-002E-4A92-B9AD-9C2E3DF9F49B}" type="presOf" srcId="{37F3EEF2-D0E2-42A6-9FED-0EE68E57DBD8}" destId="{038E6D0E-0535-4082-A4A7-9D1F5FC92D7A}" srcOrd="0" destOrd="0" presId="urn:microsoft.com/office/officeart/2018/2/layout/IconVerticalSolidList"/>
    <dgm:cxn modelId="{6359F82B-0630-4382-B351-3EDB23AA181A}" srcId="{8F1D14CA-3FA8-4F99-A508-02476376AF01}" destId="{C526589C-B08E-481E-B8F7-FC09D806DA21}" srcOrd="3" destOrd="0" parTransId="{978E07B2-90E7-4E28-B649-8C06992357B7}" sibTransId="{40E1B9F3-4264-4FEA-A393-53C11C25FF09}"/>
    <dgm:cxn modelId="{BB5A696C-81B0-4EE3-84E9-4E7AC011D102}" type="presOf" srcId="{99098E69-3C20-4DA0-B926-C8C65BE77552}" destId="{BF54CFF0-CFBD-4903-99B3-3155B01602A4}" srcOrd="0" destOrd="0" presId="urn:microsoft.com/office/officeart/2018/2/layout/IconVerticalSolidList"/>
    <dgm:cxn modelId="{E9E77F8F-8060-457E-A8BD-3525708BD9D1}" type="presOf" srcId="{88AAB91D-4E00-4655-9359-753D19D64FE4}" destId="{E9F7AFB9-F461-4E4C-98F1-3A454CAB2043}" srcOrd="0" destOrd="0" presId="urn:microsoft.com/office/officeart/2018/2/layout/IconVerticalSolidList"/>
    <dgm:cxn modelId="{342194B3-94CF-4217-97D5-710331F6235D}" type="presOf" srcId="{C526589C-B08E-481E-B8F7-FC09D806DA21}" destId="{A794A147-035E-4F6E-A352-4E482ED42BA3}" srcOrd="0" destOrd="0" presId="urn:microsoft.com/office/officeart/2018/2/layout/IconVerticalSolidList"/>
    <dgm:cxn modelId="{0F074EB8-E5E1-432A-9CBC-8E9387CB7758}" srcId="{8F1D14CA-3FA8-4F99-A508-02476376AF01}" destId="{99098E69-3C20-4DA0-B926-C8C65BE77552}" srcOrd="1" destOrd="0" parTransId="{521F64D5-7824-4C39-B976-70270D521808}" sibTransId="{BEB66888-D8CB-4A49-8CA0-D0F7AFCFC1B4}"/>
    <dgm:cxn modelId="{E3A3B6BB-E420-43A3-9514-28ED3455F55B}" srcId="{8F1D14CA-3FA8-4F99-A508-02476376AF01}" destId="{10B34FDC-0EE2-4348-B83F-BEAB9AAC38BC}" srcOrd="4" destOrd="0" parTransId="{780039B6-47F1-4D08-B989-2C6944CEE626}" sibTransId="{F1C590E8-0585-48FC-9BD8-DED402EB7F3C}"/>
    <dgm:cxn modelId="{954277D7-0769-4DB1-A1C8-7AB0850BF227}" type="presOf" srcId="{8F1D14CA-3FA8-4F99-A508-02476376AF01}" destId="{7A96F798-B4E9-4E19-AD9D-2A20D066D46E}" srcOrd="0" destOrd="0" presId="urn:microsoft.com/office/officeart/2018/2/layout/IconVerticalSolidList"/>
    <dgm:cxn modelId="{48E75FE7-DC59-4210-A842-7176A378A66A}" type="presOf" srcId="{10B34FDC-0EE2-4348-B83F-BEAB9AAC38BC}" destId="{68996606-125A-4B22-9AF7-4FCCFEBFD4AD}" srcOrd="0" destOrd="0" presId="urn:microsoft.com/office/officeart/2018/2/layout/IconVerticalSolidList"/>
    <dgm:cxn modelId="{34B6D7FE-FE76-4A76-90FB-7AAF8C60E965}" srcId="{8F1D14CA-3FA8-4F99-A508-02476376AF01}" destId="{88AAB91D-4E00-4655-9359-753D19D64FE4}" srcOrd="2" destOrd="0" parTransId="{04DC571B-B0C1-4278-80DB-F80628749092}" sibTransId="{CD9AA133-344A-46A6-B6B0-5CB1AD290C73}"/>
    <dgm:cxn modelId="{7B142B4B-0C3A-48AA-AA37-6A10D199083D}" type="presParOf" srcId="{7A96F798-B4E9-4E19-AD9D-2A20D066D46E}" destId="{070ABCF2-33FA-4BCA-A1A0-5DA596C93B84}" srcOrd="0" destOrd="0" presId="urn:microsoft.com/office/officeart/2018/2/layout/IconVerticalSolidList"/>
    <dgm:cxn modelId="{96CFF366-6F32-499F-8435-BD5BBDEBFDF5}" type="presParOf" srcId="{070ABCF2-33FA-4BCA-A1A0-5DA596C93B84}" destId="{C096DF8B-8E1C-4AF1-819B-D31F13055924}" srcOrd="0" destOrd="0" presId="urn:microsoft.com/office/officeart/2018/2/layout/IconVerticalSolidList"/>
    <dgm:cxn modelId="{2D29E087-017A-4661-BC6F-B73861FF9FF2}" type="presParOf" srcId="{070ABCF2-33FA-4BCA-A1A0-5DA596C93B84}" destId="{7302BA5C-E23C-40F1-BCAC-6A6899401BA1}" srcOrd="1" destOrd="0" presId="urn:microsoft.com/office/officeart/2018/2/layout/IconVerticalSolidList"/>
    <dgm:cxn modelId="{5648776C-4478-4308-8980-8E94A36D6456}" type="presParOf" srcId="{070ABCF2-33FA-4BCA-A1A0-5DA596C93B84}" destId="{FF5F00D2-613B-4F8E-9624-90E437C73302}" srcOrd="2" destOrd="0" presId="urn:microsoft.com/office/officeart/2018/2/layout/IconVerticalSolidList"/>
    <dgm:cxn modelId="{2688ACA6-7A62-44E2-84B8-ADAEB9B2F939}" type="presParOf" srcId="{070ABCF2-33FA-4BCA-A1A0-5DA596C93B84}" destId="{038E6D0E-0535-4082-A4A7-9D1F5FC92D7A}" srcOrd="3" destOrd="0" presId="urn:microsoft.com/office/officeart/2018/2/layout/IconVerticalSolidList"/>
    <dgm:cxn modelId="{9346F690-AF5E-4C0A-994C-EA7D68C66604}" type="presParOf" srcId="{7A96F798-B4E9-4E19-AD9D-2A20D066D46E}" destId="{3197F1C2-5E59-466B-A1F4-0C32F83312AF}" srcOrd="1" destOrd="0" presId="urn:microsoft.com/office/officeart/2018/2/layout/IconVerticalSolidList"/>
    <dgm:cxn modelId="{BCB4D3EF-EE9C-4275-9DB8-4BBBFEF399B4}" type="presParOf" srcId="{7A96F798-B4E9-4E19-AD9D-2A20D066D46E}" destId="{620260C7-4840-49B2-B62A-BA2AC0E4CC7B}" srcOrd="2" destOrd="0" presId="urn:microsoft.com/office/officeart/2018/2/layout/IconVerticalSolidList"/>
    <dgm:cxn modelId="{33A560FE-EF97-4E88-8BCF-87A2318F4DB9}" type="presParOf" srcId="{620260C7-4840-49B2-B62A-BA2AC0E4CC7B}" destId="{66594207-CD3B-40E9-9AE4-DFCA8EF38369}" srcOrd="0" destOrd="0" presId="urn:microsoft.com/office/officeart/2018/2/layout/IconVerticalSolidList"/>
    <dgm:cxn modelId="{38C2259C-06FB-47A2-A20D-121C910D094C}" type="presParOf" srcId="{620260C7-4840-49B2-B62A-BA2AC0E4CC7B}" destId="{8E65B683-62B8-4BC3-8D3D-AB40E5386874}" srcOrd="1" destOrd="0" presId="urn:microsoft.com/office/officeart/2018/2/layout/IconVerticalSolidList"/>
    <dgm:cxn modelId="{458B0443-910D-437D-A537-88C1F0568F49}" type="presParOf" srcId="{620260C7-4840-49B2-B62A-BA2AC0E4CC7B}" destId="{B46D1947-B654-4C2D-82DB-E5C2DC943835}" srcOrd="2" destOrd="0" presId="urn:microsoft.com/office/officeart/2018/2/layout/IconVerticalSolidList"/>
    <dgm:cxn modelId="{FA09970C-AF22-4F85-B392-C36C8872DD30}" type="presParOf" srcId="{620260C7-4840-49B2-B62A-BA2AC0E4CC7B}" destId="{BF54CFF0-CFBD-4903-99B3-3155B01602A4}" srcOrd="3" destOrd="0" presId="urn:microsoft.com/office/officeart/2018/2/layout/IconVerticalSolidList"/>
    <dgm:cxn modelId="{F15587DD-A622-4812-9D94-46C2F129DC9C}" type="presParOf" srcId="{7A96F798-B4E9-4E19-AD9D-2A20D066D46E}" destId="{4AE00A99-0919-473B-96EE-F7379BBD46C9}" srcOrd="3" destOrd="0" presId="urn:microsoft.com/office/officeart/2018/2/layout/IconVerticalSolidList"/>
    <dgm:cxn modelId="{39734578-90DE-43B0-88B1-6BA5F51EFB8B}" type="presParOf" srcId="{7A96F798-B4E9-4E19-AD9D-2A20D066D46E}" destId="{DB43011E-7010-43F0-85BC-59EC559C9068}" srcOrd="4" destOrd="0" presId="urn:microsoft.com/office/officeart/2018/2/layout/IconVerticalSolidList"/>
    <dgm:cxn modelId="{6CBA67EA-118E-46B1-90D9-57564375DE17}" type="presParOf" srcId="{DB43011E-7010-43F0-85BC-59EC559C9068}" destId="{E1C0613B-12B2-4747-99DC-DB4117F2DF86}" srcOrd="0" destOrd="0" presId="urn:microsoft.com/office/officeart/2018/2/layout/IconVerticalSolidList"/>
    <dgm:cxn modelId="{81F359AB-BF6D-44F0-B7E3-9358FB670184}" type="presParOf" srcId="{DB43011E-7010-43F0-85BC-59EC559C9068}" destId="{D979873B-2375-4CC6-B795-253FD6BE40E0}" srcOrd="1" destOrd="0" presId="urn:microsoft.com/office/officeart/2018/2/layout/IconVerticalSolidList"/>
    <dgm:cxn modelId="{E27DF8F4-D3CB-4026-B5DA-ED82810229B4}" type="presParOf" srcId="{DB43011E-7010-43F0-85BC-59EC559C9068}" destId="{6AFA3E70-E679-45CB-9706-66476049B8C6}" srcOrd="2" destOrd="0" presId="urn:microsoft.com/office/officeart/2018/2/layout/IconVerticalSolidList"/>
    <dgm:cxn modelId="{B2D782E4-3BE4-4825-89A2-FD22908FDEAD}" type="presParOf" srcId="{DB43011E-7010-43F0-85BC-59EC559C9068}" destId="{E9F7AFB9-F461-4E4C-98F1-3A454CAB2043}" srcOrd="3" destOrd="0" presId="urn:microsoft.com/office/officeart/2018/2/layout/IconVerticalSolidList"/>
    <dgm:cxn modelId="{4DBCE582-F9D8-4F7D-ACF4-F108FC4516EE}" type="presParOf" srcId="{7A96F798-B4E9-4E19-AD9D-2A20D066D46E}" destId="{1B8D572E-A862-48C6-8B5B-56C55AE04D9E}" srcOrd="5" destOrd="0" presId="urn:microsoft.com/office/officeart/2018/2/layout/IconVerticalSolidList"/>
    <dgm:cxn modelId="{06C8347A-FDF7-41AF-8491-1912DBC9CC9F}" type="presParOf" srcId="{7A96F798-B4E9-4E19-AD9D-2A20D066D46E}" destId="{AD7A9F68-D4C0-49A0-AB41-777AB5204266}" srcOrd="6" destOrd="0" presId="urn:microsoft.com/office/officeart/2018/2/layout/IconVerticalSolidList"/>
    <dgm:cxn modelId="{E986D9FD-5422-4143-B55A-9662733279FE}" type="presParOf" srcId="{AD7A9F68-D4C0-49A0-AB41-777AB5204266}" destId="{BCEFDD13-B774-485B-BBAE-21DC9F0C00CA}" srcOrd="0" destOrd="0" presId="urn:microsoft.com/office/officeart/2018/2/layout/IconVerticalSolidList"/>
    <dgm:cxn modelId="{B8C13F2A-BEE5-41E6-8D38-2CD2638CC88E}" type="presParOf" srcId="{AD7A9F68-D4C0-49A0-AB41-777AB5204266}" destId="{7D5CE0B8-C15E-4565-BCF2-1176E8670C9A}" srcOrd="1" destOrd="0" presId="urn:microsoft.com/office/officeart/2018/2/layout/IconVerticalSolidList"/>
    <dgm:cxn modelId="{77887884-C1C1-47EB-BBBE-CA0AFBE6753C}" type="presParOf" srcId="{AD7A9F68-D4C0-49A0-AB41-777AB5204266}" destId="{E7398874-49B0-478E-88F6-1732C79E94D2}" srcOrd="2" destOrd="0" presId="urn:microsoft.com/office/officeart/2018/2/layout/IconVerticalSolidList"/>
    <dgm:cxn modelId="{CC628B01-9078-418E-AEF9-4B0C95F3C762}" type="presParOf" srcId="{AD7A9F68-D4C0-49A0-AB41-777AB5204266}" destId="{A794A147-035E-4F6E-A352-4E482ED42BA3}" srcOrd="3" destOrd="0" presId="urn:microsoft.com/office/officeart/2018/2/layout/IconVerticalSolidList"/>
    <dgm:cxn modelId="{1F0A76AC-BD4F-48AA-87F7-2771234E595F}" type="presParOf" srcId="{7A96F798-B4E9-4E19-AD9D-2A20D066D46E}" destId="{12459F9D-1DD7-40EE-B109-1A12AC38FAAF}" srcOrd="7" destOrd="0" presId="urn:microsoft.com/office/officeart/2018/2/layout/IconVerticalSolidList"/>
    <dgm:cxn modelId="{8043B1D9-E8ED-4E1F-9A2A-2097FADFF23E}" type="presParOf" srcId="{7A96F798-B4E9-4E19-AD9D-2A20D066D46E}" destId="{D059CB6D-364A-4D14-81AF-278D838BE6D5}" srcOrd="8" destOrd="0" presId="urn:microsoft.com/office/officeart/2018/2/layout/IconVerticalSolidList"/>
    <dgm:cxn modelId="{6FE70734-A040-4FD8-86C6-0C85DC72DC7E}" type="presParOf" srcId="{D059CB6D-364A-4D14-81AF-278D838BE6D5}" destId="{EB7E6E76-734F-4840-9101-8E5544431288}" srcOrd="0" destOrd="0" presId="urn:microsoft.com/office/officeart/2018/2/layout/IconVerticalSolidList"/>
    <dgm:cxn modelId="{0B0D5D83-AA1A-49BD-BC66-E5E93A029A31}" type="presParOf" srcId="{D059CB6D-364A-4D14-81AF-278D838BE6D5}" destId="{478A2A18-CEBF-475F-BF34-EB18ABFC885F}" srcOrd="1" destOrd="0" presId="urn:microsoft.com/office/officeart/2018/2/layout/IconVerticalSolidList"/>
    <dgm:cxn modelId="{CFC54DF9-E65E-44FD-8B23-60F0F8E745B5}" type="presParOf" srcId="{D059CB6D-364A-4D14-81AF-278D838BE6D5}" destId="{AB09425B-2697-495E-9EF5-52A54D33483F}" srcOrd="2" destOrd="0" presId="urn:microsoft.com/office/officeart/2018/2/layout/IconVerticalSolidList"/>
    <dgm:cxn modelId="{518EA482-BB92-4579-A5CF-66D4B95965F9}" type="presParOf" srcId="{D059CB6D-364A-4D14-81AF-278D838BE6D5}" destId="{68996606-125A-4B22-9AF7-4FCCFEBFD4AD}"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FE4D74B-ACC5-4C45-80B7-09EB24783E6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29C68AB-5C05-4460-A086-2361257BB269}">
      <dgm:prSet custT="1"/>
      <dgm:spPr/>
      <dgm:t>
        <a:bodyPr/>
        <a:lstStyle/>
        <a:p>
          <a:r>
            <a:rPr lang="en-US" sz="2400" b="0" i="0" baseline="0" dirty="0">
              <a:latin typeface="Arial" panose="020B0604020202020204" pitchFamily="34" charset="0"/>
              <a:cs typeface="Arial" panose="020B0604020202020204" pitchFamily="34" charset="0"/>
            </a:rPr>
            <a:t>How do sustainability practices influence consumer trust levels?</a:t>
          </a:r>
          <a:endParaRPr lang="en-US" sz="2400" dirty="0">
            <a:latin typeface="Arial" panose="020B0604020202020204" pitchFamily="34" charset="0"/>
            <a:cs typeface="Arial" panose="020B0604020202020204" pitchFamily="34" charset="0"/>
          </a:endParaRPr>
        </a:p>
      </dgm:t>
    </dgm:pt>
    <dgm:pt modelId="{90A72BA4-598B-43D7-B113-2AB459BCAE5D}" type="parTrans" cxnId="{916E8D68-8825-410C-9F3B-1C339A2F5894}">
      <dgm:prSet/>
      <dgm:spPr/>
      <dgm:t>
        <a:bodyPr/>
        <a:lstStyle/>
        <a:p>
          <a:endParaRPr lang="en-US"/>
        </a:p>
      </dgm:t>
    </dgm:pt>
    <dgm:pt modelId="{4C27116D-BB10-489F-87D9-203ECF6A2599}" type="sibTrans" cxnId="{916E8D68-8825-410C-9F3B-1C339A2F5894}">
      <dgm:prSet/>
      <dgm:spPr/>
      <dgm:t>
        <a:bodyPr/>
        <a:lstStyle/>
        <a:p>
          <a:endParaRPr lang="en-US"/>
        </a:p>
      </dgm:t>
    </dgm:pt>
    <dgm:pt modelId="{DB6280CE-7FA7-469F-851A-FAFE317F3E86}">
      <dgm:prSet custT="1"/>
      <dgm:spPr/>
      <dgm:t>
        <a:bodyPr/>
        <a:lstStyle/>
        <a:p>
          <a:r>
            <a:rPr lang="en-US" sz="2400" b="0" i="0" baseline="0" dirty="0">
              <a:latin typeface="Arial" panose="020B0604020202020204" pitchFamily="34" charset="0"/>
              <a:cs typeface="Arial" panose="020B0604020202020204" pitchFamily="34" charset="0"/>
            </a:rPr>
            <a:t>What impact sustainability has on Nestlé brand performance? </a:t>
          </a:r>
          <a:endParaRPr lang="en-US" sz="2400" dirty="0">
            <a:latin typeface="Arial" panose="020B0604020202020204" pitchFamily="34" charset="0"/>
            <a:cs typeface="Arial" panose="020B0604020202020204" pitchFamily="34" charset="0"/>
          </a:endParaRPr>
        </a:p>
      </dgm:t>
    </dgm:pt>
    <dgm:pt modelId="{FFCED366-30F0-400B-846B-52304A294749}" type="parTrans" cxnId="{248CF327-22C1-4C5A-B0B8-A4093CB091CA}">
      <dgm:prSet/>
      <dgm:spPr/>
      <dgm:t>
        <a:bodyPr/>
        <a:lstStyle/>
        <a:p>
          <a:endParaRPr lang="en-US"/>
        </a:p>
      </dgm:t>
    </dgm:pt>
    <dgm:pt modelId="{E4A6E82B-C207-434E-ADE1-E0AC3D9562A8}" type="sibTrans" cxnId="{248CF327-22C1-4C5A-B0B8-A4093CB091CA}">
      <dgm:prSet/>
      <dgm:spPr/>
      <dgm:t>
        <a:bodyPr/>
        <a:lstStyle/>
        <a:p>
          <a:endParaRPr lang="en-US"/>
        </a:p>
      </dgm:t>
    </dgm:pt>
    <dgm:pt modelId="{763AE7A0-81E5-4301-8C03-673B530CFA35}">
      <dgm:prSet custT="1"/>
      <dgm:spPr/>
      <dgm:t>
        <a:bodyPr/>
        <a:lstStyle/>
        <a:p>
          <a:r>
            <a:rPr lang="en-US" sz="2400" b="0" i="0" baseline="0" dirty="0">
              <a:latin typeface="Arial" panose="020B0604020202020204" pitchFamily="34" charset="0"/>
              <a:cs typeface="Arial" panose="020B0604020202020204" pitchFamily="34" charset="0"/>
            </a:rPr>
            <a:t>How effective are current sustainability strategies in practice?</a:t>
          </a:r>
          <a:endParaRPr lang="en-US" sz="2400" dirty="0">
            <a:latin typeface="Arial" panose="020B0604020202020204" pitchFamily="34" charset="0"/>
            <a:cs typeface="Arial" panose="020B0604020202020204" pitchFamily="34" charset="0"/>
          </a:endParaRPr>
        </a:p>
      </dgm:t>
    </dgm:pt>
    <dgm:pt modelId="{DCD08247-1805-483D-9C3A-5A2BC37206A7}" type="parTrans" cxnId="{D6E1FDB3-EC24-4855-9E4F-A119F43D9015}">
      <dgm:prSet/>
      <dgm:spPr/>
      <dgm:t>
        <a:bodyPr/>
        <a:lstStyle/>
        <a:p>
          <a:endParaRPr lang="en-US"/>
        </a:p>
      </dgm:t>
    </dgm:pt>
    <dgm:pt modelId="{102D653E-C888-4C11-911F-D61408A136FA}" type="sibTrans" cxnId="{D6E1FDB3-EC24-4855-9E4F-A119F43D9015}">
      <dgm:prSet/>
      <dgm:spPr/>
      <dgm:t>
        <a:bodyPr/>
        <a:lstStyle/>
        <a:p>
          <a:endParaRPr lang="en-US"/>
        </a:p>
      </dgm:t>
    </dgm:pt>
    <dgm:pt modelId="{DA1204BD-D808-44DB-A845-65B43CA41516}">
      <dgm:prSet custT="1"/>
      <dgm:spPr/>
      <dgm:t>
        <a:bodyPr/>
        <a:lstStyle/>
        <a:p>
          <a:r>
            <a:rPr lang="en-US" sz="2400" b="0" i="0" baseline="0" dirty="0">
              <a:latin typeface="Arial" panose="020B0604020202020204" pitchFamily="34" charset="0"/>
              <a:cs typeface="Arial" panose="020B0604020202020204" pitchFamily="34" charset="0"/>
            </a:rPr>
            <a:t>What improvements enhance sustainability outcomes and consumer perceptions?</a:t>
          </a:r>
          <a:endParaRPr lang="en-US" sz="2400" dirty="0">
            <a:latin typeface="Arial" panose="020B0604020202020204" pitchFamily="34" charset="0"/>
            <a:cs typeface="Arial" panose="020B0604020202020204" pitchFamily="34" charset="0"/>
          </a:endParaRPr>
        </a:p>
      </dgm:t>
    </dgm:pt>
    <dgm:pt modelId="{92BAB1FD-AB61-4AF1-B808-82DFC4E5760D}" type="parTrans" cxnId="{7A91B313-C88A-4CE8-A3C2-C72827E8A678}">
      <dgm:prSet/>
      <dgm:spPr/>
      <dgm:t>
        <a:bodyPr/>
        <a:lstStyle/>
        <a:p>
          <a:endParaRPr lang="en-US"/>
        </a:p>
      </dgm:t>
    </dgm:pt>
    <dgm:pt modelId="{7A4DD97C-452B-490A-917D-1FF4AA1A8273}" type="sibTrans" cxnId="{7A91B313-C88A-4CE8-A3C2-C72827E8A678}">
      <dgm:prSet/>
      <dgm:spPr/>
      <dgm:t>
        <a:bodyPr/>
        <a:lstStyle/>
        <a:p>
          <a:endParaRPr lang="en-US"/>
        </a:p>
      </dgm:t>
    </dgm:pt>
    <dgm:pt modelId="{915148E0-B3D5-46B1-BB7F-F271BD78F31C}" type="pres">
      <dgm:prSet presAssocID="{8FE4D74B-ACC5-4C45-80B7-09EB24783E65}" presName="root" presStyleCnt="0">
        <dgm:presLayoutVars>
          <dgm:dir/>
          <dgm:resizeHandles val="exact"/>
        </dgm:presLayoutVars>
      </dgm:prSet>
      <dgm:spPr/>
    </dgm:pt>
    <dgm:pt modelId="{42CF94AD-8936-4A99-8E1B-0BB7A82532FF}" type="pres">
      <dgm:prSet presAssocID="{429C68AB-5C05-4460-A086-2361257BB269}" presName="compNode" presStyleCnt="0"/>
      <dgm:spPr/>
    </dgm:pt>
    <dgm:pt modelId="{1CB0C9B2-4E4F-4C74-86CF-35404DC23F58}" type="pres">
      <dgm:prSet presAssocID="{429C68AB-5C05-4460-A086-2361257BB269}" presName="bgRect" presStyleLbl="bgShp" presStyleIdx="0" presStyleCnt="4"/>
      <dgm:spPr/>
    </dgm:pt>
    <dgm:pt modelId="{7006CEA9-8F5B-4813-ACCC-D6AA05FA4E18}" type="pres">
      <dgm:prSet presAssocID="{429C68AB-5C05-4460-A086-2361257BB269}"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andshake"/>
        </a:ext>
      </dgm:extLst>
    </dgm:pt>
    <dgm:pt modelId="{AAC8DF42-8E98-4669-A3A6-590B6CC3597D}" type="pres">
      <dgm:prSet presAssocID="{429C68AB-5C05-4460-A086-2361257BB269}" presName="spaceRect" presStyleCnt="0"/>
      <dgm:spPr/>
    </dgm:pt>
    <dgm:pt modelId="{4AF61A3C-625E-42CA-B931-90BB49FF369C}" type="pres">
      <dgm:prSet presAssocID="{429C68AB-5C05-4460-A086-2361257BB269}" presName="parTx" presStyleLbl="revTx" presStyleIdx="0" presStyleCnt="4">
        <dgm:presLayoutVars>
          <dgm:chMax val="0"/>
          <dgm:chPref val="0"/>
        </dgm:presLayoutVars>
      </dgm:prSet>
      <dgm:spPr/>
    </dgm:pt>
    <dgm:pt modelId="{E052D15F-8022-4896-BEFF-2C613C7E506F}" type="pres">
      <dgm:prSet presAssocID="{4C27116D-BB10-489F-87D9-203ECF6A2599}" presName="sibTrans" presStyleCnt="0"/>
      <dgm:spPr/>
    </dgm:pt>
    <dgm:pt modelId="{501319C0-428A-42B2-91E9-ADFC2189F7CC}" type="pres">
      <dgm:prSet presAssocID="{DB6280CE-7FA7-469F-851A-FAFE317F3E86}" presName="compNode" presStyleCnt="0"/>
      <dgm:spPr/>
    </dgm:pt>
    <dgm:pt modelId="{B51A7FE2-9FBA-427C-BD74-3CC5315E0C76}" type="pres">
      <dgm:prSet presAssocID="{DB6280CE-7FA7-469F-851A-FAFE317F3E86}" presName="bgRect" presStyleLbl="bgShp" presStyleIdx="1" presStyleCnt="4"/>
      <dgm:spPr/>
    </dgm:pt>
    <dgm:pt modelId="{55ECF568-222E-4178-9748-759D7A656BA9}" type="pres">
      <dgm:prSet presAssocID="{DB6280CE-7FA7-469F-851A-FAFE317F3E86}"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13F6F7A7-4E11-4C26-9416-54EBF0BA795F}" type="pres">
      <dgm:prSet presAssocID="{DB6280CE-7FA7-469F-851A-FAFE317F3E86}" presName="spaceRect" presStyleCnt="0"/>
      <dgm:spPr/>
    </dgm:pt>
    <dgm:pt modelId="{F8894B9B-BF0B-49D4-AE65-52649A2D5FE0}" type="pres">
      <dgm:prSet presAssocID="{DB6280CE-7FA7-469F-851A-FAFE317F3E86}" presName="parTx" presStyleLbl="revTx" presStyleIdx="1" presStyleCnt="4">
        <dgm:presLayoutVars>
          <dgm:chMax val="0"/>
          <dgm:chPref val="0"/>
        </dgm:presLayoutVars>
      </dgm:prSet>
      <dgm:spPr/>
    </dgm:pt>
    <dgm:pt modelId="{9E83D94D-F264-461F-A9CD-2DA26F03DA6C}" type="pres">
      <dgm:prSet presAssocID="{E4A6E82B-C207-434E-ADE1-E0AC3D9562A8}" presName="sibTrans" presStyleCnt="0"/>
      <dgm:spPr/>
    </dgm:pt>
    <dgm:pt modelId="{F1CDA6F6-0C8B-423D-BB38-5825136BD4DC}" type="pres">
      <dgm:prSet presAssocID="{763AE7A0-81E5-4301-8C03-673B530CFA35}" presName="compNode" presStyleCnt="0"/>
      <dgm:spPr/>
    </dgm:pt>
    <dgm:pt modelId="{7CF0D8AB-858E-450E-8B9D-472338C2B8B5}" type="pres">
      <dgm:prSet presAssocID="{763AE7A0-81E5-4301-8C03-673B530CFA35}" presName="bgRect" presStyleLbl="bgShp" presStyleIdx="2" presStyleCnt="4"/>
      <dgm:spPr/>
    </dgm:pt>
    <dgm:pt modelId="{B3394FC2-843E-4BA2-B524-33C792C81CEF}" type="pres">
      <dgm:prSet presAssocID="{763AE7A0-81E5-4301-8C03-673B530CFA35}"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mark"/>
        </a:ext>
      </dgm:extLst>
    </dgm:pt>
    <dgm:pt modelId="{B7429BE9-C1E0-48CB-BBAC-D5BD794BAABB}" type="pres">
      <dgm:prSet presAssocID="{763AE7A0-81E5-4301-8C03-673B530CFA35}" presName="spaceRect" presStyleCnt="0"/>
      <dgm:spPr/>
    </dgm:pt>
    <dgm:pt modelId="{F446E564-2452-416B-8359-88E13988EBBE}" type="pres">
      <dgm:prSet presAssocID="{763AE7A0-81E5-4301-8C03-673B530CFA35}" presName="parTx" presStyleLbl="revTx" presStyleIdx="2" presStyleCnt="4">
        <dgm:presLayoutVars>
          <dgm:chMax val="0"/>
          <dgm:chPref val="0"/>
        </dgm:presLayoutVars>
      </dgm:prSet>
      <dgm:spPr/>
    </dgm:pt>
    <dgm:pt modelId="{28C80779-C2FB-47C3-A098-D3BF0BDD7D9A}" type="pres">
      <dgm:prSet presAssocID="{102D653E-C888-4C11-911F-D61408A136FA}" presName="sibTrans" presStyleCnt="0"/>
      <dgm:spPr/>
    </dgm:pt>
    <dgm:pt modelId="{2830738E-E310-493D-B836-6762F683FBBF}" type="pres">
      <dgm:prSet presAssocID="{DA1204BD-D808-44DB-A845-65B43CA41516}" presName="compNode" presStyleCnt="0"/>
      <dgm:spPr/>
    </dgm:pt>
    <dgm:pt modelId="{70CC96DD-48E8-4F2F-BF42-C05A67FF0EBE}" type="pres">
      <dgm:prSet presAssocID="{DA1204BD-D808-44DB-A845-65B43CA41516}" presName="bgRect" presStyleLbl="bgShp" presStyleIdx="3" presStyleCnt="4"/>
      <dgm:spPr/>
    </dgm:pt>
    <dgm:pt modelId="{DDD0F62C-4551-41FA-B229-FB8530F17073}" type="pres">
      <dgm:prSet presAssocID="{DA1204BD-D808-44DB-A845-65B43CA41516}"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18F36C5F-F61E-45D4-B39F-9EE24CCAF410}" type="pres">
      <dgm:prSet presAssocID="{DA1204BD-D808-44DB-A845-65B43CA41516}" presName="spaceRect" presStyleCnt="0"/>
      <dgm:spPr/>
    </dgm:pt>
    <dgm:pt modelId="{007AE6B2-0D56-41CB-B53A-1B94E0B7E572}" type="pres">
      <dgm:prSet presAssocID="{DA1204BD-D808-44DB-A845-65B43CA41516}" presName="parTx" presStyleLbl="revTx" presStyleIdx="3" presStyleCnt="4">
        <dgm:presLayoutVars>
          <dgm:chMax val="0"/>
          <dgm:chPref val="0"/>
        </dgm:presLayoutVars>
      </dgm:prSet>
      <dgm:spPr/>
    </dgm:pt>
  </dgm:ptLst>
  <dgm:cxnLst>
    <dgm:cxn modelId="{B31B6011-7D23-4A92-9CD3-1AAE8EC2160C}" type="presOf" srcId="{DB6280CE-7FA7-469F-851A-FAFE317F3E86}" destId="{F8894B9B-BF0B-49D4-AE65-52649A2D5FE0}" srcOrd="0" destOrd="0" presId="urn:microsoft.com/office/officeart/2018/2/layout/IconVerticalSolidList"/>
    <dgm:cxn modelId="{7A91B313-C88A-4CE8-A3C2-C72827E8A678}" srcId="{8FE4D74B-ACC5-4C45-80B7-09EB24783E65}" destId="{DA1204BD-D808-44DB-A845-65B43CA41516}" srcOrd="3" destOrd="0" parTransId="{92BAB1FD-AB61-4AF1-B808-82DFC4E5760D}" sibTransId="{7A4DD97C-452B-490A-917D-1FF4AA1A8273}"/>
    <dgm:cxn modelId="{248CF327-22C1-4C5A-B0B8-A4093CB091CA}" srcId="{8FE4D74B-ACC5-4C45-80B7-09EB24783E65}" destId="{DB6280CE-7FA7-469F-851A-FAFE317F3E86}" srcOrd="1" destOrd="0" parTransId="{FFCED366-30F0-400B-846B-52304A294749}" sibTransId="{E4A6E82B-C207-434E-ADE1-E0AC3D9562A8}"/>
    <dgm:cxn modelId="{AEEBC835-45F3-4220-AACE-7B3FE1B3B60D}" type="presOf" srcId="{429C68AB-5C05-4460-A086-2361257BB269}" destId="{4AF61A3C-625E-42CA-B931-90BB49FF369C}" srcOrd="0" destOrd="0" presId="urn:microsoft.com/office/officeart/2018/2/layout/IconVerticalSolidList"/>
    <dgm:cxn modelId="{916E8D68-8825-410C-9F3B-1C339A2F5894}" srcId="{8FE4D74B-ACC5-4C45-80B7-09EB24783E65}" destId="{429C68AB-5C05-4460-A086-2361257BB269}" srcOrd="0" destOrd="0" parTransId="{90A72BA4-598B-43D7-B113-2AB459BCAE5D}" sibTransId="{4C27116D-BB10-489F-87D9-203ECF6A2599}"/>
    <dgm:cxn modelId="{03B34B8D-03A4-41ED-A23B-40981C4E3806}" type="presOf" srcId="{8FE4D74B-ACC5-4C45-80B7-09EB24783E65}" destId="{915148E0-B3D5-46B1-BB7F-F271BD78F31C}" srcOrd="0" destOrd="0" presId="urn:microsoft.com/office/officeart/2018/2/layout/IconVerticalSolidList"/>
    <dgm:cxn modelId="{267584B2-825E-4425-873E-6A0F317C634A}" type="presOf" srcId="{DA1204BD-D808-44DB-A845-65B43CA41516}" destId="{007AE6B2-0D56-41CB-B53A-1B94E0B7E572}" srcOrd="0" destOrd="0" presId="urn:microsoft.com/office/officeart/2018/2/layout/IconVerticalSolidList"/>
    <dgm:cxn modelId="{D6E1FDB3-EC24-4855-9E4F-A119F43D9015}" srcId="{8FE4D74B-ACC5-4C45-80B7-09EB24783E65}" destId="{763AE7A0-81E5-4301-8C03-673B530CFA35}" srcOrd="2" destOrd="0" parTransId="{DCD08247-1805-483D-9C3A-5A2BC37206A7}" sibTransId="{102D653E-C888-4C11-911F-D61408A136FA}"/>
    <dgm:cxn modelId="{42C582F2-8D51-4B29-81BF-505D6A2EFB1C}" type="presOf" srcId="{763AE7A0-81E5-4301-8C03-673B530CFA35}" destId="{F446E564-2452-416B-8359-88E13988EBBE}" srcOrd="0" destOrd="0" presId="urn:microsoft.com/office/officeart/2018/2/layout/IconVerticalSolidList"/>
    <dgm:cxn modelId="{D42443AF-1A9F-47DB-98A0-7DB28F5C9FB0}" type="presParOf" srcId="{915148E0-B3D5-46B1-BB7F-F271BD78F31C}" destId="{42CF94AD-8936-4A99-8E1B-0BB7A82532FF}" srcOrd="0" destOrd="0" presId="urn:microsoft.com/office/officeart/2018/2/layout/IconVerticalSolidList"/>
    <dgm:cxn modelId="{4F394DA3-4457-4C76-B344-7F8E6CA1F066}" type="presParOf" srcId="{42CF94AD-8936-4A99-8E1B-0BB7A82532FF}" destId="{1CB0C9B2-4E4F-4C74-86CF-35404DC23F58}" srcOrd="0" destOrd="0" presId="urn:microsoft.com/office/officeart/2018/2/layout/IconVerticalSolidList"/>
    <dgm:cxn modelId="{D7AC609F-CFA2-4CF0-9001-576DC1DB2A02}" type="presParOf" srcId="{42CF94AD-8936-4A99-8E1B-0BB7A82532FF}" destId="{7006CEA9-8F5B-4813-ACCC-D6AA05FA4E18}" srcOrd="1" destOrd="0" presId="urn:microsoft.com/office/officeart/2018/2/layout/IconVerticalSolidList"/>
    <dgm:cxn modelId="{95295B46-859A-489F-9615-303F25578FC3}" type="presParOf" srcId="{42CF94AD-8936-4A99-8E1B-0BB7A82532FF}" destId="{AAC8DF42-8E98-4669-A3A6-590B6CC3597D}" srcOrd="2" destOrd="0" presId="urn:microsoft.com/office/officeart/2018/2/layout/IconVerticalSolidList"/>
    <dgm:cxn modelId="{812C7B50-69AC-45EC-BB77-0DCEC9BDEAB7}" type="presParOf" srcId="{42CF94AD-8936-4A99-8E1B-0BB7A82532FF}" destId="{4AF61A3C-625E-42CA-B931-90BB49FF369C}" srcOrd="3" destOrd="0" presId="urn:microsoft.com/office/officeart/2018/2/layout/IconVerticalSolidList"/>
    <dgm:cxn modelId="{2ABF72E5-6622-4395-9D5F-85E1C63470F5}" type="presParOf" srcId="{915148E0-B3D5-46B1-BB7F-F271BD78F31C}" destId="{E052D15F-8022-4896-BEFF-2C613C7E506F}" srcOrd="1" destOrd="0" presId="urn:microsoft.com/office/officeart/2018/2/layout/IconVerticalSolidList"/>
    <dgm:cxn modelId="{7D0E11CA-CAB9-44AE-984C-655C2A9EF2E6}" type="presParOf" srcId="{915148E0-B3D5-46B1-BB7F-F271BD78F31C}" destId="{501319C0-428A-42B2-91E9-ADFC2189F7CC}" srcOrd="2" destOrd="0" presId="urn:microsoft.com/office/officeart/2018/2/layout/IconVerticalSolidList"/>
    <dgm:cxn modelId="{1C87D734-8F72-4FD3-BBE8-3615B8C2F43E}" type="presParOf" srcId="{501319C0-428A-42B2-91E9-ADFC2189F7CC}" destId="{B51A7FE2-9FBA-427C-BD74-3CC5315E0C76}" srcOrd="0" destOrd="0" presId="urn:microsoft.com/office/officeart/2018/2/layout/IconVerticalSolidList"/>
    <dgm:cxn modelId="{1191A8A9-75DE-472F-8E5B-A07CE3D81387}" type="presParOf" srcId="{501319C0-428A-42B2-91E9-ADFC2189F7CC}" destId="{55ECF568-222E-4178-9748-759D7A656BA9}" srcOrd="1" destOrd="0" presId="urn:microsoft.com/office/officeart/2018/2/layout/IconVerticalSolidList"/>
    <dgm:cxn modelId="{CE8C29D8-12A4-4BEF-A70B-C4CDC703B87F}" type="presParOf" srcId="{501319C0-428A-42B2-91E9-ADFC2189F7CC}" destId="{13F6F7A7-4E11-4C26-9416-54EBF0BA795F}" srcOrd="2" destOrd="0" presId="urn:microsoft.com/office/officeart/2018/2/layout/IconVerticalSolidList"/>
    <dgm:cxn modelId="{C0D4AF62-2AE3-4E64-A9F1-02B50ADFDF35}" type="presParOf" srcId="{501319C0-428A-42B2-91E9-ADFC2189F7CC}" destId="{F8894B9B-BF0B-49D4-AE65-52649A2D5FE0}" srcOrd="3" destOrd="0" presId="urn:microsoft.com/office/officeart/2018/2/layout/IconVerticalSolidList"/>
    <dgm:cxn modelId="{2C3BD18C-D5AC-4953-9430-557749E4BA37}" type="presParOf" srcId="{915148E0-B3D5-46B1-BB7F-F271BD78F31C}" destId="{9E83D94D-F264-461F-A9CD-2DA26F03DA6C}" srcOrd="3" destOrd="0" presId="urn:microsoft.com/office/officeart/2018/2/layout/IconVerticalSolidList"/>
    <dgm:cxn modelId="{874A09AD-ACC3-454D-8491-916594CBC0EB}" type="presParOf" srcId="{915148E0-B3D5-46B1-BB7F-F271BD78F31C}" destId="{F1CDA6F6-0C8B-423D-BB38-5825136BD4DC}" srcOrd="4" destOrd="0" presId="urn:microsoft.com/office/officeart/2018/2/layout/IconVerticalSolidList"/>
    <dgm:cxn modelId="{CA3681F8-4D39-4B4E-BC82-3B87DE8E591D}" type="presParOf" srcId="{F1CDA6F6-0C8B-423D-BB38-5825136BD4DC}" destId="{7CF0D8AB-858E-450E-8B9D-472338C2B8B5}" srcOrd="0" destOrd="0" presId="urn:microsoft.com/office/officeart/2018/2/layout/IconVerticalSolidList"/>
    <dgm:cxn modelId="{84663128-9770-4F92-A28A-4EF865D9ED98}" type="presParOf" srcId="{F1CDA6F6-0C8B-423D-BB38-5825136BD4DC}" destId="{B3394FC2-843E-4BA2-B524-33C792C81CEF}" srcOrd="1" destOrd="0" presId="urn:microsoft.com/office/officeart/2018/2/layout/IconVerticalSolidList"/>
    <dgm:cxn modelId="{64A19189-EB74-4D93-9142-CA9D1BB33E18}" type="presParOf" srcId="{F1CDA6F6-0C8B-423D-BB38-5825136BD4DC}" destId="{B7429BE9-C1E0-48CB-BBAC-D5BD794BAABB}" srcOrd="2" destOrd="0" presId="urn:microsoft.com/office/officeart/2018/2/layout/IconVerticalSolidList"/>
    <dgm:cxn modelId="{DCB599C1-E085-449F-AEC8-71361E7918A0}" type="presParOf" srcId="{F1CDA6F6-0C8B-423D-BB38-5825136BD4DC}" destId="{F446E564-2452-416B-8359-88E13988EBBE}" srcOrd="3" destOrd="0" presId="urn:microsoft.com/office/officeart/2018/2/layout/IconVerticalSolidList"/>
    <dgm:cxn modelId="{18AF20A8-BEA0-4E8D-9BD9-11543685DA25}" type="presParOf" srcId="{915148E0-B3D5-46B1-BB7F-F271BD78F31C}" destId="{28C80779-C2FB-47C3-A098-D3BF0BDD7D9A}" srcOrd="5" destOrd="0" presId="urn:microsoft.com/office/officeart/2018/2/layout/IconVerticalSolidList"/>
    <dgm:cxn modelId="{7124DBC1-9462-48D0-894F-7CE0485A0BC9}" type="presParOf" srcId="{915148E0-B3D5-46B1-BB7F-F271BD78F31C}" destId="{2830738E-E310-493D-B836-6762F683FBBF}" srcOrd="6" destOrd="0" presId="urn:microsoft.com/office/officeart/2018/2/layout/IconVerticalSolidList"/>
    <dgm:cxn modelId="{7A89A61E-42F2-46A9-A92C-EBDCAEE12BC1}" type="presParOf" srcId="{2830738E-E310-493D-B836-6762F683FBBF}" destId="{70CC96DD-48E8-4F2F-BF42-C05A67FF0EBE}" srcOrd="0" destOrd="0" presId="urn:microsoft.com/office/officeart/2018/2/layout/IconVerticalSolidList"/>
    <dgm:cxn modelId="{21E37137-C8A0-4966-9A6C-C0D7C9460D5B}" type="presParOf" srcId="{2830738E-E310-493D-B836-6762F683FBBF}" destId="{DDD0F62C-4551-41FA-B229-FB8530F17073}" srcOrd="1" destOrd="0" presId="urn:microsoft.com/office/officeart/2018/2/layout/IconVerticalSolidList"/>
    <dgm:cxn modelId="{F65A968D-C6B3-4370-9D58-A6F5D53D85FF}" type="presParOf" srcId="{2830738E-E310-493D-B836-6762F683FBBF}" destId="{18F36C5F-F61E-45D4-B39F-9EE24CCAF410}" srcOrd="2" destOrd="0" presId="urn:microsoft.com/office/officeart/2018/2/layout/IconVerticalSolidList"/>
    <dgm:cxn modelId="{89DD5B74-F1AD-4245-919D-6B5419B71D62}" type="presParOf" srcId="{2830738E-E310-493D-B836-6762F683FBBF}" destId="{007AE6B2-0D56-41CB-B53A-1B94E0B7E57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16CF5C2-DE0D-47E5-8A7F-2DB55D3EB416}"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05C5CFB-A27A-4FF0-821A-4A3AB3A2533D}">
      <dgm:prSet custT="1"/>
      <dgm:spPr/>
      <dgm:t>
        <a:bodyPr/>
        <a:lstStyle/>
        <a:p>
          <a:r>
            <a:rPr lang="en-US" sz="1800" dirty="0">
              <a:latin typeface="Arial" panose="020B0604020202020204" pitchFamily="34" charset="0"/>
              <a:cs typeface="Arial" panose="020B0604020202020204" pitchFamily="34" charset="0"/>
            </a:rPr>
            <a:t>Research uses secondary data from credible academic sources </a:t>
          </a:r>
        </a:p>
      </dgm:t>
    </dgm:pt>
    <dgm:pt modelId="{8DC2CC09-A665-4DD0-878A-48F9D9C4F179}" type="parTrans" cxnId="{7EC05757-6C96-4CD0-84A3-A384C25D6CB6}">
      <dgm:prSet/>
      <dgm:spPr/>
      <dgm:t>
        <a:bodyPr/>
        <a:lstStyle/>
        <a:p>
          <a:endParaRPr lang="en-US"/>
        </a:p>
      </dgm:t>
    </dgm:pt>
    <dgm:pt modelId="{5F5568F8-D60D-463B-BBF7-403BA11DE267}" type="sibTrans" cxnId="{7EC05757-6C96-4CD0-84A3-A384C25D6CB6}">
      <dgm:prSet/>
      <dgm:spPr/>
      <dgm:t>
        <a:bodyPr/>
        <a:lstStyle/>
        <a:p>
          <a:endParaRPr lang="en-US"/>
        </a:p>
      </dgm:t>
    </dgm:pt>
    <dgm:pt modelId="{C6029ABC-F0F5-4AD1-A55A-D52254491BAF}">
      <dgm:prSet custT="1"/>
      <dgm:spPr/>
      <dgm:t>
        <a:bodyPr/>
        <a:lstStyle/>
        <a:p>
          <a:r>
            <a:rPr lang="en-US" sz="1800" dirty="0">
              <a:latin typeface="Arial" panose="020B0604020202020204" pitchFamily="34" charset="0"/>
              <a:cs typeface="Arial" panose="020B0604020202020204" pitchFamily="34" charset="0"/>
            </a:rPr>
            <a:t>Deductive approach applied to test existing theories and concepts </a:t>
          </a:r>
        </a:p>
      </dgm:t>
    </dgm:pt>
    <dgm:pt modelId="{323B8FFD-B523-4140-9119-7377059C7675}" type="parTrans" cxnId="{750B7220-C388-4BF2-B66E-E4039349D4BE}">
      <dgm:prSet/>
      <dgm:spPr/>
      <dgm:t>
        <a:bodyPr/>
        <a:lstStyle/>
        <a:p>
          <a:endParaRPr lang="en-US"/>
        </a:p>
      </dgm:t>
    </dgm:pt>
    <dgm:pt modelId="{B95675BB-68CC-4E36-ACED-111160F90369}" type="sibTrans" cxnId="{750B7220-C388-4BF2-B66E-E4039349D4BE}">
      <dgm:prSet/>
      <dgm:spPr/>
      <dgm:t>
        <a:bodyPr/>
        <a:lstStyle/>
        <a:p>
          <a:endParaRPr lang="en-US"/>
        </a:p>
      </dgm:t>
    </dgm:pt>
    <dgm:pt modelId="{1F3B669D-F4A9-4E28-B585-9DE043390C0A}">
      <dgm:prSet custT="1"/>
      <dgm:spPr/>
      <dgm:t>
        <a:bodyPr/>
        <a:lstStyle/>
        <a:p>
          <a:r>
            <a:rPr lang="en-US" sz="1800" dirty="0">
              <a:latin typeface="Arial" panose="020B0604020202020204" pitchFamily="34" charset="0"/>
              <a:cs typeface="Arial" panose="020B0604020202020204" pitchFamily="34" charset="0"/>
            </a:rPr>
            <a:t>Mixed design combining quantitative and qualitative data analysis (Saunders, Lewis and Thornhill, 2019) </a:t>
          </a:r>
        </a:p>
      </dgm:t>
    </dgm:pt>
    <dgm:pt modelId="{13C93C65-BA77-49AF-9040-F486BC54B3FD}" type="parTrans" cxnId="{2A58CC53-0FDB-419C-AB5B-721AF34734CA}">
      <dgm:prSet/>
      <dgm:spPr/>
      <dgm:t>
        <a:bodyPr/>
        <a:lstStyle/>
        <a:p>
          <a:endParaRPr lang="en-US"/>
        </a:p>
      </dgm:t>
    </dgm:pt>
    <dgm:pt modelId="{380E0E14-D2E9-44C8-969B-1DF92D647CE1}" type="sibTrans" cxnId="{2A58CC53-0FDB-419C-AB5B-721AF34734CA}">
      <dgm:prSet/>
      <dgm:spPr/>
      <dgm:t>
        <a:bodyPr/>
        <a:lstStyle/>
        <a:p>
          <a:endParaRPr lang="en-US"/>
        </a:p>
      </dgm:t>
    </dgm:pt>
    <dgm:pt modelId="{A34013F2-0444-4515-A494-6BCF680D4094}">
      <dgm:prSet custT="1"/>
      <dgm:spPr/>
      <dgm:t>
        <a:bodyPr/>
        <a:lstStyle/>
        <a:p>
          <a:r>
            <a:rPr lang="en-US" sz="1800" dirty="0">
              <a:latin typeface="Arial" panose="020B0604020202020204" pitchFamily="34" charset="0"/>
              <a:cs typeface="Arial" panose="020B0604020202020204" pitchFamily="34" charset="0"/>
            </a:rPr>
            <a:t>Data collected from journals reports and organisational publications </a:t>
          </a:r>
        </a:p>
      </dgm:t>
    </dgm:pt>
    <dgm:pt modelId="{E18B7BAE-1664-4024-AB7E-2B869557483E}" type="parTrans" cxnId="{B813BA73-38E2-4F3E-B77D-D22A9143359A}">
      <dgm:prSet/>
      <dgm:spPr/>
      <dgm:t>
        <a:bodyPr/>
        <a:lstStyle/>
        <a:p>
          <a:endParaRPr lang="en-US"/>
        </a:p>
      </dgm:t>
    </dgm:pt>
    <dgm:pt modelId="{558A5E9D-A7E3-4E40-801F-14075A2B94F3}" type="sibTrans" cxnId="{B813BA73-38E2-4F3E-B77D-D22A9143359A}">
      <dgm:prSet/>
      <dgm:spPr/>
      <dgm:t>
        <a:bodyPr/>
        <a:lstStyle/>
        <a:p>
          <a:endParaRPr lang="en-US"/>
        </a:p>
      </dgm:t>
    </dgm:pt>
    <dgm:pt modelId="{A05BD2A3-9364-43FD-9CDC-1D869C785CEA}">
      <dgm:prSet custT="1"/>
      <dgm:spPr/>
      <dgm:t>
        <a:bodyPr/>
        <a:lstStyle/>
        <a:p>
          <a:r>
            <a:rPr lang="en-US" sz="1800" dirty="0">
              <a:latin typeface="Arial" panose="020B0604020202020204" pitchFamily="34" charset="0"/>
              <a:cs typeface="Arial" panose="020B0604020202020204" pitchFamily="34" charset="0"/>
            </a:rPr>
            <a:t>Method ensures broad analysis but limits direct consumer insights</a:t>
          </a:r>
        </a:p>
      </dgm:t>
    </dgm:pt>
    <dgm:pt modelId="{3067DAE0-86B2-438E-90DD-081208AC70D1}" type="parTrans" cxnId="{79DB6320-CE63-4882-B7A6-3C097E8EEC48}">
      <dgm:prSet/>
      <dgm:spPr/>
      <dgm:t>
        <a:bodyPr/>
        <a:lstStyle/>
        <a:p>
          <a:endParaRPr lang="en-US"/>
        </a:p>
      </dgm:t>
    </dgm:pt>
    <dgm:pt modelId="{6FAA6BED-615E-46E0-A86B-A5B31761CEB6}" type="sibTrans" cxnId="{79DB6320-CE63-4882-B7A6-3C097E8EEC48}">
      <dgm:prSet/>
      <dgm:spPr/>
      <dgm:t>
        <a:bodyPr/>
        <a:lstStyle/>
        <a:p>
          <a:endParaRPr lang="en-US"/>
        </a:p>
      </dgm:t>
    </dgm:pt>
    <dgm:pt modelId="{93C406FB-D8A1-42FB-85B7-941A80ED2E97}" type="pres">
      <dgm:prSet presAssocID="{216CF5C2-DE0D-47E5-8A7F-2DB55D3EB416}" presName="root" presStyleCnt="0">
        <dgm:presLayoutVars>
          <dgm:dir/>
          <dgm:resizeHandles val="exact"/>
        </dgm:presLayoutVars>
      </dgm:prSet>
      <dgm:spPr/>
    </dgm:pt>
    <dgm:pt modelId="{7EC085A8-5E68-4BEB-BFFA-77EA82D6C627}" type="pres">
      <dgm:prSet presAssocID="{B05C5CFB-A27A-4FF0-821A-4A3AB3A2533D}" presName="compNode" presStyleCnt="0"/>
      <dgm:spPr/>
    </dgm:pt>
    <dgm:pt modelId="{1D7CE11D-1CC8-4A11-B702-062A3012907E}" type="pres">
      <dgm:prSet presAssocID="{B05C5CFB-A27A-4FF0-821A-4A3AB3A2533D}"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8E23C4B5-745E-4123-B4C4-3415DE73EB72}" type="pres">
      <dgm:prSet presAssocID="{B05C5CFB-A27A-4FF0-821A-4A3AB3A2533D}" presName="spaceRect" presStyleCnt="0"/>
      <dgm:spPr/>
    </dgm:pt>
    <dgm:pt modelId="{EE6900D0-AAA6-4276-A1A6-1002BAC1053F}" type="pres">
      <dgm:prSet presAssocID="{B05C5CFB-A27A-4FF0-821A-4A3AB3A2533D}" presName="textRect" presStyleLbl="revTx" presStyleIdx="0" presStyleCnt="5">
        <dgm:presLayoutVars>
          <dgm:chMax val="1"/>
          <dgm:chPref val="1"/>
        </dgm:presLayoutVars>
      </dgm:prSet>
      <dgm:spPr/>
    </dgm:pt>
    <dgm:pt modelId="{30FB977F-52C3-4F3D-9BA0-FD538E38E065}" type="pres">
      <dgm:prSet presAssocID="{5F5568F8-D60D-463B-BBF7-403BA11DE267}" presName="sibTrans" presStyleCnt="0"/>
      <dgm:spPr/>
    </dgm:pt>
    <dgm:pt modelId="{087D403C-443A-4527-9530-AF79DC499DD8}" type="pres">
      <dgm:prSet presAssocID="{C6029ABC-F0F5-4AD1-A55A-D52254491BAF}" presName="compNode" presStyleCnt="0"/>
      <dgm:spPr/>
    </dgm:pt>
    <dgm:pt modelId="{B34B354A-5748-42CE-91C4-A7D8AFB4912D}" type="pres">
      <dgm:prSet presAssocID="{C6029ABC-F0F5-4AD1-A55A-D52254491BAF}"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07309726-9B06-404B-8FF1-E6E3839BE918}" type="pres">
      <dgm:prSet presAssocID="{C6029ABC-F0F5-4AD1-A55A-D52254491BAF}" presName="spaceRect" presStyleCnt="0"/>
      <dgm:spPr/>
    </dgm:pt>
    <dgm:pt modelId="{6307CDBA-DEDF-4353-861C-72FDF596E031}" type="pres">
      <dgm:prSet presAssocID="{C6029ABC-F0F5-4AD1-A55A-D52254491BAF}" presName="textRect" presStyleLbl="revTx" presStyleIdx="1" presStyleCnt="5">
        <dgm:presLayoutVars>
          <dgm:chMax val="1"/>
          <dgm:chPref val="1"/>
        </dgm:presLayoutVars>
      </dgm:prSet>
      <dgm:spPr/>
    </dgm:pt>
    <dgm:pt modelId="{29049ACA-86B5-4807-B208-DDDD7F1B7953}" type="pres">
      <dgm:prSet presAssocID="{B95675BB-68CC-4E36-ACED-111160F90369}" presName="sibTrans" presStyleCnt="0"/>
      <dgm:spPr/>
    </dgm:pt>
    <dgm:pt modelId="{A1607370-1E83-4800-91BB-E7F5E7AE3CA8}" type="pres">
      <dgm:prSet presAssocID="{1F3B669D-F4A9-4E28-B585-9DE043390C0A}" presName="compNode" presStyleCnt="0"/>
      <dgm:spPr/>
    </dgm:pt>
    <dgm:pt modelId="{128F6258-A58E-45CD-940A-FF15CDD2189D}" type="pres">
      <dgm:prSet presAssocID="{1F3B669D-F4A9-4E28-B585-9DE043390C0A}"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ar chart"/>
        </a:ext>
      </dgm:extLst>
    </dgm:pt>
    <dgm:pt modelId="{DCA585B2-C38E-4C2D-B261-8C0A479BC38E}" type="pres">
      <dgm:prSet presAssocID="{1F3B669D-F4A9-4E28-B585-9DE043390C0A}" presName="spaceRect" presStyleCnt="0"/>
      <dgm:spPr/>
    </dgm:pt>
    <dgm:pt modelId="{3CD70E0B-73E5-47A0-9655-259E91381100}" type="pres">
      <dgm:prSet presAssocID="{1F3B669D-F4A9-4E28-B585-9DE043390C0A}" presName="textRect" presStyleLbl="revTx" presStyleIdx="2" presStyleCnt="5">
        <dgm:presLayoutVars>
          <dgm:chMax val="1"/>
          <dgm:chPref val="1"/>
        </dgm:presLayoutVars>
      </dgm:prSet>
      <dgm:spPr/>
    </dgm:pt>
    <dgm:pt modelId="{3C06F56B-D2D1-4490-B24B-B5A3E821D876}" type="pres">
      <dgm:prSet presAssocID="{380E0E14-D2E9-44C8-969B-1DF92D647CE1}" presName="sibTrans" presStyleCnt="0"/>
      <dgm:spPr/>
    </dgm:pt>
    <dgm:pt modelId="{AE723EF5-0950-4BBC-A821-16A5DD673834}" type="pres">
      <dgm:prSet presAssocID="{A34013F2-0444-4515-A494-6BCF680D4094}" presName="compNode" presStyleCnt="0"/>
      <dgm:spPr/>
    </dgm:pt>
    <dgm:pt modelId="{1FA2B8BA-C2AC-45C5-9F27-7E626BC4A18E}" type="pres">
      <dgm:prSet presAssocID="{A34013F2-0444-4515-A494-6BCF680D4094}"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1445FD18-06F4-40C2-829B-12C3A34B764A}" type="pres">
      <dgm:prSet presAssocID="{A34013F2-0444-4515-A494-6BCF680D4094}" presName="spaceRect" presStyleCnt="0"/>
      <dgm:spPr/>
    </dgm:pt>
    <dgm:pt modelId="{FC197DA5-5A35-4BC4-9ABC-C13CF10E3620}" type="pres">
      <dgm:prSet presAssocID="{A34013F2-0444-4515-A494-6BCF680D4094}" presName="textRect" presStyleLbl="revTx" presStyleIdx="3" presStyleCnt="5">
        <dgm:presLayoutVars>
          <dgm:chMax val="1"/>
          <dgm:chPref val="1"/>
        </dgm:presLayoutVars>
      </dgm:prSet>
      <dgm:spPr/>
    </dgm:pt>
    <dgm:pt modelId="{FAC978B1-85E8-4F95-B7DA-EDA00E5389C9}" type="pres">
      <dgm:prSet presAssocID="{558A5E9D-A7E3-4E40-801F-14075A2B94F3}" presName="sibTrans" presStyleCnt="0"/>
      <dgm:spPr/>
    </dgm:pt>
    <dgm:pt modelId="{2102232C-511F-4E6F-BAF3-0F0A14B1498E}" type="pres">
      <dgm:prSet presAssocID="{A05BD2A3-9364-43FD-9CDC-1D869C785CEA}" presName="compNode" presStyleCnt="0"/>
      <dgm:spPr/>
    </dgm:pt>
    <dgm:pt modelId="{A8F37C71-DA55-4148-A5E2-711308507AD5}" type="pres">
      <dgm:prSet presAssocID="{A05BD2A3-9364-43FD-9CDC-1D869C785CEA}"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Magnifying glass"/>
        </a:ext>
      </dgm:extLst>
    </dgm:pt>
    <dgm:pt modelId="{C37EC4BE-290D-4435-9125-0A82F79916FD}" type="pres">
      <dgm:prSet presAssocID="{A05BD2A3-9364-43FD-9CDC-1D869C785CEA}" presName="spaceRect" presStyleCnt="0"/>
      <dgm:spPr/>
    </dgm:pt>
    <dgm:pt modelId="{CEC6BF91-1FE2-4E75-BE4E-39D02A6BA39D}" type="pres">
      <dgm:prSet presAssocID="{A05BD2A3-9364-43FD-9CDC-1D869C785CEA}" presName="textRect" presStyleLbl="revTx" presStyleIdx="4" presStyleCnt="5">
        <dgm:presLayoutVars>
          <dgm:chMax val="1"/>
          <dgm:chPref val="1"/>
        </dgm:presLayoutVars>
      </dgm:prSet>
      <dgm:spPr/>
    </dgm:pt>
  </dgm:ptLst>
  <dgm:cxnLst>
    <dgm:cxn modelId="{79DB6320-CE63-4882-B7A6-3C097E8EEC48}" srcId="{216CF5C2-DE0D-47E5-8A7F-2DB55D3EB416}" destId="{A05BD2A3-9364-43FD-9CDC-1D869C785CEA}" srcOrd="4" destOrd="0" parTransId="{3067DAE0-86B2-438E-90DD-081208AC70D1}" sibTransId="{6FAA6BED-615E-46E0-A86B-A5B31761CEB6}"/>
    <dgm:cxn modelId="{750B7220-C388-4BF2-B66E-E4039349D4BE}" srcId="{216CF5C2-DE0D-47E5-8A7F-2DB55D3EB416}" destId="{C6029ABC-F0F5-4AD1-A55A-D52254491BAF}" srcOrd="1" destOrd="0" parTransId="{323B8FFD-B523-4140-9119-7377059C7675}" sibTransId="{B95675BB-68CC-4E36-ACED-111160F90369}"/>
    <dgm:cxn modelId="{98BFA529-4EC9-4463-8641-A4AA03322709}" type="presOf" srcId="{C6029ABC-F0F5-4AD1-A55A-D52254491BAF}" destId="{6307CDBA-DEDF-4353-861C-72FDF596E031}" srcOrd="0" destOrd="0" presId="urn:microsoft.com/office/officeart/2018/2/layout/IconLabelList"/>
    <dgm:cxn modelId="{2A58CC53-0FDB-419C-AB5B-721AF34734CA}" srcId="{216CF5C2-DE0D-47E5-8A7F-2DB55D3EB416}" destId="{1F3B669D-F4A9-4E28-B585-9DE043390C0A}" srcOrd="2" destOrd="0" parTransId="{13C93C65-BA77-49AF-9040-F486BC54B3FD}" sibTransId="{380E0E14-D2E9-44C8-969B-1DF92D647CE1}"/>
    <dgm:cxn modelId="{7EC05757-6C96-4CD0-84A3-A384C25D6CB6}" srcId="{216CF5C2-DE0D-47E5-8A7F-2DB55D3EB416}" destId="{B05C5CFB-A27A-4FF0-821A-4A3AB3A2533D}" srcOrd="0" destOrd="0" parTransId="{8DC2CC09-A665-4DD0-878A-48F9D9C4F179}" sibTransId="{5F5568F8-D60D-463B-BBF7-403BA11DE267}"/>
    <dgm:cxn modelId="{C10E1F62-8BB6-464D-ABC1-218783B2FD97}" type="presOf" srcId="{B05C5CFB-A27A-4FF0-821A-4A3AB3A2533D}" destId="{EE6900D0-AAA6-4276-A1A6-1002BAC1053F}" srcOrd="0" destOrd="0" presId="urn:microsoft.com/office/officeart/2018/2/layout/IconLabelList"/>
    <dgm:cxn modelId="{B813BA73-38E2-4F3E-B77D-D22A9143359A}" srcId="{216CF5C2-DE0D-47E5-8A7F-2DB55D3EB416}" destId="{A34013F2-0444-4515-A494-6BCF680D4094}" srcOrd="3" destOrd="0" parTransId="{E18B7BAE-1664-4024-AB7E-2B869557483E}" sibTransId="{558A5E9D-A7E3-4E40-801F-14075A2B94F3}"/>
    <dgm:cxn modelId="{A25A6CB8-2AC1-4F39-988E-EB68683F0B6E}" type="presOf" srcId="{A05BD2A3-9364-43FD-9CDC-1D869C785CEA}" destId="{CEC6BF91-1FE2-4E75-BE4E-39D02A6BA39D}" srcOrd="0" destOrd="0" presId="urn:microsoft.com/office/officeart/2018/2/layout/IconLabelList"/>
    <dgm:cxn modelId="{6803D2DE-BA2E-401D-8AE0-6A862593856F}" type="presOf" srcId="{1F3B669D-F4A9-4E28-B585-9DE043390C0A}" destId="{3CD70E0B-73E5-47A0-9655-259E91381100}" srcOrd="0" destOrd="0" presId="urn:microsoft.com/office/officeart/2018/2/layout/IconLabelList"/>
    <dgm:cxn modelId="{B50C47F9-227F-47E4-BFC7-D7DAB85FEE39}" type="presOf" srcId="{A34013F2-0444-4515-A494-6BCF680D4094}" destId="{FC197DA5-5A35-4BC4-9ABC-C13CF10E3620}" srcOrd="0" destOrd="0" presId="urn:microsoft.com/office/officeart/2018/2/layout/IconLabelList"/>
    <dgm:cxn modelId="{C22967FB-14A4-45E2-958C-3213D91109C8}" type="presOf" srcId="{216CF5C2-DE0D-47E5-8A7F-2DB55D3EB416}" destId="{93C406FB-D8A1-42FB-85B7-941A80ED2E97}" srcOrd="0" destOrd="0" presId="urn:microsoft.com/office/officeart/2018/2/layout/IconLabelList"/>
    <dgm:cxn modelId="{ACA2AC8E-18B0-494F-AE85-C94822A208ED}" type="presParOf" srcId="{93C406FB-D8A1-42FB-85B7-941A80ED2E97}" destId="{7EC085A8-5E68-4BEB-BFFA-77EA82D6C627}" srcOrd="0" destOrd="0" presId="urn:microsoft.com/office/officeart/2018/2/layout/IconLabelList"/>
    <dgm:cxn modelId="{07CC149F-D810-4DC0-A4FC-898F7800003B}" type="presParOf" srcId="{7EC085A8-5E68-4BEB-BFFA-77EA82D6C627}" destId="{1D7CE11D-1CC8-4A11-B702-062A3012907E}" srcOrd="0" destOrd="0" presId="urn:microsoft.com/office/officeart/2018/2/layout/IconLabelList"/>
    <dgm:cxn modelId="{71749A2A-7867-4853-89A9-D94BBDDFD542}" type="presParOf" srcId="{7EC085A8-5E68-4BEB-BFFA-77EA82D6C627}" destId="{8E23C4B5-745E-4123-B4C4-3415DE73EB72}" srcOrd="1" destOrd="0" presId="urn:microsoft.com/office/officeart/2018/2/layout/IconLabelList"/>
    <dgm:cxn modelId="{A053AEB3-A911-4CB1-BEC7-43CB2B939C91}" type="presParOf" srcId="{7EC085A8-5E68-4BEB-BFFA-77EA82D6C627}" destId="{EE6900D0-AAA6-4276-A1A6-1002BAC1053F}" srcOrd="2" destOrd="0" presId="urn:microsoft.com/office/officeart/2018/2/layout/IconLabelList"/>
    <dgm:cxn modelId="{60E5D1B9-4251-438D-BED9-505A71F3C133}" type="presParOf" srcId="{93C406FB-D8A1-42FB-85B7-941A80ED2E97}" destId="{30FB977F-52C3-4F3D-9BA0-FD538E38E065}" srcOrd="1" destOrd="0" presId="urn:microsoft.com/office/officeart/2018/2/layout/IconLabelList"/>
    <dgm:cxn modelId="{F07F2D4A-DCCD-40AC-9E97-9FBEB798F738}" type="presParOf" srcId="{93C406FB-D8A1-42FB-85B7-941A80ED2E97}" destId="{087D403C-443A-4527-9530-AF79DC499DD8}" srcOrd="2" destOrd="0" presId="urn:microsoft.com/office/officeart/2018/2/layout/IconLabelList"/>
    <dgm:cxn modelId="{3DC2CA09-2C33-45F3-BB84-CAD038EA0E06}" type="presParOf" srcId="{087D403C-443A-4527-9530-AF79DC499DD8}" destId="{B34B354A-5748-42CE-91C4-A7D8AFB4912D}" srcOrd="0" destOrd="0" presId="urn:microsoft.com/office/officeart/2018/2/layout/IconLabelList"/>
    <dgm:cxn modelId="{777AF8E5-E745-43ED-BE13-1B60D88787A6}" type="presParOf" srcId="{087D403C-443A-4527-9530-AF79DC499DD8}" destId="{07309726-9B06-404B-8FF1-E6E3839BE918}" srcOrd="1" destOrd="0" presId="urn:microsoft.com/office/officeart/2018/2/layout/IconLabelList"/>
    <dgm:cxn modelId="{653EF48A-2BBC-4730-AACE-5A1426337C4A}" type="presParOf" srcId="{087D403C-443A-4527-9530-AF79DC499DD8}" destId="{6307CDBA-DEDF-4353-861C-72FDF596E031}" srcOrd="2" destOrd="0" presId="urn:microsoft.com/office/officeart/2018/2/layout/IconLabelList"/>
    <dgm:cxn modelId="{363D48E9-E5AA-4D4A-8FCA-1558F7B90E9E}" type="presParOf" srcId="{93C406FB-D8A1-42FB-85B7-941A80ED2E97}" destId="{29049ACA-86B5-4807-B208-DDDD7F1B7953}" srcOrd="3" destOrd="0" presId="urn:microsoft.com/office/officeart/2018/2/layout/IconLabelList"/>
    <dgm:cxn modelId="{D2A4623D-EF28-4960-AB77-90C28EF1CA27}" type="presParOf" srcId="{93C406FB-D8A1-42FB-85B7-941A80ED2E97}" destId="{A1607370-1E83-4800-91BB-E7F5E7AE3CA8}" srcOrd="4" destOrd="0" presId="urn:microsoft.com/office/officeart/2018/2/layout/IconLabelList"/>
    <dgm:cxn modelId="{ACCC3DD4-AC28-4277-899B-7567FEBD2DCD}" type="presParOf" srcId="{A1607370-1E83-4800-91BB-E7F5E7AE3CA8}" destId="{128F6258-A58E-45CD-940A-FF15CDD2189D}" srcOrd="0" destOrd="0" presId="urn:microsoft.com/office/officeart/2018/2/layout/IconLabelList"/>
    <dgm:cxn modelId="{20474711-21A3-4EEC-BF78-E285BF897A8C}" type="presParOf" srcId="{A1607370-1E83-4800-91BB-E7F5E7AE3CA8}" destId="{DCA585B2-C38E-4C2D-B261-8C0A479BC38E}" srcOrd="1" destOrd="0" presId="urn:microsoft.com/office/officeart/2018/2/layout/IconLabelList"/>
    <dgm:cxn modelId="{3F45B685-E4DF-46DC-9061-B113EC5F13CE}" type="presParOf" srcId="{A1607370-1E83-4800-91BB-E7F5E7AE3CA8}" destId="{3CD70E0B-73E5-47A0-9655-259E91381100}" srcOrd="2" destOrd="0" presId="urn:microsoft.com/office/officeart/2018/2/layout/IconLabelList"/>
    <dgm:cxn modelId="{F86C3A0F-8664-4A2D-8B39-59524AE5ADE3}" type="presParOf" srcId="{93C406FB-D8A1-42FB-85B7-941A80ED2E97}" destId="{3C06F56B-D2D1-4490-B24B-B5A3E821D876}" srcOrd="5" destOrd="0" presId="urn:microsoft.com/office/officeart/2018/2/layout/IconLabelList"/>
    <dgm:cxn modelId="{68FD3E0F-D4EB-4186-85D7-7AEED6885DEC}" type="presParOf" srcId="{93C406FB-D8A1-42FB-85B7-941A80ED2E97}" destId="{AE723EF5-0950-4BBC-A821-16A5DD673834}" srcOrd="6" destOrd="0" presId="urn:microsoft.com/office/officeart/2018/2/layout/IconLabelList"/>
    <dgm:cxn modelId="{955C2D80-7F02-43EB-A8AC-E0BDB7E6F5D7}" type="presParOf" srcId="{AE723EF5-0950-4BBC-A821-16A5DD673834}" destId="{1FA2B8BA-C2AC-45C5-9F27-7E626BC4A18E}" srcOrd="0" destOrd="0" presId="urn:microsoft.com/office/officeart/2018/2/layout/IconLabelList"/>
    <dgm:cxn modelId="{D6027AF8-7C49-4C84-A2A9-CEACB32C1DA6}" type="presParOf" srcId="{AE723EF5-0950-4BBC-A821-16A5DD673834}" destId="{1445FD18-06F4-40C2-829B-12C3A34B764A}" srcOrd="1" destOrd="0" presId="urn:microsoft.com/office/officeart/2018/2/layout/IconLabelList"/>
    <dgm:cxn modelId="{3EA23F57-8B95-4854-BE81-F94135B6929B}" type="presParOf" srcId="{AE723EF5-0950-4BBC-A821-16A5DD673834}" destId="{FC197DA5-5A35-4BC4-9ABC-C13CF10E3620}" srcOrd="2" destOrd="0" presId="urn:microsoft.com/office/officeart/2018/2/layout/IconLabelList"/>
    <dgm:cxn modelId="{A545528D-B878-4E36-8D73-2CA7DAF131F4}" type="presParOf" srcId="{93C406FB-D8A1-42FB-85B7-941A80ED2E97}" destId="{FAC978B1-85E8-4F95-B7DA-EDA00E5389C9}" srcOrd="7" destOrd="0" presId="urn:microsoft.com/office/officeart/2018/2/layout/IconLabelList"/>
    <dgm:cxn modelId="{745E2875-3428-4127-B2B0-EAC71A43AD55}" type="presParOf" srcId="{93C406FB-D8A1-42FB-85B7-941A80ED2E97}" destId="{2102232C-511F-4E6F-BAF3-0F0A14B1498E}" srcOrd="8" destOrd="0" presId="urn:microsoft.com/office/officeart/2018/2/layout/IconLabelList"/>
    <dgm:cxn modelId="{50DB3286-46D9-47DB-A28F-2FB7B4A15BC4}" type="presParOf" srcId="{2102232C-511F-4E6F-BAF3-0F0A14B1498E}" destId="{A8F37C71-DA55-4148-A5E2-711308507AD5}" srcOrd="0" destOrd="0" presId="urn:microsoft.com/office/officeart/2018/2/layout/IconLabelList"/>
    <dgm:cxn modelId="{BB33ECD7-2826-48B4-9A4D-F3123BAB594F}" type="presParOf" srcId="{2102232C-511F-4E6F-BAF3-0F0A14B1498E}" destId="{C37EC4BE-290D-4435-9125-0A82F79916FD}" srcOrd="1" destOrd="0" presId="urn:microsoft.com/office/officeart/2018/2/layout/IconLabelList"/>
    <dgm:cxn modelId="{76B1482A-4FEA-47BA-A1B4-5B8C5A36A1CD}" type="presParOf" srcId="{2102232C-511F-4E6F-BAF3-0F0A14B1498E}" destId="{CEC6BF91-1FE2-4E75-BE4E-39D02A6BA39D}"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B4B1E0E-7C60-42D6-B349-71929D27986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738D37D-A929-42F6-BB05-CCBEC7BF4105}">
      <dgm:prSet custT="1"/>
      <dgm:spPr/>
      <dgm:t>
        <a:bodyPr/>
        <a:lstStyle/>
        <a:p>
          <a:r>
            <a:rPr lang="en-US" sz="2200" dirty="0">
              <a:latin typeface="Arial" panose="020B0604020202020204" pitchFamily="34" charset="0"/>
              <a:cs typeface="Arial" panose="020B0604020202020204" pitchFamily="34" charset="0"/>
            </a:rPr>
            <a:t>Use of peer reviewed sources ensures high research reliability </a:t>
          </a:r>
        </a:p>
      </dgm:t>
    </dgm:pt>
    <dgm:pt modelId="{B3FCCA93-086F-418A-B92D-5B4ACC5DB7F1}" type="parTrans" cxnId="{4EBF9A52-1D2E-467B-91AA-AF9E64854363}">
      <dgm:prSet/>
      <dgm:spPr/>
      <dgm:t>
        <a:bodyPr/>
        <a:lstStyle/>
        <a:p>
          <a:endParaRPr lang="en-US"/>
        </a:p>
      </dgm:t>
    </dgm:pt>
    <dgm:pt modelId="{E8D39493-4792-4E86-BF90-795CA6BE8105}" type="sibTrans" cxnId="{4EBF9A52-1D2E-467B-91AA-AF9E64854363}">
      <dgm:prSet/>
      <dgm:spPr/>
      <dgm:t>
        <a:bodyPr/>
        <a:lstStyle/>
        <a:p>
          <a:endParaRPr lang="en-US"/>
        </a:p>
      </dgm:t>
    </dgm:pt>
    <dgm:pt modelId="{EEB47DF5-18AE-436D-A551-CBF691263EFD}">
      <dgm:prSet custT="1"/>
      <dgm:spPr/>
      <dgm:t>
        <a:bodyPr/>
        <a:lstStyle/>
        <a:p>
          <a:r>
            <a:rPr lang="en-US" sz="2200" dirty="0">
              <a:latin typeface="Arial" panose="020B0604020202020204" pitchFamily="34" charset="0"/>
              <a:cs typeface="Arial" panose="020B0604020202020204" pitchFamily="34" charset="0"/>
            </a:rPr>
            <a:t>Cross checking multiple sources improves validity of research findings (Lancaster and Crowther, 2009).</a:t>
          </a:r>
        </a:p>
      </dgm:t>
    </dgm:pt>
    <dgm:pt modelId="{080FD410-3AB5-4D5A-A076-1830946B7221}" type="parTrans" cxnId="{2538F2D5-8AC8-4121-BD5D-9D743F6FF5D6}">
      <dgm:prSet/>
      <dgm:spPr/>
      <dgm:t>
        <a:bodyPr/>
        <a:lstStyle/>
        <a:p>
          <a:endParaRPr lang="en-US"/>
        </a:p>
      </dgm:t>
    </dgm:pt>
    <dgm:pt modelId="{A5412AFB-ECD0-4817-8ACB-954814D444F0}" type="sibTrans" cxnId="{2538F2D5-8AC8-4121-BD5D-9D743F6FF5D6}">
      <dgm:prSet/>
      <dgm:spPr/>
      <dgm:t>
        <a:bodyPr/>
        <a:lstStyle/>
        <a:p>
          <a:endParaRPr lang="en-US"/>
        </a:p>
      </dgm:t>
    </dgm:pt>
    <dgm:pt modelId="{5FDE0552-3203-4816-B9F2-D8908EDB299B}">
      <dgm:prSet custT="1"/>
      <dgm:spPr/>
      <dgm:t>
        <a:bodyPr/>
        <a:lstStyle/>
        <a:p>
          <a:r>
            <a:rPr lang="en-US" sz="2200" dirty="0">
              <a:latin typeface="Arial" panose="020B0604020202020204" pitchFamily="34" charset="0"/>
              <a:cs typeface="Arial" panose="020B0604020202020204" pitchFamily="34" charset="0"/>
            </a:rPr>
            <a:t>Recent publications selected to maintain relevance and data accuracy </a:t>
          </a:r>
        </a:p>
      </dgm:t>
    </dgm:pt>
    <dgm:pt modelId="{92806AD6-A6AB-4089-A91C-0C99F2E8497E}" type="parTrans" cxnId="{80BEFF13-816E-447B-AF46-5C3CE6252C51}">
      <dgm:prSet/>
      <dgm:spPr/>
      <dgm:t>
        <a:bodyPr/>
        <a:lstStyle/>
        <a:p>
          <a:endParaRPr lang="en-US"/>
        </a:p>
      </dgm:t>
    </dgm:pt>
    <dgm:pt modelId="{727E4651-35BA-44C7-B1B9-CF39D3C55EE5}" type="sibTrans" cxnId="{80BEFF13-816E-447B-AF46-5C3CE6252C51}">
      <dgm:prSet/>
      <dgm:spPr/>
      <dgm:t>
        <a:bodyPr/>
        <a:lstStyle/>
        <a:p>
          <a:endParaRPr lang="en-US"/>
        </a:p>
      </dgm:t>
    </dgm:pt>
    <dgm:pt modelId="{5665E723-6189-49DB-9741-FE97183F4DEF}">
      <dgm:prSet custT="1"/>
      <dgm:spPr/>
      <dgm:t>
        <a:bodyPr/>
        <a:lstStyle/>
        <a:p>
          <a:r>
            <a:rPr lang="en-US" sz="2200" dirty="0">
              <a:latin typeface="Arial" panose="020B0604020202020204" pitchFamily="34" charset="0"/>
              <a:cs typeface="Arial" panose="020B0604020202020204" pitchFamily="34" charset="0"/>
            </a:rPr>
            <a:t>Critical evaluation reduces bias in secondary data interpretation </a:t>
          </a:r>
        </a:p>
      </dgm:t>
    </dgm:pt>
    <dgm:pt modelId="{AE5DAB2F-E445-41B6-9368-193F90691021}" type="parTrans" cxnId="{9520E033-B5CA-49F8-A876-9CFD7D6E31B5}">
      <dgm:prSet/>
      <dgm:spPr/>
      <dgm:t>
        <a:bodyPr/>
        <a:lstStyle/>
        <a:p>
          <a:endParaRPr lang="en-US"/>
        </a:p>
      </dgm:t>
    </dgm:pt>
    <dgm:pt modelId="{D0D18F91-9CC0-4C49-A2AC-0B3868FB7124}" type="sibTrans" cxnId="{9520E033-B5CA-49F8-A876-9CFD7D6E31B5}">
      <dgm:prSet/>
      <dgm:spPr/>
      <dgm:t>
        <a:bodyPr/>
        <a:lstStyle/>
        <a:p>
          <a:endParaRPr lang="en-US"/>
        </a:p>
      </dgm:t>
    </dgm:pt>
    <dgm:pt modelId="{D42EC141-5531-4F31-A659-E09C613151F2}">
      <dgm:prSet custT="1"/>
      <dgm:spPr/>
      <dgm:t>
        <a:bodyPr/>
        <a:lstStyle/>
        <a:p>
          <a:r>
            <a:rPr lang="en-US" sz="2200" dirty="0">
              <a:latin typeface="Arial" panose="020B0604020202020204" pitchFamily="34" charset="0"/>
              <a:cs typeface="Arial" panose="020B0604020202020204" pitchFamily="34" charset="0"/>
            </a:rPr>
            <a:t>Consistent data comparison strengthens overall research credibility and trust </a:t>
          </a:r>
        </a:p>
      </dgm:t>
    </dgm:pt>
    <dgm:pt modelId="{7116A6EA-17C7-48B0-BCB7-84E63B0E7C13}" type="parTrans" cxnId="{B308C74E-BC59-490B-B4C1-6913A598C7BC}">
      <dgm:prSet/>
      <dgm:spPr/>
      <dgm:t>
        <a:bodyPr/>
        <a:lstStyle/>
        <a:p>
          <a:endParaRPr lang="en-US"/>
        </a:p>
      </dgm:t>
    </dgm:pt>
    <dgm:pt modelId="{EFCBD64C-9596-49AC-8755-9BC88425747E}" type="sibTrans" cxnId="{B308C74E-BC59-490B-B4C1-6913A598C7BC}">
      <dgm:prSet/>
      <dgm:spPr/>
      <dgm:t>
        <a:bodyPr/>
        <a:lstStyle/>
        <a:p>
          <a:endParaRPr lang="en-US"/>
        </a:p>
      </dgm:t>
    </dgm:pt>
    <dgm:pt modelId="{030FECA5-9C58-4447-A1BC-87A6F8FF5379}" type="pres">
      <dgm:prSet presAssocID="{BB4B1E0E-7C60-42D6-B349-71929D27986F}" presName="root" presStyleCnt="0">
        <dgm:presLayoutVars>
          <dgm:dir/>
          <dgm:resizeHandles val="exact"/>
        </dgm:presLayoutVars>
      </dgm:prSet>
      <dgm:spPr/>
    </dgm:pt>
    <dgm:pt modelId="{5F4FC9E4-998B-4D09-A369-869906350B2F}" type="pres">
      <dgm:prSet presAssocID="{2738D37D-A929-42F6-BB05-CCBEC7BF4105}" presName="compNode" presStyleCnt="0"/>
      <dgm:spPr/>
    </dgm:pt>
    <dgm:pt modelId="{27C7622D-FC9E-42B9-BC85-03471A40CFC7}" type="pres">
      <dgm:prSet presAssocID="{2738D37D-A929-42F6-BB05-CCBEC7BF4105}" presName="bgRect" presStyleLbl="bgShp" presStyleIdx="0" presStyleCnt="5"/>
      <dgm:spPr/>
    </dgm:pt>
    <dgm:pt modelId="{DCFE4B52-D908-46F4-AD0F-16E64DA74764}" type="pres">
      <dgm:prSet presAssocID="{2738D37D-A929-42F6-BB05-CCBEC7BF4105}"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mark"/>
        </a:ext>
      </dgm:extLst>
    </dgm:pt>
    <dgm:pt modelId="{C9F6CA65-68C7-438F-AF76-FD8186E465E5}" type="pres">
      <dgm:prSet presAssocID="{2738D37D-A929-42F6-BB05-CCBEC7BF4105}" presName="spaceRect" presStyleCnt="0"/>
      <dgm:spPr/>
    </dgm:pt>
    <dgm:pt modelId="{717ECFF3-6520-4D28-9AF1-1A3C309A13A7}" type="pres">
      <dgm:prSet presAssocID="{2738D37D-A929-42F6-BB05-CCBEC7BF4105}" presName="parTx" presStyleLbl="revTx" presStyleIdx="0" presStyleCnt="5">
        <dgm:presLayoutVars>
          <dgm:chMax val="0"/>
          <dgm:chPref val="0"/>
        </dgm:presLayoutVars>
      </dgm:prSet>
      <dgm:spPr/>
    </dgm:pt>
    <dgm:pt modelId="{7C2E72CB-B809-49F9-AE35-EE2A48472EFA}" type="pres">
      <dgm:prSet presAssocID="{E8D39493-4792-4E86-BF90-795CA6BE8105}" presName="sibTrans" presStyleCnt="0"/>
      <dgm:spPr/>
    </dgm:pt>
    <dgm:pt modelId="{98958DF6-7091-48EB-8E9C-10B657C478CA}" type="pres">
      <dgm:prSet presAssocID="{EEB47DF5-18AE-436D-A551-CBF691263EFD}" presName="compNode" presStyleCnt="0"/>
      <dgm:spPr/>
    </dgm:pt>
    <dgm:pt modelId="{A633BDEE-97FB-41D9-8891-06B4C1AE253E}" type="pres">
      <dgm:prSet presAssocID="{EEB47DF5-18AE-436D-A551-CBF691263EFD}" presName="bgRect" presStyleLbl="bgShp" presStyleIdx="1" presStyleCnt="5"/>
      <dgm:spPr/>
    </dgm:pt>
    <dgm:pt modelId="{A2E0BB12-BA82-411C-A13D-4AC4FB6AC9C7}" type="pres">
      <dgm:prSet presAssocID="{EEB47DF5-18AE-436D-A551-CBF691263EFD}"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3AC9BDED-2A60-4F00-A23D-5A0AA72FD6E7}" type="pres">
      <dgm:prSet presAssocID="{EEB47DF5-18AE-436D-A551-CBF691263EFD}" presName="spaceRect" presStyleCnt="0"/>
      <dgm:spPr/>
    </dgm:pt>
    <dgm:pt modelId="{8F911CFC-7611-4D7D-AC8B-A3E76FE87119}" type="pres">
      <dgm:prSet presAssocID="{EEB47DF5-18AE-436D-A551-CBF691263EFD}" presName="parTx" presStyleLbl="revTx" presStyleIdx="1" presStyleCnt="5">
        <dgm:presLayoutVars>
          <dgm:chMax val="0"/>
          <dgm:chPref val="0"/>
        </dgm:presLayoutVars>
      </dgm:prSet>
      <dgm:spPr/>
    </dgm:pt>
    <dgm:pt modelId="{1EA14E17-3D0F-4C3A-91C8-09A77D9D18F5}" type="pres">
      <dgm:prSet presAssocID="{A5412AFB-ECD0-4817-8ACB-954814D444F0}" presName="sibTrans" presStyleCnt="0"/>
      <dgm:spPr/>
    </dgm:pt>
    <dgm:pt modelId="{59F43A59-04C2-4EF8-BD12-E4C8CD6349C1}" type="pres">
      <dgm:prSet presAssocID="{5FDE0552-3203-4816-B9F2-D8908EDB299B}" presName="compNode" presStyleCnt="0"/>
      <dgm:spPr/>
    </dgm:pt>
    <dgm:pt modelId="{E392EBAE-B655-4AC3-AE82-F68A5BFDFFF8}" type="pres">
      <dgm:prSet presAssocID="{5FDE0552-3203-4816-B9F2-D8908EDB299B}" presName="bgRect" presStyleLbl="bgShp" presStyleIdx="2" presStyleCnt="5"/>
      <dgm:spPr/>
    </dgm:pt>
    <dgm:pt modelId="{CEC1FF66-99CB-4224-8467-A8D02974C454}" type="pres">
      <dgm:prSet presAssocID="{5FDE0552-3203-4816-B9F2-D8908EDB299B}"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ullseye"/>
        </a:ext>
      </dgm:extLst>
    </dgm:pt>
    <dgm:pt modelId="{7732FFFE-D3AB-4AF9-B15F-095D0D2ACC1D}" type="pres">
      <dgm:prSet presAssocID="{5FDE0552-3203-4816-B9F2-D8908EDB299B}" presName="spaceRect" presStyleCnt="0"/>
      <dgm:spPr/>
    </dgm:pt>
    <dgm:pt modelId="{1B564D8C-103F-44BC-AA38-B4FC17975DA2}" type="pres">
      <dgm:prSet presAssocID="{5FDE0552-3203-4816-B9F2-D8908EDB299B}" presName="parTx" presStyleLbl="revTx" presStyleIdx="2" presStyleCnt="5">
        <dgm:presLayoutVars>
          <dgm:chMax val="0"/>
          <dgm:chPref val="0"/>
        </dgm:presLayoutVars>
      </dgm:prSet>
      <dgm:spPr/>
    </dgm:pt>
    <dgm:pt modelId="{84DC0946-671A-45D1-AEB9-28D15DBF195B}" type="pres">
      <dgm:prSet presAssocID="{727E4651-35BA-44C7-B1B9-CF39D3C55EE5}" presName="sibTrans" presStyleCnt="0"/>
      <dgm:spPr/>
    </dgm:pt>
    <dgm:pt modelId="{A0810ED4-681E-4330-9FE8-844222031909}" type="pres">
      <dgm:prSet presAssocID="{5665E723-6189-49DB-9741-FE97183F4DEF}" presName="compNode" presStyleCnt="0"/>
      <dgm:spPr/>
    </dgm:pt>
    <dgm:pt modelId="{4E8B1709-81A8-4701-A511-D3FCC5F39566}" type="pres">
      <dgm:prSet presAssocID="{5665E723-6189-49DB-9741-FE97183F4DEF}" presName="bgRect" presStyleLbl="bgShp" presStyleIdx="3" presStyleCnt="5"/>
      <dgm:spPr/>
    </dgm:pt>
    <dgm:pt modelId="{81D98E35-F280-48DE-AC76-CDF75A566206}" type="pres">
      <dgm:prSet presAssocID="{5665E723-6189-49DB-9741-FE97183F4DEF}"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chart"/>
        </a:ext>
      </dgm:extLst>
    </dgm:pt>
    <dgm:pt modelId="{1BCDF477-4883-4FB4-B780-E1C01921BD76}" type="pres">
      <dgm:prSet presAssocID="{5665E723-6189-49DB-9741-FE97183F4DEF}" presName="spaceRect" presStyleCnt="0"/>
      <dgm:spPr/>
    </dgm:pt>
    <dgm:pt modelId="{09BF7E8C-114A-4D99-903B-4F2FC43A1827}" type="pres">
      <dgm:prSet presAssocID="{5665E723-6189-49DB-9741-FE97183F4DEF}" presName="parTx" presStyleLbl="revTx" presStyleIdx="3" presStyleCnt="5">
        <dgm:presLayoutVars>
          <dgm:chMax val="0"/>
          <dgm:chPref val="0"/>
        </dgm:presLayoutVars>
      </dgm:prSet>
      <dgm:spPr/>
    </dgm:pt>
    <dgm:pt modelId="{82C110AE-5067-4DDF-A76B-374140998581}" type="pres">
      <dgm:prSet presAssocID="{D0D18F91-9CC0-4C49-A2AC-0B3868FB7124}" presName="sibTrans" presStyleCnt="0"/>
      <dgm:spPr/>
    </dgm:pt>
    <dgm:pt modelId="{1E2CD4B3-751E-42C8-ABAE-0AE6CBD5471C}" type="pres">
      <dgm:prSet presAssocID="{D42EC141-5531-4F31-A659-E09C613151F2}" presName="compNode" presStyleCnt="0"/>
      <dgm:spPr/>
    </dgm:pt>
    <dgm:pt modelId="{DC605AD3-AC83-4587-9F82-E47FE6B88B4C}" type="pres">
      <dgm:prSet presAssocID="{D42EC141-5531-4F31-A659-E09C613151F2}" presName="bgRect" presStyleLbl="bgShp" presStyleIdx="4" presStyleCnt="5"/>
      <dgm:spPr/>
    </dgm:pt>
    <dgm:pt modelId="{F74BA462-2785-4C26-9F08-CE8DA8CFE7B3}" type="pres">
      <dgm:prSet presAssocID="{D42EC141-5531-4F31-A659-E09C613151F2}"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Thumbs Up Sign"/>
        </a:ext>
      </dgm:extLst>
    </dgm:pt>
    <dgm:pt modelId="{7C7E9FD1-BEEA-4463-84F9-A456B17EE55B}" type="pres">
      <dgm:prSet presAssocID="{D42EC141-5531-4F31-A659-E09C613151F2}" presName="spaceRect" presStyleCnt="0"/>
      <dgm:spPr/>
    </dgm:pt>
    <dgm:pt modelId="{4544CBA8-04C2-4145-AE9C-5DA62BCE180C}" type="pres">
      <dgm:prSet presAssocID="{D42EC141-5531-4F31-A659-E09C613151F2}" presName="parTx" presStyleLbl="revTx" presStyleIdx="4" presStyleCnt="5">
        <dgm:presLayoutVars>
          <dgm:chMax val="0"/>
          <dgm:chPref val="0"/>
        </dgm:presLayoutVars>
      </dgm:prSet>
      <dgm:spPr/>
    </dgm:pt>
  </dgm:ptLst>
  <dgm:cxnLst>
    <dgm:cxn modelId="{80BEFF13-816E-447B-AF46-5C3CE6252C51}" srcId="{BB4B1E0E-7C60-42D6-B349-71929D27986F}" destId="{5FDE0552-3203-4816-B9F2-D8908EDB299B}" srcOrd="2" destOrd="0" parTransId="{92806AD6-A6AB-4089-A91C-0C99F2E8497E}" sibTransId="{727E4651-35BA-44C7-B1B9-CF39D3C55EE5}"/>
    <dgm:cxn modelId="{C551C226-50CF-408C-B60B-E7F8E1B83850}" type="presOf" srcId="{2738D37D-A929-42F6-BB05-CCBEC7BF4105}" destId="{717ECFF3-6520-4D28-9AF1-1A3C309A13A7}" srcOrd="0" destOrd="0" presId="urn:microsoft.com/office/officeart/2018/2/layout/IconVerticalSolidList"/>
    <dgm:cxn modelId="{9520E033-B5CA-49F8-A876-9CFD7D6E31B5}" srcId="{BB4B1E0E-7C60-42D6-B349-71929D27986F}" destId="{5665E723-6189-49DB-9741-FE97183F4DEF}" srcOrd="3" destOrd="0" parTransId="{AE5DAB2F-E445-41B6-9368-193F90691021}" sibTransId="{D0D18F91-9CC0-4C49-A2AC-0B3868FB7124}"/>
    <dgm:cxn modelId="{4D9A7544-B746-49F1-A24E-B53F6EC2298D}" type="presOf" srcId="{EEB47DF5-18AE-436D-A551-CBF691263EFD}" destId="{8F911CFC-7611-4D7D-AC8B-A3E76FE87119}" srcOrd="0" destOrd="0" presId="urn:microsoft.com/office/officeart/2018/2/layout/IconVerticalSolidList"/>
    <dgm:cxn modelId="{AE56C14C-8E7B-4AFD-B5CD-0B1DEEC26FAC}" type="presOf" srcId="{BB4B1E0E-7C60-42D6-B349-71929D27986F}" destId="{030FECA5-9C58-4447-A1BC-87A6F8FF5379}" srcOrd="0" destOrd="0" presId="urn:microsoft.com/office/officeart/2018/2/layout/IconVerticalSolidList"/>
    <dgm:cxn modelId="{B308C74E-BC59-490B-B4C1-6913A598C7BC}" srcId="{BB4B1E0E-7C60-42D6-B349-71929D27986F}" destId="{D42EC141-5531-4F31-A659-E09C613151F2}" srcOrd="4" destOrd="0" parTransId="{7116A6EA-17C7-48B0-BCB7-84E63B0E7C13}" sibTransId="{EFCBD64C-9596-49AC-8755-9BC88425747E}"/>
    <dgm:cxn modelId="{4EBF9A52-1D2E-467B-91AA-AF9E64854363}" srcId="{BB4B1E0E-7C60-42D6-B349-71929D27986F}" destId="{2738D37D-A929-42F6-BB05-CCBEC7BF4105}" srcOrd="0" destOrd="0" parTransId="{B3FCCA93-086F-418A-B92D-5B4ACC5DB7F1}" sibTransId="{E8D39493-4792-4E86-BF90-795CA6BE8105}"/>
    <dgm:cxn modelId="{8AECF46D-2183-4F51-B2C6-7EC1AD9950B0}" type="presOf" srcId="{5FDE0552-3203-4816-B9F2-D8908EDB299B}" destId="{1B564D8C-103F-44BC-AA38-B4FC17975DA2}" srcOrd="0" destOrd="0" presId="urn:microsoft.com/office/officeart/2018/2/layout/IconVerticalSolidList"/>
    <dgm:cxn modelId="{C9BC9EA9-4F4D-46DD-9745-C77B6231D67A}" type="presOf" srcId="{D42EC141-5531-4F31-A659-E09C613151F2}" destId="{4544CBA8-04C2-4145-AE9C-5DA62BCE180C}" srcOrd="0" destOrd="0" presId="urn:microsoft.com/office/officeart/2018/2/layout/IconVerticalSolidList"/>
    <dgm:cxn modelId="{2538F2D5-8AC8-4121-BD5D-9D743F6FF5D6}" srcId="{BB4B1E0E-7C60-42D6-B349-71929D27986F}" destId="{EEB47DF5-18AE-436D-A551-CBF691263EFD}" srcOrd="1" destOrd="0" parTransId="{080FD410-3AB5-4D5A-A076-1830946B7221}" sibTransId="{A5412AFB-ECD0-4817-8ACB-954814D444F0}"/>
    <dgm:cxn modelId="{4B8CC8EF-9501-42C5-AB98-5D9DBB4E776A}" type="presOf" srcId="{5665E723-6189-49DB-9741-FE97183F4DEF}" destId="{09BF7E8C-114A-4D99-903B-4F2FC43A1827}" srcOrd="0" destOrd="0" presId="urn:microsoft.com/office/officeart/2018/2/layout/IconVerticalSolidList"/>
    <dgm:cxn modelId="{6471AC0E-1A7C-47DB-A17B-4862B4BAE6E2}" type="presParOf" srcId="{030FECA5-9C58-4447-A1BC-87A6F8FF5379}" destId="{5F4FC9E4-998B-4D09-A369-869906350B2F}" srcOrd="0" destOrd="0" presId="urn:microsoft.com/office/officeart/2018/2/layout/IconVerticalSolidList"/>
    <dgm:cxn modelId="{6CECC509-6804-4602-9C95-CC105FEEB4C6}" type="presParOf" srcId="{5F4FC9E4-998B-4D09-A369-869906350B2F}" destId="{27C7622D-FC9E-42B9-BC85-03471A40CFC7}" srcOrd="0" destOrd="0" presId="urn:microsoft.com/office/officeart/2018/2/layout/IconVerticalSolidList"/>
    <dgm:cxn modelId="{3A787AC1-5D13-4198-A558-BE053E9DA81A}" type="presParOf" srcId="{5F4FC9E4-998B-4D09-A369-869906350B2F}" destId="{DCFE4B52-D908-46F4-AD0F-16E64DA74764}" srcOrd="1" destOrd="0" presId="urn:microsoft.com/office/officeart/2018/2/layout/IconVerticalSolidList"/>
    <dgm:cxn modelId="{43F8CF98-D733-45C5-80ED-46205C549837}" type="presParOf" srcId="{5F4FC9E4-998B-4D09-A369-869906350B2F}" destId="{C9F6CA65-68C7-438F-AF76-FD8186E465E5}" srcOrd="2" destOrd="0" presId="urn:microsoft.com/office/officeart/2018/2/layout/IconVerticalSolidList"/>
    <dgm:cxn modelId="{5CF67E2D-55DC-4B2F-B289-4B870D57BD84}" type="presParOf" srcId="{5F4FC9E4-998B-4D09-A369-869906350B2F}" destId="{717ECFF3-6520-4D28-9AF1-1A3C309A13A7}" srcOrd="3" destOrd="0" presId="urn:microsoft.com/office/officeart/2018/2/layout/IconVerticalSolidList"/>
    <dgm:cxn modelId="{9867C248-7FB5-403D-A46F-1398F844F879}" type="presParOf" srcId="{030FECA5-9C58-4447-A1BC-87A6F8FF5379}" destId="{7C2E72CB-B809-49F9-AE35-EE2A48472EFA}" srcOrd="1" destOrd="0" presId="urn:microsoft.com/office/officeart/2018/2/layout/IconVerticalSolidList"/>
    <dgm:cxn modelId="{872AA425-7124-4DE6-AA60-713B15D2739E}" type="presParOf" srcId="{030FECA5-9C58-4447-A1BC-87A6F8FF5379}" destId="{98958DF6-7091-48EB-8E9C-10B657C478CA}" srcOrd="2" destOrd="0" presId="urn:microsoft.com/office/officeart/2018/2/layout/IconVerticalSolidList"/>
    <dgm:cxn modelId="{FEF36102-4A84-4184-A6F5-CE6B969AD62C}" type="presParOf" srcId="{98958DF6-7091-48EB-8E9C-10B657C478CA}" destId="{A633BDEE-97FB-41D9-8891-06B4C1AE253E}" srcOrd="0" destOrd="0" presId="urn:microsoft.com/office/officeart/2018/2/layout/IconVerticalSolidList"/>
    <dgm:cxn modelId="{B2A9C755-8147-4401-A075-D8D9E4E9BBDC}" type="presParOf" srcId="{98958DF6-7091-48EB-8E9C-10B657C478CA}" destId="{A2E0BB12-BA82-411C-A13D-4AC4FB6AC9C7}" srcOrd="1" destOrd="0" presId="urn:microsoft.com/office/officeart/2018/2/layout/IconVerticalSolidList"/>
    <dgm:cxn modelId="{5B3077F8-6A9D-41DA-AD4E-3EF2B4CA59C9}" type="presParOf" srcId="{98958DF6-7091-48EB-8E9C-10B657C478CA}" destId="{3AC9BDED-2A60-4F00-A23D-5A0AA72FD6E7}" srcOrd="2" destOrd="0" presId="urn:microsoft.com/office/officeart/2018/2/layout/IconVerticalSolidList"/>
    <dgm:cxn modelId="{E1F2548D-2DED-4EAC-A0FA-EEDCE4A63ADE}" type="presParOf" srcId="{98958DF6-7091-48EB-8E9C-10B657C478CA}" destId="{8F911CFC-7611-4D7D-AC8B-A3E76FE87119}" srcOrd="3" destOrd="0" presId="urn:microsoft.com/office/officeart/2018/2/layout/IconVerticalSolidList"/>
    <dgm:cxn modelId="{90B441C6-8AEC-410B-99A8-4C354A8DF882}" type="presParOf" srcId="{030FECA5-9C58-4447-A1BC-87A6F8FF5379}" destId="{1EA14E17-3D0F-4C3A-91C8-09A77D9D18F5}" srcOrd="3" destOrd="0" presId="urn:microsoft.com/office/officeart/2018/2/layout/IconVerticalSolidList"/>
    <dgm:cxn modelId="{B3A4B605-609B-4678-ACB0-234FDAEEC775}" type="presParOf" srcId="{030FECA5-9C58-4447-A1BC-87A6F8FF5379}" destId="{59F43A59-04C2-4EF8-BD12-E4C8CD6349C1}" srcOrd="4" destOrd="0" presId="urn:microsoft.com/office/officeart/2018/2/layout/IconVerticalSolidList"/>
    <dgm:cxn modelId="{AA18EF14-4301-4D68-B5DE-2980B68E1867}" type="presParOf" srcId="{59F43A59-04C2-4EF8-BD12-E4C8CD6349C1}" destId="{E392EBAE-B655-4AC3-AE82-F68A5BFDFFF8}" srcOrd="0" destOrd="0" presId="urn:microsoft.com/office/officeart/2018/2/layout/IconVerticalSolidList"/>
    <dgm:cxn modelId="{8EAB88AE-D8BE-4069-B063-67CA3BE5D79C}" type="presParOf" srcId="{59F43A59-04C2-4EF8-BD12-E4C8CD6349C1}" destId="{CEC1FF66-99CB-4224-8467-A8D02974C454}" srcOrd="1" destOrd="0" presId="urn:microsoft.com/office/officeart/2018/2/layout/IconVerticalSolidList"/>
    <dgm:cxn modelId="{DC9F263E-A1E7-422C-BE00-D6B122CA8262}" type="presParOf" srcId="{59F43A59-04C2-4EF8-BD12-E4C8CD6349C1}" destId="{7732FFFE-D3AB-4AF9-B15F-095D0D2ACC1D}" srcOrd="2" destOrd="0" presId="urn:microsoft.com/office/officeart/2018/2/layout/IconVerticalSolidList"/>
    <dgm:cxn modelId="{99927250-912F-4EF3-8702-10E2E5FC5986}" type="presParOf" srcId="{59F43A59-04C2-4EF8-BD12-E4C8CD6349C1}" destId="{1B564D8C-103F-44BC-AA38-B4FC17975DA2}" srcOrd="3" destOrd="0" presId="urn:microsoft.com/office/officeart/2018/2/layout/IconVerticalSolidList"/>
    <dgm:cxn modelId="{C2732CA4-5D31-4937-B1A2-43E674469FAF}" type="presParOf" srcId="{030FECA5-9C58-4447-A1BC-87A6F8FF5379}" destId="{84DC0946-671A-45D1-AEB9-28D15DBF195B}" srcOrd="5" destOrd="0" presId="urn:microsoft.com/office/officeart/2018/2/layout/IconVerticalSolidList"/>
    <dgm:cxn modelId="{43C43058-8F0C-49C4-88BA-68CE5B904EA4}" type="presParOf" srcId="{030FECA5-9C58-4447-A1BC-87A6F8FF5379}" destId="{A0810ED4-681E-4330-9FE8-844222031909}" srcOrd="6" destOrd="0" presId="urn:microsoft.com/office/officeart/2018/2/layout/IconVerticalSolidList"/>
    <dgm:cxn modelId="{8F82D097-E708-4986-B5AF-7F6848FF1CC3}" type="presParOf" srcId="{A0810ED4-681E-4330-9FE8-844222031909}" destId="{4E8B1709-81A8-4701-A511-D3FCC5F39566}" srcOrd="0" destOrd="0" presId="urn:microsoft.com/office/officeart/2018/2/layout/IconVerticalSolidList"/>
    <dgm:cxn modelId="{88FAA466-6589-4AA8-9D18-F34E43D84995}" type="presParOf" srcId="{A0810ED4-681E-4330-9FE8-844222031909}" destId="{81D98E35-F280-48DE-AC76-CDF75A566206}" srcOrd="1" destOrd="0" presId="urn:microsoft.com/office/officeart/2018/2/layout/IconVerticalSolidList"/>
    <dgm:cxn modelId="{14511268-C5BB-4837-9428-5AE0E1281451}" type="presParOf" srcId="{A0810ED4-681E-4330-9FE8-844222031909}" destId="{1BCDF477-4883-4FB4-B780-E1C01921BD76}" srcOrd="2" destOrd="0" presId="urn:microsoft.com/office/officeart/2018/2/layout/IconVerticalSolidList"/>
    <dgm:cxn modelId="{BF492145-8688-4DC5-A88F-13FF539BCCE5}" type="presParOf" srcId="{A0810ED4-681E-4330-9FE8-844222031909}" destId="{09BF7E8C-114A-4D99-903B-4F2FC43A1827}" srcOrd="3" destOrd="0" presId="urn:microsoft.com/office/officeart/2018/2/layout/IconVerticalSolidList"/>
    <dgm:cxn modelId="{1DD1E0BC-FC13-48EE-9F10-51A2E6EE310D}" type="presParOf" srcId="{030FECA5-9C58-4447-A1BC-87A6F8FF5379}" destId="{82C110AE-5067-4DDF-A76B-374140998581}" srcOrd="7" destOrd="0" presId="urn:microsoft.com/office/officeart/2018/2/layout/IconVerticalSolidList"/>
    <dgm:cxn modelId="{FCC50620-04C4-4E77-A297-908314BC6F44}" type="presParOf" srcId="{030FECA5-9C58-4447-A1BC-87A6F8FF5379}" destId="{1E2CD4B3-751E-42C8-ABAE-0AE6CBD5471C}" srcOrd="8" destOrd="0" presId="urn:microsoft.com/office/officeart/2018/2/layout/IconVerticalSolidList"/>
    <dgm:cxn modelId="{EBCCD5EE-18C5-4FC3-A918-56094C121F8C}" type="presParOf" srcId="{1E2CD4B3-751E-42C8-ABAE-0AE6CBD5471C}" destId="{DC605AD3-AC83-4587-9F82-E47FE6B88B4C}" srcOrd="0" destOrd="0" presId="urn:microsoft.com/office/officeart/2018/2/layout/IconVerticalSolidList"/>
    <dgm:cxn modelId="{B360A360-5679-4CAB-809D-3243ED5314C3}" type="presParOf" srcId="{1E2CD4B3-751E-42C8-ABAE-0AE6CBD5471C}" destId="{F74BA462-2785-4C26-9F08-CE8DA8CFE7B3}" srcOrd="1" destOrd="0" presId="urn:microsoft.com/office/officeart/2018/2/layout/IconVerticalSolidList"/>
    <dgm:cxn modelId="{4EA0DE3E-CECC-4BBA-9AFC-84927A33329D}" type="presParOf" srcId="{1E2CD4B3-751E-42C8-ABAE-0AE6CBD5471C}" destId="{7C7E9FD1-BEEA-4463-84F9-A456B17EE55B}" srcOrd="2" destOrd="0" presId="urn:microsoft.com/office/officeart/2018/2/layout/IconVerticalSolidList"/>
    <dgm:cxn modelId="{F3E6728B-540E-48FE-B136-A6F52232399F}" type="presParOf" srcId="{1E2CD4B3-751E-42C8-ABAE-0AE6CBD5471C}" destId="{4544CBA8-04C2-4145-AE9C-5DA62BCE180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418B1D9-7A78-45BF-9712-2AC24D695C8E}" type="doc">
      <dgm:prSet loTypeId="urn:microsoft.com/office/officeart/2016/7/layout/VerticalSolidActionList" loCatId="List" qsTypeId="urn:microsoft.com/office/officeart/2005/8/quickstyle/simple4" qsCatId="simple" csTypeId="urn:microsoft.com/office/officeart/2005/8/colors/colorful2" csCatId="colorful" phldr="1"/>
      <dgm:spPr/>
      <dgm:t>
        <a:bodyPr/>
        <a:lstStyle/>
        <a:p>
          <a:endParaRPr lang="en-US"/>
        </a:p>
      </dgm:t>
    </dgm:pt>
    <dgm:pt modelId="{AB67C52F-BECB-410F-84D2-300EB35AB062}">
      <dgm:prSet custT="1"/>
      <dgm:spPr/>
      <dgm:t>
        <a:bodyPr/>
        <a:lstStyle/>
        <a:p>
          <a:r>
            <a:rPr lang="en-US" sz="2400" b="1" dirty="0">
              <a:latin typeface="Arial" panose="020B0604020202020204" pitchFamily="34" charset="0"/>
              <a:cs typeface="Arial" panose="020B0604020202020204" pitchFamily="34" charset="0"/>
            </a:rPr>
            <a:t>Improve</a:t>
          </a:r>
        </a:p>
      </dgm:t>
    </dgm:pt>
    <dgm:pt modelId="{D0113857-BE01-478A-B4EF-467E03CA8FBD}" type="parTrans" cxnId="{C8B15CC2-134D-45CD-B133-1A874AC821B8}">
      <dgm:prSet/>
      <dgm:spPr/>
      <dgm:t>
        <a:bodyPr/>
        <a:lstStyle/>
        <a:p>
          <a:endParaRPr lang="en-US"/>
        </a:p>
      </dgm:t>
    </dgm:pt>
    <dgm:pt modelId="{CC57D29D-A169-4D3B-A471-5EAB3C8B0DBB}" type="sibTrans" cxnId="{C8B15CC2-134D-45CD-B133-1A874AC821B8}">
      <dgm:prSet/>
      <dgm:spPr/>
      <dgm:t>
        <a:bodyPr/>
        <a:lstStyle/>
        <a:p>
          <a:endParaRPr lang="en-US"/>
        </a:p>
      </dgm:t>
    </dgm:pt>
    <dgm:pt modelId="{585D7ABB-C079-449E-8C90-EBFB838B76DE}">
      <dgm:prSet custT="1"/>
      <dgm:spPr/>
      <dgm:t>
        <a:bodyPr/>
        <a:lstStyle/>
        <a:p>
          <a:r>
            <a:rPr lang="en-US" sz="2400" dirty="0">
              <a:latin typeface="Arial" panose="020B0604020202020204" pitchFamily="34" charset="0"/>
              <a:cs typeface="Arial" panose="020B0604020202020204" pitchFamily="34" charset="0"/>
            </a:rPr>
            <a:t>Improve transparency in sustainability reporting to build consumer trust </a:t>
          </a:r>
        </a:p>
      </dgm:t>
    </dgm:pt>
    <dgm:pt modelId="{239C3C1F-CAA8-4043-B676-2761EF43DB05}" type="parTrans" cxnId="{30DFE767-4840-4653-AE17-561B016DAE2A}">
      <dgm:prSet/>
      <dgm:spPr/>
      <dgm:t>
        <a:bodyPr/>
        <a:lstStyle/>
        <a:p>
          <a:endParaRPr lang="en-US"/>
        </a:p>
      </dgm:t>
    </dgm:pt>
    <dgm:pt modelId="{C2A8EB35-1E60-4A6E-98DE-9E0A1A65DF08}" type="sibTrans" cxnId="{30DFE767-4840-4653-AE17-561B016DAE2A}">
      <dgm:prSet/>
      <dgm:spPr/>
      <dgm:t>
        <a:bodyPr/>
        <a:lstStyle/>
        <a:p>
          <a:endParaRPr lang="en-US"/>
        </a:p>
      </dgm:t>
    </dgm:pt>
    <dgm:pt modelId="{BF0E6C2B-280B-431C-B372-0825A081E1B0}">
      <dgm:prSet custT="1"/>
      <dgm:spPr/>
      <dgm:t>
        <a:bodyPr/>
        <a:lstStyle/>
        <a:p>
          <a:r>
            <a:rPr lang="en-US" sz="2400" b="1" dirty="0">
              <a:latin typeface="Arial" panose="020B0604020202020204" pitchFamily="34" charset="0"/>
              <a:cs typeface="Arial" panose="020B0604020202020204" pitchFamily="34" charset="0"/>
            </a:rPr>
            <a:t>Strengthen</a:t>
          </a:r>
        </a:p>
      </dgm:t>
    </dgm:pt>
    <dgm:pt modelId="{ECFBB7CC-45B2-4EDC-9CCC-CA067F8B29DF}" type="parTrans" cxnId="{E3DDE698-DF36-44D1-8A47-0C4B955B1BC4}">
      <dgm:prSet/>
      <dgm:spPr/>
      <dgm:t>
        <a:bodyPr/>
        <a:lstStyle/>
        <a:p>
          <a:endParaRPr lang="en-US"/>
        </a:p>
      </dgm:t>
    </dgm:pt>
    <dgm:pt modelId="{BEC4A084-4889-4031-A447-35A490030C46}" type="sibTrans" cxnId="{E3DDE698-DF36-44D1-8A47-0C4B955B1BC4}">
      <dgm:prSet/>
      <dgm:spPr/>
      <dgm:t>
        <a:bodyPr/>
        <a:lstStyle/>
        <a:p>
          <a:endParaRPr lang="en-US"/>
        </a:p>
      </dgm:t>
    </dgm:pt>
    <dgm:pt modelId="{B4333533-B624-4F62-8486-63B6889BFF1E}">
      <dgm:prSet custT="1"/>
      <dgm:spPr/>
      <dgm:t>
        <a:bodyPr/>
        <a:lstStyle/>
        <a:p>
          <a:r>
            <a:rPr lang="en-US" sz="2400" dirty="0">
              <a:latin typeface="Arial" panose="020B0604020202020204" pitchFamily="34" charset="0"/>
              <a:cs typeface="Arial" panose="020B0604020202020204" pitchFamily="34" charset="0"/>
            </a:rPr>
            <a:t>Strengthen communication strategies highlighting genuine sustainability efforts to consumers </a:t>
          </a:r>
        </a:p>
      </dgm:t>
    </dgm:pt>
    <dgm:pt modelId="{AD315C72-6FBC-4198-B84F-468FF3997D25}" type="parTrans" cxnId="{2DBF5EFA-9394-4DE6-A0A7-56F49F9E5882}">
      <dgm:prSet/>
      <dgm:spPr/>
      <dgm:t>
        <a:bodyPr/>
        <a:lstStyle/>
        <a:p>
          <a:endParaRPr lang="en-US"/>
        </a:p>
      </dgm:t>
    </dgm:pt>
    <dgm:pt modelId="{8AB21664-A66E-47A0-931E-123B6B9C7BEE}" type="sibTrans" cxnId="{2DBF5EFA-9394-4DE6-A0A7-56F49F9E5882}">
      <dgm:prSet/>
      <dgm:spPr/>
      <dgm:t>
        <a:bodyPr/>
        <a:lstStyle/>
        <a:p>
          <a:endParaRPr lang="en-US"/>
        </a:p>
      </dgm:t>
    </dgm:pt>
    <dgm:pt modelId="{0A557DA8-86FF-4686-B52B-D25ABBABEB96}">
      <dgm:prSet custT="1"/>
      <dgm:spPr/>
      <dgm:t>
        <a:bodyPr/>
        <a:lstStyle/>
        <a:p>
          <a:r>
            <a:rPr lang="en-US" sz="2400" b="1" dirty="0">
              <a:latin typeface="Arial" panose="020B0604020202020204" pitchFamily="34" charset="0"/>
              <a:cs typeface="Arial" panose="020B0604020202020204" pitchFamily="34" charset="0"/>
            </a:rPr>
            <a:t>Align</a:t>
          </a:r>
        </a:p>
      </dgm:t>
    </dgm:pt>
    <dgm:pt modelId="{E23ECBB3-E8A1-4F9D-8FFD-5B0FDC3E6ED8}" type="parTrans" cxnId="{F501CDB9-A554-40AD-8C6F-0FE1741EDB31}">
      <dgm:prSet/>
      <dgm:spPr/>
      <dgm:t>
        <a:bodyPr/>
        <a:lstStyle/>
        <a:p>
          <a:endParaRPr lang="en-US"/>
        </a:p>
      </dgm:t>
    </dgm:pt>
    <dgm:pt modelId="{DA32D1DF-716A-4B5F-9A70-B4293549BFDB}" type="sibTrans" cxnId="{F501CDB9-A554-40AD-8C6F-0FE1741EDB31}">
      <dgm:prSet/>
      <dgm:spPr/>
      <dgm:t>
        <a:bodyPr/>
        <a:lstStyle/>
        <a:p>
          <a:endParaRPr lang="en-US"/>
        </a:p>
      </dgm:t>
    </dgm:pt>
    <dgm:pt modelId="{7726B90F-CFAC-41C3-AB9C-1890F32B33A7}">
      <dgm:prSet custT="1"/>
      <dgm:spPr/>
      <dgm:t>
        <a:bodyPr/>
        <a:lstStyle/>
        <a:p>
          <a:r>
            <a:rPr lang="en-US" sz="2400" dirty="0">
              <a:latin typeface="Arial" panose="020B0604020202020204" pitchFamily="34" charset="0"/>
              <a:cs typeface="Arial" panose="020B0604020202020204" pitchFamily="34" charset="0"/>
            </a:rPr>
            <a:t>Align sustainability initiatives with consumer expectations and market demands </a:t>
          </a:r>
        </a:p>
      </dgm:t>
    </dgm:pt>
    <dgm:pt modelId="{782E403F-E0FC-4388-A657-E070A6D2F6F2}" type="parTrans" cxnId="{8CAC48AB-8742-4732-9082-7FE1BD76B2DB}">
      <dgm:prSet/>
      <dgm:spPr/>
      <dgm:t>
        <a:bodyPr/>
        <a:lstStyle/>
        <a:p>
          <a:endParaRPr lang="en-US"/>
        </a:p>
      </dgm:t>
    </dgm:pt>
    <dgm:pt modelId="{62C4F30B-D83D-4647-84D6-851C1F0936CE}" type="sibTrans" cxnId="{8CAC48AB-8742-4732-9082-7FE1BD76B2DB}">
      <dgm:prSet/>
      <dgm:spPr/>
      <dgm:t>
        <a:bodyPr/>
        <a:lstStyle/>
        <a:p>
          <a:endParaRPr lang="en-US"/>
        </a:p>
      </dgm:t>
    </dgm:pt>
    <dgm:pt modelId="{F0F2BF54-5F1F-4DC0-919E-9BC7B9DFD4E9}">
      <dgm:prSet custT="1"/>
      <dgm:spPr/>
      <dgm:t>
        <a:bodyPr/>
        <a:lstStyle/>
        <a:p>
          <a:r>
            <a:rPr lang="en-US" sz="2400" b="1" dirty="0">
              <a:latin typeface="Arial" panose="020B0604020202020204" pitchFamily="34" charset="0"/>
              <a:cs typeface="Arial" panose="020B0604020202020204" pitchFamily="34" charset="0"/>
            </a:rPr>
            <a:t>Enhance</a:t>
          </a:r>
        </a:p>
      </dgm:t>
    </dgm:pt>
    <dgm:pt modelId="{50116062-2675-455E-8278-5497D3A18558}" type="parTrans" cxnId="{8E93ED53-C41B-4793-B0CD-54294B4171D9}">
      <dgm:prSet/>
      <dgm:spPr/>
      <dgm:t>
        <a:bodyPr/>
        <a:lstStyle/>
        <a:p>
          <a:endParaRPr lang="en-US"/>
        </a:p>
      </dgm:t>
    </dgm:pt>
    <dgm:pt modelId="{9ED7FD09-08BC-42BA-8A67-FB6D58FA2B08}" type="sibTrans" cxnId="{8E93ED53-C41B-4793-B0CD-54294B4171D9}">
      <dgm:prSet/>
      <dgm:spPr/>
      <dgm:t>
        <a:bodyPr/>
        <a:lstStyle/>
        <a:p>
          <a:endParaRPr lang="en-US"/>
        </a:p>
      </dgm:t>
    </dgm:pt>
    <dgm:pt modelId="{CC7DDB86-852D-4909-892C-5EE40F1461AE}">
      <dgm:prSet custT="1"/>
      <dgm:spPr/>
      <dgm:t>
        <a:bodyPr/>
        <a:lstStyle/>
        <a:p>
          <a:r>
            <a:rPr lang="en-US" sz="2400" dirty="0">
              <a:latin typeface="Arial" panose="020B0604020202020204" pitchFamily="34" charset="0"/>
              <a:cs typeface="Arial" panose="020B0604020202020204" pitchFamily="34" charset="0"/>
            </a:rPr>
            <a:t>Enhance brand positioning through consistent and credible sustainability practices (Cooper and Schindler, 2014).</a:t>
          </a:r>
        </a:p>
      </dgm:t>
    </dgm:pt>
    <dgm:pt modelId="{C4B11E46-CB09-4621-8BA1-E6E547F8FB17}" type="parTrans" cxnId="{71F422A0-6131-4E3B-A49F-AC37E08237F5}">
      <dgm:prSet/>
      <dgm:spPr/>
      <dgm:t>
        <a:bodyPr/>
        <a:lstStyle/>
        <a:p>
          <a:endParaRPr lang="en-US"/>
        </a:p>
      </dgm:t>
    </dgm:pt>
    <dgm:pt modelId="{D7D2C500-918E-4D54-AF23-EA3D19DB7911}" type="sibTrans" cxnId="{71F422A0-6131-4E3B-A49F-AC37E08237F5}">
      <dgm:prSet/>
      <dgm:spPr/>
      <dgm:t>
        <a:bodyPr/>
        <a:lstStyle/>
        <a:p>
          <a:endParaRPr lang="en-US"/>
        </a:p>
      </dgm:t>
    </dgm:pt>
    <dgm:pt modelId="{31DA560A-1CA5-4702-9109-004FBFDA7B37}">
      <dgm:prSet custT="1"/>
      <dgm:spPr/>
      <dgm:t>
        <a:bodyPr/>
        <a:lstStyle/>
        <a:p>
          <a:r>
            <a:rPr lang="en-US" sz="2400" b="1" dirty="0">
              <a:latin typeface="Arial" panose="020B0604020202020204" pitchFamily="34" charset="0"/>
              <a:cs typeface="Arial" panose="020B0604020202020204" pitchFamily="34" charset="0"/>
            </a:rPr>
            <a:t>Support</a:t>
          </a:r>
        </a:p>
      </dgm:t>
    </dgm:pt>
    <dgm:pt modelId="{3C631F84-1DF2-4D46-B882-9C0FEDF1A8A3}" type="parTrans" cxnId="{9F9A007E-B165-4237-840C-7637FCA33846}">
      <dgm:prSet/>
      <dgm:spPr/>
      <dgm:t>
        <a:bodyPr/>
        <a:lstStyle/>
        <a:p>
          <a:endParaRPr lang="en-US"/>
        </a:p>
      </dgm:t>
    </dgm:pt>
    <dgm:pt modelId="{35C268A3-4ED0-4BBB-8930-2567C58CEF4D}" type="sibTrans" cxnId="{9F9A007E-B165-4237-840C-7637FCA33846}">
      <dgm:prSet/>
      <dgm:spPr/>
      <dgm:t>
        <a:bodyPr/>
        <a:lstStyle/>
        <a:p>
          <a:endParaRPr lang="en-US"/>
        </a:p>
      </dgm:t>
    </dgm:pt>
    <dgm:pt modelId="{D887C41B-2EDB-4BE1-8DCA-35746F1B0D49}">
      <dgm:prSet custT="1"/>
      <dgm:spPr/>
      <dgm:t>
        <a:bodyPr/>
        <a:lstStyle/>
        <a:p>
          <a:r>
            <a:rPr lang="en-US" sz="2400" dirty="0">
              <a:latin typeface="Arial" panose="020B0604020202020204" pitchFamily="34" charset="0"/>
              <a:cs typeface="Arial" panose="020B0604020202020204" pitchFamily="34" charset="0"/>
            </a:rPr>
            <a:t>Support strategic decision-making using evidence-based sustainability insights </a:t>
          </a:r>
        </a:p>
      </dgm:t>
    </dgm:pt>
    <dgm:pt modelId="{62CB40C8-2844-4A91-B95E-36D3D8445788}" type="parTrans" cxnId="{2CABD675-3DFF-48C4-BA34-21E595B5ED60}">
      <dgm:prSet/>
      <dgm:spPr/>
      <dgm:t>
        <a:bodyPr/>
        <a:lstStyle/>
        <a:p>
          <a:endParaRPr lang="en-US"/>
        </a:p>
      </dgm:t>
    </dgm:pt>
    <dgm:pt modelId="{8B386864-9E6F-4015-B41D-E8494F9325F3}" type="sibTrans" cxnId="{2CABD675-3DFF-48C4-BA34-21E595B5ED60}">
      <dgm:prSet/>
      <dgm:spPr/>
      <dgm:t>
        <a:bodyPr/>
        <a:lstStyle/>
        <a:p>
          <a:endParaRPr lang="en-US"/>
        </a:p>
      </dgm:t>
    </dgm:pt>
    <dgm:pt modelId="{55F25070-D096-4B80-8F6C-49EF6E89DFD2}" type="pres">
      <dgm:prSet presAssocID="{8418B1D9-7A78-45BF-9712-2AC24D695C8E}" presName="Name0" presStyleCnt="0">
        <dgm:presLayoutVars>
          <dgm:dir/>
          <dgm:animLvl val="lvl"/>
          <dgm:resizeHandles val="exact"/>
        </dgm:presLayoutVars>
      </dgm:prSet>
      <dgm:spPr/>
    </dgm:pt>
    <dgm:pt modelId="{3FBEEB5B-0D06-46B1-B77E-9D0C97179938}" type="pres">
      <dgm:prSet presAssocID="{AB67C52F-BECB-410F-84D2-300EB35AB062}" presName="linNode" presStyleCnt="0"/>
      <dgm:spPr/>
    </dgm:pt>
    <dgm:pt modelId="{EC0E19B5-0A2B-41A4-B941-B492392534F2}" type="pres">
      <dgm:prSet presAssocID="{AB67C52F-BECB-410F-84D2-300EB35AB062}" presName="parentText" presStyleLbl="alignNode1" presStyleIdx="0" presStyleCnt="5">
        <dgm:presLayoutVars>
          <dgm:chMax val="1"/>
          <dgm:bulletEnabled/>
        </dgm:presLayoutVars>
      </dgm:prSet>
      <dgm:spPr/>
    </dgm:pt>
    <dgm:pt modelId="{652B6FB7-C5C0-4257-9E99-AF9A72B6F019}" type="pres">
      <dgm:prSet presAssocID="{AB67C52F-BECB-410F-84D2-300EB35AB062}" presName="descendantText" presStyleLbl="alignAccFollowNode1" presStyleIdx="0" presStyleCnt="5">
        <dgm:presLayoutVars>
          <dgm:bulletEnabled/>
        </dgm:presLayoutVars>
      </dgm:prSet>
      <dgm:spPr/>
    </dgm:pt>
    <dgm:pt modelId="{76B5C77B-8F9F-4CD2-8F67-2ED6A8B167C9}" type="pres">
      <dgm:prSet presAssocID="{CC57D29D-A169-4D3B-A471-5EAB3C8B0DBB}" presName="sp" presStyleCnt="0"/>
      <dgm:spPr/>
    </dgm:pt>
    <dgm:pt modelId="{280CABDF-E29D-4421-BF7C-5B69DF670FAE}" type="pres">
      <dgm:prSet presAssocID="{BF0E6C2B-280B-431C-B372-0825A081E1B0}" presName="linNode" presStyleCnt="0"/>
      <dgm:spPr/>
    </dgm:pt>
    <dgm:pt modelId="{D2C4064C-1DCE-42C6-A048-7DE9F070348B}" type="pres">
      <dgm:prSet presAssocID="{BF0E6C2B-280B-431C-B372-0825A081E1B0}" presName="parentText" presStyleLbl="alignNode1" presStyleIdx="1" presStyleCnt="5">
        <dgm:presLayoutVars>
          <dgm:chMax val="1"/>
          <dgm:bulletEnabled/>
        </dgm:presLayoutVars>
      </dgm:prSet>
      <dgm:spPr/>
    </dgm:pt>
    <dgm:pt modelId="{D443E074-C71B-420F-94B6-35B20E7D0A84}" type="pres">
      <dgm:prSet presAssocID="{BF0E6C2B-280B-431C-B372-0825A081E1B0}" presName="descendantText" presStyleLbl="alignAccFollowNode1" presStyleIdx="1" presStyleCnt="5">
        <dgm:presLayoutVars>
          <dgm:bulletEnabled/>
        </dgm:presLayoutVars>
      </dgm:prSet>
      <dgm:spPr/>
    </dgm:pt>
    <dgm:pt modelId="{12D7ACF8-42E0-4B5F-A717-BB8F47E1446E}" type="pres">
      <dgm:prSet presAssocID="{BEC4A084-4889-4031-A447-35A490030C46}" presName="sp" presStyleCnt="0"/>
      <dgm:spPr/>
    </dgm:pt>
    <dgm:pt modelId="{C1E43053-4A30-4D8E-B313-70E6059AF7FA}" type="pres">
      <dgm:prSet presAssocID="{0A557DA8-86FF-4686-B52B-D25ABBABEB96}" presName="linNode" presStyleCnt="0"/>
      <dgm:spPr/>
    </dgm:pt>
    <dgm:pt modelId="{122F1071-5E77-4028-A6D2-3741FDCF328C}" type="pres">
      <dgm:prSet presAssocID="{0A557DA8-86FF-4686-B52B-D25ABBABEB96}" presName="parentText" presStyleLbl="alignNode1" presStyleIdx="2" presStyleCnt="5">
        <dgm:presLayoutVars>
          <dgm:chMax val="1"/>
          <dgm:bulletEnabled/>
        </dgm:presLayoutVars>
      </dgm:prSet>
      <dgm:spPr/>
    </dgm:pt>
    <dgm:pt modelId="{C1A38793-148C-41D8-BC2A-4D683067ACA3}" type="pres">
      <dgm:prSet presAssocID="{0A557DA8-86FF-4686-B52B-D25ABBABEB96}" presName="descendantText" presStyleLbl="alignAccFollowNode1" presStyleIdx="2" presStyleCnt="5">
        <dgm:presLayoutVars>
          <dgm:bulletEnabled/>
        </dgm:presLayoutVars>
      </dgm:prSet>
      <dgm:spPr/>
    </dgm:pt>
    <dgm:pt modelId="{E56F0DE5-5824-4964-9302-5292588E0EDF}" type="pres">
      <dgm:prSet presAssocID="{DA32D1DF-716A-4B5F-9A70-B4293549BFDB}" presName="sp" presStyleCnt="0"/>
      <dgm:spPr/>
    </dgm:pt>
    <dgm:pt modelId="{2E7EC772-992B-4980-A53A-3C75CB6BB505}" type="pres">
      <dgm:prSet presAssocID="{F0F2BF54-5F1F-4DC0-919E-9BC7B9DFD4E9}" presName="linNode" presStyleCnt="0"/>
      <dgm:spPr/>
    </dgm:pt>
    <dgm:pt modelId="{2776B123-33F3-481E-B7E7-908D1B58F7C2}" type="pres">
      <dgm:prSet presAssocID="{F0F2BF54-5F1F-4DC0-919E-9BC7B9DFD4E9}" presName="parentText" presStyleLbl="alignNode1" presStyleIdx="3" presStyleCnt="5">
        <dgm:presLayoutVars>
          <dgm:chMax val="1"/>
          <dgm:bulletEnabled/>
        </dgm:presLayoutVars>
      </dgm:prSet>
      <dgm:spPr/>
    </dgm:pt>
    <dgm:pt modelId="{0A9DE020-6F88-4FA8-99AF-AF7D027F4BE8}" type="pres">
      <dgm:prSet presAssocID="{F0F2BF54-5F1F-4DC0-919E-9BC7B9DFD4E9}" presName="descendantText" presStyleLbl="alignAccFollowNode1" presStyleIdx="3" presStyleCnt="5">
        <dgm:presLayoutVars>
          <dgm:bulletEnabled/>
        </dgm:presLayoutVars>
      </dgm:prSet>
      <dgm:spPr/>
    </dgm:pt>
    <dgm:pt modelId="{7CA5D047-D1D5-4F27-A21F-FC90C829E167}" type="pres">
      <dgm:prSet presAssocID="{9ED7FD09-08BC-42BA-8A67-FB6D58FA2B08}" presName="sp" presStyleCnt="0"/>
      <dgm:spPr/>
    </dgm:pt>
    <dgm:pt modelId="{37D5A869-1144-40C7-AA78-D93448449744}" type="pres">
      <dgm:prSet presAssocID="{31DA560A-1CA5-4702-9109-004FBFDA7B37}" presName="linNode" presStyleCnt="0"/>
      <dgm:spPr/>
    </dgm:pt>
    <dgm:pt modelId="{A4E21191-3905-42DC-97B4-7999DED24137}" type="pres">
      <dgm:prSet presAssocID="{31DA560A-1CA5-4702-9109-004FBFDA7B37}" presName="parentText" presStyleLbl="alignNode1" presStyleIdx="4" presStyleCnt="5">
        <dgm:presLayoutVars>
          <dgm:chMax val="1"/>
          <dgm:bulletEnabled/>
        </dgm:presLayoutVars>
      </dgm:prSet>
      <dgm:spPr/>
    </dgm:pt>
    <dgm:pt modelId="{898DF699-FAC6-453C-999D-032ABAD8418A}" type="pres">
      <dgm:prSet presAssocID="{31DA560A-1CA5-4702-9109-004FBFDA7B37}" presName="descendantText" presStyleLbl="alignAccFollowNode1" presStyleIdx="4" presStyleCnt="5">
        <dgm:presLayoutVars>
          <dgm:bulletEnabled/>
        </dgm:presLayoutVars>
      </dgm:prSet>
      <dgm:spPr/>
    </dgm:pt>
  </dgm:ptLst>
  <dgm:cxnLst>
    <dgm:cxn modelId="{7FAE280F-8A59-421D-953F-1A03377DFE4B}" type="presOf" srcId="{31DA560A-1CA5-4702-9109-004FBFDA7B37}" destId="{A4E21191-3905-42DC-97B4-7999DED24137}" srcOrd="0" destOrd="0" presId="urn:microsoft.com/office/officeart/2016/7/layout/VerticalSolidActionList"/>
    <dgm:cxn modelId="{49F31523-0D4C-4514-944E-5CC741198816}" type="presOf" srcId="{AB67C52F-BECB-410F-84D2-300EB35AB062}" destId="{EC0E19B5-0A2B-41A4-B941-B492392534F2}" srcOrd="0" destOrd="0" presId="urn:microsoft.com/office/officeart/2016/7/layout/VerticalSolidActionList"/>
    <dgm:cxn modelId="{B12A0425-2E9B-47C5-A196-548E656BCBF7}" type="presOf" srcId="{7726B90F-CFAC-41C3-AB9C-1890F32B33A7}" destId="{C1A38793-148C-41D8-BC2A-4D683067ACA3}" srcOrd="0" destOrd="0" presId="urn:microsoft.com/office/officeart/2016/7/layout/VerticalSolidActionList"/>
    <dgm:cxn modelId="{5C739750-63EA-4FB3-B2FC-B73B993200AC}" type="presOf" srcId="{CC7DDB86-852D-4909-892C-5EE40F1461AE}" destId="{0A9DE020-6F88-4FA8-99AF-AF7D027F4BE8}" srcOrd="0" destOrd="0" presId="urn:microsoft.com/office/officeart/2016/7/layout/VerticalSolidActionList"/>
    <dgm:cxn modelId="{8E93ED53-C41B-4793-B0CD-54294B4171D9}" srcId="{8418B1D9-7A78-45BF-9712-2AC24D695C8E}" destId="{F0F2BF54-5F1F-4DC0-919E-9BC7B9DFD4E9}" srcOrd="3" destOrd="0" parTransId="{50116062-2675-455E-8278-5497D3A18558}" sibTransId="{9ED7FD09-08BC-42BA-8A67-FB6D58FA2B08}"/>
    <dgm:cxn modelId="{30DFE767-4840-4653-AE17-561B016DAE2A}" srcId="{AB67C52F-BECB-410F-84D2-300EB35AB062}" destId="{585D7ABB-C079-449E-8C90-EBFB838B76DE}" srcOrd="0" destOrd="0" parTransId="{239C3C1F-CAA8-4043-B676-2761EF43DB05}" sibTransId="{C2A8EB35-1E60-4A6E-98DE-9E0A1A65DF08}"/>
    <dgm:cxn modelId="{2CABD675-3DFF-48C4-BA34-21E595B5ED60}" srcId="{31DA560A-1CA5-4702-9109-004FBFDA7B37}" destId="{D887C41B-2EDB-4BE1-8DCA-35746F1B0D49}" srcOrd="0" destOrd="0" parTransId="{62CB40C8-2844-4A91-B95E-36D3D8445788}" sibTransId="{8B386864-9E6F-4015-B41D-E8494F9325F3}"/>
    <dgm:cxn modelId="{9F9A007E-B165-4237-840C-7637FCA33846}" srcId="{8418B1D9-7A78-45BF-9712-2AC24D695C8E}" destId="{31DA560A-1CA5-4702-9109-004FBFDA7B37}" srcOrd="4" destOrd="0" parTransId="{3C631F84-1DF2-4D46-B882-9C0FEDF1A8A3}" sibTransId="{35C268A3-4ED0-4BBB-8930-2567C58CEF4D}"/>
    <dgm:cxn modelId="{154FD588-9F4B-488F-832D-CCF39ADA4B91}" type="presOf" srcId="{B4333533-B624-4F62-8486-63B6889BFF1E}" destId="{D443E074-C71B-420F-94B6-35B20E7D0A84}" srcOrd="0" destOrd="0" presId="urn:microsoft.com/office/officeart/2016/7/layout/VerticalSolidActionList"/>
    <dgm:cxn modelId="{E3DDE698-DF36-44D1-8A47-0C4B955B1BC4}" srcId="{8418B1D9-7A78-45BF-9712-2AC24D695C8E}" destId="{BF0E6C2B-280B-431C-B372-0825A081E1B0}" srcOrd="1" destOrd="0" parTransId="{ECFBB7CC-45B2-4EDC-9CCC-CA067F8B29DF}" sibTransId="{BEC4A084-4889-4031-A447-35A490030C46}"/>
    <dgm:cxn modelId="{B067629E-3E75-403D-86C1-32D595557A58}" type="presOf" srcId="{D887C41B-2EDB-4BE1-8DCA-35746F1B0D49}" destId="{898DF699-FAC6-453C-999D-032ABAD8418A}" srcOrd="0" destOrd="0" presId="urn:microsoft.com/office/officeart/2016/7/layout/VerticalSolidActionList"/>
    <dgm:cxn modelId="{71F422A0-6131-4E3B-A49F-AC37E08237F5}" srcId="{F0F2BF54-5F1F-4DC0-919E-9BC7B9DFD4E9}" destId="{CC7DDB86-852D-4909-892C-5EE40F1461AE}" srcOrd="0" destOrd="0" parTransId="{C4B11E46-CB09-4621-8BA1-E6E547F8FB17}" sibTransId="{D7D2C500-918E-4D54-AF23-EA3D19DB7911}"/>
    <dgm:cxn modelId="{8CAC48AB-8742-4732-9082-7FE1BD76B2DB}" srcId="{0A557DA8-86FF-4686-B52B-D25ABBABEB96}" destId="{7726B90F-CFAC-41C3-AB9C-1890F32B33A7}" srcOrd="0" destOrd="0" parTransId="{782E403F-E0FC-4388-A657-E070A6D2F6F2}" sibTransId="{62C4F30B-D83D-4647-84D6-851C1F0936CE}"/>
    <dgm:cxn modelId="{58553AB5-638F-4C2A-B073-562D86367D42}" type="presOf" srcId="{0A557DA8-86FF-4686-B52B-D25ABBABEB96}" destId="{122F1071-5E77-4028-A6D2-3741FDCF328C}" srcOrd="0" destOrd="0" presId="urn:microsoft.com/office/officeart/2016/7/layout/VerticalSolidActionList"/>
    <dgm:cxn modelId="{BEBA50B6-BF5D-42D6-A27C-D17EDB934EBF}" type="presOf" srcId="{F0F2BF54-5F1F-4DC0-919E-9BC7B9DFD4E9}" destId="{2776B123-33F3-481E-B7E7-908D1B58F7C2}" srcOrd="0" destOrd="0" presId="urn:microsoft.com/office/officeart/2016/7/layout/VerticalSolidActionList"/>
    <dgm:cxn modelId="{F501CDB9-A554-40AD-8C6F-0FE1741EDB31}" srcId="{8418B1D9-7A78-45BF-9712-2AC24D695C8E}" destId="{0A557DA8-86FF-4686-B52B-D25ABBABEB96}" srcOrd="2" destOrd="0" parTransId="{E23ECBB3-E8A1-4F9D-8FFD-5B0FDC3E6ED8}" sibTransId="{DA32D1DF-716A-4B5F-9A70-B4293549BFDB}"/>
    <dgm:cxn modelId="{C8B15CC2-134D-45CD-B133-1A874AC821B8}" srcId="{8418B1D9-7A78-45BF-9712-2AC24D695C8E}" destId="{AB67C52F-BECB-410F-84D2-300EB35AB062}" srcOrd="0" destOrd="0" parTransId="{D0113857-BE01-478A-B4EF-467E03CA8FBD}" sibTransId="{CC57D29D-A169-4D3B-A471-5EAB3C8B0DBB}"/>
    <dgm:cxn modelId="{B253B8C6-8437-4EF8-A6ED-BBD93F7771C4}" type="presOf" srcId="{BF0E6C2B-280B-431C-B372-0825A081E1B0}" destId="{D2C4064C-1DCE-42C6-A048-7DE9F070348B}" srcOrd="0" destOrd="0" presId="urn:microsoft.com/office/officeart/2016/7/layout/VerticalSolidActionList"/>
    <dgm:cxn modelId="{AB5FF4D5-F4B3-4249-9B59-B42EDC91DF1E}" type="presOf" srcId="{585D7ABB-C079-449E-8C90-EBFB838B76DE}" destId="{652B6FB7-C5C0-4257-9E99-AF9A72B6F019}" srcOrd="0" destOrd="0" presId="urn:microsoft.com/office/officeart/2016/7/layout/VerticalSolidActionList"/>
    <dgm:cxn modelId="{101811F4-4750-4FD5-AE96-A6C3CD0FBAA0}" type="presOf" srcId="{8418B1D9-7A78-45BF-9712-2AC24D695C8E}" destId="{55F25070-D096-4B80-8F6C-49EF6E89DFD2}" srcOrd="0" destOrd="0" presId="urn:microsoft.com/office/officeart/2016/7/layout/VerticalSolidActionList"/>
    <dgm:cxn modelId="{2DBF5EFA-9394-4DE6-A0A7-56F49F9E5882}" srcId="{BF0E6C2B-280B-431C-B372-0825A081E1B0}" destId="{B4333533-B624-4F62-8486-63B6889BFF1E}" srcOrd="0" destOrd="0" parTransId="{AD315C72-6FBC-4198-B84F-468FF3997D25}" sibTransId="{8AB21664-A66E-47A0-931E-123B6B9C7BEE}"/>
    <dgm:cxn modelId="{F59D362B-8565-42B5-985A-1554C084AAC9}" type="presParOf" srcId="{55F25070-D096-4B80-8F6C-49EF6E89DFD2}" destId="{3FBEEB5B-0D06-46B1-B77E-9D0C97179938}" srcOrd="0" destOrd="0" presId="urn:microsoft.com/office/officeart/2016/7/layout/VerticalSolidActionList"/>
    <dgm:cxn modelId="{631A4BAA-93E6-47B0-B48C-BF18D020D5F7}" type="presParOf" srcId="{3FBEEB5B-0D06-46B1-B77E-9D0C97179938}" destId="{EC0E19B5-0A2B-41A4-B941-B492392534F2}" srcOrd="0" destOrd="0" presId="urn:microsoft.com/office/officeart/2016/7/layout/VerticalSolidActionList"/>
    <dgm:cxn modelId="{C0BC8F0D-7488-430B-A6F2-43B29B7DEDAA}" type="presParOf" srcId="{3FBEEB5B-0D06-46B1-B77E-9D0C97179938}" destId="{652B6FB7-C5C0-4257-9E99-AF9A72B6F019}" srcOrd="1" destOrd="0" presId="urn:microsoft.com/office/officeart/2016/7/layout/VerticalSolidActionList"/>
    <dgm:cxn modelId="{4E7CFA19-C1CA-4570-BCE3-18DE44AE43D7}" type="presParOf" srcId="{55F25070-D096-4B80-8F6C-49EF6E89DFD2}" destId="{76B5C77B-8F9F-4CD2-8F67-2ED6A8B167C9}" srcOrd="1" destOrd="0" presId="urn:microsoft.com/office/officeart/2016/7/layout/VerticalSolidActionList"/>
    <dgm:cxn modelId="{23D8F3FC-5CC5-41AB-AEC9-0690468CCA9F}" type="presParOf" srcId="{55F25070-D096-4B80-8F6C-49EF6E89DFD2}" destId="{280CABDF-E29D-4421-BF7C-5B69DF670FAE}" srcOrd="2" destOrd="0" presId="urn:microsoft.com/office/officeart/2016/7/layout/VerticalSolidActionList"/>
    <dgm:cxn modelId="{585963BE-FE36-48CF-8272-3123037CAA33}" type="presParOf" srcId="{280CABDF-E29D-4421-BF7C-5B69DF670FAE}" destId="{D2C4064C-1DCE-42C6-A048-7DE9F070348B}" srcOrd="0" destOrd="0" presId="urn:microsoft.com/office/officeart/2016/7/layout/VerticalSolidActionList"/>
    <dgm:cxn modelId="{B0E8B960-1571-4964-968F-1E95B6E4F00C}" type="presParOf" srcId="{280CABDF-E29D-4421-BF7C-5B69DF670FAE}" destId="{D443E074-C71B-420F-94B6-35B20E7D0A84}" srcOrd="1" destOrd="0" presId="urn:microsoft.com/office/officeart/2016/7/layout/VerticalSolidActionList"/>
    <dgm:cxn modelId="{A9E7FE64-D8FE-493B-AB41-267450762A2E}" type="presParOf" srcId="{55F25070-D096-4B80-8F6C-49EF6E89DFD2}" destId="{12D7ACF8-42E0-4B5F-A717-BB8F47E1446E}" srcOrd="3" destOrd="0" presId="urn:microsoft.com/office/officeart/2016/7/layout/VerticalSolidActionList"/>
    <dgm:cxn modelId="{D386D2B5-0EFE-4AF7-9158-2EB1B918759F}" type="presParOf" srcId="{55F25070-D096-4B80-8F6C-49EF6E89DFD2}" destId="{C1E43053-4A30-4D8E-B313-70E6059AF7FA}" srcOrd="4" destOrd="0" presId="urn:microsoft.com/office/officeart/2016/7/layout/VerticalSolidActionList"/>
    <dgm:cxn modelId="{B2F18624-F766-4503-A076-39AB71136B67}" type="presParOf" srcId="{C1E43053-4A30-4D8E-B313-70E6059AF7FA}" destId="{122F1071-5E77-4028-A6D2-3741FDCF328C}" srcOrd="0" destOrd="0" presId="urn:microsoft.com/office/officeart/2016/7/layout/VerticalSolidActionList"/>
    <dgm:cxn modelId="{AB8D7101-ECAF-417D-89B4-31B57C7854C4}" type="presParOf" srcId="{C1E43053-4A30-4D8E-B313-70E6059AF7FA}" destId="{C1A38793-148C-41D8-BC2A-4D683067ACA3}" srcOrd="1" destOrd="0" presId="urn:microsoft.com/office/officeart/2016/7/layout/VerticalSolidActionList"/>
    <dgm:cxn modelId="{7321AEFA-CC02-4CD2-8356-FD5B6C6AEF95}" type="presParOf" srcId="{55F25070-D096-4B80-8F6C-49EF6E89DFD2}" destId="{E56F0DE5-5824-4964-9302-5292588E0EDF}" srcOrd="5" destOrd="0" presId="urn:microsoft.com/office/officeart/2016/7/layout/VerticalSolidActionList"/>
    <dgm:cxn modelId="{16C3D810-9FFB-47A4-9457-24BF32F2CB31}" type="presParOf" srcId="{55F25070-D096-4B80-8F6C-49EF6E89DFD2}" destId="{2E7EC772-992B-4980-A53A-3C75CB6BB505}" srcOrd="6" destOrd="0" presId="urn:microsoft.com/office/officeart/2016/7/layout/VerticalSolidActionList"/>
    <dgm:cxn modelId="{52936818-95BB-44A3-8D8C-307CC3A6BBF2}" type="presParOf" srcId="{2E7EC772-992B-4980-A53A-3C75CB6BB505}" destId="{2776B123-33F3-481E-B7E7-908D1B58F7C2}" srcOrd="0" destOrd="0" presId="urn:microsoft.com/office/officeart/2016/7/layout/VerticalSolidActionList"/>
    <dgm:cxn modelId="{C5D1DFBB-9E50-47B1-A958-686087A6A828}" type="presParOf" srcId="{2E7EC772-992B-4980-A53A-3C75CB6BB505}" destId="{0A9DE020-6F88-4FA8-99AF-AF7D027F4BE8}" srcOrd="1" destOrd="0" presId="urn:microsoft.com/office/officeart/2016/7/layout/VerticalSolidActionList"/>
    <dgm:cxn modelId="{1025EC5C-1F19-4A88-8FFF-A317EACBBE0F}" type="presParOf" srcId="{55F25070-D096-4B80-8F6C-49EF6E89DFD2}" destId="{7CA5D047-D1D5-4F27-A21F-FC90C829E167}" srcOrd="7" destOrd="0" presId="urn:microsoft.com/office/officeart/2016/7/layout/VerticalSolidActionList"/>
    <dgm:cxn modelId="{B01879D3-B146-44CD-9A0E-B0217A8D84EA}" type="presParOf" srcId="{55F25070-D096-4B80-8F6C-49EF6E89DFD2}" destId="{37D5A869-1144-40C7-AA78-D93448449744}" srcOrd="8" destOrd="0" presId="urn:microsoft.com/office/officeart/2016/7/layout/VerticalSolidActionList"/>
    <dgm:cxn modelId="{8AC03BB0-FBAA-4688-BA78-F23A494C6ED9}" type="presParOf" srcId="{37D5A869-1144-40C7-AA78-D93448449744}" destId="{A4E21191-3905-42DC-97B4-7999DED24137}" srcOrd="0" destOrd="0" presId="urn:microsoft.com/office/officeart/2016/7/layout/VerticalSolidActionList"/>
    <dgm:cxn modelId="{6FB7478B-75E9-4529-987C-A3FA1C0C4668}" type="presParOf" srcId="{37D5A869-1144-40C7-AA78-D93448449744}" destId="{898DF699-FAC6-453C-999D-032ABAD8418A}"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55111A9-756B-44D8-9151-1B85AFA16189}" type="doc">
      <dgm:prSet loTypeId="urn:microsoft.com/office/officeart/2016/7/layout/BasicLinearProcessNumbered" loCatId="process" qsTypeId="urn:microsoft.com/office/officeart/2005/8/quickstyle/simple1" qsCatId="simple" csTypeId="urn:microsoft.com/office/officeart/2005/8/colors/colorful2" csCatId="colorful" phldr="1"/>
      <dgm:spPr/>
      <dgm:t>
        <a:bodyPr/>
        <a:lstStyle/>
        <a:p>
          <a:endParaRPr lang="en-US"/>
        </a:p>
      </dgm:t>
    </dgm:pt>
    <dgm:pt modelId="{8F7391C3-15E3-4EB9-974D-92559BAAD69F}">
      <dgm:prSet custT="1"/>
      <dgm:spPr/>
      <dgm:t>
        <a:bodyPr/>
        <a:lstStyle/>
        <a:p>
          <a:r>
            <a:rPr lang="en-US" sz="1800" dirty="0">
              <a:latin typeface="Arial" panose="020B0604020202020204" pitchFamily="34" charset="0"/>
              <a:cs typeface="Arial" panose="020B0604020202020204" pitchFamily="34" charset="0"/>
            </a:rPr>
            <a:t>Incorporate primary data to enhance depth and research accuracy </a:t>
          </a:r>
        </a:p>
      </dgm:t>
    </dgm:pt>
    <dgm:pt modelId="{3BE855E2-9F18-4685-81C2-37BDF99F6F48}" type="parTrans" cxnId="{7510D13D-79A1-4A75-814B-E8B55E895E8A}">
      <dgm:prSet/>
      <dgm:spPr/>
      <dgm:t>
        <a:bodyPr/>
        <a:lstStyle/>
        <a:p>
          <a:endParaRPr lang="en-US"/>
        </a:p>
      </dgm:t>
    </dgm:pt>
    <dgm:pt modelId="{401224F4-9088-4A2F-BDA0-3068597F12A0}" type="sibTrans" cxnId="{7510D13D-79A1-4A75-814B-E8B55E895E8A}">
      <dgm:prSet phldrT="1" phldr="0"/>
      <dgm:spPr/>
      <dgm:t>
        <a:bodyPr/>
        <a:lstStyle/>
        <a:p>
          <a:r>
            <a:rPr lang="en-US"/>
            <a:t>1</a:t>
          </a:r>
        </a:p>
      </dgm:t>
    </dgm:pt>
    <dgm:pt modelId="{8A755AED-71EB-4676-8015-8A1D9418FAE7}">
      <dgm:prSet custT="1"/>
      <dgm:spPr/>
      <dgm:t>
        <a:bodyPr/>
        <a:lstStyle/>
        <a:p>
          <a:r>
            <a:rPr lang="en-US" sz="1800" dirty="0">
              <a:latin typeface="Arial" panose="020B0604020202020204" pitchFamily="34" charset="0"/>
              <a:cs typeface="Arial" panose="020B0604020202020204" pitchFamily="34" charset="0"/>
            </a:rPr>
            <a:t>Expand sample scope across different geographical markets for relevance </a:t>
          </a:r>
        </a:p>
      </dgm:t>
    </dgm:pt>
    <dgm:pt modelId="{7F70CA99-D39A-4784-AA91-163D2C1BB571}" type="parTrans" cxnId="{59E0BC36-E9DF-40D1-A98C-D4B9FCE0CAA8}">
      <dgm:prSet/>
      <dgm:spPr/>
      <dgm:t>
        <a:bodyPr/>
        <a:lstStyle/>
        <a:p>
          <a:endParaRPr lang="en-US"/>
        </a:p>
      </dgm:t>
    </dgm:pt>
    <dgm:pt modelId="{D49C52EF-7B03-4187-8399-2FDA34D21496}" type="sibTrans" cxnId="{59E0BC36-E9DF-40D1-A98C-D4B9FCE0CAA8}">
      <dgm:prSet phldrT="2" phldr="0"/>
      <dgm:spPr/>
      <dgm:t>
        <a:bodyPr/>
        <a:lstStyle/>
        <a:p>
          <a:r>
            <a:rPr lang="en-US"/>
            <a:t>2</a:t>
          </a:r>
        </a:p>
      </dgm:t>
    </dgm:pt>
    <dgm:pt modelId="{D607C8CE-AAF8-4A71-92E4-3F898E7D74F4}">
      <dgm:prSet custT="1"/>
      <dgm:spPr/>
      <dgm:t>
        <a:bodyPr/>
        <a:lstStyle/>
        <a:p>
          <a:r>
            <a:rPr lang="en-US" sz="1800" dirty="0">
              <a:latin typeface="Arial" panose="020B0604020202020204" pitchFamily="34" charset="0"/>
              <a:cs typeface="Arial" panose="020B0604020202020204" pitchFamily="34" charset="0"/>
            </a:rPr>
            <a:t>Use longitudinal analysis to track sustainability impact over time (Whipple and </a:t>
          </a:r>
          <a:r>
            <a:rPr lang="en-US" sz="1800" dirty="0" err="1">
              <a:latin typeface="Arial" panose="020B0604020202020204" pitchFamily="34" charset="0"/>
              <a:cs typeface="Arial" panose="020B0604020202020204" pitchFamily="34" charset="0"/>
            </a:rPr>
            <a:t>Javalgi</a:t>
          </a:r>
          <a:r>
            <a:rPr lang="en-US" sz="1800" dirty="0">
              <a:latin typeface="Arial" panose="020B0604020202020204" pitchFamily="34" charset="0"/>
              <a:cs typeface="Arial" panose="020B0604020202020204" pitchFamily="34" charset="0"/>
            </a:rPr>
            <a:t>, 2020) </a:t>
          </a:r>
        </a:p>
      </dgm:t>
    </dgm:pt>
    <dgm:pt modelId="{7F42B41B-1C81-41B7-9B9F-DE17E67384ED}" type="parTrans" cxnId="{318624FF-3BF0-4295-8C53-8559FFE11473}">
      <dgm:prSet/>
      <dgm:spPr/>
      <dgm:t>
        <a:bodyPr/>
        <a:lstStyle/>
        <a:p>
          <a:endParaRPr lang="en-US"/>
        </a:p>
      </dgm:t>
    </dgm:pt>
    <dgm:pt modelId="{DBF41024-6BAB-4ECF-9D1B-251F14BD47EE}" type="sibTrans" cxnId="{318624FF-3BF0-4295-8C53-8559FFE11473}">
      <dgm:prSet phldrT="3" phldr="0"/>
      <dgm:spPr/>
      <dgm:t>
        <a:bodyPr/>
        <a:lstStyle/>
        <a:p>
          <a:r>
            <a:rPr lang="en-US"/>
            <a:t>3</a:t>
          </a:r>
        </a:p>
      </dgm:t>
    </dgm:pt>
    <dgm:pt modelId="{079D836C-CD58-4BE9-BCD1-384B692A0FB3}">
      <dgm:prSet custT="1"/>
      <dgm:spPr/>
      <dgm:t>
        <a:bodyPr/>
        <a:lstStyle/>
        <a:p>
          <a:r>
            <a:rPr lang="en-US" sz="1800" dirty="0">
              <a:latin typeface="Arial" panose="020B0604020202020204" pitchFamily="34" charset="0"/>
              <a:cs typeface="Arial" panose="020B0604020202020204" pitchFamily="34" charset="0"/>
            </a:rPr>
            <a:t>Apply advanced analytical tools for deeper data interpretation insights </a:t>
          </a:r>
        </a:p>
      </dgm:t>
    </dgm:pt>
    <dgm:pt modelId="{45065A54-D179-40C9-AC34-C32560DA6E3F}" type="parTrans" cxnId="{9106288A-6D6B-46AD-9C76-D38714CDF721}">
      <dgm:prSet/>
      <dgm:spPr/>
      <dgm:t>
        <a:bodyPr/>
        <a:lstStyle/>
        <a:p>
          <a:endParaRPr lang="en-US"/>
        </a:p>
      </dgm:t>
    </dgm:pt>
    <dgm:pt modelId="{1A814EA9-453D-40C1-8945-EB220BFD502F}" type="sibTrans" cxnId="{9106288A-6D6B-46AD-9C76-D38714CDF721}">
      <dgm:prSet phldrT="4" phldr="0"/>
      <dgm:spPr/>
      <dgm:t>
        <a:bodyPr/>
        <a:lstStyle/>
        <a:p>
          <a:r>
            <a:rPr lang="en-US"/>
            <a:t>4</a:t>
          </a:r>
          <a:endParaRPr lang="en-US" dirty="0"/>
        </a:p>
      </dgm:t>
    </dgm:pt>
    <dgm:pt modelId="{8B0A84A1-29F0-4A04-8219-B5F1832D5D61}">
      <dgm:prSet custT="1"/>
      <dgm:spPr/>
      <dgm:t>
        <a:bodyPr/>
        <a:lstStyle/>
        <a:p>
          <a:r>
            <a:rPr lang="en-US" sz="1800" dirty="0">
              <a:latin typeface="Arial" panose="020B0604020202020204" pitchFamily="34" charset="0"/>
              <a:cs typeface="Arial" panose="020B0604020202020204" pitchFamily="34" charset="0"/>
            </a:rPr>
            <a:t>Focus on specific consumer segments to improve research precision </a:t>
          </a:r>
        </a:p>
      </dgm:t>
    </dgm:pt>
    <dgm:pt modelId="{72CF8ECC-40C1-48E9-AFD4-FE986E27BB70}" type="parTrans" cxnId="{5E77B5BB-7DC5-4965-AD14-3163EEA9B0E5}">
      <dgm:prSet/>
      <dgm:spPr/>
      <dgm:t>
        <a:bodyPr/>
        <a:lstStyle/>
        <a:p>
          <a:endParaRPr lang="en-US"/>
        </a:p>
      </dgm:t>
    </dgm:pt>
    <dgm:pt modelId="{BFC4E7B2-C056-44F5-9B6D-3C92691A2B48}" type="sibTrans" cxnId="{5E77B5BB-7DC5-4965-AD14-3163EEA9B0E5}">
      <dgm:prSet phldrT="5" phldr="0"/>
      <dgm:spPr/>
      <dgm:t>
        <a:bodyPr/>
        <a:lstStyle/>
        <a:p>
          <a:r>
            <a:rPr lang="en-US"/>
            <a:t>5</a:t>
          </a:r>
        </a:p>
      </dgm:t>
    </dgm:pt>
    <dgm:pt modelId="{0B38E7AC-7BC5-48A0-AB61-DAFF502CE77A}" type="pres">
      <dgm:prSet presAssocID="{655111A9-756B-44D8-9151-1B85AFA16189}" presName="Name0" presStyleCnt="0">
        <dgm:presLayoutVars>
          <dgm:animLvl val="lvl"/>
          <dgm:resizeHandles val="exact"/>
        </dgm:presLayoutVars>
      </dgm:prSet>
      <dgm:spPr/>
    </dgm:pt>
    <dgm:pt modelId="{ABFFD739-3423-49F5-91D4-DD82BA9DF3DC}" type="pres">
      <dgm:prSet presAssocID="{8F7391C3-15E3-4EB9-974D-92559BAAD69F}" presName="compositeNode" presStyleCnt="0">
        <dgm:presLayoutVars>
          <dgm:bulletEnabled val="1"/>
        </dgm:presLayoutVars>
      </dgm:prSet>
      <dgm:spPr/>
    </dgm:pt>
    <dgm:pt modelId="{1641CA60-5A2D-4C4D-80C0-F8158F51F541}" type="pres">
      <dgm:prSet presAssocID="{8F7391C3-15E3-4EB9-974D-92559BAAD69F}" presName="bgRect" presStyleLbl="bgAccFollowNode1" presStyleIdx="0" presStyleCnt="5"/>
      <dgm:spPr/>
    </dgm:pt>
    <dgm:pt modelId="{8C40DE0E-6206-495C-B6B2-AA8A50CDFE22}" type="pres">
      <dgm:prSet presAssocID="{401224F4-9088-4A2F-BDA0-3068597F12A0}" presName="sibTransNodeCircle" presStyleLbl="alignNode1" presStyleIdx="0" presStyleCnt="10">
        <dgm:presLayoutVars>
          <dgm:chMax val="0"/>
          <dgm:bulletEnabled/>
        </dgm:presLayoutVars>
      </dgm:prSet>
      <dgm:spPr/>
    </dgm:pt>
    <dgm:pt modelId="{9898775E-082C-473B-8219-140B054C7F3D}" type="pres">
      <dgm:prSet presAssocID="{8F7391C3-15E3-4EB9-974D-92559BAAD69F}" presName="bottomLine" presStyleLbl="alignNode1" presStyleIdx="1" presStyleCnt="10">
        <dgm:presLayoutVars/>
      </dgm:prSet>
      <dgm:spPr/>
    </dgm:pt>
    <dgm:pt modelId="{D05FC93A-67BC-45FF-B868-35ABDF252286}" type="pres">
      <dgm:prSet presAssocID="{8F7391C3-15E3-4EB9-974D-92559BAAD69F}" presName="nodeText" presStyleLbl="bgAccFollowNode1" presStyleIdx="0" presStyleCnt="5">
        <dgm:presLayoutVars>
          <dgm:bulletEnabled val="1"/>
        </dgm:presLayoutVars>
      </dgm:prSet>
      <dgm:spPr/>
    </dgm:pt>
    <dgm:pt modelId="{6E4CF900-98FF-48BE-9DA4-9F9C27D2BBBC}" type="pres">
      <dgm:prSet presAssocID="{401224F4-9088-4A2F-BDA0-3068597F12A0}" presName="sibTrans" presStyleCnt="0"/>
      <dgm:spPr/>
    </dgm:pt>
    <dgm:pt modelId="{436FDA3D-A25A-4C30-AA0B-BDCAEA61B1BD}" type="pres">
      <dgm:prSet presAssocID="{8A755AED-71EB-4676-8015-8A1D9418FAE7}" presName="compositeNode" presStyleCnt="0">
        <dgm:presLayoutVars>
          <dgm:bulletEnabled val="1"/>
        </dgm:presLayoutVars>
      </dgm:prSet>
      <dgm:spPr/>
    </dgm:pt>
    <dgm:pt modelId="{B9166B35-EA2B-482F-8A92-05B75EB0826B}" type="pres">
      <dgm:prSet presAssocID="{8A755AED-71EB-4676-8015-8A1D9418FAE7}" presName="bgRect" presStyleLbl="bgAccFollowNode1" presStyleIdx="1" presStyleCnt="5"/>
      <dgm:spPr/>
    </dgm:pt>
    <dgm:pt modelId="{81D57D2E-1D22-4996-8141-DE94973BE2F7}" type="pres">
      <dgm:prSet presAssocID="{D49C52EF-7B03-4187-8399-2FDA34D21496}" presName="sibTransNodeCircle" presStyleLbl="alignNode1" presStyleIdx="2" presStyleCnt="10">
        <dgm:presLayoutVars>
          <dgm:chMax val="0"/>
          <dgm:bulletEnabled/>
        </dgm:presLayoutVars>
      </dgm:prSet>
      <dgm:spPr/>
    </dgm:pt>
    <dgm:pt modelId="{A299E0BA-0B8A-4827-974F-7A9B52E506BE}" type="pres">
      <dgm:prSet presAssocID="{8A755AED-71EB-4676-8015-8A1D9418FAE7}" presName="bottomLine" presStyleLbl="alignNode1" presStyleIdx="3" presStyleCnt="10">
        <dgm:presLayoutVars/>
      </dgm:prSet>
      <dgm:spPr/>
    </dgm:pt>
    <dgm:pt modelId="{3A99F918-E801-4DA2-A1D4-A48E52F92F3F}" type="pres">
      <dgm:prSet presAssocID="{8A755AED-71EB-4676-8015-8A1D9418FAE7}" presName="nodeText" presStyleLbl="bgAccFollowNode1" presStyleIdx="1" presStyleCnt="5">
        <dgm:presLayoutVars>
          <dgm:bulletEnabled val="1"/>
        </dgm:presLayoutVars>
      </dgm:prSet>
      <dgm:spPr/>
    </dgm:pt>
    <dgm:pt modelId="{FCA52E55-EDBC-4456-9C68-C32B2D40B1FE}" type="pres">
      <dgm:prSet presAssocID="{D49C52EF-7B03-4187-8399-2FDA34D21496}" presName="sibTrans" presStyleCnt="0"/>
      <dgm:spPr/>
    </dgm:pt>
    <dgm:pt modelId="{7CEBB521-F4A7-43EF-BC0E-A6C9159B0F81}" type="pres">
      <dgm:prSet presAssocID="{D607C8CE-AAF8-4A71-92E4-3F898E7D74F4}" presName="compositeNode" presStyleCnt="0">
        <dgm:presLayoutVars>
          <dgm:bulletEnabled val="1"/>
        </dgm:presLayoutVars>
      </dgm:prSet>
      <dgm:spPr/>
    </dgm:pt>
    <dgm:pt modelId="{37E5418A-9F58-43BD-B23D-E9CB06441A06}" type="pres">
      <dgm:prSet presAssocID="{D607C8CE-AAF8-4A71-92E4-3F898E7D74F4}" presName="bgRect" presStyleLbl="bgAccFollowNode1" presStyleIdx="2" presStyleCnt="5"/>
      <dgm:spPr/>
    </dgm:pt>
    <dgm:pt modelId="{FFBE397D-90B0-4C71-A345-770265CB04BB}" type="pres">
      <dgm:prSet presAssocID="{DBF41024-6BAB-4ECF-9D1B-251F14BD47EE}" presName="sibTransNodeCircle" presStyleLbl="alignNode1" presStyleIdx="4" presStyleCnt="10">
        <dgm:presLayoutVars>
          <dgm:chMax val="0"/>
          <dgm:bulletEnabled/>
        </dgm:presLayoutVars>
      </dgm:prSet>
      <dgm:spPr/>
    </dgm:pt>
    <dgm:pt modelId="{9615AF43-C5EE-4C92-8326-7592BAD8E94A}" type="pres">
      <dgm:prSet presAssocID="{D607C8CE-AAF8-4A71-92E4-3F898E7D74F4}" presName="bottomLine" presStyleLbl="alignNode1" presStyleIdx="5" presStyleCnt="10">
        <dgm:presLayoutVars/>
      </dgm:prSet>
      <dgm:spPr/>
    </dgm:pt>
    <dgm:pt modelId="{5689CBF2-2499-4084-8FBD-24F666D1E0DA}" type="pres">
      <dgm:prSet presAssocID="{D607C8CE-AAF8-4A71-92E4-3F898E7D74F4}" presName="nodeText" presStyleLbl="bgAccFollowNode1" presStyleIdx="2" presStyleCnt="5">
        <dgm:presLayoutVars>
          <dgm:bulletEnabled val="1"/>
        </dgm:presLayoutVars>
      </dgm:prSet>
      <dgm:spPr/>
    </dgm:pt>
    <dgm:pt modelId="{98AB6DE1-ACCF-443A-BDEB-8C81B93D1AD9}" type="pres">
      <dgm:prSet presAssocID="{DBF41024-6BAB-4ECF-9D1B-251F14BD47EE}" presName="sibTrans" presStyleCnt="0"/>
      <dgm:spPr/>
    </dgm:pt>
    <dgm:pt modelId="{D497B5AC-D0D9-417A-B5C6-0A5DE44DA0E3}" type="pres">
      <dgm:prSet presAssocID="{079D836C-CD58-4BE9-BCD1-384B692A0FB3}" presName="compositeNode" presStyleCnt="0">
        <dgm:presLayoutVars>
          <dgm:bulletEnabled val="1"/>
        </dgm:presLayoutVars>
      </dgm:prSet>
      <dgm:spPr/>
    </dgm:pt>
    <dgm:pt modelId="{9C5B33AD-0237-4D1D-ADE5-B2DE8E175DAB}" type="pres">
      <dgm:prSet presAssocID="{079D836C-CD58-4BE9-BCD1-384B692A0FB3}" presName="bgRect" presStyleLbl="bgAccFollowNode1" presStyleIdx="3" presStyleCnt="5"/>
      <dgm:spPr/>
    </dgm:pt>
    <dgm:pt modelId="{C2804C15-113C-4EC8-B3DF-181A5FAAD844}" type="pres">
      <dgm:prSet presAssocID="{1A814EA9-453D-40C1-8945-EB220BFD502F}" presName="sibTransNodeCircle" presStyleLbl="alignNode1" presStyleIdx="6" presStyleCnt="10">
        <dgm:presLayoutVars>
          <dgm:chMax val="0"/>
          <dgm:bulletEnabled/>
        </dgm:presLayoutVars>
      </dgm:prSet>
      <dgm:spPr/>
    </dgm:pt>
    <dgm:pt modelId="{BCEAFE3D-0FF3-468B-A7CD-EB00B1F4FF48}" type="pres">
      <dgm:prSet presAssocID="{079D836C-CD58-4BE9-BCD1-384B692A0FB3}" presName="bottomLine" presStyleLbl="alignNode1" presStyleIdx="7" presStyleCnt="10">
        <dgm:presLayoutVars/>
      </dgm:prSet>
      <dgm:spPr/>
    </dgm:pt>
    <dgm:pt modelId="{8F5BA29D-8E33-479A-A495-8B6E22300D4C}" type="pres">
      <dgm:prSet presAssocID="{079D836C-CD58-4BE9-BCD1-384B692A0FB3}" presName="nodeText" presStyleLbl="bgAccFollowNode1" presStyleIdx="3" presStyleCnt="5">
        <dgm:presLayoutVars>
          <dgm:bulletEnabled val="1"/>
        </dgm:presLayoutVars>
      </dgm:prSet>
      <dgm:spPr/>
    </dgm:pt>
    <dgm:pt modelId="{94944B27-F4D0-447B-97B3-1769C8C0D3C7}" type="pres">
      <dgm:prSet presAssocID="{1A814EA9-453D-40C1-8945-EB220BFD502F}" presName="sibTrans" presStyleCnt="0"/>
      <dgm:spPr/>
    </dgm:pt>
    <dgm:pt modelId="{3C0A69B4-00F6-46F9-BE08-56C639683A9C}" type="pres">
      <dgm:prSet presAssocID="{8B0A84A1-29F0-4A04-8219-B5F1832D5D61}" presName="compositeNode" presStyleCnt="0">
        <dgm:presLayoutVars>
          <dgm:bulletEnabled val="1"/>
        </dgm:presLayoutVars>
      </dgm:prSet>
      <dgm:spPr/>
    </dgm:pt>
    <dgm:pt modelId="{E68AE622-CA46-4593-BAC1-ABACEE086C38}" type="pres">
      <dgm:prSet presAssocID="{8B0A84A1-29F0-4A04-8219-B5F1832D5D61}" presName="bgRect" presStyleLbl="bgAccFollowNode1" presStyleIdx="4" presStyleCnt="5"/>
      <dgm:spPr/>
    </dgm:pt>
    <dgm:pt modelId="{0F05A05B-67FE-4987-9AC3-7FFAA8EDBE5E}" type="pres">
      <dgm:prSet presAssocID="{BFC4E7B2-C056-44F5-9B6D-3C92691A2B48}" presName="sibTransNodeCircle" presStyleLbl="alignNode1" presStyleIdx="8" presStyleCnt="10">
        <dgm:presLayoutVars>
          <dgm:chMax val="0"/>
          <dgm:bulletEnabled/>
        </dgm:presLayoutVars>
      </dgm:prSet>
      <dgm:spPr/>
    </dgm:pt>
    <dgm:pt modelId="{25DDFE9F-07AC-47B6-AF96-CE60A9D3BC02}" type="pres">
      <dgm:prSet presAssocID="{8B0A84A1-29F0-4A04-8219-B5F1832D5D61}" presName="bottomLine" presStyleLbl="alignNode1" presStyleIdx="9" presStyleCnt="10">
        <dgm:presLayoutVars/>
      </dgm:prSet>
      <dgm:spPr/>
    </dgm:pt>
    <dgm:pt modelId="{1EED5CC9-11ED-4060-B814-54BA9EF25FEB}" type="pres">
      <dgm:prSet presAssocID="{8B0A84A1-29F0-4A04-8219-B5F1832D5D61}" presName="nodeText" presStyleLbl="bgAccFollowNode1" presStyleIdx="4" presStyleCnt="5">
        <dgm:presLayoutVars>
          <dgm:bulletEnabled val="1"/>
        </dgm:presLayoutVars>
      </dgm:prSet>
      <dgm:spPr/>
    </dgm:pt>
  </dgm:ptLst>
  <dgm:cxnLst>
    <dgm:cxn modelId="{67293C01-C6A1-4BDC-B836-A24461D6B2D5}" type="presOf" srcId="{D607C8CE-AAF8-4A71-92E4-3F898E7D74F4}" destId="{5689CBF2-2499-4084-8FBD-24F666D1E0DA}" srcOrd="1" destOrd="0" presId="urn:microsoft.com/office/officeart/2016/7/layout/BasicLinearProcessNumbered"/>
    <dgm:cxn modelId="{F0BC3706-3B33-403F-985C-F749C5F5D0E4}" type="presOf" srcId="{BFC4E7B2-C056-44F5-9B6D-3C92691A2B48}" destId="{0F05A05B-67FE-4987-9AC3-7FFAA8EDBE5E}" srcOrd="0" destOrd="0" presId="urn:microsoft.com/office/officeart/2016/7/layout/BasicLinearProcessNumbered"/>
    <dgm:cxn modelId="{8C700C09-3B96-4855-8B5D-7A4F86075D0A}" type="presOf" srcId="{D607C8CE-AAF8-4A71-92E4-3F898E7D74F4}" destId="{37E5418A-9F58-43BD-B23D-E9CB06441A06}" srcOrd="0" destOrd="0" presId="urn:microsoft.com/office/officeart/2016/7/layout/BasicLinearProcessNumbered"/>
    <dgm:cxn modelId="{92D9040F-CD96-4C35-9E5B-F0B7745574FD}" type="presOf" srcId="{8B0A84A1-29F0-4A04-8219-B5F1832D5D61}" destId="{1EED5CC9-11ED-4060-B814-54BA9EF25FEB}" srcOrd="1" destOrd="0" presId="urn:microsoft.com/office/officeart/2016/7/layout/BasicLinearProcessNumbered"/>
    <dgm:cxn modelId="{15B57B22-4C0C-48C1-87C6-8EC3EF5D1F10}" type="presOf" srcId="{8A755AED-71EB-4676-8015-8A1D9418FAE7}" destId="{B9166B35-EA2B-482F-8A92-05B75EB0826B}" srcOrd="0" destOrd="0" presId="urn:microsoft.com/office/officeart/2016/7/layout/BasicLinearProcessNumbered"/>
    <dgm:cxn modelId="{23904D28-BB55-4124-BDE5-DCBAD33D4107}" type="presOf" srcId="{8A755AED-71EB-4676-8015-8A1D9418FAE7}" destId="{3A99F918-E801-4DA2-A1D4-A48E52F92F3F}" srcOrd="1" destOrd="0" presId="urn:microsoft.com/office/officeart/2016/7/layout/BasicLinearProcessNumbered"/>
    <dgm:cxn modelId="{59E0BC36-E9DF-40D1-A98C-D4B9FCE0CAA8}" srcId="{655111A9-756B-44D8-9151-1B85AFA16189}" destId="{8A755AED-71EB-4676-8015-8A1D9418FAE7}" srcOrd="1" destOrd="0" parTransId="{7F70CA99-D39A-4784-AA91-163D2C1BB571}" sibTransId="{D49C52EF-7B03-4187-8399-2FDA34D21496}"/>
    <dgm:cxn modelId="{7510D13D-79A1-4A75-814B-E8B55E895E8A}" srcId="{655111A9-756B-44D8-9151-1B85AFA16189}" destId="{8F7391C3-15E3-4EB9-974D-92559BAAD69F}" srcOrd="0" destOrd="0" parTransId="{3BE855E2-9F18-4685-81C2-37BDF99F6F48}" sibTransId="{401224F4-9088-4A2F-BDA0-3068597F12A0}"/>
    <dgm:cxn modelId="{BC867E6A-D7C5-4BE8-8625-7F9AA799AA47}" type="presOf" srcId="{1A814EA9-453D-40C1-8945-EB220BFD502F}" destId="{C2804C15-113C-4EC8-B3DF-181A5FAAD844}" srcOrd="0" destOrd="0" presId="urn:microsoft.com/office/officeart/2016/7/layout/BasicLinearProcessNumbered"/>
    <dgm:cxn modelId="{D782BF80-747D-4B4D-8744-E807AC1D7816}" type="presOf" srcId="{079D836C-CD58-4BE9-BCD1-384B692A0FB3}" destId="{9C5B33AD-0237-4D1D-ADE5-B2DE8E175DAB}" srcOrd="0" destOrd="0" presId="urn:microsoft.com/office/officeart/2016/7/layout/BasicLinearProcessNumbered"/>
    <dgm:cxn modelId="{18BC7E86-53E6-45AE-B197-F499BE090CE6}" type="presOf" srcId="{8B0A84A1-29F0-4A04-8219-B5F1832D5D61}" destId="{E68AE622-CA46-4593-BAC1-ABACEE086C38}" srcOrd="0" destOrd="0" presId="urn:microsoft.com/office/officeart/2016/7/layout/BasicLinearProcessNumbered"/>
    <dgm:cxn modelId="{9106288A-6D6B-46AD-9C76-D38714CDF721}" srcId="{655111A9-756B-44D8-9151-1B85AFA16189}" destId="{079D836C-CD58-4BE9-BCD1-384B692A0FB3}" srcOrd="3" destOrd="0" parTransId="{45065A54-D179-40C9-AC34-C32560DA6E3F}" sibTransId="{1A814EA9-453D-40C1-8945-EB220BFD502F}"/>
    <dgm:cxn modelId="{E248468F-D177-4B49-85B0-0327762219CB}" type="presOf" srcId="{D49C52EF-7B03-4187-8399-2FDA34D21496}" destId="{81D57D2E-1D22-4996-8141-DE94973BE2F7}" srcOrd="0" destOrd="0" presId="urn:microsoft.com/office/officeart/2016/7/layout/BasicLinearProcessNumbered"/>
    <dgm:cxn modelId="{909207AA-4F94-473D-907C-C5795AFC0FFA}" type="presOf" srcId="{DBF41024-6BAB-4ECF-9D1B-251F14BD47EE}" destId="{FFBE397D-90B0-4C71-A345-770265CB04BB}" srcOrd="0" destOrd="0" presId="urn:microsoft.com/office/officeart/2016/7/layout/BasicLinearProcessNumbered"/>
    <dgm:cxn modelId="{DAE04BB2-C2A0-4BA3-AD4F-B96B72DCF1EE}" type="presOf" srcId="{8F7391C3-15E3-4EB9-974D-92559BAAD69F}" destId="{D05FC93A-67BC-45FF-B868-35ABDF252286}" srcOrd="1" destOrd="0" presId="urn:microsoft.com/office/officeart/2016/7/layout/BasicLinearProcessNumbered"/>
    <dgm:cxn modelId="{5E77B5BB-7DC5-4965-AD14-3163EEA9B0E5}" srcId="{655111A9-756B-44D8-9151-1B85AFA16189}" destId="{8B0A84A1-29F0-4A04-8219-B5F1832D5D61}" srcOrd="4" destOrd="0" parTransId="{72CF8ECC-40C1-48E9-AFD4-FE986E27BB70}" sibTransId="{BFC4E7B2-C056-44F5-9B6D-3C92691A2B48}"/>
    <dgm:cxn modelId="{80A03FD1-6CE9-4C77-A94C-FB725549B7A1}" type="presOf" srcId="{401224F4-9088-4A2F-BDA0-3068597F12A0}" destId="{8C40DE0E-6206-495C-B6B2-AA8A50CDFE22}" srcOrd="0" destOrd="0" presId="urn:microsoft.com/office/officeart/2016/7/layout/BasicLinearProcessNumbered"/>
    <dgm:cxn modelId="{636C42DE-FFC9-472F-A31C-30D2BB7ACEB2}" type="presOf" srcId="{8F7391C3-15E3-4EB9-974D-92559BAAD69F}" destId="{1641CA60-5A2D-4C4D-80C0-F8158F51F541}" srcOrd="0" destOrd="0" presId="urn:microsoft.com/office/officeart/2016/7/layout/BasicLinearProcessNumbered"/>
    <dgm:cxn modelId="{A15E1BEA-A4F5-41C5-83F1-CB1DB45AB813}" type="presOf" srcId="{655111A9-756B-44D8-9151-1B85AFA16189}" destId="{0B38E7AC-7BC5-48A0-AB61-DAFF502CE77A}" srcOrd="0" destOrd="0" presId="urn:microsoft.com/office/officeart/2016/7/layout/BasicLinearProcessNumbered"/>
    <dgm:cxn modelId="{B6D767EF-B06C-40EB-AC13-3E86B28E3747}" type="presOf" srcId="{079D836C-CD58-4BE9-BCD1-384B692A0FB3}" destId="{8F5BA29D-8E33-479A-A495-8B6E22300D4C}" srcOrd="1" destOrd="0" presId="urn:microsoft.com/office/officeart/2016/7/layout/BasicLinearProcessNumbered"/>
    <dgm:cxn modelId="{318624FF-3BF0-4295-8C53-8559FFE11473}" srcId="{655111A9-756B-44D8-9151-1B85AFA16189}" destId="{D607C8CE-AAF8-4A71-92E4-3F898E7D74F4}" srcOrd="2" destOrd="0" parTransId="{7F42B41B-1C81-41B7-9B9F-DE17E67384ED}" sibTransId="{DBF41024-6BAB-4ECF-9D1B-251F14BD47EE}"/>
    <dgm:cxn modelId="{19E0BCC3-E856-48C1-8B73-34B3A64B5EF2}" type="presParOf" srcId="{0B38E7AC-7BC5-48A0-AB61-DAFF502CE77A}" destId="{ABFFD739-3423-49F5-91D4-DD82BA9DF3DC}" srcOrd="0" destOrd="0" presId="urn:microsoft.com/office/officeart/2016/7/layout/BasicLinearProcessNumbered"/>
    <dgm:cxn modelId="{31D2B2FE-8271-4FA6-AC7F-7A21ACCF177C}" type="presParOf" srcId="{ABFFD739-3423-49F5-91D4-DD82BA9DF3DC}" destId="{1641CA60-5A2D-4C4D-80C0-F8158F51F541}" srcOrd="0" destOrd="0" presId="urn:microsoft.com/office/officeart/2016/7/layout/BasicLinearProcessNumbered"/>
    <dgm:cxn modelId="{D4250507-5586-4ED8-B4CA-C0FD42AE303C}" type="presParOf" srcId="{ABFFD739-3423-49F5-91D4-DD82BA9DF3DC}" destId="{8C40DE0E-6206-495C-B6B2-AA8A50CDFE22}" srcOrd="1" destOrd="0" presId="urn:microsoft.com/office/officeart/2016/7/layout/BasicLinearProcessNumbered"/>
    <dgm:cxn modelId="{9DDA7477-A756-4298-B3C2-21D1127DB77D}" type="presParOf" srcId="{ABFFD739-3423-49F5-91D4-DD82BA9DF3DC}" destId="{9898775E-082C-473B-8219-140B054C7F3D}" srcOrd="2" destOrd="0" presId="urn:microsoft.com/office/officeart/2016/7/layout/BasicLinearProcessNumbered"/>
    <dgm:cxn modelId="{6E6793B0-C56E-434D-879A-C222637A5D25}" type="presParOf" srcId="{ABFFD739-3423-49F5-91D4-DD82BA9DF3DC}" destId="{D05FC93A-67BC-45FF-B868-35ABDF252286}" srcOrd="3" destOrd="0" presId="urn:microsoft.com/office/officeart/2016/7/layout/BasicLinearProcessNumbered"/>
    <dgm:cxn modelId="{9CFEAE09-76AB-4516-B7BF-333D6EA5A787}" type="presParOf" srcId="{0B38E7AC-7BC5-48A0-AB61-DAFF502CE77A}" destId="{6E4CF900-98FF-48BE-9DA4-9F9C27D2BBBC}" srcOrd="1" destOrd="0" presId="urn:microsoft.com/office/officeart/2016/7/layout/BasicLinearProcessNumbered"/>
    <dgm:cxn modelId="{BD3EDE4F-3BDB-4793-B814-6C02D7B3A130}" type="presParOf" srcId="{0B38E7AC-7BC5-48A0-AB61-DAFF502CE77A}" destId="{436FDA3D-A25A-4C30-AA0B-BDCAEA61B1BD}" srcOrd="2" destOrd="0" presId="urn:microsoft.com/office/officeart/2016/7/layout/BasicLinearProcessNumbered"/>
    <dgm:cxn modelId="{E6768077-CA49-4BE8-BA36-66934E06FEB8}" type="presParOf" srcId="{436FDA3D-A25A-4C30-AA0B-BDCAEA61B1BD}" destId="{B9166B35-EA2B-482F-8A92-05B75EB0826B}" srcOrd="0" destOrd="0" presId="urn:microsoft.com/office/officeart/2016/7/layout/BasicLinearProcessNumbered"/>
    <dgm:cxn modelId="{94C3184E-C198-42C7-AC43-D4A3E18E5DFE}" type="presParOf" srcId="{436FDA3D-A25A-4C30-AA0B-BDCAEA61B1BD}" destId="{81D57D2E-1D22-4996-8141-DE94973BE2F7}" srcOrd="1" destOrd="0" presId="urn:microsoft.com/office/officeart/2016/7/layout/BasicLinearProcessNumbered"/>
    <dgm:cxn modelId="{6C3554BF-B036-4262-BC7C-1E6B5637888D}" type="presParOf" srcId="{436FDA3D-A25A-4C30-AA0B-BDCAEA61B1BD}" destId="{A299E0BA-0B8A-4827-974F-7A9B52E506BE}" srcOrd="2" destOrd="0" presId="urn:microsoft.com/office/officeart/2016/7/layout/BasicLinearProcessNumbered"/>
    <dgm:cxn modelId="{29A45F09-F2FB-4BCD-BCD3-A035043A3C7B}" type="presParOf" srcId="{436FDA3D-A25A-4C30-AA0B-BDCAEA61B1BD}" destId="{3A99F918-E801-4DA2-A1D4-A48E52F92F3F}" srcOrd="3" destOrd="0" presId="urn:microsoft.com/office/officeart/2016/7/layout/BasicLinearProcessNumbered"/>
    <dgm:cxn modelId="{AAA5EE39-0BCB-48CC-8D4C-41EE6FCA5A1B}" type="presParOf" srcId="{0B38E7AC-7BC5-48A0-AB61-DAFF502CE77A}" destId="{FCA52E55-EDBC-4456-9C68-C32B2D40B1FE}" srcOrd="3" destOrd="0" presId="urn:microsoft.com/office/officeart/2016/7/layout/BasicLinearProcessNumbered"/>
    <dgm:cxn modelId="{9F60D809-1D8E-4AEB-A055-7BCF6FC968F9}" type="presParOf" srcId="{0B38E7AC-7BC5-48A0-AB61-DAFF502CE77A}" destId="{7CEBB521-F4A7-43EF-BC0E-A6C9159B0F81}" srcOrd="4" destOrd="0" presId="urn:microsoft.com/office/officeart/2016/7/layout/BasicLinearProcessNumbered"/>
    <dgm:cxn modelId="{66AE32DA-39FB-4F95-82B9-403DAB573C5E}" type="presParOf" srcId="{7CEBB521-F4A7-43EF-BC0E-A6C9159B0F81}" destId="{37E5418A-9F58-43BD-B23D-E9CB06441A06}" srcOrd="0" destOrd="0" presId="urn:microsoft.com/office/officeart/2016/7/layout/BasicLinearProcessNumbered"/>
    <dgm:cxn modelId="{45F5F557-662B-4CE3-B584-BB81BD2530FD}" type="presParOf" srcId="{7CEBB521-F4A7-43EF-BC0E-A6C9159B0F81}" destId="{FFBE397D-90B0-4C71-A345-770265CB04BB}" srcOrd="1" destOrd="0" presId="urn:microsoft.com/office/officeart/2016/7/layout/BasicLinearProcessNumbered"/>
    <dgm:cxn modelId="{F98C35A0-511F-400B-8C38-2215DB66F11F}" type="presParOf" srcId="{7CEBB521-F4A7-43EF-BC0E-A6C9159B0F81}" destId="{9615AF43-C5EE-4C92-8326-7592BAD8E94A}" srcOrd="2" destOrd="0" presId="urn:microsoft.com/office/officeart/2016/7/layout/BasicLinearProcessNumbered"/>
    <dgm:cxn modelId="{156B7F24-A0F5-4A40-925B-594FB5F64698}" type="presParOf" srcId="{7CEBB521-F4A7-43EF-BC0E-A6C9159B0F81}" destId="{5689CBF2-2499-4084-8FBD-24F666D1E0DA}" srcOrd="3" destOrd="0" presId="urn:microsoft.com/office/officeart/2016/7/layout/BasicLinearProcessNumbered"/>
    <dgm:cxn modelId="{F48E5685-6A65-44B8-9DC4-B332DEE182B0}" type="presParOf" srcId="{0B38E7AC-7BC5-48A0-AB61-DAFF502CE77A}" destId="{98AB6DE1-ACCF-443A-BDEB-8C81B93D1AD9}" srcOrd="5" destOrd="0" presId="urn:microsoft.com/office/officeart/2016/7/layout/BasicLinearProcessNumbered"/>
    <dgm:cxn modelId="{6ADF4520-2039-4B48-9D8E-FBDC7E3B3B1B}" type="presParOf" srcId="{0B38E7AC-7BC5-48A0-AB61-DAFF502CE77A}" destId="{D497B5AC-D0D9-417A-B5C6-0A5DE44DA0E3}" srcOrd="6" destOrd="0" presId="urn:microsoft.com/office/officeart/2016/7/layout/BasicLinearProcessNumbered"/>
    <dgm:cxn modelId="{36465EC9-3B6E-4544-8AE0-6A76C759D55B}" type="presParOf" srcId="{D497B5AC-D0D9-417A-B5C6-0A5DE44DA0E3}" destId="{9C5B33AD-0237-4D1D-ADE5-B2DE8E175DAB}" srcOrd="0" destOrd="0" presId="urn:microsoft.com/office/officeart/2016/7/layout/BasicLinearProcessNumbered"/>
    <dgm:cxn modelId="{2140E0E6-15F8-4755-B55B-F5FE6565BF21}" type="presParOf" srcId="{D497B5AC-D0D9-417A-B5C6-0A5DE44DA0E3}" destId="{C2804C15-113C-4EC8-B3DF-181A5FAAD844}" srcOrd="1" destOrd="0" presId="urn:microsoft.com/office/officeart/2016/7/layout/BasicLinearProcessNumbered"/>
    <dgm:cxn modelId="{5140B8D7-358C-4A8E-96E1-711D32AF7490}" type="presParOf" srcId="{D497B5AC-D0D9-417A-B5C6-0A5DE44DA0E3}" destId="{BCEAFE3D-0FF3-468B-A7CD-EB00B1F4FF48}" srcOrd="2" destOrd="0" presId="urn:microsoft.com/office/officeart/2016/7/layout/BasicLinearProcessNumbered"/>
    <dgm:cxn modelId="{D0271B9C-4EA0-4194-A676-45BC1E1F9657}" type="presParOf" srcId="{D497B5AC-D0D9-417A-B5C6-0A5DE44DA0E3}" destId="{8F5BA29D-8E33-479A-A495-8B6E22300D4C}" srcOrd="3" destOrd="0" presId="urn:microsoft.com/office/officeart/2016/7/layout/BasicLinearProcessNumbered"/>
    <dgm:cxn modelId="{F4448256-D9A3-4392-8AB9-90B9EE1D6857}" type="presParOf" srcId="{0B38E7AC-7BC5-48A0-AB61-DAFF502CE77A}" destId="{94944B27-F4D0-447B-97B3-1769C8C0D3C7}" srcOrd="7" destOrd="0" presId="urn:microsoft.com/office/officeart/2016/7/layout/BasicLinearProcessNumbered"/>
    <dgm:cxn modelId="{670B6696-EEA9-4752-99FE-A365E66B09F2}" type="presParOf" srcId="{0B38E7AC-7BC5-48A0-AB61-DAFF502CE77A}" destId="{3C0A69B4-00F6-46F9-BE08-56C639683A9C}" srcOrd="8" destOrd="0" presId="urn:microsoft.com/office/officeart/2016/7/layout/BasicLinearProcessNumbered"/>
    <dgm:cxn modelId="{A9C81F8A-B02F-4B3E-B25B-130C4760DC30}" type="presParOf" srcId="{3C0A69B4-00F6-46F9-BE08-56C639683A9C}" destId="{E68AE622-CA46-4593-BAC1-ABACEE086C38}" srcOrd="0" destOrd="0" presId="urn:microsoft.com/office/officeart/2016/7/layout/BasicLinearProcessNumbered"/>
    <dgm:cxn modelId="{F0578C49-CC45-40F5-B203-FE21A47047D6}" type="presParOf" srcId="{3C0A69B4-00F6-46F9-BE08-56C639683A9C}" destId="{0F05A05B-67FE-4987-9AC3-7FFAA8EDBE5E}" srcOrd="1" destOrd="0" presId="urn:microsoft.com/office/officeart/2016/7/layout/BasicLinearProcessNumbered"/>
    <dgm:cxn modelId="{1599A174-7A31-43FF-8569-52A0A1F4EE25}" type="presParOf" srcId="{3C0A69B4-00F6-46F9-BE08-56C639683A9C}" destId="{25DDFE9F-07AC-47B6-AF96-CE60A9D3BC02}" srcOrd="2" destOrd="0" presId="urn:microsoft.com/office/officeart/2016/7/layout/BasicLinearProcessNumbered"/>
    <dgm:cxn modelId="{88556E78-7D55-4983-A23D-43AC2FC5F5DD}" type="presParOf" srcId="{3C0A69B4-00F6-46F9-BE08-56C639683A9C}" destId="{1EED5CC9-11ED-4060-B814-54BA9EF25FEB}"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60C9D8-5B5B-4C2F-8D3E-BD3CD024E606}">
      <dsp:nvSpPr>
        <dsp:cNvPr id="0" name=""/>
        <dsp:cNvSpPr/>
      </dsp:nvSpPr>
      <dsp:spPr>
        <a:xfrm>
          <a:off x="76087" y="1029136"/>
          <a:ext cx="1043700" cy="10437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5C6E78-5E43-43BF-B90B-2CD6D77093B5}">
      <dsp:nvSpPr>
        <dsp:cNvPr id="0" name=""/>
        <dsp:cNvSpPr/>
      </dsp:nvSpPr>
      <dsp:spPr>
        <a:xfrm>
          <a:off x="295264" y="1248313"/>
          <a:ext cx="605346" cy="60534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3F8F5F-A6D5-4E61-8A2D-BF5830BCEC8D}">
      <dsp:nvSpPr>
        <dsp:cNvPr id="0" name=""/>
        <dsp:cNvSpPr/>
      </dsp:nvSpPr>
      <dsp:spPr>
        <a:xfrm>
          <a:off x="1343437" y="1029136"/>
          <a:ext cx="2460150" cy="1043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Growing global concerns regarding environmental sustainability and corporate ethical practices </a:t>
          </a:r>
        </a:p>
      </dsp:txBody>
      <dsp:txXfrm>
        <a:off x="1343437" y="1029136"/>
        <a:ext cx="2460150" cy="1043700"/>
      </dsp:txXfrm>
    </dsp:sp>
    <dsp:sp modelId="{CA5BD455-5089-4901-B0F9-CD7B7B676469}">
      <dsp:nvSpPr>
        <dsp:cNvPr id="0" name=""/>
        <dsp:cNvSpPr/>
      </dsp:nvSpPr>
      <dsp:spPr>
        <a:xfrm>
          <a:off x="4232249" y="1029136"/>
          <a:ext cx="1043700" cy="10437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DC67DC-9426-4F1A-BC05-91B399D1DA72}">
      <dsp:nvSpPr>
        <dsp:cNvPr id="0" name=""/>
        <dsp:cNvSpPr/>
      </dsp:nvSpPr>
      <dsp:spPr>
        <a:xfrm>
          <a:off x="4451426" y="1248313"/>
          <a:ext cx="605346" cy="60534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E8E08E-B0D2-4C65-8A12-98170240F9F5}">
      <dsp:nvSpPr>
        <dsp:cNvPr id="0" name=""/>
        <dsp:cNvSpPr/>
      </dsp:nvSpPr>
      <dsp:spPr>
        <a:xfrm>
          <a:off x="5499600" y="1029136"/>
          <a:ext cx="2460150" cy="1043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Nestlé faces criticism related to water usage and plastic waste </a:t>
          </a:r>
        </a:p>
      </dsp:txBody>
      <dsp:txXfrm>
        <a:off x="5499600" y="1029136"/>
        <a:ext cx="2460150" cy="1043700"/>
      </dsp:txXfrm>
    </dsp:sp>
    <dsp:sp modelId="{56603848-9438-4383-987B-32D50EFFE42F}">
      <dsp:nvSpPr>
        <dsp:cNvPr id="0" name=""/>
        <dsp:cNvSpPr/>
      </dsp:nvSpPr>
      <dsp:spPr>
        <a:xfrm>
          <a:off x="8388412" y="1029136"/>
          <a:ext cx="1043700" cy="10437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0957B7-D466-41AA-A309-91879C2A380F}">
      <dsp:nvSpPr>
        <dsp:cNvPr id="0" name=""/>
        <dsp:cNvSpPr/>
      </dsp:nvSpPr>
      <dsp:spPr>
        <a:xfrm>
          <a:off x="8607589" y="1248313"/>
          <a:ext cx="605346" cy="60534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DC6366-7784-45F2-8CB7-CD57D230781D}">
      <dsp:nvSpPr>
        <dsp:cNvPr id="0" name=""/>
        <dsp:cNvSpPr/>
      </dsp:nvSpPr>
      <dsp:spPr>
        <a:xfrm>
          <a:off x="9655762" y="1029136"/>
          <a:ext cx="2460150" cy="1043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Consumer trust declining due to perceived gap between claims actions (Barnet and Ferris, 2016)</a:t>
          </a:r>
        </a:p>
      </dsp:txBody>
      <dsp:txXfrm>
        <a:off x="9655762" y="1029136"/>
        <a:ext cx="2460150" cy="1043700"/>
      </dsp:txXfrm>
    </dsp:sp>
    <dsp:sp modelId="{EC2043B7-5DC0-471B-8C3A-CA988FABBBDF}">
      <dsp:nvSpPr>
        <dsp:cNvPr id="0" name=""/>
        <dsp:cNvSpPr/>
      </dsp:nvSpPr>
      <dsp:spPr>
        <a:xfrm>
          <a:off x="76087" y="2921950"/>
          <a:ext cx="1043700" cy="10437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C43265-C65F-4E41-8C00-B8E15D825201}">
      <dsp:nvSpPr>
        <dsp:cNvPr id="0" name=""/>
        <dsp:cNvSpPr/>
      </dsp:nvSpPr>
      <dsp:spPr>
        <a:xfrm>
          <a:off x="295264" y="3141127"/>
          <a:ext cx="605346" cy="60534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210122-04EA-4E8B-AC19-DBFBA0E13C4A}">
      <dsp:nvSpPr>
        <dsp:cNvPr id="0" name=""/>
        <dsp:cNvSpPr/>
      </dsp:nvSpPr>
      <dsp:spPr>
        <a:xfrm>
          <a:off x="1343437" y="2921950"/>
          <a:ext cx="2460150" cy="1043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Increasing regulatory pressure on multinational corporations for sustainable operations worldwide </a:t>
          </a:r>
        </a:p>
      </dsp:txBody>
      <dsp:txXfrm>
        <a:off x="1343437" y="2921950"/>
        <a:ext cx="2460150" cy="1043700"/>
      </dsp:txXfrm>
    </dsp:sp>
    <dsp:sp modelId="{0F6A55C4-BBCB-48F2-97AB-619F6B2796F1}">
      <dsp:nvSpPr>
        <dsp:cNvPr id="0" name=""/>
        <dsp:cNvSpPr/>
      </dsp:nvSpPr>
      <dsp:spPr>
        <a:xfrm>
          <a:off x="4232249" y="2921950"/>
          <a:ext cx="1043700" cy="10437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A604B8-1535-4571-9BA3-86DD426F6FCA}">
      <dsp:nvSpPr>
        <dsp:cNvPr id="0" name=""/>
        <dsp:cNvSpPr/>
      </dsp:nvSpPr>
      <dsp:spPr>
        <a:xfrm>
          <a:off x="4451426" y="3141127"/>
          <a:ext cx="605346" cy="60534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F96014-62D8-41E8-8B85-D8D2A77099B8}">
      <dsp:nvSpPr>
        <dsp:cNvPr id="0" name=""/>
        <dsp:cNvSpPr/>
      </dsp:nvSpPr>
      <dsp:spPr>
        <a:xfrm>
          <a:off x="5499600" y="2921950"/>
          <a:ext cx="2460150" cy="1043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Sustainability challenges directly impact brand reputation and long-term business performance </a:t>
          </a:r>
        </a:p>
      </dsp:txBody>
      <dsp:txXfrm>
        <a:off x="5499600" y="2921950"/>
        <a:ext cx="2460150" cy="10437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96DF8B-8E1C-4AF1-819B-D31F13055924}">
      <dsp:nvSpPr>
        <dsp:cNvPr id="0" name=""/>
        <dsp:cNvSpPr/>
      </dsp:nvSpPr>
      <dsp:spPr>
        <a:xfrm>
          <a:off x="0" y="4031"/>
          <a:ext cx="8559658" cy="8586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02BA5C-E23C-40F1-BCAC-6A6899401BA1}">
      <dsp:nvSpPr>
        <dsp:cNvPr id="0" name=""/>
        <dsp:cNvSpPr/>
      </dsp:nvSpPr>
      <dsp:spPr>
        <a:xfrm>
          <a:off x="259749" y="197233"/>
          <a:ext cx="472272" cy="4722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8E6D0E-0535-4082-A4A7-9D1F5FC92D7A}">
      <dsp:nvSpPr>
        <dsp:cNvPr id="0" name=""/>
        <dsp:cNvSpPr/>
      </dsp:nvSpPr>
      <dsp:spPr>
        <a:xfrm>
          <a:off x="991771" y="4031"/>
          <a:ext cx="7567886" cy="8586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77" tIns="90877" rIns="90877" bIns="90877" numCol="1" spcCol="1270" anchor="ctr" anchorCtr="0">
          <a:noAutofit/>
        </a:bodyPr>
        <a:lstStyle/>
        <a:p>
          <a:pPr marL="0" lvl="0" indent="0" algn="l" defTabSz="977900">
            <a:lnSpc>
              <a:spcPct val="100000"/>
            </a:lnSpc>
            <a:spcBef>
              <a:spcPct val="0"/>
            </a:spcBef>
            <a:spcAft>
              <a:spcPct val="35000"/>
            </a:spcAft>
            <a:buNone/>
          </a:pPr>
          <a:r>
            <a:rPr lang="en-US" sz="2200" b="0" i="0" kern="1200" baseline="0" dirty="0">
              <a:latin typeface="Arial" panose="020B0604020202020204" pitchFamily="34" charset="0"/>
              <a:cs typeface="Arial" panose="020B0604020202020204" pitchFamily="34" charset="0"/>
            </a:rPr>
            <a:t>Sustainability increasingly influences consumer behaviour and purchasing decisions.</a:t>
          </a:r>
          <a:endParaRPr lang="en-US" sz="2200" kern="1200" dirty="0">
            <a:latin typeface="Arial" panose="020B0604020202020204" pitchFamily="34" charset="0"/>
            <a:cs typeface="Arial" panose="020B0604020202020204" pitchFamily="34" charset="0"/>
          </a:endParaRPr>
        </a:p>
      </dsp:txBody>
      <dsp:txXfrm>
        <a:off x="991771" y="4031"/>
        <a:ext cx="7567886" cy="858676"/>
      </dsp:txXfrm>
    </dsp:sp>
    <dsp:sp modelId="{66594207-CD3B-40E9-9AE4-DFCA8EF38369}">
      <dsp:nvSpPr>
        <dsp:cNvPr id="0" name=""/>
        <dsp:cNvSpPr/>
      </dsp:nvSpPr>
      <dsp:spPr>
        <a:xfrm>
          <a:off x="0" y="1077376"/>
          <a:ext cx="8559658" cy="8586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65B683-62B8-4BC3-8D3D-AB40E5386874}">
      <dsp:nvSpPr>
        <dsp:cNvPr id="0" name=""/>
        <dsp:cNvSpPr/>
      </dsp:nvSpPr>
      <dsp:spPr>
        <a:xfrm>
          <a:off x="259749" y="1270579"/>
          <a:ext cx="472272" cy="4722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54CFF0-CFBD-4903-99B3-3155B01602A4}">
      <dsp:nvSpPr>
        <dsp:cNvPr id="0" name=""/>
        <dsp:cNvSpPr/>
      </dsp:nvSpPr>
      <dsp:spPr>
        <a:xfrm>
          <a:off x="991771" y="1077376"/>
          <a:ext cx="7567886" cy="8586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77" tIns="90877" rIns="90877" bIns="90877" numCol="1" spcCol="1270" anchor="ctr" anchorCtr="0">
          <a:noAutofit/>
        </a:bodyPr>
        <a:lstStyle/>
        <a:p>
          <a:pPr marL="0" lvl="0" indent="0" algn="l" defTabSz="977900">
            <a:lnSpc>
              <a:spcPct val="100000"/>
            </a:lnSpc>
            <a:spcBef>
              <a:spcPct val="0"/>
            </a:spcBef>
            <a:spcAft>
              <a:spcPct val="35000"/>
            </a:spcAft>
            <a:buNone/>
          </a:pPr>
          <a:r>
            <a:rPr lang="en-US" sz="2200" b="0" i="0" kern="1200" baseline="0" dirty="0">
              <a:latin typeface="Arial" panose="020B0604020202020204" pitchFamily="34" charset="0"/>
              <a:cs typeface="Arial" panose="020B0604020202020204" pitchFamily="34" charset="0"/>
            </a:rPr>
            <a:t>Strong sustainability practices enhance brand reputation and trust (Hirt and Chiu, 2023).</a:t>
          </a:r>
          <a:endParaRPr lang="en-US" sz="2200" kern="1200" dirty="0">
            <a:latin typeface="Arial" panose="020B0604020202020204" pitchFamily="34" charset="0"/>
            <a:cs typeface="Arial" panose="020B0604020202020204" pitchFamily="34" charset="0"/>
          </a:endParaRPr>
        </a:p>
      </dsp:txBody>
      <dsp:txXfrm>
        <a:off x="991771" y="1077376"/>
        <a:ext cx="7567886" cy="858676"/>
      </dsp:txXfrm>
    </dsp:sp>
    <dsp:sp modelId="{E1C0613B-12B2-4747-99DC-DB4117F2DF86}">
      <dsp:nvSpPr>
        <dsp:cNvPr id="0" name=""/>
        <dsp:cNvSpPr/>
      </dsp:nvSpPr>
      <dsp:spPr>
        <a:xfrm>
          <a:off x="0" y="2150722"/>
          <a:ext cx="8559658" cy="8586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79873B-2375-4CC6-B795-253FD6BE40E0}">
      <dsp:nvSpPr>
        <dsp:cNvPr id="0" name=""/>
        <dsp:cNvSpPr/>
      </dsp:nvSpPr>
      <dsp:spPr>
        <a:xfrm>
          <a:off x="259749" y="2343924"/>
          <a:ext cx="472272" cy="4722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F7AFB9-F461-4E4C-98F1-3A454CAB2043}">
      <dsp:nvSpPr>
        <dsp:cNvPr id="0" name=""/>
        <dsp:cNvSpPr/>
      </dsp:nvSpPr>
      <dsp:spPr>
        <a:xfrm>
          <a:off x="991771" y="2150722"/>
          <a:ext cx="7567886" cy="8586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77" tIns="90877" rIns="90877" bIns="90877" numCol="1" spcCol="1270" anchor="ctr" anchorCtr="0">
          <a:noAutofit/>
        </a:bodyPr>
        <a:lstStyle/>
        <a:p>
          <a:pPr marL="0" lvl="0" indent="0" algn="l" defTabSz="977900">
            <a:lnSpc>
              <a:spcPct val="100000"/>
            </a:lnSpc>
            <a:spcBef>
              <a:spcPct val="0"/>
            </a:spcBef>
            <a:spcAft>
              <a:spcPct val="35000"/>
            </a:spcAft>
            <a:buNone/>
          </a:pPr>
          <a:r>
            <a:rPr lang="en-US" sz="2200" b="0" i="0" kern="1200" baseline="0" dirty="0">
              <a:latin typeface="Arial" panose="020B0604020202020204" pitchFamily="34" charset="0"/>
              <a:cs typeface="Arial" panose="020B0604020202020204" pitchFamily="34" charset="0"/>
            </a:rPr>
            <a:t>Weak implementation creates skepticism and damages corporate credibility.</a:t>
          </a:r>
          <a:endParaRPr lang="en-US" sz="2200" kern="1200" dirty="0">
            <a:latin typeface="Arial" panose="020B0604020202020204" pitchFamily="34" charset="0"/>
            <a:cs typeface="Arial" panose="020B0604020202020204" pitchFamily="34" charset="0"/>
          </a:endParaRPr>
        </a:p>
      </dsp:txBody>
      <dsp:txXfrm>
        <a:off x="991771" y="2150722"/>
        <a:ext cx="7567886" cy="858676"/>
      </dsp:txXfrm>
    </dsp:sp>
    <dsp:sp modelId="{BCEFDD13-B774-485B-BBAE-21DC9F0C00CA}">
      <dsp:nvSpPr>
        <dsp:cNvPr id="0" name=""/>
        <dsp:cNvSpPr/>
      </dsp:nvSpPr>
      <dsp:spPr>
        <a:xfrm>
          <a:off x="0" y="3224067"/>
          <a:ext cx="8559658" cy="8586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5CE0B8-C15E-4565-BCF2-1176E8670C9A}">
      <dsp:nvSpPr>
        <dsp:cNvPr id="0" name=""/>
        <dsp:cNvSpPr/>
      </dsp:nvSpPr>
      <dsp:spPr>
        <a:xfrm>
          <a:off x="259749" y="3417269"/>
          <a:ext cx="472272" cy="4722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94A147-035E-4F6E-A352-4E482ED42BA3}">
      <dsp:nvSpPr>
        <dsp:cNvPr id="0" name=""/>
        <dsp:cNvSpPr/>
      </dsp:nvSpPr>
      <dsp:spPr>
        <a:xfrm>
          <a:off x="991771" y="3224067"/>
          <a:ext cx="7567886" cy="8586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77" tIns="90877" rIns="90877" bIns="90877" numCol="1" spcCol="1270" anchor="ctr" anchorCtr="0">
          <a:noAutofit/>
        </a:bodyPr>
        <a:lstStyle/>
        <a:p>
          <a:pPr marL="0" lvl="0" indent="0" algn="l" defTabSz="977900">
            <a:lnSpc>
              <a:spcPct val="100000"/>
            </a:lnSpc>
            <a:spcBef>
              <a:spcPct val="0"/>
            </a:spcBef>
            <a:spcAft>
              <a:spcPct val="35000"/>
            </a:spcAft>
            <a:buNone/>
          </a:pPr>
          <a:r>
            <a:rPr lang="en-US" sz="2200" b="0" i="0" kern="1200" baseline="0" dirty="0">
              <a:latin typeface="Arial" panose="020B0604020202020204" pitchFamily="34" charset="0"/>
              <a:cs typeface="Arial" panose="020B0604020202020204" pitchFamily="34" charset="0"/>
            </a:rPr>
            <a:t>Competitive advantage achieved through effective sustainability strategy integration.</a:t>
          </a:r>
          <a:endParaRPr lang="en-US" sz="2200" kern="1200" dirty="0">
            <a:latin typeface="Arial" panose="020B0604020202020204" pitchFamily="34" charset="0"/>
            <a:cs typeface="Arial" panose="020B0604020202020204" pitchFamily="34" charset="0"/>
          </a:endParaRPr>
        </a:p>
      </dsp:txBody>
      <dsp:txXfrm>
        <a:off x="991771" y="3224067"/>
        <a:ext cx="7567886" cy="858676"/>
      </dsp:txXfrm>
    </dsp:sp>
    <dsp:sp modelId="{EB7E6E76-734F-4840-9101-8E5544431288}">
      <dsp:nvSpPr>
        <dsp:cNvPr id="0" name=""/>
        <dsp:cNvSpPr/>
      </dsp:nvSpPr>
      <dsp:spPr>
        <a:xfrm>
          <a:off x="0" y="4297413"/>
          <a:ext cx="8559658" cy="8586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8A2A18-CEBF-475F-BF34-EB18ABFC885F}">
      <dsp:nvSpPr>
        <dsp:cNvPr id="0" name=""/>
        <dsp:cNvSpPr/>
      </dsp:nvSpPr>
      <dsp:spPr>
        <a:xfrm>
          <a:off x="259749" y="4490615"/>
          <a:ext cx="472272" cy="4722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996606-125A-4B22-9AF7-4FCCFEBFD4AD}">
      <dsp:nvSpPr>
        <dsp:cNvPr id="0" name=""/>
        <dsp:cNvSpPr/>
      </dsp:nvSpPr>
      <dsp:spPr>
        <a:xfrm>
          <a:off x="991771" y="4297413"/>
          <a:ext cx="7567886" cy="8586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77" tIns="90877" rIns="90877" bIns="90877" numCol="1" spcCol="1270" anchor="ctr" anchorCtr="0">
          <a:noAutofit/>
        </a:bodyPr>
        <a:lstStyle/>
        <a:p>
          <a:pPr marL="0" lvl="0" indent="0" algn="l" defTabSz="977900">
            <a:lnSpc>
              <a:spcPct val="100000"/>
            </a:lnSpc>
            <a:spcBef>
              <a:spcPct val="0"/>
            </a:spcBef>
            <a:spcAft>
              <a:spcPct val="35000"/>
            </a:spcAft>
            <a:buNone/>
          </a:pPr>
          <a:r>
            <a:rPr lang="en-US" sz="2200" b="0" i="0" kern="1200" baseline="0" dirty="0">
              <a:latin typeface="Arial" panose="020B0604020202020204" pitchFamily="34" charset="0"/>
              <a:cs typeface="Arial" panose="020B0604020202020204" pitchFamily="34" charset="0"/>
            </a:rPr>
            <a:t>Existing research shows inconsistent impact on trust outcomes.</a:t>
          </a:r>
          <a:endParaRPr lang="en-US" sz="2200" kern="1200" dirty="0">
            <a:latin typeface="Arial" panose="020B0604020202020204" pitchFamily="34" charset="0"/>
            <a:cs typeface="Arial" panose="020B0604020202020204" pitchFamily="34" charset="0"/>
          </a:endParaRPr>
        </a:p>
      </dsp:txBody>
      <dsp:txXfrm>
        <a:off x="991771" y="4297413"/>
        <a:ext cx="7567886" cy="8586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B0C9B2-4E4F-4C74-86CF-35404DC23F58}">
      <dsp:nvSpPr>
        <dsp:cNvPr id="0" name=""/>
        <dsp:cNvSpPr/>
      </dsp:nvSpPr>
      <dsp:spPr>
        <a:xfrm>
          <a:off x="0" y="2402"/>
          <a:ext cx="7714389" cy="12176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06CEA9-8F5B-4813-ACCC-D6AA05FA4E18}">
      <dsp:nvSpPr>
        <dsp:cNvPr id="0" name=""/>
        <dsp:cNvSpPr/>
      </dsp:nvSpPr>
      <dsp:spPr>
        <a:xfrm>
          <a:off x="368345" y="276378"/>
          <a:ext cx="669719" cy="6697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AF61A3C-625E-42CA-B931-90BB49FF369C}">
      <dsp:nvSpPr>
        <dsp:cNvPr id="0" name=""/>
        <dsp:cNvSpPr/>
      </dsp:nvSpPr>
      <dsp:spPr>
        <a:xfrm>
          <a:off x="1406410" y="2402"/>
          <a:ext cx="6307978" cy="1217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70" tIns="128870" rIns="128870" bIns="128870" numCol="1" spcCol="1270" anchor="ctr" anchorCtr="0">
          <a:noAutofit/>
        </a:bodyPr>
        <a:lstStyle/>
        <a:p>
          <a:pPr marL="0" lvl="0" indent="0" algn="l" defTabSz="1066800">
            <a:lnSpc>
              <a:spcPct val="90000"/>
            </a:lnSpc>
            <a:spcBef>
              <a:spcPct val="0"/>
            </a:spcBef>
            <a:spcAft>
              <a:spcPct val="35000"/>
            </a:spcAft>
            <a:buNone/>
          </a:pPr>
          <a:r>
            <a:rPr lang="en-US" sz="2400" b="0" i="0" kern="1200" baseline="0" dirty="0">
              <a:latin typeface="Arial" panose="020B0604020202020204" pitchFamily="34" charset="0"/>
              <a:cs typeface="Arial" panose="020B0604020202020204" pitchFamily="34" charset="0"/>
            </a:rPr>
            <a:t>How do sustainability practices influence consumer trust levels?</a:t>
          </a:r>
          <a:endParaRPr lang="en-US" sz="2400" kern="1200" dirty="0">
            <a:latin typeface="Arial" panose="020B0604020202020204" pitchFamily="34" charset="0"/>
            <a:cs typeface="Arial" panose="020B0604020202020204" pitchFamily="34" charset="0"/>
          </a:endParaRPr>
        </a:p>
      </dsp:txBody>
      <dsp:txXfrm>
        <a:off x="1406410" y="2402"/>
        <a:ext cx="6307978" cy="1217671"/>
      </dsp:txXfrm>
    </dsp:sp>
    <dsp:sp modelId="{B51A7FE2-9FBA-427C-BD74-3CC5315E0C76}">
      <dsp:nvSpPr>
        <dsp:cNvPr id="0" name=""/>
        <dsp:cNvSpPr/>
      </dsp:nvSpPr>
      <dsp:spPr>
        <a:xfrm>
          <a:off x="0" y="1524492"/>
          <a:ext cx="7714389" cy="12176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ECF568-222E-4178-9748-759D7A656BA9}">
      <dsp:nvSpPr>
        <dsp:cNvPr id="0" name=""/>
        <dsp:cNvSpPr/>
      </dsp:nvSpPr>
      <dsp:spPr>
        <a:xfrm>
          <a:off x="368345" y="1798468"/>
          <a:ext cx="669719" cy="6697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8894B9B-BF0B-49D4-AE65-52649A2D5FE0}">
      <dsp:nvSpPr>
        <dsp:cNvPr id="0" name=""/>
        <dsp:cNvSpPr/>
      </dsp:nvSpPr>
      <dsp:spPr>
        <a:xfrm>
          <a:off x="1406410" y="1524492"/>
          <a:ext cx="6307978" cy="1217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70" tIns="128870" rIns="128870" bIns="128870" numCol="1" spcCol="1270" anchor="ctr" anchorCtr="0">
          <a:noAutofit/>
        </a:bodyPr>
        <a:lstStyle/>
        <a:p>
          <a:pPr marL="0" lvl="0" indent="0" algn="l" defTabSz="1066800">
            <a:lnSpc>
              <a:spcPct val="90000"/>
            </a:lnSpc>
            <a:spcBef>
              <a:spcPct val="0"/>
            </a:spcBef>
            <a:spcAft>
              <a:spcPct val="35000"/>
            </a:spcAft>
            <a:buNone/>
          </a:pPr>
          <a:r>
            <a:rPr lang="en-US" sz="2400" b="0" i="0" kern="1200" baseline="0" dirty="0">
              <a:latin typeface="Arial" panose="020B0604020202020204" pitchFamily="34" charset="0"/>
              <a:cs typeface="Arial" panose="020B0604020202020204" pitchFamily="34" charset="0"/>
            </a:rPr>
            <a:t>What impact sustainability has on Nestlé brand performance? </a:t>
          </a:r>
          <a:endParaRPr lang="en-US" sz="2400" kern="1200" dirty="0">
            <a:latin typeface="Arial" panose="020B0604020202020204" pitchFamily="34" charset="0"/>
            <a:cs typeface="Arial" panose="020B0604020202020204" pitchFamily="34" charset="0"/>
          </a:endParaRPr>
        </a:p>
      </dsp:txBody>
      <dsp:txXfrm>
        <a:off x="1406410" y="1524492"/>
        <a:ext cx="6307978" cy="1217671"/>
      </dsp:txXfrm>
    </dsp:sp>
    <dsp:sp modelId="{7CF0D8AB-858E-450E-8B9D-472338C2B8B5}">
      <dsp:nvSpPr>
        <dsp:cNvPr id="0" name=""/>
        <dsp:cNvSpPr/>
      </dsp:nvSpPr>
      <dsp:spPr>
        <a:xfrm>
          <a:off x="0" y="3046581"/>
          <a:ext cx="7714389" cy="12176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394FC2-843E-4BA2-B524-33C792C81CEF}">
      <dsp:nvSpPr>
        <dsp:cNvPr id="0" name=""/>
        <dsp:cNvSpPr/>
      </dsp:nvSpPr>
      <dsp:spPr>
        <a:xfrm>
          <a:off x="368345" y="3320558"/>
          <a:ext cx="669719" cy="6697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446E564-2452-416B-8359-88E13988EBBE}">
      <dsp:nvSpPr>
        <dsp:cNvPr id="0" name=""/>
        <dsp:cNvSpPr/>
      </dsp:nvSpPr>
      <dsp:spPr>
        <a:xfrm>
          <a:off x="1406410" y="3046581"/>
          <a:ext cx="6307978" cy="1217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70" tIns="128870" rIns="128870" bIns="128870" numCol="1" spcCol="1270" anchor="ctr" anchorCtr="0">
          <a:noAutofit/>
        </a:bodyPr>
        <a:lstStyle/>
        <a:p>
          <a:pPr marL="0" lvl="0" indent="0" algn="l" defTabSz="1066800">
            <a:lnSpc>
              <a:spcPct val="90000"/>
            </a:lnSpc>
            <a:spcBef>
              <a:spcPct val="0"/>
            </a:spcBef>
            <a:spcAft>
              <a:spcPct val="35000"/>
            </a:spcAft>
            <a:buNone/>
          </a:pPr>
          <a:r>
            <a:rPr lang="en-US" sz="2400" b="0" i="0" kern="1200" baseline="0" dirty="0">
              <a:latin typeface="Arial" panose="020B0604020202020204" pitchFamily="34" charset="0"/>
              <a:cs typeface="Arial" panose="020B0604020202020204" pitchFamily="34" charset="0"/>
            </a:rPr>
            <a:t>How effective are current sustainability strategies in practice?</a:t>
          </a:r>
          <a:endParaRPr lang="en-US" sz="2400" kern="1200" dirty="0">
            <a:latin typeface="Arial" panose="020B0604020202020204" pitchFamily="34" charset="0"/>
            <a:cs typeface="Arial" panose="020B0604020202020204" pitchFamily="34" charset="0"/>
          </a:endParaRPr>
        </a:p>
      </dsp:txBody>
      <dsp:txXfrm>
        <a:off x="1406410" y="3046581"/>
        <a:ext cx="6307978" cy="1217671"/>
      </dsp:txXfrm>
    </dsp:sp>
    <dsp:sp modelId="{70CC96DD-48E8-4F2F-BF42-C05A67FF0EBE}">
      <dsp:nvSpPr>
        <dsp:cNvPr id="0" name=""/>
        <dsp:cNvSpPr/>
      </dsp:nvSpPr>
      <dsp:spPr>
        <a:xfrm>
          <a:off x="0" y="4568671"/>
          <a:ext cx="7714389" cy="12176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D0F62C-4551-41FA-B229-FB8530F17073}">
      <dsp:nvSpPr>
        <dsp:cNvPr id="0" name=""/>
        <dsp:cNvSpPr/>
      </dsp:nvSpPr>
      <dsp:spPr>
        <a:xfrm>
          <a:off x="368345" y="4842647"/>
          <a:ext cx="669719" cy="6697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07AE6B2-0D56-41CB-B53A-1B94E0B7E572}">
      <dsp:nvSpPr>
        <dsp:cNvPr id="0" name=""/>
        <dsp:cNvSpPr/>
      </dsp:nvSpPr>
      <dsp:spPr>
        <a:xfrm>
          <a:off x="1406410" y="4568671"/>
          <a:ext cx="6307978" cy="1217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70" tIns="128870" rIns="128870" bIns="128870" numCol="1" spcCol="1270" anchor="ctr" anchorCtr="0">
          <a:noAutofit/>
        </a:bodyPr>
        <a:lstStyle/>
        <a:p>
          <a:pPr marL="0" lvl="0" indent="0" algn="l" defTabSz="1066800">
            <a:lnSpc>
              <a:spcPct val="90000"/>
            </a:lnSpc>
            <a:spcBef>
              <a:spcPct val="0"/>
            </a:spcBef>
            <a:spcAft>
              <a:spcPct val="35000"/>
            </a:spcAft>
            <a:buNone/>
          </a:pPr>
          <a:r>
            <a:rPr lang="en-US" sz="2400" b="0" i="0" kern="1200" baseline="0" dirty="0">
              <a:latin typeface="Arial" panose="020B0604020202020204" pitchFamily="34" charset="0"/>
              <a:cs typeface="Arial" panose="020B0604020202020204" pitchFamily="34" charset="0"/>
            </a:rPr>
            <a:t>What improvements enhance sustainability outcomes and consumer perceptions?</a:t>
          </a:r>
          <a:endParaRPr lang="en-US" sz="2400" kern="1200" dirty="0">
            <a:latin typeface="Arial" panose="020B0604020202020204" pitchFamily="34" charset="0"/>
            <a:cs typeface="Arial" panose="020B0604020202020204" pitchFamily="34" charset="0"/>
          </a:endParaRPr>
        </a:p>
      </dsp:txBody>
      <dsp:txXfrm>
        <a:off x="1406410" y="4568671"/>
        <a:ext cx="6307978" cy="121767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7CE11D-1CC8-4A11-B702-062A3012907E}">
      <dsp:nvSpPr>
        <dsp:cNvPr id="0" name=""/>
        <dsp:cNvSpPr/>
      </dsp:nvSpPr>
      <dsp:spPr>
        <a:xfrm>
          <a:off x="667188" y="252376"/>
          <a:ext cx="741972" cy="7419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E6900D0-AAA6-4276-A1A6-1002BAC1053F}">
      <dsp:nvSpPr>
        <dsp:cNvPr id="0" name=""/>
        <dsp:cNvSpPr/>
      </dsp:nvSpPr>
      <dsp:spPr>
        <a:xfrm>
          <a:off x="213760" y="1432803"/>
          <a:ext cx="1648828" cy="1740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Research uses secondary data from credible academic sources </a:t>
          </a:r>
        </a:p>
      </dsp:txBody>
      <dsp:txXfrm>
        <a:off x="213760" y="1432803"/>
        <a:ext cx="1648828" cy="1740930"/>
      </dsp:txXfrm>
    </dsp:sp>
    <dsp:sp modelId="{B34B354A-5748-42CE-91C4-A7D8AFB4912D}">
      <dsp:nvSpPr>
        <dsp:cNvPr id="0" name=""/>
        <dsp:cNvSpPr/>
      </dsp:nvSpPr>
      <dsp:spPr>
        <a:xfrm>
          <a:off x="2604561" y="252376"/>
          <a:ext cx="741972" cy="7419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307CDBA-DEDF-4353-861C-72FDF596E031}">
      <dsp:nvSpPr>
        <dsp:cNvPr id="0" name=""/>
        <dsp:cNvSpPr/>
      </dsp:nvSpPr>
      <dsp:spPr>
        <a:xfrm>
          <a:off x="2151133" y="1432803"/>
          <a:ext cx="1648828" cy="1740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Deductive approach applied to test existing theories and concepts </a:t>
          </a:r>
        </a:p>
      </dsp:txBody>
      <dsp:txXfrm>
        <a:off x="2151133" y="1432803"/>
        <a:ext cx="1648828" cy="1740930"/>
      </dsp:txXfrm>
    </dsp:sp>
    <dsp:sp modelId="{128F6258-A58E-45CD-940A-FF15CDD2189D}">
      <dsp:nvSpPr>
        <dsp:cNvPr id="0" name=""/>
        <dsp:cNvSpPr/>
      </dsp:nvSpPr>
      <dsp:spPr>
        <a:xfrm>
          <a:off x="4541934" y="252376"/>
          <a:ext cx="741972" cy="7419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CD70E0B-73E5-47A0-9655-259E91381100}">
      <dsp:nvSpPr>
        <dsp:cNvPr id="0" name=""/>
        <dsp:cNvSpPr/>
      </dsp:nvSpPr>
      <dsp:spPr>
        <a:xfrm>
          <a:off x="4088506" y="1432803"/>
          <a:ext cx="1648828" cy="1740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Mixed design combining quantitative and qualitative data analysis (Saunders, Lewis and Thornhill, 2019) </a:t>
          </a:r>
        </a:p>
      </dsp:txBody>
      <dsp:txXfrm>
        <a:off x="4088506" y="1432803"/>
        <a:ext cx="1648828" cy="1740930"/>
      </dsp:txXfrm>
    </dsp:sp>
    <dsp:sp modelId="{1FA2B8BA-C2AC-45C5-9F27-7E626BC4A18E}">
      <dsp:nvSpPr>
        <dsp:cNvPr id="0" name=""/>
        <dsp:cNvSpPr/>
      </dsp:nvSpPr>
      <dsp:spPr>
        <a:xfrm>
          <a:off x="6479307" y="252376"/>
          <a:ext cx="741972" cy="7419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C197DA5-5A35-4BC4-9ABC-C13CF10E3620}">
      <dsp:nvSpPr>
        <dsp:cNvPr id="0" name=""/>
        <dsp:cNvSpPr/>
      </dsp:nvSpPr>
      <dsp:spPr>
        <a:xfrm>
          <a:off x="6025879" y="1432803"/>
          <a:ext cx="1648828" cy="1740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Data collected from journals reports and organisational publications </a:t>
          </a:r>
        </a:p>
      </dsp:txBody>
      <dsp:txXfrm>
        <a:off x="6025879" y="1432803"/>
        <a:ext cx="1648828" cy="1740930"/>
      </dsp:txXfrm>
    </dsp:sp>
    <dsp:sp modelId="{A8F37C71-DA55-4148-A5E2-711308507AD5}">
      <dsp:nvSpPr>
        <dsp:cNvPr id="0" name=""/>
        <dsp:cNvSpPr/>
      </dsp:nvSpPr>
      <dsp:spPr>
        <a:xfrm>
          <a:off x="3573247" y="3585941"/>
          <a:ext cx="741972" cy="74197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EC6BF91-1FE2-4E75-BE4E-39D02A6BA39D}">
      <dsp:nvSpPr>
        <dsp:cNvPr id="0" name=""/>
        <dsp:cNvSpPr/>
      </dsp:nvSpPr>
      <dsp:spPr>
        <a:xfrm>
          <a:off x="3119819" y="4766368"/>
          <a:ext cx="1648828" cy="1740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Method ensures broad analysis but limits direct consumer insights</a:t>
          </a:r>
        </a:p>
      </dsp:txBody>
      <dsp:txXfrm>
        <a:off x="3119819" y="4766368"/>
        <a:ext cx="1648828" cy="17409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C7622D-FC9E-42B9-BC85-03471A40CFC7}">
      <dsp:nvSpPr>
        <dsp:cNvPr id="0" name=""/>
        <dsp:cNvSpPr/>
      </dsp:nvSpPr>
      <dsp:spPr>
        <a:xfrm>
          <a:off x="0" y="4846"/>
          <a:ext cx="7971060" cy="10324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FE4B52-D908-46F4-AD0F-16E64DA74764}">
      <dsp:nvSpPr>
        <dsp:cNvPr id="0" name=""/>
        <dsp:cNvSpPr/>
      </dsp:nvSpPr>
      <dsp:spPr>
        <a:xfrm>
          <a:off x="312304" y="237139"/>
          <a:ext cx="567825" cy="5678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17ECFF3-6520-4D28-9AF1-1A3C309A13A7}">
      <dsp:nvSpPr>
        <dsp:cNvPr id="0" name=""/>
        <dsp:cNvSpPr/>
      </dsp:nvSpPr>
      <dsp:spPr>
        <a:xfrm>
          <a:off x="1192433" y="4846"/>
          <a:ext cx="6778626" cy="1032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263" tIns="109263" rIns="109263" bIns="109263" numCol="1" spcCol="1270" anchor="ctr"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Use of peer reviewed sources ensures high research reliability </a:t>
          </a:r>
        </a:p>
      </dsp:txBody>
      <dsp:txXfrm>
        <a:off x="1192433" y="4846"/>
        <a:ext cx="6778626" cy="1032410"/>
      </dsp:txXfrm>
    </dsp:sp>
    <dsp:sp modelId="{A633BDEE-97FB-41D9-8891-06B4C1AE253E}">
      <dsp:nvSpPr>
        <dsp:cNvPr id="0" name=""/>
        <dsp:cNvSpPr/>
      </dsp:nvSpPr>
      <dsp:spPr>
        <a:xfrm>
          <a:off x="0" y="1295359"/>
          <a:ext cx="7971060" cy="10324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E0BB12-BA82-411C-A13D-4AC4FB6AC9C7}">
      <dsp:nvSpPr>
        <dsp:cNvPr id="0" name=""/>
        <dsp:cNvSpPr/>
      </dsp:nvSpPr>
      <dsp:spPr>
        <a:xfrm>
          <a:off x="312304" y="1527651"/>
          <a:ext cx="567825" cy="5678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F911CFC-7611-4D7D-AC8B-A3E76FE87119}">
      <dsp:nvSpPr>
        <dsp:cNvPr id="0" name=""/>
        <dsp:cNvSpPr/>
      </dsp:nvSpPr>
      <dsp:spPr>
        <a:xfrm>
          <a:off x="1192433" y="1295359"/>
          <a:ext cx="6778626" cy="1032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263" tIns="109263" rIns="109263" bIns="109263" numCol="1" spcCol="1270" anchor="ctr"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Cross checking multiple sources improves validity of research findings (Lancaster and Crowther, 2009).</a:t>
          </a:r>
        </a:p>
      </dsp:txBody>
      <dsp:txXfrm>
        <a:off x="1192433" y="1295359"/>
        <a:ext cx="6778626" cy="1032410"/>
      </dsp:txXfrm>
    </dsp:sp>
    <dsp:sp modelId="{E392EBAE-B655-4AC3-AE82-F68A5BFDFFF8}">
      <dsp:nvSpPr>
        <dsp:cNvPr id="0" name=""/>
        <dsp:cNvSpPr/>
      </dsp:nvSpPr>
      <dsp:spPr>
        <a:xfrm>
          <a:off x="0" y="2585872"/>
          <a:ext cx="7971060" cy="10324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C1FF66-99CB-4224-8467-A8D02974C454}">
      <dsp:nvSpPr>
        <dsp:cNvPr id="0" name=""/>
        <dsp:cNvSpPr/>
      </dsp:nvSpPr>
      <dsp:spPr>
        <a:xfrm>
          <a:off x="312304" y="2818164"/>
          <a:ext cx="567825" cy="5678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B564D8C-103F-44BC-AA38-B4FC17975DA2}">
      <dsp:nvSpPr>
        <dsp:cNvPr id="0" name=""/>
        <dsp:cNvSpPr/>
      </dsp:nvSpPr>
      <dsp:spPr>
        <a:xfrm>
          <a:off x="1192433" y="2585872"/>
          <a:ext cx="6778626" cy="1032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263" tIns="109263" rIns="109263" bIns="109263" numCol="1" spcCol="1270" anchor="ctr"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Recent publications selected to maintain relevance and data accuracy </a:t>
          </a:r>
        </a:p>
      </dsp:txBody>
      <dsp:txXfrm>
        <a:off x="1192433" y="2585872"/>
        <a:ext cx="6778626" cy="1032410"/>
      </dsp:txXfrm>
    </dsp:sp>
    <dsp:sp modelId="{4E8B1709-81A8-4701-A511-D3FCC5F39566}">
      <dsp:nvSpPr>
        <dsp:cNvPr id="0" name=""/>
        <dsp:cNvSpPr/>
      </dsp:nvSpPr>
      <dsp:spPr>
        <a:xfrm>
          <a:off x="0" y="3876385"/>
          <a:ext cx="7971060" cy="10324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D98E35-F280-48DE-AC76-CDF75A566206}">
      <dsp:nvSpPr>
        <dsp:cNvPr id="0" name=""/>
        <dsp:cNvSpPr/>
      </dsp:nvSpPr>
      <dsp:spPr>
        <a:xfrm>
          <a:off x="312304" y="4108677"/>
          <a:ext cx="567825" cy="5678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9BF7E8C-114A-4D99-903B-4F2FC43A1827}">
      <dsp:nvSpPr>
        <dsp:cNvPr id="0" name=""/>
        <dsp:cNvSpPr/>
      </dsp:nvSpPr>
      <dsp:spPr>
        <a:xfrm>
          <a:off x="1192433" y="3876385"/>
          <a:ext cx="6778626" cy="1032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263" tIns="109263" rIns="109263" bIns="109263" numCol="1" spcCol="1270" anchor="ctr"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Critical evaluation reduces bias in secondary data interpretation </a:t>
          </a:r>
        </a:p>
      </dsp:txBody>
      <dsp:txXfrm>
        <a:off x="1192433" y="3876385"/>
        <a:ext cx="6778626" cy="1032410"/>
      </dsp:txXfrm>
    </dsp:sp>
    <dsp:sp modelId="{DC605AD3-AC83-4587-9F82-E47FE6B88B4C}">
      <dsp:nvSpPr>
        <dsp:cNvPr id="0" name=""/>
        <dsp:cNvSpPr/>
      </dsp:nvSpPr>
      <dsp:spPr>
        <a:xfrm>
          <a:off x="0" y="5166897"/>
          <a:ext cx="7971060" cy="10324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4BA462-2785-4C26-9F08-CE8DA8CFE7B3}">
      <dsp:nvSpPr>
        <dsp:cNvPr id="0" name=""/>
        <dsp:cNvSpPr/>
      </dsp:nvSpPr>
      <dsp:spPr>
        <a:xfrm>
          <a:off x="312304" y="5399190"/>
          <a:ext cx="567825" cy="5678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544CBA8-04C2-4145-AE9C-5DA62BCE180C}">
      <dsp:nvSpPr>
        <dsp:cNvPr id="0" name=""/>
        <dsp:cNvSpPr/>
      </dsp:nvSpPr>
      <dsp:spPr>
        <a:xfrm>
          <a:off x="1192433" y="5166897"/>
          <a:ext cx="6778626" cy="1032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263" tIns="109263" rIns="109263" bIns="109263" numCol="1" spcCol="1270" anchor="ctr"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Consistent data comparison strengthens overall research credibility and trust </a:t>
          </a:r>
        </a:p>
      </dsp:txBody>
      <dsp:txXfrm>
        <a:off x="1192433" y="5166897"/>
        <a:ext cx="6778626" cy="103241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2B6FB7-C5C0-4257-9E99-AF9A72B6F019}">
      <dsp:nvSpPr>
        <dsp:cNvPr id="0" name=""/>
        <dsp:cNvSpPr/>
      </dsp:nvSpPr>
      <dsp:spPr>
        <a:xfrm>
          <a:off x="2231922" y="2199"/>
          <a:ext cx="8927689" cy="964921"/>
        </a:xfrm>
        <a:prstGeom prst="rect">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3222" tIns="245090" rIns="173222" bIns="24509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Improve transparency in sustainability reporting to build consumer trust </a:t>
          </a:r>
        </a:p>
      </dsp:txBody>
      <dsp:txXfrm>
        <a:off x="2231922" y="2199"/>
        <a:ext cx="8927689" cy="964921"/>
      </dsp:txXfrm>
    </dsp:sp>
    <dsp:sp modelId="{EC0E19B5-0A2B-41A4-B941-B492392534F2}">
      <dsp:nvSpPr>
        <dsp:cNvPr id="0" name=""/>
        <dsp:cNvSpPr/>
      </dsp:nvSpPr>
      <dsp:spPr>
        <a:xfrm>
          <a:off x="0" y="2199"/>
          <a:ext cx="2231922" cy="964921"/>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8106" tIns="95313" rIns="118106" bIns="95313"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ial" panose="020B0604020202020204" pitchFamily="34" charset="0"/>
              <a:cs typeface="Arial" panose="020B0604020202020204" pitchFamily="34" charset="0"/>
            </a:rPr>
            <a:t>Improve</a:t>
          </a:r>
        </a:p>
      </dsp:txBody>
      <dsp:txXfrm>
        <a:off x="0" y="2199"/>
        <a:ext cx="2231922" cy="964921"/>
      </dsp:txXfrm>
    </dsp:sp>
    <dsp:sp modelId="{D443E074-C71B-420F-94B6-35B20E7D0A84}">
      <dsp:nvSpPr>
        <dsp:cNvPr id="0" name=""/>
        <dsp:cNvSpPr/>
      </dsp:nvSpPr>
      <dsp:spPr>
        <a:xfrm>
          <a:off x="2231922" y="1025016"/>
          <a:ext cx="8927689" cy="964921"/>
        </a:xfrm>
        <a:prstGeom prst="rect">
          <a:avLst/>
        </a:prstGeom>
        <a:solidFill>
          <a:schemeClr val="accent2">
            <a:tint val="40000"/>
            <a:alpha val="90000"/>
            <a:hueOff val="232164"/>
            <a:satOff val="-10464"/>
            <a:lumOff val="-739"/>
            <a:alphaOff val="0"/>
          </a:schemeClr>
        </a:solidFill>
        <a:ln w="9525" cap="rnd" cmpd="sng" algn="ctr">
          <a:solidFill>
            <a:schemeClr val="accent2">
              <a:tint val="40000"/>
              <a:alpha val="90000"/>
              <a:hueOff val="232164"/>
              <a:satOff val="-10464"/>
              <a:lumOff val="-739"/>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3222" tIns="245090" rIns="173222" bIns="24509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Strengthen communication strategies highlighting genuine sustainability efforts to consumers </a:t>
          </a:r>
        </a:p>
      </dsp:txBody>
      <dsp:txXfrm>
        <a:off x="2231922" y="1025016"/>
        <a:ext cx="8927689" cy="964921"/>
      </dsp:txXfrm>
    </dsp:sp>
    <dsp:sp modelId="{D2C4064C-1DCE-42C6-A048-7DE9F070348B}">
      <dsp:nvSpPr>
        <dsp:cNvPr id="0" name=""/>
        <dsp:cNvSpPr/>
      </dsp:nvSpPr>
      <dsp:spPr>
        <a:xfrm>
          <a:off x="0" y="1025016"/>
          <a:ext cx="2231922" cy="964921"/>
        </a:xfrm>
        <a:prstGeom prst="rect">
          <a:avLst/>
        </a:prstGeom>
        <a:gradFill rotWithShape="0">
          <a:gsLst>
            <a:gs pos="0">
              <a:schemeClr val="accent2">
                <a:hueOff val="113291"/>
                <a:satOff val="-11998"/>
                <a:lumOff val="-294"/>
                <a:alphaOff val="0"/>
                <a:tint val="96000"/>
                <a:lumMod val="104000"/>
              </a:schemeClr>
            </a:gs>
            <a:gs pos="100000">
              <a:schemeClr val="accent2">
                <a:hueOff val="113291"/>
                <a:satOff val="-11998"/>
                <a:lumOff val="-294"/>
                <a:alphaOff val="0"/>
                <a:shade val="98000"/>
                <a:lumMod val="94000"/>
              </a:schemeClr>
            </a:gs>
          </a:gsLst>
          <a:lin ang="5400000" scaled="0"/>
        </a:gradFill>
        <a:ln w="9525" cap="rnd" cmpd="sng" algn="ctr">
          <a:solidFill>
            <a:schemeClr val="accent2">
              <a:hueOff val="113291"/>
              <a:satOff val="-11998"/>
              <a:lumOff val="-294"/>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8106" tIns="95313" rIns="118106" bIns="95313"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ial" panose="020B0604020202020204" pitchFamily="34" charset="0"/>
              <a:cs typeface="Arial" panose="020B0604020202020204" pitchFamily="34" charset="0"/>
            </a:rPr>
            <a:t>Strengthen</a:t>
          </a:r>
        </a:p>
      </dsp:txBody>
      <dsp:txXfrm>
        <a:off x="0" y="1025016"/>
        <a:ext cx="2231922" cy="964921"/>
      </dsp:txXfrm>
    </dsp:sp>
    <dsp:sp modelId="{C1A38793-148C-41D8-BC2A-4D683067ACA3}">
      <dsp:nvSpPr>
        <dsp:cNvPr id="0" name=""/>
        <dsp:cNvSpPr/>
      </dsp:nvSpPr>
      <dsp:spPr>
        <a:xfrm>
          <a:off x="2231922" y="2047833"/>
          <a:ext cx="8927689" cy="964921"/>
        </a:xfrm>
        <a:prstGeom prst="rect">
          <a:avLst/>
        </a:prstGeom>
        <a:solidFill>
          <a:schemeClr val="accent2">
            <a:tint val="40000"/>
            <a:alpha val="90000"/>
            <a:hueOff val="464328"/>
            <a:satOff val="-20928"/>
            <a:lumOff val="-1477"/>
            <a:alphaOff val="0"/>
          </a:schemeClr>
        </a:solidFill>
        <a:ln w="9525" cap="rnd" cmpd="sng" algn="ctr">
          <a:solidFill>
            <a:schemeClr val="accent2">
              <a:tint val="40000"/>
              <a:alpha val="90000"/>
              <a:hueOff val="464328"/>
              <a:satOff val="-20928"/>
              <a:lumOff val="-1477"/>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3222" tIns="245090" rIns="173222" bIns="24509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Align sustainability initiatives with consumer expectations and market demands </a:t>
          </a:r>
        </a:p>
      </dsp:txBody>
      <dsp:txXfrm>
        <a:off x="2231922" y="2047833"/>
        <a:ext cx="8927689" cy="964921"/>
      </dsp:txXfrm>
    </dsp:sp>
    <dsp:sp modelId="{122F1071-5E77-4028-A6D2-3741FDCF328C}">
      <dsp:nvSpPr>
        <dsp:cNvPr id="0" name=""/>
        <dsp:cNvSpPr/>
      </dsp:nvSpPr>
      <dsp:spPr>
        <a:xfrm>
          <a:off x="0" y="2047833"/>
          <a:ext cx="2231922" cy="964921"/>
        </a:xfrm>
        <a:prstGeom prst="rect">
          <a:avLst/>
        </a:prstGeom>
        <a:gradFill rotWithShape="0">
          <a:gsLst>
            <a:gs pos="0">
              <a:schemeClr val="accent2">
                <a:hueOff val="226582"/>
                <a:satOff val="-23996"/>
                <a:lumOff val="-588"/>
                <a:alphaOff val="0"/>
                <a:tint val="96000"/>
                <a:lumMod val="104000"/>
              </a:schemeClr>
            </a:gs>
            <a:gs pos="100000">
              <a:schemeClr val="accent2">
                <a:hueOff val="226582"/>
                <a:satOff val="-23996"/>
                <a:lumOff val="-588"/>
                <a:alphaOff val="0"/>
                <a:shade val="98000"/>
                <a:lumMod val="94000"/>
              </a:schemeClr>
            </a:gs>
          </a:gsLst>
          <a:lin ang="5400000" scaled="0"/>
        </a:gradFill>
        <a:ln w="9525" cap="rnd" cmpd="sng" algn="ctr">
          <a:solidFill>
            <a:schemeClr val="accent2">
              <a:hueOff val="226582"/>
              <a:satOff val="-23996"/>
              <a:lumOff val="-588"/>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8106" tIns="95313" rIns="118106" bIns="95313"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ial" panose="020B0604020202020204" pitchFamily="34" charset="0"/>
              <a:cs typeface="Arial" panose="020B0604020202020204" pitchFamily="34" charset="0"/>
            </a:rPr>
            <a:t>Align</a:t>
          </a:r>
        </a:p>
      </dsp:txBody>
      <dsp:txXfrm>
        <a:off x="0" y="2047833"/>
        <a:ext cx="2231922" cy="964921"/>
      </dsp:txXfrm>
    </dsp:sp>
    <dsp:sp modelId="{0A9DE020-6F88-4FA8-99AF-AF7D027F4BE8}">
      <dsp:nvSpPr>
        <dsp:cNvPr id="0" name=""/>
        <dsp:cNvSpPr/>
      </dsp:nvSpPr>
      <dsp:spPr>
        <a:xfrm>
          <a:off x="2231922" y="3070650"/>
          <a:ext cx="8927689" cy="964921"/>
        </a:xfrm>
        <a:prstGeom prst="rect">
          <a:avLst/>
        </a:prstGeom>
        <a:solidFill>
          <a:schemeClr val="accent2">
            <a:tint val="40000"/>
            <a:alpha val="90000"/>
            <a:hueOff val="696491"/>
            <a:satOff val="-31392"/>
            <a:lumOff val="-2216"/>
            <a:alphaOff val="0"/>
          </a:schemeClr>
        </a:solidFill>
        <a:ln w="9525" cap="rnd" cmpd="sng" algn="ctr">
          <a:solidFill>
            <a:schemeClr val="accent2">
              <a:tint val="40000"/>
              <a:alpha val="90000"/>
              <a:hueOff val="696491"/>
              <a:satOff val="-31392"/>
              <a:lumOff val="-221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3222" tIns="245090" rIns="173222" bIns="24509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Enhance brand positioning through consistent and credible sustainability practices (Cooper and Schindler, 2014).</a:t>
          </a:r>
        </a:p>
      </dsp:txBody>
      <dsp:txXfrm>
        <a:off x="2231922" y="3070650"/>
        <a:ext cx="8927689" cy="964921"/>
      </dsp:txXfrm>
    </dsp:sp>
    <dsp:sp modelId="{2776B123-33F3-481E-B7E7-908D1B58F7C2}">
      <dsp:nvSpPr>
        <dsp:cNvPr id="0" name=""/>
        <dsp:cNvSpPr/>
      </dsp:nvSpPr>
      <dsp:spPr>
        <a:xfrm>
          <a:off x="0" y="3070650"/>
          <a:ext cx="2231922" cy="964921"/>
        </a:xfrm>
        <a:prstGeom prst="rect">
          <a:avLst/>
        </a:prstGeom>
        <a:gradFill rotWithShape="0">
          <a:gsLst>
            <a:gs pos="0">
              <a:schemeClr val="accent2">
                <a:hueOff val="339874"/>
                <a:satOff val="-35995"/>
                <a:lumOff val="-882"/>
                <a:alphaOff val="0"/>
                <a:tint val="96000"/>
                <a:lumMod val="104000"/>
              </a:schemeClr>
            </a:gs>
            <a:gs pos="100000">
              <a:schemeClr val="accent2">
                <a:hueOff val="339874"/>
                <a:satOff val="-35995"/>
                <a:lumOff val="-882"/>
                <a:alphaOff val="0"/>
                <a:shade val="98000"/>
                <a:lumMod val="94000"/>
              </a:schemeClr>
            </a:gs>
          </a:gsLst>
          <a:lin ang="5400000" scaled="0"/>
        </a:gradFill>
        <a:ln w="9525" cap="rnd" cmpd="sng" algn="ctr">
          <a:solidFill>
            <a:schemeClr val="accent2">
              <a:hueOff val="339874"/>
              <a:satOff val="-35995"/>
              <a:lumOff val="-882"/>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8106" tIns="95313" rIns="118106" bIns="95313"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ial" panose="020B0604020202020204" pitchFamily="34" charset="0"/>
              <a:cs typeface="Arial" panose="020B0604020202020204" pitchFamily="34" charset="0"/>
            </a:rPr>
            <a:t>Enhance</a:t>
          </a:r>
        </a:p>
      </dsp:txBody>
      <dsp:txXfrm>
        <a:off x="0" y="3070650"/>
        <a:ext cx="2231922" cy="964921"/>
      </dsp:txXfrm>
    </dsp:sp>
    <dsp:sp modelId="{898DF699-FAC6-453C-999D-032ABAD8418A}">
      <dsp:nvSpPr>
        <dsp:cNvPr id="0" name=""/>
        <dsp:cNvSpPr/>
      </dsp:nvSpPr>
      <dsp:spPr>
        <a:xfrm>
          <a:off x="2231922" y="4093467"/>
          <a:ext cx="8927689" cy="964921"/>
        </a:xfrm>
        <a:prstGeom prst="rect">
          <a:avLst/>
        </a:prstGeom>
        <a:solidFill>
          <a:schemeClr val="accent2">
            <a:tint val="40000"/>
            <a:alpha val="90000"/>
            <a:hueOff val="928655"/>
            <a:satOff val="-41856"/>
            <a:lumOff val="-2954"/>
            <a:alphaOff val="0"/>
          </a:schemeClr>
        </a:solidFill>
        <a:ln w="9525" cap="rnd" cmpd="sng" algn="ctr">
          <a:solidFill>
            <a:schemeClr val="accent2">
              <a:tint val="40000"/>
              <a:alpha val="90000"/>
              <a:hueOff val="928655"/>
              <a:satOff val="-41856"/>
              <a:lumOff val="-295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3222" tIns="245090" rIns="173222" bIns="24509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Support strategic decision-making using evidence-based sustainability insights </a:t>
          </a:r>
        </a:p>
      </dsp:txBody>
      <dsp:txXfrm>
        <a:off x="2231922" y="4093467"/>
        <a:ext cx="8927689" cy="964921"/>
      </dsp:txXfrm>
    </dsp:sp>
    <dsp:sp modelId="{A4E21191-3905-42DC-97B4-7999DED24137}">
      <dsp:nvSpPr>
        <dsp:cNvPr id="0" name=""/>
        <dsp:cNvSpPr/>
      </dsp:nvSpPr>
      <dsp:spPr>
        <a:xfrm>
          <a:off x="0" y="4093467"/>
          <a:ext cx="2231922" cy="964921"/>
        </a:xfrm>
        <a:prstGeom prst="rect">
          <a:avLst/>
        </a:prstGeom>
        <a:gradFill rotWithShape="0">
          <a:gsLst>
            <a:gs pos="0">
              <a:schemeClr val="accent2">
                <a:hueOff val="453165"/>
                <a:satOff val="-47993"/>
                <a:lumOff val="-1176"/>
                <a:alphaOff val="0"/>
                <a:tint val="96000"/>
                <a:lumMod val="104000"/>
              </a:schemeClr>
            </a:gs>
            <a:gs pos="100000">
              <a:schemeClr val="accent2">
                <a:hueOff val="453165"/>
                <a:satOff val="-47993"/>
                <a:lumOff val="-1176"/>
                <a:alphaOff val="0"/>
                <a:shade val="98000"/>
                <a:lumMod val="94000"/>
              </a:schemeClr>
            </a:gs>
          </a:gsLst>
          <a:lin ang="5400000" scaled="0"/>
        </a:gradFill>
        <a:ln w="9525" cap="rnd" cmpd="sng" algn="ctr">
          <a:solidFill>
            <a:schemeClr val="accent2">
              <a:hueOff val="453165"/>
              <a:satOff val="-47993"/>
              <a:lumOff val="-1176"/>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8106" tIns="95313" rIns="118106" bIns="95313"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ial" panose="020B0604020202020204" pitchFamily="34" charset="0"/>
              <a:cs typeface="Arial" panose="020B0604020202020204" pitchFamily="34" charset="0"/>
            </a:rPr>
            <a:t>Support</a:t>
          </a:r>
        </a:p>
      </dsp:txBody>
      <dsp:txXfrm>
        <a:off x="0" y="4093467"/>
        <a:ext cx="2231922" cy="96492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41CA60-5A2D-4C4D-80C0-F8158F51F541}">
      <dsp:nvSpPr>
        <dsp:cNvPr id="0" name=""/>
        <dsp:cNvSpPr/>
      </dsp:nvSpPr>
      <dsp:spPr>
        <a:xfrm>
          <a:off x="3955" y="954971"/>
          <a:ext cx="2141603" cy="2998244"/>
        </a:xfrm>
        <a:prstGeom prst="rect">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6968" tIns="330200" rIns="166968" bIns="330200" numCol="1" spcCol="1270" anchor="t"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Incorporate primary data to enhance depth and research accuracy </a:t>
          </a:r>
        </a:p>
      </dsp:txBody>
      <dsp:txXfrm>
        <a:off x="3955" y="2094304"/>
        <a:ext cx="2141603" cy="1798946"/>
      </dsp:txXfrm>
    </dsp:sp>
    <dsp:sp modelId="{8C40DE0E-6206-495C-B6B2-AA8A50CDFE22}">
      <dsp:nvSpPr>
        <dsp:cNvPr id="0" name=""/>
        <dsp:cNvSpPr/>
      </dsp:nvSpPr>
      <dsp:spPr>
        <a:xfrm>
          <a:off x="625020" y="1254796"/>
          <a:ext cx="899473" cy="899473"/>
        </a:xfrm>
        <a:prstGeom prst="ellips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126" tIns="12700" rIns="70126" bIns="12700" numCol="1" spcCol="1270" anchor="ctr" anchorCtr="0">
          <a:noAutofit/>
        </a:bodyPr>
        <a:lstStyle/>
        <a:p>
          <a:pPr marL="0" lvl="0" indent="0" algn="ctr" defTabSz="1911350">
            <a:lnSpc>
              <a:spcPct val="90000"/>
            </a:lnSpc>
            <a:spcBef>
              <a:spcPct val="0"/>
            </a:spcBef>
            <a:spcAft>
              <a:spcPct val="35000"/>
            </a:spcAft>
            <a:buNone/>
          </a:pPr>
          <a:r>
            <a:rPr lang="en-US" sz="4300" kern="1200"/>
            <a:t>1</a:t>
          </a:r>
        </a:p>
      </dsp:txBody>
      <dsp:txXfrm>
        <a:off x="756745" y="1386521"/>
        <a:ext cx="636023" cy="636023"/>
      </dsp:txXfrm>
    </dsp:sp>
    <dsp:sp modelId="{9898775E-082C-473B-8219-140B054C7F3D}">
      <dsp:nvSpPr>
        <dsp:cNvPr id="0" name=""/>
        <dsp:cNvSpPr/>
      </dsp:nvSpPr>
      <dsp:spPr>
        <a:xfrm>
          <a:off x="3955" y="3953144"/>
          <a:ext cx="2141603" cy="72"/>
        </a:xfrm>
        <a:prstGeom prst="rect">
          <a:avLst/>
        </a:prstGeom>
        <a:solidFill>
          <a:schemeClr val="accent2">
            <a:hueOff val="50352"/>
            <a:satOff val="-5333"/>
            <a:lumOff val="-131"/>
            <a:alphaOff val="0"/>
          </a:schemeClr>
        </a:solidFill>
        <a:ln w="15875" cap="rnd" cmpd="sng" algn="ctr">
          <a:solidFill>
            <a:schemeClr val="accent2">
              <a:hueOff val="50352"/>
              <a:satOff val="-5333"/>
              <a:lumOff val="-13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166B35-EA2B-482F-8A92-05B75EB0826B}">
      <dsp:nvSpPr>
        <dsp:cNvPr id="0" name=""/>
        <dsp:cNvSpPr/>
      </dsp:nvSpPr>
      <dsp:spPr>
        <a:xfrm>
          <a:off x="2359718" y="954971"/>
          <a:ext cx="2141603" cy="2998244"/>
        </a:xfrm>
        <a:prstGeom prst="rect">
          <a:avLst/>
        </a:prstGeom>
        <a:solidFill>
          <a:schemeClr val="accent2">
            <a:tint val="40000"/>
            <a:alpha val="90000"/>
            <a:hueOff val="232164"/>
            <a:satOff val="-10464"/>
            <a:lumOff val="-739"/>
            <a:alphaOff val="0"/>
          </a:schemeClr>
        </a:solidFill>
        <a:ln w="15875" cap="rnd" cmpd="sng" algn="ctr">
          <a:solidFill>
            <a:schemeClr val="accent2">
              <a:tint val="40000"/>
              <a:alpha val="90000"/>
              <a:hueOff val="232164"/>
              <a:satOff val="-10464"/>
              <a:lumOff val="-73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6968" tIns="330200" rIns="166968" bIns="330200" numCol="1" spcCol="1270" anchor="t"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Expand sample scope across different geographical markets for relevance </a:t>
          </a:r>
        </a:p>
      </dsp:txBody>
      <dsp:txXfrm>
        <a:off x="2359718" y="2094304"/>
        <a:ext cx="2141603" cy="1798946"/>
      </dsp:txXfrm>
    </dsp:sp>
    <dsp:sp modelId="{81D57D2E-1D22-4996-8141-DE94973BE2F7}">
      <dsp:nvSpPr>
        <dsp:cNvPr id="0" name=""/>
        <dsp:cNvSpPr/>
      </dsp:nvSpPr>
      <dsp:spPr>
        <a:xfrm>
          <a:off x="2980783" y="1254796"/>
          <a:ext cx="899473" cy="899473"/>
        </a:xfrm>
        <a:prstGeom prst="ellipse">
          <a:avLst/>
        </a:prstGeom>
        <a:solidFill>
          <a:schemeClr val="accent2">
            <a:hueOff val="100703"/>
            <a:satOff val="-10665"/>
            <a:lumOff val="-261"/>
            <a:alphaOff val="0"/>
          </a:schemeClr>
        </a:solidFill>
        <a:ln w="15875" cap="rnd" cmpd="sng" algn="ctr">
          <a:solidFill>
            <a:schemeClr val="accent2">
              <a:hueOff val="100703"/>
              <a:satOff val="-10665"/>
              <a:lumOff val="-261"/>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126" tIns="12700" rIns="70126" bIns="12700" numCol="1" spcCol="1270" anchor="ctr" anchorCtr="0">
          <a:noAutofit/>
        </a:bodyPr>
        <a:lstStyle/>
        <a:p>
          <a:pPr marL="0" lvl="0" indent="0" algn="ctr" defTabSz="1911350">
            <a:lnSpc>
              <a:spcPct val="90000"/>
            </a:lnSpc>
            <a:spcBef>
              <a:spcPct val="0"/>
            </a:spcBef>
            <a:spcAft>
              <a:spcPct val="35000"/>
            </a:spcAft>
            <a:buNone/>
          </a:pPr>
          <a:r>
            <a:rPr lang="en-US" sz="4300" kern="1200"/>
            <a:t>2</a:t>
          </a:r>
        </a:p>
      </dsp:txBody>
      <dsp:txXfrm>
        <a:off x="3112508" y="1386521"/>
        <a:ext cx="636023" cy="636023"/>
      </dsp:txXfrm>
    </dsp:sp>
    <dsp:sp modelId="{A299E0BA-0B8A-4827-974F-7A9B52E506BE}">
      <dsp:nvSpPr>
        <dsp:cNvPr id="0" name=""/>
        <dsp:cNvSpPr/>
      </dsp:nvSpPr>
      <dsp:spPr>
        <a:xfrm>
          <a:off x="2359718" y="3953144"/>
          <a:ext cx="2141603" cy="72"/>
        </a:xfrm>
        <a:prstGeom prst="rect">
          <a:avLst/>
        </a:prstGeom>
        <a:solidFill>
          <a:schemeClr val="accent2">
            <a:hueOff val="151055"/>
            <a:satOff val="-15998"/>
            <a:lumOff val="-392"/>
            <a:alphaOff val="0"/>
          </a:schemeClr>
        </a:solidFill>
        <a:ln w="15875" cap="rnd" cmpd="sng" algn="ctr">
          <a:solidFill>
            <a:schemeClr val="accent2">
              <a:hueOff val="151055"/>
              <a:satOff val="-15998"/>
              <a:lumOff val="-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E5418A-9F58-43BD-B23D-E9CB06441A06}">
      <dsp:nvSpPr>
        <dsp:cNvPr id="0" name=""/>
        <dsp:cNvSpPr/>
      </dsp:nvSpPr>
      <dsp:spPr>
        <a:xfrm>
          <a:off x="4715482" y="954971"/>
          <a:ext cx="2141603" cy="2998244"/>
        </a:xfrm>
        <a:prstGeom prst="rect">
          <a:avLst/>
        </a:prstGeom>
        <a:solidFill>
          <a:schemeClr val="accent2">
            <a:tint val="40000"/>
            <a:alpha val="90000"/>
            <a:hueOff val="464328"/>
            <a:satOff val="-20928"/>
            <a:lumOff val="-1477"/>
            <a:alphaOff val="0"/>
          </a:schemeClr>
        </a:solidFill>
        <a:ln w="15875" cap="rnd" cmpd="sng" algn="ctr">
          <a:solidFill>
            <a:schemeClr val="accent2">
              <a:tint val="40000"/>
              <a:alpha val="90000"/>
              <a:hueOff val="464328"/>
              <a:satOff val="-20928"/>
              <a:lumOff val="-147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6968" tIns="330200" rIns="166968" bIns="330200" numCol="1" spcCol="1270" anchor="t"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Use longitudinal analysis to track sustainability impact over time (Whipple and </a:t>
          </a:r>
          <a:r>
            <a:rPr lang="en-US" sz="1800" kern="1200" dirty="0" err="1">
              <a:latin typeface="Arial" panose="020B0604020202020204" pitchFamily="34" charset="0"/>
              <a:cs typeface="Arial" panose="020B0604020202020204" pitchFamily="34" charset="0"/>
            </a:rPr>
            <a:t>Javalgi</a:t>
          </a:r>
          <a:r>
            <a:rPr lang="en-US" sz="1800" kern="1200" dirty="0">
              <a:latin typeface="Arial" panose="020B0604020202020204" pitchFamily="34" charset="0"/>
              <a:cs typeface="Arial" panose="020B0604020202020204" pitchFamily="34" charset="0"/>
            </a:rPr>
            <a:t>, 2020) </a:t>
          </a:r>
        </a:p>
      </dsp:txBody>
      <dsp:txXfrm>
        <a:off x="4715482" y="2094304"/>
        <a:ext cx="2141603" cy="1798946"/>
      </dsp:txXfrm>
    </dsp:sp>
    <dsp:sp modelId="{FFBE397D-90B0-4C71-A345-770265CB04BB}">
      <dsp:nvSpPr>
        <dsp:cNvPr id="0" name=""/>
        <dsp:cNvSpPr/>
      </dsp:nvSpPr>
      <dsp:spPr>
        <a:xfrm>
          <a:off x="5336547" y="1254796"/>
          <a:ext cx="899473" cy="899473"/>
        </a:xfrm>
        <a:prstGeom prst="ellipse">
          <a:avLst/>
        </a:prstGeom>
        <a:solidFill>
          <a:schemeClr val="accent2">
            <a:hueOff val="201407"/>
            <a:satOff val="-21330"/>
            <a:lumOff val="-523"/>
            <a:alphaOff val="0"/>
          </a:schemeClr>
        </a:solidFill>
        <a:ln w="15875" cap="rnd" cmpd="sng" algn="ctr">
          <a:solidFill>
            <a:schemeClr val="accent2">
              <a:hueOff val="201407"/>
              <a:satOff val="-21330"/>
              <a:lumOff val="-52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126" tIns="12700" rIns="70126" bIns="12700" numCol="1" spcCol="1270" anchor="ctr" anchorCtr="0">
          <a:noAutofit/>
        </a:bodyPr>
        <a:lstStyle/>
        <a:p>
          <a:pPr marL="0" lvl="0" indent="0" algn="ctr" defTabSz="1911350">
            <a:lnSpc>
              <a:spcPct val="90000"/>
            </a:lnSpc>
            <a:spcBef>
              <a:spcPct val="0"/>
            </a:spcBef>
            <a:spcAft>
              <a:spcPct val="35000"/>
            </a:spcAft>
            <a:buNone/>
          </a:pPr>
          <a:r>
            <a:rPr lang="en-US" sz="4300" kern="1200"/>
            <a:t>3</a:t>
          </a:r>
        </a:p>
      </dsp:txBody>
      <dsp:txXfrm>
        <a:off x="5468272" y="1386521"/>
        <a:ext cx="636023" cy="636023"/>
      </dsp:txXfrm>
    </dsp:sp>
    <dsp:sp modelId="{9615AF43-C5EE-4C92-8326-7592BAD8E94A}">
      <dsp:nvSpPr>
        <dsp:cNvPr id="0" name=""/>
        <dsp:cNvSpPr/>
      </dsp:nvSpPr>
      <dsp:spPr>
        <a:xfrm>
          <a:off x="4715482" y="3953144"/>
          <a:ext cx="2141603" cy="72"/>
        </a:xfrm>
        <a:prstGeom prst="rect">
          <a:avLst/>
        </a:prstGeom>
        <a:solidFill>
          <a:schemeClr val="accent2">
            <a:hueOff val="251758"/>
            <a:satOff val="-26663"/>
            <a:lumOff val="-653"/>
            <a:alphaOff val="0"/>
          </a:schemeClr>
        </a:solidFill>
        <a:ln w="15875" cap="rnd" cmpd="sng" algn="ctr">
          <a:solidFill>
            <a:schemeClr val="accent2">
              <a:hueOff val="251758"/>
              <a:satOff val="-26663"/>
              <a:lumOff val="-6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5B33AD-0237-4D1D-ADE5-B2DE8E175DAB}">
      <dsp:nvSpPr>
        <dsp:cNvPr id="0" name=""/>
        <dsp:cNvSpPr/>
      </dsp:nvSpPr>
      <dsp:spPr>
        <a:xfrm>
          <a:off x="7071245" y="954971"/>
          <a:ext cx="2141603" cy="2998244"/>
        </a:xfrm>
        <a:prstGeom prst="rect">
          <a:avLst/>
        </a:prstGeom>
        <a:solidFill>
          <a:schemeClr val="accent2">
            <a:tint val="40000"/>
            <a:alpha val="90000"/>
            <a:hueOff val="696491"/>
            <a:satOff val="-31392"/>
            <a:lumOff val="-2216"/>
            <a:alphaOff val="0"/>
          </a:schemeClr>
        </a:solidFill>
        <a:ln w="15875" cap="rnd" cmpd="sng" algn="ctr">
          <a:solidFill>
            <a:schemeClr val="accent2">
              <a:tint val="40000"/>
              <a:alpha val="90000"/>
              <a:hueOff val="696491"/>
              <a:satOff val="-31392"/>
              <a:lumOff val="-221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6968" tIns="330200" rIns="166968" bIns="330200" numCol="1" spcCol="1270" anchor="t"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Apply advanced analytical tools for deeper data interpretation insights </a:t>
          </a:r>
        </a:p>
      </dsp:txBody>
      <dsp:txXfrm>
        <a:off x="7071245" y="2094304"/>
        <a:ext cx="2141603" cy="1798946"/>
      </dsp:txXfrm>
    </dsp:sp>
    <dsp:sp modelId="{C2804C15-113C-4EC8-B3DF-181A5FAAD844}">
      <dsp:nvSpPr>
        <dsp:cNvPr id="0" name=""/>
        <dsp:cNvSpPr/>
      </dsp:nvSpPr>
      <dsp:spPr>
        <a:xfrm>
          <a:off x="7692310" y="1254796"/>
          <a:ext cx="899473" cy="899473"/>
        </a:xfrm>
        <a:prstGeom prst="ellipse">
          <a:avLst/>
        </a:prstGeom>
        <a:solidFill>
          <a:schemeClr val="accent2">
            <a:hueOff val="302110"/>
            <a:satOff val="-31995"/>
            <a:lumOff val="-784"/>
            <a:alphaOff val="0"/>
          </a:schemeClr>
        </a:solidFill>
        <a:ln w="15875" cap="rnd" cmpd="sng" algn="ctr">
          <a:solidFill>
            <a:schemeClr val="accent2">
              <a:hueOff val="302110"/>
              <a:satOff val="-31995"/>
              <a:lumOff val="-78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126" tIns="12700" rIns="70126" bIns="12700" numCol="1" spcCol="1270" anchor="ctr" anchorCtr="0">
          <a:noAutofit/>
        </a:bodyPr>
        <a:lstStyle/>
        <a:p>
          <a:pPr marL="0" lvl="0" indent="0" algn="ctr" defTabSz="1911350">
            <a:lnSpc>
              <a:spcPct val="90000"/>
            </a:lnSpc>
            <a:spcBef>
              <a:spcPct val="0"/>
            </a:spcBef>
            <a:spcAft>
              <a:spcPct val="35000"/>
            </a:spcAft>
            <a:buNone/>
          </a:pPr>
          <a:r>
            <a:rPr lang="en-US" sz="4300" kern="1200"/>
            <a:t>4</a:t>
          </a:r>
          <a:endParaRPr lang="en-US" sz="4300" kern="1200" dirty="0"/>
        </a:p>
      </dsp:txBody>
      <dsp:txXfrm>
        <a:off x="7824035" y="1386521"/>
        <a:ext cx="636023" cy="636023"/>
      </dsp:txXfrm>
    </dsp:sp>
    <dsp:sp modelId="{BCEAFE3D-0FF3-468B-A7CD-EB00B1F4FF48}">
      <dsp:nvSpPr>
        <dsp:cNvPr id="0" name=""/>
        <dsp:cNvSpPr/>
      </dsp:nvSpPr>
      <dsp:spPr>
        <a:xfrm>
          <a:off x="7071245" y="3953144"/>
          <a:ext cx="2141603" cy="72"/>
        </a:xfrm>
        <a:prstGeom prst="rect">
          <a:avLst/>
        </a:prstGeom>
        <a:solidFill>
          <a:schemeClr val="accent2">
            <a:hueOff val="352462"/>
            <a:satOff val="-37328"/>
            <a:lumOff val="-915"/>
            <a:alphaOff val="0"/>
          </a:schemeClr>
        </a:solidFill>
        <a:ln w="15875" cap="rnd" cmpd="sng" algn="ctr">
          <a:solidFill>
            <a:schemeClr val="accent2">
              <a:hueOff val="352462"/>
              <a:satOff val="-37328"/>
              <a:lumOff val="-91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8AE622-CA46-4593-BAC1-ABACEE086C38}">
      <dsp:nvSpPr>
        <dsp:cNvPr id="0" name=""/>
        <dsp:cNvSpPr/>
      </dsp:nvSpPr>
      <dsp:spPr>
        <a:xfrm>
          <a:off x="9427009" y="954971"/>
          <a:ext cx="2141603" cy="2998244"/>
        </a:xfrm>
        <a:prstGeom prst="rect">
          <a:avLst/>
        </a:prstGeom>
        <a:solidFill>
          <a:schemeClr val="accent2">
            <a:tint val="40000"/>
            <a:alpha val="90000"/>
            <a:hueOff val="928655"/>
            <a:satOff val="-41856"/>
            <a:lumOff val="-2954"/>
            <a:alphaOff val="0"/>
          </a:schemeClr>
        </a:solidFill>
        <a:ln w="15875" cap="rnd" cmpd="sng" algn="ctr">
          <a:solidFill>
            <a:schemeClr val="accent2">
              <a:tint val="40000"/>
              <a:alpha val="90000"/>
              <a:hueOff val="928655"/>
              <a:satOff val="-41856"/>
              <a:lumOff val="-295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6968" tIns="330200" rIns="166968" bIns="330200" numCol="1" spcCol="1270" anchor="t"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Focus on specific consumer segments to improve research precision </a:t>
          </a:r>
        </a:p>
      </dsp:txBody>
      <dsp:txXfrm>
        <a:off x="9427009" y="2094304"/>
        <a:ext cx="2141603" cy="1798946"/>
      </dsp:txXfrm>
    </dsp:sp>
    <dsp:sp modelId="{0F05A05B-67FE-4987-9AC3-7FFAA8EDBE5E}">
      <dsp:nvSpPr>
        <dsp:cNvPr id="0" name=""/>
        <dsp:cNvSpPr/>
      </dsp:nvSpPr>
      <dsp:spPr>
        <a:xfrm>
          <a:off x="10048074" y="1254796"/>
          <a:ext cx="899473" cy="899473"/>
        </a:xfrm>
        <a:prstGeom prst="ellipse">
          <a:avLst/>
        </a:prstGeom>
        <a:solidFill>
          <a:schemeClr val="accent2">
            <a:hueOff val="402813"/>
            <a:satOff val="-42660"/>
            <a:lumOff val="-1045"/>
            <a:alphaOff val="0"/>
          </a:schemeClr>
        </a:solidFill>
        <a:ln w="15875" cap="rnd" cmpd="sng" algn="ctr">
          <a:solidFill>
            <a:schemeClr val="accent2">
              <a:hueOff val="402813"/>
              <a:satOff val="-42660"/>
              <a:lumOff val="-104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126" tIns="12700" rIns="70126" bIns="12700" numCol="1" spcCol="1270" anchor="ctr" anchorCtr="0">
          <a:noAutofit/>
        </a:bodyPr>
        <a:lstStyle/>
        <a:p>
          <a:pPr marL="0" lvl="0" indent="0" algn="ctr" defTabSz="1911350">
            <a:lnSpc>
              <a:spcPct val="90000"/>
            </a:lnSpc>
            <a:spcBef>
              <a:spcPct val="0"/>
            </a:spcBef>
            <a:spcAft>
              <a:spcPct val="35000"/>
            </a:spcAft>
            <a:buNone/>
          </a:pPr>
          <a:r>
            <a:rPr lang="en-US" sz="4300" kern="1200"/>
            <a:t>5</a:t>
          </a:r>
        </a:p>
      </dsp:txBody>
      <dsp:txXfrm>
        <a:off x="10179799" y="1386521"/>
        <a:ext cx="636023" cy="636023"/>
      </dsp:txXfrm>
    </dsp:sp>
    <dsp:sp modelId="{25DDFE9F-07AC-47B6-AF96-CE60A9D3BC02}">
      <dsp:nvSpPr>
        <dsp:cNvPr id="0" name=""/>
        <dsp:cNvSpPr/>
      </dsp:nvSpPr>
      <dsp:spPr>
        <a:xfrm>
          <a:off x="9427009" y="3953144"/>
          <a:ext cx="2141603" cy="72"/>
        </a:xfrm>
        <a:prstGeom prst="rect">
          <a:avLst/>
        </a:prstGeom>
        <a:solidFill>
          <a:schemeClr val="accent2">
            <a:hueOff val="453165"/>
            <a:satOff val="-47993"/>
            <a:lumOff val="-1176"/>
            <a:alphaOff val="0"/>
          </a:schemeClr>
        </a:solidFill>
        <a:ln w="15875" cap="rnd" cmpd="sng" algn="ctr">
          <a:solidFill>
            <a:schemeClr val="accent2">
              <a:hueOff val="453165"/>
              <a:satOff val="-47993"/>
              <a:lumOff val="-11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FE24C6-6FD3-48CB-8166-F959E5FC529E}" type="datetimeFigureOut">
              <a:rPr lang="en-US" smtClean="0"/>
              <a:t>3/23/26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110FDF-B191-45A5-A6DA-DC18262492A9}" type="slidenum">
              <a:rPr lang="en-US" smtClean="0"/>
              <a:t>‹#›</a:t>
            </a:fld>
            <a:endParaRPr lang="en-US"/>
          </a:p>
        </p:txBody>
      </p:sp>
    </p:spTree>
    <p:extLst>
      <p:ext uri="{BB962C8B-B14F-4D97-AF65-F5344CB8AC3E}">
        <p14:creationId xmlns:p14="http://schemas.microsoft.com/office/powerpoint/2010/main" val="1250205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This study is a critical analysis of the challenge of sustainability in a global food industry. Nestle is chosen because of its large market in the world and influence. The study aims at examining the influence of sustainability practises on consumer trust and brand performance. The secondary data method is utilised based on reliable academic journals and industry reports. This guarantees the ethical feasibility and availability of a variety of sources of evidence. Nevertheless, they are dependent on existing data to make direct control to data quality. Critical analysis is more than the description as stressed in the discussion. Nor does it lack the form of knowledge about research design. Overall, this introduction sets the context of relevance, scope, and scholarly importance of the study to business environments of the contemporary world.</a:t>
            </a:r>
            <a:endParaRPr lang="en-US" sz="1200" kern="1200" dirty="0">
              <a:solidFill>
                <a:schemeClr val="tx1"/>
              </a:solidFill>
              <a:effectLst/>
              <a:latin typeface="Arial" panose="020B0604020202020204" pitchFamily="34" charset="0"/>
              <a:ea typeface="+mn-ea"/>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56110FDF-B191-45A5-A6DA-DC18262492A9}" type="slidenum">
              <a:rPr lang="en-US" smtClean="0"/>
              <a:t>2</a:t>
            </a:fld>
            <a:endParaRPr lang="en-US"/>
          </a:p>
        </p:txBody>
      </p:sp>
    </p:spTree>
    <p:extLst>
      <p:ext uri="{BB962C8B-B14F-4D97-AF65-F5344CB8AC3E}">
        <p14:creationId xmlns:p14="http://schemas.microsoft.com/office/powerpoint/2010/main" val="27634555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research issue depicts the growing international interests on the sustainability and corporate responsibility practises. Nestle has been criticised regarding environmental concerns including plastic waste. Such obstacles add to a drop in the consumer confidence towards large multinationals. Moreover, there is an ongoing rise in the regulatory pressures in the international markets. This establishes additional strategic and operational challenges on organisations. The issue at hand is important as buying behaviour and brand loyalty are directly dependent on the trust (Barnet and Ferris, 2016). But sustainability efforts cannot always give better trust results. This depicts a major disconnection between the behaviour of the corporations and the perceptions of the consumers. Thus, research into this question offers meaningful information on long term competitiveness and organisational reputation management schemes.</a:t>
            </a:r>
            <a:endParaRPr lang="en-US" sz="1200" kern="1200" dirty="0">
              <a:solidFill>
                <a:schemeClr val="tx1"/>
              </a:solidFill>
              <a:effectLst/>
              <a:latin typeface="Arial" panose="020B0604020202020204" pitchFamily="34" charset="0"/>
              <a:ea typeface="+mn-ea"/>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56110FDF-B191-45A5-A6DA-DC18262492A9}" type="slidenum">
              <a:rPr lang="en-US" smtClean="0"/>
              <a:t>3</a:t>
            </a:fld>
            <a:endParaRPr lang="en-US"/>
          </a:p>
        </p:txBody>
      </p:sp>
    </p:spTree>
    <p:extLst>
      <p:ext uri="{BB962C8B-B14F-4D97-AF65-F5344CB8AC3E}">
        <p14:creationId xmlns:p14="http://schemas.microsoft.com/office/powerpoint/2010/main" val="32617417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Arial" panose="020B0604020202020204" pitchFamily="34" charset="0"/>
                <a:cs typeface="Arial" panose="020B0604020202020204" pitchFamily="34" charset="0"/>
              </a:rPr>
              <a:t>Sustainability has become a determinant of consumer behaviour and success of organisations. Sustainable activities are strengthening and supporting the brand image, as well as increasing customer confidence. Nevertheless, poor execution is likely to cause consumer distrust and lack of credibility (Hirt and Chiu, 2023). This brings about confusion on the effectiveness of sustainability </a:t>
            </a:r>
            <a:r>
              <a:rPr lang="en-US" dirty="0" err="1">
                <a:latin typeface="Arial" panose="020B0604020202020204" pitchFamily="34" charset="0"/>
                <a:cs typeface="Arial" panose="020B0604020202020204" pitchFamily="34" charset="0"/>
              </a:rPr>
              <a:t>programmes</a:t>
            </a:r>
            <a:r>
              <a:rPr lang="en-US" dirty="0">
                <a:latin typeface="Arial" panose="020B0604020202020204" pitchFamily="34" charset="0"/>
                <a:cs typeface="Arial" panose="020B0604020202020204" pitchFamily="34" charset="0"/>
              </a:rPr>
              <a:t> in actual sense. According to some studies there are positive correlations in the sustainability and the results of business performance. Other studies suggest, to the contrary, small or weak effects. This paradox shows that more research is required in this direction. Thus, the study is academically and practically acceptable. It helps to comprehend the role of sustainability policies in the competitiveness of global organisations such as Nestle that act in the market in multi-faceted and new environments.</a:t>
            </a:r>
          </a:p>
          <a:p>
            <a:pPr algn="just"/>
            <a:endParaRPr lang="en-US" dirty="0">
              <a:latin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56110FDF-B191-45A5-A6DA-DC18262492A9}" type="slidenum">
              <a:rPr lang="en-US" smtClean="0"/>
              <a:t>4</a:t>
            </a:fld>
            <a:endParaRPr lang="en-US"/>
          </a:p>
        </p:txBody>
      </p:sp>
    </p:spTree>
    <p:extLst>
      <p:ext uri="{BB962C8B-B14F-4D97-AF65-F5344CB8AC3E}">
        <p14:creationId xmlns:p14="http://schemas.microsoft.com/office/powerpoint/2010/main" val="30498887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research objectives will be aimed at responding to the identified business problem. The paper will first examine the sustainability strategies of Nestle and how these impacts on the organisation. Second, it examines the impact of the practises on the level of consumer trust. Third, the study evaluates the connexion between sustainability and brand performance. Lastly, it seeks to make strategic recommendations because of discoveries. These research objectives are rationally connected to research problem and questions. Yet, they do not have certain measurable indicators that can be estimated. The analysis may be enhanced by incorporating quantitative standards (Bjerke and Renger, 2017). Nevertheless, the missions tend to give a clear guide even though there is a limitation. They direct the research and create orderly analysis in the study process.</a:t>
            </a:r>
            <a:endParaRPr lang="en-US" sz="1200" kern="1200" dirty="0">
              <a:solidFill>
                <a:schemeClr val="tx1"/>
              </a:solidFill>
              <a:effectLst/>
              <a:latin typeface="Arial" panose="020B0604020202020204" pitchFamily="34" charset="0"/>
              <a:ea typeface="+mn-ea"/>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56110FDF-B191-45A5-A6DA-DC18262492A9}" type="slidenum">
              <a:rPr lang="en-US" smtClean="0"/>
              <a:t>5</a:t>
            </a:fld>
            <a:endParaRPr lang="en-US"/>
          </a:p>
        </p:txBody>
      </p:sp>
    </p:spTree>
    <p:extLst>
      <p:ext uri="{BB962C8B-B14F-4D97-AF65-F5344CB8AC3E}">
        <p14:creationId xmlns:p14="http://schemas.microsoft.com/office/powerpoint/2010/main" val="5237746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research objectives and problem are directly translated into the research questions. They are concerned with learning how sustainability practises relate to consumer trust. They also consider the effect on the brand performance results. The other question is a measure of the effectiveness of the current strategies applied by Nestle concerning sustainability. These questions are appropriate and aid analytical research on the subject. Nevertheless, they are not entirely SMART, especially in the one lacking measurable indicators and time frames. This makes them less accurate in leading the analysis of data. Nevertheless, the questions are logically organised and coherent. They make it possible to explore the topic critically, to remain consistent with research objectives and the purpose of the overall study.</a:t>
            </a:r>
            <a:endParaRPr lang="en-US" sz="1200" kern="1200" dirty="0">
              <a:solidFill>
                <a:schemeClr val="tx1"/>
              </a:solidFill>
              <a:effectLst/>
              <a:latin typeface="Arial" panose="020B0604020202020204" pitchFamily="34" charset="0"/>
              <a:ea typeface="+mn-ea"/>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56110FDF-B191-45A5-A6DA-DC18262492A9}" type="slidenum">
              <a:rPr lang="en-US" smtClean="0"/>
              <a:t>6</a:t>
            </a:fld>
            <a:endParaRPr lang="en-US"/>
          </a:p>
        </p:txBody>
      </p:sp>
    </p:spTree>
    <p:extLst>
      <p:ext uri="{BB962C8B-B14F-4D97-AF65-F5344CB8AC3E}">
        <p14:creationId xmlns:p14="http://schemas.microsoft.com/office/powerpoint/2010/main" val="20848892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Various theoretical frameworks have been used to provide the literature review. The stakeholder theory is a good concept that defines the organisational responsibility to various stakeholders (McAbee, 2022). Corporate social responsibility bridges the gap between sustainability, ethical business strategies, and strategic business practises (Fordham and Robinson, 2018). Consumer trust theory will give an insight into the behavioural reaction to corporate activities (Dittmar and Vargas Portillo, 2022). Also, the brand equity theory relates trust with long run performance outcomes of the company. Together with these theories, the study will also justify the research structure and examination. Nonetheless, the use of theoretical views can ignore practical complexities. The literature shows greater significance of sustainability in global markets. In general, the review has good scholarly basis. It facilitates critical interpretation of connexions among sustainability, trust and business performance in current organisations.</a:t>
            </a:r>
            <a:endParaRPr lang="en-US" sz="1200" kern="1200" dirty="0">
              <a:solidFill>
                <a:schemeClr val="tx1"/>
              </a:solidFill>
              <a:effectLst/>
              <a:latin typeface="Arial" panose="020B0604020202020204" pitchFamily="34" charset="0"/>
              <a:ea typeface="+mn-ea"/>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56110FDF-B191-45A5-A6DA-DC18262492A9}" type="slidenum">
              <a:rPr lang="en-US" smtClean="0"/>
              <a:t>7</a:t>
            </a:fld>
            <a:endParaRPr lang="en-US"/>
          </a:p>
        </p:txBody>
      </p:sp>
    </p:spTree>
    <p:extLst>
      <p:ext uri="{BB962C8B-B14F-4D97-AF65-F5344CB8AC3E}">
        <p14:creationId xmlns:p14="http://schemas.microsoft.com/office/powerpoint/2010/main" val="698345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There are major inconsistencies in literature when it comes to the relationship between sustainability and various outcomes and business performance. There are studies showing that it has great positive effects on the consumer trust and the brand value (Thiele, 2016). Other studies however point to growing consumer scepticism of corporate claims of sustainability. This implies that perceived authenticity is extremely important when it comes to trust. Also, studies do not have similar measurement frameworks. This makes reliability and comparability of the findings very low. Moreover, there is little research on multinational food companies such as Nestle. This brings a research gap in the available literature. Thus, the paper has a value of filling these gaps and conducting narrowed-down analysis in a particular organisational setting.</a:t>
            </a:r>
            <a:endParaRPr lang="en-US" sz="1200" kern="1200" dirty="0">
              <a:solidFill>
                <a:schemeClr val="tx1"/>
              </a:solidFill>
              <a:effectLst/>
              <a:latin typeface="Arial" panose="020B0604020202020204" pitchFamily="34" charset="0"/>
              <a:ea typeface="+mn-ea"/>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56110FDF-B191-45A5-A6DA-DC18262492A9}" type="slidenum">
              <a:rPr lang="en-US" smtClean="0"/>
              <a:t>8</a:t>
            </a:fld>
            <a:endParaRPr lang="en-US"/>
          </a:p>
        </p:txBody>
      </p:sp>
    </p:spTree>
    <p:extLst>
      <p:ext uri="{BB962C8B-B14F-4D97-AF65-F5344CB8AC3E}">
        <p14:creationId xmlns:p14="http://schemas.microsoft.com/office/powerpoint/2010/main" val="32961775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study will use a secondary research approach as it will permit it to have a variety of sources of information. Existing theoretical frameworks and concepts are tested by way of a deductive approach. Design combines the quantitative and the qualitative analysis of the available sources of data. The sources of data include academic journal articles, company reports and books in the industry. In such a way, the primary data collection can be thoroughly analysed without any ethical issues. Nevertheless, it restricts first-hand communication with a customer and first-hand intelligence. The methodology is efficient and covers a large range of the current knowledge (Saunders, Lewis and Thornhill, 2019). It is still suitable to exploratory analysis even with its limitations. Overall, the selected methodology is in line with the goals of the research and helps to critically assess the effects of sustainability.</a:t>
            </a:r>
            <a:endParaRPr lang="en-US" sz="1200" kern="1200" dirty="0">
              <a:solidFill>
                <a:schemeClr val="tx1"/>
              </a:solidFill>
              <a:effectLst/>
              <a:latin typeface="Arial" panose="020B0604020202020204" pitchFamily="34" charset="0"/>
              <a:ea typeface="+mn-ea"/>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56110FDF-B191-45A5-A6DA-DC18262492A9}" type="slidenum">
              <a:rPr lang="en-US" smtClean="0"/>
              <a:t>9</a:t>
            </a:fld>
            <a:endParaRPr lang="en-US"/>
          </a:p>
        </p:txBody>
      </p:sp>
    </p:spTree>
    <p:extLst>
      <p:ext uri="{BB962C8B-B14F-4D97-AF65-F5344CB8AC3E}">
        <p14:creationId xmlns:p14="http://schemas.microsoft.com/office/powerpoint/2010/main" val="11001306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study is based on various secondary sources of data to make a general analysis. The annual and sustainability report of Nestle offers internal organisational performance. Theoretical and empirical findings to support the research framework are provided in the academic journals. The general sustainability trends of the global food industry are noted in industry reports. The government publications provide the regulatory views and policy recommendations to sustainability practises (Adams, Khan and Raeside, 2007). Also, non-governmental organisations make critical outside perspectives as reports. This cross tabulation increases certainty with data triangulation. Nonetheless, reports issued by a company can be biassed or oversupplying. Thus, it is necessary to critically evaluate the sources. Altogether, the chosen data sources represent equitable, valid, and varied viewpoints to analyse.</a:t>
            </a:r>
            <a:endParaRPr lang="en-US" sz="1200" kern="1200" dirty="0">
              <a:solidFill>
                <a:schemeClr val="tx1"/>
              </a:solidFill>
              <a:effectLst/>
              <a:latin typeface="Arial" panose="020B0604020202020204" pitchFamily="34" charset="0"/>
              <a:ea typeface="+mn-ea"/>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56110FDF-B191-45A5-A6DA-DC18262492A9}" type="slidenum">
              <a:rPr lang="en-US" smtClean="0"/>
              <a:t>10</a:t>
            </a:fld>
            <a:endParaRPr lang="en-US"/>
          </a:p>
        </p:txBody>
      </p:sp>
    </p:spTree>
    <p:extLst>
      <p:ext uri="{BB962C8B-B14F-4D97-AF65-F5344CB8AC3E}">
        <p14:creationId xmlns:p14="http://schemas.microsoft.com/office/powerpoint/2010/main" val="129554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issues of reliability and validity play the important role in this secondary data research method. This study is reliable as it has been conducted based on peer reviewed scholarly publications and credible literature. Comparison of information with several sources enhances the reliability of results. The validity can be facilitated by proper choice of recent and relevant data (Lancaster and Crowther, 2009). Also, critical analysis of every source minimises possible bias in the interpretation. But insufficient access to primary data restricts direct confirmation of research. This raises some possible issues of accuracy and relevance of data. Despite these shortcomings, methodological rigour helps enhance the credibility of research. Transparency and consistency are guaranteed with the structured approach. Consequently, acceptable reliability and validity standards are observed in the methodology of the given research.</a:t>
            </a:r>
            <a:endParaRPr lang="en-US" sz="1200" kern="1200" dirty="0">
              <a:solidFill>
                <a:schemeClr val="tx1"/>
              </a:solidFill>
              <a:effectLst/>
              <a:latin typeface="Arial" panose="020B0604020202020204" pitchFamily="34" charset="0"/>
              <a:ea typeface="+mn-ea"/>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56110FDF-B191-45A5-A6DA-DC18262492A9}" type="slidenum">
              <a:rPr lang="en-US" smtClean="0"/>
              <a:t>11</a:t>
            </a:fld>
            <a:endParaRPr lang="en-US"/>
          </a:p>
        </p:txBody>
      </p:sp>
    </p:spTree>
    <p:extLst>
      <p:ext uri="{BB962C8B-B14F-4D97-AF65-F5344CB8AC3E}">
        <p14:creationId xmlns:p14="http://schemas.microsoft.com/office/powerpoint/2010/main" val="6686462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study is constrained by several issues because secondary data were used. Lack of primary data limits analysis depth and real time data. There is a high likelihood that secondary data is biassed, which will influence the accuracy of findings. There is a lack of objectivity because even reports made by companies tend to portray our favourable views. Also, the recent information on consumer perceptions is not easily accessible. There is also a lack of time to be able to fully assess all the possible sources. These weaknesses affect generalisability of the research findings (Pausch, 2019). Nevertheless, these limitations enhance academic transparency and credibility. These issues are to be covered in future studies based on primary data. In general, despite the constraints, the study offers useful information relating to the issue of sustainability and business performance.</a:t>
            </a:r>
            <a:endParaRPr lang="en-US" sz="1200" kern="1200" dirty="0">
              <a:solidFill>
                <a:schemeClr val="tx1"/>
              </a:solidFill>
              <a:effectLst/>
              <a:latin typeface="Arial" panose="020B0604020202020204" pitchFamily="34" charset="0"/>
              <a:ea typeface="+mn-ea"/>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56110FDF-B191-45A5-A6DA-DC18262492A9}" type="slidenum">
              <a:rPr lang="en-US" smtClean="0"/>
              <a:t>12</a:t>
            </a:fld>
            <a:endParaRPr lang="en-US"/>
          </a:p>
        </p:txBody>
      </p:sp>
    </p:spTree>
    <p:extLst>
      <p:ext uri="{BB962C8B-B14F-4D97-AF65-F5344CB8AC3E}">
        <p14:creationId xmlns:p14="http://schemas.microsoft.com/office/powerpoint/2010/main" val="31329674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study has several implications on such organisations as Nestle. Consumer trust can be greatly increased by increasing transparency in the sustainability reporting. There is the need to have proper communication strategies to emphasise true sustainability practises. Ensuring that sustainability efforts are used in line with consumer expectations enhance competitiveness in the market. Moreover, ongoing sustainability helps in building the brand position in the international setting. The results can be used to endorse evidence based strategic decision making in organisations. Yet, such strategies can be expensive to realise. International markets might also pose operational problems on execution (Cooper and Schindler, 2014). Nevertheless, practical knowledge can still be useful even with these difficulties. Overall, the study serves to enhance the effectiveness of sustainability and performance of organisations by means of informed strategies and enhanced performance in the alignment with the expectations of stakeholders.</a:t>
            </a:r>
            <a:endParaRPr lang="en-US" sz="1200" kern="1200" dirty="0">
              <a:solidFill>
                <a:schemeClr val="tx1"/>
              </a:solidFill>
              <a:effectLst/>
              <a:latin typeface="Arial" panose="020B0604020202020204" pitchFamily="34" charset="0"/>
              <a:ea typeface="+mn-ea"/>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56110FDF-B191-45A5-A6DA-DC18262492A9}" type="slidenum">
              <a:rPr lang="en-US" smtClean="0"/>
              <a:t>13</a:t>
            </a:fld>
            <a:endParaRPr lang="en-US"/>
          </a:p>
        </p:txBody>
      </p:sp>
    </p:spTree>
    <p:extLst>
      <p:ext uri="{BB962C8B-B14F-4D97-AF65-F5344CB8AC3E}">
        <p14:creationId xmlns:p14="http://schemas.microsoft.com/office/powerpoint/2010/main" val="26177122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There are several challenges faced by the global organisations such as Nestle when implementing sustainability strategies. Sustainable practises incur high cost which can affect the profitability. Scepticism among consumers diminishes the effectiveness of the sustainability communication work. Also, the difference in regulations within various countries makes the implementation strategies worldwide challenging. Complicated supply chains pose challenges on ensuring maintainability of standards on sustainability. Ensuring profitability and sustainability is also one of the most significant strategic issues. These problems emphasise the difficulty of the process of sustainability implementation into business. Organisations need to embrace new ways of doing things to break such obstacles (</a:t>
            </a:r>
            <a:r>
              <a:rPr lang="en-GB" sz="1200" kern="1200" dirty="0" err="1">
                <a:solidFill>
                  <a:schemeClr val="tx1"/>
                </a:solidFill>
                <a:effectLst/>
                <a:latin typeface="Arial" panose="020B0604020202020204" pitchFamily="34" charset="0"/>
                <a:ea typeface="+mn-ea"/>
                <a:cs typeface="Arial" panose="020B0604020202020204" pitchFamily="34" charset="0"/>
              </a:rPr>
              <a:t>Walliman</a:t>
            </a:r>
            <a:r>
              <a:rPr lang="en-GB" sz="1200" kern="1200" dirty="0">
                <a:solidFill>
                  <a:schemeClr val="tx1"/>
                </a:solidFill>
                <a:effectLst/>
                <a:latin typeface="Arial" panose="020B0604020202020204" pitchFamily="34" charset="0"/>
                <a:ea typeface="+mn-ea"/>
                <a:cs typeface="Arial" panose="020B0604020202020204" pitchFamily="34" charset="0"/>
              </a:rPr>
              <a:t>, 2004). Though it is difficult, sustainability is crucial to successful performance in the long term. Thus, these implementation problems are among the main issues to tackle to accomplish successful results of sustainability and retain competition.</a:t>
            </a:r>
            <a:endParaRPr lang="en-US" sz="1200" kern="1200" dirty="0">
              <a:solidFill>
                <a:schemeClr val="tx1"/>
              </a:solidFill>
              <a:effectLst/>
              <a:latin typeface="Arial" panose="020B0604020202020204" pitchFamily="34" charset="0"/>
              <a:ea typeface="+mn-ea"/>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56110FDF-B191-45A5-A6DA-DC18262492A9}" type="slidenum">
              <a:rPr lang="en-US" smtClean="0"/>
              <a:t>14</a:t>
            </a:fld>
            <a:endParaRPr lang="en-US"/>
          </a:p>
        </p:txBody>
      </p:sp>
    </p:spTree>
    <p:extLst>
      <p:ext uri="{BB962C8B-B14F-4D97-AF65-F5344CB8AC3E}">
        <p14:creationId xmlns:p14="http://schemas.microsoft.com/office/powerpoint/2010/main" val="17040043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There are several limitations that can improve the quality and efficacy of this research. The use of primary data would offer more insights and be much more accurate. Relevance can be enhanced by widening the research study on various geographical markets. Longitudinal analysis is also useful in monitoring sustainability effects over a long duration. Also, it is possible to use more sophisticated analytical instruments to enhance the quality of the interpretation of data. Targeting special groups of consumers will boost the accuracy and knowledge of research (Whipple and </a:t>
            </a:r>
            <a:r>
              <a:rPr lang="en-GB" sz="1200" kern="1200" dirty="0" err="1">
                <a:solidFill>
                  <a:schemeClr val="tx1"/>
                </a:solidFill>
                <a:effectLst/>
                <a:latin typeface="Arial" panose="020B0604020202020204" pitchFamily="34" charset="0"/>
                <a:ea typeface="+mn-ea"/>
                <a:cs typeface="Arial" panose="020B0604020202020204" pitchFamily="34" charset="0"/>
              </a:rPr>
              <a:t>Javalgi</a:t>
            </a:r>
            <a:r>
              <a:rPr lang="en-GB" sz="1200" kern="1200" dirty="0">
                <a:solidFill>
                  <a:schemeClr val="tx1"/>
                </a:solidFill>
                <a:effectLst/>
                <a:latin typeface="Arial" panose="020B0604020202020204" pitchFamily="34" charset="0"/>
                <a:ea typeface="+mn-ea"/>
                <a:cs typeface="Arial" panose="020B0604020202020204" pitchFamily="34" charset="0"/>
              </a:rPr>
              <a:t>, 2020). These advancements contain an improvement of the existing methodological shortcomings. They also enhance the general design and findings of the research. The changes would bring reliability and validity. In general, these recommendations can assist the further development of research as well as lead to more profound knowledge about the impacts of sustainability.</a:t>
            </a:r>
            <a:endParaRPr lang="en-US" sz="1200" kern="1200" dirty="0">
              <a:solidFill>
                <a:schemeClr val="tx1"/>
              </a:solidFill>
              <a:effectLst/>
              <a:latin typeface="Arial" panose="020B0604020202020204" pitchFamily="34" charset="0"/>
              <a:ea typeface="+mn-ea"/>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56110FDF-B191-45A5-A6DA-DC18262492A9}" type="slidenum">
              <a:rPr lang="en-US" smtClean="0"/>
              <a:t>15</a:t>
            </a:fld>
            <a:endParaRPr lang="en-US"/>
          </a:p>
        </p:txBody>
      </p:sp>
    </p:spTree>
    <p:extLst>
      <p:ext uri="{BB962C8B-B14F-4D97-AF65-F5344CB8AC3E}">
        <p14:creationId xmlns:p14="http://schemas.microsoft.com/office/powerpoint/2010/main" val="8960386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Finally, the study includes significant sustainability issues that impact the food sector in the world. It shows a great theoretical base through which sustainability and business performance can be analysed. The secondary data method gives general information with lack of depth in analysis. Limited as it is, the findings have useful implications on the development of organisational strategy. The paper emphasises the relevance of matching the sustainability with consumer expectations. It also focuses on the role of trust in affecting the outcomes of brand performance. Critical analysis enhances the quality of work and credibility in research. Overall, the study will add to the knowledge on the strategic role of sustainability. It conveys valuable implications to organisations that intend to gain competitive edge using sustainable practises in the ever complex and challenging global business operations.</a:t>
            </a:r>
            <a:endParaRPr lang="en-US" sz="1200" kern="1200" dirty="0">
              <a:solidFill>
                <a:schemeClr val="tx1"/>
              </a:solidFill>
              <a:effectLst/>
              <a:latin typeface="Arial" panose="020B0604020202020204" pitchFamily="34" charset="0"/>
              <a:ea typeface="+mn-ea"/>
              <a:cs typeface="Arial" panose="020B0604020202020204" pitchFamily="34" charset="0"/>
            </a:endParaRPr>
          </a:p>
          <a:p>
            <a:pPr algn="just"/>
            <a:r>
              <a:rPr lang="en-GB" sz="1200" kern="1200" dirty="0">
                <a:solidFill>
                  <a:schemeClr val="tx1"/>
                </a:solidFill>
                <a:effectLst/>
                <a:latin typeface="Arial" panose="020B0604020202020204" pitchFamily="34" charset="0"/>
                <a:ea typeface="+mn-ea"/>
                <a:cs typeface="Arial" panose="020B0604020202020204" pitchFamily="34" charset="0"/>
              </a:rPr>
              <a:t> </a:t>
            </a:r>
            <a:endParaRPr lang="en-US" sz="1200" kern="1200" dirty="0">
              <a:solidFill>
                <a:schemeClr val="tx1"/>
              </a:solidFill>
              <a:effectLst/>
              <a:latin typeface="Arial" panose="020B0604020202020204" pitchFamily="34" charset="0"/>
              <a:ea typeface="+mn-ea"/>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56110FDF-B191-45A5-A6DA-DC18262492A9}" type="slidenum">
              <a:rPr lang="en-US" smtClean="0"/>
              <a:t>16</a:t>
            </a:fld>
            <a:endParaRPr lang="en-US"/>
          </a:p>
        </p:txBody>
      </p:sp>
    </p:spTree>
    <p:extLst>
      <p:ext uri="{BB962C8B-B14F-4D97-AF65-F5344CB8AC3E}">
        <p14:creationId xmlns:p14="http://schemas.microsoft.com/office/powerpoint/2010/main" val="26536130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C3DC577-2B0C-4585-B829-4AFA0D0B7274}" type="datetimeFigureOut">
              <a:rPr lang="en-US" smtClean="0"/>
              <a:t>3/23/26</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4529540"/>
            <a:ext cx="779767" cy="365125"/>
          </a:xfrm>
        </p:spPr>
        <p:txBody>
          <a:bodyPr/>
          <a:lstStyle/>
          <a:p>
            <a:fld id="{045136E7-A823-4EB1-893D-B777BFF0F9CD}" type="slidenum">
              <a:rPr lang="en-US" smtClean="0"/>
              <a:t>‹#›</a:t>
            </a:fld>
            <a:endParaRPr lang="en-US"/>
          </a:p>
        </p:txBody>
      </p:sp>
    </p:spTree>
    <p:extLst>
      <p:ext uri="{BB962C8B-B14F-4D97-AF65-F5344CB8AC3E}">
        <p14:creationId xmlns:p14="http://schemas.microsoft.com/office/powerpoint/2010/main" val="18159196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C3DC577-2B0C-4585-B829-4AFA0D0B7274}" type="datetimeFigureOut">
              <a:rPr lang="en-US" smtClean="0"/>
              <a:t>3/23/26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p:txBody>
          <a:bodyPr/>
          <a:lstStyle/>
          <a:p>
            <a:fld id="{045136E7-A823-4EB1-893D-B777BFF0F9CD}" type="slidenum">
              <a:rPr lang="en-US" smtClean="0"/>
              <a:t>‹#›</a:t>
            </a:fld>
            <a:endParaRPr lang="en-US"/>
          </a:p>
        </p:txBody>
      </p:sp>
    </p:spTree>
    <p:extLst>
      <p:ext uri="{BB962C8B-B14F-4D97-AF65-F5344CB8AC3E}">
        <p14:creationId xmlns:p14="http://schemas.microsoft.com/office/powerpoint/2010/main" val="212428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C3DC577-2B0C-4585-B829-4AFA0D0B7274}" type="datetimeFigureOut">
              <a:rPr lang="en-US" smtClean="0"/>
              <a:t>3/23/26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3244139"/>
            <a:ext cx="779767" cy="365125"/>
          </a:xfrm>
        </p:spPr>
        <p:txBody>
          <a:bodyPr/>
          <a:lstStyle/>
          <a:p>
            <a:fld id="{045136E7-A823-4EB1-893D-B777BFF0F9CD}" type="slidenum">
              <a:rPr lang="en-US" smtClean="0"/>
              <a:t>‹#›</a:t>
            </a:fld>
            <a:endParaRPr lang="en-US"/>
          </a:p>
        </p:txBody>
      </p:sp>
    </p:spTree>
    <p:extLst>
      <p:ext uri="{BB962C8B-B14F-4D97-AF65-F5344CB8AC3E}">
        <p14:creationId xmlns:p14="http://schemas.microsoft.com/office/powerpoint/2010/main" val="22373108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C3DC577-2B0C-4585-B829-4AFA0D0B7274}" type="datetimeFigureOut">
              <a:rPr lang="en-US" smtClean="0"/>
              <a:t>3/23/26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11" name="Slide Number Placeholder 5"/>
          <p:cNvSpPr>
            <a:spLocks noGrp="1"/>
          </p:cNvSpPr>
          <p:nvPr>
            <p:ph type="sldNum" sz="quarter" idx="12"/>
          </p:nvPr>
        </p:nvSpPr>
        <p:spPr>
          <a:xfrm>
            <a:off x="531812" y="787782"/>
            <a:ext cx="779767" cy="365125"/>
          </a:xfrm>
        </p:spPr>
        <p:txBody>
          <a:bodyPr/>
          <a:lstStyle/>
          <a:p>
            <a:fld id="{045136E7-A823-4EB1-893D-B777BFF0F9CD}" type="slidenum">
              <a:rPr lang="en-US" smtClean="0"/>
              <a:t>‹#›</a:t>
            </a:fld>
            <a:endParaRPr lang="en-US"/>
          </a:p>
        </p:txBody>
      </p:sp>
    </p:spTree>
    <p:extLst>
      <p:ext uri="{BB962C8B-B14F-4D97-AF65-F5344CB8AC3E}">
        <p14:creationId xmlns:p14="http://schemas.microsoft.com/office/powerpoint/2010/main" val="12030009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C3DC577-2B0C-4585-B829-4AFA0D0B7274}" type="datetimeFigureOut">
              <a:rPr lang="en-US" smtClean="0"/>
              <a:t>3/23/26</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13" name="Slide Number Placeholder 5"/>
          <p:cNvSpPr>
            <a:spLocks noGrp="1"/>
          </p:cNvSpPr>
          <p:nvPr>
            <p:ph type="sldNum" sz="quarter" idx="12"/>
          </p:nvPr>
        </p:nvSpPr>
        <p:spPr>
          <a:xfrm>
            <a:off x="531812" y="787782"/>
            <a:ext cx="779767" cy="365125"/>
          </a:xfrm>
        </p:spPr>
        <p:txBody>
          <a:bodyPr/>
          <a:lstStyle/>
          <a:p>
            <a:fld id="{045136E7-A823-4EB1-893D-B777BFF0F9CD}" type="slidenum">
              <a:rPr lang="en-US" smtClean="0"/>
              <a:t>‹#›</a:t>
            </a:fld>
            <a:endParaRPr lang="en-US"/>
          </a:p>
        </p:txBody>
      </p:sp>
    </p:spTree>
    <p:extLst>
      <p:ext uri="{BB962C8B-B14F-4D97-AF65-F5344CB8AC3E}">
        <p14:creationId xmlns:p14="http://schemas.microsoft.com/office/powerpoint/2010/main" val="1067918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C3DC577-2B0C-4585-B829-4AFA0D0B7274}" type="datetimeFigureOut">
              <a:rPr lang="en-US" smtClean="0"/>
              <a:t>3/23/26</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5" name="Slide Number Placeholder 4"/>
          <p:cNvSpPr>
            <a:spLocks noGrp="1"/>
          </p:cNvSpPr>
          <p:nvPr>
            <p:ph type="sldNum" sz="quarter" idx="12"/>
          </p:nvPr>
        </p:nvSpPr>
        <p:spPr/>
        <p:txBody>
          <a:bodyPr/>
          <a:lstStyle/>
          <a:p>
            <a:fld id="{045136E7-A823-4EB1-893D-B777BFF0F9CD}" type="slidenum">
              <a:rPr lang="en-US" smtClean="0"/>
              <a:t>‹#›</a:t>
            </a:fld>
            <a:endParaRPr lang="en-US"/>
          </a:p>
        </p:txBody>
      </p:sp>
    </p:spTree>
    <p:extLst>
      <p:ext uri="{BB962C8B-B14F-4D97-AF65-F5344CB8AC3E}">
        <p14:creationId xmlns:p14="http://schemas.microsoft.com/office/powerpoint/2010/main" val="17993864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3DC577-2B0C-4585-B829-4AFA0D0B7274}" type="datetimeFigureOut">
              <a:rPr lang="en-US" smtClean="0"/>
              <a:t>3/23/26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4" name="Slide Number Placeholder 3"/>
          <p:cNvSpPr>
            <a:spLocks noGrp="1"/>
          </p:cNvSpPr>
          <p:nvPr>
            <p:ph type="sldNum" sz="quarter" idx="12"/>
          </p:nvPr>
        </p:nvSpPr>
        <p:spPr/>
        <p:txBody>
          <a:bodyPr/>
          <a:lstStyle/>
          <a:p>
            <a:fld id="{045136E7-A823-4EB1-893D-B777BFF0F9CD}" type="slidenum">
              <a:rPr lang="en-US" smtClean="0"/>
              <a:t>‹#›</a:t>
            </a:fld>
            <a:endParaRPr lang="en-US"/>
          </a:p>
        </p:txBody>
      </p:sp>
    </p:spTree>
    <p:extLst>
      <p:ext uri="{BB962C8B-B14F-4D97-AF65-F5344CB8AC3E}">
        <p14:creationId xmlns:p14="http://schemas.microsoft.com/office/powerpoint/2010/main" val="1972705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C3DC577-2B0C-4585-B829-4AFA0D0B7274}" type="datetimeFigureOut">
              <a:rPr lang="en-US" smtClean="0"/>
              <a:t>3/23/26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7" name="Slide Number Placeholder 6"/>
          <p:cNvSpPr>
            <a:spLocks noGrp="1"/>
          </p:cNvSpPr>
          <p:nvPr>
            <p:ph type="sldNum" sz="quarter" idx="12"/>
          </p:nvPr>
        </p:nvSpPr>
        <p:spPr/>
        <p:txBody>
          <a:bodyPr/>
          <a:lstStyle/>
          <a:p>
            <a:fld id="{045136E7-A823-4EB1-893D-B777BFF0F9CD}" type="slidenum">
              <a:rPr lang="en-US" smtClean="0"/>
              <a:t>‹#›</a:t>
            </a:fld>
            <a:endParaRPr lang="en-US"/>
          </a:p>
        </p:txBody>
      </p:sp>
    </p:spTree>
    <p:extLst>
      <p:ext uri="{BB962C8B-B14F-4D97-AF65-F5344CB8AC3E}">
        <p14:creationId xmlns:p14="http://schemas.microsoft.com/office/powerpoint/2010/main" val="32262651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C3DC577-2B0C-4585-B829-4AFA0D0B7274}" type="datetimeFigureOut">
              <a:rPr lang="en-US" smtClean="0"/>
              <a:t>3/23/26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7" name="Slide Number Placeholder 6"/>
          <p:cNvSpPr>
            <a:spLocks noGrp="1"/>
          </p:cNvSpPr>
          <p:nvPr>
            <p:ph type="sldNum" sz="quarter" idx="12"/>
          </p:nvPr>
        </p:nvSpPr>
        <p:spPr>
          <a:xfrm>
            <a:off x="531812" y="4983087"/>
            <a:ext cx="779767" cy="365125"/>
          </a:xfrm>
        </p:spPr>
        <p:txBody>
          <a:bodyPr/>
          <a:lstStyle/>
          <a:p>
            <a:fld id="{045136E7-A823-4EB1-893D-B777BFF0F9CD}" type="slidenum">
              <a:rPr lang="en-US" smtClean="0"/>
              <a:t>‹#›</a:t>
            </a:fld>
            <a:endParaRPr lang="en-US"/>
          </a:p>
        </p:txBody>
      </p:sp>
    </p:spTree>
    <p:extLst>
      <p:ext uri="{BB962C8B-B14F-4D97-AF65-F5344CB8AC3E}">
        <p14:creationId xmlns:p14="http://schemas.microsoft.com/office/powerpoint/2010/main" val="28537052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C3DC577-2B0C-4585-B829-4AFA0D0B7274}" type="datetimeFigureOut">
              <a:rPr lang="en-US" smtClean="0"/>
              <a:t>3/23/26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3244139"/>
            <a:ext cx="779767" cy="365125"/>
          </a:xfrm>
        </p:spPr>
        <p:txBody>
          <a:bodyPr/>
          <a:lstStyle/>
          <a:p>
            <a:fld id="{045136E7-A823-4EB1-893D-B777BFF0F9CD}" type="slidenum">
              <a:rPr lang="en-US" smtClean="0"/>
              <a:t>‹#›</a:t>
            </a:fld>
            <a:endParaRPr lang="en-US"/>
          </a:p>
        </p:txBody>
      </p:sp>
    </p:spTree>
    <p:extLst>
      <p:ext uri="{BB962C8B-B14F-4D97-AF65-F5344CB8AC3E}">
        <p14:creationId xmlns:p14="http://schemas.microsoft.com/office/powerpoint/2010/main" val="40182725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C3DC577-2B0C-4585-B829-4AFA0D0B7274}" type="datetimeFigureOut">
              <a:rPr lang="en-US" smtClean="0"/>
              <a:t>3/23/26</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3244139"/>
            <a:ext cx="779767" cy="365125"/>
          </a:xfrm>
        </p:spPr>
        <p:txBody>
          <a:bodyPr/>
          <a:lstStyle/>
          <a:p>
            <a:fld id="{045136E7-A823-4EB1-893D-B777BFF0F9CD}"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899574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C3DC577-2B0C-4585-B829-4AFA0D0B7274}" type="datetimeFigureOut">
              <a:rPr lang="en-US" smtClean="0"/>
              <a:t>3/23/26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7" name="Slide Number Placeholder 6"/>
          <p:cNvSpPr>
            <a:spLocks noGrp="1"/>
          </p:cNvSpPr>
          <p:nvPr>
            <p:ph type="sldNum" sz="quarter" idx="12"/>
          </p:nvPr>
        </p:nvSpPr>
        <p:spPr>
          <a:xfrm>
            <a:off x="531812" y="4983087"/>
            <a:ext cx="779767" cy="365125"/>
          </a:xfrm>
        </p:spPr>
        <p:txBody>
          <a:bodyPr/>
          <a:lstStyle/>
          <a:p>
            <a:fld id="{045136E7-A823-4EB1-893D-B777BFF0F9CD}" type="slidenum">
              <a:rPr lang="en-US" smtClean="0"/>
              <a:t>‹#›</a:t>
            </a:fld>
            <a:endParaRPr lang="en-US"/>
          </a:p>
        </p:txBody>
      </p:sp>
    </p:spTree>
    <p:extLst>
      <p:ext uri="{BB962C8B-B14F-4D97-AF65-F5344CB8AC3E}">
        <p14:creationId xmlns:p14="http://schemas.microsoft.com/office/powerpoint/2010/main" val="9273085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C3DC577-2B0C-4585-B829-4AFA0D0B7274}" type="datetimeFigureOut">
              <a:rPr lang="en-US" smtClean="0"/>
              <a:t>3/23/26</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7" name="Slide Number Placeholder 6"/>
          <p:cNvSpPr>
            <a:spLocks noGrp="1"/>
          </p:cNvSpPr>
          <p:nvPr>
            <p:ph type="sldNum" sz="quarter" idx="12"/>
          </p:nvPr>
        </p:nvSpPr>
        <p:spPr>
          <a:xfrm>
            <a:off x="531812" y="4983087"/>
            <a:ext cx="779767" cy="365125"/>
          </a:xfrm>
        </p:spPr>
        <p:txBody>
          <a:bodyPr/>
          <a:lstStyle/>
          <a:p>
            <a:fld id="{045136E7-A823-4EB1-893D-B777BFF0F9CD}"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8504638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C3DC577-2B0C-4585-B829-4AFA0D0B7274}" type="datetimeFigureOut">
              <a:rPr lang="en-US" smtClean="0"/>
              <a:t>3/23/26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7" name="Slide Number Placeholder 6"/>
          <p:cNvSpPr>
            <a:spLocks noGrp="1"/>
          </p:cNvSpPr>
          <p:nvPr>
            <p:ph type="sldNum" sz="quarter" idx="12"/>
          </p:nvPr>
        </p:nvSpPr>
        <p:spPr>
          <a:xfrm>
            <a:off x="531812" y="4983087"/>
            <a:ext cx="779767" cy="365125"/>
          </a:xfrm>
        </p:spPr>
        <p:txBody>
          <a:bodyPr/>
          <a:lstStyle/>
          <a:p>
            <a:fld id="{045136E7-A823-4EB1-893D-B777BFF0F9CD}" type="slidenum">
              <a:rPr lang="en-US" smtClean="0"/>
              <a:t>‹#›</a:t>
            </a:fld>
            <a:endParaRPr lang="en-US"/>
          </a:p>
        </p:txBody>
      </p:sp>
    </p:spTree>
    <p:extLst>
      <p:ext uri="{BB962C8B-B14F-4D97-AF65-F5344CB8AC3E}">
        <p14:creationId xmlns:p14="http://schemas.microsoft.com/office/powerpoint/2010/main" val="35565235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C3DC577-2B0C-4585-B829-4AFA0D0B7274}" type="datetimeFigureOut">
              <a:rPr lang="en-US" smtClean="0"/>
              <a:t>3/23/26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p:txBody>
          <a:bodyPr/>
          <a:lstStyle/>
          <a:p>
            <a:fld id="{045136E7-A823-4EB1-893D-B777BFF0F9CD}" type="slidenum">
              <a:rPr lang="en-US" smtClean="0"/>
              <a:t>‹#›</a:t>
            </a:fld>
            <a:endParaRPr lang="en-US"/>
          </a:p>
        </p:txBody>
      </p:sp>
    </p:spTree>
    <p:extLst>
      <p:ext uri="{BB962C8B-B14F-4D97-AF65-F5344CB8AC3E}">
        <p14:creationId xmlns:p14="http://schemas.microsoft.com/office/powerpoint/2010/main" val="4707893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C3DC577-2B0C-4585-B829-4AFA0D0B7274}" type="datetimeFigureOut">
              <a:rPr lang="en-US" smtClean="0"/>
              <a:t>3/23/26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p:txBody>
          <a:bodyPr/>
          <a:lstStyle/>
          <a:p>
            <a:fld id="{045136E7-A823-4EB1-893D-B777BFF0F9CD}" type="slidenum">
              <a:rPr lang="en-US" smtClean="0"/>
              <a:t>‹#›</a:t>
            </a:fld>
            <a:endParaRPr lang="en-US"/>
          </a:p>
        </p:txBody>
      </p:sp>
    </p:spTree>
    <p:extLst>
      <p:ext uri="{BB962C8B-B14F-4D97-AF65-F5344CB8AC3E}">
        <p14:creationId xmlns:p14="http://schemas.microsoft.com/office/powerpoint/2010/main" val="14301367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AC3DC577-2B0C-4585-B829-4AFA0D0B7274}" type="datetimeFigureOut">
              <a:rPr lang="en-US" smtClean="0"/>
              <a:t>3/23/26</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045136E7-A823-4EB1-893D-B777BFF0F9CD}" type="slidenum">
              <a:rPr lang="en-US" smtClean="0"/>
              <a:t>‹#›</a:t>
            </a:fld>
            <a:endParaRPr lang="en-US"/>
          </a:p>
        </p:txBody>
      </p:sp>
    </p:spTree>
    <p:extLst>
      <p:ext uri="{BB962C8B-B14F-4D97-AF65-F5344CB8AC3E}">
        <p14:creationId xmlns:p14="http://schemas.microsoft.com/office/powerpoint/2010/main" val="3525310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07DC6-04C0-A544-B92B-23155F567C77}"/>
              </a:ext>
            </a:extLst>
          </p:cNvPr>
          <p:cNvSpPr>
            <a:spLocks noGrp="1"/>
          </p:cNvSpPr>
          <p:nvPr>
            <p:ph type="title"/>
          </p:nvPr>
        </p:nvSpPr>
        <p:spPr>
          <a:xfrm>
            <a:off x="2386447" y="830587"/>
            <a:ext cx="8911687" cy="1951942"/>
          </a:xfrm>
        </p:spPr>
        <p:txBody>
          <a:bodyPr>
            <a:noAutofit/>
          </a:bodyPr>
          <a:lstStyle/>
          <a:p>
            <a:pPr algn="ctr"/>
            <a:r>
              <a:rPr lang="en-US" sz="3000" b="1" dirty="0">
                <a:latin typeface="Arial" panose="020B0604020202020204" pitchFamily="34" charset="0"/>
                <a:cs typeface="Arial" panose="020B0604020202020204" pitchFamily="34" charset="0"/>
              </a:rPr>
              <a:t>“A Critical Evaluation of Sustainability Practices and Their Impact on Consumer Trust and Brand Performance: An Analysis of Nestlé”</a:t>
            </a:r>
          </a:p>
        </p:txBody>
      </p:sp>
      <p:sp>
        <p:nvSpPr>
          <p:cNvPr id="3" name="Content Placeholder 2">
            <a:extLst>
              <a:ext uri="{FF2B5EF4-FFF2-40B4-BE49-F238E27FC236}">
                <a16:creationId xmlns:a16="http://schemas.microsoft.com/office/drawing/2014/main" id="{A393EBF0-A3CA-B48F-C808-3972F2E4FC73}"/>
              </a:ext>
            </a:extLst>
          </p:cNvPr>
          <p:cNvSpPr>
            <a:spLocks noGrp="1"/>
          </p:cNvSpPr>
          <p:nvPr>
            <p:ph idx="1"/>
          </p:nvPr>
        </p:nvSpPr>
        <p:spPr>
          <a:xfrm>
            <a:off x="2386447" y="3042067"/>
            <a:ext cx="8915400" cy="2886785"/>
          </a:xfrm>
        </p:spPr>
        <p:txBody>
          <a:bodyPr>
            <a:normAutofit/>
          </a:bodyPr>
          <a:lstStyle/>
          <a:p>
            <a:pPr marL="0" indent="0">
              <a:buNone/>
            </a:pPr>
            <a:r>
              <a:rPr lang="en-US" sz="2400" dirty="0">
                <a:latin typeface="Arial" panose="020B0604020202020204" pitchFamily="34" charset="0"/>
                <a:cs typeface="Arial" panose="020B0604020202020204" pitchFamily="34" charset="0"/>
              </a:rPr>
              <a:t>Student Name:</a:t>
            </a:r>
            <a:r>
              <a:rPr lang="ro-RO" sz="2400" dirty="0">
                <a:latin typeface="Arial" panose="020B0604020202020204" pitchFamily="34" charset="0"/>
                <a:cs typeface="Arial" panose="020B0604020202020204" pitchFamily="34" charset="0"/>
              </a:rPr>
              <a:t> Mihaela Catalina Iovu </a:t>
            </a:r>
            <a:endParaRPr lang="en-US" sz="2400" dirty="0">
              <a:latin typeface="Arial" panose="020B0604020202020204" pitchFamily="34" charset="0"/>
              <a:cs typeface="Arial" panose="020B0604020202020204" pitchFamily="34" charset="0"/>
            </a:endParaRPr>
          </a:p>
          <a:p>
            <a:pPr marL="0" indent="0">
              <a:buNone/>
            </a:pPr>
            <a:r>
              <a:rPr lang="en-US" sz="2400" dirty="0">
                <a:latin typeface="Arial" panose="020B0604020202020204" pitchFamily="34" charset="0"/>
                <a:cs typeface="Arial" panose="020B0604020202020204" pitchFamily="34" charset="0"/>
              </a:rPr>
              <a:t>Student ID:</a:t>
            </a:r>
            <a:r>
              <a:rPr lang="ro-RO" sz="2400" dirty="0">
                <a:latin typeface="Arial" panose="020B0604020202020204" pitchFamily="34" charset="0"/>
                <a:cs typeface="Arial" panose="020B0604020202020204" pitchFamily="34" charset="0"/>
              </a:rPr>
              <a:t> 2112981</a:t>
            </a:r>
            <a:endParaRPr lang="en-US" sz="2400" dirty="0">
              <a:latin typeface="Arial" panose="020B0604020202020204" pitchFamily="34" charset="0"/>
              <a:cs typeface="Arial" panose="020B0604020202020204" pitchFamily="34" charset="0"/>
            </a:endParaRPr>
          </a:p>
          <a:p>
            <a:pPr marL="0" indent="0">
              <a:buNone/>
            </a:pPr>
            <a:r>
              <a:rPr lang="en-US" sz="2400" dirty="0">
                <a:latin typeface="Arial" panose="020B0604020202020204" pitchFamily="34" charset="0"/>
                <a:cs typeface="Arial" panose="020B0604020202020204" pitchFamily="34" charset="0"/>
              </a:rPr>
              <a:t>Module Code: LCLM6004</a:t>
            </a:r>
          </a:p>
          <a:p>
            <a:pPr marL="0" indent="0">
              <a:buNone/>
            </a:pPr>
            <a:r>
              <a:rPr lang="en-US" sz="2400" dirty="0">
                <a:latin typeface="Arial" panose="020B0604020202020204" pitchFamily="34" charset="0"/>
                <a:cs typeface="Arial" panose="020B0604020202020204" pitchFamily="34" charset="0"/>
              </a:rPr>
              <a:t>Module Title: Research Methods for Business</a:t>
            </a:r>
          </a:p>
          <a:p>
            <a:pPr marL="0" indent="0">
              <a:buNone/>
            </a:pPr>
            <a:r>
              <a:rPr lang="en-US" sz="2400" dirty="0">
                <a:latin typeface="Arial" panose="020B0604020202020204" pitchFamily="34" charset="0"/>
                <a:cs typeface="Arial" panose="020B0604020202020204" pitchFamily="34" charset="0"/>
              </a:rPr>
              <a:t>Assessment Number: 2</a:t>
            </a:r>
          </a:p>
        </p:txBody>
      </p:sp>
    </p:spTree>
    <p:extLst>
      <p:ext uri="{BB962C8B-B14F-4D97-AF65-F5344CB8AC3E}">
        <p14:creationId xmlns:p14="http://schemas.microsoft.com/office/powerpoint/2010/main" val="18837532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02584-B060-7CF1-66A0-98B9DDA05E9F}"/>
              </a:ext>
            </a:extLst>
          </p:cNvPr>
          <p:cNvSpPr>
            <a:spLocks noGrp="1"/>
          </p:cNvSpPr>
          <p:nvPr>
            <p:ph type="ctrTitle"/>
          </p:nvPr>
        </p:nvSpPr>
        <p:spPr>
          <a:xfrm>
            <a:off x="4352438" y="97225"/>
            <a:ext cx="3487123" cy="1033485"/>
          </a:xfrm>
        </p:spPr>
        <p:txBody>
          <a:bodyPr>
            <a:normAutofit/>
          </a:bodyPr>
          <a:lstStyle/>
          <a:p>
            <a:pPr algn="ctr"/>
            <a:r>
              <a:rPr lang="en-US" sz="3600" b="1" dirty="0">
                <a:latin typeface="Arial" panose="020B0604020202020204" pitchFamily="34" charset="0"/>
                <a:cs typeface="Arial" panose="020B0604020202020204" pitchFamily="34" charset="0"/>
              </a:rPr>
              <a:t>Introduction</a:t>
            </a:r>
          </a:p>
        </p:txBody>
      </p:sp>
      <p:sp>
        <p:nvSpPr>
          <p:cNvPr id="4" name="Rectangle 1">
            <a:extLst>
              <a:ext uri="{FF2B5EF4-FFF2-40B4-BE49-F238E27FC236}">
                <a16:creationId xmlns:a16="http://schemas.microsoft.com/office/drawing/2014/main" id="{A710C531-1E3F-2312-7DAE-48C26C7BAD92}"/>
              </a:ext>
            </a:extLst>
          </p:cNvPr>
          <p:cNvSpPr>
            <a:spLocks noGrp="1" noChangeArrowheads="1"/>
          </p:cNvSpPr>
          <p:nvPr>
            <p:ph type="subTitle" idx="1"/>
          </p:nvPr>
        </p:nvSpPr>
        <p:spPr bwMode="auto">
          <a:xfrm>
            <a:off x="2317604" y="1476332"/>
            <a:ext cx="8665029" cy="40626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Sustainability challenges increasing across global food and beverage industry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Nestlé selected as case organisation due to global market influence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Research focuses on sustainability impact on trust and performance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Study uses only secondary data from credible academic sources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Critical evaluation applied to research design and business relevance </a:t>
            </a:r>
          </a:p>
        </p:txBody>
      </p:sp>
    </p:spTree>
    <p:extLst>
      <p:ext uri="{BB962C8B-B14F-4D97-AF65-F5344CB8AC3E}">
        <p14:creationId xmlns:p14="http://schemas.microsoft.com/office/powerpoint/2010/main" val="3971033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90F62-F3AF-EAB8-3935-CA9B8946DD4B}"/>
              </a:ext>
            </a:extLst>
          </p:cNvPr>
          <p:cNvSpPr>
            <a:spLocks noGrp="1"/>
          </p:cNvSpPr>
          <p:nvPr>
            <p:ph type="title"/>
          </p:nvPr>
        </p:nvSpPr>
        <p:spPr>
          <a:xfrm>
            <a:off x="2890684" y="673271"/>
            <a:ext cx="7089058" cy="1008045"/>
          </a:xfrm>
        </p:spPr>
        <p:txBody>
          <a:bodyPr/>
          <a:lstStyle/>
          <a:p>
            <a:pPr algn="ctr"/>
            <a:r>
              <a:rPr lang="en-US" b="1" dirty="0">
                <a:latin typeface="Arial" panose="020B0604020202020204" pitchFamily="34" charset="0"/>
                <a:cs typeface="Arial" panose="020B0604020202020204" pitchFamily="34" charset="0"/>
              </a:rPr>
              <a:t>Business Problem Statement</a:t>
            </a:r>
          </a:p>
        </p:txBody>
      </p:sp>
      <p:graphicFrame>
        <p:nvGraphicFramePr>
          <p:cNvPr id="5" name="Content Placeholder 2">
            <a:extLst>
              <a:ext uri="{FF2B5EF4-FFF2-40B4-BE49-F238E27FC236}">
                <a16:creationId xmlns:a16="http://schemas.microsoft.com/office/drawing/2014/main" id="{2A0231B4-4EB8-9602-78E3-FB0098A5C7E8}"/>
              </a:ext>
            </a:extLst>
          </p:cNvPr>
          <p:cNvGraphicFramePr>
            <a:graphicFrameLocks noGrp="1"/>
          </p:cNvGraphicFramePr>
          <p:nvPr>
            <p:ph idx="1"/>
            <p:extLst>
              <p:ext uri="{D42A27DB-BD31-4B8C-83A1-F6EECF244321}">
                <p14:modId xmlns:p14="http://schemas.microsoft.com/office/powerpoint/2010/main" val="1183109665"/>
              </p:ext>
            </p:extLst>
          </p:nvPr>
        </p:nvGraphicFramePr>
        <p:xfrm>
          <a:off x="1" y="1317523"/>
          <a:ext cx="12192000" cy="49947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83282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4" name="Group 13">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15"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16"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17"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18"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19"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20"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21"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22"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23"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24"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25"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26"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28" name="Group 27">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29"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30"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31"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32"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33"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34"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35"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36"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37"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38"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39"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40"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2" name="Title 1">
            <a:extLst>
              <a:ext uri="{FF2B5EF4-FFF2-40B4-BE49-F238E27FC236}">
                <a16:creationId xmlns:a16="http://schemas.microsoft.com/office/drawing/2014/main" id="{53364C9D-E1CB-D082-3ADE-73A985201FFC}"/>
              </a:ext>
            </a:extLst>
          </p:cNvPr>
          <p:cNvSpPr>
            <a:spLocks noGrp="1"/>
          </p:cNvSpPr>
          <p:nvPr>
            <p:ph type="title"/>
          </p:nvPr>
        </p:nvSpPr>
        <p:spPr>
          <a:xfrm>
            <a:off x="4961573" y="541222"/>
            <a:ext cx="5851164" cy="786832"/>
          </a:xfrm>
        </p:spPr>
        <p:txBody>
          <a:bodyPr>
            <a:normAutofit/>
          </a:bodyPr>
          <a:lstStyle/>
          <a:p>
            <a:pPr algn="ctr"/>
            <a:r>
              <a:rPr lang="en-US" b="1" dirty="0">
                <a:latin typeface="Arial" panose="020B0604020202020204" pitchFamily="34" charset="0"/>
                <a:cs typeface="Arial" panose="020B0604020202020204" pitchFamily="34" charset="0"/>
              </a:rPr>
              <a:t>Critical Justification</a:t>
            </a:r>
          </a:p>
        </p:txBody>
      </p:sp>
      <p:sp>
        <p:nvSpPr>
          <p:cNvPr id="42" name="Rectangle 41">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4"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pic>
        <p:nvPicPr>
          <p:cNvPr id="8" name="Picture 7" descr="People working on ideas">
            <a:extLst>
              <a:ext uri="{FF2B5EF4-FFF2-40B4-BE49-F238E27FC236}">
                <a16:creationId xmlns:a16="http://schemas.microsoft.com/office/drawing/2014/main" id="{0F309777-202D-31C9-9FB5-FAA0D2C5E1AC}"/>
              </a:ext>
            </a:extLst>
          </p:cNvPr>
          <p:cNvPicPr>
            <a:picLocks noChangeAspect="1"/>
          </p:cNvPicPr>
          <p:nvPr/>
        </p:nvPicPr>
        <p:blipFill>
          <a:blip r:embed="rId3"/>
          <a:srcRect l="33022" r="40995" b="2"/>
          <a:stretch>
            <a:fillRect/>
          </a:stretch>
        </p:blipFill>
        <p:spPr>
          <a:xfrm>
            <a:off x="20" y="1730"/>
            <a:ext cx="2720524" cy="6858000"/>
          </a:xfrm>
          <a:prstGeom prst="rect">
            <a:avLst/>
          </a:prstGeom>
        </p:spPr>
      </p:pic>
      <p:graphicFrame>
        <p:nvGraphicFramePr>
          <p:cNvPr id="53" name="Rectangle 3">
            <a:extLst>
              <a:ext uri="{FF2B5EF4-FFF2-40B4-BE49-F238E27FC236}">
                <a16:creationId xmlns:a16="http://schemas.microsoft.com/office/drawing/2014/main" id="{F7133331-A92E-3F99-1842-7696BB7F6410}"/>
              </a:ext>
            </a:extLst>
          </p:cNvPr>
          <p:cNvGraphicFramePr>
            <a:graphicFrameLocks noGrp="1"/>
          </p:cNvGraphicFramePr>
          <p:nvPr>
            <p:ph idx="1"/>
            <p:extLst>
              <p:ext uri="{D42A27DB-BD31-4B8C-83A1-F6EECF244321}">
                <p14:modId xmlns:p14="http://schemas.microsoft.com/office/powerpoint/2010/main" val="3469481398"/>
              </p:ext>
            </p:extLst>
          </p:nvPr>
        </p:nvGraphicFramePr>
        <p:xfrm>
          <a:off x="3406199" y="1328054"/>
          <a:ext cx="8559658" cy="51601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67672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12"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13"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14"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15"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16"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17"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18"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19"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20"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21"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22"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23"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25" name="Group 24">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26"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27"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28"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29"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30"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31"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32"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33"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34"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35"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36"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37"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2" name="Title 1">
            <a:extLst>
              <a:ext uri="{FF2B5EF4-FFF2-40B4-BE49-F238E27FC236}">
                <a16:creationId xmlns:a16="http://schemas.microsoft.com/office/drawing/2014/main" id="{8C66BD81-D8D4-7F9A-2DD1-B102EA456A81}"/>
              </a:ext>
            </a:extLst>
          </p:cNvPr>
          <p:cNvSpPr>
            <a:spLocks noGrp="1"/>
          </p:cNvSpPr>
          <p:nvPr>
            <p:ph type="title"/>
          </p:nvPr>
        </p:nvSpPr>
        <p:spPr>
          <a:xfrm>
            <a:off x="5615500" y="624110"/>
            <a:ext cx="5408712" cy="1045326"/>
          </a:xfrm>
        </p:spPr>
        <p:txBody>
          <a:bodyPr>
            <a:normAutofit/>
          </a:bodyPr>
          <a:lstStyle/>
          <a:p>
            <a:r>
              <a:rPr lang="en-US" b="1" dirty="0">
                <a:latin typeface="Arial" panose="020B0604020202020204" pitchFamily="34" charset="0"/>
                <a:cs typeface="Arial" panose="020B0604020202020204" pitchFamily="34" charset="0"/>
              </a:rPr>
              <a:t>Research Objectives</a:t>
            </a:r>
            <a:r>
              <a:rPr lang="en-US" dirty="0">
                <a:latin typeface="Arial" panose="020B0604020202020204" pitchFamily="34" charset="0"/>
                <a:cs typeface="Arial" panose="020B0604020202020204" pitchFamily="34" charset="0"/>
              </a:rPr>
              <a:t> </a:t>
            </a:r>
          </a:p>
        </p:txBody>
      </p:sp>
      <p:sp>
        <p:nvSpPr>
          <p:cNvPr id="39" name="Rectangle 38">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1"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pic>
        <p:nvPicPr>
          <p:cNvPr id="5" name="Picture 4" descr="Desk with productivity items">
            <a:extLst>
              <a:ext uri="{FF2B5EF4-FFF2-40B4-BE49-F238E27FC236}">
                <a16:creationId xmlns:a16="http://schemas.microsoft.com/office/drawing/2014/main" id="{7F796071-0916-69E5-3032-7E522BEBB32E}"/>
              </a:ext>
            </a:extLst>
          </p:cNvPr>
          <p:cNvPicPr>
            <a:picLocks noChangeAspect="1"/>
          </p:cNvPicPr>
          <p:nvPr/>
        </p:nvPicPr>
        <p:blipFill>
          <a:blip r:embed="rId3"/>
          <a:srcRect l="44385" r="29135" b="-2"/>
          <a:stretch>
            <a:fillRect/>
          </a:stretch>
        </p:blipFill>
        <p:spPr>
          <a:xfrm>
            <a:off x="20" y="1730"/>
            <a:ext cx="2720524" cy="6858000"/>
          </a:xfrm>
          <a:prstGeom prst="rect">
            <a:avLst/>
          </a:prstGeom>
        </p:spPr>
      </p:pic>
      <p:sp>
        <p:nvSpPr>
          <p:cNvPr id="3" name="Content Placeholder 2">
            <a:extLst>
              <a:ext uri="{FF2B5EF4-FFF2-40B4-BE49-F238E27FC236}">
                <a16:creationId xmlns:a16="http://schemas.microsoft.com/office/drawing/2014/main" id="{C6CA19CB-9455-042A-BA6B-2D5548CEBDA5}"/>
              </a:ext>
            </a:extLst>
          </p:cNvPr>
          <p:cNvSpPr>
            <a:spLocks noGrp="1"/>
          </p:cNvSpPr>
          <p:nvPr>
            <p:ph idx="1"/>
          </p:nvPr>
        </p:nvSpPr>
        <p:spPr>
          <a:xfrm>
            <a:off x="3648148" y="1739202"/>
            <a:ext cx="8435768" cy="4010025"/>
          </a:xfrm>
        </p:spPr>
        <p:txBody>
          <a:bodyPr>
            <a:normAutofit/>
          </a:bodyPr>
          <a:lstStyle/>
          <a:p>
            <a:r>
              <a:rPr lang="en-US" sz="2400" dirty="0">
                <a:latin typeface="Arial" panose="020B0604020202020204" pitchFamily="34" charset="0"/>
                <a:cs typeface="Arial" panose="020B0604020202020204" pitchFamily="34" charset="0"/>
              </a:rPr>
              <a:t>To analyse Nestlé sustainability strategies and their business implications </a:t>
            </a:r>
          </a:p>
          <a:p>
            <a:r>
              <a:rPr lang="en-US" sz="2400" dirty="0">
                <a:latin typeface="Arial" panose="020B0604020202020204" pitchFamily="34" charset="0"/>
                <a:cs typeface="Arial" panose="020B0604020202020204" pitchFamily="34" charset="0"/>
              </a:rPr>
              <a:t>To evaluate impact of sustainability practices on consumer trust </a:t>
            </a:r>
          </a:p>
          <a:p>
            <a:r>
              <a:rPr lang="en-US" sz="2400" dirty="0">
                <a:latin typeface="Arial" panose="020B0604020202020204" pitchFamily="34" charset="0"/>
                <a:cs typeface="Arial" panose="020B0604020202020204" pitchFamily="34" charset="0"/>
              </a:rPr>
              <a:t>To Assess relationship between sustainability initiatives and brand performance (Bjerke and Renger, 2017).</a:t>
            </a:r>
          </a:p>
          <a:p>
            <a:r>
              <a:rPr lang="en-US" sz="2400" dirty="0">
                <a:latin typeface="Arial" panose="020B0604020202020204" pitchFamily="34" charset="0"/>
                <a:cs typeface="Arial" panose="020B0604020202020204" pitchFamily="34" charset="0"/>
              </a:rPr>
              <a:t>To Recommend strategic improvements for enhancing sustainability effectiveness outcomes </a:t>
            </a:r>
          </a:p>
          <a:p>
            <a:endParaRPr lang="en-US" dirty="0"/>
          </a:p>
        </p:txBody>
      </p:sp>
    </p:spTree>
    <p:extLst>
      <p:ext uri="{BB962C8B-B14F-4D97-AF65-F5344CB8AC3E}">
        <p14:creationId xmlns:p14="http://schemas.microsoft.com/office/powerpoint/2010/main" val="22348457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0A4E40-E0FE-8676-E4FF-51B3FB951E4A}"/>
              </a:ext>
            </a:extLst>
          </p:cNvPr>
          <p:cNvSpPr>
            <a:spLocks noGrp="1"/>
          </p:cNvSpPr>
          <p:nvPr>
            <p:ph type="title"/>
          </p:nvPr>
        </p:nvSpPr>
        <p:spPr>
          <a:xfrm>
            <a:off x="999199" y="2879855"/>
            <a:ext cx="3067301" cy="1628223"/>
          </a:xfrm>
        </p:spPr>
        <p:txBody>
          <a:bodyPr>
            <a:noAutofit/>
          </a:bodyPr>
          <a:lstStyle/>
          <a:p>
            <a:pPr algn="ctr"/>
            <a:r>
              <a:rPr lang="en-US" b="1" dirty="0">
                <a:solidFill>
                  <a:schemeClr val="bg1"/>
                </a:solidFill>
                <a:latin typeface="Arial" panose="020B0604020202020204" pitchFamily="34" charset="0"/>
                <a:cs typeface="Arial" panose="020B0604020202020204" pitchFamily="34" charset="0"/>
              </a:rPr>
              <a:t>Research Questions</a:t>
            </a:r>
          </a:p>
        </p:txBody>
      </p:sp>
      <p:sp>
        <p:nvSpPr>
          <p:cNvPr id="12"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US"/>
          </a:p>
        </p:txBody>
      </p:sp>
      <p:sp useBgFill="1">
        <p:nvSpPr>
          <p:cNvPr id="14" name="Rectangle 13">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Rectangle 1">
            <a:extLst>
              <a:ext uri="{FF2B5EF4-FFF2-40B4-BE49-F238E27FC236}">
                <a16:creationId xmlns:a16="http://schemas.microsoft.com/office/drawing/2014/main" id="{6E3314DC-AAD1-FBE6-EF74-CD58BE293A77}"/>
              </a:ext>
            </a:extLst>
          </p:cNvPr>
          <p:cNvGraphicFramePr>
            <a:graphicFrameLocks noGrp="1"/>
          </p:cNvGraphicFramePr>
          <p:nvPr>
            <p:ph idx="1"/>
            <p:extLst>
              <p:ext uri="{D42A27DB-BD31-4B8C-83A1-F6EECF244321}">
                <p14:modId xmlns:p14="http://schemas.microsoft.com/office/powerpoint/2010/main" val="1210454699"/>
              </p:ext>
            </p:extLst>
          </p:nvPr>
        </p:nvGraphicFramePr>
        <p:xfrm>
          <a:off x="4395019" y="641551"/>
          <a:ext cx="7714389" cy="57887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31017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78" name="Group 77">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79"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80"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81"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82"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83"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84"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85"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86"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87"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88"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89"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90"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91" name="Group 90">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92"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93"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94"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95"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96"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97"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98"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99"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100"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101"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102"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103"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2" name="Title 1">
            <a:extLst>
              <a:ext uri="{FF2B5EF4-FFF2-40B4-BE49-F238E27FC236}">
                <a16:creationId xmlns:a16="http://schemas.microsoft.com/office/drawing/2014/main" id="{0EA8DC2B-1D84-8A6E-A0EC-2711178A5DE7}"/>
              </a:ext>
            </a:extLst>
          </p:cNvPr>
          <p:cNvSpPr>
            <a:spLocks noGrp="1"/>
          </p:cNvSpPr>
          <p:nvPr>
            <p:ph type="title"/>
          </p:nvPr>
        </p:nvSpPr>
        <p:spPr>
          <a:xfrm>
            <a:off x="5271339" y="658227"/>
            <a:ext cx="5231631" cy="786832"/>
          </a:xfrm>
        </p:spPr>
        <p:txBody>
          <a:bodyPr>
            <a:normAutofit/>
          </a:bodyPr>
          <a:lstStyle/>
          <a:p>
            <a:pPr algn="ctr"/>
            <a:r>
              <a:rPr lang="en-US" b="1" dirty="0">
                <a:latin typeface="Arial" panose="020B0604020202020204" pitchFamily="34" charset="0"/>
                <a:cs typeface="Arial" panose="020B0604020202020204" pitchFamily="34" charset="0"/>
              </a:rPr>
              <a:t>Literature Review</a:t>
            </a:r>
          </a:p>
        </p:txBody>
      </p:sp>
      <p:sp>
        <p:nvSpPr>
          <p:cNvPr id="104" name="Rectangle 103">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5"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pic>
        <p:nvPicPr>
          <p:cNvPr id="106" name="Picture 105" descr="A group of multi colored wooden stick figures">
            <a:extLst>
              <a:ext uri="{FF2B5EF4-FFF2-40B4-BE49-F238E27FC236}">
                <a16:creationId xmlns:a16="http://schemas.microsoft.com/office/drawing/2014/main" id="{B912EFD2-5759-D7F9-7E75-343469880492}"/>
              </a:ext>
            </a:extLst>
          </p:cNvPr>
          <p:cNvPicPr>
            <a:picLocks noChangeAspect="1"/>
          </p:cNvPicPr>
          <p:nvPr/>
        </p:nvPicPr>
        <p:blipFill>
          <a:blip r:embed="rId3"/>
          <a:srcRect l="29199" r="43330"/>
          <a:stretch>
            <a:fillRect/>
          </a:stretch>
        </p:blipFill>
        <p:spPr>
          <a:xfrm>
            <a:off x="20" y="1730"/>
            <a:ext cx="2720524" cy="6858000"/>
          </a:xfrm>
          <a:prstGeom prst="rect">
            <a:avLst/>
          </a:prstGeom>
        </p:spPr>
      </p:pic>
      <p:sp>
        <p:nvSpPr>
          <p:cNvPr id="4" name="Rectangle 1">
            <a:extLst>
              <a:ext uri="{FF2B5EF4-FFF2-40B4-BE49-F238E27FC236}">
                <a16:creationId xmlns:a16="http://schemas.microsoft.com/office/drawing/2014/main" id="{3E7B28F0-3CD3-9C34-90DF-15F89ED83C66}"/>
              </a:ext>
            </a:extLst>
          </p:cNvPr>
          <p:cNvSpPr>
            <a:spLocks noGrp="1" noChangeArrowheads="1"/>
          </p:cNvSpPr>
          <p:nvPr>
            <p:ph idx="1"/>
          </p:nvPr>
        </p:nvSpPr>
        <p:spPr bwMode="auto">
          <a:xfrm>
            <a:off x="3597401" y="1476900"/>
            <a:ext cx="8542383" cy="423609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fontScale="92500"/>
          </a:bodyPr>
          <a:lstStyle/>
          <a:p>
            <a:pPr marL="0" marR="0" lvl="0" indent="0" defTabSz="914400" rtl="0" eaLnBrk="0" fontAlgn="base" latinLnBrk="0" hangingPunct="0">
              <a:spcBef>
                <a:spcPct val="0"/>
              </a:spcBef>
              <a:spcAft>
                <a:spcPts val="600"/>
              </a:spcAft>
              <a:buClrTx/>
              <a:buSzTx/>
              <a:buFontTx/>
              <a:buNone/>
              <a:tabLst/>
            </a:pPr>
            <a:endParaRPr kumimoji="0" lang="en-US" altLang="en-US" b="0" i="0" u="none" strike="noStrike" cap="none" normalizeH="0" baseline="0" dirty="0">
              <a:ln>
                <a:noFill/>
              </a:ln>
              <a:effectLst/>
              <a:latin typeface="Arial" panose="020B0604020202020204" pitchFamily="34" charset="0"/>
            </a:endParaRPr>
          </a:p>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2400" b="0" i="0" u="none" strike="noStrike" cap="none" normalizeH="0" baseline="0" dirty="0">
                <a:ln>
                  <a:noFill/>
                </a:ln>
                <a:effectLst/>
                <a:latin typeface="Arial" panose="020B0604020202020204" pitchFamily="34" charset="0"/>
              </a:rPr>
              <a:t>Stakeholder theory explains organisational responsibility towards multiple stakeholder groups (McAbee, 2022).</a:t>
            </a:r>
          </a:p>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2400" b="0" i="0" u="none" strike="noStrike" cap="none" normalizeH="0" baseline="0" dirty="0">
                <a:ln>
                  <a:noFill/>
                </a:ln>
                <a:effectLst/>
                <a:latin typeface="Arial" panose="020B0604020202020204" pitchFamily="34" charset="0"/>
              </a:rPr>
              <a:t>Corporate social responsibility links ethics with sustainable business practices (Fordham and Robinson, 2018).</a:t>
            </a:r>
          </a:p>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2400" b="0" i="0" u="none" strike="noStrike" cap="none" normalizeH="0" baseline="0" dirty="0">
                <a:ln>
                  <a:noFill/>
                </a:ln>
                <a:effectLst/>
                <a:latin typeface="Arial" panose="020B0604020202020204" pitchFamily="34" charset="0"/>
              </a:rPr>
              <a:t>Consumer trust theory explains behaviour influenced by perceived corporate actions (Dittmar and Vargas Portillo, 2022). </a:t>
            </a:r>
          </a:p>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2400" b="0" i="0" u="none" strike="noStrike" cap="none" normalizeH="0" baseline="0" dirty="0">
                <a:ln>
                  <a:noFill/>
                </a:ln>
                <a:effectLst/>
                <a:latin typeface="Arial" panose="020B0604020202020204" pitchFamily="34" charset="0"/>
              </a:rPr>
              <a:t>Brand equity theory connects trust with long term business performance </a:t>
            </a:r>
          </a:p>
          <a:p>
            <a:pPr marR="0" lvl="0" defTabSz="914400" rtl="0" eaLnBrk="0" fontAlgn="base" latinLnBrk="0" hangingPunct="0">
              <a:spcBef>
                <a:spcPct val="0"/>
              </a:spcBef>
              <a:spcAft>
                <a:spcPts val="600"/>
              </a:spcAft>
              <a:buClrTx/>
              <a:buSzTx/>
              <a:buFont typeface="Wingdings" panose="05000000000000000000" pitchFamily="2" charset="2"/>
              <a:buChar char="Ø"/>
              <a:tabLst/>
            </a:pPr>
            <a:r>
              <a:rPr kumimoji="0" lang="en-US" altLang="en-US" sz="2400" b="0" i="0" u="none" strike="noStrike" cap="none" normalizeH="0" baseline="0" dirty="0">
                <a:ln>
                  <a:noFill/>
                </a:ln>
                <a:effectLst/>
                <a:latin typeface="Arial" panose="020B0604020202020204" pitchFamily="34" charset="0"/>
              </a:rPr>
              <a:t>Literature highlights growing importance of sustainability in global markets </a:t>
            </a:r>
          </a:p>
        </p:txBody>
      </p:sp>
    </p:spTree>
    <p:extLst>
      <p:ext uri="{BB962C8B-B14F-4D97-AF65-F5344CB8AC3E}">
        <p14:creationId xmlns:p14="http://schemas.microsoft.com/office/powerpoint/2010/main" val="39192637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Desk with productivity items">
            <a:extLst>
              <a:ext uri="{FF2B5EF4-FFF2-40B4-BE49-F238E27FC236}">
                <a16:creationId xmlns:a16="http://schemas.microsoft.com/office/drawing/2014/main" id="{B3B0D4D4-3B9C-CB74-041B-564569A32AFC}"/>
              </a:ext>
            </a:extLst>
          </p:cNvPr>
          <p:cNvPicPr>
            <a:picLocks noChangeAspect="1"/>
          </p:cNvPicPr>
          <p:nvPr/>
        </p:nvPicPr>
        <p:blipFill>
          <a:blip r:embed="rId3"/>
          <a:srcRect l="20763" r="5513" b="-1"/>
          <a:stretch>
            <a:fillRect/>
          </a:stretch>
        </p:blipFill>
        <p:spPr>
          <a:xfrm>
            <a:off x="1" y="10"/>
            <a:ext cx="6095999" cy="6857990"/>
          </a:xfrm>
          <a:prstGeom prst="rect">
            <a:avLst/>
          </a:prstGeom>
        </p:spPr>
      </p:pic>
      <p:sp>
        <p:nvSpPr>
          <p:cNvPr id="11"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6C9D333C-245C-8AFD-95FB-50362A0660FB}"/>
              </a:ext>
            </a:extLst>
          </p:cNvPr>
          <p:cNvSpPr>
            <a:spLocks noGrp="1"/>
          </p:cNvSpPr>
          <p:nvPr>
            <p:ph type="title"/>
          </p:nvPr>
        </p:nvSpPr>
        <p:spPr>
          <a:xfrm>
            <a:off x="541867" y="787400"/>
            <a:ext cx="7145866" cy="778933"/>
          </a:xfrm>
        </p:spPr>
        <p:txBody>
          <a:bodyPr anchor="ctr">
            <a:normAutofit/>
          </a:bodyPr>
          <a:lstStyle/>
          <a:p>
            <a:r>
              <a:rPr lang="en-US" b="1" dirty="0">
                <a:solidFill>
                  <a:srgbClr val="FEFFFF"/>
                </a:solidFill>
                <a:latin typeface="Arial" panose="020B0604020202020204" pitchFamily="34" charset="0"/>
                <a:cs typeface="Arial" panose="020B0604020202020204" pitchFamily="34" charset="0"/>
              </a:rPr>
              <a:t>Critical Literature Analysis</a:t>
            </a:r>
          </a:p>
        </p:txBody>
      </p:sp>
      <p:sp>
        <p:nvSpPr>
          <p:cNvPr id="3" name="Content Placeholder 2">
            <a:extLst>
              <a:ext uri="{FF2B5EF4-FFF2-40B4-BE49-F238E27FC236}">
                <a16:creationId xmlns:a16="http://schemas.microsoft.com/office/drawing/2014/main" id="{B0ABE8C2-7DB9-C134-40E7-54342C35517E}"/>
              </a:ext>
            </a:extLst>
          </p:cNvPr>
          <p:cNvSpPr>
            <a:spLocks noGrp="1"/>
          </p:cNvSpPr>
          <p:nvPr>
            <p:ph idx="1"/>
          </p:nvPr>
        </p:nvSpPr>
        <p:spPr>
          <a:xfrm>
            <a:off x="6096000" y="1800818"/>
            <a:ext cx="6095999" cy="4940710"/>
          </a:xfrm>
        </p:spPr>
        <p:txBody>
          <a:bodyPr>
            <a:normAutofit/>
          </a:bodyPr>
          <a:lstStyle/>
          <a:p>
            <a:pPr>
              <a:lnSpc>
                <a:spcPct val="90000"/>
              </a:lnSpc>
            </a:pPr>
            <a:r>
              <a:rPr lang="en-US" sz="2400" dirty="0">
                <a:solidFill>
                  <a:schemeClr val="tx1">
                    <a:lumMod val="95000"/>
                    <a:lumOff val="5000"/>
                  </a:schemeClr>
                </a:solidFill>
                <a:latin typeface="Arial" panose="020B0604020202020204" pitchFamily="34" charset="0"/>
                <a:cs typeface="Arial" panose="020B0604020202020204" pitchFamily="34" charset="0"/>
              </a:rPr>
              <a:t>Studies show mixed results on sustainability impact outcomes </a:t>
            </a:r>
          </a:p>
          <a:p>
            <a:pPr>
              <a:lnSpc>
                <a:spcPct val="90000"/>
              </a:lnSpc>
            </a:pPr>
            <a:r>
              <a:rPr lang="en-US" sz="2400" dirty="0">
                <a:solidFill>
                  <a:schemeClr val="tx1">
                    <a:lumMod val="95000"/>
                    <a:lumOff val="5000"/>
                  </a:schemeClr>
                </a:solidFill>
                <a:latin typeface="Arial" panose="020B0604020202020204" pitchFamily="34" charset="0"/>
                <a:cs typeface="Arial" panose="020B0604020202020204" pitchFamily="34" charset="0"/>
              </a:rPr>
              <a:t>Some research confirms positive relationship between sustainability and trust (Thiele, 2016). </a:t>
            </a:r>
          </a:p>
          <a:p>
            <a:pPr>
              <a:lnSpc>
                <a:spcPct val="90000"/>
              </a:lnSpc>
            </a:pPr>
            <a:r>
              <a:rPr lang="en-US" sz="2400" dirty="0">
                <a:solidFill>
                  <a:schemeClr val="tx1">
                    <a:lumMod val="95000"/>
                    <a:lumOff val="5000"/>
                  </a:schemeClr>
                </a:solidFill>
                <a:latin typeface="Arial" panose="020B0604020202020204" pitchFamily="34" charset="0"/>
                <a:cs typeface="Arial" panose="020B0604020202020204" pitchFamily="34" charset="0"/>
              </a:rPr>
              <a:t>Other studies highlight consumer skepticism towards corporate sustainability claims </a:t>
            </a:r>
          </a:p>
          <a:p>
            <a:pPr>
              <a:lnSpc>
                <a:spcPct val="90000"/>
              </a:lnSpc>
            </a:pPr>
            <a:r>
              <a:rPr lang="en-US" sz="2400" dirty="0">
                <a:solidFill>
                  <a:schemeClr val="tx1">
                    <a:lumMod val="95000"/>
                    <a:lumOff val="5000"/>
                  </a:schemeClr>
                </a:solidFill>
                <a:latin typeface="Arial" panose="020B0604020202020204" pitchFamily="34" charset="0"/>
                <a:cs typeface="Arial" panose="020B0604020202020204" pitchFamily="34" charset="0"/>
              </a:rPr>
              <a:t>Lack of consistent measurement approaches limits reliability across studies </a:t>
            </a:r>
          </a:p>
          <a:p>
            <a:pPr>
              <a:lnSpc>
                <a:spcPct val="90000"/>
              </a:lnSpc>
            </a:pPr>
            <a:r>
              <a:rPr lang="en-US" sz="2400" dirty="0">
                <a:solidFill>
                  <a:schemeClr val="tx1">
                    <a:lumMod val="95000"/>
                    <a:lumOff val="5000"/>
                  </a:schemeClr>
                </a:solidFill>
                <a:latin typeface="Arial" panose="020B0604020202020204" pitchFamily="34" charset="0"/>
                <a:cs typeface="Arial" panose="020B0604020202020204" pitchFamily="34" charset="0"/>
              </a:rPr>
              <a:t>Limited focus on multinational food companies like Nestlé specifically </a:t>
            </a:r>
          </a:p>
          <a:p>
            <a:pPr>
              <a:lnSpc>
                <a:spcPct val="90000"/>
              </a:lnSpc>
            </a:pPr>
            <a:endParaRPr lang="en-US" sz="1500" dirty="0">
              <a:solidFill>
                <a:schemeClr val="tx1">
                  <a:lumMod val="95000"/>
                  <a:lumOff val="5000"/>
                </a:schemeClr>
              </a:solidFill>
            </a:endParaRPr>
          </a:p>
        </p:txBody>
      </p:sp>
    </p:spTree>
    <p:extLst>
      <p:ext uri="{BB962C8B-B14F-4D97-AF65-F5344CB8AC3E}">
        <p14:creationId xmlns:p14="http://schemas.microsoft.com/office/powerpoint/2010/main" val="26209477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E88BD5-62B6-AE00-4AD0-246E21B391E4}"/>
              </a:ext>
            </a:extLst>
          </p:cNvPr>
          <p:cNvSpPr>
            <a:spLocks noGrp="1"/>
          </p:cNvSpPr>
          <p:nvPr>
            <p:ph type="title"/>
          </p:nvPr>
        </p:nvSpPr>
        <p:spPr>
          <a:xfrm>
            <a:off x="178646" y="1938429"/>
            <a:ext cx="3961364" cy="1539733"/>
          </a:xfrm>
        </p:spPr>
        <p:txBody>
          <a:bodyPr>
            <a:normAutofit/>
          </a:bodyPr>
          <a:lstStyle/>
          <a:p>
            <a:r>
              <a:rPr lang="en-US" b="1" dirty="0">
                <a:solidFill>
                  <a:schemeClr val="bg1"/>
                </a:solidFill>
                <a:latin typeface="Arial" panose="020B0604020202020204" pitchFamily="34" charset="0"/>
                <a:cs typeface="Arial" panose="020B0604020202020204" pitchFamily="34" charset="0"/>
              </a:rPr>
              <a:t>Research Methodology</a:t>
            </a:r>
          </a:p>
        </p:txBody>
      </p:sp>
      <p:sp>
        <p:nvSpPr>
          <p:cNvPr id="11"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US"/>
          </a:p>
        </p:txBody>
      </p:sp>
      <p:sp useBgFill="1">
        <p:nvSpPr>
          <p:cNvPr id="13" name="Rectangle 12">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4DD7F8F-B77A-9709-61E9-BF9038F9AA0D}"/>
              </a:ext>
            </a:extLst>
          </p:cNvPr>
          <p:cNvGraphicFramePr>
            <a:graphicFrameLocks noGrp="1"/>
          </p:cNvGraphicFramePr>
          <p:nvPr>
            <p:ph idx="1"/>
            <p:extLst>
              <p:ext uri="{D42A27DB-BD31-4B8C-83A1-F6EECF244321}">
                <p14:modId xmlns:p14="http://schemas.microsoft.com/office/powerpoint/2010/main" val="79407528"/>
              </p:ext>
            </p:extLst>
          </p:nvPr>
        </p:nvGraphicFramePr>
        <p:xfrm>
          <a:off x="4220939" y="98324"/>
          <a:ext cx="7888468" cy="67596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0512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38" name="Group 37">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2"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13"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14"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15"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16"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17"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18"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19"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20"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21"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22"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23"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25" name="Group 24">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6"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27"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28"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29"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30"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31"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32"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33"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34"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35"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36"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37"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2" name="Title 1">
            <a:extLst>
              <a:ext uri="{FF2B5EF4-FFF2-40B4-BE49-F238E27FC236}">
                <a16:creationId xmlns:a16="http://schemas.microsoft.com/office/drawing/2014/main" id="{B76FE837-97B7-2A6F-7781-E00386B80393}"/>
              </a:ext>
            </a:extLst>
          </p:cNvPr>
          <p:cNvSpPr>
            <a:spLocks noGrp="1"/>
          </p:cNvSpPr>
          <p:nvPr>
            <p:ph type="title"/>
          </p:nvPr>
        </p:nvSpPr>
        <p:spPr>
          <a:xfrm>
            <a:off x="6439639" y="714375"/>
            <a:ext cx="5021516" cy="939219"/>
          </a:xfrm>
        </p:spPr>
        <p:txBody>
          <a:bodyPr>
            <a:normAutofit/>
          </a:bodyPr>
          <a:lstStyle/>
          <a:p>
            <a:pPr algn="ctr"/>
            <a:r>
              <a:rPr lang="en-US" b="1" dirty="0">
                <a:latin typeface="Arial" panose="020B0604020202020204" pitchFamily="34" charset="0"/>
                <a:cs typeface="Arial" panose="020B0604020202020204" pitchFamily="34" charset="0"/>
              </a:rPr>
              <a:t>Data Sources</a:t>
            </a:r>
          </a:p>
        </p:txBody>
      </p:sp>
      <p:sp>
        <p:nvSpPr>
          <p:cNvPr id="39" name="Rectangle 38">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1"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pic>
        <p:nvPicPr>
          <p:cNvPr id="40" name="Picture 39">
            <a:extLst>
              <a:ext uri="{FF2B5EF4-FFF2-40B4-BE49-F238E27FC236}">
                <a16:creationId xmlns:a16="http://schemas.microsoft.com/office/drawing/2014/main" id="{131A7806-772D-9703-8F87-3D492CFF6BC5}"/>
              </a:ext>
            </a:extLst>
          </p:cNvPr>
          <p:cNvPicPr>
            <a:picLocks noChangeAspect="1"/>
          </p:cNvPicPr>
          <p:nvPr/>
        </p:nvPicPr>
        <p:blipFill>
          <a:blip r:embed="rId3"/>
          <a:srcRect l="24620" r="30086"/>
          <a:stretch>
            <a:fillRect/>
          </a:stretch>
        </p:blipFill>
        <p:spPr>
          <a:xfrm>
            <a:off x="-1555" y="1731"/>
            <a:ext cx="4671091" cy="6858000"/>
          </a:xfrm>
          <a:prstGeom prst="rect">
            <a:avLst/>
          </a:prstGeom>
        </p:spPr>
      </p:pic>
      <p:sp>
        <p:nvSpPr>
          <p:cNvPr id="42" name="Content Placeholder 2">
            <a:extLst>
              <a:ext uri="{FF2B5EF4-FFF2-40B4-BE49-F238E27FC236}">
                <a16:creationId xmlns:a16="http://schemas.microsoft.com/office/drawing/2014/main" id="{DD62DE46-6D36-DB72-CD06-A69352854DD5}"/>
              </a:ext>
            </a:extLst>
          </p:cNvPr>
          <p:cNvSpPr>
            <a:spLocks noGrp="1"/>
          </p:cNvSpPr>
          <p:nvPr>
            <p:ph idx="1"/>
          </p:nvPr>
        </p:nvSpPr>
        <p:spPr>
          <a:xfrm>
            <a:off x="5406077" y="1773608"/>
            <a:ext cx="6934693" cy="4356943"/>
          </a:xfrm>
        </p:spPr>
        <p:txBody>
          <a:bodyPr>
            <a:normAutofit/>
          </a:bodyPr>
          <a:lstStyle/>
          <a:p>
            <a:pPr>
              <a:lnSpc>
                <a:spcPct val="90000"/>
              </a:lnSpc>
            </a:pPr>
            <a:r>
              <a:rPr lang="en-US" sz="2400" dirty="0">
                <a:latin typeface="Arial" panose="020B0604020202020204" pitchFamily="34" charset="0"/>
                <a:cs typeface="Arial" panose="020B0604020202020204" pitchFamily="34" charset="0"/>
              </a:rPr>
              <a:t>Nestlé annual and sustainability reports provide organisational performance insights </a:t>
            </a:r>
          </a:p>
          <a:p>
            <a:pPr>
              <a:lnSpc>
                <a:spcPct val="90000"/>
              </a:lnSpc>
            </a:pPr>
            <a:r>
              <a:rPr lang="en-US" sz="2400" dirty="0">
                <a:latin typeface="Arial" panose="020B0604020202020204" pitchFamily="34" charset="0"/>
                <a:cs typeface="Arial" panose="020B0604020202020204" pitchFamily="34" charset="0"/>
              </a:rPr>
              <a:t>Peer reviewed academic journals offer theoretical and empirical research evidence </a:t>
            </a:r>
          </a:p>
          <a:p>
            <a:pPr>
              <a:lnSpc>
                <a:spcPct val="90000"/>
              </a:lnSpc>
            </a:pPr>
            <a:r>
              <a:rPr lang="en-US" sz="2400" dirty="0">
                <a:latin typeface="Arial" panose="020B0604020202020204" pitchFamily="34" charset="0"/>
                <a:cs typeface="Arial" panose="020B0604020202020204" pitchFamily="34" charset="0"/>
              </a:rPr>
              <a:t>Industry reports highlight sustainability trends across global food sector </a:t>
            </a:r>
          </a:p>
          <a:p>
            <a:pPr>
              <a:lnSpc>
                <a:spcPct val="90000"/>
              </a:lnSpc>
            </a:pPr>
            <a:r>
              <a:rPr lang="en-US" sz="2400" dirty="0">
                <a:latin typeface="Arial" panose="020B0604020202020204" pitchFamily="34" charset="0"/>
                <a:cs typeface="Arial" panose="020B0604020202020204" pitchFamily="34" charset="0"/>
              </a:rPr>
              <a:t>Government publications provide regulatory frameworks and sustainability policy guidelines (Adams, Khan and Raeside, 2007) </a:t>
            </a:r>
          </a:p>
          <a:p>
            <a:pPr>
              <a:lnSpc>
                <a:spcPct val="90000"/>
              </a:lnSpc>
            </a:pPr>
            <a:r>
              <a:rPr lang="en-US" sz="2400" dirty="0">
                <a:latin typeface="Arial" panose="020B0604020202020204" pitchFamily="34" charset="0"/>
                <a:cs typeface="Arial" panose="020B0604020202020204" pitchFamily="34" charset="0"/>
              </a:rPr>
              <a:t>Non-governmental organisations reports offer critical perspectives on corporate practices </a:t>
            </a:r>
          </a:p>
          <a:p>
            <a:pPr>
              <a:lnSpc>
                <a:spcPct val="90000"/>
              </a:lnSpc>
            </a:pPr>
            <a:endParaRPr lang="en-US" sz="1500" dirty="0"/>
          </a:p>
        </p:txBody>
      </p:sp>
    </p:spTree>
    <p:extLst>
      <p:ext uri="{BB962C8B-B14F-4D97-AF65-F5344CB8AC3E}">
        <p14:creationId xmlns:p14="http://schemas.microsoft.com/office/powerpoint/2010/main" val="3800668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CDDB09-9981-AAB4-3006-023B71D9CCBF}"/>
              </a:ext>
            </a:extLst>
          </p:cNvPr>
          <p:cNvSpPr>
            <a:spLocks noGrp="1"/>
          </p:cNvSpPr>
          <p:nvPr>
            <p:ph type="title"/>
          </p:nvPr>
        </p:nvSpPr>
        <p:spPr>
          <a:xfrm>
            <a:off x="1259893" y="3101093"/>
            <a:ext cx="2454052" cy="3029344"/>
          </a:xfrm>
        </p:spPr>
        <p:txBody>
          <a:bodyPr>
            <a:normAutofit/>
          </a:bodyPr>
          <a:lstStyle/>
          <a:p>
            <a:r>
              <a:rPr lang="en-US" sz="3200" b="1">
                <a:solidFill>
                  <a:schemeClr val="bg1"/>
                </a:solidFill>
                <a:latin typeface="Arial" panose="020B0604020202020204" pitchFamily="34" charset="0"/>
                <a:cs typeface="Arial" panose="020B0604020202020204" pitchFamily="34" charset="0"/>
              </a:rPr>
              <a:t>Reliability &amp; Validity </a:t>
            </a:r>
          </a:p>
        </p:txBody>
      </p:sp>
      <p:sp>
        <p:nvSpPr>
          <p:cNvPr id="11"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US"/>
          </a:p>
        </p:txBody>
      </p:sp>
      <p:sp useBgFill="1">
        <p:nvSpPr>
          <p:cNvPr id="6" name="Rectangle 5">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D769DC4-1E13-610E-50E1-584084A978D0}"/>
              </a:ext>
            </a:extLst>
          </p:cNvPr>
          <p:cNvGraphicFramePr>
            <a:graphicFrameLocks noGrp="1"/>
          </p:cNvGraphicFramePr>
          <p:nvPr>
            <p:ph idx="1"/>
            <p:extLst>
              <p:ext uri="{D42A27DB-BD31-4B8C-83A1-F6EECF244321}">
                <p14:modId xmlns:p14="http://schemas.microsoft.com/office/powerpoint/2010/main" val="3591305155"/>
              </p:ext>
            </p:extLst>
          </p:nvPr>
        </p:nvGraphicFramePr>
        <p:xfrm>
          <a:off x="4220939" y="403123"/>
          <a:ext cx="7971060" cy="62041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80997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2"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13"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14"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15"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16"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17"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18"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19"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20"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21"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22"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23"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25" name="Group 24">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6"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27"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28"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29"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30"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31"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32"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33"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34"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35"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36"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37"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2" name="Title 1">
            <a:extLst>
              <a:ext uri="{FF2B5EF4-FFF2-40B4-BE49-F238E27FC236}">
                <a16:creationId xmlns:a16="http://schemas.microsoft.com/office/drawing/2014/main" id="{DFA982D0-0C52-EDB8-7F91-A4AB38F66839}"/>
              </a:ext>
            </a:extLst>
          </p:cNvPr>
          <p:cNvSpPr>
            <a:spLocks noGrp="1"/>
          </p:cNvSpPr>
          <p:nvPr>
            <p:ph type="title"/>
          </p:nvPr>
        </p:nvSpPr>
        <p:spPr>
          <a:xfrm>
            <a:off x="7591506" y="673384"/>
            <a:ext cx="3250839" cy="786832"/>
          </a:xfrm>
        </p:spPr>
        <p:txBody>
          <a:bodyPr>
            <a:normAutofit/>
          </a:bodyPr>
          <a:lstStyle/>
          <a:p>
            <a:r>
              <a:rPr lang="en-US" b="1" dirty="0">
                <a:latin typeface="Arial" panose="020B0604020202020204" pitchFamily="34" charset="0"/>
                <a:cs typeface="Arial" panose="020B0604020202020204" pitchFamily="34" charset="0"/>
              </a:rPr>
              <a:t>Limitations</a:t>
            </a:r>
          </a:p>
        </p:txBody>
      </p:sp>
      <p:sp>
        <p:nvSpPr>
          <p:cNvPr id="39" name="Rectangle 38">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1"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pic>
        <p:nvPicPr>
          <p:cNvPr id="5" name="Picture 4" descr="Magnifying glass showing decling performance">
            <a:extLst>
              <a:ext uri="{FF2B5EF4-FFF2-40B4-BE49-F238E27FC236}">
                <a16:creationId xmlns:a16="http://schemas.microsoft.com/office/drawing/2014/main" id="{87F62A80-E3A3-DB38-9A38-A184D6CC28F3}"/>
              </a:ext>
            </a:extLst>
          </p:cNvPr>
          <p:cNvPicPr>
            <a:picLocks noChangeAspect="1"/>
          </p:cNvPicPr>
          <p:nvPr/>
        </p:nvPicPr>
        <p:blipFill>
          <a:blip r:embed="rId3"/>
          <a:srcRect l="11986" r="42549" b="-2"/>
          <a:stretch>
            <a:fillRect/>
          </a:stretch>
        </p:blipFill>
        <p:spPr>
          <a:xfrm>
            <a:off x="-1555" y="1731"/>
            <a:ext cx="4671091" cy="6858000"/>
          </a:xfrm>
          <a:prstGeom prst="rect">
            <a:avLst/>
          </a:prstGeom>
        </p:spPr>
      </p:pic>
      <p:sp>
        <p:nvSpPr>
          <p:cNvPr id="3" name="Content Placeholder 2">
            <a:extLst>
              <a:ext uri="{FF2B5EF4-FFF2-40B4-BE49-F238E27FC236}">
                <a16:creationId xmlns:a16="http://schemas.microsoft.com/office/drawing/2014/main" id="{3A8636F7-5900-413E-A818-6FB9AC73D384}"/>
              </a:ext>
            </a:extLst>
          </p:cNvPr>
          <p:cNvSpPr>
            <a:spLocks noGrp="1"/>
          </p:cNvSpPr>
          <p:nvPr>
            <p:ph idx="1"/>
          </p:nvPr>
        </p:nvSpPr>
        <p:spPr>
          <a:xfrm>
            <a:off x="5439967" y="1408311"/>
            <a:ext cx="6717097" cy="4513927"/>
          </a:xfrm>
        </p:spPr>
        <p:txBody>
          <a:bodyPr>
            <a:normAutofit/>
          </a:bodyPr>
          <a:lstStyle/>
          <a:p>
            <a:r>
              <a:rPr lang="en-US" sz="2400" dirty="0">
                <a:latin typeface="Arial" panose="020B0604020202020204" pitchFamily="34" charset="0"/>
                <a:cs typeface="Arial" panose="020B0604020202020204" pitchFamily="34" charset="0"/>
              </a:rPr>
              <a:t>Absence of primary data limits depth of analysis significantly </a:t>
            </a:r>
          </a:p>
          <a:p>
            <a:r>
              <a:rPr lang="en-US" sz="2400" dirty="0">
                <a:latin typeface="Arial" panose="020B0604020202020204" pitchFamily="34" charset="0"/>
                <a:cs typeface="Arial" panose="020B0604020202020204" pitchFamily="34" charset="0"/>
              </a:rPr>
              <a:t>Secondary data may contain bias affecting research accuracy outcomes </a:t>
            </a:r>
          </a:p>
          <a:p>
            <a:r>
              <a:rPr lang="en-US" sz="2400" dirty="0">
                <a:latin typeface="Arial" panose="020B0604020202020204" pitchFamily="34" charset="0"/>
                <a:cs typeface="Arial" panose="020B0604020202020204" pitchFamily="34" charset="0"/>
              </a:rPr>
              <a:t>Limited access to recent real time consumer perception data (Pausch, 2019).</a:t>
            </a:r>
          </a:p>
          <a:p>
            <a:r>
              <a:rPr lang="en-US" sz="2400" dirty="0">
                <a:latin typeface="Arial" panose="020B0604020202020204" pitchFamily="34" charset="0"/>
                <a:cs typeface="Arial" panose="020B0604020202020204" pitchFamily="34" charset="0"/>
              </a:rPr>
              <a:t>Company reports may present overly positive sustainability performance information </a:t>
            </a:r>
          </a:p>
          <a:p>
            <a:r>
              <a:rPr lang="en-US" sz="2400" dirty="0">
                <a:latin typeface="Arial" panose="020B0604020202020204" pitchFamily="34" charset="0"/>
                <a:cs typeface="Arial" panose="020B0604020202020204" pitchFamily="34" charset="0"/>
              </a:rPr>
              <a:t>Time constraints restrict comprehensive evaluation of all available sources </a:t>
            </a:r>
          </a:p>
          <a:p>
            <a:endParaRPr lang="en-US" dirty="0"/>
          </a:p>
        </p:txBody>
      </p:sp>
    </p:spTree>
    <p:extLst>
      <p:ext uri="{BB962C8B-B14F-4D97-AF65-F5344CB8AC3E}">
        <p14:creationId xmlns:p14="http://schemas.microsoft.com/office/powerpoint/2010/main" val="40299078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66DD2F-FBF5-41CE-A3F4-565352D9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00F0E3-FD8C-3D08-CCCD-FD1DAF900380}"/>
              </a:ext>
            </a:extLst>
          </p:cNvPr>
          <p:cNvSpPr>
            <a:spLocks noGrp="1"/>
          </p:cNvSpPr>
          <p:nvPr>
            <p:ph type="title"/>
          </p:nvPr>
        </p:nvSpPr>
        <p:spPr>
          <a:xfrm>
            <a:off x="2249384" y="499039"/>
            <a:ext cx="8076690" cy="890058"/>
          </a:xfrm>
        </p:spPr>
        <p:txBody>
          <a:bodyPr>
            <a:normAutofit/>
          </a:bodyPr>
          <a:lstStyle/>
          <a:p>
            <a:pPr algn="ctr"/>
            <a:r>
              <a:rPr lang="en-US" b="1" dirty="0">
                <a:latin typeface="Arial" panose="020B0604020202020204" pitchFamily="34" charset="0"/>
                <a:cs typeface="Arial" panose="020B0604020202020204" pitchFamily="34" charset="0"/>
              </a:rPr>
              <a:t>Practical Implications </a:t>
            </a:r>
          </a:p>
        </p:txBody>
      </p:sp>
      <p:sp>
        <p:nvSpPr>
          <p:cNvPr id="11" name="Rectangle 10">
            <a:extLst>
              <a:ext uri="{FF2B5EF4-FFF2-40B4-BE49-F238E27FC236}">
                <a16:creationId xmlns:a16="http://schemas.microsoft.com/office/drawing/2014/main" id="{F46FCE2B-F2D2-466E-B0AA-8E341DB49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Freeform 11">
            <a:extLst>
              <a:ext uri="{FF2B5EF4-FFF2-40B4-BE49-F238E27FC236}">
                <a16:creationId xmlns:a16="http://schemas.microsoft.com/office/drawing/2014/main" id="{2BD31C98-199A-4722-A1A5-4393A43E7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graphicFrame>
        <p:nvGraphicFramePr>
          <p:cNvPr id="5" name="Content Placeholder 2">
            <a:extLst>
              <a:ext uri="{FF2B5EF4-FFF2-40B4-BE49-F238E27FC236}">
                <a16:creationId xmlns:a16="http://schemas.microsoft.com/office/drawing/2014/main" id="{46E94AE5-AECB-343E-0A89-2DDB4CBB02D0}"/>
              </a:ext>
            </a:extLst>
          </p:cNvPr>
          <p:cNvGraphicFramePr>
            <a:graphicFrameLocks noGrp="1"/>
          </p:cNvGraphicFramePr>
          <p:nvPr>
            <p:ph idx="1"/>
            <p:extLst>
              <p:ext uri="{D42A27DB-BD31-4B8C-83A1-F6EECF244321}">
                <p14:modId xmlns:p14="http://schemas.microsoft.com/office/powerpoint/2010/main" val="3970649647"/>
              </p:ext>
            </p:extLst>
          </p:nvPr>
        </p:nvGraphicFramePr>
        <p:xfrm>
          <a:off x="707923" y="1556522"/>
          <a:ext cx="11159612" cy="50605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813564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12"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13"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14"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15"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16"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17"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18"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19"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20"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21"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22"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23"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25" name="Group 24">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26"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27"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28"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29"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30"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31"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32"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33"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34"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35"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36"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37"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2" name="Title 1">
            <a:extLst>
              <a:ext uri="{FF2B5EF4-FFF2-40B4-BE49-F238E27FC236}">
                <a16:creationId xmlns:a16="http://schemas.microsoft.com/office/drawing/2014/main" id="{424542CD-BA74-FD0A-0051-95CF53273BF6}"/>
              </a:ext>
            </a:extLst>
          </p:cNvPr>
          <p:cNvSpPr>
            <a:spLocks noGrp="1"/>
          </p:cNvSpPr>
          <p:nvPr>
            <p:ph type="title"/>
          </p:nvPr>
        </p:nvSpPr>
        <p:spPr>
          <a:xfrm>
            <a:off x="4553980" y="664223"/>
            <a:ext cx="7638000" cy="786832"/>
          </a:xfrm>
        </p:spPr>
        <p:txBody>
          <a:bodyPr>
            <a:normAutofit/>
          </a:bodyPr>
          <a:lstStyle/>
          <a:p>
            <a:pPr algn="ctr"/>
            <a:r>
              <a:rPr lang="en-US" b="1" dirty="0">
                <a:latin typeface="Arial" panose="020B0604020202020204" pitchFamily="34" charset="0"/>
                <a:cs typeface="Arial" panose="020B0604020202020204" pitchFamily="34" charset="0"/>
              </a:rPr>
              <a:t>Implementation Challenges</a:t>
            </a:r>
          </a:p>
        </p:txBody>
      </p:sp>
      <p:sp>
        <p:nvSpPr>
          <p:cNvPr id="39" name="Rectangle 38">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1"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pic>
        <p:nvPicPr>
          <p:cNvPr id="5" name="Picture 4" descr="Office building overlayed with stock market graphs">
            <a:extLst>
              <a:ext uri="{FF2B5EF4-FFF2-40B4-BE49-F238E27FC236}">
                <a16:creationId xmlns:a16="http://schemas.microsoft.com/office/drawing/2014/main" id="{58D1E360-4CC5-C787-F6C6-0B3B0D36C5CD}"/>
              </a:ext>
            </a:extLst>
          </p:cNvPr>
          <p:cNvPicPr>
            <a:picLocks noChangeAspect="1"/>
          </p:cNvPicPr>
          <p:nvPr/>
        </p:nvPicPr>
        <p:blipFill>
          <a:blip r:embed="rId3"/>
          <a:srcRect l="57427" r="16193"/>
          <a:stretch>
            <a:fillRect/>
          </a:stretch>
        </p:blipFill>
        <p:spPr>
          <a:xfrm>
            <a:off x="20" y="1730"/>
            <a:ext cx="2720524" cy="6858000"/>
          </a:xfrm>
          <a:prstGeom prst="rect">
            <a:avLst/>
          </a:prstGeom>
        </p:spPr>
      </p:pic>
      <p:sp>
        <p:nvSpPr>
          <p:cNvPr id="3" name="Content Placeholder 2">
            <a:extLst>
              <a:ext uri="{FF2B5EF4-FFF2-40B4-BE49-F238E27FC236}">
                <a16:creationId xmlns:a16="http://schemas.microsoft.com/office/drawing/2014/main" id="{3B306AAE-B438-2798-F4EB-65BE6FC6E1A5}"/>
              </a:ext>
            </a:extLst>
          </p:cNvPr>
          <p:cNvSpPr>
            <a:spLocks noGrp="1"/>
          </p:cNvSpPr>
          <p:nvPr>
            <p:ph idx="1"/>
          </p:nvPr>
        </p:nvSpPr>
        <p:spPr>
          <a:xfrm>
            <a:off x="3701263" y="1539539"/>
            <a:ext cx="8474819" cy="5060409"/>
          </a:xfrm>
        </p:spPr>
        <p:txBody>
          <a:bodyPr>
            <a:normAutofit/>
          </a:bodyPr>
          <a:lstStyle/>
          <a:p>
            <a:r>
              <a:rPr lang="en-US" sz="2400" dirty="0">
                <a:latin typeface="Arial" panose="020B0604020202020204" pitchFamily="34" charset="0"/>
                <a:cs typeface="Arial" panose="020B0604020202020204" pitchFamily="34" charset="0"/>
              </a:rPr>
              <a:t>High costs associated with implementing sustainable practices across operations </a:t>
            </a:r>
          </a:p>
          <a:p>
            <a:r>
              <a:rPr lang="en-US" sz="2400" dirty="0">
                <a:latin typeface="Arial" panose="020B0604020202020204" pitchFamily="34" charset="0"/>
                <a:cs typeface="Arial" panose="020B0604020202020204" pitchFamily="34" charset="0"/>
              </a:rPr>
              <a:t>Consumer skepticism reduces effectiveness of sustainability communication strategies significantly </a:t>
            </a:r>
          </a:p>
          <a:p>
            <a:r>
              <a:rPr lang="en-US" sz="2400" dirty="0">
                <a:latin typeface="Arial" panose="020B0604020202020204" pitchFamily="34" charset="0"/>
                <a:cs typeface="Arial" panose="020B0604020202020204" pitchFamily="34" charset="0"/>
              </a:rPr>
              <a:t>Regulatory differences complicate implementation across diverse international markets globally </a:t>
            </a:r>
          </a:p>
          <a:p>
            <a:r>
              <a:rPr lang="en-US" sz="2400" dirty="0">
                <a:latin typeface="Arial" panose="020B0604020202020204" pitchFamily="34" charset="0"/>
                <a:cs typeface="Arial" panose="020B0604020202020204" pitchFamily="34" charset="0"/>
              </a:rPr>
              <a:t>Supply chain complexity creates challenges ensuring sustainability standards compliance (Walliman, 2004).</a:t>
            </a:r>
          </a:p>
          <a:p>
            <a:r>
              <a:rPr lang="en-US" sz="2400" dirty="0">
                <a:latin typeface="Arial" panose="020B0604020202020204" pitchFamily="34" charset="0"/>
                <a:cs typeface="Arial" panose="020B0604020202020204" pitchFamily="34" charset="0"/>
              </a:rPr>
              <a:t>Balancing profitability and sustainability remains difficult for global organisations </a:t>
            </a:r>
          </a:p>
          <a:p>
            <a:endParaRPr lang="en-US" dirty="0"/>
          </a:p>
        </p:txBody>
      </p:sp>
    </p:spTree>
    <p:extLst>
      <p:ext uri="{BB962C8B-B14F-4D97-AF65-F5344CB8AC3E}">
        <p14:creationId xmlns:p14="http://schemas.microsoft.com/office/powerpoint/2010/main" val="27114948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175CD74B-9CE8-4F20-A3E4-A22A7F036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5378BCA-C5C3-0193-01F0-91B086183074}"/>
              </a:ext>
            </a:extLst>
          </p:cNvPr>
          <p:cNvSpPr>
            <a:spLocks noGrp="1"/>
          </p:cNvSpPr>
          <p:nvPr>
            <p:ph type="title"/>
          </p:nvPr>
        </p:nvSpPr>
        <p:spPr>
          <a:xfrm>
            <a:off x="4734742" y="632050"/>
            <a:ext cx="3888148" cy="958884"/>
          </a:xfrm>
        </p:spPr>
        <p:txBody>
          <a:bodyPr>
            <a:normAutofit/>
          </a:bodyPr>
          <a:lstStyle/>
          <a:p>
            <a:pPr algn="ctr"/>
            <a:r>
              <a:rPr lang="en-US" b="1" dirty="0">
                <a:latin typeface="Arial" panose="020B0604020202020204" pitchFamily="34" charset="0"/>
                <a:cs typeface="Arial" panose="020B0604020202020204" pitchFamily="34" charset="0"/>
              </a:rPr>
              <a:t>Improvements</a:t>
            </a:r>
          </a:p>
        </p:txBody>
      </p:sp>
      <p:sp>
        <p:nvSpPr>
          <p:cNvPr id="44" name="Rectangle 43">
            <a:extLst>
              <a:ext uri="{FF2B5EF4-FFF2-40B4-BE49-F238E27FC236}">
                <a16:creationId xmlns:a16="http://schemas.microsoft.com/office/drawing/2014/main" id="{99C44665-BECF-4482-A00C-E4BE2A87D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5" name="Freeform 11">
            <a:extLst>
              <a:ext uri="{FF2B5EF4-FFF2-40B4-BE49-F238E27FC236}">
                <a16:creationId xmlns:a16="http://schemas.microsoft.com/office/drawing/2014/main" id="{20398C1D-D011-4BA8-AC81-E829677B8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graphicFrame>
        <p:nvGraphicFramePr>
          <p:cNvPr id="46" name="Content Placeholder 2">
            <a:extLst>
              <a:ext uri="{FF2B5EF4-FFF2-40B4-BE49-F238E27FC236}">
                <a16:creationId xmlns:a16="http://schemas.microsoft.com/office/drawing/2014/main" id="{209D6939-7EED-1813-B02D-9F05A292361A}"/>
              </a:ext>
            </a:extLst>
          </p:cNvPr>
          <p:cNvGraphicFramePr>
            <a:graphicFrameLocks noGrp="1"/>
          </p:cNvGraphicFramePr>
          <p:nvPr>
            <p:ph idx="1"/>
            <p:extLst>
              <p:ext uri="{D42A27DB-BD31-4B8C-83A1-F6EECF244321}">
                <p14:modId xmlns:p14="http://schemas.microsoft.com/office/powerpoint/2010/main" val="610140690"/>
              </p:ext>
            </p:extLst>
          </p:nvPr>
        </p:nvGraphicFramePr>
        <p:xfrm>
          <a:off x="432619" y="1590935"/>
          <a:ext cx="11572568" cy="49081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599476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86D5DB-A341-D78F-7A60-22BF6139846C}"/>
              </a:ext>
            </a:extLst>
          </p:cNvPr>
          <p:cNvSpPr>
            <a:spLocks noGrp="1"/>
          </p:cNvSpPr>
          <p:nvPr>
            <p:ph type="title"/>
          </p:nvPr>
        </p:nvSpPr>
        <p:spPr>
          <a:xfrm>
            <a:off x="649373" y="2574012"/>
            <a:ext cx="3369816" cy="1014762"/>
          </a:xfrm>
        </p:spPr>
        <p:txBody>
          <a:bodyPr>
            <a:normAutofit/>
          </a:bodyPr>
          <a:lstStyle/>
          <a:p>
            <a:r>
              <a:rPr lang="en-US" b="1" dirty="0">
                <a:solidFill>
                  <a:schemeClr val="bg1"/>
                </a:solidFill>
                <a:latin typeface="Arial" panose="020B0604020202020204" pitchFamily="34" charset="0"/>
                <a:cs typeface="Arial" panose="020B0604020202020204" pitchFamily="34" charset="0"/>
              </a:rPr>
              <a:t>Conclusion</a:t>
            </a:r>
          </a:p>
        </p:txBody>
      </p:sp>
      <p:sp>
        <p:nvSpPr>
          <p:cNvPr id="10"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US"/>
          </a:p>
        </p:txBody>
      </p:sp>
      <p:sp useBgFill="1">
        <p:nvSpPr>
          <p:cNvPr id="12" name="Rectangle 11">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E8092B-3D85-1B8A-5D93-D42BFC14303C}"/>
              </a:ext>
            </a:extLst>
          </p:cNvPr>
          <p:cNvSpPr>
            <a:spLocks noGrp="1"/>
          </p:cNvSpPr>
          <p:nvPr>
            <p:ph idx="1"/>
          </p:nvPr>
        </p:nvSpPr>
        <p:spPr>
          <a:xfrm>
            <a:off x="4668561" y="928024"/>
            <a:ext cx="6798033" cy="5321500"/>
          </a:xfrm>
        </p:spPr>
        <p:txBody>
          <a:bodyPr anchor="ctr">
            <a:normAutofit/>
          </a:bodyPr>
          <a:lstStyle/>
          <a:p>
            <a:r>
              <a:rPr lang="en-US" sz="2400" dirty="0">
                <a:latin typeface="Arial" panose="020B0604020202020204" pitchFamily="34" charset="0"/>
                <a:cs typeface="Arial" panose="020B0604020202020204" pitchFamily="34" charset="0"/>
              </a:rPr>
              <a:t>Research addresses critical sustainability challenges within global food industry </a:t>
            </a:r>
          </a:p>
          <a:p>
            <a:r>
              <a:rPr lang="en-US" sz="2400" dirty="0">
                <a:latin typeface="Arial" panose="020B0604020202020204" pitchFamily="34" charset="0"/>
                <a:cs typeface="Arial" panose="020B0604020202020204" pitchFamily="34" charset="0"/>
              </a:rPr>
              <a:t>Strong theoretical foundation supports analysis of sustainability and performance </a:t>
            </a:r>
          </a:p>
          <a:p>
            <a:r>
              <a:rPr lang="en-US" sz="2400" dirty="0">
                <a:latin typeface="Arial" panose="020B0604020202020204" pitchFamily="34" charset="0"/>
                <a:cs typeface="Arial" panose="020B0604020202020204" pitchFamily="34" charset="0"/>
              </a:rPr>
              <a:t>Secondary data approach appropriate but limits depth and accuracy </a:t>
            </a:r>
          </a:p>
          <a:p>
            <a:r>
              <a:rPr lang="en-US" sz="2400" dirty="0">
                <a:latin typeface="Arial" panose="020B0604020202020204" pitchFamily="34" charset="0"/>
                <a:cs typeface="Arial" panose="020B0604020202020204" pitchFamily="34" charset="0"/>
              </a:rPr>
              <a:t>Findings provide valuable insights for improving corporate sustainability strategies </a:t>
            </a:r>
          </a:p>
          <a:p>
            <a:r>
              <a:rPr lang="en-US" sz="2400" dirty="0">
                <a:latin typeface="Arial" panose="020B0604020202020204" pitchFamily="34" charset="0"/>
                <a:cs typeface="Arial" panose="020B0604020202020204" pitchFamily="34" charset="0"/>
              </a:rPr>
              <a:t>Overall research contributes to understanding trust and brand performance </a:t>
            </a:r>
          </a:p>
          <a:p>
            <a:endParaRPr lang="en-US" dirty="0"/>
          </a:p>
        </p:txBody>
      </p:sp>
    </p:spTree>
    <p:extLst>
      <p:ext uri="{BB962C8B-B14F-4D97-AF65-F5344CB8AC3E}">
        <p14:creationId xmlns:p14="http://schemas.microsoft.com/office/powerpoint/2010/main" val="29944816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75D41-0A6E-4DE8-D395-12134D5ACECD}"/>
              </a:ext>
            </a:extLst>
          </p:cNvPr>
          <p:cNvSpPr>
            <a:spLocks noGrp="1"/>
          </p:cNvSpPr>
          <p:nvPr>
            <p:ph type="title"/>
          </p:nvPr>
        </p:nvSpPr>
        <p:spPr>
          <a:xfrm>
            <a:off x="4372564" y="98323"/>
            <a:ext cx="3178610" cy="870393"/>
          </a:xfrm>
        </p:spPr>
        <p:txBody>
          <a:bodyPr>
            <a:normAutofit fontScale="90000"/>
          </a:bodyPr>
          <a:lstStyle/>
          <a:p>
            <a:pPr algn="ctr"/>
            <a:r>
              <a:rPr lang="en-US" altLang="en-US" sz="4000" b="1" dirty="0">
                <a:solidFill>
                  <a:schemeClr val="tx1"/>
                </a:solidFill>
                <a:latin typeface="Arial" panose="020B0604020202020204" pitchFamily="34" charset="0"/>
                <a:cs typeface="Arial" panose="020B0604020202020204" pitchFamily="34" charset="0"/>
              </a:rPr>
              <a:t>References</a:t>
            </a:r>
            <a:br>
              <a:rPr lang="en-US" altLang="en-US" b="1" dirty="0">
                <a:solidFill>
                  <a:schemeClr val="tx1"/>
                </a:solidFill>
                <a:latin typeface="Times New Roman" panose="02020603050405020304" pitchFamily="18" charset="0"/>
                <a:cs typeface="Times New Roman" panose="02020603050405020304" pitchFamily="18" charset="0"/>
              </a:rPr>
            </a:br>
            <a:endParaRPr lang="en-US" dirty="0"/>
          </a:p>
        </p:txBody>
      </p:sp>
      <p:sp>
        <p:nvSpPr>
          <p:cNvPr id="4" name="Rectangle 1">
            <a:extLst>
              <a:ext uri="{FF2B5EF4-FFF2-40B4-BE49-F238E27FC236}">
                <a16:creationId xmlns:a16="http://schemas.microsoft.com/office/drawing/2014/main" id="{17B3769B-FEDD-EBA9-C630-84B99D8A4F27}"/>
              </a:ext>
            </a:extLst>
          </p:cNvPr>
          <p:cNvSpPr>
            <a:spLocks noGrp="1" noChangeArrowheads="1"/>
          </p:cNvSpPr>
          <p:nvPr>
            <p:ph idx="1"/>
          </p:nvPr>
        </p:nvSpPr>
        <p:spPr bwMode="auto">
          <a:xfrm>
            <a:off x="1877399" y="1096535"/>
            <a:ext cx="10049130" cy="5115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Adams, J., Khan, H.T.A. and Raeside, R. (2007).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Research Methods for Business and Social Science Students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2nd ed. Delhi: Sage.</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Barnet, K. and Ferris, S.P. (2016). Brand loyalty and online brand communities.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International Journal of Online Marketing</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6(3), pp.50–61.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doi:https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://doi.org/10.4018/ijom.2016070104.</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Bjerke, M.B. and Renger, R. (2017). Being Smart about Writing SMART Objectives.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Evaluation and Program Planning</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61(1), pp.125–127.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doi:https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://doi.org/10.1016/j.evalprogplan.2016.12.009.</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Cooper, D.R. and Schindler, P.S. (2014).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Business Research Methods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12th ed.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Mcgraw-Hill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Education.</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Dittmar, E.C. and Vargas Portillo, J.P. (2022). Consumer Trust in the Digital Environment.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Law, State and Telecommunications Review</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14(1), pp.113–138.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doi:https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://doi.org/10.26512/lstr.v14i1.37820.</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Fordham, A.E. and Robinson, G.M. (2018). Mapping Meanings of Corporate Social Responsibility.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International Journal of Corporate Social Responsibility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3(1), pp.1–20.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doi:https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://doi.org/10.1186/s40991-018-0036-1.</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Hirt, H.-C. and Chiu, I.H-Y. (2023).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Investment Management, Stewardship and Sustainability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1st ed. London: Bloomsbury Publishing.</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Lancaster, G. and Crowther, D. (2009).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Research Methods : a Concise Introduction to Research in Management and Business Consultancy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2nd ed. Oxford: Butterworth-Heinemann.</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McAbee, J. (2022).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What is stakeholder theory?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www.wrike.com. Available at: https://www.wrike.com/blog/understanding-stakeholder-theory/ [Accessed 21 Mar. 2026].</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Pausch, R. (2019).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Time Management</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4th ed. United States: Bn Pub.</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Saunders, M., Lewis, P. and Thornhill, A. (2019).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Research Methods for Business Students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8th ed. Harlow: Pearson.</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Thiele, L.P. (2016).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Sustainability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2nd ed. Cambridge, Uk ; Malden, Ma: Polity Press.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Walliman, N. (2004).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Your Research Project : a step-by-step Guide for the first-time Researcher</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Sage Publications.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Whipple, T.W. and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Javalgi</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R.G. (2020). Targeting International Consumers.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Journal of Targeting, Measurement and Analysis for Marketing</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9(2), pp.148–159.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doi:https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://doi.org/10.1057/palgrave.jt.5740011.</a:t>
            </a:r>
          </a:p>
        </p:txBody>
      </p:sp>
    </p:spTree>
    <p:extLst>
      <p:ext uri="{BB962C8B-B14F-4D97-AF65-F5344CB8AC3E}">
        <p14:creationId xmlns:p14="http://schemas.microsoft.com/office/powerpoint/2010/main" val="401596828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182</TotalTime>
  <Words>3582</Words>
  <Application>Microsoft Office PowerPoint</Application>
  <PresentationFormat>Ecran lat</PresentationFormat>
  <Paragraphs>152</Paragraphs>
  <Slides>17</Slides>
  <Notes>15</Notes>
  <HiddenSlides>0</HiddenSlides>
  <MMClips>0</MMClips>
  <ScaleCrop>false</ScaleCrop>
  <HeadingPairs>
    <vt:vector size="4" baseType="variant">
      <vt:variant>
        <vt:lpstr>Temă</vt:lpstr>
      </vt:variant>
      <vt:variant>
        <vt:i4>1</vt:i4>
      </vt:variant>
      <vt:variant>
        <vt:lpstr>Titluri diapozitive</vt:lpstr>
      </vt:variant>
      <vt:variant>
        <vt:i4>17</vt:i4>
      </vt:variant>
    </vt:vector>
  </HeadingPairs>
  <TitlesOfParts>
    <vt:vector size="18" baseType="lpstr">
      <vt:lpstr>Wisp</vt:lpstr>
      <vt:lpstr>“A Critical Evaluation of Sustainability Practices and Their Impact on Consumer Trust and Brand Performance: An Analysis of Nestlé”</vt:lpstr>
      <vt:lpstr>Introduction</vt:lpstr>
      <vt:lpstr>Business Problem Statement</vt:lpstr>
      <vt:lpstr>Critical Justification</vt:lpstr>
      <vt:lpstr>Research Objectives </vt:lpstr>
      <vt:lpstr>Research Questions</vt:lpstr>
      <vt:lpstr>Literature Review</vt:lpstr>
      <vt:lpstr>Critical Literature Analysis</vt:lpstr>
      <vt:lpstr>Research Methodology</vt:lpstr>
      <vt:lpstr>Data Sources</vt:lpstr>
      <vt:lpstr>Reliability &amp; Validity </vt:lpstr>
      <vt:lpstr>Limitations</vt:lpstr>
      <vt:lpstr>Practical Implications </vt:lpstr>
      <vt:lpstr>Implementation Challenges</vt:lpstr>
      <vt:lpstr>Improvements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Evaluation of Sustainability Practices and Their Impact on Consumer Trust and Brand Performance: An Analysis of Nestlé”</dc:title>
  <cp:lastModifiedBy>Mihaela Iovu (2112981)</cp:lastModifiedBy>
  <cp:revision>1</cp:revision>
  <dcterms:created xsi:type="dcterms:W3CDTF">2026-03-23T09:34:38Z</dcterms:created>
  <dcterms:modified xsi:type="dcterms:W3CDTF">2026-03-23T12:53:12Z</dcterms:modified>
</cp:coreProperties>
</file>