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Lst>
  <p:notesMasterIdLst>
    <p:notesMasterId r:id="rId19"/>
  </p:notesMasterIdLst>
  <p:handoutMasterIdLst>
    <p:handoutMasterId r:id="rId20"/>
  </p:handoutMasterIdLst>
  <p:sldIdLst>
    <p:sldId id="256" r:id="rId5"/>
    <p:sldId id="257" r:id="rId6"/>
    <p:sldId id="262" r:id="rId7"/>
    <p:sldId id="259" r:id="rId8"/>
    <p:sldId id="270" r:id="rId9"/>
    <p:sldId id="271" r:id="rId10"/>
    <p:sldId id="272" r:id="rId11"/>
    <p:sldId id="273" r:id="rId12"/>
    <p:sldId id="274" r:id="rId13"/>
    <p:sldId id="268" r:id="rId14"/>
    <p:sldId id="276" r:id="rId15"/>
    <p:sldId id="277" r:id="rId16"/>
    <p:sldId id="275"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559" autoAdjust="0"/>
    <p:restoredTop sz="94660"/>
  </p:normalViewPr>
  <p:slideViewPr>
    <p:cSldViewPr snapToGrid="0">
      <p:cViewPr varScale="1">
        <p:scale>
          <a:sx n="72" d="100"/>
          <a:sy n="72" d="100"/>
        </p:scale>
        <p:origin x="678" y="78"/>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32A2767-FEC0-45D8-A250-3A0CECEC10E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3D87BEA-720A-4B01-983C-6493C00177B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438802-F28A-42D1-9BCA-40E34B52D6F0}" type="datetimeFigureOut">
              <a:rPr lang="en-US" smtClean="0"/>
              <a:t>7/10/2020</a:t>
            </a:fld>
            <a:endParaRPr lang="en-US" dirty="0"/>
          </a:p>
        </p:txBody>
      </p:sp>
      <p:sp>
        <p:nvSpPr>
          <p:cNvPr id="4" name="Footer Placeholder 3">
            <a:extLst>
              <a:ext uri="{FF2B5EF4-FFF2-40B4-BE49-F238E27FC236}">
                <a16:creationId xmlns:a16="http://schemas.microsoft.com/office/drawing/2014/main" id="{8D7F7142-7B6D-4E82-A762-17951F13958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7AA5D6A-4E5C-4EA7-A13B-15A02BB533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8A98BC-2DB8-47A3-A77F-B9E32C266238}" type="slidenum">
              <a:rPr lang="en-US" smtClean="0"/>
              <a:t>‹#›</a:t>
            </a:fld>
            <a:endParaRPr lang="en-US" dirty="0"/>
          </a:p>
        </p:txBody>
      </p:sp>
    </p:spTree>
    <p:extLst>
      <p:ext uri="{BB962C8B-B14F-4D97-AF65-F5344CB8AC3E}">
        <p14:creationId xmlns:p14="http://schemas.microsoft.com/office/powerpoint/2010/main" val="28456843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5794D-BDB5-4811-AA4A-B25E4EF28521}" type="datetimeFigureOut">
              <a:rPr lang="en-US" smtClean="0"/>
              <a:t>7/10/2020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BB1A04-13E8-48CD-97F9-AC2568E1A8D4}" type="slidenum">
              <a:rPr lang="en-US" smtClean="0"/>
              <a:t>‹#›</a:t>
            </a:fld>
            <a:endParaRPr lang="en-US" dirty="0"/>
          </a:p>
        </p:txBody>
      </p:sp>
    </p:spTree>
    <p:extLst>
      <p:ext uri="{BB962C8B-B14F-4D97-AF65-F5344CB8AC3E}">
        <p14:creationId xmlns:p14="http://schemas.microsoft.com/office/powerpoint/2010/main" val="2576999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1</a:t>
            </a:fld>
            <a:endParaRPr lang="en-US" dirty="0"/>
          </a:p>
        </p:txBody>
      </p:sp>
    </p:spTree>
    <p:extLst>
      <p:ext uri="{BB962C8B-B14F-4D97-AF65-F5344CB8AC3E}">
        <p14:creationId xmlns:p14="http://schemas.microsoft.com/office/powerpoint/2010/main" val="3264305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2</a:t>
            </a:fld>
            <a:endParaRPr lang="en-US" dirty="0"/>
          </a:p>
        </p:txBody>
      </p:sp>
    </p:spTree>
    <p:extLst>
      <p:ext uri="{BB962C8B-B14F-4D97-AF65-F5344CB8AC3E}">
        <p14:creationId xmlns:p14="http://schemas.microsoft.com/office/powerpoint/2010/main" val="134966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4</a:t>
            </a:fld>
            <a:endParaRPr lang="en-US" dirty="0"/>
          </a:p>
        </p:txBody>
      </p:sp>
    </p:spTree>
    <p:extLst>
      <p:ext uri="{BB962C8B-B14F-4D97-AF65-F5344CB8AC3E}">
        <p14:creationId xmlns:p14="http://schemas.microsoft.com/office/powerpoint/2010/main" val="3862667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5</a:t>
            </a:fld>
            <a:endParaRPr lang="en-US" dirty="0"/>
          </a:p>
        </p:txBody>
      </p:sp>
    </p:spTree>
    <p:extLst>
      <p:ext uri="{BB962C8B-B14F-4D97-AF65-F5344CB8AC3E}">
        <p14:creationId xmlns:p14="http://schemas.microsoft.com/office/powerpoint/2010/main" val="3862667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6</a:t>
            </a:fld>
            <a:endParaRPr lang="en-US" dirty="0"/>
          </a:p>
        </p:txBody>
      </p:sp>
    </p:spTree>
    <p:extLst>
      <p:ext uri="{BB962C8B-B14F-4D97-AF65-F5344CB8AC3E}">
        <p14:creationId xmlns:p14="http://schemas.microsoft.com/office/powerpoint/2010/main" val="38626671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7</a:t>
            </a:fld>
            <a:endParaRPr lang="en-US" dirty="0"/>
          </a:p>
        </p:txBody>
      </p:sp>
    </p:spTree>
    <p:extLst>
      <p:ext uri="{BB962C8B-B14F-4D97-AF65-F5344CB8AC3E}">
        <p14:creationId xmlns:p14="http://schemas.microsoft.com/office/powerpoint/2010/main" val="3862667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8</a:t>
            </a:fld>
            <a:endParaRPr lang="en-US" dirty="0"/>
          </a:p>
        </p:txBody>
      </p:sp>
    </p:spTree>
    <p:extLst>
      <p:ext uri="{BB962C8B-B14F-4D97-AF65-F5344CB8AC3E}">
        <p14:creationId xmlns:p14="http://schemas.microsoft.com/office/powerpoint/2010/main" val="3862667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9</a:t>
            </a:fld>
            <a:endParaRPr lang="en-US" dirty="0"/>
          </a:p>
        </p:txBody>
      </p:sp>
    </p:spTree>
    <p:extLst>
      <p:ext uri="{BB962C8B-B14F-4D97-AF65-F5344CB8AC3E}">
        <p14:creationId xmlns:p14="http://schemas.microsoft.com/office/powerpoint/2010/main" val="38626671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7/10/2020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58416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7360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2801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14335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6593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76122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96950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1360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9866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29196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256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02241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473892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2244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4544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906166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7/10/2020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0474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7/10/2020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9185221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5.jpe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image" Target="../media/image8.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duotone>
              <a:schemeClr val="bg2">
                <a:shade val="48000"/>
                <a:hueMod val="106000"/>
                <a:satMod val="140000"/>
                <a:lumMod val="42000"/>
              </a:schemeClr>
              <a:schemeClr val="bg2">
                <a:tint val="98000"/>
                <a:hueMod val="92000"/>
                <a:satMod val="220000"/>
                <a:lumMod val="90000"/>
              </a:schemeClr>
            </a:duotone>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88D5DFD-FA42-4EB0-B24E-4180C0CC5A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CC864817-5955-484B-9D1F-9BC8DB739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2">
              <a:extLst>
                <a:ext uri="{FF2B5EF4-FFF2-40B4-BE49-F238E27FC236}">
                  <a16:creationId xmlns:a16="http://schemas.microsoft.com/office/drawing/2014/main" id="{280C083F-71A6-4E55-AE35-586518FE29B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5" name="Picture 4" descr="Lightbulb">
            <a:extLst>
              <a:ext uri="{FF2B5EF4-FFF2-40B4-BE49-F238E27FC236}">
                <a16:creationId xmlns:a16="http://schemas.microsoft.com/office/drawing/2014/main" id="{AC06F95D-BA5D-4DEE-93EF-3FE3173D13FF}"/>
              </a:ext>
            </a:extLst>
          </p:cNvPr>
          <p:cNvPicPr>
            <a:picLocks noChangeAspect="1"/>
          </p:cNvPicPr>
          <p:nvPr/>
        </p:nvPicPr>
        <p:blipFill rotWithShape="1">
          <a:blip r:embed="rId5" cstate="email">
            <a:alphaModFix/>
            <a:extLst>
              <a:ext uri="{28A0092B-C50C-407E-A947-70E740481C1C}">
                <a14:useLocalDpi xmlns:a14="http://schemas.microsoft.com/office/drawing/2010/main"/>
              </a:ext>
            </a:extLst>
          </a:blip>
          <a:srcRect/>
          <a:stretch/>
        </p:blipFill>
        <p:spPr>
          <a:xfrm>
            <a:off x="-3" y="-18517"/>
            <a:ext cx="12192003" cy="6857990"/>
          </a:xfrm>
          <a:prstGeom prst="rect">
            <a:avLst/>
          </a:prstGeom>
        </p:spPr>
      </p:pic>
      <p:grpSp>
        <p:nvGrpSpPr>
          <p:cNvPr id="14" name="Group 13">
            <a:extLst>
              <a:ext uri="{FF2B5EF4-FFF2-40B4-BE49-F238E27FC236}">
                <a16:creationId xmlns:a16="http://schemas.microsoft.com/office/drawing/2014/main" id="{D44056DF-7985-4692-968A-466E9E6AF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5" name="Round Diagonal Corner Rectangle 7">
              <a:extLst>
                <a:ext uri="{FF2B5EF4-FFF2-40B4-BE49-F238E27FC236}">
                  <a16:creationId xmlns:a16="http://schemas.microsoft.com/office/drawing/2014/main" id="{B414A174-532A-4602-934F-9858D1D86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940B0C0C-7F94-4725-8108-62B3B7A5AE7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7" name="Freeform 32">
                <a:extLst>
                  <a:ext uri="{FF2B5EF4-FFF2-40B4-BE49-F238E27FC236}">
                    <a16:creationId xmlns:a16="http://schemas.microsoft.com/office/drawing/2014/main" id="{367EAC5B-1891-480A-A3AD-B9F6A88FA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8" name="Freeform 33">
                <a:extLst>
                  <a:ext uri="{FF2B5EF4-FFF2-40B4-BE49-F238E27FC236}">
                    <a16:creationId xmlns:a16="http://schemas.microsoft.com/office/drawing/2014/main" id="{E33FF633-15BA-464F-8F5B-26C56665F7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9" name="Freeform 34">
                <a:extLst>
                  <a:ext uri="{FF2B5EF4-FFF2-40B4-BE49-F238E27FC236}">
                    <a16:creationId xmlns:a16="http://schemas.microsoft.com/office/drawing/2014/main" id="{0C949DF6-E66B-4DB8-AB52-30CA781B4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0" name="Freeform 37">
                <a:extLst>
                  <a:ext uri="{FF2B5EF4-FFF2-40B4-BE49-F238E27FC236}">
                    <a16:creationId xmlns:a16="http://schemas.microsoft.com/office/drawing/2014/main" id="{309C2298-5EF9-4B09-8995-014F6D3BF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1" name="Freeform 35">
                <a:extLst>
                  <a:ext uri="{FF2B5EF4-FFF2-40B4-BE49-F238E27FC236}">
                    <a16:creationId xmlns:a16="http://schemas.microsoft.com/office/drawing/2014/main" id="{319B2AFC-EBFF-477C-A364-6D575BE5A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2" name="Freeform 36">
                <a:extLst>
                  <a:ext uri="{FF2B5EF4-FFF2-40B4-BE49-F238E27FC236}">
                    <a16:creationId xmlns:a16="http://schemas.microsoft.com/office/drawing/2014/main" id="{CC6B7D67-F2F8-4B07-B954-EAC9135B2B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3" name="Freeform 38">
                <a:extLst>
                  <a:ext uri="{FF2B5EF4-FFF2-40B4-BE49-F238E27FC236}">
                    <a16:creationId xmlns:a16="http://schemas.microsoft.com/office/drawing/2014/main" id="{7FF1659D-33DA-4F62-8567-A54020D2E2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4" name="Freeform 39">
                <a:extLst>
                  <a:ext uri="{FF2B5EF4-FFF2-40B4-BE49-F238E27FC236}">
                    <a16:creationId xmlns:a16="http://schemas.microsoft.com/office/drawing/2014/main" id="{9110F572-DC3D-4AB3-B731-B73BD6505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5" name="Freeform 40">
                <a:extLst>
                  <a:ext uri="{FF2B5EF4-FFF2-40B4-BE49-F238E27FC236}">
                    <a16:creationId xmlns:a16="http://schemas.microsoft.com/office/drawing/2014/main" id="{A2F7D0E9-68CE-40F9-B0E9-F915103ECF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6" name="Rectangle 41">
                <a:extLst>
                  <a:ext uri="{FF2B5EF4-FFF2-40B4-BE49-F238E27FC236}">
                    <a16:creationId xmlns:a16="http://schemas.microsoft.com/office/drawing/2014/main" id="{AB69A438-1FB7-454A-A3E9-0C329643CD4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27" name="Freeform 32">
                <a:extLst>
                  <a:ext uri="{FF2B5EF4-FFF2-40B4-BE49-F238E27FC236}">
                    <a16:creationId xmlns:a16="http://schemas.microsoft.com/office/drawing/2014/main" id="{E64598D0-3A2C-4570-9E7C-C52C89549B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8" name="Freeform 33">
                <a:extLst>
                  <a:ext uri="{FF2B5EF4-FFF2-40B4-BE49-F238E27FC236}">
                    <a16:creationId xmlns:a16="http://schemas.microsoft.com/office/drawing/2014/main" id="{CC17CF42-8908-477B-9F36-DA1306CA01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9" name="Freeform 34">
                <a:extLst>
                  <a:ext uri="{FF2B5EF4-FFF2-40B4-BE49-F238E27FC236}">
                    <a16:creationId xmlns:a16="http://schemas.microsoft.com/office/drawing/2014/main" id="{A2457851-D4A0-404C-BF3F-99AE00B9E9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0" name="Freeform 37">
                <a:extLst>
                  <a:ext uri="{FF2B5EF4-FFF2-40B4-BE49-F238E27FC236}">
                    <a16:creationId xmlns:a16="http://schemas.microsoft.com/office/drawing/2014/main" id="{ECC300FA-EE4A-489E-9A47-79BEBF05D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1" name="Freeform 35">
                <a:extLst>
                  <a:ext uri="{FF2B5EF4-FFF2-40B4-BE49-F238E27FC236}">
                    <a16:creationId xmlns:a16="http://schemas.microsoft.com/office/drawing/2014/main" id="{0D1F26E2-902B-416B-A1DB-80DAF78D8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2" name="Freeform 36">
                <a:extLst>
                  <a:ext uri="{FF2B5EF4-FFF2-40B4-BE49-F238E27FC236}">
                    <a16:creationId xmlns:a16="http://schemas.microsoft.com/office/drawing/2014/main" id="{491346A0-BF6D-45A5-806A-2150768722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3" name="Freeform 38">
                <a:extLst>
                  <a:ext uri="{FF2B5EF4-FFF2-40B4-BE49-F238E27FC236}">
                    <a16:creationId xmlns:a16="http://schemas.microsoft.com/office/drawing/2014/main" id="{A8A5AAC9-38FD-4A03-AB91-236F2AAC62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4" name="Freeform 39">
                <a:extLst>
                  <a:ext uri="{FF2B5EF4-FFF2-40B4-BE49-F238E27FC236}">
                    <a16:creationId xmlns:a16="http://schemas.microsoft.com/office/drawing/2014/main" id="{7AD4105C-55AA-47FF-AC5D-5BCB0B78C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5" name="Freeform 40">
                <a:extLst>
                  <a:ext uri="{FF2B5EF4-FFF2-40B4-BE49-F238E27FC236}">
                    <a16:creationId xmlns:a16="http://schemas.microsoft.com/office/drawing/2014/main" id="{1C4B42B1-B112-4057-82C3-E5AF3BC7F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6" name="Rectangle 41">
                <a:extLst>
                  <a:ext uri="{FF2B5EF4-FFF2-40B4-BE49-F238E27FC236}">
                    <a16:creationId xmlns:a16="http://schemas.microsoft.com/office/drawing/2014/main" id="{C8B37395-3651-4E66-A62E-31529FABC8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2" name="Title 1">
            <a:extLst>
              <a:ext uri="{FF2B5EF4-FFF2-40B4-BE49-F238E27FC236}">
                <a16:creationId xmlns:a16="http://schemas.microsoft.com/office/drawing/2014/main" id="{4D687081-16D7-4BC5-A7DB-E70117439F85}"/>
              </a:ext>
            </a:extLst>
          </p:cNvPr>
          <p:cNvSpPr>
            <a:spLocks noGrp="1"/>
          </p:cNvSpPr>
          <p:nvPr>
            <p:ph type="ctrTitle"/>
          </p:nvPr>
        </p:nvSpPr>
        <p:spPr>
          <a:xfrm>
            <a:off x="2608527" y="2277529"/>
            <a:ext cx="6998229" cy="2372254"/>
          </a:xfrm>
        </p:spPr>
        <p:txBody>
          <a:bodyPr anchor="ctr">
            <a:normAutofit/>
          </a:bodyPr>
          <a:lstStyle/>
          <a:p>
            <a:pPr algn="ctr"/>
            <a:r>
              <a:rPr lang="en-US" dirty="0"/>
              <a:t>Does Innovation and creativity provide a business advantage?</a:t>
            </a:r>
          </a:p>
        </p:txBody>
      </p:sp>
      <p:sp>
        <p:nvSpPr>
          <p:cNvPr id="3" name="Subtitle 2">
            <a:extLst>
              <a:ext uri="{FF2B5EF4-FFF2-40B4-BE49-F238E27FC236}">
                <a16:creationId xmlns:a16="http://schemas.microsoft.com/office/drawing/2014/main" id="{1841851F-203A-4F8E-AA75-478526ABA894}"/>
              </a:ext>
            </a:extLst>
          </p:cNvPr>
          <p:cNvSpPr>
            <a:spLocks noGrp="1"/>
          </p:cNvSpPr>
          <p:nvPr>
            <p:ph type="subTitle" idx="1"/>
          </p:nvPr>
        </p:nvSpPr>
        <p:spPr>
          <a:xfrm>
            <a:off x="2657210" y="4791603"/>
            <a:ext cx="6857999" cy="953029"/>
          </a:xfrm>
        </p:spPr>
        <p:txBody>
          <a:bodyPr>
            <a:normAutofit/>
          </a:bodyPr>
          <a:lstStyle/>
          <a:p>
            <a:pPr algn="ctr"/>
            <a:r>
              <a:rPr lang="en-US" sz="2400" dirty="0">
                <a:solidFill>
                  <a:schemeClr val="bg1"/>
                </a:solidFill>
              </a:rPr>
              <a:t>By: samad uddin - 1710009</a:t>
            </a:r>
          </a:p>
        </p:txBody>
      </p:sp>
      <p:sp>
        <p:nvSpPr>
          <p:cNvPr id="38" name="Rectangle 37">
            <a:extLst>
              <a:ext uri="{FF2B5EF4-FFF2-40B4-BE49-F238E27FC236}">
                <a16:creationId xmlns:a16="http://schemas.microsoft.com/office/drawing/2014/main" id="{6B6D540F-1E2F-416F-819F-D8216BC8F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Tree>
    <p:extLst>
      <p:ext uri="{BB962C8B-B14F-4D97-AF65-F5344CB8AC3E}">
        <p14:creationId xmlns:p14="http://schemas.microsoft.com/office/powerpoint/2010/main" val="2185875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5">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340" name="Group 279">
            <a:extLst>
              <a:ext uri="{FF2B5EF4-FFF2-40B4-BE49-F238E27FC236}">
                <a16:creationId xmlns:a16="http://schemas.microsoft.com/office/drawing/2014/main" id="{5FE07634-A83A-4681-9C1D-BC0775F9D2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281" name="Rectangle 280">
              <a:extLst>
                <a:ext uri="{FF2B5EF4-FFF2-40B4-BE49-F238E27FC236}">
                  <a16:creationId xmlns:a16="http://schemas.microsoft.com/office/drawing/2014/main" id="{BF62976A-266E-4650-88F2-C16130F3D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2" name="Picture 2">
              <a:extLst>
                <a:ext uri="{FF2B5EF4-FFF2-40B4-BE49-F238E27FC236}">
                  <a16:creationId xmlns:a16="http://schemas.microsoft.com/office/drawing/2014/main" id="{88D9B99B-59C2-481A-A948-F87920A7FE5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6">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10" name="Content Placeholder 6" descr="circuit board">
            <a:extLst>
              <a:ext uri="{FF2B5EF4-FFF2-40B4-BE49-F238E27FC236}">
                <a16:creationId xmlns:a16="http://schemas.microsoft.com/office/drawing/2014/main" id="{38616497-6A2B-4863-A3DD-A2D0AF074897}"/>
              </a:ext>
            </a:extLst>
          </p:cNvPr>
          <p:cNvPicPr>
            <a:picLocks noChangeAspect="1"/>
          </p:cNvPicPr>
          <p:nvPr/>
        </p:nvPicPr>
        <p:blipFill rotWithShape="1">
          <a:blip r:embed="rId7"/>
          <a:srcRect l="7131" r="14065"/>
          <a:stretch/>
        </p:blipFill>
        <p:spPr>
          <a:xfrm flipH="1">
            <a:off x="-5598" y="10"/>
            <a:ext cx="4405319" cy="6857990"/>
          </a:xfrm>
          <a:prstGeom prst="rect">
            <a:avLst/>
          </a:prstGeom>
        </p:spPr>
      </p:pic>
      <p:grpSp>
        <p:nvGrpSpPr>
          <p:cNvPr id="341" name="Group 283">
            <a:extLst>
              <a:ext uri="{FF2B5EF4-FFF2-40B4-BE49-F238E27FC236}">
                <a16:creationId xmlns:a16="http://schemas.microsoft.com/office/drawing/2014/main" id="{A2E1FE48-FA7B-4262-B922-041542931D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285" name="Rectangle 284">
              <a:extLst>
                <a:ext uri="{FF2B5EF4-FFF2-40B4-BE49-F238E27FC236}">
                  <a16:creationId xmlns:a16="http://schemas.microsoft.com/office/drawing/2014/main" id="{F2E644B1-8F72-4AC4-89F1-EB3A027341E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286" name="Freeform 6">
              <a:extLst>
                <a:ext uri="{FF2B5EF4-FFF2-40B4-BE49-F238E27FC236}">
                  <a16:creationId xmlns:a16="http://schemas.microsoft.com/office/drawing/2014/main" id="{1781B8E8-8A26-4FFB-BE0C-7C0C644F7C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7" name="Freeform 7">
              <a:extLst>
                <a:ext uri="{FF2B5EF4-FFF2-40B4-BE49-F238E27FC236}">
                  <a16:creationId xmlns:a16="http://schemas.microsoft.com/office/drawing/2014/main" id="{4109D997-E9DF-4429-A643-3E691E2B70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8" name="Rectangle 287">
              <a:extLst>
                <a:ext uri="{FF2B5EF4-FFF2-40B4-BE49-F238E27FC236}">
                  <a16:creationId xmlns:a16="http://schemas.microsoft.com/office/drawing/2014/main" id="{B392695A-F131-4C51-B689-3F4D5B1A2F1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289" name="Freeform 9">
              <a:extLst>
                <a:ext uri="{FF2B5EF4-FFF2-40B4-BE49-F238E27FC236}">
                  <a16:creationId xmlns:a16="http://schemas.microsoft.com/office/drawing/2014/main" id="{8218EC3E-07D0-417A-B0A8-057F825EF7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0" name="Freeform 10">
              <a:extLst>
                <a:ext uri="{FF2B5EF4-FFF2-40B4-BE49-F238E27FC236}">
                  <a16:creationId xmlns:a16="http://schemas.microsoft.com/office/drawing/2014/main" id="{B036399E-7675-47B6-A645-242946879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1" name="Freeform 11">
              <a:extLst>
                <a:ext uri="{FF2B5EF4-FFF2-40B4-BE49-F238E27FC236}">
                  <a16:creationId xmlns:a16="http://schemas.microsoft.com/office/drawing/2014/main" id="{C44A0438-B8A4-43B3-B17C-B919FCD92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2" name="Freeform 12">
              <a:extLst>
                <a:ext uri="{FF2B5EF4-FFF2-40B4-BE49-F238E27FC236}">
                  <a16:creationId xmlns:a16="http://schemas.microsoft.com/office/drawing/2014/main" id="{ABC7257F-6F64-4B81-BDA7-7C232BCBA26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3" name="Freeform 13">
              <a:extLst>
                <a:ext uri="{FF2B5EF4-FFF2-40B4-BE49-F238E27FC236}">
                  <a16:creationId xmlns:a16="http://schemas.microsoft.com/office/drawing/2014/main" id="{72DD7E92-F033-480C-A220-63CE422C3A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4" name="Freeform 14">
              <a:extLst>
                <a:ext uri="{FF2B5EF4-FFF2-40B4-BE49-F238E27FC236}">
                  <a16:creationId xmlns:a16="http://schemas.microsoft.com/office/drawing/2014/main" id="{444A9AC9-463E-45E7-A818-13F664F7C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5" name="Freeform 15">
              <a:extLst>
                <a:ext uri="{FF2B5EF4-FFF2-40B4-BE49-F238E27FC236}">
                  <a16:creationId xmlns:a16="http://schemas.microsoft.com/office/drawing/2014/main" id="{6CCE9BBE-5DE3-4991-80CA-DFEB928673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6" name="Freeform 16">
              <a:extLst>
                <a:ext uri="{FF2B5EF4-FFF2-40B4-BE49-F238E27FC236}">
                  <a16:creationId xmlns:a16="http://schemas.microsoft.com/office/drawing/2014/main" id="{3180F6DF-A13F-491C-BF97-B206E3E7B9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7" name="Freeform 17">
              <a:extLst>
                <a:ext uri="{FF2B5EF4-FFF2-40B4-BE49-F238E27FC236}">
                  <a16:creationId xmlns:a16="http://schemas.microsoft.com/office/drawing/2014/main" id="{CAD0E44C-73C8-42BB-ADA8-2BA6B3082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8" name="Freeform 18">
              <a:extLst>
                <a:ext uri="{FF2B5EF4-FFF2-40B4-BE49-F238E27FC236}">
                  <a16:creationId xmlns:a16="http://schemas.microsoft.com/office/drawing/2014/main" id="{436EC43E-A70D-4E5C-B275-35CA8E93C1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9" name="Freeform 19">
              <a:extLst>
                <a:ext uri="{FF2B5EF4-FFF2-40B4-BE49-F238E27FC236}">
                  <a16:creationId xmlns:a16="http://schemas.microsoft.com/office/drawing/2014/main" id="{ADE7E5B6-2E2A-4F56-9E90-F8613E6D1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0" name="Freeform 20">
              <a:extLst>
                <a:ext uri="{FF2B5EF4-FFF2-40B4-BE49-F238E27FC236}">
                  <a16:creationId xmlns:a16="http://schemas.microsoft.com/office/drawing/2014/main" id="{86B9E49B-AE8D-47E0-BACC-A6D0AC3AB23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1" name="Freeform 21">
              <a:extLst>
                <a:ext uri="{FF2B5EF4-FFF2-40B4-BE49-F238E27FC236}">
                  <a16:creationId xmlns:a16="http://schemas.microsoft.com/office/drawing/2014/main" id="{2EB961AF-CD61-41BA-B0B2-0741A5ED64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2" name="Freeform 22">
              <a:extLst>
                <a:ext uri="{FF2B5EF4-FFF2-40B4-BE49-F238E27FC236}">
                  <a16:creationId xmlns:a16="http://schemas.microsoft.com/office/drawing/2014/main" id="{DC42BDA1-810A-4135-B3B1-B3161D372A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3" name="Freeform 23">
              <a:extLst>
                <a:ext uri="{FF2B5EF4-FFF2-40B4-BE49-F238E27FC236}">
                  <a16:creationId xmlns:a16="http://schemas.microsoft.com/office/drawing/2014/main" id="{FA51FCA8-FCF4-4116-8CB2-5C539E37F4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4" name="Freeform 24">
              <a:extLst>
                <a:ext uri="{FF2B5EF4-FFF2-40B4-BE49-F238E27FC236}">
                  <a16:creationId xmlns:a16="http://schemas.microsoft.com/office/drawing/2014/main" id="{F2850A10-CDBC-462A-8CB7-02587468344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5" name="Freeform 25">
              <a:extLst>
                <a:ext uri="{FF2B5EF4-FFF2-40B4-BE49-F238E27FC236}">
                  <a16:creationId xmlns:a16="http://schemas.microsoft.com/office/drawing/2014/main" id="{738A37B9-77C2-4464-BF1F-2AF25A0D29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6" name="Freeform 26">
              <a:extLst>
                <a:ext uri="{FF2B5EF4-FFF2-40B4-BE49-F238E27FC236}">
                  <a16:creationId xmlns:a16="http://schemas.microsoft.com/office/drawing/2014/main" id="{89026C8B-A162-4523-A51B-9F1200BC60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7" name="Freeform 27">
              <a:extLst>
                <a:ext uri="{FF2B5EF4-FFF2-40B4-BE49-F238E27FC236}">
                  <a16:creationId xmlns:a16="http://schemas.microsoft.com/office/drawing/2014/main" id="{5B76BC40-1FA2-477D-B2C2-4763577DB7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8" name="Freeform 28">
              <a:extLst>
                <a:ext uri="{FF2B5EF4-FFF2-40B4-BE49-F238E27FC236}">
                  <a16:creationId xmlns:a16="http://schemas.microsoft.com/office/drawing/2014/main" id="{6BC68EAA-2809-4AE4-80C1-2555CEF73D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9" name="Freeform 29">
              <a:extLst>
                <a:ext uri="{FF2B5EF4-FFF2-40B4-BE49-F238E27FC236}">
                  <a16:creationId xmlns:a16="http://schemas.microsoft.com/office/drawing/2014/main" id="{FE709D1B-0541-4414-9E87-CF7D6918C1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0" name="Freeform 30">
              <a:extLst>
                <a:ext uri="{FF2B5EF4-FFF2-40B4-BE49-F238E27FC236}">
                  <a16:creationId xmlns:a16="http://schemas.microsoft.com/office/drawing/2014/main" id="{33BCB888-11B8-4D01-BCDA-59BBA28DC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1" name="Freeform 31">
              <a:extLst>
                <a:ext uri="{FF2B5EF4-FFF2-40B4-BE49-F238E27FC236}">
                  <a16:creationId xmlns:a16="http://schemas.microsoft.com/office/drawing/2014/main" id="{28E5CE3E-C11A-4CF7-82BF-37D1221D4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2" name="Freeform 32">
              <a:extLst>
                <a:ext uri="{FF2B5EF4-FFF2-40B4-BE49-F238E27FC236}">
                  <a16:creationId xmlns:a16="http://schemas.microsoft.com/office/drawing/2014/main" id="{55284FC3-21FB-4FA7-B695-2D6A9CEF73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3" name="Rectangle 312">
              <a:extLst>
                <a:ext uri="{FF2B5EF4-FFF2-40B4-BE49-F238E27FC236}">
                  <a16:creationId xmlns:a16="http://schemas.microsoft.com/office/drawing/2014/main" id="{13DA6B78-00DE-4E55-9124-EFD72519BB9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314" name="Freeform 34">
              <a:extLst>
                <a:ext uri="{FF2B5EF4-FFF2-40B4-BE49-F238E27FC236}">
                  <a16:creationId xmlns:a16="http://schemas.microsoft.com/office/drawing/2014/main" id="{D4602B0F-2844-48BE-9B4A-0366AC90450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5" name="Freeform 35">
              <a:extLst>
                <a:ext uri="{FF2B5EF4-FFF2-40B4-BE49-F238E27FC236}">
                  <a16:creationId xmlns:a16="http://schemas.microsoft.com/office/drawing/2014/main" id="{E31E05BB-6004-474D-9900-D990378FD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6" name="Freeform 36">
              <a:extLst>
                <a:ext uri="{FF2B5EF4-FFF2-40B4-BE49-F238E27FC236}">
                  <a16:creationId xmlns:a16="http://schemas.microsoft.com/office/drawing/2014/main" id="{00BD01ED-F65D-4601-A77D-508E960E0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7" name="Freeform 37">
              <a:extLst>
                <a:ext uri="{FF2B5EF4-FFF2-40B4-BE49-F238E27FC236}">
                  <a16:creationId xmlns:a16="http://schemas.microsoft.com/office/drawing/2014/main" id="{FD307CAE-789C-4E80-B6F1-9858A3ABA3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8" name="Freeform 38">
              <a:extLst>
                <a:ext uri="{FF2B5EF4-FFF2-40B4-BE49-F238E27FC236}">
                  <a16:creationId xmlns:a16="http://schemas.microsoft.com/office/drawing/2014/main" id="{94B97B29-709E-4E24-B2FA-EF84AA12D2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9" name="Freeform 39">
              <a:extLst>
                <a:ext uri="{FF2B5EF4-FFF2-40B4-BE49-F238E27FC236}">
                  <a16:creationId xmlns:a16="http://schemas.microsoft.com/office/drawing/2014/main" id="{C05D52B9-1FA2-4E7C-8229-B09811A90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0" name="Freeform 40">
              <a:extLst>
                <a:ext uri="{FF2B5EF4-FFF2-40B4-BE49-F238E27FC236}">
                  <a16:creationId xmlns:a16="http://schemas.microsoft.com/office/drawing/2014/main" id="{CC0A5575-2FB9-440F-B9A8-E0DDE1C37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1" name="Freeform 41">
              <a:extLst>
                <a:ext uri="{FF2B5EF4-FFF2-40B4-BE49-F238E27FC236}">
                  <a16:creationId xmlns:a16="http://schemas.microsoft.com/office/drawing/2014/main" id="{AFFCC88F-01DF-4DE1-8CD5-88631E3091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2" name="Freeform 42">
              <a:extLst>
                <a:ext uri="{FF2B5EF4-FFF2-40B4-BE49-F238E27FC236}">
                  <a16:creationId xmlns:a16="http://schemas.microsoft.com/office/drawing/2014/main" id="{33EEC40B-E2CD-4BAC-94D6-85B7071422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3" name="Freeform 43">
              <a:extLst>
                <a:ext uri="{FF2B5EF4-FFF2-40B4-BE49-F238E27FC236}">
                  <a16:creationId xmlns:a16="http://schemas.microsoft.com/office/drawing/2014/main" id="{3E0E9643-5C60-4933-BB1B-9A09057E7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4" name="Freeform 44">
              <a:extLst>
                <a:ext uri="{FF2B5EF4-FFF2-40B4-BE49-F238E27FC236}">
                  <a16:creationId xmlns:a16="http://schemas.microsoft.com/office/drawing/2014/main" id="{94F86E92-9EC7-437C-946B-31E7C1C477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5" name="Rectangle 324">
              <a:extLst>
                <a:ext uri="{FF2B5EF4-FFF2-40B4-BE49-F238E27FC236}">
                  <a16:creationId xmlns:a16="http://schemas.microsoft.com/office/drawing/2014/main" id="{BE9A51BE-C514-46B5-ABA6-7E7C878F8E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326" name="Freeform 46">
              <a:extLst>
                <a:ext uri="{FF2B5EF4-FFF2-40B4-BE49-F238E27FC236}">
                  <a16:creationId xmlns:a16="http://schemas.microsoft.com/office/drawing/2014/main" id="{8B255447-F0E9-4D96-A4B0-F9EDDE58A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7" name="Freeform 47">
              <a:extLst>
                <a:ext uri="{FF2B5EF4-FFF2-40B4-BE49-F238E27FC236}">
                  <a16:creationId xmlns:a16="http://schemas.microsoft.com/office/drawing/2014/main" id="{AFAC5F3A-3BE7-489E-A848-498B9995F1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8" name="Freeform 48">
              <a:extLst>
                <a:ext uri="{FF2B5EF4-FFF2-40B4-BE49-F238E27FC236}">
                  <a16:creationId xmlns:a16="http://schemas.microsoft.com/office/drawing/2014/main" id="{A974E7AA-5EF3-4817-B0AE-4C1A784EE9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9" name="Freeform 49">
              <a:extLst>
                <a:ext uri="{FF2B5EF4-FFF2-40B4-BE49-F238E27FC236}">
                  <a16:creationId xmlns:a16="http://schemas.microsoft.com/office/drawing/2014/main" id="{8AA54AC1-3E87-49C0-A594-87829A2CFF3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0" name="Freeform 50">
              <a:extLst>
                <a:ext uri="{FF2B5EF4-FFF2-40B4-BE49-F238E27FC236}">
                  <a16:creationId xmlns:a16="http://schemas.microsoft.com/office/drawing/2014/main" id="{CC237789-73BC-4BD9-BFE8-1325FA4B52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1" name="Freeform 51">
              <a:extLst>
                <a:ext uri="{FF2B5EF4-FFF2-40B4-BE49-F238E27FC236}">
                  <a16:creationId xmlns:a16="http://schemas.microsoft.com/office/drawing/2014/main" id="{DCF4052D-CF62-47DC-991E-49D0BA908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2" name="Freeform 52">
              <a:extLst>
                <a:ext uri="{FF2B5EF4-FFF2-40B4-BE49-F238E27FC236}">
                  <a16:creationId xmlns:a16="http://schemas.microsoft.com/office/drawing/2014/main" id="{2ABD9104-C938-44F2-8622-8407A2593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3" name="Freeform 53">
              <a:extLst>
                <a:ext uri="{FF2B5EF4-FFF2-40B4-BE49-F238E27FC236}">
                  <a16:creationId xmlns:a16="http://schemas.microsoft.com/office/drawing/2014/main" id="{4AA18F60-3E86-4A5A-B82E-A79183ED363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4" name="Freeform 54">
              <a:extLst>
                <a:ext uri="{FF2B5EF4-FFF2-40B4-BE49-F238E27FC236}">
                  <a16:creationId xmlns:a16="http://schemas.microsoft.com/office/drawing/2014/main" id="{0F34C941-6196-4937-99E5-14AAD23F28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5" name="Freeform 55">
              <a:extLst>
                <a:ext uri="{FF2B5EF4-FFF2-40B4-BE49-F238E27FC236}">
                  <a16:creationId xmlns:a16="http://schemas.microsoft.com/office/drawing/2014/main" id="{60DB8A6C-23D7-4A88-BDCE-8FEC86A12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6" name="Freeform 56">
              <a:extLst>
                <a:ext uri="{FF2B5EF4-FFF2-40B4-BE49-F238E27FC236}">
                  <a16:creationId xmlns:a16="http://schemas.microsoft.com/office/drawing/2014/main" id="{29F5F702-AEE6-4633-BB20-7A15C3A31F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7" name="Freeform 57">
              <a:extLst>
                <a:ext uri="{FF2B5EF4-FFF2-40B4-BE49-F238E27FC236}">
                  <a16:creationId xmlns:a16="http://schemas.microsoft.com/office/drawing/2014/main" id="{F30C7A45-6890-4EA5-9F6B-E2AB4D04C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8" name="Freeform 58">
              <a:extLst>
                <a:ext uri="{FF2B5EF4-FFF2-40B4-BE49-F238E27FC236}">
                  <a16:creationId xmlns:a16="http://schemas.microsoft.com/office/drawing/2014/main" id="{F31A7373-F68A-485D-95DC-B53ACC7B5F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5" name="TextBox 4">
            <a:extLst>
              <a:ext uri="{FF2B5EF4-FFF2-40B4-BE49-F238E27FC236}">
                <a16:creationId xmlns:a16="http://schemas.microsoft.com/office/drawing/2014/main" id="{31225ADD-7F71-4679-A859-5D485D5AAFF3}"/>
              </a:ext>
            </a:extLst>
          </p:cNvPr>
          <p:cNvSpPr txBox="1"/>
          <p:nvPr/>
        </p:nvSpPr>
        <p:spPr>
          <a:xfrm>
            <a:off x="452437" y="2344810"/>
            <a:ext cx="6914942" cy="646331"/>
          </a:xfrm>
          <a:prstGeom prst="rect">
            <a:avLst/>
          </a:prstGeom>
          <a:noFill/>
        </p:spPr>
        <p:txBody>
          <a:bodyPr wrap="square" rtlCol="0">
            <a:spAutoFit/>
          </a:bodyPr>
          <a:lstStyle/>
          <a:p>
            <a:endParaRPr lang="en-GB" dirty="0"/>
          </a:p>
          <a:p>
            <a:endParaRPr lang="en-GB" dirty="0"/>
          </a:p>
        </p:txBody>
      </p:sp>
      <p:sp>
        <p:nvSpPr>
          <p:cNvPr id="9" name="TextBox 8">
            <a:extLst>
              <a:ext uri="{FF2B5EF4-FFF2-40B4-BE49-F238E27FC236}">
                <a16:creationId xmlns:a16="http://schemas.microsoft.com/office/drawing/2014/main" id="{6D4F0DD4-9822-40F8-827A-99A0156927F4}"/>
              </a:ext>
            </a:extLst>
          </p:cNvPr>
          <p:cNvSpPr txBox="1"/>
          <p:nvPr/>
        </p:nvSpPr>
        <p:spPr>
          <a:xfrm>
            <a:off x="6346209" y="163773"/>
            <a:ext cx="4202728" cy="646331"/>
          </a:xfrm>
          <a:prstGeom prst="rect">
            <a:avLst/>
          </a:prstGeom>
          <a:noFill/>
        </p:spPr>
        <p:txBody>
          <a:bodyPr wrap="square" rtlCol="0">
            <a:spAutoFit/>
          </a:bodyPr>
          <a:lstStyle/>
          <a:p>
            <a:pPr algn="ctr"/>
            <a:r>
              <a:rPr lang="en-GB" sz="3600" dirty="0">
                <a:latin typeface="+mj-lt"/>
              </a:rPr>
              <a:t>Introduction</a:t>
            </a:r>
          </a:p>
        </p:txBody>
      </p:sp>
      <p:sp>
        <p:nvSpPr>
          <p:cNvPr id="2" name="Rectangle: Rounded Corners 1">
            <a:extLst>
              <a:ext uri="{FF2B5EF4-FFF2-40B4-BE49-F238E27FC236}">
                <a16:creationId xmlns:a16="http://schemas.microsoft.com/office/drawing/2014/main" id="{B00C1E99-004A-44C2-AFC9-BDDFF3FADA19}"/>
              </a:ext>
            </a:extLst>
          </p:cNvPr>
          <p:cNvSpPr/>
          <p:nvPr/>
        </p:nvSpPr>
        <p:spPr>
          <a:xfrm>
            <a:off x="4918728" y="2689129"/>
            <a:ext cx="6758251" cy="934341"/>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The purpose of this presentation is to find out if Innovation and creativity provide a business advantage.</a:t>
            </a:r>
          </a:p>
        </p:txBody>
      </p:sp>
      <p:sp>
        <p:nvSpPr>
          <p:cNvPr id="64" name="Rectangle: Rounded Corners 63">
            <a:extLst>
              <a:ext uri="{FF2B5EF4-FFF2-40B4-BE49-F238E27FC236}">
                <a16:creationId xmlns:a16="http://schemas.microsoft.com/office/drawing/2014/main" id="{0DA8A5FF-4E9B-438B-A9EA-4008A0F7D485}"/>
              </a:ext>
            </a:extLst>
          </p:cNvPr>
          <p:cNvSpPr/>
          <p:nvPr/>
        </p:nvSpPr>
        <p:spPr>
          <a:xfrm>
            <a:off x="4887435" y="3892551"/>
            <a:ext cx="6820835" cy="185098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endParaRPr lang="en-GB" dirty="0"/>
          </a:p>
          <a:p>
            <a:pPr algn="ctr"/>
            <a:r>
              <a:rPr lang="en-GB" dirty="0"/>
              <a:t>Reflection is the process of evaluating how we learn through experience in order to understand and develop practise. There are a number of reflection models however the reflection model which I will be using throughout this presentation to reflect back on the module is Gibbs Model of Reflection. </a:t>
            </a:r>
          </a:p>
          <a:p>
            <a:pPr algn="ctr"/>
            <a:endParaRPr lang="en-GB" dirty="0"/>
          </a:p>
        </p:txBody>
      </p:sp>
      <p:sp>
        <p:nvSpPr>
          <p:cNvPr id="65" name="Rectangle: Rounded Corners 64">
            <a:extLst>
              <a:ext uri="{FF2B5EF4-FFF2-40B4-BE49-F238E27FC236}">
                <a16:creationId xmlns:a16="http://schemas.microsoft.com/office/drawing/2014/main" id="{D439042E-C0DF-428F-AC7D-62CA41500C51}"/>
              </a:ext>
            </a:extLst>
          </p:cNvPr>
          <p:cNvSpPr/>
          <p:nvPr/>
        </p:nvSpPr>
        <p:spPr>
          <a:xfrm>
            <a:off x="4856143" y="961981"/>
            <a:ext cx="6820836" cy="157238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My name is Samad Uddin, and this presentation will offer a critical reflection towards my learning as a result of studying this module focused on a model of reflection, which presents a summary of the key topics I have studied.</a:t>
            </a:r>
          </a:p>
        </p:txBody>
      </p:sp>
      <p:pic>
        <p:nvPicPr>
          <p:cNvPr id="3" name="Recorded Sound">
            <a:hlinkClick r:id="" action="ppaction://media"/>
            <a:extLst>
              <a:ext uri="{FF2B5EF4-FFF2-40B4-BE49-F238E27FC236}">
                <a16:creationId xmlns:a16="http://schemas.microsoft.com/office/drawing/2014/main" id="{C65B02F6-6604-4C28-AEE8-991153BBE36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432945" y="5904706"/>
            <a:ext cx="609600" cy="609600"/>
          </a:xfrm>
          <a:prstGeom prst="rect">
            <a:avLst/>
          </a:prstGeom>
        </p:spPr>
      </p:pic>
    </p:spTree>
    <p:extLst>
      <p:ext uri="{BB962C8B-B14F-4D97-AF65-F5344CB8AC3E}">
        <p14:creationId xmlns:p14="http://schemas.microsoft.com/office/powerpoint/2010/main" val="302665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37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B19004D-BCEB-435C-9B76-C16A6633BFDF}"/>
              </a:ext>
            </a:extLst>
          </p:cNvPr>
          <p:cNvSpPr txBox="1"/>
          <p:nvPr/>
        </p:nvSpPr>
        <p:spPr>
          <a:xfrm>
            <a:off x="3475602" y="16838"/>
            <a:ext cx="6018663" cy="646331"/>
          </a:xfrm>
          <a:prstGeom prst="rect">
            <a:avLst/>
          </a:prstGeom>
          <a:noFill/>
        </p:spPr>
        <p:txBody>
          <a:bodyPr wrap="square" rtlCol="0">
            <a:spAutoFit/>
          </a:bodyPr>
          <a:lstStyle/>
          <a:p>
            <a:pPr algn="ctr"/>
            <a:r>
              <a:rPr lang="en-GB" sz="3600" dirty="0">
                <a:latin typeface="+mj-lt"/>
              </a:rPr>
              <a:t>Gibbs Model of Reflection</a:t>
            </a:r>
          </a:p>
        </p:txBody>
      </p:sp>
      <p:pic>
        <p:nvPicPr>
          <p:cNvPr id="9" name="Picture 8">
            <a:extLst>
              <a:ext uri="{FF2B5EF4-FFF2-40B4-BE49-F238E27FC236}">
                <a16:creationId xmlns:a16="http://schemas.microsoft.com/office/drawing/2014/main" id="{CCA66593-6139-4ED2-80F7-4534F5CEEA7F}"/>
              </a:ext>
            </a:extLst>
          </p:cNvPr>
          <p:cNvPicPr>
            <a:picLocks noChangeAspect="1"/>
          </p:cNvPicPr>
          <p:nvPr/>
        </p:nvPicPr>
        <p:blipFill rotWithShape="1">
          <a:blip r:embed="rId4"/>
          <a:srcRect t="9706"/>
          <a:stretch/>
        </p:blipFill>
        <p:spPr>
          <a:xfrm>
            <a:off x="7468397" y="1406984"/>
            <a:ext cx="4723603" cy="4242078"/>
          </a:xfrm>
          <a:prstGeom prst="rect">
            <a:avLst/>
          </a:prstGeom>
        </p:spPr>
      </p:pic>
      <p:sp>
        <p:nvSpPr>
          <p:cNvPr id="2" name="Rectangle: Rounded Corners 1">
            <a:extLst>
              <a:ext uri="{FF2B5EF4-FFF2-40B4-BE49-F238E27FC236}">
                <a16:creationId xmlns:a16="http://schemas.microsoft.com/office/drawing/2014/main" id="{D7817170-E4C5-4FFB-8BF5-C65400979743}"/>
              </a:ext>
            </a:extLst>
          </p:cNvPr>
          <p:cNvSpPr/>
          <p:nvPr/>
        </p:nvSpPr>
        <p:spPr>
          <a:xfrm>
            <a:off x="866372" y="727337"/>
            <a:ext cx="6406167" cy="208048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Graham Gibbs initiated the Gibbs Reflective Process in 1988 to establish a framework for learning from experience. This offers a structure for the analysis of interactions and, with its cyclical existence, applies itself especially well to recurring experiences, helping to understand and prepare events which either went well or did not go well. Using a circle, the reflection on these experiences may be formed in stages.</a:t>
            </a:r>
          </a:p>
        </p:txBody>
      </p:sp>
      <p:sp>
        <p:nvSpPr>
          <p:cNvPr id="8" name="Rectangle: Rounded Corners 7">
            <a:extLst>
              <a:ext uri="{FF2B5EF4-FFF2-40B4-BE49-F238E27FC236}">
                <a16:creationId xmlns:a16="http://schemas.microsoft.com/office/drawing/2014/main" id="{C1E7E0F5-E76E-4A0B-884B-137FB4A95F5A}"/>
              </a:ext>
            </a:extLst>
          </p:cNvPr>
          <p:cNvSpPr/>
          <p:nvPr/>
        </p:nvSpPr>
        <p:spPr>
          <a:xfrm>
            <a:off x="845349" y="2922608"/>
            <a:ext cx="6406167" cy="1300995"/>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The benefits of the cycle includes the emphasis on the structured evaluation of different stages of learning experiences. This process demonstrates that learning takes place from experience and takes into consideration our emotions towards the experience.</a:t>
            </a:r>
          </a:p>
        </p:txBody>
      </p:sp>
      <p:sp>
        <p:nvSpPr>
          <p:cNvPr id="10" name="Rectangle: Rounded Corners 9">
            <a:extLst>
              <a:ext uri="{FF2B5EF4-FFF2-40B4-BE49-F238E27FC236}">
                <a16:creationId xmlns:a16="http://schemas.microsoft.com/office/drawing/2014/main" id="{3166C971-A21C-451F-A984-6AD940F2BCB9}"/>
              </a:ext>
            </a:extLst>
          </p:cNvPr>
          <p:cNvSpPr/>
          <p:nvPr/>
        </p:nvSpPr>
        <p:spPr>
          <a:xfrm>
            <a:off x="887395" y="4338392"/>
            <a:ext cx="6385144" cy="1442193"/>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The theoretical drawbacks of the model are that it appears to be simplistic and does not have the intellectual rigour needed to adequately understand the consequences of such possible outcomes or of the thinking processes underpinning them.</a:t>
            </a:r>
          </a:p>
        </p:txBody>
      </p:sp>
      <p:sp>
        <p:nvSpPr>
          <p:cNvPr id="13" name="Rectangle: Rounded Corners 12">
            <a:extLst>
              <a:ext uri="{FF2B5EF4-FFF2-40B4-BE49-F238E27FC236}">
                <a16:creationId xmlns:a16="http://schemas.microsoft.com/office/drawing/2014/main" id="{F756C1F4-8F0F-4358-AFA0-FBDC1EE6B715}"/>
              </a:ext>
            </a:extLst>
          </p:cNvPr>
          <p:cNvSpPr/>
          <p:nvPr/>
        </p:nvSpPr>
        <p:spPr>
          <a:xfrm>
            <a:off x="1987827" y="6293582"/>
            <a:ext cx="8216346" cy="419843"/>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r>
              <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rPr>
              <a:t>(MindTools Content Team, 2020), </a:t>
            </a:r>
            <a:r>
              <a:rPr lang="en-GB" dirty="0">
                <a:solidFill>
                  <a:schemeClr val="bg1"/>
                </a:solidFill>
                <a:latin typeface="Calibri" panose="020F0502020204030204" pitchFamily="34" charset="0"/>
                <a:ea typeface="Times New Roman" panose="02020603050405020304" pitchFamily="18" charset="0"/>
              </a:rPr>
              <a:t>(The University of Edinburgh , 2019), </a:t>
            </a:r>
            <a:r>
              <a:rPr lang="en-GB" dirty="0">
                <a:solidFill>
                  <a:schemeClr val="bg1"/>
                </a:solidFill>
              </a:rPr>
              <a:t>(Jasper, 2013)</a:t>
            </a:r>
            <a:endParaRPr lang="en-GB" dirty="0">
              <a:solidFill>
                <a:schemeClr val="bg1"/>
              </a:solidFill>
              <a:latin typeface="Times New Roman" panose="02020603050405020304" pitchFamily="18" charset="0"/>
              <a:ea typeface="Times New Roman" panose="02020603050405020304" pitchFamily="18" charset="0"/>
            </a:endParaRPr>
          </a:p>
        </p:txBody>
      </p:sp>
      <p:pic>
        <p:nvPicPr>
          <p:cNvPr id="14" name="Recorded Sound">
            <a:hlinkClick r:id="" action="ppaction://media"/>
            <a:extLst>
              <a:ext uri="{FF2B5EF4-FFF2-40B4-BE49-F238E27FC236}">
                <a16:creationId xmlns:a16="http://schemas.microsoft.com/office/drawing/2014/main" id="{03967453-3D5F-4653-B7B3-B297DFCB338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40549" y="5895374"/>
            <a:ext cx="609600" cy="609600"/>
          </a:xfrm>
          <a:prstGeom prst="rect">
            <a:avLst/>
          </a:prstGeom>
        </p:spPr>
      </p:pic>
    </p:spTree>
    <p:extLst>
      <p:ext uri="{BB962C8B-B14F-4D97-AF65-F5344CB8AC3E}">
        <p14:creationId xmlns:p14="http://schemas.microsoft.com/office/powerpoint/2010/main" val="223884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127"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5">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506F80F-7BCE-4340-A389-973EC2C50358}"/>
              </a:ext>
            </a:extLst>
          </p:cNvPr>
          <p:cNvSpPr txBox="1"/>
          <p:nvPr/>
        </p:nvSpPr>
        <p:spPr>
          <a:xfrm>
            <a:off x="3657600" y="218364"/>
            <a:ext cx="5390866" cy="523220"/>
          </a:xfrm>
          <a:prstGeom prst="rect">
            <a:avLst/>
          </a:prstGeom>
          <a:noFill/>
        </p:spPr>
        <p:txBody>
          <a:bodyPr wrap="square" rtlCol="0">
            <a:spAutoFit/>
          </a:bodyPr>
          <a:lstStyle/>
          <a:p>
            <a:pPr algn="ctr"/>
            <a:r>
              <a:rPr lang="en-GB" sz="2800" dirty="0"/>
              <a:t>Week – 1: What is Innovation </a:t>
            </a:r>
          </a:p>
        </p:txBody>
      </p:sp>
      <p:sp>
        <p:nvSpPr>
          <p:cNvPr id="4" name="Rectangle: Rounded Corners 3">
            <a:extLst>
              <a:ext uri="{FF2B5EF4-FFF2-40B4-BE49-F238E27FC236}">
                <a16:creationId xmlns:a16="http://schemas.microsoft.com/office/drawing/2014/main" id="{35066531-7F6B-4A3E-84A2-796885D2261E}"/>
              </a:ext>
            </a:extLst>
          </p:cNvPr>
          <p:cNvSpPr/>
          <p:nvPr/>
        </p:nvSpPr>
        <p:spPr>
          <a:xfrm>
            <a:off x="903816" y="829497"/>
            <a:ext cx="10694506" cy="107342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Description</a:t>
            </a:r>
            <a:r>
              <a:rPr lang="en-GB" sz="1600" dirty="0"/>
              <a:t> - The first week of this module I was taught about innovation and the differences between invention and innovation. The first theorist we have gone through during that week was Joseph Schumpeter (1883-1950). He suggested that innovation and invention are the key to business advantage. We have also carried out several activities to gain knowledge and understanding of the topic along with the different types of innovation. </a:t>
            </a:r>
          </a:p>
        </p:txBody>
      </p:sp>
      <p:sp>
        <p:nvSpPr>
          <p:cNvPr id="5" name="Rectangle: Rounded Corners 4">
            <a:extLst>
              <a:ext uri="{FF2B5EF4-FFF2-40B4-BE49-F238E27FC236}">
                <a16:creationId xmlns:a16="http://schemas.microsoft.com/office/drawing/2014/main" id="{6931F369-746A-4FCC-A8B6-706504221C1E}"/>
              </a:ext>
            </a:extLst>
          </p:cNvPr>
          <p:cNvSpPr/>
          <p:nvPr/>
        </p:nvSpPr>
        <p:spPr>
          <a:xfrm>
            <a:off x="903815" y="1990837"/>
            <a:ext cx="10694505" cy="659061"/>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Feeling </a:t>
            </a:r>
            <a:r>
              <a:rPr lang="en-GB" sz="1600" dirty="0"/>
              <a:t>- I think with the activities were very useful in terms of learning deeply the difference between the both topics. I also feel that I am more confident to discuss about the topics now then before.</a:t>
            </a:r>
          </a:p>
        </p:txBody>
      </p:sp>
      <p:sp>
        <p:nvSpPr>
          <p:cNvPr id="6" name="Rectangle: Rounded Corners 5">
            <a:extLst>
              <a:ext uri="{FF2B5EF4-FFF2-40B4-BE49-F238E27FC236}">
                <a16:creationId xmlns:a16="http://schemas.microsoft.com/office/drawing/2014/main" id="{038675A3-BE9F-4C4D-961D-F681D4580EA5}"/>
              </a:ext>
            </a:extLst>
          </p:cNvPr>
          <p:cNvSpPr/>
          <p:nvPr/>
        </p:nvSpPr>
        <p:spPr>
          <a:xfrm>
            <a:off x="903814" y="2737811"/>
            <a:ext cx="10694505" cy="1329533"/>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Evaluation</a:t>
            </a:r>
            <a:r>
              <a:rPr lang="en-GB" sz="1600" dirty="0"/>
              <a:t> – The whole experience was quite knowledgeable. The good and bad that I have highlighted from the session are:</a:t>
            </a:r>
          </a:p>
          <a:p>
            <a:r>
              <a:rPr lang="en-GB" sz="1600" b="1" dirty="0"/>
              <a:t>Good</a:t>
            </a:r>
            <a:r>
              <a:rPr lang="en-GB" sz="1600" dirty="0"/>
              <a:t>: New strategies and initiatives are required to solve global problems, so innovation would be essential to achieving such changes.</a:t>
            </a:r>
          </a:p>
          <a:p>
            <a:r>
              <a:rPr lang="en-GB" sz="1600" b="1" dirty="0"/>
              <a:t>Bad</a:t>
            </a:r>
            <a:r>
              <a:rPr lang="en-GB" sz="1600" dirty="0"/>
              <a:t>: Innovation involves changing or eliminating current systems, functions, organisations, technology or market structures. However not everyone likes changes and unless implemented the results will not be visible</a:t>
            </a:r>
          </a:p>
        </p:txBody>
      </p:sp>
      <p:sp>
        <p:nvSpPr>
          <p:cNvPr id="7" name="Rectangle: Rounded Corners 6">
            <a:extLst>
              <a:ext uri="{FF2B5EF4-FFF2-40B4-BE49-F238E27FC236}">
                <a16:creationId xmlns:a16="http://schemas.microsoft.com/office/drawing/2014/main" id="{FB02DF1F-2BF3-4C58-B771-3CA780450766}"/>
              </a:ext>
            </a:extLst>
          </p:cNvPr>
          <p:cNvSpPr/>
          <p:nvPr/>
        </p:nvSpPr>
        <p:spPr>
          <a:xfrm>
            <a:off x="903814" y="4155257"/>
            <a:ext cx="10694505" cy="64203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Analysis</a:t>
            </a:r>
            <a:r>
              <a:rPr lang="en-GB" sz="1600" dirty="0"/>
              <a:t> - I have gained knowledge about the difference between the both topics. In my point of view innovation can be very costly depending on the type of innovation and the market demand.</a:t>
            </a:r>
          </a:p>
        </p:txBody>
      </p:sp>
      <p:sp>
        <p:nvSpPr>
          <p:cNvPr id="10" name="Rectangle: Rounded Corners 9">
            <a:extLst>
              <a:ext uri="{FF2B5EF4-FFF2-40B4-BE49-F238E27FC236}">
                <a16:creationId xmlns:a16="http://schemas.microsoft.com/office/drawing/2014/main" id="{37737CB5-404D-4CCC-B135-8D01183AFCA8}"/>
              </a:ext>
            </a:extLst>
          </p:cNvPr>
          <p:cNvSpPr/>
          <p:nvPr/>
        </p:nvSpPr>
        <p:spPr>
          <a:xfrm>
            <a:off x="903814" y="4887905"/>
            <a:ext cx="10694505" cy="492478"/>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Conclusion</a:t>
            </a:r>
            <a:r>
              <a:rPr lang="en-GB" sz="1600" dirty="0"/>
              <a:t> – I knew what the term innovation meant however I have never studied innovation deeply enough to understand the art of innovation. </a:t>
            </a:r>
          </a:p>
        </p:txBody>
      </p:sp>
      <p:sp>
        <p:nvSpPr>
          <p:cNvPr id="11" name="Rectangle: Rounded Corners 10">
            <a:extLst>
              <a:ext uri="{FF2B5EF4-FFF2-40B4-BE49-F238E27FC236}">
                <a16:creationId xmlns:a16="http://schemas.microsoft.com/office/drawing/2014/main" id="{50675012-88E1-4538-B9F8-C0F2FD253456}"/>
              </a:ext>
            </a:extLst>
          </p:cNvPr>
          <p:cNvSpPr/>
          <p:nvPr/>
        </p:nvSpPr>
        <p:spPr>
          <a:xfrm>
            <a:off x="903814" y="5478624"/>
            <a:ext cx="10694505" cy="77640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Action Plan </a:t>
            </a:r>
            <a:r>
              <a:rPr lang="en-GB" sz="1600" dirty="0"/>
              <a:t>– If I had a chance to do it again I would definitely read more on innovation and evaluate myself in terms of how innovative I am. Innovation is a key advantage for businesses therefore researching more on innovation would definitely help me with my business to capture the benefits. </a:t>
            </a:r>
          </a:p>
        </p:txBody>
      </p:sp>
      <p:sp>
        <p:nvSpPr>
          <p:cNvPr id="3" name="Rectangle: Rounded Corners 2">
            <a:extLst>
              <a:ext uri="{FF2B5EF4-FFF2-40B4-BE49-F238E27FC236}">
                <a16:creationId xmlns:a16="http://schemas.microsoft.com/office/drawing/2014/main" id="{9D58FDCE-E1B0-4632-A2ED-9151CBA119B6}"/>
              </a:ext>
            </a:extLst>
          </p:cNvPr>
          <p:cNvSpPr/>
          <p:nvPr/>
        </p:nvSpPr>
        <p:spPr>
          <a:xfrm>
            <a:off x="3657600" y="6353267"/>
            <a:ext cx="5390866" cy="377687"/>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spcAft>
                <a:spcPts val="0"/>
              </a:spcAft>
            </a:pPr>
            <a:r>
              <a:rPr lang="en-GB" sz="1600" dirty="0">
                <a:solidFill>
                  <a:srgbClr val="000000"/>
                </a:solidFill>
                <a:ea typeface="Times New Roman" panose="02020603050405020304" pitchFamily="18" charset="0"/>
                <a:cs typeface="Times New Roman" panose="02020603050405020304" pitchFamily="18" charset="0"/>
              </a:rPr>
              <a:t>(</a:t>
            </a:r>
            <a:r>
              <a:rPr lang="en-GB" sz="1600" dirty="0" err="1">
                <a:solidFill>
                  <a:srgbClr val="000000"/>
                </a:solidFill>
                <a:ea typeface="Times New Roman" panose="02020603050405020304" pitchFamily="18" charset="0"/>
                <a:cs typeface="Times New Roman" panose="02020603050405020304" pitchFamily="18" charset="0"/>
              </a:rPr>
              <a:t>Hitt</a:t>
            </a:r>
            <a:r>
              <a:rPr lang="en-GB" sz="1600" dirty="0">
                <a:solidFill>
                  <a:srgbClr val="000000"/>
                </a:solidFill>
                <a:ea typeface="Times New Roman" panose="02020603050405020304" pitchFamily="18" charset="0"/>
                <a:cs typeface="Times New Roman" panose="02020603050405020304" pitchFamily="18" charset="0"/>
              </a:rPr>
              <a:t>, M.A. et al, 2016), (Pisano, 2015), (Kirton, 2003)</a:t>
            </a:r>
            <a:endParaRPr lang="en-GB" sz="1600" dirty="0">
              <a:ea typeface="Times New Roman" panose="02020603050405020304" pitchFamily="18" charset="0"/>
            </a:endParaRPr>
          </a:p>
        </p:txBody>
      </p:sp>
      <p:pic>
        <p:nvPicPr>
          <p:cNvPr id="12" name="Recorded Sound">
            <a:hlinkClick r:id="" action="ppaction://media"/>
            <a:extLst>
              <a:ext uri="{FF2B5EF4-FFF2-40B4-BE49-F238E27FC236}">
                <a16:creationId xmlns:a16="http://schemas.microsoft.com/office/drawing/2014/main" id="{E6981BC1-1418-486E-B7D7-763CF49CD6D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8881" y="5999347"/>
            <a:ext cx="609600" cy="609600"/>
          </a:xfrm>
          <a:prstGeom prst="rect">
            <a:avLst/>
          </a:prstGeom>
        </p:spPr>
      </p:pic>
    </p:spTree>
    <p:extLst>
      <p:ext uri="{BB962C8B-B14F-4D97-AF65-F5344CB8AC3E}">
        <p14:creationId xmlns:p14="http://schemas.microsoft.com/office/powerpoint/2010/main" val="4084789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662"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5">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5066531-7F6B-4A3E-84A2-796885D2261E}"/>
              </a:ext>
            </a:extLst>
          </p:cNvPr>
          <p:cNvSpPr/>
          <p:nvPr/>
        </p:nvSpPr>
        <p:spPr>
          <a:xfrm>
            <a:off x="903816" y="829497"/>
            <a:ext cx="10694506" cy="880033"/>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Description </a:t>
            </a:r>
            <a:r>
              <a:rPr lang="en-GB" sz="1600" dirty="0"/>
              <a:t>- We had to take a test on our creativity to see how creative we are. This was done by looking at two images and figuring out what it could be. We then conducted research on what is meant by creativity followed along with a class discussion. We watched videos from Marissa Mayer explaining where creativity is from and the organisational culture.</a:t>
            </a:r>
          </a:p>
        </p:txBody>
      </p:sp>
      <p:sp>
        <p:nvSpPr>
          <p:cNvPr id="5" name="Rectangle: Rounded Corners 4">
            <a:extLst>
              <a:ext uri="{FF2B5EF4-FFF2-40B4-BE49-F238E27FC236}">
                <a16:creationId xmlns:a16="http://schemas.microsoft.com/office/drawing/2014/main" id="{6931F369-746A-4FCC-A8B6-706504221C1E}"/>
              </a:ext>
            </a:extLst>
          </p:cNvPr>
          <p:cNvSpPr/>
          <p:nvPr/>
        </p:nvSpPr>
        <p:spPr>
          <a:xfrm>
            <a:off x="903814" y="1827889"/>
            <a:ext cx="10694505" cy="811681"/>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Feeling</a:t>
            </a:r>
            <a:r>
              <a:rPr lang="en-GB" sz="1600" dirty="0"/>
              <a:t> - After doing the activities I feel like I have more confidence to share my answers in front of others. It also gave me the confidence to use my imagination and be more creative. The class discussion helped me to broaden my knowledge on the different types of creativity and how we use it regularly without realising that we are being creative. </a:t>
            </a:r>
          </a:p>
        </p:txBody>
      </p:sp>
      <p:sp>
        <p:nvSpPr>
          <p:cNvPr id="6" name="Rectangle: Rounded Corners 5">
            <a:extLst>
              <a:ext uri="{FF2B5EF4-FFF2-40B4-BE49-F238E27FC236}">
                <a16:creationId xmlns:a16="http://schemas.microsoft.com/office/drawing/2014/main" id="{038675A3-BE9F-4C4D-961D-F681D4580EA5}"/>
              </a:ext>
            </a:extLst>
          </p:cNvPr>
          <p:cNvSpPr/>
          <p:nvPr/>
        </p:nvSpPr>
        <p:spPr>
          <a:xfrm>
            <a:off x="903814" y="2737811"/>
            <a:ext cx="10694505" cy="1329533"/>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Evaluation </a:t>
            </a:r>
            <a:r>
              <a:rPr lang="en-GB" sz="1600" dirty="0"/>
              <a:t>– The videos watched gave me a wider understanding of how Google allows creativity within their organisation. </a:t>
            </a:r>
          </a:p>
          <a:p>
            <a:r>
              <a:rPr lang="en-GB" sz="1600" b="1" dirty="0"/>
              <a:t>Good: </a:t>
            </a:r>
            <a:r>
              <a:rPr lang="en-GB" sz="1600" dirty="0"/>
              <a:t>There's opportunity to bring our thoughts together and be imaginative, there really is no right or wrong way to go about it.</a:t>
            </a:r>
          </a:p>
          <a:p>
            <a:r>
              <a:rPr lang="en-GB" sz="1600" b="1" dirty="0"/>
              <a:t>Bad: </a:t>
            </a:r>
            <a:r>
              <a:rPr lang="en-GB" sz="1600" dirty="0"/>
              <a:t>At times, our innovation and creativity may be a myth. sometimes creativity is not recognised by the individual however a need for drive is required to explore further</a:t>
            </a:r>
            <a:endParaRPr lang="en-GB" sz="1600" b="1" dirty="0"/>
          </a:p>
        </p:txBody>
      </p:sp>
      <p:sp>
        <p:nvSpPr>
          <p:cNvPr id="7" name="Rectangle: Rounded Corners 6">
            <a:extLst>
              <a:ext uri="{FF2B5EF4-FFF2-40B4-BE49-F238E27FC236}">
                <a16:creationId xmlns:a16="http://schemas.microsoft.com/office/drawing/2014/main" id="{FB02DF1F-2BF3-4C58-B771-3CA780450766}"/>
              </a:ext>
            </a:extLst>
          </p:cNvPr>
          <p:cNvSpPr/>
          <p:nvPr/>
        </p:nvSpPr>
        <p:spPr>
          <a:xfrm>
            <a:off x="903814" y="4155257"/>
            <a:ext cx="10694505" cy="64203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Analysis</a:t>
            </a:r>
            <a:r>
              <a:rPr lang="en-GB" sz="1600" dirty="0"/>
              <a:t> - In this session I have learnt that there is no limit to use my imagination to be more creative. There are many ways I can be creative this creates self awareness and sometimes provides solution to the problems. </a:t>
            </a:r>
          </a:p>
        </p:txBody>
      </p:sp>
      <p:sp>
        <p:nvSpPr>
          <p:cNvPr id="10" name="Rectangle: Rounded Corners 9">
            <a:extLst>
              <a:ext uri="{FF2B5EF4-FFF2-40B4-BE49-F238E27FC236}">
                <a16:creationId xmlns:a16="http://schemas.microsoft.com/office/drawing/2014/main" id="{37737CB5-404D-4CCC-B135-8D01183AFCA8}"/>
              </a:ext>
            </a:extLst>
          </p:cNvPr>
          <p:cNvSpPr/>
          <p:nvPr/>
        </p:nvSpPr>
        <p:spPr>
          <a:xfrm>
            <a:off x="903814" y="4887905"/>
            <a:ext cx="10694505" cy="492478"/>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Conclusion</a:t>
            </a:r>
            <a:r>
              <a:rPr lang="en-GB" sz="1600" dirty="0"/>
              <a:t> – My imagination was limited and I was not exploring enough. I feel thinking outside the box will help to come up with more solutions as there is no right or wrong.</a:t>
            </a:r>
          </a:p>
        </p:txBody>
      </p:sp>
      <p:sp>
        <p:nvSpPr>
          <p:cNvPr id="11" name="Rectangle: Rounded Corners 10">
            <a:extLst>
              <a:ext uri="{FF2B5EF4-FFF2-40B4-BE49-F238E27FC236}">
                <a16:creationId xmlns:a16="http://schemas.microsoft.com/office/drawing/2014/main" id="{50675012-88E1-4538-B9F8-C0F2FD253456}"/>
              </a:ext>
            </a:extLst>
          </p:cNvPr>
          <p:cNvSpPr/>
          <p:nvPr/>
        </p:nvSpPr>
        <p:spPr>
          <a:xfrm>
            <a:off x="903814" y="5478624"/>
            <a:ext cx="10694505" cy="549879"/>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Action Plan </a:t>
            </a:r>
            <a:r>
              <a:rPr lang="en-GB" sz="1600" dirty="0"/>
              <a:t>- If I was going to do this again I would not limit my imagination, explore more and have a clear vision of creativeness.</a:t>
            </a:r>
          </a:p>
        </p:txBody>
      </p:sp>
      <p:sp>
        <p:nvSpPr>
          <p:cNvPr id="9" name="TextBox 8">
            <a:extLst>
              <a:ext uri="{FF2B5EF4-FFF2-40B4-BE49-F238E27FC236}">
                <a16:creationId xmlns:a16="http://schemas.microsoft.com/office/drawing/2014/main" id="{47BCF6EA-6B9E-4BAD-A76C-7CF3E625E2FD}"/>
              </a:ext>
            </a:extLst>
          </p:cNvPr>
          <p:cNvSpPr txBox="1"/>
          <p:nvPr/>
        </p:nvSpPr>
        <p:spPr>
          <a:xfrm>
            <a:off x="3657600" y="79754"/>
            <a:ext cx="5390866" cy="523220"/>
          </a:xfrm>
          <a:prstGeom prst="rect">
            <a:avLst/>
          </a:prstGeom>
          <a:noFill/>
        </p:spPr>
        <p:txBody>
          <a:bodyPr wrap="square" rtlCol="0">
            <a:spAutoFit/>
          </a:bodyPr>
          <a:lstStyle/>
          <a:p>
            <a:pPr algn="ctr"/>
            <a:r>
              <a:rPr lang="en-GB" sz="2800" dirty="0"/>
              <a:t>Week – 2: What is Creativity? </a:t>
            </a:r>
          </a:p>
        </p:txBody>
      </p:sp>
      <p:sp>
        <p:nvSpPr>
          <p:cNvPr id="3" name="Rectangle: Rounded Corners 2">
            <a:extLst>
              <a:ext uri="{FF2B5EF4-FFF2-40B4-BE49-F238E27FC236}">
                <a16:creationId xmlns:a16="http://schemas.microsoft.com/office/drawing/2014/main" id="{F2497887-B8E5-400B-A221-0D06F9F2FD42}"/>
              </a:ext>
            </a:extLst>
          </p:cNvPr>
          <p:cNvSpPr/>
          <p:nvPr/>
        </p:nvSpPr>
        <p:spPr>
          <a:xfrm>
            <a:off x="4067770" y="6361043"/>
            <a:ext cx="4366591" cy="417203"/>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spcAft>
                <a:spcPts val="0"/>
              </a:spcAft>
            </a:pPr>
            <a:r>
              <a:rPr lang="en-GB" sz="1600" dirty="0">
                <a:solidFill>
                  <a:schemeClr val="bg1"/>
                </a:solidFill>
                <a:ea typeface="Times New Roman" panose="02020603050405020304" pitchFamily="18" charset="0"/>
                <a:cs typeface="Times New Roman" panose="02020603050405020304" pitchFamily="18" charset="0"/>
              </a:rPr>
              <a:t>(</a:t>
            </a:r>
            <a:r>
              <a:rPr lang="en-GB" sz="1600" dirty="0" err="1">
                <a:solidFill>
                  <a:schemeClr val="bg1"/>
                </a:solidFill>
                <a:ea typeface="Times New Roman" panose="02020603050405020304" pitchFamily="18" charset="0"/>
                <a:cs typeface="Times New Roman" panose="02020603050405020304" pitchFamily="18" charset="0"/>
              </a:rPr>
              <a:t>Khaire</a:t>
            </a:r>
            <a:r>
              <a:rPr lang="en-GB" sz="1600" dirty="0">
                <a:solidFill>
                  <a:schemeClr val="bg1"/>
                </a:solidFill>
                <a:ea typeface="Times New Roman" panose="02020603050405020304" pitchFamily="18" charset="0"/>
                <a:cs typeface="Times New Roman" panose="02020603050405020304" pitchFamily="18" charset="0"/>
              </a:rPr>
              <a:t>, 2008), (Entrepreneurship.org, 2013)</a:t>
            </a:r>
            <a:endParaRPr lang="en-GB" sz="1600" dirty="0">
              <a:solidFill>
                <a:schemeClr val="bg1"/>
              </a:solidFill>
              <a:ea typeface="Times New Roman" panose="02020603050405020304" pitchFamily="18" charset="0"/>
            </a:endParaRPr>
          </a:p>
        </p:txBody>
      </p:sp>
      <p:pic>
        <p:nvPicPr>
          <p:cNvPr id="12" name="Recorded Sound">
            <a:hlinkClick r:id="" action="ppaction://media"/>
            <a:extLst>
              <a:ext uri="{FF2B5EF4-FFF2-40B4-BE49-F238E27FC236}">
                <a16:creationId xmlns:a16="http://schemas.microsoft.com/office/drawing/2014/main" id="{3424AF8B-0524-4978-989F-872277992D9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8881" y="6011938"/>
            <a:ext cx="609600" cy="609600"/>
          </a:xfrm>
          <a:prstGeom prst="rect">
            <a:avLst/>
          </a:prstGeom>
        </p:spPr>
      </p:pic>
    </p:spTree>
    <p:extLst>
      <p:ext uri="{BB962C8B-B14F-4D97-AF65-F5344CB8AC3E}">
        <p14:creationId xmlns:p14="http://schemas.microsoft.com/office/powerpoint/2010/main" val="3380589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9290"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5">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5066531-7F6B-4A3E-84A2-796885D2261E}"/>
              </a:ext>
            </a:extLst>
          </p:cNvPr>
          <p:cNvSpPr/>
          <p:nvPr/>
        </p:nvSpPr>
        <p:spPr>
          <a:xfrm>
            <a:off x="903816" y="573393"/>
            <a:ext cx="10694506" cy="13295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Description</a:t>
            </a:r>
            <a:r>
              <a:rPr lang="en-GB" sz="1600" dirty="0"/>
              <a:t> - This lesson we learnt about the different models of innovation. Open and Close, 4P’s of Innovation and the Innovation Process were discussed. We also conducted activities of applying the models to organisations. For instance the open and closed innovation was assessed on Google and Apple. The video of Joe Tidd explained the innovation process and how businesses adopt it to come up with ideas. Similarly the 4p’s were applied to Finnegan's fish bar and discussing how innovative they were with their products and services. </a:t>
            </a:r>
          </a:p>
        </p:txBody>
      </p:sp>
      <p:sp>
        <p:nvSpPr>
          <p:cNvPr id="5" name="Rectangle: Rounded Corners 4">
            <a:extLst>
              <a:ext uri="{FF2B5EF4-FFF2-40B4-BE49-F238E27FC236}">
                <a16:creationId xmlns:a16="http://schemas.microsoft.com/office/drawing/2014/main" id="{6931F369-746A-4FCC-A8B6-706504221C1E}"/>
              </a:ext>
            </a:extLst>
          </p:cNvPr>
          <p:cNvSpPr/>
          <p:nvPr/>
        </p:nvSpPr>
        <p:spPr>
          <a:xfrm>
            <a:off x="903815" y="1990837"/>
            <a:ext cx="10694505" cy="77640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Feeling</a:t>
            </a:r>
            <a:r>
              <a:rPr lang="en-GB" sz="1600" dirty="0"/>
              <a:t> – Having the class discussion after each activity it made me consider other peoples perspective. I feel the discussions we had along with the videos watched it helped me to think what goes into being innovative and exploring further beyond my thoughts. </a:t>
            </a:r>
          </a:p>
        </p:txBody>
      </p:sp>
      <p:sp>
        <p:nvSpPr>
          <p:cNvPr id="6" name="Rectangle: Rounded Corners 5">
            <a:extLst>
              <a:ext uri="{FF2B5EF4-FFF2-40B4-BE49-F238E27FC236}">
                <a16:creationId xmlns:a16="http://schemas.microsoft.com/office/drawing/2014/main" id="{038675A3-BE9F-4C4D-961D-F681D4580EA5}"/>
              </a:ext>
            </a:extLst>
          </p:cNvPr>
          <p:cNvSpPr/>
          <p:nvPr/>
        </p:nvSpPr>
        <p:spPr>
          <a:xfrm>
            <a:off x="903813" y="2865481"/>
            <a:ext cx="10694505" cy="148123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Evaluation</a:t>
            </a:r>
            <a:r>
              <a:rPr lang="en-GB" sz="1600" dirty="0"/>
              <a:t> – Understanding and reading upon the models made me realise that although innovation means the same thing every individual have their own perspective of it and they perceive in different ways. </a:t>
            </a:r>
          </a:p>
          <a:p>
            <a:r>
              <a:rPr lang="en-GB" sz="1600" b="1" dirty="0"/>
              <a:t>Good: </a:t>
            </a:r>
            <a:r>
              <a:rPr lang="en-GB" sz="1600" dirty="0"/>
              <a:t>Enhances the ability to predict appropriate innovation. The models offer a theoretical structure and encourages thinking about innovation.</a:t>
            </a:r>
          </a:p>
          <a:p>
            <a:r>
              <a:rPr lang="en-GB" sz="1600" b="1" dirty="0"/>
              <a:t>Bad: </a:t>
            </a:r>
            <a:r>
              <a:rPr lang="en-GB" sz="1600" dirty="0"/>
              <a:t>The models are not all the same and convey different perspectives. It encourages innovation however there are some loops which were not explored in certain areas. </a:t>
            </a:r>
          </a:p>
        </p:txBody>
      </p:sp>
      <p:sp>
        <p:nvSpPr>
          <p:cNvPr id="7" name="Rectangle: Rounded Corners 6">
            <a:extLst>
              <a:ext uri="{FF2B5EF4-FFF2-40B4-BE49-F238E27FC236}">
                <a16:creationId xmlns:a16="http://schemas.microsoft.com/office/drawing/2014/main" id="{FB02DF1F-2BF3-4C58-B771-3CA780450766}"/>
              </a:ext>
            </a:extLst>
          </p:cNvPr>
          <p:cNvSpPr/>
          <p:nvPr/>
        </p:nvSpPr>
        <p:spPr>
          <a:xfrm>
            <a:off x="903812" y="4437884"/>
            <a:ext cx="10694505" cy="64203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Analysis</a:t>
            </a:r>
            <a:r>
              <a:rPr lang="en-GB" sz="1600" dirty="0"/>
              <a:t> – With the changing environment businesses have to  learn to adapt to their customer choices for that reason evolving along with the time is important for a smooth running business as well as competing with others in the market. </a:t>
            </a:r>
          </a:p>
        </p:txBody>
      </p:sp>
      <p:sp>
        <p:nvSpPr>
          <p:cNvPr id="10" name="Rectangle: Rounded Corners 9">
            <a:extLst>
              <a:ext uri="{FF2B5EF4-FFF2-40B4-BE49-F238E27FC236}">
                <a16:creationId xmlns:a16="http://schemas.microsoft.com/office/drawing/2014/main" id="{37737CB5-404D-4CCC-B135-8D01183AFCA8}"/>
              </a:ext>
            </a:extLst>
          </p:cNvPr>
          <p:cNvSpPr/>
          <p:nvPr/>
        </p:nvSpPr>
        <p:spPr>
          <a:xfrm>
            <a:off x="903811" y="5171085"/>
            <a:ext cx="10694505" cy="447836"/>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Conclusion </a:t>
            </a:r>
            <a:r>
              <a:rPr lang="en-GB" sz="1600" dirty="0"/>
              <a:t>– I think more research is needed to understand the concepts of the various innovation models and their use.</a:t>
            </a:r>
          </a:p>
        </p:txBody>
      </p:sp>
      <p:sp>
        <p:nvSpPr>
          <p:cNvPr id="11" name="Rectangle: Rounded Corners 10">
            <a:extLst>
              <a:ext uri="{FF2B5EF4-FFF2-40B4-BE49-F238E27FC236}">
                <a16:creationId xmlns:a16="http://schemas.microsoft.com/office/drawing/2014/main" id="{50675012-88E1-4538-B9F8-C0F2FD253456}"/>
              </a:ext>
            </a:extLst>
          </p:cNvPr>
          <p:cNvSpPr/>
          <p:nvPr/>
        </p:nvSpPr>
        <p:spPr>
          <a:xfrm>
            <a:off x="903811" y="5714384"/>
            <a:ext cx="10694505" cy="64203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Action Plan </a:t>
            </a:r>
            <a:r>
              <a:rPr lang="en-GB" sz="1600" dirty="0"/>
              <a:t>– If I was to redo it I would consider the pros and cons of the models, explore and do more research to fully understand the concept behind it and possibly apply it to my work place which I can relate to better. </a:t>
            </a:r>
          </a:p>
        </p:txBody>
      </p:sp>
      <p:sp>
        <p:nvSpPr>
          <p:cNvPr id="12" name="TextBox 11">
            <a:extLst>
              <a:ext uri="{FF2B5EF4-FFF2-40B4-BE49-F238E27FC236}">
                <a16:creationId xmlns:a16="http://schemas.microsoft.com/office/drawing/2014/main" id="{351B512E-0E7A-4E59-9A94-B6CF93102B5A}"/>
              </a:ext>
            </a:extLst>
          </p:cNvPr>
          <p:cNvSpPr txBox="1"/>
          <p:nvPr/>
        </p:nvSpPr>
        <p:spPr>
          <a:xfrm>
            <a:off x="3555633" y="79754"/>
            <a:ext cx="5390866" cy="523220"/>
          </a:xfrm>
          <a:prstGeom prst="rect">
            <a:avLst/>
          </a:prstGeom>
          <a:noFill/>
        </p:spPr>
        <p:txBody>
          <a:bodyPr wrap="square" rtlCol="0">
            <a:spAutoFit/>
          </a:bodyPr>
          <a:lstStyle/>
          <a:p>
            <a:pPr algn="ctr"/>
            <a:r>
              <a:rPr lang="en-GB" sz="2800" dirty="0"/>
              <a:t>Week – 3: Models of Innovation</a:t>
            </a:r>
          </a:p>
        </p:txBody>
      </p:sp>
      <p:sp>
        <p:nvSpPr>
          <p:cNvPr id="8" name="Rectangle: Rounded Corners 7">
            <a:extLst>
              <a:ext uri="{FF2B5EF4-FFF2-40B4-BE49-F238E27FC236}">
                <a16:creationId xmlns:a16="http://schemas.microsoft.com/office/drawing/2014/main" id="{726875AB-A4BC-42C6-A6BB-63F4E29A7732}"/>
              </a:ext>
            </a:extLst>
          </p:cNvPr>
          <p:cNvSpPr/>
          <p:nvPr/>
        </p:nvSpPr>
        <p:spPr>
          <a:xfrm>
            <a:off x="4704521" y="6451877"/>
            <a:ext cx="3790122" cy="326369"/>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600" dirty="0">
                <a:solidFill>
                  <a:schemeClr val="bg1"/>
                </a:solidFill>
                <a:ea typeface="Times New Roman" panose="02020603050405020304" pitchFamily="18" charset="0"/>
                <a:cs typeface="Times New Roman" panose="02020603050405020304" pitchFamily="18" charset="0"/>
              </a:rPr>
              <a:t>(Friedman, et al. 2010)</a:t>
            </a:r>
            <a:r>
              <a:rPr lang="en-GB" sz="1600" dirty="0">
                <a:solidFill>
                  <a:schemeClr val="bg1"/>
                </a:solidFill>
                <a:ea typeface="Times New Roman" panose="02020603050405020304" pitchFamily="18" charset="0"/>
              </a:rPr>
              <a:t>, (</a:t>
            </a:r>
            <a:r>
              <a:rPr lang="en-GB" sz="1600" dirty="0">
                <a:solidFill>
                  <a:schemeClr val="bg1"/>
                </a:solidFill>
                <a:ea typeface="Calibri" panose="020F0502020204030204" pitchFamily="34" charset="0"/>
                <a:cs typeface="Times New Roman" panose="02020603050405020304" pitchFamily="18" charset="0"/>
              </a:rPr>
              <a:t>Tidd, 2014).</a:t>
            </a:r>
            <a:endParaRPr lang="en-GB" sz="1600" dirty="0">
              <a:solidFill>
                <a:schemeClr val="bg1"/>
              </a:solidFill>
            </a:endParaRPr>
          </a:p>
        </p:txBody>
      </p:sp>
      <p:pic>
        <p:nvPicPr>
          <p:cNvPr id="13" name="Recorded Sound">
            <a:hlinkClick r:id="" action="ppaction://media"/>
            <a:extLst>
              <a:ext uri="{FF2B5EF4-FFF2-40B4-BE49-F238E27FC236}">
                <a16:creationId xmlns:a16="http://schemas.microsoft.com/office/drawing/2014/main" id="{CA7C2D0B-B695-4D87-8CDA-CC69A916D91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8884" y="6138493"/>
            <a:ext cx="609600" cy="609600"/>
          </a:xfrm>
          <a:prstGeom prst="rect">
            <a:avLst/>
          </a:prstGeom>
        </p:spPr>
      </p:pic>
    </p:spTree>
    <p:extLst>
      <p:ext uri="{BB962C8B-B14F-4D97-AF65-F5344CB8AC3E}">
        <p14:creationId xmlns:p14="http://schemas.microsoft.com/office/powerpoint/2010/main" val="323833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1544"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5">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5066531-7F6B-4A3E-84A2-796885D2261E}"/>
              </a:ext>
            </a:extLst>
          </p:cNvPr>
          <p:cNvSpPr/>
          <p:nvPr/>
        </p:nvSpPr>
        <p:spPr>
          <a:xfrm>
            <a:off x="903816" y="829497"/>
            <a:ext cx="10694506" cy="107342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Description</a:t>
            </a:r>
            <a:r>
              <a:rPr lang="en-GB" sz="1600" dirty="0"/>
              <a:t> – This week we have gone through the force field analysis and how businesses utilise it to check the forces for and against the proposed innovation. Along with that we have done two activities. The first was to apply the model to our own innovative idea and to see which force was larger. The second activity involved researching top 10 innovative organisations and ranking them 1-10. </a:t>
            </a:r>
          </a:p>
        </p:txBody>
      </p:sp>
      <p:sp>
        <p:nvSpPr>
          <p:cNvPr id="5" name="Rectangle: Rounded Corners 4">
            <a:extLst>
              <a:ext uri="{FF2B5EF4-FFF2-40B4-BE49-F238E27FC236}">
                <a16:creationId xmlns:a16="http://schemas.microsoft.com/office/drawing/2014/main" id="{6931F369-746A-4FCC-A8B6-706504221C1E}"/>
              </a:ext>
            </a:extLst>
          </p:cNvPr>
          <p:cNvSpPr/>
          <p:nvPr/>
        </p:nvSpPr>
        <p:spPr>
          <a:xfrm>
            <a:off x="903815" y="1990837"/>
            <a:ext cx="10694505" cy="659061"/>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Feeling</a:t>
            </a:r>
            <a:r>
              <a:rPr lang="en-GB" sz="1600" dirty="0"/>
              <a:t> – I felt that the force field analysis was quite easy to understand and it is a good way of establishing what barriers or risks there are when implementing the particular idea. </a:t>
            </a:r>
          </a:p>
        </p:txBody>
      </p:sp>
      <p:sp>
        <p:nvSpPr>
          <p:cNvPr id="6" name="Rectangle: Rounded Corners 5">
            <a:extLst>
              <a:ext uri="{FF2B5EF4-FFF2-40B4-BE49-F238E27FC236}">
                <a16:creationId xmlns:a16="http://schemas.microsoft.com/office/drawing/2014/main" id="{038675A3-BE9F-4C4D-961D-F681D4580EA5}"/>
              </a:ext>
            </a:extLst>
          </p:cNvPr>
          <p:cNvSpPr/>
          <p:nvPr/>
        </p:nvSpPr>
        <p:spPr>
          <a:xfrm>
            <a:off x="903814" y="2737812"/>
            <a:ext cx="10694505" cy="1036298"/>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Evaluation</a:t>
            </a:r>
            <a:r>
              <a:rPr lang="en-GB" sz="1600" dirty="0"/>
              <a:t> – </a:t>
            </a:r>
            <a:r>
              <a:rPr lang="en-GB" sz="1600" b="1" dirty="0"/>
              <a:t>Good:</a:t>
            </a:r>
            <a:r>
              <a:rPr lang="en-GB" sz="1600" dirty="0"/>
              <a:t> Learning about the model and then having an opportunity to apply it to my own innovation helped me to understand how it works and what forces are for and against the idea if I was to implement it. </a:t>
            </a:r>
          </a:p>
          <a:p>
            <a:r>
              <a:rPr lang="en-GB" sz="1600" b="1" dirty="0"/>
              <a:t>Bad: </a:t>
            </a:r>
            <a:r>
              <a:rPr lang="en-GB" sz="1600" dirty="0"/>
              <a:t>The force field analysis needs participation and input of everyone involved in the change.</a:t>
            </a:r>
          </a:p>
        </p:txBody>
      </p:sp>
      <p:sp>
        <p:nvSpPr>
          <p:cNvPr id="7" name="Rectangle: Rounded Corners 6">
            <a:extLst>
              <a:ext uri="{FF2B5EF4-FFF2-40B4-BE49-F238E27FC236}">
                <a16:creationId xmlns:a16="http://schemas.microsoft.com/office/drawing/2014/main" id="{FB02DF1F-2BF3-4C58-B771-3CA780450766}"/>
              </a:ext>
            </a:extLst>
          </p:cNvPr>
          <p:cNvSpPr/>
          <p:nvPr/>
        </p:nvSpPr>
        <p:spPr>
          <a:xfrm>
            <a:off x="903812" y="3862023"/>
            <a:ext cx="10694505" cy="830889"/>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Analysis</a:t>
            </a:r>
            <a:r>
              <a:rPr lang="en-GB" sz="1600" dirty="0"/>
              <a:t> – Researching and looking at different innovative organisations and ranking them according to their innovations made me think outside the box. I realised that innovation can be anything and it can then be evolved with the help of collaboration of ideas from others. </a:t>
            </a:r>
          </a:p>
        </p:txBody>
      </p:sp>
      <p:sp>
        <p:nvSpPr>
          <p:cNvPr id="10" name="Rectangle: Rounded Corners 9">
            <a:extLst>
              <a:ext uri="{FF2B5EF4-FFF2-40B4-BE49-F238E27FC236}">
                <a16:creationId xmlns:a16="http://schemas.microsoft.com/office/drawing/2014/main" id="{37737CB5-404D-4CCC-B135-8D01183AFCA8}"/>
              </a:ext>
            </a:extLst>
          </p:cNvPr>
          <p:cNvSpPr/>
          <p:nvPr/>
        </p:nvSpPr>
        <p:spPr>
          <a:xfrm>
            <a:off x="903812" y="4780825"/>
            <a:ext cx="10694505" cy="492478"/>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Conclusion</a:t>
            </a:r>
            <a:r>
              <a:rPr lang="en-GB" sz="1600" dirty="0"/>
              <a:t> – I feel more research is needed to understand the concept and how organisations generate ideas.</a:t>
            </a:r>
          </a:p>
        </p:txBody>
      </p:sp>
      <p:sp>
        <p:nvSpPr>
          <p:cNvPr id="11" name="Rectangle: Rounded Corners 10">
            <a:extLst>
              <a:ext uri="{FF2B5EF4-FFF2-40B4-BE49-F238E27FC236}">
                <a16:creationId xmlns:a16="http://schemas.microsoft.com/office/drawing/2014/main" id="{50675012-88E1-4538-B9F8-C0F2FD253456}"/>
              </a:ext>
            </a:extLst>
          </p:cNvPr>
          <p:cNvSpPr/>
          <p:nvPr/>
        </p:nvSpPr>
        <p:spPr>
          <a:xfrm>
            <a:off x="903812" y="5361216"/>
            <a:ext cx="10694505" cy="77640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Action Plan </a:t>
            </a:r>
            <a:r>
              <a:rPr lang="en-GB" sz="1600" dirty="0"/>
              <a:t>– To succeed in innovation a lengthy and well thought process is required. If I was to do this again I would research on innovative organisations, how ideas are generated and overall the process from searching ideas to selecting, implementing and finally capturing the benefits. </a:t>
            </a:r>
          </a:p>
        </p:txBody>
      </p:sp>
      <p:sp>
        <p:nvSpPr>
          <p:cNvPr id="12" name="TextBox 11">
            <a:extLst>
              <a:ext uri="{FF2B5EF4-FFF2-40B4-BE49-F238E27FC236}">
                <a16:creationId xmlns:a16="http://schemas.microsoft.com/office/drawing/2014/main" id="{8BE2C821-DCA8-4429-AC9B-7F071F439A65}"/>
              </a:ext>
            </a:extLst>
          </p:cNvPr>
          <p:cNvSpPr txBox="1"/>
          <p:nvPr/>
        </p:nvSpPr>
        <p:spPr>
          <a:xfrm>
            <a:off x="3320716" y="79754"/>
            <a:ext cx="6400800" cy="523220"/>
          </a:xfrm>
          <a:prstGeom prst="rect">
            <a:avLst/>
          </a:prstGeom>
          <a:noFill/>
        </p:spPr>
        <p:txBody>
          <a:bodyPr wrap="square" rtlCol="0">
            <a:spAutoFit/>
          </a:bodyPr>
          <a:lstStyle/>
          <a:p>
            <a:pPr algn="ctr"/>
            <a:r>
              <a:rPr lang="en-GB" sz="2800" dirty="0"/>
              <a:t>Week – 4: The Innovative Organisation</a:t>
            </a:r>
          </a:p>
        </p:txBody>
      </p:sp>
      <p:sp>
        <p:nvSpPr>
          <p:cNvPr id="3" name="Rectangle: Rounded Corners 2">
            <a:extLst>
              <a:ext uri="{FF2B5EF4-FFF2-40B4-BE49-F238E27FC236}">
                <a16:creationId xmlns:a16="http://schemas.microsoft.com/office/drawing/2014/main" id="{F664BA68-8C38-46B0-BE1E-0B40A7162F0E}"/>
              </a:ext>
            </a:extLst>
          </p:cNvPr>
          <p:cNvSpPr/>
          <p:nvPr/>
        </p:nvSpPr>
        <p:spPr>
          <a:xfrm>
            <a:off x="4515029" y="6351766"/>
            <a:ext cx="3472070" cy="426480"/>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solidFill>
                  <a:schemeClr val="bg1"/>
                </a:solidFill>
                <a:ea typeface="Calibri" panose="020F0502020204030204" pitchFamily="34" charset="0"/>
                <a:cs typeface="Times New Roman" panose="02020603050405020304" pitchFamily="18" charset="0"/>
              </a:rPr>
              <a:t>(MindTools Content Team, 2019)</a:t>
            </a:r>
            <a:r>
              <a:rPr lang="en-GB" sz="1600" dirty="0">
                <a:solidFill>
                  <a:schemeClr val="bg1"/>
                </a:solidFill>
                <a:ea typeface="Calibri" panose="020F0502020204030204" pitchFamily="34" charset="0"/>
                <a:cs typeface="Times New Roman" panose="02020603050405020304" pitchFamily="18" charset="0"/>
              </a:rPr>
              <a:t>. </a:t>
            </a:r>
            <a:endParaRPr lang="en-GB" dirty="0">
              <a:solidFill>
                <a:schemeClr val="bg1"/>
              </a:solidFill>
            </a:endParaRPr>
          </a:p>
        </p:txBody>
      </p:sp>
      <p:pic>
        <p:nvPicPr>
          <p:cNvPr id="8" name="Recorded Sound">
            <a:hlinkClick r:id="" action="ppaction://media"/>
            <a:extLst>
              <a:ext uri="{FF2B5EF4-FFF2-40B4-BE49-F238E27FC236}">
                <a16:creationId xmlns:a16="http://schemas.microsoft.com/office/drawing/2014/main" id="{E00A4701-6251-4701-9295-488CCC6FE76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8883" y="6137618"/>
            <a:ext cx="609600" cy="609600"/>
          </a:xfrm>
          <a:prstGeom prst="rect">
            <a:avLst/>
          </a:prstGeom>
        </p:spPr>
      </p:pic>
    </p:spTree>
    <p:extLst>
      <p:ext uri="{BB962C8B-B14F-4D97-AF65-F5344CB8AC3E}">
        <p14:creationId xmlns:p14="http://schemas.microsoft.com/office/powerpoint/2010/main" val="2025625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304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5">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5066531-7F6B-4A3E-84A2-796885D2261E}"/>
              </a:ext>
            </a:extLst>
          </p:cNvPr>
          <p:cNvSpPr/>
          <p:nvPr/>
        </p:nvSpPr>
        <p:spPr>
          <a:xfrm>
            <a:off x="903809" y="719016"/>
            <a:ext cx="10694506" cy="1063099"/>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Description</a:t>
            </a:r>
            <a:r>
              <a:rPr lang="en-GB" sz="1600" dirty="0"/>
              <a:t> – This lesson  has given me an insight on where ideas come from. We listened to a ted talk from steven Johnson where he goes through history and how good ideas emerge and what environments make people more innovative and creative to come up with them ideas. Following on we also explored the six thinking hats where we analysed a scenario and undertook a quiz to find out what hat we use when thinking.  </a:t>
            </a:r>
          </a:p>
        </p:txBody>
      </p:sp>
      <p:sp>
        <p:nvSpPr>
          <p:cNvPr id="5" name="Rectangle: Rounded Corners 4">
            <a:extLst>
              <a:ext uri="{FF2B5EF4-FFF2-40B4-BE49-F238E27FC236}">
                <a16:creationId xmlns:a16="http://schemas.microsoft.com/office/drawing/2014/main" id="{6931F369-746A-4FCC-A8B6-706504221C1E}"/>
              </a:ext>
            </a:extLst>
          </p:cNvPr>
          <p:cNvSpPr/>
          <p:nvPr/>
        </p:nvSpPr>
        <p:spPr>
          <a:xfrm>
            <a:off x="903810" y="1862350"/>
            <a:ext cx="10694505" cy="776402"/>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Feeling</a:t>
            </a:r>
            <a:r>
              <a:rPr lang="en-GB" sz="1600" dirty="0"/>
              <a:t> – Watching the talk from steven Johnson has made me realise that ideas can emerge from any types of situations however good ideas only come from environments where innovation and creativity can be explored. I felt that I could connect to the six thinking hats and put myself in each position to find out what hat I am. </a:t>
            </a:r>
          </a:p>
        </p:txBody>
      </p:sp>
      <p:sp>
        <p:nvSpPr>
          <p:cNvPr id="6" name="Rectangle: Rounded Corners 5">
            <a:extLst>
              <a:ext uri="{FF2B5EF4-FFF2-40B4-BE49-F238E27FC236}">
                <a16:creationId xmlns:a16="http://schemas.microsoft.com/office/drawing/2014/main" id="{038675A3-BE9F-4C4D-961D-F681D4580EA5}"/>
              </a:ext>
            </a:extLst>
          </p:cNvPr>
          <p:cNvSpPr/>
          <p:nvPr/>
        </p:nvSpPr>
        <p:spPr>
          <a:xfrm>
            <a:off x="903810" y="2711351"/>
            <a:ext cx="10694505" cy="147572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Evaluation </a:t>
            </a:r>
            <a:r>
              <a:rPr lang="en-GB" sz="1600" dirty="0"/>
              <a:t>– From this session the good and bad were:</a:t>
            </a:r>
          </a:p>
          <a:p>
            <a:r>
              <a:rPr lang="en-GB" sz="1600" b="1" dirty="0"/>
              <a:t>Good: </a:t>
            </a:r>
            <a:r>
              <a:rPr lang="en-GB" sz="1600" dirty="0"/>
              <a:t>The ted talk was easy to comprehend as steven explains the history and how ideas come to people when they are searching for solutions as well as learning from others and their innovation. This six hats made me explore how I think put myself into a hat. </a:t>
            </a:r>
          </a:p>
          <a:p>
            <a:r>
              <a:rPr lang="en-GB" sz="1600" b="1" dirty="0"/>
              <a:t>Bad: </a:t>
            </a:r>
            <a:r>
              <a:rPr lang="en-GB" sz="1600" dirty="0"/>
              <a:t>I have learnt that lot of great ideas have a long incubation period. Not everyone wants to speak out about their ideas and sometimes it is pushed at the back of their mind. </a:t>
            </a:r>
          </a:p>
        </p:txBody>
      </p:sp>
      <p:sp>
        <p:nvSpPr>
          <p:cNvPr id="7" name="Rectangle: Rounded Corners 6">
            <a:extLst>
              <a:ext uri="{FF2B5EF4-FFF2-40B4-BE49-F238E27FC236}">
                <a16:creationId xmlns:a16="http://schemas.microsoft.com/office/drawing/2014/main" id="{FB02DF1F-2BF3-4C58-B771-3CA780450766}"/>
              </a:ext>
            </a:extLst>
          </p:cNvPr>
          <p:cNvSpPr/>
          <p:nvPr/>
        </p:nvSpPr>
        <p:spPr>
          <a:xfrm>
            <a:off x="903810" y="4280695"/>
            <a:ext cx="10694505" cy="642030"/>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Analysis</a:t>
            </a:r>
            <a:r>
              <a:rPr lang="en-GB" sz="1600" dirty="0"/>
              <a:t> – Every innovation comes from a simple idea and then by exploring it further getting ideas from others and connecting it together. </a:t>
            </a:r>
          </a:p>
        </p:txBody>
      </p:sp>
      <p:sp>
        <p:nvSpPr>
          <p:cNvPr id="10" name="Rectangle: Rounded Corners 9">
            <a:extLst>
              <a:ext uri="{FF2B5EF4-FFF2-40B4-BE49-F238E27FC236}">
                <a16:creationId xmlns:a16="http://schemas.microsoft.com/office/drawing/2014/main" id="{37737CB5-404D-4CCC-B135-8D01183AFCA8}"/>
              </a:ext>
            </a:extLst>
          </p:cNvPr>
          <p:cNvSpPr/>
          <p:nvPr/>
        </p:nvSpPr>
        <p:spPr>
          <a:xfrm>
            <a:off x="903810" y="4997643"/>
            <a:ext cx="10694505" cy="572929"/>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Conclusion</a:t>
            </a:r>
            <a:r>
              <a:rPr lang="en-GB" sz="1600" dirty="0"/>
              <a:t> – I feel that listening to the video helped me think however putting it in practice is more difficult and challenging. Exploring more into how ideas are generated would give me a broader understanding of the whole concept.</a:t>
            </a:r>
          </a:p>
        </p:txBody>
      </p:sp>
      <p:sp>
        <p:nvSpPr>
          <p:cNvPr id="11" name="Rectangle: Rounded Corners 10">
            <a:extLst>
              <a:ext uri="{FF2B5EF4-FFF2-40B4-BE49-F238E27FC236}">
                <a16:creationId xmlns:a16="http://schemas.microsoft.com/office/drawing/2014/main" id="{50675012-88E1-4538-B9F8-C0F2FD253456}"/>
              </a:ext>
            </a:extLst>
          </p:cNvPr>
          <p:cNvSpPr/>
          <p:nvPr/>
        </p:nvSpPr>
        <p:spPr>
          <a:xfrm>
            <a:off x="903809" y="5645490"/>
            <a:ext cx="10694505" cy="572929"/>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Action Plan </a:t>
            </a:r>
            <a:r>
              <a:rPr lang="en-GB" sz="1600" dirty="0"/>
              <a:t>– If it rose again I would also look into the challenges and gaps in the idea process as when we fail we tend to learn and new ideas emerge from that. </a:t>
            </a:r>
          </a:p>
        </p:txBody>
      </p:sp>
      <p:sp>
        <p:nvSpPr>
          <p:cNvPr id="12" name="TextBox 11">
            <a:extLst>
              <a:ext uri="{FF2B5EF4-FFF2-40B4-BE49-F238E27FC236}">
                <a16:creationId xmlns:a16="http://schemas.microsoft.com/office/drawing/2014/main" id="{13F00F9F-10DA-4BCC-BA83-578A14724D01}"/>
              </a:ext>
            </a:extLst>
          </p:cNvPr>
          <p:cNvSpPr txBox="1"/>
          <p:nvPr/>
        </p:nvSpPr>
        <p:spPr>
          <a:xfrm>
            <a:off x="3676433" y="150444"/>
            <a:ext cx="5854890" cy="523220"/>
          </a:xfrm>
          <a:prstGeom prst="rect">
            <a:avLst/>
          </a:prstGeom>
          <a:noFill/>
        </p:spPr>
        <p:txBody>
          <a:bodyPr wrap="square" rtlCol="0">
            <a:spAutoFit/>
          </a:bodyPr>
          <a:lstStyle/>
          <a:p>
            <a:pPr algn="ctr"/>
            <a:r>
              <a:rPr lang="en-GB" sz="2800" dirty="0"/>
              <a:t>Week – 5: Where do ideas come from? </a:t>
            </a:r>
          </a:p>
        </p:txBody>
      </p:sp>
      <p:sp>
        <p:nvSpPr>
          <p:cNvPr id="3" name="Rectangle: Rounded Corners 2">
            <a:extLst>
              <a:ext uri="{FF2B5EF4-FFF2-40B4-BE49-F238E27FC236}">
                <a16:creationId xmlns:a16="http://schemas.microsoft.com/office/drawing/2014/main" id="{F7C20340-4A9C-4746-B45B-716443F631A0}"/>
              </a:ext>
            </a:extLst>
          </p:cNvPr>
          <p:cNvSpPr/>
          <p:nvPr/>
        </p:nvSpPr>
        <p:spPr>
          <a:xfrm>
            <a:off x="4426227" y="6389702"/>
            <a:ext cx="2875722" cy="355873"/>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spcAft>
                <a:spcPts val="0"/>
              </a:spcAft>
            </a:pPr>
            <a:r>
              <a:rPr lang="en-GB" sz="1600" dirty="0">
                <a:solidFill>
                  <a:schemeClr val="bg1"/>
                </a:solidFill>
                <a:ea typeface="Times New Roman" panose="02020603050405020304" pitchFamily="18" charset="0"/>
                <a:cs typeface="Times New Roman" panose="02020603050405020304" pitchFamily="18" charset="0"/>
              </a:rPr>
              <a:t>(Johnson, 2010)</a:t>
            </a:r>
            <a:r>
              <a:rPr lang="en-GB" sz="1600" dirty="0">
                <a:solidFill>
                  <a:schemeClr val="bg1"/>
                </a:solidFill>
                <a:ea typeface="Times New Roman" panose="02020603050405020304" pitchFamily="18" charset="0"/>
              </a:rPr>
              <a:t>, </a:t>
            </a:r>
            <a:r>
              <a:rPr lang="en-GB" sz="1600" dirty="0">
                <a:solidFill>
                  <a:schemeClr val="bg1"/>
                </a:solidFill>
                <a:ea typeface="Times New Roman" panose="02020603050405020304" pitchFamily="18" charset="0"/>
                <a:cs typeface="Times New Roman" panose="02020603050405020304" pitchFamily="18" charset="0"/>
              </a:rPr>
              <a:t>(Ted, 2010)</a:t>
            </a:r>
            <a:endParaRPr lang="en-GB" sz="1600" dirty="0">
              <a:solidFill>
                <a:schemeClr val="bg1"/>
              </a:solidFill>
              <a:ea typeface="Times New Roman" panose="02020603050405020304" pitchFamily="18" charset="0"/>
            </a:endParaRPr>
          </a:p>
        </p:txBody>
      </p:sp>
      <p:pic>
        <p:nvPicPr>
          <p:cNvPr id="8" name="Recorded Sound">
            <a:hlinkClick r:id="" action="ppaction://media"/>
            <a:extLst>
              <a:ext uri="{FF2B5EF4-FFF2-40B4-BE49-F238E27FC236}">
                <a16:creationId xmlns:a16="http://schemas.microsoft.com/office/drawing/2014/main" id="{F8580A93-DE9A-4A10-BF50-ED8D5F84219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88886" y="6084902"/>
            <a:ext cx="609600" cy="609600"/>
          </a:xfrm>
          <a:prstGeom prst="rect">
            <a:avLst/>
          </a:prstGeom>
        </p:spPr>
      </p:pic>
    </p:spTree>
    <p:extLst>
      <p:ext uri="{BB962C8B-B14F-4D97-AF65-F5344CB8AC3E}">
        <p14:creationId xmlns:p14="http://schemas.microsoft.com/office/powerpoint/2010/main" val="1609042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644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5">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35066531-7F6B-4A3E-84A2-796885D2261E}"/>
              </a:ext>
            </a:extLst>
          </p:cNvPr>
          <p:cNvSpPr/>
          <p:nvPr/>
        </p:nvSpPr>
        <p:spPr>
          <a:xfrm>
            <a:off x="903816" y="829497"/>
            <a:ext cx="10694506" cy="776403"/>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Description </a:t>
            </a:r>
            <a:r>
              <a:rPr lang="en-GB" sz="1600" dirty="0"/>
              <a:t>– This lesson was about leadership and management. With any changes being introduced in an organisation leaders or the management need to oversee it. Following on we also undertook an activity to establish our own leadership styles. </a:t>
            </a:r>
          </a:p>
        </p:txBody>
      </p:sp>
      <p:sp>
        <p:nvSpPr>
          <p:cNvPr id="5" name="Rectangle: Rounded Corners 4">
            <a:extLst>
              <a:ext uri="{FF2B5EF4-FFF2-40B4-BE49-F238E27FC236}">
                <a16:creationId xmlns:a16="http://schemas.microsoft.com/office/drawing/2014/main" id="{6931F369-746A-4FCC-A8B6-706504221C1E}"/>
              </a:ext>
            </a:extLst>
          </p:cNvPr>
          <p:cNvSpPr/>
          <p:nvPr/>
        </p:nvSpPr>
        <p:spPr>
          <a:xfrm>
            <a:off x="903814" y="1693285"/>
            <a:ext cx="10694505" cy="659061"/>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Feeling</a:t>
            </a:r>
            <a:r>
              <a:rPr lang="en-GB" sz="1600" dirty="0"/>
              <a:t> – I feel that with all type of changes within an organisation leaders must act in ways which promote innovation within the organisation culture. </a:t>
            </a:r>
          </a:p>
        </p:txBody>
      </p:sp>
      <p:sp>
        <p:nvSpPr>
          <p:cNvPr id="6" name="Rectangle: Rounded Corners 5">
            <a:extLst>
              <a:ext uri="{FF2B5EF4-FFF2-40B4-BE49-F238E27FC236}">
                <a16:creationId xmlns:a16="http://schemas.microsoft.com/office/drawing/2014/main" id="{038675A3-BE9F-4C4D-961D-F681D4580EA5}"/>
              </a:ext>
            </a:extLst>
          </p:cNvPr>
          <p:cNvSpPr/>
          <p:nvPr/>
        </p:nvSpPr>
        <p:spPr>
          <a:xfrm>
            <a:off x="903814" y="2458222"/>
            <a:ext cx="10694505" cy="1145076"/>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Evaluation – Good</a:t>
            </a:r>
            <a:r>
              <a:rPr lang="en-GB" sz="1600" dirty="0"/>
              <a:t>: Inspirational leaders set goals which encourage employees to reach high  most importantly motivate other around them. </a:t>
            </a:r>
          </a:p>
          <a:p>
            <a:r>
              <a:rPr lang="en-GB" sz="1600" b="1" dirty="0"/>
              <a:t>Bad: </a:t>
            </a:r>
            <a:r>
              <a:rPr lang="en-GB" sz="1600" dirty="0"/>
              <a:t>Although leaders might inspire however managers control and sometimes limit the ideas coming from employees and set certain procedures which leaves no room for creativity. </a:t>
            </a:r>
          </a:p>
        </p:txBody>
      </p:sp>
      <p:sp>
        <p:nvSpPr>
          <p:cNvPr id="7" name="Rectangle: Rounded Corners 6">
            <a:extLst>
              <a:ext uri="{FF2B5EF4-FFF2-40B4-BE49-F238E27FC236}">
                <a16:creationId xmlns:a16="http://schemas.microsoft.com/office/drawing/2014/main" id="{FB02DF1F-2BF3-4C58-B771-3CA780450766}"/>
              </a:ext>
            </a:extLst>
          </p:cNvPr>
          <p:cNvSpPr/>
          <p:nvPr/>
        </p:nvSpPr>
        <p:spPr>
          <a:xfrm>
            <a:off x="903814" y="3716858"/>
            <a:ext cx="10694505" cy="47489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Analysis</a:t>
            </a:r>
            <a:r>
              <a:rPr lang="en-GB" sz="1600" dirty="0"/>
              <a:t> – Internal innovation requires support and encouragement from leaders and managers. </a:t>
            </a:r>
          </a:p>
        </p:txBody>
      </p:sp>
      <p:sp>
        <p:nvSpPr>
          <p:cNvPr id="10" name="Rectangle: Rounded Corners 9">
            <a:extLst>
              <a:ext uri="{FF2B5EF4-FFF2-40B4-BE49-F238E27FC236}">
                <a16:creationId xmlns:a16="http://schemas.microsoft.com/office/drawing/2014/main" id="{37737CB5-404D-4CCC-B135-8D01183AFCA8}"/>
              </a:ext>
            </a:extLst>
          </p:cNvPr>
          <p:cNvSpPr/>
          <p:nvPr/>
        </p:nvSpPr>
        <p:spPr>
          <a:xfrm>
            <a:off x="903814" y="4305315"/>
            <a:ext cx="10694505" cy="111482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Conclusion </a:t>
            </a:r>
            <a:r>
              <a:rPr lang="en-GB" sz="1600" dirty="0"/>
              <a:t>– Analysing different styles of leadership and undertaking the leadership style questionnaire has helped me understand that leaders can posses many types of leadership it is not limited to one style depending on the situation. Researching on leadership theories and understanding the concept before the session would have assisted in absorbing the knowledge easily. </a:t>
            </a:r>
          </a:p>
        </p:txBody>
      </p:sp>
      <p:sp>
        <p:nvSpPr>
          <p:cNvPr id="11" name="Rectangle: Rounded Corners 10">
            <a:extLst>
              <a:ext uri="{FF2B5EF4-FFF2-40B4-BE49-F238E27FC236}">
                <a16:creationId xmlns:a16="http://schemas.microsoft.com/office/drawing/2014/main" id="{50675012-88E1-4538-B9F8-C0F2FD253456}"/>
              </a:ext>
            </a:extLst>
          </p:cNvPr>
          <p:cNvSpPr/>
          <p:nvPr/>
        </p:nvSpPr>
        <p:spPr>
          <a:xfrm>
            <a:off x="903814" y="5533699"/>
            <a:ext cx="10694505" cy="64181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r>
              <a:rPr lang="en-GB" sz="1600" b="1" dirty="0"/>
              <a:t>Action Plan </a:t>
            </a:r>
            <a:r>
              <a:rPr lang="en-GB" sz="1600" dirty="0"/>
              <a:t>– If I was to do this again I would take more time reading and watching videos on leadership theorists to understand the history better. </a:t>
            </a:r>
          </a:p>
        </p:txBody>
      </p:sp>
      <p:sp>
        <p:nvSpPr>
          <p:cNvPr id="12" name="TextBox 11">
            <a:extLst>
              <a:ext uri="{FF2B5EF4-FFF2-40B4-BE49-F238E27FC236}">
                <a16:creationId xmlns:a16="http://schemas.microsoft.com/office/drawing/2014/main" id="{41F79FEE-18AB-423D-B775-FB13D9D549B2}"/>
              </a:ext>
            </a:extLst>
          </p:cNvPr>
          <p:cNvSpPr txBox="1"/>
          <p:nvPr/>
        </p:nvSpPr>
        <p:spPr>
          <a:xfrm>
            <a:off x="3631095" y="79754"/>
            <a:ext cx="6114197" cy="523220"/>
          </a:xfrm>
          <a:prstGeom prst="rect">
            <a:avLst/>
          </a:prstGeom>
          <a:noFill/>
        </p:spPr>
        <p:txBody>
          <a:bodyPr wrap="square" rtlCol="0">
            <a:spAutoFit/>
          </a:bodyPr>
          <a:lstStyle/>
          <a:p>
            <a:pPr algn="ctr"/>
            <a:r>
              <a:rPr lang="en-GB" sz="2800" dirty="0"/>
              <a:t>Week – 6: Leadership and Management </a:t>
            </a:r>
          </a:p>
        </p:txBody>
      </p:sp>
      <p:sp>
        <p:nvSpPr>
          <p:cNvPr id="3" name="Rectangle 2">
            <a:extLst>
              <a:ext uri="{FF2B5EF4-FFF2-40B4-BE49-F238E27FC236}">
                <a16:creationId xmlns:a16="http://schemas.microsoft.com/office/drawing/2014/main" id="{1F96DE9E-D6FC-47E4-B698-BAEEF568F15B}"/>
              </a:ext>
            </a:extLst>
          </p:cNvPr>
          <p:cNvSpPr/>
          <p:nvPr/>
        </p:nvSpPr>
        <p:spPr>
          <a:xfrm>
            <a:off x="3048000" y="3041747"/>
            <a:ext cx="6096000" cy="375552"/>
          </a:xfrm>
          <a:prstGeom prst="rect">
            <a:avLst/>
          </a:prstGeom>
        </p:spPr>
        <p:txBody>
          <a:bodyPr>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a:t>
            </a:r>
          </a:p>
        </p:txBody>
      </p:sp>
      <p:sp>
        <p:nvSpPr>
          <p:cNvPr id="8" name="Rectangle: Rounded Corners 7">
            <a:extLst>
              <a:ext uri="{FF2B5EF4-FFF2-40B4-BE49-F238E27FC236}">
                <a16:creationId xmlns:a16="http://schemas.microsoft.com/office/drawing/2014/main" id="{F6A2B406-1173-4B00-9C73-6B74CFB52B58}"/>
              </a:ext>
            </a:extLst>
          </p:cNvPr>
          <p:cNvSpPr/>
          <p:nvPr/>
        </p:nvSpPr>
        <p:spPr>
          <a:xfrm>
            <a:off x="4704521" y="6400800"/>
            <a:ext cx="2782957" cy="377446"/>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lnSpc>
                <a:spcPct val="107000"/>
              </a:lnSpc>
              <a:spcAft>
                <a:spcPts val="800"/>
              </a:spcAft>
            </a:pPr>
            <a:r>
              <a:rPr lang="en-GB" sz="1600" dirty="0">
                <a:solidFill>
                  <a:schemeClr val="bg1"/>
                </a:solidFill>
                <a:ea typeface="Calibri" panose="020F0502020204030204" pitchFamily="34" charset="0"/>
                <a:cs typeface="Times New Roman" panose="02020603050405020304" pitchFamily="18" charset="0"/>
              </a:rPr>
              <a:t>(Craig, 2019), (Cherry, 2019)</a:t>
            </a:r>
            <a:endParaRPr lang="en-GB" sz="1600" dirty="0">
              <a:solidFill>
                <a:schemeClr val="bg1"/>
              </a:solidFill>
            </a:endParaRPr>
          </a:p>
        </p:txBody>
      </p:sp>
      <p:pic>
        <p:nvPicPr>
          <p:cNvPr id="14" name="Recorded Sound">
            <a:hlinkClick r:id="" action="ppaction://media"/>
            <a:extLst>
              <a:ext uri="{FF2B5EF4-FFF2-40B4-BE49-F238E27FC236}">
                <a16:creationId xmlns:a16="http://schemas.microsoft.com/office/drawing/2014/main" id="{1BFEFEA7-DDA7-47FB-B61A-40DBB3FACE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07466" y="6070926"/>
            <a:ext cx="609600" cy="609600"/>
          </a:xfrm>
          <a:prstGeom prst="rect">
            <a:avLst/>
          </a:prstGeom>
        </p:spPr>
      </p:pic>
    </p:spTree>
    <p:extLst>
      <p:ext uri="{BB962C8B-B14F-4D97-AF65-F5344CB8AC3E}">
        <p14:creationId xmlns:p14="http://schemas.microsoft.com/office/powerpoint/2010/main" val="87202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0269"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F7905B-EBD0-4D1D-8AA8-7F5A57BAF7F6}"/>
              </a:ext>
            </a:extLst>
          </p:cNvPr>
          <p:cNvSpPr txBox="1"/>
          <p:nvPr/>
        </p:nvSpPr>
        <p:spPr>
          <a:xfrm>
            <a:off x="3288632" y="98526"/>
            <a:ext cx="5037221" cy="646331"/>
          </a:xfrm>
          <a:prstGeom prst="rect">
            <a:avLst/>
          </a:prstGeom>
          <a:noFill/>
        </p:spPr>
        <p:txBody>
          <a:bodyPr wrap="square" rtlCol="0">
            <a:spAutoFit/>
          </a:bodyPr>
          <a:lstStyle/>
          <a:p>
            <a:pPr algn="ctr"/>
            <a:r>
              <a:rPr lang="en-GB" sz="3600" dirty="0">
                <a:latin typeface="+mj-lt"/>
              </a:rPr>
              <a:t>Conclusion </a:t>
            </a:r>
          </a:p>
        </p:txBody>
      </p:sp>
      <p:sp>
        <p:nvSpPr>
          <p:cNvPr id="2" name="Rectangle: Rounded Corners 1">
            <a:extLst>
              <a:ext uri="{FF2B5EF4-FFF2-40B4-BE49-F238E27FC236}">
                <a16:creationId xmlns:a16="http://schemas.microsoft.com/office/drawing/2014/main" id="{D74289A6-C464-4650-B675-881E59B50BA0}"/>
              </a:ext>
            </a:extLst>
          </p:cNvPr>
          <p:cNvSpPr/>
          <p:nvPr/>
        </p:nvSpPr>
        <p:spPr>
          <a:xfrm>
            <a:off x="5638800" y="894620"/>
            <a:ext cx="6215267" cy="1325019"/>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The presentation has provided a critical reflection of the learning throughout the weeks using Gibbs Reflective Model. The main point to discuss here was if innovation and creativity provide a business advantage. </a:t>
            </a:r>
          </a:p>
        </p:txBody>
      </p:sp>
      <p:sp>
        <p:nvSpPr>
          <p:cNvPr id="7" name="Rectangle: Rounded Corners 6">
            <a:extLst>
              <a:ext uri="{FF2B5EF4-FFF2-40B4-BE49-F238E27FC236}">
                <a16:creationId xmlns:a16="http://schemas.microsoft.com/office/drawing/2014/main" id="{E6D42039-C741-4710-ABE8-E4BAEBC6BB99}"/>
              </a:ext>
            </a:extLst>
          </p:cNvPr>
          <p:cNvSpPr/>
          <p:nvPr/>
        </p:nvSpPr>
        <p:spPr>
          <a:xfrm>
            <a:off x="5638801" y="4777310"/>
            <a:ext cx="6215266" cy="1325018"/>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endParaRPr lang="en-GB" dirty="0"/>
          </a:p>
          <a:p>
            <a:r>
              <a:rPr lang="en-GB" dirty="0"/>
              <a:t>Innovation and creativity is critical for companies in this modern age, particularly because the industry relies on creative, cutting-edge technologies. The combination of innovators has the potential to turn creative business concepts into practice.</a:t>
            </a:r>
          </a:p>
          <a:p>
            <a:pPr algn="ctr"/>
            <a:endParaRPr lang="en-GB" dirty="0"/>
          </a:p>
        </p:txBody>
      </p:sp>
      <p:sp>
        <p:nvSpPr>
          <p:cNvPr id="8" name="Rectangle: Rounded Corners 7">
            <a:extLst>
              <a:ext uri="{FF2B5EF4-FFF2-40B4-BE49-F238E27FC236}">
                <a16:creationId xmlns:a16="http://schemas.microsoft.com/office/drawing/2014/main" id="{D82D641B-2C32-4B23-851C-9E10089066E6}"/>
              </a:ext>
            </a:extLst>
          </p:cNvPr>
          <p:cNvSpPr/>
          <p:nvPr/>
        </p:nvSpPr>
        <p:spPr>
          <a:xfrm>
            <a:off x="5638800" y="2315567"/>
            <a:ext cx="6215267" cy="2322795"/>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By analysing and evaluating the different models I have come to a conclusion that yes innovation and creativity does provide a business advantage. Businesses should always look for new ways to improve, solve problems and increase productivity. Creative marketing strategies distinguish businesses from each other. Without creativity and innovation, every organisation will adopt the same trends of marketing, technologies, or even products and services that could be offered.</a:t>
            </a:r>
          </a:p>
        </p:txBody>
      </p:sp>
      <p:sp>
        <p:nvSpPr>
          <p:cNvPr id="10" name="Rectangle: Rounded Corners 9">
            <a:extLst>
              <a:ext uri="{FF2B5EF4-FFF2-40B4-BE49-F238E27FC236}">
                <a16:creationId xmlns:a16="http://schemas.microsoft.com/office/drawing/2014/main" id="{B397B6F0-9C88-4F6D-A03C-EFE08B0C8622}"/>
              </a:ext>
            </a:extLst>
          </p:cNvPr>
          <p:cNvSpPr/>
          <p:nvPr/>
        </p:nvSpPr>
        <p:spPr>
          <a:xfrm>
            <a:off x="4250111" y="6468823"/>
            <a:ext cx="3114261" cy="375552"/>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lnSpc>
                <a:spcPct val="107000"/>
              </a:lnSpc>
              <a:spcAft>
                <a:spcPts val="800"/>
              </a:spcAft>
            </a:pPr>
            <a:r>
              <a:rPr lang="en-GB" sz="1600" dirty="0">
                <a:solidFill>
                  <a:schemeClr val="bg1"/>
                </a:solidFill>
                <a:ea typeface="Calibri" panose="020F0502020204030204" pitchFamily="34" charset="0"/>
                <a:cs typeface="Times New Roman" panose="02020603050405020304" pitchFamily="18" charset="0"/>
              </a:rPr>
              <a:t>(Soklova, 2015), (Hester, 2019)</a:t>
            </a:r>
          </a:p>
        </p:txBody>
      </p:sp>
      <p:pic>
        <p:nvPicPr>
          <p:cNvPr id="12" name="Picture 11">
            <a:extLst>
              <a:ext uri="{FF2B5EF4-FFF2-40B4-BE49-F238E27FC236}">
                <a16:creationId xmlns:a16="http://schemas.microsoft.com/office/drawing/2014/main" id="{98FB2BBF-3B34-4ED5-98F9-CB260FF5A4FA}"/>
              </a:ext>
            </a:extLst>
          </p:cNvPr>
          <p:cNvPicPr>
            <a:picLocks noChangeAspect="1"/>
          </p:cNvPicPr>
          <p:nvPr/>
        </p:nvPicPr>
        <p:blipFill>
          <a:blip r:embed="rId4"/>
          <a:stretch>
            <a:fillRect/>
          </a:stretch>
        </p:blipFill>
        <p:spPr>
          <a:xfrm>
            <a:off x="337933" y="894620"/>
            <a:ext cx="5037221" cy="5207707"/>
          </a:xfrm>
          <a:prstGeom prst="rect">
            <a:avLst/>
          </a:prstGeom>
        </p:spPr>
      </p:pic>
      <p:pic>
        <p:nvPicPr>
          <p:cNvPr id="13" name="Recorded Sound">
            <a:hlinkClick r:id="" action="ppaction://media"/>
            <a:extLst>
              <a:ext uri="{FF2B5EF4-FFF2-40B4-BE49-F238E27FC236}">
                <a16:creationId xmlns:a16="http://schemas.microsoft.com/office/drawing/2014/main" id="{E38E0A29-81F8-4A01-A0D4-93EE63B52E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3096" y="6164023"/>
            <a:ext cx="609600" cy="609600"/>
          </a:xfrm>
          <a:prstGeom prst="rect">
            <a:avLst/>
          </a:prstGeom>
        </p:spPr>
      </p:pic>
    </p:spTree>
    <p:extLst>
      <p:ext uri="{BB962C8B-B14F-4D97-AF65-F5344CB8AC3E}">
        <p14:creationId xmlns:p14="http://schemas.microsoft.com/office/powerpoint/2010/main" val="28262510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486"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B051F4EF-0FCD-4B63-8D2C-2A259E41AF4E}"/>
              </a:ext>
            </a:extLst>
          </p:cNvPr>
          <p:cNvSpPr>
            <a:spLocks noChangeArrowheads="1"/>
          </p:cNvSpPr>
          <p:nvPr/>
        </p:nvSpPr>
        <p:spPr bwMode="auto">
          <a:xfrm>
            <a:off x="1073426" y="887183"/>
            <a:ext cx="10601739" cy="59708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Cherry, K. (2019). </a:t>
            </a:r>
            <a:r>
              <a:rPr kumimoji="0" lang="en-US" altLang="en-US" i="1" u="none" strike="noStrike" cap="none" normalizeH="0" baseline="0" dirty="0">
                <a:ln>
                  <a:noFill/>
                </a:ln>
                <a:effectLst/>
                <a:ea typeface="Calibri" panose="020F0502020204030204" pitchFamily="34" charset="0"/>
                <a:cs typeface="Times New Roman" panose="02020603050405020304" pitchFamily="18" charset="0"/>
              </a:rPr>
              <a:t>The Major Leadership Theories. </a:t>
            </a: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[Online] </a:t>
            </a:r>
            <a:b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b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Available at: </a:t>
            </a:r>
            <a:r>
              <a:rPr kumimoji="0" lang="en-US" altLang="en-US" i="0" u="sng" strike="noStrike" cap="none" normalizeH="0" baseline="0" dirty="0">
                <a:ln>
                  <a:noFill/>
                </a:ln>
                <a:effectLst/>
                <a:ea typeface="Calibri" panose="020F0502020204030204" pitchFamily="34" charset="0"/>
                <a:cs typeface="Times New Roman" panose="02020603050405020304" pitchFamily="18" charset="0"/>
              </a:rPr>
              <a:t>https://www.verywellmind.com/leadership-theories-2795323</a:t>
            </a:r>
            <a:b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b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[Accessed 08 07 2020].</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i="0" u="none" strike="noStrike" cap="none" normalizeH="0" baseline="0" dirty="0">
              <a:ln>
                <a:noFill/>
              </a:ln>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Craig, W. (2019). </a:t>
            </a:r>
            <a:r>
              <a:rPr kumimoji="0" lang="en-US" altLang="en-US" i="1" u="none" strike="noStrike" cap="none" normalizeH="0" baseline="0" dirty="0">
                <a:ln>
                  <a:noFill/>
                </a:ln>
                <a:effectLst/>
                <a:ea typeface="Calibri" panose="020F0502020204030204" pitchFamily="34" charset="0"/>
                <a:cs typeface="Times New Roman" panose="02020603050405020304" pitchFamily="18" charset="0"/>
              </a:rPr>
              <a:t>How To Motivate And Inspire Your Team To Achieve Better Results. </a:t>
            </a: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[Online] </a:t>
            </a:r>
            <a:b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b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Available at: </a:t>
            </a:r>
            <a:r>
              <a:rPr kumimoji="0" lang="en-US" altLang="en-US" i="0" u="sng" strike="noStrike" cap="none" normalizeH="0" baseline="0" dirty="0">
                <a:ln>
                  <a:noFill/>
                </a:ln>
                <a:effectLst/>
                <a:ea typeface="Calibri" panose="020F0502020204030204" pitchFamily="34" charset="0"/>
                <a:cs typeface="Times New Roman" panose="02020603050405020304" pitchFamily="18" charset="0"/>
              </a:rPr>
              <a:t>https://www.forbes.com/sites/williamcraig/2019/04/09/how-to-motivate-and-inspire-your-team-to-achieve-better-results/#56e2a5c6c7b3</a:t>
            </a:r>
            <a:b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b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[Accessed 08 07 2020].</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i="0" u="none" strike="noStrike" cap="none" normalizeH="0" baseline="0" dirty="0">
              <a:ln>
                <a:noFill/>
              </a:ln>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Entrepreneurship.org, (2013). </a:t>
            </a:r>
            <a:r>
              <a:rPr kumimoji="0" lang="en-US" altLang="en-US" i="1" u="none" strike="noStrike" cap="none" normalizeH="0" baseline="0" dirty="0">
                <a:ln>
                  <a:noFill/>
                </a:ln>
                <a:effectLst/>
                <a:ea typeface="Calibri" panose="020F0502020204030204" pitchFamily="34" charset="0"/>
                <a:cs typeface="Times New Roman" panose="02020603050405020304" pitchFamily="18" charset="0"/>
              </a:rPr>
              <a:t>Marissa Mayer-Give Ideas Credit, Not Credit for Ideas. </a:t>
            </a: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[Online] </a:t>
            </a:r>
            <a:b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b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Available at: </a:t>
            </a:r>
            <a:r>
              <a:rPr kumimoji="0" lang="en-US" altLang="en-US" i="0" u="sng" strike="noStrike" cap="none" normalizeH="0" baseline="0" dirty="0">
                <a:ln>
                  <a:noFill/>
                </a:ln>
                <a:effectLst/>
                <a:ea typeface="Calibri" panose="020F0502020204030204" pitchFamily="34" charset="0"/>
                <a:cs typeface="Times New Roman" panose="02020603050405020304" pitchFamily="18" charset="0"/>
              </a:rPr>
              <a:t>https://youtu.be/so49qqvWqJQ</a:t>
            </a:r>
            <a:b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b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[Accessed 08 07 2020].</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i="0" u="none" strike="noStrike" cap="none" normalizeH="0" baseline="0" dirty="0">
              <a:ln>
                <a:noFill/>
              </a:ln>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Entrepreneurship.org, (2013). </a:t>
            </a:r>
            <a:r>
              <a:rPr kumimoji="0" lang="en-US" altLang="en-US" i="1" u="none" strike="noStrike" cap="none" normalizeH="0" baseline="0" dirty="0">
                <a:ln>
                  <a:noFill/>
                </a:ln>
                <a:effectLst/>
                <a:ea typeface="Calibri" panose="020F0502020204030204" pitchFamily="34" charset="0"/>
                <a:cs typeface="Times New Roman" panose="02020603050405020304" pitchFamily="18" charset="0"/>
              </a:rPr>
              <a:t>Marissa Mayer-Ideas Come From Everywhere. </a:t>
            </a: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[Online] </a:t>
            </a:r>
            <a:b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b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Available at: </a:t>
            </a:r>
            <a:r>
              <a:rPr kumimoji="0" lang="en-US" altLang="en-US" i="0" u="sng" strike="noStrike" cap="none" normalizeH="0" baseline="0" dirty="0">
                <a:ln>
                  <a:noFill/>
                </a:ln>
                <a:effectLst/>
                <a:ea typeface="Calibri" panose="020F0502020204030204" pitchFamily="34" charset="0"/>
                <a:cs typeface="Times New Roman" panose="02020603050405020304" pitchFamily="18" charset="0"/>
              </a:rPr>
              <a:t>https://youtu.be/2Dn_rqfmz_k</a:t>
            </a:r>
            <a:b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b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[Accessed 08 07 2020].</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i="0" u="none" strike="noStrike" cap="none" normalizeH="0" baseline="0" dirty="0">
              <a:ln>
                <a:noFill/>
              </a:ln>
              <a:effectLst/>
            </a:endParaRPr>
          </a:p>
          <a:p>
            <a:pPr marL="0" marR="0" lvl="0" indent="0" defTabSz="914400" rtl="0" eaLnBrk="0" fontAlgn="base" latinLnBrk="0" hangingPunct="0">
              <a:lnSpc>
                <a:spcPct val="100000"/>
              </a:lnSpc>
              <a:spcBef>
                <a:spcPct val="0"/>
              </a:spcBef>
              <a:spcAft>
                <a:spcPct val="0"/>
              </a:spcAft>
              <a:buClrTx/>
              <a:buSzTx/>
              <a:buFontTx/>
              <a:buNone/>
              <a:tabLst/>
            </a:pP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Friedman, R.S., Roberts, D.M., Linton, J.D. (2010). </a:t>
            </a:r>
            <a:r>
              <a:rPr kumimoji="0" lang="en-US" altLang="en-US" i="1" u="none" strike="noStrike" cap="none" normalizeH="0" baseline="0" dirty="0">
                <a:ln>
                  <a:noFill/>
                </a:ln>
                <a:effectLst/>
                <a:ea typeface="Calibri" panose="020F0502020204030204" pitchFamily="34" charset="0"/>
                <a:cs typeface="Times New Roman" panose="02020603050405020304" pitchFamily="18" charset="0"/>
              </a:rPr>
              <a:t>Principle Concepts of Technology and Innovation Management: Critical Research Model. </a:t>
            </a:r>
            <a:r>
              <a:rPr kumimoji="0" lang="en-US" altLang="en-US" i="0" u="none" strike="noStrike" cap="none" normalizeH="0" baseline="0" dirty="0">
                <a:ln>
                  <a:noFill/>
                </a:ln>
                <a:effectLst/>
                <a:ea typeface="Calibri" panose="020F0502020204030204" pitchFamily="34" charset="0"/>
                <a:cs typeface="Times New Roman" panose="02020603050405020304" pitchFamily="18" charset="0"/>
              </a:rPr>
              <a:t>London: IGI Publishing.</a:t>
            </a: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b="1" i="0" u="none" strike="noStrike" cap="none" normalizeH="0" baseline="0" dirty="0">
              <a:ln>
                <a:noFill/>
              </a:ln>
              <a:solidFill>
                <a:schemeClr val="bg1"/>
              </a:solidFill>
              <a:effectLst/>
            </a:endParaRPr>
          </a:p>
          <a:p>
            <a:pPr marL="0" marR="0" lvl="0" indent="0"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6B74D1E1-4218-4FD7-94E2-62C566292153}"/>
              </a:ext>
            </a:extLst>
          </p:cNvPr>
          <p:cNvSpPr txBox="1"/>
          <p:nvPr/>
        </p:nvSpPr>
        <p:spPr>
          <a:xfrm>
            <a:off x="3577389" y="240852"/>
            <a:ext cx="5037221" cy="646331"/>
          </a:xfrm>
          <a:prstGeom prst="rect">
            <a:avLst/>
          </a:prstGeom>
          <a:noFill/>
        </p:spPr>
        <p:txBody>
          <a:bodyPr wrap="square" rtlCol="0">
            <a:spAutoFit/>
          </a:bodyPr>
          <a:lstStyle/>
          <a:p>
            <a:pPr algn="ctr"/>
            <a:r>
              <a:rPr lang="en-GB" sz="3600" dirty="0">
                <a:latin typeface="+mj-lt"/>
              </a:rPr>
              <a:t> </a:t>
            </a:r>
            <a:r>
              <a:rPr lang="en-US" altLang="en-US" sz="3600" b="1" dirty="0">
                <a:latin typeface="+mj-lt"/>
                <a:ea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1266985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FC9C50-CF8F-4AE5-B712-B95BDD797EDE}"/>
              </a:ext>
            </a:extLst>
          </p:cNvPr>
          <p:cNvSpPr/>
          <p:nvPr/>
        </p:nvSpPr>
        <p:spPr>
          <a:xfrm>
            <a:off x="1139687" y="685590"/>
            <a:ext cx="10628244" cy="5909310"/>
          </a:xfrm>
          <a:prstGeom prst="rect">
            <a:avLst/>
          </a:prstGeom>
        </p:spPr>
        <p:txBody>
          <a:bodyPr wrap="square">
            <a:spAutoFit/>
          </a:bodyPr>
          <a:lstStyle/>
          <a:p>
            <a:pPr defTabSz="91440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Hester, B. (2019). </a:t>
            </a:r>
            <a:r>
              <a:rPr lang="en-US" altLang="en-US" i="1" dirty="0">
                <a:ea typeface="Calibri" panose="020F0502020204030204" pitchFamily="34" charset="0"/>
                <a:cs typeface="Times New Roman" panose="02020603050405020304" pitchFamily="18" charset="0"/>
              </a:rPr>
              <a:t>Creativity: It’s Important to Your Business.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https://catmediatheagency.com/creativity-in-business/</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08 07 2020].</a:t>
            </a:r>
          </a:p>
          <a:p>
            <a:pPr defTabSz="914400" eaLnBrk="0" fontAlgn="base" hangingPunct="0">
              <a:spcBef>
                <a:spcPct val="0"/>
              </a:spcBef>
              <a:spcAft>
                <a:spcPct val="0"/>
              </a:spcAft>
            </a:pPr>
            <a:endParaRPr lang="en-GB" altLang="en-US" dirty="0"/>
          </a:p>
          <a:p>
            <a:pPr lvl="0" defTabSz="91440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Hitt, M.A., Ireland, D.R., Hoskisson, R.E. (2016). </a:t>
            </a:r>
            <a:r>
              <a:rPr lang="en-US" altLang="en-US" i="1" dirty="0">
                <a:ea typeface="Calibri" panose="020F0502020204030204" pitchFamily="34" charset="0"/>
                <a:cs typeface="Times New Roman" panose="02020603050405020304" pitchFamily="18" charset="0"/>
              </a:rPr>
              <a:t>Strategic Management: Concepts: Competitiveness and Globalization. </a:t>
            </a:r>
            <a:r>
              <a:rPr lang="en-US" altLang="en-US" dirty="0">
                <a:ea typeface="Calibri" panose="020F0502020204030204" pitchFamily="34" charset="0"/>
                <a:cs typeface="Times New Roman" panose="02020603050405020304" pitchFamily="18" charset="0"/>
              </a:rPr>
              <a:t>Boston: Cengage Learning.</a:t>
            </a:r>
          </a:p>
          <a:p>
            <a:pPr lvl="0" defTabSz="914400" eaLnBrk="0" fontAlgn="base" hangingPunct="0">
              <a:spcBef>
                <a:spcPct val="0"/>
              </a:spcBef>
              <a:spcAft>
                <a:spcPct val="0"/>
              </a:spcAft>
            </a:pPr>
            <a:endParaRPr lang="en-GB" altLang="en-US" dirty="0"/>
          </a:p>
          <a:p>
            <a:pPr defTabSz="914400" eaLnBrk="0" fontAlgn="base" hangingPunct="0">
              <a:spcBef>
                <a:spcPct val="0"/>
              </a:spcBef>
              <a:spcAft>
                <a:spcPct val="0"/>
              </a:spcAft>
            </a:pPr>
            <a:r>
              <a:rPr lang="en-GB" dirty="0">
                <a:ea typeface="Times New Roman" panose="02020603050405020304" pitchFamily="18" charset="0"/>
                <a:cs typeface="Times New Roman" panose="02020603050405020304" pitchFamily="18" charset="0"/>
              </a:rPr>
              <a:t>Jasper, M. (2013) Beginning reflective practice. 2nd </a:t>
            </a:r>
            <a:r>
              <a:rPr lang="en-GB" dirty="0" err="1">
                <a:ea typeface="Times New Roman" panose="02020603050405020304" pitchFamily="18" charset="0"/>
                <a:cs typeface="Times New Roman" panose="02020603050405020304" pitchFamily="18" charset="0"/>
              </a:rPr>
              <a:t>edn</a:t>
            </a:r>
            <a:r>
              <a:rPr lang="en-GB" dirty="0">
                <a:ea typeface="Times New Roman" panose="02020603050405020304" pitchFamily="18" charset="0"/>
                <a:cs typeface="Times New Roman" panose="02020603050405020304" pitchFamily="18" charset="0"/>
              </a:rPr>
              <a:t>. London: Cengage Learning.</a:t>
            </a:r>
          </a:p>
          <a:p>
            <a:pPr defTabSz="914400" eaLnBrk="0" fontAlgn="base" hangingPunct="0">
              <a:spcBef>
                <a:spcPct val="0"/>
              </a:spcBef>
              <a:spcAft>
                <a:spcPct val="0"/>
              </a:spcAft>
            </a:pPr>
            <a:endParaRPr lang="en-GB" dirty="0">
              <a:latin typeface="Times New Roman" panose="02020603050405020304" pitchFamily="18" charset="0"/>
              <a:ea typeface="Times New Roman" panose="02020603050405020304" pitchFamily="18" charset="0"/>
            </a:endParaRPr>
          </a:p>
          <a:p>
            <a:pPr lvl="0" defTabSz="91440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Johnson, S. (2010). </a:t>
            </a:r>
            <a:r>
              <a:rPr lang="en-US" altLang="en-US" i="1" dirty="0">
                <a:ea typeface="Calibri" panose="020F0502020204030204" pitchFamily="34" charset="0"/>
                <a:cs typeface="Times New Roman" panose="02020603050405020304" pitchFamily="18" charset="0"/>
              </a:rPr>
              <a:t>Where Good Ideas Come from: The Seven Patterns of Innovation. </a:t>
            </a:r>
            <a:r>
              <a:rPr lang="en-US" altLang="en-US" dirty="0">
                <a:ea typeface="Calibri" panose="020F0502020204030204" pitchFamily="34" charset="0"/>
                <a:cs typeface="Times New Roman" panose="02020603050405020304" pitchFamily="18" charset="0"/>
              </a:rPr>
              <a:t>England: Allen Lane.</a:t>
            </a:r>
          </a:p>
          <a:p>
            <a:pPr lvl="0" defTabSz="914400" eaLnBrk="0" fontAlgn="base" hangingPunct="0">
              <a:spcBef>
                <a:spcPct val="0"/>
              </a:spcBef>
              <a:spcAft>
                <a:spcPct val="0"/>
              </a:spcAft>
            </a:pPr>
            <a:endParaRPr lang="en-GB" altLang="en-US" dirty="0"/>
          </a:p>
          <a:p>
            <a:pPr lvl="0" defTabSz="91440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Khaire, T. A, and Khaire, M. (2008). </a:t>
            </a:r>
            <a:r>
              <a:rPr lang="en-US" altLang="en-US" i="1" dirty="0">
                <a:ea typeface="Calibri" panose="020F0502020204030204" pitchFamily="34" charset="0"/>
                <a:cs typeface="Times New Roman" panose="02020603050405020304" pitchFamily="18" charset="0"/>
              </a:rPr>
              <a:t>Creativity and the Role of the Leader.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https://hbr.org/2008/10/creativity-and-the-role-of-the-leader</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08 07 2020].</a:t>
            </a:r>
          </a:p>
          <a:p>
            <a:pPr lvl="0" defTabSz="914400" eaLnBrk="0" fontAlgn="base" hangingPunct="0">
              <a:spcBef>
                <a:spcPct val="0"/>
              </a:spcBef>
              <a:spcAft>
                <a:spcPct val="0"/>
              </a:spcAft>
            </a:pPr>
            <a:endParaRPr lang="en-GB" altLang="en-US" dirty="0"/>
          </a:p>
          <a:p>
            <a:pPr lvl="0" defTabSz="91440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Kirton, M. (2003). </a:t>
            </a:r>
            <a:r>
              <a:rPr lang="en-US" altLang="en-US" i="1" dirty="0">
                <a:ea typeface="Calibri" panose="020F0502020204030204" pitchFamily="34" charset="0"/>
                <a:cs typeface="Times New Roman" panose="02020603050405020304" pitchFamily="18" charset="0"/>
              </a:rPr>
              <a:t>Adaption-Innovation: In the Context of Diversity and Change. </a:t>
            </a:r>
            <a:r>
              <a:rPr lang="en-US" altLang="en-US" dirty="0">
                <a:ea typeface="Calibri" panose="020F0502020204030204" pitchFamily="34" charset="0"/>
                <a:cs typeface="Times New Roman" panose="02020603050405020304" pitchFamily="18" charset="0"/>
              </a:rPr>
              <a:t>London: Routledge Taylor and Francis Publication.</a:t>
            </a:r>
          </a:p>
          <a:p>
            <a:pPr lvl="0" defTabSz="914400" eaLnBrk="0" fontAlgn="base" hangingPunct="0">
              <a:spcBef>
                <a:spcPct val="0"/>
              </a:spcBef>
              <a:spcAft>
                <a:spcPct val="0"/>
              </a:spcAft>
            </a:pPr>
            <a:endParaRPr lang="en-GB" altLang="en-US" dirty="0"/>
          </a:p>
          <a:p>
            <a:pPr lvl="0" defTabSz="91440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MindTools Content Team, (2020). </a:t>
            </a:r>
            <a:r>
              <a:rPr lang="en-US" altLang="en-US" i="1" dirty="0">
                <a:ea typeface="Calibri" panose="020F0502020204030204" pitchFamily="34" charset="0"/>
                <a:cs typeface="Times New Roman" panose="02020603050405020304" pitchFamily="18" charset="0"/>
              </a:rPr>
              <a:t>Gibbs' Reflective Cycle.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https://www.mindtools.com/pages/article/reflective-cycle.htm</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08 07 2020].</a:t>
            </a:r>
            <a:endParaRPr lang="en-GB" altLang="en-US" dirty="0"/>
          </a:p>
        </p:txBody>
      </p:sp>
    </p:spTree>
    <p:extLst>
      <p:ext uri="{BB962C8B-B14F-4D97-AF65-F5344CB8AC3E}">
        <p14:creationId xmlns:p14="http://schemas.microsoft.com/office/powerpoint/2010/main" val="2905251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52D1D7B-384F-47FF-AFD9-BB8ABD01C669}"/>
              </a:ext>
            </a:extLst>
          </p:cNvPr>
          <p:cNvSpPr/>
          <p:nvPr/>
        </p:nvSpPr>
        <p:spPr>
          <a:xfrm>
            <a:off x="1338469" y="757174"/>
            <a:ext cx="10402958" cy="5632311"/>
          </a:xfrm>
          <a:prstGeom prst="rect">
            <a:avLst/>
          </a:prstGeom>
        </p:spPr>
        <p:txBody>
          <a:bodyPr wrap="square">
            <a:spAutoFit/>
          </a:bodyPr>
          <a:lstStyle/>
          <a:p>
            <a:pPr lvl="0" defTabSz="91440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Pisano, G. P. (2015). </a:t>
            </a:r>
            <a:r>
              <a:rPr lang="en-US" altLang="en-US" i="1" dirty="0">
                <a:ea typeface="Calibri" panose="020F0502020204030204" pitchFamily="34" charset="0"/>
                <a:cs typeface="Times New Roman" panose="02020603050405020304" pitchFamily="18" charset="0"/>
              </a:rPr>
              <a:t>You Need an Innovation Strategy.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https://hbr.org/2015/06/you-need-an-innovation-strategy</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08 07 2020].</a:t>
            </a:r>
          </a:p>
          <a:p>
            <a:pPr lvl="0" defTabSz="914400" eaLnBrk="0" fontAlgn="base" hangingPunct="0">
              <a:spcBef>
                <a:spcPct val="0"/>
              </a:spcBef>
              <a:spcAft>
                <a:spcPct val="0"/>
              </a:spcAft>
            </a:pPr>
            <a:endParaRPr lang="en-GB" altLang="en-US" dirty="0"/>
          </a:p>
          <a:p>
            <a:pPr lvl="0" defTabSz="91440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Soklova, S. (2015). </a:t>
            </a:r>
            <a:r>
              <a:rPr lang="en-US" altLang="en-US" i="1" dirty="0">
                <a:ea typeface="Calibri" panose="020F0502020204030204" pitchFamily="34" charset="0"/>
                <a:cs typeface="Times New Roman" panose="02020603050405020304" pitchFamily="18" charset="0"/>
              </a:rPr>
              <a:t>The Importance of Creativity and Innovation in Business.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https://www.linkedin.com/pulse/importance-creativity-innovation-business-siyana-sokolova</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08 07 2020].</a:t>
            </a:r>
          </a:p>
          <a:p>
            <a:pPr lvl="0" defTabSz="914400" eaLnBrk="0" fontAlgn="base" hangingPunct="0">
              <a:spcBef>
                <a:spcPct val="0"/>
              </a:spcBef>
              <a:spcAft>
                <a:spcPct val="0"/>
              </a:spcAft>
            </a:pPr>
            <a:endParaRPr lang="en-GB" altLang="en-US" dirty="0"/>
          </a:p>
          <a:p>
            <a:pPr lvl="0" defTabSz="91440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Ted, (2010). </a:t>
            </a:r>
            <a:r>
              <a:rPr lang="en-US" altLang="en-US" i="1" dirty="0">
                <a:ea typeface="Calibri" panose="020F0502020204030204" pitchFamily="34" charset="0"/>
                <a:cs typeface="Times New Roman" panose="02020603050405020304" pitchFamily="18" charset="0"/>
              </a:rPr>
              <a:t>Where good ideas come from | Steven Johnson.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https://youtu.be/0af00UcTO-c</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08 07 2020].</a:t>
            </a:r>
          </a:p>
          <a:p>
            <a:pPr lvl="0" defTabSz="914400" eaLnBrk="0" fontAlgn="base" hangingPunct="0">
              <a:spcBef>
                <a:spcPct val="0"/>
              </a:spcBef>
              <a:spcAft>
                <a:spcPct val="0"/>
              </a:spcAft>
            </a:pPr>
            <a:endParaRPr lang="en-GB" altLang="en-US" dirty="0"/>
          </a:p>
          <a:p>
            <a:pPr lvl="0" defTabSz="914400" eaLnBrk="0" fontAlgn="base" hangingPunct="0">
              <a:spcBef>
                <a:spcPct val="0"/>
              </a:spcBef>
              <a:spcAft>
                <a:spcPct val="0"/>
              </a:spcAft>
            </a:pPr>
            <a:r>
              <a:rPr lang="en-US" altLang="en-US" dirty="0">
                <a:ea typeface="Calibri" panose="020F0502020204030204" pitchFamily="34" charset="0"/>
                <a:cs typeface="Times New Roman" panose="02020603050405020304" pitchFamily="18" charset="0"/>
              </a:rPr>
              <a:t>The University of Edinburgh, (2019). </a:t>
            </a:r>
            <a:r>
              <a:rPr lang="en-US" altLang="en-US" i="1" dirty="0">
                <a:ea typeface="Calibri" panose="020F0502020204030204" pitchFamily="34" charset="0"/>
                <a:cs typeface="Times New Roman" panose="02020603050405020304" pitchFamily="18" charset="0"/>
              </a:rPr>
              <a:t>Gibbs' reflective cycle. </a:t>
            </a:r>
            <a:r>
              <a:rPr lang="en-US" altLang="en-US" dirty="0">
                <a:ea typeface="Calibri" panose="020F0502020204030204" pitchFamily="34" charset="0"/>
                <a:cs typeface="Times New Roman" panose="02020603050405020304" pitchFamily="18" charset="0"/>
              </a:rPr>
              <a:t>[Online] </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Available at: </a:t>
            </a:r>
            <a:r>
              <a:rPr lang="en-US" altLang="en-US" u="sng" dirty="0">
                <a:ea typeface="Calibri" panose="020F0502020204030204" pitchFamily="34" charset="0"/>
                <a:cs typeface="Times New Roman" panose="02020603050405020304" pitchFamily="18" charset="0"/>
              </a:rPr>
              <a:t>https://www.ed.ac.uk/reflection/reflectors-toolkit/reflecting-on-experience/gibbs-reflective-cycle</a:t>
            </a:r>
            <a:br>
              <a:rPr lang="en-US" altLang="en-US" dirty="0">
                <a:ea typeface="Calibri" panose="020F0502020204030204" pitchFamily="34" charset="0"/>
                <a:cs typeface="Times New Roman" panose="02020603050405020304" pitchFamily="18" charset="0"/>
              </a:rPr>
            </a:br>
            <a:r>
              <a:rPr lang="en-US" altLang="en-US" dirty="0">
                <a:ea typeface="Calibri" panose="020F0502020204030204" pitchFamily="34" charset="0"/>
                <a:cs typeface="Times New Roman" panose="02020603050405020304" pitchFamily="18" charset="0"/>
              </a:rPr>
              <a:t>[Accessed 08 07 2020].</a:t>
            </a:r>
          </a:p>
          <a:p>
            <a:pPr lvl="0" defTabSz="914400" eaLnBrk="0" fontAlgn="base" hangingPunct="0">
              <a:spcBef>
                <a:spcPct val="0"/>
              </a:spcBef>
              <a:spcAft>
                <a:spcPct val="0"/>
              </a:spcAft>
            </a:pPr>
            <a:endParaRPr lang="en-US" altLang="en-US" dirty="0">
              <a:ea typeface="Calibri" panose="020F0502020204030204" pitchFamily="34" charset="0"/>
              <a:cs typeface="Times New Roman" panose="02020603050405020304" pitchFamily="18" charset="0"/>
            </a:endParaRPr>
          </a:p>
          <a:p>
            <a:pPr defTabSz="914400" eaLnBrk="0" fontAlgn="base" hangingPunct="0">
              <a:spcBef>
                <a:spcPct val="0"/>
              </a:spcBef>
              <a:spcAft>
                <a:spcPct val="0"/>
              </a:spcAft>
            </a:pPr>
            <a:r>
              <a:rPr lang="en-US" dirty="0">
                <a:ea typeface="Calibri" panose="020F0502020204030204" pitchFamily="34" charset="0"/>
                <a:cs typeface="Times New Roman" panose="02020603050405020304" pitchFamily="18" charset="0"/>
              </a:rPr>
              <a:t>Tidd, J. (2014). </a:t>
            </a:r>
            <a:r>
              <a:rPr lang="en-US" i="1" dirty="0">
                <a:ea typeface="Calibri" panose="020F0502020204030204" pitchFamily="34" charset="0"/>
                <a:cs typeface="Times New Roman" panose="02020603050405020304" pitchFamily="18" charset="0"/>
              </a:rPr>
              <a:t>Youtube - Developing an Innovation Process. </a:t>
            </a:r>
            <a:r>
              <a:rPr lang="en-US" dirty="0">
                <a:ea typeface="Calibri" panose="020F0502020204030204" pitchFamily="34" charset="0"/>
                <a:cs typeface="Times New Roman" panose="02020603050405020304" pitchFamily="18" charset="0"/>
              </a:rPr>
              <a:t>[Online] </a:t>
            </a:r>
            <a:br>
              <a:rPr lang="en-US" dirty="0">
                <a:ea typeface="Calibri" panose="020F0502020204030204" pitchFamily="34" charset="0"/>
                <a:cs typeface="Times New Roman" panose="02020603050405020304" pitchFamily="18" charset="0"/>
              </a:rPr>
            </a:br>
            <a:r>
              <a:rPr lang="en-US" dirty="0">
                <a:ea typeface="Calibri" panose="020F0502020204030204" pitchFamily="34" charset="0"/>
                <a:cs typeface="Times New Roman" panose="02020603050405020304" pitchFamily="18" charset="0"/>
              </a:rPr>
              <a:t>Available at: </a:t>
            </a:r>
            <a:r>
              <a:rPr lang="en-US" u="sng" dirty="0">
                <a:ea typeface="Calibri" panose="020F0502020204030204" pitchFamily="34" charset="0"/>
                <a:cs typeface="Times New Roman" panose="02020603050405020304" pitchFamily="18" charset="0"/>
              </a:rPr>
              <a:t>https://www.youtube.com/watch?v=l9sNGnxMEXE</a:t>
            </a:r>
            <a:br>
              <a:rPr lang="en-US" dirty="0">
                <a:ea typeface="Calibri" panose="020F0502020204030204" pitchFamily="34" charset="0"/>
                <a:cs typeface="Times New Roman" panose="02020603050405020304" pitchFamily="18" charset="0"/>
              </a:rPr>
            </a:br>
            <a:r>
              <a:rPr lang="en-US" dirty="0">
                <a:ea typeface="Calibri" panose="020F0502020204030204" pitchFamily="34" charset="0"/>
                <a:cs typeface="Times New Roman" panose="02020603050405020304" pitchFamily="18" charset="0"/>
              </a:rPr>
              <a:t>[Accessed 03 07 2020].</a:t>
            </a:r>
            <a:endParaRPr lang="en-GB" dirty="0">
              <a:ea typeface="Calibri" panose="020F0502020204030204" pitchFamily="34" charset="0"/>
              <a:cs typeface="Times New Roman" panose="02020603050405020304" pitchFamily="18" charset="0"/>
            </a:endParaRPr>
          </a:p>
          <a:p>
            <a:pPr lvl="0" defTabSz="914400" eaLnBrk="0" fontAlgn="base" hangingPunct="0">
              <a:spcBef>
                <a:spcPct val="0"/>
              </a:spcBef>
              <a:spcAft>
                <a:spcPct val="0"/>
              </a:spcAft>
            </a:pPr>
            <a:endParaRPr lang="en-GB" altLang="en-US" sz="2000" dirty="0">
              <a:solidFill>
                <a:schemeClr val="bg1"/>
              </a:solidFill>
            </a:endParaRPr>
          </a:p>
        </p:txBody>
      </p:sp>
    </p:spTree>
    <p:extLst>
      <p:ext uri="{BB962C8B-B14F-4D97-AF65-F5344CB8AC3E}">
        <p14:creationId xmlns:p14="http://schemas.microsoft.com/office/powerpoint/2010/main" val="36802444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FC5F45C-308D-4752-81E6-1CC14B78BDF0}"/>
              </a:ext>
            </a:extLst>
          </p:cNvPr>
          <p:cNvPicPr>
            <a:picLocks noChangeAspect="1"/>
          </p:cNvPicPr>
          <p:nvPr/>
        </p:nvPicPr>
        <p:blipFill>
          <a:blip r:embed="rId2"/>
          <a:stretch>
            <a:fillRect/>
          </a:stretch>
        </p:blipFill>
        <p:spPr>
          <a:xfrm>
            <a:off x="1748589" y="1205164"/>
            <a:ext cx="9304421" cy="4191000"/>
          </a:xfrm>
          <a:prstGeom prst="rect">
            <a:avLst/>
          </a:prstGeom>
        </p:spPr>
      </p:pic>
    </p:spTree>
    <p:extLst>
      <p:ext uri="{BB962C8B-B14F-4D97-AF65-F5344CB8AC3E}">
        <p14:creationId xmlns:p14="http://schemas.microsoft.com/office/powerpoint/2010/main" val="6553286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18BD99-41E9-467C-9777-74587F831718}">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03EF818-EDF6-480C-9B86-0A3B979BCCF0}">
  <ds:schemaRefs>
    <ds:schemaRef ds:uri="http://schemas.microsoft.com/sharepoint/v3/contenttype/forms"/>
  </ds:schemaRefs>
</ds:datastoreItem>
</file>

<file path=customXml/itemProps3.xml><?xml version="1.0" encoding="utf-8"?>
<ds:datastoreItem xmlns:ds="http://schemas.openxmlformats.org/officeDocument/2006/customXml" ds:itemID="{4C8C32A8-E4D9-473C-833A-8950C6E7C0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Modern design</Template>
  <TotalTime>0</TotalTime>
  <Words>2996</Words>
  <Application>Microsoft Office PowerPoint</Application>
  <PresentationFormat>Widescreen</PresentationFormat>
  <Paragraphs>117</Paragraphs>
  <Slides>14</Slides>
  <Notes>8</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Times New Roman</vt:lpstr>
      <vt:lpstr>Tw Cen MT</vt:lpstr>
      <vt:lpstr>Circuit</vt:lpstr>
      <vt:lpstr>Does Innovation and creativity provide a business advantage?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2020-07-08T13:25:10Z</dcterms:created>
  <dcterms:modified xsi:type="dcterms:W3CDTF">2020-07-10T11:42:29Z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