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9"/>
  </p:notesMasterIdLst>
  <p:sldIdLst>
    <p:sldId id="257" r:id="rId2"/>
    <p:sldId id="258" r:id="rId3"/>
    <p:sldId id="260" r:id="rId4"/>
    <p:sldId id="259" r:id="rId5"/>
    <p:sldId id="261" r:id="rId6"/>
    <p:sldId id="263"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DB5497-1A45-4484-9059-BEC2569B5259}" v="4127" dt="2019-05-02T13:56:16.1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436" autoAdjust="0"/>
  </p:normalViewPr>
  <p:slideViewPr>
    <p:cSldViewPr snapToGrid="0">
      <p:cViewPr varScale="1">
        <p:scale>
          <a:sx n="78" d="100"/>
          <a:sy n="78" d="100"/>
        </p:scale>
        <p:origin x="183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1D7C64-71BB-4BF1-84DD-C6D7C8963D99}" type="datetimeFigureOut">
              <a:rPr lang="en-GB" smtClean="0"/>
              <a:t>02/05/2019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3CA137-2B01-4141-9B9F-AEB411AB0472}" type="slidenum">
              <a:rPr lang="en-GB" smtClean="0"/>
              <a:t>‹#›</a:t>
            </a:fld>
            <a:endParaRPr lang="en-GB"/>
          </a:p>
        </p:txBody>
      </p:sp>
    </p:spTree>
    <p:extLst>
      <p:ext uri="{BB962C8B-B14F-4D97-AF65-F5344CB8AC3E}">
        <p14:creationId xmlns:p14="http://schemas.microsoft.com/office/powerpoint/2010/main" val="677020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1"/>
                </a:solidFill>
              </a:rPr>
              <a:t>Our original funding would come from investments from either our own pocket or from a third party </a:t>
            </a:r>
          </a:p>
          <a:p>
            <a:endParaRPr lang="en-GB" dirty="0">
              <a:solidFill>
                <a:schemeClr val="tx1"/>
              </a:solidFill>
            </a:endParaRPr>
          </a:p>
          <a:p>
            <a:r>
              <a:rPr lang="en-GB" dirty="0">
                <a:solidFill>
                  <a:schemeClr val="tx1"/>
                </a:solidFill>
              </a:rPr>
              <a:t>We’d be looking for around £5000-£10000 to buy the equipment and to get up and running</a:t>
            </a:r>
          </a:p>
          <a:p>
            <a:endParaRPr lang="en-GB" dirty="0">
              <a:solidFill>
                <a:schemeClr val="tx1"/>
              </a:solidFill>
            </a:endParaRPr>
          </a:p>
          <a:p>
            <a:r>
              <a:rPr lang="en-GB" dirty="0">
                <a:solidFill>
                  <a:schemeClr val="tx1"/>
                </a:solidFill>
              </a:rPr>
              <a:t>If we would not be able to get this from a third party then we would have to take £5000 out of our own pocket and then attempt to get a £5000 grant to make up the difference. If it was difficult to do either of these then potentially we would look into business loans. Barclays offer a £10000 loan paid back over 5 years with 6.8% APR. </a:t>
            </a:r>
          </a:p>
          <a:p>
            <a:endParaRPr lang="en-GB" dirty="0">
              <a:solidFill>
                <a:schemeClr val="tx1"/>
              </a:solidFill>
            </a:endParaRPr>
          </a:p>
          <a:p>
            <a:r>
              <a:rPr lang="en-GB" dirty="0">
                <a:solidFill>
                  <a:schemeClr val="tx1"/>
                </a:solidFill>
              </a:rPr>
              <a:t>One of the grants we would attempt to get is “</a:t>
            </a:r>
            <a:r>
              <a:rPr lang="en-GB" dirty="0" err="1">
                <a:solidFill>
                  <a:schemeClr val="tx1"/>
                </a:solidFill>
              </a:rPr>
              <a:t>Arwain</a:t>
            </a:r>
            <a:r>
              <a:rPr lang="en-GB" dirty="0">
                <a:solidFill>
                  <a:schemeClr val="tx1"/>
                </a:solidFill>
              </a:rPr>
              <a:t> Sir </a:t>
            </a:r>
            <a:r>
              <a:rPr lang="en-GB" dirty="0" err="1">
                <a:solidFill>
                  <a:schemeClr val="tx1"/>
                </a:solidFill>
              </a:rPr>
              <a:t>Benfro</a:t>
            </a:r>
            <a:r>
              <a:rPr lang="en-GB" dirty="0">
                <a:solidFill>
                  <a:schemeClr val="tx1"/>
                </a:solidFill>
              </a:rPr>
              <a:t> LEADER Programme” which is designed for the use of “Exploiting Digital Technology”, if we weren’t able to gain much from this we would then contact the Pembrokeshire Lottery and see what they are willing to contribute.</a:t>
            </a:r>
          </a:p>
          <a:p>
            <a:endParaRPr lang="en-GB" dirty="0"/>
          </a:p>
        </p:txBody>
      </p:sp>
      <p:sp>
        <p:nvSpPr>
          <p:cNvPr id="4" name="Slide Number Placeholder 3"/>
          <p:cNvSpPr>
            <a:spLocks noGrp="1"/>
          </p:cNvSpPr>
          <p:nvPr>
            <p:ph type="sldNum" sz="quarter" idx="5"/>
          </p:nvPr>
        </p:nvSpPr>
        <p:spPr/>
        <p:txBody>
          <a:bodyPr/>
          <a:lstStyle/>
          <a:p>
            <a:fld id="{563CA137-2B01-4141-9B9F-AEB411AB0472}" type="slidenum">
              <a:rPr lang="en-GB" smtClean="0"/>
              <a:t>3</a:t>
            </a:fld>
            <a:endParaRPr lang="en-GB"/>
          </a:p>
        </p:txBody>
      </p:sp>
    </p:spTree>
    <p:extLst>
      <p:ext uri="{BB962C8B-B14F-4D97-AF65-F5344CB8AC3E}">
        <p14:creationId xmlns:p14="http://schemas.microsoft.com/office/powerpoint/2010/main" val="3000435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1"/>
                </a:solidFill>
              </a:rPr>
              <a:t>There is one assumption we have made with calculating the total cash inflow from our business and this is the amount of businesses and customers we would be getting each week along with the average cost of their bill.</a:t>
            </a:r>
          </a:p>
          <a:p>
            <a:endParaRPr lang="en-GB" dirty="0">
              <a:solidFill>
                <a:schemeClr val="tx1"/>
              </a:solidFill>
            </a:endParaRPr>
          </a:p>
          <a:p>
            <a:r>
              <a:rPr lang="en-GB" dirty="0">
                <a:solidFill>
                  <a:schemeClr val="tx1"/>
                </a:solidFill>
              </a:rPr>
              <a:t>Our monthly revenue is calculated by 25 businesses who will bring in tables booked per week with an average bill of £30, this is a conservative assumption as if they do not this target, the other tables will have likely purchased more than £30 worth of food and drink bringing us back onto our target.</a:t>
            </a:r>
          </a:p>
          <a:p>
            <a:endParaRPr lang="en-GB" dirty="0">
              <a:solidFill>
                <a:schemeClr val="tx1"/>
              </a:solidFill>
            </a:endParaRPr>
          </a:p>
          <a:p>
            <a:r>
              <a:rPr lang="en-GB" dirty="0">
                <a:solidFill>
                  <a:schemeClr val="tx1"/>
                </a:solidFill>
              </a:rPr>
              <a:t>We will be looking to take around 5% of the total bill as this won’t intrude on the customer by having them pay up front, and won’t hurt the business as it is a small contribution</a:t>
            </a:r>
          </a:p>
          <a:p>
            <a:endParaRPr lang="en-GB" dirty="0">
              <a:solidFill>
                <a:schemeClr val="tx1"/>
              </a:solidFill>
            </a:endParaRPr>
          </a:p>
          <a:p>
            <a:r>
              <a:rPr lang="en-GB" dirty="0">
                <a:solidFill>
                  <a:schemeClr val="tx1"/>
                </a:solidFill>
              </a:rPr>
              <a:t>This brings in around £7,500 per month as revenue intended to increase as the tourist season kicks in (April-September)</a:t>
            </a:r>
          </a:p>
          <a:p>
            <a:endParaRPr lang="en-GB" dirty="0"/>
          </a:p>
        </p:txBody>
      </p:sp>
      <p:sp>
        <p:nvSpPr>
          <p:cNvPr id="4" name="Slide Number Placeholder 3"/>
          <p:cNvSpPr>
            <a:spLocks noGrp="1"/>
          </p:cNvSpPr>
          <p:nvPr>
            <p:ph type="sldNum" sz="quarter" idx="5"/>
          </p:nvPr>
        </p:nvSpPr>
        <p:spPr/>
        <p:txBody>
          <a:bodyPr/>
          <a:lstStyle/>
          <a:p>
            <a:fld id="{563CA137-2B01-4141-9B9F-AEB411AB0472}" type="slidenum">
              <a:rPr lang="en-GB" smtClean="0"/>
              <a:t>4</a:t>
            </a:fld>
            <a:endParaRPr lang="en-GB"/>
          </a:p>
        </p:txBody>
      </p:sp>
    </p:spTree>
    <p:extLst>
      <p:ext uri="{BB962C8B-B14F-4D97-AF65-F5344CB8AC3E}">
        <p14:creationId xmlns:p14="http://schemas.microsoft.com/office/powerpoint/2010/main" val="1805035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tx1"/>
                </a:solidFill>
              </a:rPr>
              <a:t>Our first month is where we would likely spend the most amount of money due to setting the system up, renting office space and buying all of our equipment</a:t>
            </a:r>
          </a:p>
          <a:p>
            <a:endParaRPr lang="en-GB" dirty="0">
              <a:solidFill>
                <a:schemeClr val="tx1"/>
              </a:solidFill>
            </a:endParaRPr>
          </a:p>
          <a:p>
            <a:r>
              <a:rPr lang="en-GB" dirty="0">
                <a:solidFill>
                  <a:schemeClr val="tx1"/>
                </a:solidFill>
              </a:rPr>
              <a:t>Once this is done there would mostly just be reoccurring charges and salaries to pay out as we don’t need to hold onto stock to sell. This is until the summer where we are expecting to upgrade the office or the machines we work on to produce higher quality advertising material such as small animated videos etc.</a:t>
            </a:r>
          </a:p>
          <a:p>
            <a:endParaRPr lang="en-GB" dirty="0">
              <a:solidFill>
                <a:schemeClr val="tx1"/>
              </a:solidFill>
            </a:endParaRPr>
          </a:p>
          <a:p>
            <a:r>
              <a:rPr lang="en-GB" dirty="0">
                <a:solidFill>
                  <a:schemeClr val="tx1"/>
                </a:solidFill>
              </a:rPr>
              <a:t>This gives us a total profit over the first year overall with almost £20000 being made</a:t>
            </a:r>
          </a:p>
          <a:p>
            <a:endParaRPr lang="en-GB" dirty="0">
              <a:solidFill>
                <a:schemeClr val="tx1"/>
              </a:solidFill>
            </a:endParaRPr>
          </a:p>
          <a:p>
            <a:r>
              <a:rPr lang="en-GB" dirty="0">
                <a:solidFill>
                  <a:schemeClr val="tx1"/>
                </a:solidFill>
              </a:rPr>
              <a:t>After the first year the wages would be brought up to a more respectable industry standard wage as opposed to paying employees from the national living wage.</a:t>
            </a:r>
          </a:p>
          <a:p>
            <a:endParaRPr lang="en-GB" dirty="0">
              <a:solidFill>
                <a:schemeClr val="tx1"/>
              </a:solidFill>
            </a:endParaRPr>
          </a:p>
          <a:p>
            <a:r>
              <a:rPr lang="en-GB" dirty="0">
                <a:solidFill>
                  <a:schemeClr val="tx1"/>
                </a:solidFill>
              </a:rPr>
              <a:t>As the business grows other charges may increase due to the amount of data we would store and if we upgraded office space etc but this should be covered by the increase in business bringing in more money overall meaning we don’t lose out on much, if any profit.</a:t>
            </a:r>
          </a:p>
          <a:p>
            <a:endParaRPr lang="en-GB" dirty="0"/>
          </a:p>
        </p:txBody>
      </p:sp>
      <p:sp>
        <p:nvSpPr>
          <p:cNvPr id="4" name="Slide Number Placeholder 3"/>
          <p:cNvSpPr>
            <a:spLocks noGrp="1"/>
          </p:cNvSpPr>
          <p:nvPr>
            <p:ph type="sldNum" sz="quarter" idx="5"/>
          </p:nvPr>
        </p:nvSpPr>
        <p:spPr/>
        <p:txBody>
          <a:bodyPr/>
          <a:lstStyle/>
          <a:p>
            <a:fld id="{563CA137-2B01-4141-9B9F-AEB411AB0472}" type="slidenum">
              <a:rPr lang="en-GB" smtClean="0"/>
              <a:t>5</a:t>
            </a:fld>
            <a:endParaRPr lang="en-GB"/>
          </a:p>
        </p:txBody>
      </p:sp>
    </p:spTree>
    <p:extLst>
      <p:ext uri="{BB962C8B-B14F-4D97-AF65-F5344CB8AC3E}">
        <p14:creationId xmlns:p14="http://schemas.microsoft.com/office/powerpoint/2010/main" val="1185838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forecast is correct and we would be able to get 25 businesses on board before launching the app officially we would make around a £20000 profit in our first year</a:t>
            </a:r>
          </a:p>
          <a:p>
            <a:endParaRPr lang="en-GB" dirty="0"/>
          </a:p>
          <a:p>
            <a:r>
              <a:rPr lang="en-GB" dirty="0"/>
              <a:t>This would potentially go either way and could bring in much more money or lose money depending on how sales were and advertising for the app was. </a:t>
            </a:r>
          </a:p>
          <a:p>
            <a:endParaRPr lang="en-GB" dirty="0"/>
          </a:p>
          <a:p>
            <a:r>
              <a:rPr lang="en-GB" dirty="0"/>
              <a:t>After expanding to other areas around and beyond West Wales then the profit margin is likely to go up as there are more businesses involved and more people to advertise to.</a:t>
            </a:r>
          </a:p>
          <a:p>
            <a:endParaRPr lang="en-GB" dirty="0"/>
          </a:p>
          <a:p>
            <a:endParaRPr lang="en-GB" dirty="0"/>
          </a:p>
          <a:p>
            <a:r>
              <a:rPr lang="en-GB" dirty="0"/>
              <a:t>In an area like London which has several high cost restaurants this could potentially make double or triple the profit as the cost of eating in those areas are much more than in west Wales.</a:t>
            </a:r>
          </a:p>
          <a:p>
            <a:endParaRPr lang="en-GB" dirty="0"/>
          </a:p>
          <a:p>
            <a:r>
              <a:rPr lang="en-GB" dirty="0"/>
              <a:t>Once expanded to these areas more staff would be employed and other charges will increase. This would be down to buying more office space, better website hosting, an increase in data storage etc.</a:t>
            </a:r>
          </a:p>
          <a:p>
            <a:endParaRPr lang="en-GB" dirty="0"/>
          </a:p>
        </p:txBody>
      </p:sp>
      <p:sp>
        <p:nvSpPr>
          <p:cNvPr id="4" name="Slide Number Placeholder 3"/>
          <p:cNvSpPr>
            <a:spLocks noGrp="1"/>
          </p:cNvSpPr>
          <p:nvPr>
            <p:ph type="sldNum" sz="quarter" idx="5"/>
          </p:nvPr>
        </p:nvSpPr>
        <p:spPr/>
        <p:txBody>
          <a:bodyPr/>
          <a:lstStyle/>
          <a:p>
            <a:fld id="{563CA137-2B01-4141-9B9F-AEB411AB0472}" type="slidenum">
              <a:rPr lang="en-GB" smtClean="0"/>
              <a:t>6</a:t>
            </a:fld>
            <a:endParaRPr lang="en-GB"/>
          </a:p>
        </p:txBody>
      </p:sp>
    </p:spTree>
    <p:extLst>
      <p:ext uri="{BB962C8B-B14F-4D97-AF65-F5344CB8AC3E}">
        <p14:creationId xmlns:p14="http://schemas.microsoft.com/office/powerpoint/2010/main" val="905649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23467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3743942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25756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06938E-731C-4636-A698-E9CD10485124}" type="datetimeFigureOut">
              <a:rPr lang="en-GB" smtClean="0"/>
              <a:t>02/05/2019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4036245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06938E-731C-4636-A698-E9CD10485124}" type="datetimeFigureOut">
              <a:rPr lang="en-GB" smtClean="0"/>
              <a:t>02/05/2019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67695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606938E-731C-4636-A698-E9CD10485124}" type="datetimeFigureOut">
              <a:rPr lang="en-GB" smtClean="0"/>
              <a:t>02/05/2019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1179911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06938E-731C-4636-A698-E9CD10485124}" type="datetimeFigureOut">
              <a:rPr lang="en-GB" smtClean="0"/>
              <a:t>02/05/2019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271793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06938E-731C-4636-A698-E9CD10485124}" type="datetimeFigureOut">
              <a:rPr lang="en-GB" smtClean="0"/>
              <a:t>02/05/2019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4177411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606938E-731C-4636-A698-E9CD10485124}" type="datetimeFigureOut">
              <a:rPr lang="en-GB" smtClean="0"/>
              <a:t>02/05/2019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1606456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F606938E-731C-4636-A698-E9CD10485124}" type="datetimeFigureOut">
              <a:rPr lang="en-GB" smtClean="0"/>
              <a:t>02/05/2019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26367953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1648186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12484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153554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725438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36351985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10218328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06938E-731C-4636-A698-E9CD10485124}" type="datetimeFigureOut">
              <a:rPr lang="en-GB" smtClean="0"/>
              <a:t>02/05/2019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EBB430-D473-454C-A683-4C4ECCB7ED67}" type="slidenum">
              <a:rPr lang="en-GB" smtClean="0"/>
              <a:t>‹#›</a:t>
            </a:fld>
            <a:endParaRPr lang="en-GB"/>
          </a:p>
        </p:txBody>
      </p:sp>
    </p:spTree>
    <p:extLst>
      <p:ext uri="{BB962C8B-B14F-4D97-AF65-F5344CB8AC3E}">
        <p14:creationId xmlns:p14="http://schemas.microsoft.com/office/powerpoint/2010/main" val="1249989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F606938E-731C-4636-A698-E9CD10485124}" type="datetimeFigureOut">
              <a:rPr lang="en-GB" smtClean="0"/>
              <a:t>02/05/2019</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4EBB430-D473-454C-A683-4C4ECCB7ED67}" type="slidenum">
              <a:rPr lang="en-GB" smtClean="0"/>
              <a:t>‹#›</a:t>
            </a:fld>
            <a:endParaRPr lang="en-GB"/>
          </a:p>
        </p:txBody>
      </p:sp>
    </p:spTree>
    <p:extLst>
      <p:ext uri="{BB962C8B-B14F-4D97-AF65-F5344CB8AC3E}">
        <p14:creationId xmlns:p14="http://schemas.microsoft.com/office/powerpoint/2010/main" val="1323705596"/>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609862E-48F9-45AC-8D44-67A0268A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97986E7-0E3C-4F64-886E-935DDCB83A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73033" y="1420238"/>
            <a:ext cx="4415786" cy="4751961"/>
            <a:chOff x="9206969" y="2963333"/>
            <a:chExt cx="2981858" cy="3208867"/>
          </a:xfrm>
        </p:grpSpPr>
        <p:cxnSp>
          <p:nvCxnSpPr>
            <p:cNvPr id="11" name="Straight Connector 10">
              <a:extLst>
                <a:ext uri="{FF2B5EF4-FFF2-40B4-BE49-F238E27FC236}">
                  <a16:creationId xmlns:a16="http://schemas.microsoft.com/office/drawing/2014/main" id="{B903D17F-F79E-40E5-9563-A1CFFCC06A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A5D5775-627F-4588-82B3-905EDF2313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D7F2A20-5DE4-4BC0-91EA-5FFE33A4D3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3D536BA0-56C7-429C-B41E-B5724F0CD4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1F15726F-71BE-4007-B9B6-0A1AA0D520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2" name="Title 1">
            <a:extLst>
              <a:ext uri="{FF2B5EF4-FFF2-40B4-BE49-F238E27FC236}">
                <a16:creationId xmlns:a16="http://schemas.microsoft.com/office/drawing/2014/main" id="{239BBEBE-BEAA-4CC5-86B1-99B5DD1094A5}"/>
              </a:ext>
            </a:extLst>
          </p:cNvPr>
          <p:cNvSpPr>
            <a:spLocks noGrp="1"/>
          </p:cNvSpPr>
          <p:nvPr>
            <p:ph type="ctrTitle"/>
          </p:nvPr>
        </p:nvSpPr>
        <p:spPr>
          <a:xfrm>
            <a:off x="684211" y="685799"/>
            <a:ext cx="8420877" cy="2971801"/>
          </a:xfrm>
        </p:spPr>
        <p:txBody>
          <a:bodyPr>
            <a:normAutofit/>
          </a:bodyPr>
          <a:lstStyle/>
          <a:p>
            <a:r>
              <a:rPr lang="en-GB" dirty="0"/>
              <a:t>Financial Overview</a:t>
            </a:r>
          </a:p>
        </p:txBody>
      </p:sp>
      <p:sp>
        <p:nvSpPr>
          <p:cNvPr id="3" name="Subtitle 2">
            <a:extLst>
              <a:ext uri="{FF2B5EF4-FFF2-40B4-BE49-F238E27FC236}">
                <a16:creationId xmlns:a16="http://schemas.microsoft.com/office/drawing/2014/main" id="{93A73C6D-C662-4914-9432-820B2D9BDCEC}"/>
              </a:ext>
            </a:extLst>
          </p:cNvPr>
          <p:cNvSpPr>
            <a:spLocks noGrp="1"/>
          </p:cNvSpPr>
          <p:nvPr>
            <p:ph type="subTitle" idx="1"/>
          </p:nvPr>
        </p:nvSpPr>
        <p:spPr>
          <a:xfrm>
            <a:off x="684212" y="3843867"/>
            <a:ext cx="6400800" cy="1947333"/>
          </a:xfrm>
        </p:spPr>
        <p:txBody>
          <a:bodyPr>
            <a:normAutofit/>
          </a:bodyPr>
          <a:lstStyle/>
          <a:p>
            <a:r>
              <a:rPr lang="en-GB">
                <a:solidFill>
                  <a:schemeClr val="tx2">
                    <a:lumMod val="75000"/>
                  </a:schemeClr>
                </a:solidFill>
              </a:rPr>
              <a:t>James Long</a:t>
            </a:r>
          </a:p>
        </p:txBody>
      </p:sp>
    </p:spTree>
    <p:extLst>
      <p:ext uri="{BB962C8B-B14F-4D97-AF65-F5344CB8AC3E}">
        <p14:creationId xmlns:p14="http://schemas.microsoft.com/office/powerpoint/2010/main" val="334173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A51E76-6FF1-4D64-B5E7-6046AF2048F0}"/>
              </a:ext>
            </a:extLst>
          </p:cNvPr>
          <p:cNvSpPr>
            <a:spLocks noGrp="1"/>
          </p:cNvSpPr>
          <p:nvPr>
            <p:ph type="title"/>
          </p:nvPr>
        </p:nvSpPr>
        <p:spPr>
          <a:xfrm>
            <a:off x="684212" y="485244"/>
            <a:ext cx="8534400" cy="1507067"/>
          </a:xfrm>
        </p:spPr>
        <p:txBody>
          <a:bodyPr>
            <a:normAutofit/>
          </a:bodyPr>
          <a:lstStyle/>
          <a:p>
            <a:r>
              <a:rPr lang="en-GB" dirty="0"/>
              <a:t>Introduction</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59ED5E29-3DDF-4775-B9DD-208602A9126F}"/>
              </a:ext>
            </a:extLst>
          </p:cNvPr>
          <p:cNvSpPr>
            <a:spLocks noGrp="1"/>
          </p:cNvSpPr>
          <p:nvPr>
            <p:ph idx="1"/>
          </p:nvPr>
        </p:nvSpPr>
        <p:spPr>
          <a:xfrm>
            <a:off x="684212" y="2068511"/>
            <a:ext cx="8534400" cy="3615267"/>
          </a:xfrm>
        </p:spPr>
        <p:txBody>
          <a:bodyPr>
            <a:normAutofit/>
          </a:bodyPr>
          <a:lstStyle/>
          <a:p>
            <a:r>
              <a:rPr lang="en-GB" dirty="0">
                <a:solidFill>
                  <a:schemeClr val="tx1"/>
                </a:solidFill>
              </a:rPr>
              <a:t>I am James Long and I have been looking at the financial overview for the project</a:t>
            </a:r>
          </a:p>
          <a:p>
            <a:r>
              <a:rPr lang="en-GB" dirty="0">
                <a:solidFill>
                  <a:schemeClr val="tx1"/>
                </a:solidFill>
              </a:rPr>
              <a:t>I will be talking about cash inflow and outflow and projected costs and profits for the company over the first year</a:t>
            </a:r>
          </a:p>
          <a:p>
            <a:r>
              <a:rPr lang="en-GB" dirty="0">
                <a:solidFill>
                  <a:schemeClr val="tx1"/>
                </a:solidFill>
              </a:rPr>
              <a:t>I will also be talking about our start-up funds and where we would get them from</a:t>
            </a:r>
          </a:p>
        </p:txBody>
      </p:sp>
    </p:spTree>
    <p:extLst>
      <p:ext uri="{BB962C8B-B14F-4D97-AF65-F5344CB8AC3E}">
        <p14:creationId xmlns:p14="http://schemas.microsoft.com/office/powerpoint/2010/main" val="26326383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25A1A5-B581-4D28-8423-C4E5D6B97A7A}"/>
              </a:ext>
            </a:extLst>
          </p:cNvPr>
          <p:cNvSpPr>
            <a:spLocks noGrp="1"/>
          </p:cNvSpPr>
          <p:nvPr>
            <p:ph type="title"/>
          </p:nvPr>
        </p:nvSpPr>
        <p:spPr>
          <a:xfrm>
            <a:off x="486503" y="280722"/>
            <a:ext cx="8534400" cy="1507067"/>
          </a:xfrm>
        </p:spPr>
        <p:txBody>
          <a:bodyPr>
            <a:normAutofit/>
          </a:bodyPr>
          <a:lstStyle/>
          <a:p>
            <a:r>
              <a:rPr lang="en-GB" dirty="0"/>
              <a:t>Start-Up Funding</a:t>
            </a:r>
          </a:p>
        </p:txBody>
      </p:sp>
      <p:grpSp>
        <p:nvGrpSpPr>
          <p:cNvPr id="11" name="Group 10">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2" name="Straight Connector 11">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4" name="Content Placeholder 3">
            <a:extLst>
              <a:ext uri="{FF2B5EF4-FFF2-40B4-BE49-F238E27FC236}">
                <a16:creationId xmlns:a16="http://schemas.microsoft.com/office/drawing/2014/main" id="{730C9445-F4ED-428F-855C-C69161884C3F}"/>
              </a:ext>
            </a:extLst>
          </p:cNvPr>
          <p:cNvSpPr>
            <a:spLocks noGrp="1"/>
          </p:cNvSpPr>
          <p:nvPr>
            <p:ph idx="1"/>
          </p:nvPr>
        </p:nvSpPr>
        <p:spPr>
          <a:xfrm>
            <a:off x="486503" y="1631156"/>
            <a:ext cx="8534400" cy="4103689"/>
          </a:xfrm>
        </p:spPr>
        <p:txBody>
          <a:bodyPr>
            <a:normAutofit/>
          </a:bodyPr>
          <a:lstStyle/>
          <a:p>
            <a:r>
              <a:rPr lang="en-GB" dirty="0">
                <a:solidFill>
                  <a:schemeClr val="tx1"/>
                </a:solidFill>
              </a:rPr>
              <a:t>Our original funding would come from investments from either our own pocket or from a third party </a:t>
            </a:r>
          </a:p>
          <a:p>
            <a:r>
              <a:rPr lang="en-GB" dirty="0">
                <a:solidFill>
                  <a:schemeClr val="tx1"/>
                </a:solidFill>
              </a:rPr>
              <a:t>We’d be looking for around £5000-£10000 to buy the equipment</a:t>
            </a:r>
          </a:p>
          <a:p>
            <a:r>
              <a:rPr lang="en-GB" dirty="0">
                <a:solidFill>
                  <a:schemeClr val="tx1"/>
                </a:solidFill>
              </a:rPr>
              <a:t>If unable to get a grant it would come from our own pocket and potentially a loan or a mixture of loan and grant</a:t>
            </a:r>
          </a:p>
          <a:p>
            <a:r>
              <a:rPr lang="en-GB" dirty="0">
                <a:solidFill>
                  <a:schemeClr val="tx1"/>
                </a:solidFill>
              </a:rPr>
              <a:t>“</a:t>
            </a:r>
            <a:r>
              <a:rPr lang="en-GB" dirty="0" err="1">
                <a:solidFill>
                  <a:schemeClr val="tx1"/>
                </a:solidFill>
              </a:rPr>
              <a:t>Arwain</a:t>
            </a:r>
            <a:r>
              <a:rPr lang="en-GB" dirty="0">
                <a:solidFill>
                  <a:schemeClr val="tx1"/>
                </a:solidFill>
              </a:rPr>
              <a:t> Sir </a:t>
            </a:r>
            <a:r>
              <a:rPr lang="en-GB" dirty="0" err="1">
                <a:solidFill>
                  <a:schemeClr val="tx1"/>
                </a:solidFill>
              </a:rPr>
              <a:t>Benfro</a:t>
            </a:r>
            <a:r>
              <a:rPr lang="en-GB" dirty="0">
                <a:solidFill>
                  <a:schemeClr val="tx1"/>
                </a:solidFill>
              </a:rPr>
              <a:t> LEADER Programme” / Pembrokeshire Lottery</a:t>
            </a:r>
          </a:p>
        </p:txBody>
      </p:sp>
    </p:spTree>
    <p:extLst>
      <p:ext uri="{BB962C8B-B14F-4D97-AF65-F5344CB8AC3E}">
        <p14:creationId xmlns:p14="http://schemas.microsoft.com/office/powerpoint/2010/main" val="980732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25A1A5-B581-4D28-8423-C4E5D6B97A7A}"/>
              </a:ext>
            </a:extLst>
          </p:cNvPr>
          <p:cNvSpPr>
            <a:spLocks noGrp="1"/>
          </p:cNvSpPr>
          <p:nvPr>
            <p:ph type="title"/>
          </p:nvPr>
        </p:nvSpPr>
        <p:spPr>
          <a:xfrm>
            <a:off x="672569" y="15001"/>
            <a:ext cx="8534400" cy="1507067"/>
          </a:xfrm>
        </p:spPr>
        <p:txBody>
          <a:bodyPr>
            <a:normAutofit/>
          </a:bodyPr>
          <a:lstStyle/>
          <a:p>
            <a:r>
              <a:rPr lang="en-GB" dirty="0"/>
              <a:t>Cash Inflow</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E6D46650-6175-40CF-A11B-63782EF00863}"/>
              </a:ext>
            </a:extLst>
          </p:cNvPr>
          <p:cNvSpPr>
            <a:spLocks noGrp="1"/>
          </p:cNvSpPr>
          <p:nvPr>
            <p:ph idx="1"/>
          </p:nvPr>
        </p:nvSpPr>
        <p:spPr>
          <a:xfrm>
            <a:off x="672568" y="1155699"/>
            <a:ext cx="10600269" cy="3615267"/>
          </a:xfrm>
        </p:spPr>
        <p:txBody>
          <a:bodyPr>
            <a:normAutofit/>
          </a:bodyPr>
          <a:lstStyle/>
          <a:p>
            <a:r>
              <a:rPr lang="en-GB" dirty="0">
                <a:solidFill>
                  <a:schemeClr val="tx1"/>
                </a:solidFill>
              </a:rPr>
              <a:t>Assumption based off 25 businesses with 50 customers and us getting 1.50 from each customer</a:t>
            </a:r>
          </a:p>
          <a:p>
            <a:r>
              <a:rPr lang="en-GB" dirty="0">
                <a:solidFill>
                  <a:schemeClr val="tx1"/>
                </a:solidFill>
              </a:rPr>
              <a:t>25 x 1.50 x 50 x 4 = Total Monthly Revenue</a:t>
            </a:r>
          </a:p>
          <a:p>
            <a:r>
              <a:rPr lang="en-GB" dirty="0">
                <a:solidFill>
                  <a:schemeClr val="tx1"/>
                </a:solidFill>
              </a:rPr>
              <a:t>1.50 per customer based on average of £30 table </a:t>
            </a:r>
          </a:p>
          <a:p>
            <a:r>
              <a:rPr lang="en-GB" dirty="0">
                <a:solidFill>
                  <a:schemeClr val="tx1"/>
                </a:solidFill>
              </a:rPr>
              <a:t>Looking to take around 5% per bill </a:t>
            </a:r>
          </a:p>
          <a:p>
            <a:r>
              <a:rPr lang="en-GB" dirty="0">
                <a:solidFill>
                  <a:schemeClr val="tx1"/>
                </a:solidFill>
              </a:rPr>
              <a:t>Brings in around £7,500 per month but will increase during busier months (April-September)</a:t>
            </a:r>
          </a:p>
          <a:p>
            <a:endParaRPr lang="en-GB" dirty="0">
              <a:solidFill>
                <a:schemeClr val="tx1"/>
              </a:solidFill>
            </a:endParaRPr>
          </a:p>
        </p:txBody>
      </p:sp>
      <p:pic>
        <p:nvPicPr>
          <p:cNvPr id="4" name="Picture 3">
            <a:extLst>
              <a:ext uri="{FF2B5EF4-FFF2-40B4-BE49-F238E27FC236}">
                <a16:creationId xmlns:a16="http://schemas.microsoft.com/office/drawing/2014/main" id="{AA0C9C92-A54F-4819-97B0-FC7EC539FE44}"/>
              </a:ext>
            </a:extLst>
          </p:cNvPr>
          <p:cNvPicPr>
            <a:picLocks noChangeAspect="1"/>
          </p:cNvPicPr>
          <p:nvPr/>
        </p:nvPicPr>
        <p:blipFill rotWithShape="1">
          <a:blip r:embed="rId3"/>
          <a:srcRect l="1116" t="3105" r="1499" b="66046"/>
          <a:stretch/>
        </p:blipFill>
        <p:spPr>
          <a:xfrm>
            <a:off x="735274" y="4532145"/>
            <a:ext cx="10881257" cy="1462955"/>
          </a:xfrm>
          <a:prstGeom prst="rect">
            <a:avLst/>
          </a:prstGeom>
        </p:spPr>
      </p:pic>
    </p:spTree>
    <p:extLst>
      <p:ext uri="{BB962C8B-B14F-4D97-AF65-F5344CB8AC3E}">
        <p14:creationId xmlns:p14="http://schemas.microsoft.com/office/powerpoint/2010/main" val="2886880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0344CF-2B94-4FBE-8292-35F802E89417}"/>
              </a:ext>
            </a:extLst>
          </p:cNvPr>
          <p:cNvSpPr>
            <a:spLocks noGrp="1"/>
          </p:cNvSpPr>
          <p:nvPr>
            <p:ph type="title"/>
          </p:nvPr>
        </p:nvSpPr>
        <p:spPr>
          <a:xfrm>
            <a:off x="672569" y="217818"/>
            <a:ext cx="8534400" cy="1507067"/>
          </a:xfrm>
        </p:spPr>
        <p:txBody>
          <a:bodyPr>
            <a:normAutofit/>
          </a:bodyPr>
          <a:lstStyle/>
          <a:p>
            <a:r>
              <a:rPr lang="en-GB" dirty="0"/>
              <a:t>Cash Outflow</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E91DE2D4-4DAB-467E-A2E5-18F8AEA52A60}"/>
              </a:ext>
            </a:extLst>
          </p:cNvPr>
          <p:cNvSpPr>
            <a:spLocks noGrp="1"/>
          </p:cNvSpPr>
          <p:nvPr>
            <p:ph idx="1"/>
          </p:nvPr>
        </p:nvSpPr>
        <p:spPr>
          <a:xfrm>
            <a:off x="597164" y="714814"/>
            <a:ext cx="10675674" cy="4016984"/>
          </a:xfrm>
        </p:spPr>
        <p:txBody>
          <a:bodyPr>
            <a:normAutofit/>
          </a:bodyPr>
          <a:lstStyle/>
          <a:p>
            <a:r>
              <a:rPr lang="en-GB" dirty="0">
                <a:solidFill>
                  <a:schemeClr val="tx1"/>
                </a:solidFill>
              </a:rPr>
              <a:t>First month is most money spent</a:t>
            </a:r>
          </a:p>
          <a:p>
            <a:r>
              <a:rPr lang="en-GB" dirty="0">
                <a:solidFill>
                  <a:schemeClr val="tx1"/>
                </a:solidFill>
              </a:rPr>
              <a:t>Only reoccurring chargers after that until summer as company doesn’t need to hold stock</a:t>
            </a:r>
          </a:p>
          <a:p>
            <a:r>
              <a:rPr lang="en-GB" dirty="0">
                <a:solidFill>
                  <a:schemeClr val="tx1"/>
                </a:solidFill>
              </a:rPr>
              <a:t>First year profit £20000</a:t>
            </a:r>
          </a:p>
          <a:p>
            <a:r>
              <a:rPr lang="en-GB" dirty="0">
                <a:solidFill>
                  <a:schemeClr val="tx1"/>
                </a:solidFill>
              </a:rPr>
              <a:t>Salaries brought beyond national living wage after first year</a:t>
            </a:r>
          </a:p>
          <a:p>
            <a:r>
              <a:rPr lang="en-GB" dirty="0">
                <a:solidFill>
                  <a:schemeClr val="tx1"/>
                </a:solidFill>
              </a:rPr>
              <a:t>As business grows there are plans for a new office and increase in file storage etc.</a:t>
            </a:r>
          </a:p>
        </p:txBody>
      </p:sp>
      <p:pic>
        <p:nvPicPr>
          <p:cNvPr id="4" name="Picture 3">
            <a:extLst>
              <a:ext uri="{FF2B5EF4-FFF2-40B4-BE49-F238E27FC236}">
                <a16:creationId xmlns:a16="http://schemas.microsoft.com/office/drawing/2014/main" id="{CA344002-E3E3-4BAE-B317-E911304B78D5}"/>
              </a:ext>
            </a:extLst>
          </p:cNvPr>
          <p:cNvPicPr>
            <a:picLocks noChangeAspect="1"/>
          </p:cNvPicPr>
          <p:nvPr/>
        </p:nvPicPr>
        <p:blipFill rotWithShape="1">
          <a:blip r:embed="rId3"/>
          <a:srcRect l="1371" t="36414" r="1497" b="5004"/>
          <a:stretch/>
        </p:blipFill>
        <p:spPr>
          <a:xfrm>
            <a:off x="726664" y="4547899"/>
            <a:ext cx="9767361" cy="2092283"/>
          </a:xfrm>
          <a:prstGeom prst="rect">
            <a:avLst/>
          </a:prstGeom>
        </p:spPr>
      </p:pic>
    </p:spTree>
    <p:extLst>
      <p:ext uri="{BB962C8B-B14F-4D97-AF65-F5344CB8AC3E}">
        <p14:creationId xmlns:p14="http://schemas.microsoft.com/office/powerpoint/2010/main" val="18965854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E6F0A9-3DE5-4A7B-99D2-536708879188}"/>
              </a:ext>
            </a:extLst>
          </p:cNvPr>
          <p:cNvSpPr>
            <a:spLocks noGrp="1"/>
          </p:cNvSpPr>
          <p:nvPr>
            <p:ph type="title"/>
          </p:nvPr>
        </p:nvSpPr>
        <p:spPr>
          <a:xfrm>
            <a:off x="684212" y="485244"/>
            <a:ext cx="8534400" cy="1507067"/>
          </a:xfrm>
        </p:spPr>
        <p:txBody>
          <a:bodyPr>
            <a:normAutofit/>
          </a:bodyPr>
          <a:lstStyle/>
          <a:p>
            <a:r>
              <a:rPr lang="en-GB" dirty="0"/>
              <a:t>Overall Forecast</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A67D9650-1B4A-486D-963C-D2C4359C5B48}"/>
              </a:ext>
            </a:extLst>
          </p:cNvPr>
          <p:cNvSpPr>
            <a:spLocks noGrp="1"/>
          </p:cNvSpPr>
          <p:nvPr>
            <p:ph idx="1"/>
          </p:nvPr>
        </p:nvSpPr>
        <p:spPr>
          <a:xfrm>
            <a:off x="684212" y="1492898"/>
            <a:ext cx="8534400" cy="4738565"/>
          </a:xfrm>
        </p:spPr>
        <p:txBody>
          <a:bodyPr>
            <a:normAutofit/>
          </a:bodyPr>
          <a:lstStyle/>
          <a:p>
            <a:r>
              <a:rPr lang="en-GB" dirty="0">
                <a:solidFill>
                  <a:schemeClr val="tx1"/>
                </a:solidFill>
              </a:rPr>
              <a:t>If the forecast is correct we would make £20000 profit in first year</a:t>
            </a:r>
          </a:p>
          <a:p>
            <a:r>
              <a:rPr lang="en-GB" dirty="0">
                <a:solidFill>
                  <a:schemeClr val="tx1"/>
                </a:solidFill>
              </a:rPr>
              <a:t>If incorrect then we could make or lose more money than projected.</a:t>
            </a:r>
          </a:p>
          <a:p>
            <a:r>
              <a:rPr lang="en-GB" dirty="0">
                <a:solidFill>
                  <a:schemeClr val="tx1"/>
                </a:solidFill>
              </a:rPr>
              <a:t>This would likely increase when moving outside of West Wales</a:t>
            </a:r>
          </a:p>
          <a:p>
            <a:r>
              <a:rPr lang="en-GB" dirty="0">
                <a:solidFill>
                  <a:schemeClr val="tx1"/>
                </a:solidFill>
              </a:rPr>
              <a:t>In an area like London which has several high cost restaurants this could potentially make double or triple the profit.</a:t>
            </a:r>
          </a:p>
          <a:p>
            <a:r>
              <a:rPr lang="en-GB" dirty="0">
                <a:solidFill>
                  <a:schemeClr val="tx1"/>
                </a:solidFill>
              </a:rPr>
              <a:t>More staff would be employed and other charges increase</a:t>
            </a:r>
          </a:p>
        </p:txBody>
      </p:sp>
    </p:spTree>
    <p:extLst>
      <p:ext uri="{BB962C8B-B14F-4D97-AF65-F5344CB8AC3E}">
        <p14:creationId xmlns:p14="http://schemas.microsoft.com/office/powerpoint/2010/main" val="1439734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6BBC1F-4B2C-48F5-9903-FA9F18529400}"/>
              </a:ext>
            </a:extLst>
          </p:cNvPr>
          <p:cNvSpPr>
            <a:spLocks noGrp="1"/>
          </p:cNvSpPr>
          <p:nvPr>
            <p:ph type="title"/>
          </p:nvPr>
        </p:nvSpPr>
        <p:spPr>
          <a:xfrm>
            <a:off x="684212" y="485244"/>
            <a:ext cx="8534400" cy="1507067"/>
          </a:xfrm>
        </p:spPr>
        <p:txBody>
          <a:bodyPr>
            <a:normAutofit/>
          </a:bodyPr>
          <a:lstStyle/>
          <a:p>
            <a:r>
              <a:rPr lang="en-GB" dirty="0"/>
              <a:t>Thanks for Listening</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D48D303D-B6F8-4351-AE85-E8AF640735AC}"/>
              </a:ext>
            </a:extLst>
          </p:cNvPr>
          <p:cNvSpPr>
            <a:spLocks noGrp="1"/>
          </p:cNvSpPr>
          <p:nvPr>
            <p:ph idx="1"/>
          </p:nvPr>
        </p:nvSpPr>
        <p:spPr>
          <a:xfrm>
            <a:off x="684212" y="2068511"/>
            <a:ext cx="8534400" cy="3615267"/>
          </a:xfrm>
        </p:spPr>
        <p:txBody>
          <a:bodyPr>
            <a:normAutofit/>
          </a:bodyPr>
          <a:lstStyle/>
          <a:p>
            <a:endParaRPr lang="en-GB" dirty="0">
              <a:solidFill>
                <a:schemeClr val="tx1"/>
              </a:solidFill>
            </a:endParaRPr>
          </a:p>
        </p:txBody>
      </p:sp>
    </p:spTree>
    <p:extLst>
      <p:ext uri="{BB962C8B-B14F-4D97-AF65-F5344CB8AC3E}">
        <p14:creationId xmlns:p14="http://schemas.microsoft.com/office/powerpoint/2010/main" val="8461083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TotalTime>
  <Words>991</Words>
  <Application>Microsoft Office PowerPoint</Application>
  <PresentationFormat>Widescreen</PresentationFormat>
  <Paragraphs>67</Paragraphs>
  <Slides>7</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Calibri</vt:lpstr>
      <vt:lpstr>Century Gothic</vt:lpstr>
      <vt:lpstr>Wingdings 3</vt:lpstr>
      <vt:lpstr>Slice</vt:lpstr>
      <vt:lpstr>Financial Overview</vt:lpstr>
      <vt:lpstr>Introduction</vt:lpstr>
      <vt:lpstr>Start-Up Funding</vt:lpstr>
      <vt:lpstr>Cash Inflow</vt:lpstr>
      <vt:lpstr>Cash Outflow</vt:lpstr>
      <vt:lpstr>Overall Forecast</vt:lpstr>
      <vt:lpstr>Thanks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Overview</dc:title>
  <dc:creator>James Long</dc:creator>
  <cp:lastModifiedBy>James Long</cp:lastModifiedBy>
  <cp:revision>3</cp:revision>
  <dcterms:created xsi:type="dcterms:W3CDTF">2019-03-21T17:45:04Z</dcterms:created>
  <dcterms:modified xsi:type="dcterms:W3CDTF">2019-05-02T13:56:16Z</dcterms:modified>
</cp:coreProperties>
</file>