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7" r:id="rId11"/>
    <p:sldId id="280" r:id="rId12"/>
    <p:sldId id="279" r:id="rId13"/>
    <p:sldId id="278" r:id="rId14"/>
    <p:sldId id="268" r:id="rId15"/>
    <p:sldId id="274" r:id="rId16"/>
    <p:sldId id="276" r:id="rId17"/>
    <p:sldId id="277" r:id="rId18"/>
    <p:sldId id="281"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4FD48-E46E-68C5-DC72-A53B2217507C}" v="412" dt="2023-08-11T13:49:47.113"/>
    <p1510:client id="{B11B20B2-BE9E-492C-BC9E-ED68F0333061}" v="8" dt="2023-06-23T12:49:12.115"/>
    <p1510:client id="{B2AB37A9-FDCA-9276-C10B-FE4EC49F9560}" v="246" dt="2023-08-11T14:34:18.902"/>
    <p1510:client id="{BFFF5B7A-995D-2870-8516-22B203D0C446}" v="112" dt="2023-08-16T10:30:48.049"/>
    <p1510:client id="{C6D180ED-4D64-BBDD-542E-295E43D7206B}" v="5" dt="2023-08-16T11:26:41.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9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PKHH_gvJ_hA"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Skills-lecture </a:t>
            </a:r>
            <a:br>
              <a:rPr lang="en-GB" dirty="0">
                <a:ea typeface="Calibri Light"/>
                <a:cs typeface="Calibri Light"/>
              </a:rPr>
            </a:br>
            <a:r>
              <a:rPr lang="en-GB" dirty="0">
                <a:cs typeface="Calibri Light"/>
              </a:rPr>
              <a:t>Week 9</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BMLW4009 </a:t>
            </a:r>
            <a:r>
              <a:rPr lang="en-GB" sz="2200">
                <a:ea typeface="Calibri"/>
                <a:cs typeface="Calibri"/>
              </a:rPr>
              <a:t>/ BMPL4012</a:t>
            </a:r>
          </a:p>
          <a:p>
            <a:pPr algn="r"/>
            <a:r>
              <a:rPr lang="en-GB" sz="2200">
                <a:ea typeface="Calibri"/>
                <a:cs typeface="Calibri"/>
              </a:rPr>
              <a:t>Jane</a:t>
            </a:r>
            <a:endParaRPr lang="en-GB" sz="2200" dirty="0">
              <a:ea typeface="Calibri"/>
              <a:cs typeface="Calibri"/>
            </a:endParaRPr>
          </a:p>
          <a:p>
            <a:pPr algn="r"/>
            <a:r>
              <a:rPr lang="en-GB" sz="2200" dirty="0">
                <a:ea typeface="Calibri"/>
                <a:cs typeface="Calibri"/>
              </a:rPr>
              <a:t>j.davies2@uwtsd.ac.uk</a:t>
            </a:r>
          </a:p>
        </p:txBody>
      </p:sp>
    </p:spTree>
    <p:extLst>
      <p:ext uri="{BB962C8B-B14F-4D97-AF65-F5344CB8AC3E}">
        <p14:creationId xmlns:p14="http://schemas.microsoft.com/office/powerpoint/2010/main" val="1212993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bot operating a machine">
            <a:extLst>
              <a:ext uri="{FF2B5EF4-FFF2-40B4-BE49-F238E27FC236}">
                <a16:creationId xmlns:a16="http://schemas.microsoft.com/office/drawing/2014/main" id="{024128D5-C695-6390-89B9-3F9E7AAC28C3}"/>
              </a:ext>
            </a:extLst>
          </p:cNvPr>
          <p:cNvPicPr>
            <a:picLocks noChangeAspect="1"/>
          </p:cNvPicPr>
          <p:nvPr/>
        </p:nvPicPr>
        <p:blipFill rotWithShape="1">
          <a:blip r:embed="rId2"/>
          <a:srcRect r="10" b="767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AB01E0-A162-DE9A-86BF-833BD95A102B}"/>
              </a:ext>
            </a:extLst>
          </p:cNvPr>
          <p:cNvSpPr>
            <a:spLocks noGrp="1"/>
          </p:cNvSpPr>
          <p:nvPr>
            <p:ph type="title"/>
          </p:nvPr>
        </p:nvSpPr>
        <p:spPr>
          <a:xfrm>
            <a:off x="838200" y="365125"/>
            <a:ext cx="3822189" cy="1899912"/>
          </a:xfrm>
        </p:spPr>
        <p:txBody>
          <a:bodyPr>
            <a:normAutofit/>
          </a:bodyPr>
          <a:lstStyle/>
          <a:p>
            <a:r>
              <a:rPr lang="en-GB" sz="4000">
                <a:cs typeface="Calibri Light"/>
              </a:rPr>
              <a:t>Aim for today</a:t>
            </a:r>
            <a:endParaRPr lang="en-GB" sz="4000"/>
          </a:p>
        </p:txBody>
      </p:sp>
      <p:sp>
        <p:nvSpPr>
          <p:cNvPr id="3" name="Content Placeholder 2">
            <a:extLst>
              <a:ext uri="{FF2B5EF4-FFF2-40B4-BE49-F238E27FC236}">
                <a16:creationId xmlns:a16="http://schemas.microsoft.com/office/drawing/2014/main" id="{EA00343C-7155-8FAF-4656-8681AF24D1A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What is digital literacy?</a:t>
            </a:r>
          </a:p>
          <a:p>
            <a:r>
              <a:rPr lang="en-GB" sz="2000">
                <a:cs typeface="Calibri"/>
              </a:rPr>
              <a:t>What is cybercrime?</a:t>
            </a:r>
          </a:p>
          <a:p>
            <a:r>
              <a:rPr lang="en-GB" sz="2000">
                <a:cs typeface="Calibri"/>
              </a:rPr>
              <a:t>Different types of cybercrime</a:t>
            </a:r>
          </a:p>
          <a:p>
            <a:r>
              <a:rPr lang="en-GB" sz="2000">
                <a:cs typeface="Calibri"/>
              </a:rPr>
              <a:t>What threat does cybercrime pose?</a:t>
            </a:r>
          </a:p>
          <a:p>
            <a:endParaRPr lang="en-GB" sz="2000">
              <a:cs typeface="Calibri"/>
            </a:endParaRP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956991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FE8AC-AA4D-2770-D64F-8CDFB21DF8C2}"/>
              </a:ext>
            </a:extLst>
          </p:cNvPr>
          <p:cNvSpPr>
            <a:spLocks noGrp="1"/>
          </p:cNvSpPr>
          <p:nvPr>
            <p:ph type="title"/>
          </p:nvPr>
        </p:nvSpPr>
        <p:spPr>
          <a:xfrm>
            <a:off x="8153400" y="1128094"/>
            <a:ext cx="3434180" cy="1415270"/>
          </a:xfrm>
        </p:spPr>
        <p:txBody>
          <a:bodyPr anchor="t">
            <a:normAutofit/>
          </a:bodyPr>
          <a:lstStyle/>
          <a:p>
            <a:r>
              <a:rPr lang="en-GB" sz="3200">
                <a:cs typeface="Calibri Light"/>
              </a:rPr>
              <a:t>Task....</a:t>
            </a:r>
            <a:endParaRPr lang="en-GB" sz="3200"/>
          </a:p>
        </p:txBody>
      </p:sp>
      <p:pic>
        <p:nvPicPr>
          <p:cNvPr id="5" name="Picture 4" descr="Abstract blurred public library with bookshelves">
            <a:extLst>
              <a:ext uri="{FF2B5EF4-FFF2-40B4-BE49-F238E27FC236}">
                <a16:creationId xmlns:a16="http://schemas.microsoft.com/office/drawing/2014/main" id="{B523BD0A-1A84-F0BD-F719-B30690DAF0DF}"/>
              </a:ext>
            </a:extLst>
          </p:cNvPr>
          <p:cNvPicPr>
            <a:picLocks noChangeAspect="1"/>
          </p:cNvPicPr>
          <p:nvPr/>
        </p:nvPicPr>
        <p:blipFill rotWithShape="1">
          <a:blip r:embed="rId2"/>
          <a:srcRect l="2188" r="24112" b="4"/>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AF9C6A-09C0-BC00-D455-78AF28B32519}"/>
              </a:ext>
            </a:extLst>
          </p:cNvPr>
          <p:cNvSpPr>
            <a:spLocks noGrp="1"/>
          </p:cNvSpPr>
          <p:nvPr>
            <p:ph idx="1"/>
          </p:nvPr>
        </p:nvSpPr>
        <p:spPr>
          <a:xfrm>
            <a:off x="8153400" y="2543364"/>
            <a:ext cx="3434180" cy="3599019"/>
          </a:xfrm>
        </p:spPr>
        <p:txBody>
          <a:bodyPr vert="horz" lIns="91440" tIns="45720" rIns="91440" bIns="45720" rtlCol="0">
            <a:normAutofit/>
          </a:bodyPr>
          <a:lstStyle/>
          <a:p>
            <a:r>
              <a:rPr lang="en-GB" sz="2000">
                <a:cs typeface="Calibri"/>
              </a:rPr>
              <a:t>Research to find out what is meant by the term digital literacy and why it is important to you as a student.</a:t>
            </a:r>
          </a:p>
        </p:txBody>
      </p:sp>
      <p:pic>
        <p:nvPicPr>
          <p:cNvPr id="4" name="Picture 3" descr="A group of hands with text above them&#10;&#10;Description automatically generated">
            <a:extLst>
              <a:ext uri="{FF2B5EF4-FFF2-40B4-BE49-F238E27FC236}">
                <a16:creationId xmlns:a16="http://schemas.microsoft.com/office/drawing/2014/main" id="{EF0747CB-656E-AFE9-28BC-A9A7312546D8}"/>
              </a:ext>
            </a:extLst>
          </p:cNvPr>
          <p:cNvPicPr>
            <a:picLocks noChangeAspect="1"/>
          </p:cNvPicPr>
          <p:nvPr/>
        </p:nvPicPr>
        <p:blipFill>
          <a:blip r:embed="rId3"/>
          <a:stretch>
            <a:fillRect/>
          </a:stretch>
        </p:blipFill>
        <p:spPr>
          <a:xfrm>
            <a:off x="9445297" y="5322766"/>
            <a:ext cx="2743200" cy="1537711"/>
          </a:xfrm>
          <a:prstGeom prst="rect">
            <a:avLst/>
          </a:prstGeom>
        </p:spPr>
      </p:pic>
    </p:spTree>
    <p:extLst>
      <p:ext uri="{BB962C8B-B14F-4D97-AF65-F5344CB8AC3E}">
        <p14:creationId xmlns:p14="http://schemas.microsoft.com/office/powerpoint/2010/main" val="292286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74D3-A3BD-7665-084E-0BABD0FE9E2B}"/>
              </a:ext>
            </a:extLst>
          </p:cNvPr>
          <p:cNvSpPr>
            <a:spLocks noGrp="1"/>
          </p:cNvSpPr>
          <p:nvPr>
            <p:ph type="title"/>
          </p:nvPr>
        </p:nvSpPr>
        <p:spPr>
          <a:xfrm>
            <a:off x="762000" y="1138036"/>
            <a:ext cx="4085665" cy="1402470"/>
          </a:xfrm>
        </p:spPr>
        <p:txBody>
          <a:bodyPr anchor="t">
            <a:normAutofit/>
          </a:bodyPr>
          <a:lstStyle/>
          <a:p>
            <a:r>
              <a:rPr lang="en-GB" sz="3200">
                <a:cs typeface="Calibri Light"/>
              </a:rPr>
              <a:t>Digital literacy</a:t>
            </a:r>
            <a:endParaRPr lang="en-GB" sz="3200"/>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2C59E9-9AA0-6783-E024-A0AE7CA14EE4}"/>
              </a:ext>
            </a:extLst>
          </p:cNvPr>
          <p:cNvSpPr>
            <a:spLocks noGrp="1"/>
          </p:cNvSpPr>
          <p:nvPr>
            <p:ph idx="1"/>
          </p:nvPr>
        </p:nvSpPr>
        <p:spPr>
          <a:xfrm>
            <a:off x="17518" y="1859246"/>
            <a:ext cx="5548353" cy="5001344"/>
          </a:xfrm>
        </p:spPr>
        <p:txBody>
          <a:bodyPr vert="horz" lIns="91440" tIns="45720" rIns="91440" bIns="45720" rtlCol="0" anchor="t">
            <a:noAutofit/>
          </a:bodyPr>
          <a:lstStyle/>
          <a:p>
            <a:r>
              <a:rPr lang="en-GB" sz="2200" dirty="0">
                <a:ea typeface="+mn-lt"/>
                <a:cs typeface="+mn-lt"/>
              </a:rPr>
              <a:t>Refers to the ability to find, evaluate, use, and create digital information and media effectively, efficiently, and responsibly. </a:t>
            </a:r>
          </a:p>
          <a:p>
            <a:r>
              <a:rPr lang="en-GB" sz="2200" dirty="0">
                <a:ea typeface="+mn-lt"/>
                <a:cs typeface="+mn-lt"/>
              </a:rPr>
              <a:t>Encompasses a range of skills and competencies required to navigate the digital world, which includes using various digital devices, platforms, applications, and online resources. Digital literacy goes beyond technical proficiency</a:t>
            </a:r>
          </a:p>
          <a:p>
            <a:r>
              <a:rPr lang="en-GB" sz="2200" dirty="0">
                <a:ea typeface="+mn-lt"/>
                <a:cs typeface="+mn-lt"/>
              </a:rPr>
              <a:t>involves critical thinking, ethical considerations, and the ability to adapt to new technologies as they emerge.</a:t>
            </a:r>
            <a:endParaRPr lang="en-GB" sz="2200">
              <a:cs typeface="Calibri"/>
            </a:endParaRPr>
          </a:p>
        </p:txBody>
      </p:sp>
      <p:pic>
        <p:nvPicPr>
          <p:cNvPr id="5" name="Picture 4" descr="Sphere of mesh and nodes">
            <a:extLst>
              <a:ext uri="{FF2B5EF4-FFF2-40B4-BE49-F238E27FC236}">
                <a16:creationId xmlns:a16="http://schemas.microsoft.com/office/drawing/2014/main" id="{3B81DEE2-4431-7754-330A-DD99B61BE8D8}"/>
              </a:ext>
            </a:extLst>
          </p:cNvPr>
          <p:cNvPicPr>
            <a:picLocks noChangeAspect="1"/>
          </p:cNvPicPr>
          <p:nvPr/>
        </p:nvPicPr>
        <p:blipFill rotWithShape="1">
          <a:blip r:embed="rId2"/>
          <a:srcRect l="28466" r="4" b="4"/>
          <a:stretch/>
        </p:blipFill>
        <p:spPr>
          <a:xfrm>
            <a:off x="5650992" y="10"/>
            <a:ext cx="6541008" cy="6857990"/>
          </a:xfrm>
          <a:prstGeom prst="rect">
            <a:avLst/>
          </a:prstGeom>
        </p:spPr>
      </p:pic>
    </p:spTree>
    <p:extLst>
      <p:ext uri="{BB962C8B-B14F-4D97-AF65-F5344CB8AC3E}">
        <p14:creationId xmlns:p14="http://schemas.microsoft.com/office/powerpoint/2010/main" val="2246559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B6EF-89F6-E69D-E7EC-4079B74D5FAD}"/>
              </a:ext>
            </a:extLst>
          </p:cNvPr>
          <p:cNvSpPr>
            <a:spLocks noGrp="1"/>
          </p:cNvSpPr>
          <p:nvPr>
            <p:ph type="title"/>
          </p:nvPr>
        </p:nvSpPr>
        <p:spPr>
          <a:xfrm>
            <a:off x="876692" y="741391"/>
            <a:ext cx="5479719" cy="1616203"/>
          </a:xfrm>
        </p:spPr>
        <p:txBody>
          <a:bodyPr anchor="b">
            <a:normAutofit/>
          </a:bodyPr>
          <a:lstStyle/>
          <a:p>
            <a:r>
              <a:rPr lang="en-GB" sz="3200">
                <a:cs typeface="Calibri Light"/>
              </a:rPr>
              <a:t>Key components of digital literacy</a:t>
            </a:r>
            <a:endParaRPr lang="en-GB" sz="3200"/>
          </a:p>
        </p:txBody>
      </p:sp>
      <p:sp>
        <p:nvSpPr>
          <p:cNvPr id="3" name="Content Placeholder 2">
            <a:extLst>
              <a:ext uri="{FF2B5EF4-FFF2-40B4-BE49-F238E27FC236}">
                <a16:creationId xmlns:a16="http://schemas.microsoft.com/office/drawing/2014/main" id="{A6F825F1-BF02-99FB-5076-9945D40CB1CF}"/>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GB" sz="1900" b="1">
                <a:ea typeface="+mn-lt"/>
                <a:cs typeface="+mn-lt"/>
              </a:rPr>
              <a:t>Basic Computer Skills:</a:t>
            </a:r>
            <a:r>
              <a:rPr lang="en-GB" sz="1900">
                <a:ea typeface="+mn-lt"/>
                <a:cs typeface="+mn-lt"/>
              </a:rPr>
              <a:t> Proficiency in using computers, tablets, smartphones, and other digital devices. This includes knowledge of hardware, software, and operating systems.</a:t>
            </a:r>
            <a:endParaRPr lang="en-GB" sz="1900">
              <a:cs typeface="Calibri" panose="020F0502020204030204"/>
            </a:endParaRPr>
          </a:p>
          <a:p>
            <a:r>
              <a:rPr lang="en-GB" sz="1900" b="1">
                <a:ea typeface="+mn-lt"/>
                <a:cs typeface="+mn-lt"/>
              </a:rPr>
              <a:t>Internet Skills:</a:t>
            </a:r>
            <a:r>
              <a:rPr lang="en-GB" sz="1900">
                <a:ea typeface="+mn-lt"/>
                <a:cs typeface="+mn-lt"/>
              </a:rPr>
              <a:t> The ability to access and navigate the internet, search for information using search engines, and understand web addresses (URLs).</a:t>
            </a:r>
            <a:endParaRPr lang="en-GB" sz="1900"/>
          </a:p>
          <a:p>
            <a:r>
              <a:rPr lang="en-GB" sz="1900" b="1">
                <a:ea typeface="+mn-lt"/>
                <a:cs typeface="+mn-lt"/>
              </a:rPr>
              <a:t>Information Evaluation:</a:t>
            </a:r>
            <a:r>
              <a:rPr lang="en-GB" sz="1900">
                <a:ea typeface="+mn-lt"/>
                <a:cs typeface="+mn-lt"/>
              </a:rPr>
              <a:t> The skill to critically evaluate online information for accuracy, credibility, and relevance. This is especially important in an age of abundant and often unverified information.</a:t>
            </a:r>
            <a:endParaRPr lang="en-GB" sz="1900"/>
          </a:p>
          <a:p>
            <a:endParaRPr lang="en-GB" sz="1900">
              <a:cs typeface="Calibri"/>
            </a:endParaRPr>
          </a:p>
        </p:txBody>
      </p:sp>
      <p:pic>
        <p:nvPicPr>
          <p:cNvPr id="5" name="Picture 4" descr="Programming data on computer monitor">
            <a:extLst>
              <a:ext uri="{FF2B5EF4-FFF2-40B4-BE49-F238E27FC236}">
                <a16:creationId xmlns:a16="http://schemas.microsoft.com/office/drawing/2014/main" id="{BB2F174C-6EAC-8C16-212E-ADA5858305B2}"/>
              </a:ext>
            </a:extLst>
          </p:cNvPr>
          <p:cNvPicPr>
            <a:picLocks noChangeAspect="1"/>
          </p:cNvPicPr>
          <p:nvPr/>
        </p:nvPicPr>
        <p:blipFill rotWithShape="1">
          <a:blip r:embed="rId2"/>
          <a:srcRect l="44302" r="7869" b="-3"/>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39369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bstract background of luminous blue">
            <a:extLst>
              <a:ext uri="{FF2B5EF4-FFF2-40B4-BE49-F238E27FC236}">
                <a16:creationId xmlns:a16="http://schemas.microsoft.com/office/drawing/2014/main" id="{DDAE90AE-50A1-F778-E41C-1FBF08BE7E70}"/>
              </a:ext>
            </a:extLst>
          </p:cNvPr>
          <p:cNvPicPr>
            <a:picLocks noChangeAspect="1"/>
          </p:cNvPicPr>
          <p:nvPr/>
        </p:nvPicPr>
        <p:blipFill rotWithShape="1">
          <a:blip r:embed="rId2"/>
          <a:srcRect l="31151" r="19779"/>
          <a:stretch/>
        </p:blipFill>
        <p:spPr>
          <a:xfrm>
            <a:off x="-9527" y="3725"/>
            <a:ext cx="5846165" cy="6850548"/>
          </a:xfrm>
          <a:prstGeom prst="rect">
            <a:avLst/>
          </a:prstGeom>
        </p:spPr>
      </p:pic>
      <p:grpSp>
        <p:nvGrpSpPr>
          <p:cNvPr id="19" name="Group 18">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20" name="Freeform: Shape 19">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23" name="Freeform: Shape 22">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E48F569-4766-BAD0-8FBC-F6BA8EB03992}"/>
              </a:ext>
            </a:extLst>
          </p:cNvPr>
          <p:cNvSpPr>
            <a:spLocks noGrp="1"/>
          </p:cNvSpPr>
          <p:nvPr>
            <p:ph idx="1"/>
          </p:nvPr>
        </p:nvSpPr>
        <p:spPr>
          <a:xfrm>
            <a:off x="5950437" y="506377"/>
            <a:ext cx="5082681" cy="5986599"/>
          </a:xfrm>
        </p:spPr>
        <p:txBody>
          <a:bodyPr vert="horz" lIns="91440" tIns="45720" rIns="91440" bIns="45720" rtlCol="0" anchor="ctr">
            <a:normAutofit/>
          </a:bodyPr>
          <a:lstStyle/>
          <a:p>
            <a:r>
              <a:rPr lang="en-GB" sz="2200" b="1" dirty="0">
                <a:solidFill>
                  <a:schemeClr val="tx2"/>
                </a:solidFill>
                <a:ea typeface="+mn-lt"/>
                <a:cs typeface="+mn-lt"/>
              </a:rPr>
              <a:t>Online Safety and Security:</a:t>
            </a:r>
            <a:r>
              <a:rPr lang="en-GB" sz="2200" dirty="0">
                <a:solidFill>
                  <a:schemeClr val="tx2"/>
                </a:solidFill>
                <a:ea typeface="+mn-lt"/>
                <a:cs typeface="+mn-lt"/>
              </a:rPr>
              <a:t> Knowledge of online threats, such as phishing scams and malware, and the ability to protect personal information while using the internet.</a:t>
            </a:r>
            <a:endParaRPr lang="en-GB" sz="2200" dirty="0">
              <a:solidFill>
                <a:schemeClr val="tx2"/>
              </a:solidFill>
              <a:cs typeface="Calibri" panose="020F0502020204030204"/>
            </a:endParaRPr>
          </a:p>
          <a:p>
            <a:r>
              <a:rPr lang="en-GB" sz="2200" b="1" dirty="0">
                <a:solidFill>
                  <a:schemeClr val="tx2"/>
                </a:solidFill>
                <a:ea typeface="+mn-lt"/>
                <a:cs typeface="+mn-lt"/>
              </a:rPr>
              <a:t>Privacy Awareness:</a:t>
            </a:r>
            <a:r>
              <a:rPr lang="en-GB" sz="2200" dirty="0">
                <a:solidFill>
                  <a:schemeClr val="tx2"/>
                </a:solidFill>
                <a:ea typeface="+mn-lt"/>
                <a:cs typeface="+mn-lt"/>
              </a:rPr>
              <a:t> Understanding how digital footprints are created and the importance of safeguarding personal information and privacy settings on social media platforms and websites.</a:t>
            </a:r>
            <a:endParaRPr lang="en-GB" sz="2200" dirty="0">
              <a:solidFill>
                <a:schemeClr val="tx2"/>
              </a:solidFill>
              <a:cs typeface="Calibri"/>
            </a:endParaRPr>
          </a:p>
          <a:p>
            <a:r>
              <a:rPr lang="en-GB" sz="2200" b="1" dirty="0">
                <a:solidFill>
                  <a:schemeClr val="tx2"/>
                </a:solidFill>
                <a:ea typeface="+mn-lt"/>
                <a:cs typeface="+mn-lt"/>
              </a:rPr>
              <a:t>Media Literacy:</a:t>
            </a:r>
            <a:r>
              <a:rPr lang="en-GB" sz="2200" dirty="0">
                <a:solidFill>
                  <a:schemeClr val="tx2"/>
                </a:solidFill>
                <a:ea typeface="+mn-lt"/>
                <a:cs typeface="+mn-lt"/>
              </a:rPr>
              <a:t> The capacity to analyse and interpret various forms of digital media, including images, videos, and audio content, while being aware of potential biases and misinformation.</a:t>
            </a:r>
            <a:endParaRPr lang="en-GB" sz="2200" dirty="0">
              <a:solidFill>
                <a:schemeClr val="tx2"/>
              </a:solidFill>
            </a:endParaRPr>
          </a:p>
          <a:p>
            <a:endParaRPr lang="en-GB" sz="1800">
              <a:solidFill>
                <a:schemeClr val="tx2"/>
              </a:solidFill>
              <a:cs typeface="Calibri"/>
            </a:endParaRPr>
          </a:p>
        </p:txBody>
      </p:sp>
    </p:spTree>
    <p:extLst>
      <p:ext uri="{BB962C8B-B14F-4D97-AF65-F5344CB8AC3E}">
        <p14:creationId xmlns:p14="http://schemas.microsoft.com/office/powerpoint/2010/main" val="46640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35CA1-4A6A-135B-2BA8-8B4404027D69}"/>
              </a:ext>
            </a:extLst>
          </p:cNvPr>
          <p:cNvSpPr>
            <a:spLocks noGrp="1"/>
          </p:cNvSpPr>
          <p:nvPr>
            <p:ph idx="1"/>
          </p:nvPr>
        </p:nvSpPr>
        <p:spPr>
          <a:xfrm>
            <a:off x="516561" y="273269"/>
            <a:ext cx="4892146" cy="6083080"/>
          </a:xfrm>
        </p:spPr>
        <p:txBody>
          <a:bodyPr vert="horz" lIns="91440" tIns="45720" rIns="91440" bIns="45720" rtlCol="0" anchor="ctr">
            <a:noAutofit/>
          </a:bodyPr>
          <a:lstStyle/>
          <a:p>
            <a:r>
              <a:rPr lang="en-GB" sz="2200" b="1" dirty="0">
                <a:ea typeface="+mn-lt"/>
                <a:cs typeface="+mn-lt"/>
              </a:rPr>
              <a:t>Digital Communication:</a:t>
            </a:r>
            <a:r>
              <a:rPr lang="en-GB" sz="2200" dirty="0">
                <a:ea typeface="+mn-lt"/>
                <a:cs typeface="+mn-lt"/>
              </a:rPr>
              <a:t> Effectively using digital tools for communication, including email, messaging apps, and social media, while adhering to proper etiquette.</a:t>
            </a:r>
            <a:endParaRPr lang="en-GB" sz="2200" dirty="0">
              <a:cs typeface="Calibri" panose="020F0502020204030204"/>
            </a:endParaRPr>
          </a:p>
          <a:p>
            <a:r>
              <a:rPr lang="en-GB" sz="2200" b="1" dirty="0">
                <a:ea typeface="+mn-lt"/>
                <a:cs typeface="+mn-lt"/>
              </a:rPr>
              <a:t>Digital Citizenship:</a:t>
            </a:r>
            <a:r>
              <a:rPr lang="en-GB" sz="2200" dirty="0">
                <a:ea typeface="+mn-lt"/>
                <a:cs typeface="+mn-lt"/>
              </a:rPr>
              <a:t> Understanding the ethical and legal responsibilities of using digital technology, including respecting copyright laws, practicing online respect, and contributing positively to digital communities.</a:t>
            </a:r>
            <a:endParaRPr lang="en-GB" sz="2200" dirty="0">
              <a:cs typeface="Calibri"/>
            </a:endParaRPr>
          </a:p>
          <a:p>
            <a:r>
              <a:rPr lang="en-GB" sz="2200" b="1" dirty="0">
                <a:ea typeface="+mn-lt"/>
                <a:cs typeface="+mn-lt"/>
              </a:rPr>
              <a:t>Problem-Solving:</a:t>
            </a:r>
            <a:r>
              <a:rPr lang="en-GB" sz="2200" dirty="0">
                <a:ea typeface="+mn-lt"/>
                <a:cs typeface="+mn-lt"/>
              </a:rPr>
              <a:t> Using digital tools to solve problems, complete tasks, and find solutions efficiently.</a:t>
            </a:r>
            <a:endParaRPr lang="en-GB" sz="2200" dirty="0">
              <a:cs typeface="Calibri"/>
            </a:endParaRPr>
          </a:p>
          <a:p>
            <a:r>
              <a:rPr lang="en-GB" sz="2200" b="1" dirty="0">
                <a:ea typeface="+mn-lt"/>
                <a:cs typeface="+mn-lt"/>
              </a:rPr>
              <a:t>Adaptability:</a:t>
            </a:r>
            <a:r>
              <a:rPr lang="en-GB" sz="2200" dirty="0">
                <a:ea typeface="+mn-lt"/>
                <a:cs typeface="+mn-lt"/>
              </a:rPr>
              <a:t> Being open to learning and adapting to new digital technologies and tools as they evolve.</a:t>
            </a:r>
            <a:endParaRPr lang="en-GB" sz="2200" dirty="0"/>
          </a:p>
          <a:p>
            <a:endParaRPr lang="en-GB" sz="1400">
              <a:cs typeface="Calibri"/>
            </a:endParaRPr>
          </a:p>
        </p:txBody>
      </p:sp>
      <p:pic>
        <p:nvPicPr>
          <p:cNvPr id="5" name="Picture 4" descr="Abstract background of data">
            <a:extLst>
              <a:ext uri="{FF2B5EF4-FFF2-40B4-BE49-F238E27FC236}">
                <a16:creationId xmlns:a16="http://schemas.microsoft.com/office/drawing/2014/main" id="{9CE8EC9A-F4E9-800B-863C-DBC193B8D4EA}"/>
              </a:ext>
            </a:extLst>
          </p:cNvPr>
          <p:cNvPicPr>
            <a:picLocks noChangeAspect="1"/>
          </p:cNvPicPr>
          <p:nvPr/>
        </p:nvPicPr>
        <p:blipFill rotWithShape="1">
          <a:blip r:embed="rId2"/>
          <a:srcRect l="18579" r="31364" b="-2"/>
          <a:stretch/>
        </p:blipFill>
        <p:spPr>
          <a:xfrm>
            <a:off x="6096000" y="1"/>
            <a:ext cx="6102825" cy="6858000"/>
          </a:xfrm>
          <a:prstGeom prst="rect">
            <a:avLst/>
          </a:prstGeom>
        </p:spPr>
      </p:pic>
    </p:spTree>
    <p:extLst>
      <p:ext uri="{BB962C8B-B14F-4D97-AF65-F5344CB8AC3E}">
        <p14:creationId xmlns:p14="http://schemas.microsoft.com/office/powerpoint/2010/main" val="3826900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91DD8-CCD2-6F3F-87F5-371DC6A52B34}"/>
              </a:ext>
            </a:extLst>
          </p:cNvPr>
          <p:cNvSpPr>
            <a:spLocks noGrp="1"/>
          </p:cNvSpPr>
          <p:nvPr>
            <p:ph type="title"/>
          </p:nvPr>
        </p:nvSpPr>
        <p:spPr>
          <a:xfrm>
            <a:off x="176002" y="-222057"/>
            <a:ext cx="5479719" cy="1616203"/>
          </a:xfrm>
        </p:spPr>
        <p:txBody>
          <a:bodyPr anchor="b">
            <a:normAutofit/>
          </a:bodyPr>
          <a:lstStyle/>
          <a:p>
            <a:r>
              <a:rPr lang="en-GB" sz="3200" dirty="0">
                <a:cs typeface="Calibri Light"/>
              </a:rPr>
              <a:t>Challenges and risks found in digital literacy</a:t>
            </a:r>
          </a:p>
        </p:txBody>
      </p:sp>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88417" y="1605063"/>
            <a:ext cx="6916132" cy="5339693"/>
          </a:xfrm>
        </p:spPr>
        <p:txBody>
          <a:bodyPr vert="horz" lIns="91440" tIns="45720" rIns="91440" bIns="45720" rtlCol="0" anchor="t">
            <a:noAutofit/>
          </a:bodyPr>
          <a:lstStyle/>
          <a:p>
            <a:r>
              <a:rPr lang="en-GB" sz="2200" b="1" dirty="0">
                <a:ea typeface="+mn-lt"/>
                <a:cs typeface="+mn-lt"/>
              </a:rPr>
              <a:t>Misinformation and Fake News:</a:t>
            </a:r>
            <a:r>
              <a:rPr lang="en-GB" sz="2200" dirty="0">
                <a:ea typeface="+mn-lt"/>
                <a:cs typeface="+mn-lt"/>
              </a:rPr>
              <a:t> As individuals access and share digital information, there's a risk of encountering misinformation, fake news, and biased content. </a:t>
            </a:r>
          </a:p>
          <a:p>
            <a:r>
              <a:rPr lang="en-GB" sz="2200" b="1" dirty="0">
                <a:ea typeface="+mn-lt"/>
                <a:cs typeface="+mn-lt"/>
              </a:rPr>
              <a:t>Privacy Concerns:</a:t>
            </a:r>
            <a:r>
              <a:rPr lang="en-GB" sz="2200" dirty="0">
                <a:ea typeface="+mn-lt"/>
                <a:cs typeface="+mn-lt"/>
              </a:rPr>
              <a:t> Digital literacy includes understanding online privacy and security. Without proper knowledge, individuals might unknowingly share personal information online or fall victim to scams, phishing attacks, and identity theft.</a:t>
            </a:r>
            <a:endParaRPr lang="en-GB" sz="2200">
              <a:cs typeface="Calibri"/>
            </a:endParaRPr>
          </a:p>
          <a:p>
            <a:r>
              <a:rPr lang="en-GB" sz="2200" b="1" dirty="0">
                <a:ea typeface="+mn-lt"/>
                <a:cs typeface="+mn-lt"/>
              </a:rPr>
              <a:t>Cyberbullying:</a:t>
            </a:r>
            <a:r>
              <a:rPr lang="en-GB" sz="2200" dirty="0">
                <a:ea typeface="+mn-lt"/>
                <a:cs typeface="+mn-lt"/>
              </a:rPr>
              <a:t> In the age of digital communication and social media, cyberbullying can occur. Lack of digital literacy might lead to individuals being unaware of how to protect themselves from online harassment or how to respond appropriately.</a:t>
            </a:r>
            <a:endParaRPr lang="en-GB" sz="2200" dirty="0"/>
          </a:p>
          <a:p>
            <a:endParaRPr lang="en-GB" sz="1400">
              <a:cs typeface="Calibri"/>
            </a:endParaRPr>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11997" r="40107" b="4"/>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55074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BE16284D-29DC-9D4B-1F09-269C2781558F}"/>
              </a:ext>
            </a:extLst>
          </p:cNvPr>
          <p:cNvPicPr>
            <a:picLocks noChangeAspect="1"/>
          </p:cNvPicPr>
          <p:nvPr/>
        </p:nvPicPr>
        <p:blipFill rotWithShape="1">
          <a:blip r:embed="rId2"/>
          <a:srcRect l="21607" r="-6" b="-6"/>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F9B2A-ABB1-4677-A763-6A38994B4FA8}"/>
              </a:ext>
            </a:extLst>
          </p:cNvPr>
          <p:cNvSpPr>
            <a:spLocks noGrp="1"/>
          </p:cNvSpPr>
          <p:nvPr>
            <p:ph type="title"/>
          </p:nvPr>
        </p:nvSpPr>
        <p:spPr>
          <a:xfrm>
            <a:off x="761801" y="352766"/>
            <a:ext cx="10591999" cy="1023584"/>
          </a:xfrm>
        </p:spPr>
        <p:txBody>
          <a:bodyPr>
            <a:normAutofit/>
          </a:bodyPr>
          <a:lstStyle/>
          <a:p>
            <a:endParaRPr lang="en-GB" sz="4000"/>
          </a:p>
        </p:txBody>
      </p:sp>
      <p:sp>
        <p:nvSpPr>
          <p:cNvPr id="3" name="Content Placeholder 2">
            <a:extLst>
              <a:ext uri="{FF2B5EF4-FFF2-40B4-BE49-F238E27FC236}">
                <a16:creationId xmlns:a16="http://schemas.microsoft.com/office/drawing/2014/main" id="{DF2C3362-6CE0-890C-F19C-D7A820BDDFB9}"/>
              </a:ext>
            </a:extLst>
          </p:cNvPr>
          <p:cNvSpPr>
            <a:spLocks noGrp="1"/>
          </p:cNvSpPr>
          <p:nvPr>
            <p:ph idx="1"/>
          </p:nvPr>
        </p:nvSpPr>
        <p:spPr>
          <a:xfrm>
            <a:off x="6172788" y="1321353"/>
            <a:ext cx="5181011" cy="4998716"/>
          </a:xfrm>
        </p:spPr>
        <p:txBody>
          <a:bodyPr vert="horz" lIns="91440" tIns="45720" rIns="91440" bIns="45720" rtlCol="0" anchor="ctr">
            <a:noAutofit/>
          </a:bodyPr>
          <a:lstStyle/>
          <a:p>
            <a:r>
              <a:rPr lang="en-GB" sz="2200" b="1" dirty="0">
                <a:ea typeface="+mn-lt"/>
                <a:cs typeface="+mn-lt"/>
              </a:rPr>
              <a:t>Digital Divide:</a:t>
            </a:r>
            <a:r>
              <a:rPr lang="en-GB" sz="2200" dirty="0">
                <a:ea typeface="+mn-lt"/>
                <a:cs typeface="+mn-lt"/>
              </a:rPr>
              <a:t> Not everyone has equal access to technology and the internet. Limited digital literacy skills can exacerbate the digital divide, where certain groups have less access to information, education, and opportunities.</a:t>
            </a:r>
            <a:endParaRPr lang="en-GB" sz="2200" dirty="0">
              <a:cs typeface="Calibri" panose="020F0502020204030204"/>
            </a:endParaRPr>
          </a:p>
          <a:p>
            <a:r>
              <a:rPr lang="en-GB" sz="2200" b="1" dirty="0">
                <a:ea typeface="+mn-lt"/>
                <a:cs typeface="+mn-lt"/>
              </a:rPr>
              <a:t>Overreliance on Technology:</a:t>
            </a:r>
            <a:r>
              <a:rPr lang="en-GB" sz="2200" dirty="0">
                <a:ea typeface="+mn-lt"/>
                <a:cs typeface="+mn-lt"/>
              </a:rPr>
              <a:t> Overemphasis on digital tools can lead to reduced face-to-face communication skills, a lack of critical thinking, and a dependence on technology for even basic tasks.</a:t>
            </a:r>
            <a:endParaRPr lang="en-GB" sz="2200" dirty="0">
              <a:cs typeface="Calibri"/>
            </a:endParaRPr>
          </a:p>
          <a:p>
            <a:r>
              <a:rPr lang="en-GB" sz="2200" b="1" dirty="0">
                <a:ea typeface="+mn-lt"/>
                <a:cs typeface="+mn-lt"/>
              </a:rPr>
              <a:t>Echo Chambers and Polarization:</a:t>
            </a:r>
            <a:r>
              <a:rPr lang="en-GB" sz="2200" dirty="0">
                <a:ea typeface="+mn-lt"/>
                <a:cs typeface="+mn-lt"/>
              </a:rPr>
              <a:t> Without critical digital literacy skills, individuals might confine themselves to online echo chambers, where they're exposed only to viewpoints that align with their beliefs. This can lead to polarization and a lack of understanding of diverse perspectives.</a:t>
            </a:r>
            <a:endParaRPr lang="en-GB" sz="2200" dirty="0"/>
          </a:p>
          <a:p>
            <a:endParaRPr lang="en-GB" sz="1600">
              <a:cs typeface="Calibri"/>
            </a:endParaRPr>
          </a:p>
        </p:txBody>
      </p:sp>
    </p:spTree>
    <p:extLst>
      <p:ext uri="{BB962C8B-B14F-4D97-AF65-F5344CB8AC3E}">
        <p14:creationId xmlns:p14="http://schemas.microsoft.com/office/powerpoint/2010/main" val="2130189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6857" r="33809"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6873478" y="1979762"/>
            <a:ext cx="4156512" cy="3769835"/>
          </a:xfrm>
        </p:spPr>
        <p:txBody>
          <a:bodyPr vert="horz" lIns="91440" tIns="45720" rIns="91440" bIns="45720" rtlCol="0" anchor="ctr">
            <a:noAutofit/>
          </a:bodyPr>
          <a:lstStyle/>
          <a:p>
            <a:r>
              <a:rPr lang="en-GB" sz="2200" b="1" dirty="0">
                <a:ea typeface="+mn-lt"/>
                <a:cs typeface="+mn-lt"/>
              </a:rPr>
              <a:t>Online Harassment and Hate Speech:</a:t>
            </a:r>
            <a:r>
              <a:rPr lang="en-GB" sz="2200" dirty="0">
                <a:ea typeface="+mn-lt"/>
                <a:cs typeface="+mn-lt"/>
              </a:rPr>
              <a:t> Individuals without strong digital literacy skills might inadvertently engage in or be victims of online harassment, hate speech, or offensive behaviour.</a:t>
            </a:r>
          </a:p>
          <a:p>
            <a:r>
              <a:rPr lang="en-GB" sz="2200" b="1" dirty="0">
                <a:ea typeface="+mn-lt"/>
                <a:cs typeface="+mn-lt"/>
              </a:rPr>
              <a:t>Intellectual Property Issues:</a:t>
            </a:r>
            <a:r>
              <a:rPr lang="en-GB" sz="2200" dirty="0">
                <a:ea typeface="+mn-lt"/>
                <a:cs typeface="+mn-lt"/>
              </a:rPr>
              <a:t> Without understanding copyright laws and intellectual property rights, individuals might unknowingly violate copyright or licensing agreements when sharing or using digital content.</a:t>
            </a:r>
            <a:endParaRPr lang="en-GB" sz="2200" dirty="0">
              <a:cs typeface="Calibri"/>
            </a:endParaRPr>
          </a:p>
          <a:p>
            <a:r>
              <a:rPr lang="en-GB" sz="2200" b="1" dirty="0">
                <a:ea typeface="+mn-lt"/>
                <a:cs typeface="+mn-lt"/>
              </a:rPr>
              <a:t>Digital Addiction:</a:t>
            </a:r>
            <a:r>
              <a:rPr lang="en-GB" sz="2200" dirty="0">
                <a:ea typeface="+mn-lt"/>
                <a:cs typeface="+mn-lt"/>
              </a:rPr>
              <a:t> An inability to manage screen time and digital device use can lead to digital addiction, affecting mental and physical health</a:t>
            </a:r>
          </a:p>
          <a:p>
            <a:endParaRPr lang="en-GB" sz="1600">
              <a:cs typeface="Calibri"/>
            </a:endParaRPr>
          </a:p>
          <a:p>
            <a:endParaRPr lang="en-GB" sz="1600">
              <a:cs typeface="Calibri"/>
            </a:endParaRPr>
          </a:p>
        </p:txBody>
      </p:sp>
    </p:spTree>
    <p:extLst>
      <p:ext uri="{BB962C8B-B14F-4D97-AF65-F5344CB8AC3E}">
        <p14:creationId xmlns:p14="http://schemas.microsoft.com/office/powerpoint/2010/main" val="38139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CCB7EABB-CA54-2E4D-A639-31F05F1234EA}"/>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5E51C-57EE-F178-55AD-C5B5484A9942}"/>
              </a:ext>
            </a:extLst>
          </p:cNvPr>
          <p:cNvSpPr>
            <a:spLocks noGrp="1"/>
          </p:cNvSpPr>
          <p:nvPr>
            <p:ph type="title"/>
          </p:nvPr>
        </p:nvSpPr>
        <p:spPr>
          <a:xfrm>
            <a:off x="6115317" y="405685"/>
            <a:ext cx="5464968" cy="1559301"/>
          </a:xfrm>
        </p:spPr>
        <p:txBody>
          <a:bodyPr>
            <a:normAutofit/>
          </a:bodyPr>
          <a:lstStyle/>
          <a:p>
            <a:r>
              <a:rPr lang="en-GB" sz="4000" dirty="0">
                <a:cs typeface="Calibri Light"/>
              </a:rPr>
              <a:t>Types of cybercrime</a:t>
            </a:r>
            <a:endParaRPr lang="en-GB" sz="4000" dirty="0"/>
          </a:p>
        </p:txBody>
      </p:sp>
      <p:sp>
        <p:nvSpPr>
          <p:cNvPr id="3" name="Content Placeholder 2">
            <a:extLst>
              <a:ext uri="{FF2B5EF4-FFF2-40B4-BE49-F238E27FC236}">
                <a16:creationId xmlns:a16="http://schemas.microsoft.com/office/drawing/2014/main" id="{68F5AD26-1848-094D-6E07-2CC26031B39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600" b="1" dirty="0">
                <a:ea typeface="+mn-lt"/>
                <a:cs typeface="+mn-lt"/>
              </a:rPr>
              <a:t>Hacking</a:t>
            </a:r>
            <a:r>
              <a:rPr lang="en-GB" sz="1600" dirty="0">
                <a:ea typeface="+mn-lt"/>
                <a:cs typeface="+mn-lt"/>
              </a:rPr>
              <a:t>: Unauthorised access to computer systems or networks to steal sensitive data, disrupt services, or plant malicious software.</a:t>
            </a:r>
            <a:endParaRPr lang="en-GB" sz="1600" dirty="0">
              <a:cs typeface="Calibri" panose="020F0502020204030204"/>
            </a:endParaRPr>
          </a:p>
          <a:p>
            <a:r>
              <a:rPr lang="en-GB" sz="1600" b="1" dirty="0">
                <a:ea typeface="+mn-lt"/>
                <a:cs typeface="+mn-lt"/>
              </a:rPr>
              <a:t>Phishing</a:t>
            </a:r>
            <a:r>
              <a:rPr lang="en-GB" sz="1600" dirty="0">
                <a:ea typeface="+mn-lt"/>
                <a:cs typeface="+mn-lt"/>
              </a:rPr>
              <a:t>: Sending deceptive emails, messages, or websites that appear legitimate to trick individuals into revealing personal information, such as passwords, credit card numbers, or login credentials.</a:t>
            </a:r>
            <a:endParaRPr lang="en-GB" sz="1600" dirty="0"/>
          </a:p>
          <a:p>
            <a:r>
              <a:rPr lang="en-GB" sz="1600" b="1" dirty="0">
                <a:ea typeface="+mn-lt"/>
                <a:cs typeface="+mn-lt"/>
              </a:rPr>
              <a:t>Malware</a:t>
            </a:r>
            <a:r>
              <a:rPr lang="en-GB" sz="1600" dirty="0">
                <a:ea typeface="+mn-lt"/>
                <a:cs typeface="+mn-lt"/>
              </a:rPr>
              <a:t>: Malicious software designed to infect computers or networks, including viruses, worms, trojan horses, ransomware, and spyware.</a:t>
            </a:r>
            <a:endParaRPr lang="en-GB" sz="1600" dirty="0"/>
          </a:p>
          <a:p>
            <a:r>
              <a:rPr lang="en-GB" sz="1600" b="1" dirty="0">
                <a:ea typeface="+mn-lt"/>
                <a:cs typeface="+mn-lt"/>
              </a:rPr>
              <a:t>Identity Theft</a:t>
            </a:r>
            <a:r>
              <a:rPr lang="en-GB" sz="1600" dirty="0">
                <a:ea typeface="+mn-lt"/>
                <a:cs typeface="+mn-lt"/>
              </a:rPr>
              <a:t>: Stealing personal information, such as social security numbers or credit card details, to commit fraud or other criminal activities.</a:t>
            </a:r>
            <a:endParaRPr lang="en-GB" sz="1600" dirty="0"/>
          </a:p>
          <a:p>
            <a:endParaRPr lang="en-GB" sz="1600">
              <a:cs typeface="Calibri"/>
            </a:endParaRPr>
          </a:p>
        </p:txBody>
      </p:sp>
    </p:spTree>
    <p:extLst>
      <p:ext uri="{BB962C8B-B14F-4D97-AF65-F5344CB8AC3E}">
        <p14:creationId xmlns:p14="http://schemas.microsoft.com/office/powerpoint/2010/main" val="3519265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6826B7C9-576D-75E7-F8F1-F13EC5FFE8E7}"/>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0D6F5-5161-FFA4-DFE8-01F99E8CC5A4}"/>
              </a:ext>
            </a:extLst>
          </p:cNvPr>
          <p:cNvSpPr>
            <a:spLocks noGrp="1"/>
          </p:cNvSpPr>
          <p:nvPr>
            <p:ph type="title"/>
          </p:nvPr>
        </p:nvSpPr>
        <p:spPr>
          <a:xfrm>
            <a:off x="6115317" y="405685"/>
            <a:ext cx="5464968" cy="1559301"/>
          </a:xfrm>
        </p:spPr>
        <p:txBody>
          <a:bodyPr>
            <a:normAutofit/>
          </a:bodyPr>
          <a:lstStyle/>
          <a:p>
            <a:endParaRPr lang="en-GB" sz="4000"/>
          </a:p>
        </p:txBody>
      </p:sp>
      <p:sp>
        <p:nvSpPr>
          <p:cNvPr id="3" name="Content Placeholder 2">
            <a:extLst>
              <a:ext uri="{FF2B5EF4-FFF2-40B4-BE49-F238E27FC236}">
                <a16:creationId xmlns:a16="http://schemas.microsoft.com/office/drawing/2014/main" id="{D6FA3E2B-BA98-CB93-9660-46D890CD2EC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b="1">
                <a:ea typeface="+mn-lt"/>
                <a:cs typeface="+mn-lt"/>
              </a:rPr>
              <a:t>Cyberbullying</a:t>
            </a:r>
            <a:r>
              <a:rPr lang="en-GB" sz="1400">
                <a:ea typeface="+mn-lt"/>
                <a:cs typeface="+mn-lt"/>
              </a:rPr>
              <a:t>: Using digital platforms to harass, threaten, or intimidate individuals through messages, social media, or other online means.</a:t>
            </a:r>
            <a:endParaRPr lang="en-GB" sz="1400">
              <a:cs typeface="Calibri" panose="020F0502020204030204"/>
            </a:endParaRPr>
          </a:p>
          <a:p>
            <a:r>
              <a:rPr lang="en-GB" sz="1400" b="1">
                <a:ea typeface="+mn-lt"/>
                <a:cs typeface="+mn-lt"/>
              </a:rPr>
              <a:t>Online Fraud</a:t>
            </a:r>
            <a:r>
              <a:rPr lang="en-GB" sz="1400">
                <a:ea typeface="+mn-lt"/>
                <a:cs typeface="+mn-lt"/>
              </a:rPr>
              <a:t>: Engaging in fraudulent activities, such as online auctions scams, investment schemes, or pyramid schemes to deceive victims into giving away money or valuable assets.</a:t>
            </a:r>
            <a:endParaRPr lang="en-GB" sz="1400"/>
          </a:p>
          <a:p>
            <a:r>
              <a:rPr lang="en-GB" sz="1400" b="1">
                <a:ea typeface="+mn-lt"/>
                <a:cs typeface="+mn-lt"/>
              </a:rPr>
              <a:t>Data Breaches</a:t>
            </a:r>
            <a:r>
              <a:rPr lang="en-GB" sz="1400">
                <a:ea typeface="+mn-lt"/>
                <a:cs typeface="+mn-lt"/>
              </a:rPr>
              <a:t>: Unauthorized access to sensitive data held by organizations, resulting in the exposure of customer information, employee records, or other confidential data.</a:t>
            </a:r>
            <a:endParaRPr lang="en-GB" sz="1400"/>
          </a:p>
          <a:p>
            <a:r>
              <a:rPr lang="en-GB" sz="1400" b="1">
                <a:ea typeface="+mn-lt"/>
                <a:cs typeface="+mn-lt"/>
              </a:rPr>
              <a:t>Distributed Denial of Service (DDoS) Attacks</a:t>
            </a:r>
            <a:r>
              <a:rPr lang="en-GB" sz="1400">
                <a:ea typeface="+mn-lt"/>
                <a:cs typeface="+mn-lt"/>
              </a:rPr>
              <a:t>: Overwhelming a computer system or network with a flood of traffic to make it unavailable to users, disrupting services or causing financial harm.</a:t>
            </a:r>
            <a:endParaRPr lang="en-GB" sz="1400"/>
          </a:p>
          <a:p>
            <a:endParaRPr lang="en-GB" sz="1400">
              <a:cs typeface="Calibri"/>
            </a:endParaRPr>
          </a:p>
        </p:txBody>
      </p:sp>
    </p:spTree>
    <p:extLst>
      <p:ext uri="{BB962C8B-B14F-4D97-AF65-F5344CB8AC3E}">
        <p14:creationId xmlns:p14="http://schemas.microsoft.com/office/powerpoint/2010/main" val="1328231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D3EF7EA0-0D9C-F651-2271-85CB14795396}"/>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ABE90-CF26-8277-15DF-3A71461FD625}"/>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1C0F6D74-FEEB-0FBD-BDCB-528B354E893C}"/>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600" b="1" dirty="0">
                <a:ea typeface="+mn-lt"/>
                <a:cs typeface="+mn-lt"/>
              </a:rPr>
              <a:t>Cyber Espionage</a:t>
            </a:r>
            <a:r>
              <a:rPr lang="en-GB" sz="1600" dirty="0">
                <a:ea typeface="+mn-lt"/>
                <a:cs typeface="+mn-lt"/>
              </a:rPr>
              <a:t>: Stealing sensitive information or trade secrets from individuals, organisations, or governments for espionage or economic gain.</a:t>
            </a:r>
            <a:endParaRPr lang="en-GB" sz="1600" dirty="0">
              <a:cs typeface="Calibri" panose="020F0502020204030204"/>
            </a:endParaRPr>
          </a:p>
          <a:p>
            <a:r>
              <a:rPr lang="en-GB" sz="1600" b="1" dirty="0">
                <a:ea typeface="+mn-lt"/>
                <a:cs typeface="+mn-lt"/>
              </a:rPr>
              <a:t>Ransomware</a:t>
            </a:r>
            <a:r>
              <a:rPr lang="en-GB" sz="1600" dirty="0">
                <a:ea typeface="+mn-lt"/>
                <a:cs typeface="+mn-lt"/>
              </a:rPr>
              <a:t>: Encrypting a victim's data and demanding payment (usually in cryptocurrency) in exchange for the decryption key to restore access.</a:t>
            </a:r>
            <a:endParaRPr lang="en-GB" sz="1600" dirty="0"/>
          </a:p>
          <a:p>
            <a:r>
              <a:rPr lang="en-GB" sz="1600" b="1" dirty="0">
                <a:ea typeface="+mn-lt"/>
                <a:cs typeface="+mn-lt"/>
              </a:rPr>
              <a:t>Cyberstalking</a:t>
            </a:r>
            <a:r>
              <a:rPr lang="en-GB" sz="1600" dirty="0">
                <a:ea typeface="+mn-lt"/>
                <a:cs typeface="+mn-lt"/>
              </a:rPr>
              <a:t>: Repeatedly using digital communication tools to stalk or harass someone, causing emotional distress and fear.</a:t>
            </a:r>
            <a:endParaRPr lang="en-GB" sz="1600" dirty="0"/>
          </a:p>
          <a:p>
            <a:r>
              <a:rPr lang="en-GB" sz="1600" b="1" dirty="0">
                <a:ea typeface="+mn-lt"/>
                <a:cs typeface="+mn-lt"/>
              </a:rPr>
              <a:t>Child Exploitation</a:t>
            </a:r>
            <a:r>
              <a:rPr lang="en-GB" sz="1600" dirty="0">
                <a:ea typeface="+mn-lt"/>
                <a:cs typeface="+mn-lt"/>
              </a:rPr>
              <a:t>: Producing, distributing, or accessing explicit content involving minors, often through illegal means like child pornography.</a:t>
            </a:r>
            <a:endParaRPr lang="en-GB" sz="1600" dirty="0"/>
          </a:p>
          <a:p>
            <a:endParaRPr lang="en-GB" sz="1600">
              <a:cs typeface="Calibri"/>
            </a:endParaRPr>
          </a:p>
        </p:txBody>
      </p:sp>
    </p:spTree>
    <p:extLst>
      <p:ext uri="{BB962C8B-B14F-4D97-AF65-F5344CB8AC3E}">
        <p14:creationId xmlns:p14="http://schemas.microsoft.com/office/powerpoint/2010/main" val="183279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76C4-47B3-985D-B2EC-F7CFAB93E737}"/>
              </a:ext>
            </a:extLst>
          </p:cNvPr>
          <p:cNvSpPr>
            <a:spLocks noGrp="1"/>
          </p:cNvSpPr>
          <p:nvPr>
            <p:ph type="title"/>
          </p:nvPr>
        </p:nvSpPr>
        <p:spPr>
          <a:xfrm>
            <a:off x="6803409" y="762001"/>
            <a:ext cx="4156512" cy="1708244"/>
          </a:xfrm>
        </p:spPr>
        <p:txBody>
          <a:bodyPr anchor="ctr">
            <a:normAutofit/>
          </a:bodyPr>
          <a:lstStyle/>
          <a:p>
            <a:r>
              <a:rPr lang="en-GB" sz="4000" dirty="0">
                <a:cs typeface="Calibri Light"/>
              </a:rPr>
              <a:t>Task....15 mins</a:t>
            </a:r>
            <a:endParaRPr lang="en-GB" sz="4000" dirty="0"/>
          </a:p>
        </p:txBody>
      </p:sp>
      <p:pic>
        <p:nvPicPr>
          <p:cNvPr id="20" name="Picture 19" descr="Calendar">
            <a:extLst>
              <a:ext uri="{FF2B5EF4-FFF2-40B4-BE49-F238E27FC236}">
                <a16:creationId xmlns:a16="http://schemas.microsoft.com/office/drawing/2014/main" id="{76DD6842-4E85-009A-B08B-DF27EA3BE4CF}"/>
              </a:ext>
            </a:extLst>
          </p:cNvPr>
          <p:cNvPicPr>
            <a:picLocks noChangeAspect="1"/>
          </p:cNvPicPr>
          <p:nvPr/>
        </p:nvPicPr>
        <p:blipFill rotWithShape="1">
          <a:blip r:embed="rId2"/>
          <a:srcRect l="22270" r="18483" b="-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F6D4000-6592-0B84-532B-F8E31A03E82B}"/>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GB" sz="2200" dirty="0">
                <a:cs typeface="Calibri"/>
              </a:rPr>
              <a:t>Research into the "</a:t>
            </a:r>
            <a:r>
              <a:rPr lang="en-GB" sz="2200" err="1">
                <a:cs typeface="Calibri"/>
              </a:rPr>
              <a:t>Wannacry</a:t>
            </a:r>
            <a:r>
              <a:rPr lang="en-GB" sz="2200" dirty="0">
                <a:cs typeface="Calibri"/>
              </a:rPr>
              <a:t>" event and note the following:-</a:t>
            </a:r>
          </a:p>
          <a:p>
            <a:r>
              <a:rPr lang="en-GB" sz="2200" b="1" dirty="0">
                <a:cs typeface="Calibri"/>
              </a:rPr>
              <a:t>What was it?</a:t>
            </a:r>
          </a:p>
          <a:p>
            <a:r>
              <a:rPr lang="en-GB" sz="2200" b="1" dirty="0">
                <a:cs typeface="Calibri"/>
              </a:rPr>
              <a:t>What was the impact?</a:t>
            </a:r>
          </a:p>
          <a:p>
            <a:r>
              <a:rPr lang="en-GB" sz="2200" b="1" dirty="0">
                <a:cs typeface="Calibri"/>
              </a:rPr>
              <a:t>How did it happen?</a:t>
            </a:r>
          </a:p>
          <a:p>
            <a:r>
              <a:rPr lang="en-GB" sz="2200" b="1" dirty="0">
                <a:cs typeface="Calibri"/>
              </a:rPr>
              <a:t>What measures have been put in place to stop it happening again?</a:t>
            </a:r>
          </a:p>
        </p:txBody>
      </p:sp>
      <p:sp>
        <p:nvSpPr>
          <p:cNvPr id="4" name="TextBox 3">
            <a:extLst>
              <a:ext uri="{FF2B5EF4-FFF2-40B4-BE49-F238E27FC236}">
                <a16:creationId xmlns:a16="http://schemas.microsoft.com/office/drawing/2014/main" id="{471814CD-CFDA-E905-6308-C8638BC5D60E}"/>
              </a:ext>
            </a:extLst>
          </p:cNvPr>
          <p:cNvSpPr txBox="1"/>
          <p:nvPr/>
        </p:nvSpPr>
        <p:spPr>
          <a:xfrm>
            <a:off x="6306207" y="5885793"/>
            <a:ext cx="511503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Wannacry</a:t>
            </a:r>
            <a:r>
              <a:rPr lang="en-GB" dirty="0">
                <a:cs typeface="Calibri"/>
              </a:rPr>
              <a:t> documentary:-</a:t>
            </a:r>
            <a:r>
              <a:rPr lang="en-GB" dirty="0">
                <a:ea typeface="+mn-lt"/>
                <a:cs typeface="+mn-lt"/>
                <a:hlinkClick r:id="rId3"/>
              </a:rPr>
              <a:t>WANNACRY: The World's Largest Ransomware Attack (Documentary) - YouTube</a:t>
            </a:r>
            <a:endParaRPr lang="en-GB">
              <a:ea typeface="+mn-lt"/>
              <a:cs typeface="+mn-lt"/>
            </a:endParaRPr>
          </a:p>
        </p:txBody>
      </p:sp>
    </p:spTree>
    <p:extLst>
      <p:ext uri="{BB962C8B-B14F-4D97-AF65-F5344CB8AC3E}">
        <p14:creationId xmlns:p14="http://schemas.microsoft.com/office/powerpoint/2010/main" val="1337531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C4118A-B523-45D9-B427-8E05B2DE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60C456D1-56DC-25C9-67E1-5E38972C1ADC}"/>
              </a:ext>
            </a:extLst>
          </p:cNvPr>
          <p:cNvSpPr>
            <a:spLocks noGrp="1"/>
          </p:cNvSpPr>
          <p:nvPr>
            <p:ph type="title"/>
          </p:nvPr>
        </p:nvSpPr>
        <p:spPr>
          <a:xfrm>
            <a:off x="836676" y="557189"/>
            <a:ext cx="4899039" cy="3346901"/>
          </a:xfrm>
          <a:noFill/>
        </p:spPr>
        <p:txBody>
          <a:bodyPr vert="horz" lIns="91440" tIns="45720" rIns="91440" bIns="45720" rtlCol="0" anchor="b">
            <a:normAutofit/>
          </a:bodyPr>
          <a:lstStyle/>
          <a:p>
            <a:r>
              <a:rPr lang="en-US" sz="5200"/>
              <a:t>What do the statistics say?</a:t>
            </a:r>
          </a:p>
        </p:txBody>
      </p:sp>
      <p:pic>
        <p:nvPicPr>
          <p:cNvPr id="5" name="Picture 4" descr="Angled shot of pen on a graph">
            <a:extLst>
              <a:ext uri="{FF2B5EF4-FFF2-40B4-BE49-F238E27FC236}">
                <a16:creationId xmlns:a16="http://schemas.microsoft.com/office/drawing/2014/main" id="{A1BECB15-2578-02FC-133D-90F205332CDE}"/>
              </a:ext>
            </a:extLst>
          </p:cNvPr>
          <p:cNvPicPr>
            <a:picLocks noChangeAspect="1"/>
          </p:cNvPicPr>
          <p:nvPr/>
        </p:nvPicPr>
        <p:blipFill rotWithShape="1">
          <a:blip r:embed="rId2"/>
          <a:srcRect r="40659" b="-3"/>
          <a:stretch/>
        </p:blipFill>
        <p:spPr>
          <a:xfrm>
            <a:off x="6095999" y="10"/>
            <a:ext cx="6105655" cy="6857990"/>
          </a:xfrm>
          <a:prstGeom prst="rect">
            <a:avLst/>
          </a:prstGeom>
        </p:spPr>
      </p:pic>
    </p:spTree>
    <p:extLst>
      <p:ext uri="{BB962C8B-B14F-4D97-AF65-F5344CB8AC3E}">
        <p14:creationId xmlns:p14="http://schemas.microsoft.com/office/powerpoint/2010/main" val="3489786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CA8FD-A200-105D-648D-E2C143D501F9}"/>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a:t>Percentage that have staff using personally owned devices to carry out regular work -related activities</a:t>
            </a:r>
          </a:p>
        </p:txBody>
      </p:sp>
      <p:sp>
        <p:nvSpPr>
          <p:cNvPr id="9" name="Content Placeholder 8">
            <a:extLst>
              <a:ext uri="{FF2B5EF4-FFF2-40B4-BE49-F238E27FC236}">
                <a16:creationId xmlns:a16="http://schemas.microsoft.com/office/drawing/2014/main" id="{CF6EFC66-C66C-9EE9-8CE9-DAE13FFF1ECC}"/>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BCF9BB3-561B-A31B-1DCA-526AC46C10B7}"/>
              </a:ext>
            </a:extLst>
          </p:cNvPr>
          <p:cNvPicPr>
            <a:picLocks noChangeAspect="1"/>
          </p:cNvPicPr>
          <p:nvPr/>
        </p:nvPicPr>
        <p:blipFill>
          <a:blip r:embed="rId2"/>
          <a:stretch>
            <a:fillRect/>
          </a:stretch>
        </p:blipFill>
        <p:spPr>
          <a:xfrm>
            <a:off x="2374722" y="2476202"/>
            <a:ext cx="8056499" cy="3842267"/>
          </a:xfrm>
          <a:prstGeom prst="rect">
            <a:avLst/>
          </a:prstGeom>
        </p:spPr>
      </p:pic>
    </p:spTree>
    <p:extLst>
      <p:ext uri="{BB962C8B-B14F-4D97-AF65-F5344CB8AC3E}">
        <p14:creationId xmlns:p14="http://schemas.microsoft.com/office/powerpoint/2010/main" val="2023766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D3556-1881-69E5-6458-9CBB043C9A4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dirty="0"/>
              <a:t>Percentage of organisation's that have identified breaches or attacks in the last 12 months</a:t>
            </a:r>
          </a:p>
        </p:txBody>
      </p:sp>
      <p:sp>
        <p:nvSpPr>
          <p:cNvPr id="10" name="Content Placeholder 9">
            <a:extLst>
              <a:ext uri="{FF2B5EF4-FFF2-40B4-BE49-F238E27FC236}">
                <a16:creationId xmlns:a16="http://schemas.microsoft.com/office/drawing/2014/main" id="{E6FC511F-F59F-BD60-0D0C-8DE335AA1714}"/>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CCE3DEC-07D2-6237-83A9-8A6C40AB31D1}"/>
              </a:ext>
            </a:extLst>
          </p:cNvPr>
          <p:cNvPicPr>
            <a:picLocks noChangeAspect="1"/>
          </p:cNvPicPr>
          <p:nvPr/>
        </p:nvPicPr>
        <p:blipFill>
          <a:blip r:embed="rId2"/>
          <a:stretch>
            <a:fillRect/>
          </a:stretch>
        </p:blipFill>
        <p:spPr>
          <a:xfrm>
            <a:off x="2520916" y="2677650"/>
            <a:ext cx="7676525" cy="3605784"/>
          </a:xfrm>
          <a:prstGeom prst="rect">
            <a:avLst/>
          </a:prstGeom>
        </p:spPr>
      </p:pic>
    </p:spTree>
    <p:extLst>
      <p:ext uri="{BB962C8B-B14F-4D97-AF65-F5344CB8AC3E}">
        <p14:creationId xmlns:p14="http://schemas.microsoft.com/office/powerpoint/2010/main" val="260811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C5E76-83F6-F0BA-1AAE-A9A89FA026F2}"/>
              </a:ext>
            </a:extLst>
          </p:cNvPr>
          <p:cNvSpPr>
            <a:spLocks noGrp="1"/>
          </p:cNvSpPr>
          <p:nvPr>
            <p:ph type="title"/>
          </p:nvPr>
        </p:nvSpPr>
        <p:spPr>
          <a:xfrm>
            <a:off x="761803" y="350196"/>
            <a:ext cx="4646904" cy="1624520"/>
          </a:xfrm>
        </p:spPr>
        <p:txBody>
          <a:bodyPr anchor="ctr">
            <a:normAutofit/>
          </a:bodyPr>
          <a:lstStyle/>
          <a:p>
            <a:r>
              <a:rPr lang="en-GB" sz="4000">
                <a:cs typeface="Calibri Light"/>
              </a:rPr>
              <a:t>Task...</a:t>
            </a:r>
            <a:endParaRPr lang="en-GB" sz="4000"/>
          </a:p>
        </p:txBody>
      </p:sp>
      <p:sp>
        <p:nvSpPr>
          <p:cNvPr id="3" name="Content Placeholder 2">
            <a:extLst>
              <a:ext uri="{FF2B5EF4-FFF2-40B4-BE49-F238E27FC236}">
                <a16:creationId xmlns:a16="http://schemas.microsoft.com/office/drawing/2014/main" id="{2C3AB4F2-5A35-7BD6-1C2B-75425EC1546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cs typeface="Calibri"/>
              </a:rPr>
              <a:t>Research into how cybercrime may impact your chosen discipline. Consider the following:-</a:t>
            </a:r>
          </a:p>
          <a:p>
            <a:r>
              <a:rPr lang="en-GB" sz="2000">
                <a:cs typeface="Calibri"/>
              </a:rPr>
              <a:t>How does it impact the functionality of your chosen discipline area?</a:t>
            </a:r>
          </a:p>
          <a:p>
            <a:r>
              <a:rPr lang="en-GB" sz="2000">
                <a:cs typeface="Calibri"/>
              </a:rPr>
              <a:t>What threats does it pose to your chosen discipline area?</a:t>
            </a:r>
          </a:p>
          <a:p>
            <a:r>
              <a:rPr lang="en-GB" sz="2000">
                <a:cs typeface="Calibri"/>
              </a:rPr>
              <a:t>What is being done to limit threats?</a:t>
            </a:r>
          </a:p>
          <a:p>
            <a:endParaRPr lang="en-GB" sz="2000">
              <a:cs typeface="Calibri"/>
            </a:endParaRPr>
          </a:p>
        </p:txBody>
      </p:sp>
      <p:pic>
        <p:nvPicPr>
          <p:cNvPr id="5" name="Picture 4" descr="Different coloured question marks">
            <a:extLst>
              <a:ext uri="{FF2B5EF4-FFF2-40B4-BE49-F238E27FC236}">
                <a16:creationId xmlns:a16="http://schemas.microsoft.com/office/drawing/2014/main" id="{3319A34E-ACD6-D8DE-C86C-F0672B20183C}"/>
              </a:ext>
            </a:extLst>
          </p:cNvPr>
          <p:cNvPicPr>
            <a:picLocks noChangeAspect="1"/>
          </p:cNvPicPr>
          <p:nvPr/>
        </p:nvPicPr>
        <p:blipFill rotWithShape="1">
          <a:blip r:embed="rId2"/>
          <a:srcRect l="24407" r="25536" b="-2"/>
          <a:stretch/>
        </p:blipFill>
        <p:spPr>
          <a:xfrm>
            <a:off x="6096000" y="1"/>
            <a:ext cx="6102825" cy="6858000"/>
          </a:xfrm>
          <a:prstGeom prst="rect">
            <a:avLst/>
          </a:prstGeom>
        </p:spPr>
      </p:pic>
    </p:spTree>
    <p:extLst>
      <p:ext uri="{BB962C8B-B14F-4D97-AF65-F5344CB8AC3E}">
        <p14:creationId xmlns:p14="http://schemas.microsoft.com/office/powerpoint/2010/main" val="3173028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D4F21-95AE-238E-46AC-ED7C21D01A7E}"/>
              </a:ext>
            </a:extLst>
          </p:cNvPr>
          <p:cNvSpPr>
            <a:spLocks noGrp="1"/>
          </p:cNvSpPr>
          <p:nvPr>
            <p:ph type="title"/>
          </p:nvPr>
        </p:nvSpPr>
        <p:spPr>
          <a:xfrm>
            <a:off x="481013" y="3752849"/>
            <a:ext cx="3290887" cy="2452687"/>
          </a:xfrm>
        </p:spPr>
        <p:txBody>
          <a:bodyPr anchor="ctr">
            <a:normAutofit/>
          </a:bodyPr>
          <a:lstStyle/>
          <a:p>
            <a:r>
              <a:rPr lang="en-GB" sz="3100">
                <a:cs typeface="Calibri Light"/>
              </a:rPr>
              <a:t>Next session...workshop</a:t>
            </a:r>
            <a:endParaRPr lang="en-GB" sz="3100"/>
          </a:p>
        </p:txBody>
      </p:sp>
      <p:pic>
        <p:nvPicPr>
          <p:cNvPr id="5" name="Picture 4" descr="Work tools on a red background">
            <a:extLst>
              <a:ext uri="{FF2B5EF4-FFF2-40B4-BE49-F238E27FC236}">
                <a16:creationId xmlns:a16="http://schemas.microsoft.com/office/drawing/2014/main" id="{3B4C98EA-EA6C-A722-CECF-4EC1C9BD5EF7}"/>
              </a:ext>
            </a:extLst>
          </p:cNvPr>
          <p:cNvPicPr>
            <a:picLocks noChangeAspect="1"/>
          </p:cNvPicPr>
          <p:nvPr/>
        </p:nvPicPr>
        <p:blipFill rotWithShape="1">
          <a:blip r:embed="rId2"/>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7602519-A143-DAB2-660A-C1522F20EE3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cs typeface="Calibri"/>
              </a:rPr>
              <a:t>The impacts of cybercrime</a:t>
            </a:r>
          </a:p>
          <a:p>
            <a:r>
              <a:rPr lang="en-GB" sz="1800">
                <a:cs typeface="Calibri"/>
              </a:rPr>
              <a:t>Tasks</a:t>
            </a:r>
          </a:p>
          <a:p>
            <a:r>
              <a:rPr lang="en-GB" sz="1800" dirty="0">
                <a:cs typeface="Calibri"/>
              </a:rPr>
              <a:t>What is a Vlog?</a:t>
            </a:r>
          </a:p>
        </p:txBody>
      </p:sp>
    </p:spTree>
    <p:extLst>
      <p:ext uri="{BB962C8B-B14F-4D97-AF65-F5344CB8AC3E}">
        <p14:creationId xmlns:p14="http://schemas.microsoft.com/office/powerpoint/2010/main" val="41123393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TotalTime>
  <Words>1217</Words>
  <Application>Microsoft Office PowerPoint</Application>
  <PresentationFormat>Widescreen</PresentationFormat>
  <Paragraphs>72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Study Skills-lecture  Week 9</vt:lpstr>
      <vt:lpstr>Aim for today</vt:lpstr>
      <vt:lpstr>Task....</vt:lpstr>
      <vt:lpstr>Digital literacy</vt:lpstr>
      <vt:lpstr>Key components of digital literacy</vt:lpstr>
      <vt:lpstr>PowerPoint Presentation</vt:lpstr>
      <vt:lpstr>PowerPoint Presentation</vt:lpstr>
      <vt:lpstr>Challenges and risks found in digital literacy</vt:lpstr>
      <vt:lpstr>PowerPoint Presentation</vt:lpstr>
      <vt:lpstr>PowerPoint Presentation</vt:lpstr>
      <vt:lpstr>Types of cybercrime</vt:lpstr>
      <vt:lpstr>PowerPoint Presentation</vt:lpstr>
      <vt:lpstr>PowerPoint Presentation</vt:lpstr>
      <vt:lpstr>Task....15 mins</vt:lpstr>
      <vt:lpstr>What do the statistics say?</vt:lpstr>
      <vt:lpstr>Percentage that have staff using personally owned devices to carry out regular work -related activities</vt:lpstr>
      <vt:lpstr>Percentage of organisation's that have identified breaches or attacks in the last 12 months</vt:lpstr>
      <vt:lpstr>Task...</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239</cp:revision>
  <dcterms:created xsi:type="dcterms:W3CDTF">2023-06-23T12:48:54Z</dcterms:created>
  <dcterms:modified xsi:type="dcterms:W3CDTF">2023-11-27T12:36:16Z</dcterms:modified>
</cp:coreProperties>
</file>