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80" r:id="rId3"/>
    <p:sldId id="262" r:id="rId4"/>
    <p:sldId id="264" r:id="rId5"/>
    <p:sldId id="263" r:id="rId6"/>
    <p:sldId id="258" r:id="rId7"/>
    <p:sldId id="260" r:id="rId8"/>
    <p:sldId id="285" r:id="rId9"/>
    <p:sldId id="259" r:id="rId10"/>
    <p:sldId id="284" r:id="rId11"/>
    <p:sldId id="261" r:id="rId12"/>
    <p:sldId id="265" r:id="rId13"/>
    <p:sldId id="266" r:id="rId14"/>
    <p:sldId id="277" r:id="rId15"/>
    <p:sldId id="278" r:id="rId16"/>
    <p:sldId id="267" r:id="rId17"/>
    <p:sldId id="268" r:id="rId18"/>
    <p:sldId id="269" r:id="rId19"/>
    <p:sldId id="270" r:id="rId20"/>
    <p:sldId id="271" r:id="rId21"/>
    <p:sldId id="272" r:id="rId22"/>
    <p:sldId id="273" r:id="rId23"/>
    <p:sldId id="274" r:id="rId24"/>
    <p:sldId id="275" r:id="rId25"/>
    <p:sldId id="276" r:id="rId26"/>
    <p:sldId id="286" r:id="rId27"/>
    <p:sldId id="282" r:id="rId28"/>
    <p:sldId id="279" r:id="rId29"/>
    <p:sldId id="283" r:id="rId30"/>
    <p:sldId id="281"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BA91B-CD93-4601-B450-FA7A767D2F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E34C74F-F601-418D-A59E-57AA1F0DDE0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8D0BC48-8835-4A0D-9587-1FBF16F81413}"/>
              </a:ext>
            </a:extLst>
          </p:cNvPr>
          <p:cNvSpPr>
            <a:spLocks noGrp="1"/>
          </p:cNvSpPr>
          <p:nvPr>
            <p:ph type="dt" sz="half" idx="10"/>
          </p:nvPr>
        </p:nvSpPr>
        <p:spPr/>
        <p:txBody>
          <a:bodyPr/>
          <a:lstStyle/>
          <a:p>
            <a:fld id="{2BF2AB38-4A73-46AE-98D0-20307B1E162E}" type="datetimeFigureOut">
              <a:rPr lang="en-GB" smtClean="0"/>
              <a:t>04/10/2022</a:t>
            </a:fld>
            <a:endParaRPr lang="en-GB"/>
          </a:p>
        </p:txBody>
      </p:sp>
      <p:sp>
        <p:nvSpPr>
          <p:cNvPr id="5" name="Footer Placeholder 4">
            <a:extLst>
              <a:ext uri="{FF2B5EF4-FFF2-40B4-BE49-F238E27FC236}">
                <a16:creationId xmlns:a16="http://schemas.microsoft.com/office/drawing/2014/main" id="{ACB2D220-15B2-4C13-826D-EEE94EF84C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12AD13-BFA3-4A32-B5BB-3AD77DC58DDF}"/>
              </a:ext>
            </a:extLst>
          </p:cNvPr>
          <p:cNvSpPr>
            <a:spLocks noGrp="1"/>
          </p:cNvSpPr>
          <p:nvPr>
            <p:ph type="sldNum" sz="quarter" idx="12"/>
          </p:nvPr>
        </p:nvSpPr>
        <p:spPr/>
        <p:txBody>
          <a:bodyPr/>
          <a:lstStyle/>
          <a:p>
            <a:fld id="{0B5D310E-A9B4-413A-8B6E-7AB8EF3F808E}" type="slidenum">
              <a:rPr lang="en-GB" smtClean="0"/>
              <a:t>‹#›</a:t>
            </a:fld>
            <a:endParaRPr lang="en-GB"/>
          </a:p>
        </p:txBody>
      </p:sp>
    </p:spTree>
    <p:extLst>
      <p:ext uri="{BB962C8B-B14F-4D97-AF65-F5344CB8AC3E}">
        <p14:creationId xmlns:p14="http://schemas.microsoft.com/office/powerpoint/2010/main" val="2118987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1BA83-B1FA-46FA-80C0-1AABC13D524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313E48-E6FD-410A-83AC-E0B49B3D979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4905DE-CB62-47C4-AAC2-A2F2D9569AF7}"/>
              </a:ext>
            </a:extLst>
          </p:cNvPr>
          <p:cNvSpPr>
            <a:spLocks noGrp="1"/>
          </p:cNvSpPr>
          <p:nvPr>
            <p:ph type="dt" sz="half" idx="10"/>
          </p:nvPr>
        </p:nvSpPr>
        <p:spPr/>
        <p:txBody>
          <a:bodyPr/>
          <a:lstStyle/>
          <a:p>
            <a:fld id="{2BF2AB38-4A73-46AE-98D0-20307B1E162E}" type="datetimeFigureOut">
              <a:rPr lang="en-GB" smtClean="0"/>
              <a:t>04/10/2022</a:t>
            </a:fld>
            <a:endParaRPr lang="en-GB"/>
          </a:p>
        </p:txBody>
      </p:sp>
      <p:sp>
        <p:nvSpPr>
          <p:cNvPr id="5" name="Footer Placeholder 4">
            <a:extLst>
              <a:ext uri="{FF2B5EF4-FFF2-40B4-BE49-F238E27FC236}">
                <a16:creationId xmlns:a16="http://schemas.microsoft.com/office/drawing/2014/main" id="{4000F9C6-BBE6-4323-BC21-5C75A4468B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DA3D07-62B9-4007-93DC-D95492FD3FBF}"/>
              </a:ext>
            </a:extLst>
          </p:cNvPr>
          <p:cNvSpPr>
            <a:spLocks noGrp="1"/>
          </p:cNvSpPr>
          <p:nvPr>
            <p:ph type="sldNum" sz="quarter" idx="12"/>
          </p:nvPr>
        </p:nvSpPr>
        <p:spPr/>
        <p:txBody>
          <a:bodyPr/>
          <a:lstStyle/>
          <a:p>
            <a:fld id="{0B5D310E-A9B4-413A-8B6E-7AB8EF3F808E}" type="slidenum">
              <a:rPr lang="en-GB" smtClean="0"/>
              <a:t>‹#›</a:t>
            </a:fld>
            <a:endParaRPr lang="en-GB"/>
          </a:p>
        </p:txBody>
      </p:sp>
    </p:spTree>
    <p:extLst>
      <p:ext uri="{BB962C8B-B14F-4D97-AF65-F5344CB8AC3E}">
        <p14:creationId xmlns:p14="http://schemas.microsoft.com/office/powerpoint/2010/main" val="3711625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B5B6B-DC54-4006-AA5D-C1D7FF4E71B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F558368-6E79-4A03-853F-8A479A452FD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88DCD88-A03A-464D-9B9C-ADD6677A0B67}"/>
              </a:ext>
            </a:extLst>
          </p:cNvPr>
          <p:cNvSpPr>
            <a:spLocks noGrp="1"/>
          </p:cNvSpPr>
          <p:nvPr>
            <p:ph type="dt" sz="half" idx="10"/>
          </p:nvPr>
        </p:nvSpPr>
        <p:spPr/>
        <p:txBody>
          <a:bodyPr/>
          <a:lstStyle/>
          <a:p>
            <a:fld id="{2BF2AB38-4A73-46AE-98D0-20307B1E162E}" type="datetimeFigureOut">
              <a:rPr lang="en-GB" smtClean="0"/>
              <a:t>04/10/2022</a:t>
            </a:fld>
            <a:endParaRPr lang="en-GB"/>
          </a:p>
        </p:txBody>
      </p:sp>
      <p:sp>
        <p:nvSpPr>
          <p:cNvPr id="5" name="Footer Placeholder 4">
            <a:extLst>
              <a:ext uri="{FF2B5EF4-FFF2-40B4-BE49-F238E27FC236}">
                <a16:creationId xmlns:a16="http://schemas.microsoft.com/office/drawing/2014/main" id="{6BDB75AF-CF9C-494C-8D79-0706851393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A7D385-F330-4CCE-AAAD-BE0DC7A38F6F}"/>
              </a:ext>
            </a:extLst>
          </p:cNvPr>
          <p:cNvSpPr>
            <a:spLocks noGrp="1"/>
          </p:cNvSpPr>
          <p:nvPr>
            <p:ph type="sldNum" sz="quarter" idx="12"/>
          </p:nvPr>
        </p:nvSpPr>
        <p:spPr/>
        <p:txBody>
          <a:bodyPr/>
          <a:lstStyle/>
          <a:p>
            <a:fld id="{0B5D310E-A9B4-413A-8B6E-7AB8EF3F808E}" type="slidenum">
              <a:rPr lang="en-GB" smtClean="0"/>
              <a:t>‹#›</a:t>
            </a:fld>
            <a:endParaRPr lang="en-GB"/>
          </a:p>
        </p:txBody>
      </p:sp>
    </p:spTree>
    <p:extLst>
      <p:ext uri="{BB962C8B-B14F-4D97-AF65-F5344CB8AC3E}">
        <p14:creationId xmlns:p14="http://schemas.microsoft.com/office/powerpoint/2010/main" val="22854641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3BE36-384D-4673-8A69-AB65FF733E6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3F28960-BBB6-4395-8A1E-E939165444F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5200603-84E2-42A2-89DB-E8C3A732833D}"/>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63C301B-B47E-4A7F-852F-3E5D9FC23674}"/>
              </a:ext>
            </a:extLst>
          </p:cNvPr>
          <p:cNvSpPr>
            <a:spLocks noGrp="1"/>
          </p:cNvSpPr>
          <p:nvPr>
            <p:ph type="dt" sz="half" idx="10"/>
          </p:nvPr>
        </p:nvSpPr>
        <p:spPr/>
        <p:txBody>
          <a:bodyPr/>
          <a:lstStyle/>
          <a:p>
            <a:fld id="{2BF2AB38-4A73-46AE-98D0-20307B1E162E}" type="datetimeFigureOut">
              <a:rPr lang="en-GB" smtClean="0"/>
              <a:t>04/10/2022</a:t>
            </a:fld>
            <a:endParaRPr lang="en-GB"/>
          </a:p>
        </p:txBody>
      </p:sp>
      <p:sp>
        <p:nvSpPr>
          <p:cNvPr id="6" name="Footer Placeholder 5">
            <a:extLst>
              <a:ext uri="{FF2B5EF4-FFF2-40B4-BE49-F238E27FC236}">
                <a16:creationId xmlns:a16="http://schemas.microsoft.com/office/drawing/2014/main" id="{F3600B47-314E-43B2-AC0C-64B579E77F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11755B-91FB-4F97-B0FC-B1B3EA515634}"/>
              </a:ext>
            </a:extLst>
          </p:cNvPr>
          <p:cNvSpPr>
            <a:spLocks noGrp="1"/>
          </p:cNvSpPr>
          <p:nvPr>
            <p:ph type="sldNum" sz="quarter" idx="12"/>
          </p:nvPr>
        </p:nvSpPr>
        <p:spPr/>
        <p:txBody>
          <a:bodyPr/>
          <a:lstStyle/>
          <a:p>
            <a:fld id="{0B5D310E-A9B4-413A-8B6E-7AB8EF3F808E}" type="slidenum">
              <a:rPr lang="en-GB" smtClean="0"/>
              <a:t>‹#›</a:t>
            </a:fld>
            <a:endParaRPr lang="en-GB"/>
          </a:p>
        </p:txBody>
      </p:sp>
    </p:spTree>
    <p:extLst>
      <p:ext uri="{BB962C8B-B14F-4D97-AF65-F5344CB8AC3E}">
        <p14:creationId xmlns:p14="http://schemas.microsoft.com/office/powerpoint/2010/main" val="7416766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0AD5E-9480-4EC6-97F9-EFB713C0254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F6E0A0-8F19-4328-BB6C-8A441225DBE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D1B1F8A7-5EC6-4BE0-A2E2-F776B5806A13}"/>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F27CC04-2438-40EB-8D65-CF04AB34CA1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35EEE7C1-002E-4214-8343-3EAE04FED24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BC283B3-4602-40E1-93B8-CDDD898A6D0A}"/>
              </a:ext>
            </a:extLst>
          </p:cNvPr>
          <p:cNvSpPr>
            <a:spLocks noGrp="1"/>
          </p:cNvSpPr>
          <p:nvPr>
            <p:ph type="dt" sz="half" idx="10"/>
          </p:nvPr>
        </p:nvSpPr>
        <p:spPr/>
        <p:txBody>
          <a:bodyPr/>
          <a:lstStyle/>
          <a:p>
            <a:fld id="{2BF2AB38-4A73-46AE-98D0-20307B1E162E}" type="datetimeFigureOut">
              <a:rPr lang="en-GB" smtClean="0"/>
              <a:t>04/10/2022</a:t>
            </a:fld>
            <a:endParaRPr lang="en-GB"/>
          </a:p>
        </p:txBody>
      </p:sp>
      <p:sp>
        <p:nvSpPr>
          <p:cNvPr id="8" name="Footer Placeholder 7">
            <a:extLst>
              <a:ext uri="{FF2B5EF4-FFF2-40B4-BE49-F238E27FC236}">
                <a16:creationId xmlns:a16="http://schemas.microsoft.com/office/drawing/2014/main" id="{EA82EEFE-C478-4E16-9201-352D47E0A60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BC2F742-154E-4737-BEEA-1E5A214BEABE}"/>
              </a:ext>
            </a:extLst>
          </p:cNvPr>
          <p:cNvSpPr>
            <a:spLocks noGrp="1"/>
          </p:cNvSpPr>
          <p:nvPr>
            <p:ph type="sldNum" sz="quarter" idx="12"/>
          </p:nvPr>
        </p:nvSpPr>
        <p:spPr/>
        <p:txBody>
          <a:bodyPr/>
          <a:lstStyle/>
          <a:p>
            <a:fld id="{0B5D310E-A9B4-413A-8B6E-7AB8EF3F808E}" type="slidenum">
              <a:rPr lang="en-GB" smtClean="0"/>
              <a:t>‹#›</a:t>
            </a:fld>
            <a:endParaRPr lang="en-GB"/>
          </a:p>
        </p:txBody>
      </p:sp>
    </p:spTree>
    <p:extLst>
      <p:ext uri="{BB962C8B-B14F-4D97-AF65-F5344CB8AC3E}">
        <p14:creationId xmlns:p14="http://schemas.microsoft.com/office/powerpoint/2010/main" val="34490304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FF9F0-E49C-4DB5-BE2D-83FDD170930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A66DC2E-630A-43EB-B484-3372ADE434E8}"/>
              </a:ext>
            </a:extLst>
          </p:cNvPr>
          <p:cNvSpPr>
            <a:spLocks noGrp="1"/>
          </p:cNvSpPr>
          <p:nvPr>
            <p:ph type="dt" sz="half" idx="10"/>
          </p:nvPr>
        </p:nvSpPr>
        <p:spPr/>
        <p:txBody>
          <a:bodyPr/>
          <a:lstStyle/>
          <a:p>
            <a:fld id="{2BF2AB38-4A73-46AE-98D0-20307B1E162E}" type="datetimeFigureOut">
              <a:rPr lang="en-GB" smtClean="0"/>
              <a:t>04/10/2022</a:t>
            </a:fld>
            <a:endParaRPr lang="en-GB"/>
          </a:p>
        </p:txBody>
      </p:sp>
      <p:sp>
        <p:nvSpPr>
          <p:cNvPr id="4" name="Footer Placeholder 3">
            <a:extLst>
              <a:ext uri="{FF2B5EF4-FFF2-40B4-BE49-F238E27FC236}">
                <a16:creationId xmlns:a16="http://schemas.microsoft.com/office/drawing/2014/main" id="{6F9885D2-ABA2-4DCA-855C-1EE0288AC58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4F6D57E-CAE6-4594-9450-C7536B35FE27}"/>
              </a:ext>
            </a:extLst>
          </p:cNvPr>
          <p:cNvSpPr>
            <a:spLocks noGrp="1"/>
          </p:cNvSpPr>
          <p:nvPr>
            <p:ph type="sldNum" sz="quarter" idx="12"/>
          </p:nvPr>
        </p:nvSpPr>
        <p:spPr/>
        <p:txBody>
          <a:bodyPr/>
          <a:lstStyle/>
          <a:p>
            <a:fld id="{0B5D310E-A9B4-413A-8B6E-7AB8EF3F808E}" type="slidenum">
              <a:rPr lang="en-GB" smtClean="0"/>
              <a:t>‹#›</a:t>
            </a:fld>
            <a:endParaRPr lang="en-GB"/>
          </a:p>
        </p:txBody>
      </p:sp>
    </p:spTree>
    <p:extLst>
      <p:ext uri="{BB962C8B-B14F-4D97-AF65-F5344CB8AC3E}">
        <p14:creationId xmlns:p14="http://schemas.microsoft.com/office/powerpoint/2010/main" val="33471604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ADB3112-44E7-4F0D-ABAF-F06EAFEE2EC5}"/>
              </a:ext>
            </a:extLst>
          </p:cNvPr>
          <p:cNvSpPr>
            <a:spLocks noGrp="1"/>
          </p:cNvSpPr>
          <p:nvPr>
            <p:ph type="dt" sz="half" idx="10"/>
          </p:nvPr>
        </p:nvSpPr>
        <p:spPr/>
        <p:txBody>
          <a:bodyPr/>
          <a:lstStyle/>
          <a:p>
            <a:fld id="{2BF2AB38-4A73-46AE-98D0-20307B1E162E}" type="datetimeFigureOut">
              <a:rPr lang="en-GB" smtClean="0"/>
              <a:t>04/10/2022</a:t>
            </a:fld>
            <a:endParaRPr lang="en-GB"/>
          </a:p>
        </p:txBody>
      </p:sp>
      <p:sp>
        <p:nvSpPr>
          <p:cNvPr id="3" name="Footer Placeholder 2">
            <a:extLst>
              <a:ext uri="{FF2B5EF4-FFF2-40B4-BE49-F238E27FC236}">
                <a16:creationId xmlns:a16="http://schemas.microsoft.com/office/drawing/2014/main" id="{0FFB90B1-7CDE-4BAD-8DF3-4345EE9A59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380389A-10A7-4473-8477-1591B2BC7A01}"/>
              </a:ext>
            </a:extLst>
          </p:cNvPr>
          <p:cNvSpPr>
            <a:spLocks noGrp="1"/>
          </p:cNvSpPr>
          <p:nvPr>
            <p:ph type="sldNum" sz="quarter" idx="12"/>
          </p:nvPr>
        </p:nvSpPr>
        <p:spPr/>
        <p:txBody>
          <a:bodyPr/>
          <a:lstStyle/>
          <a:p>
            <a:fld id="{0B5D310E-A9B4-413A-8B6E-7AB8EF3F808E}" type="slidenum">
              <a:rPr lang="en-GB" smtClean="0"/>
              <a:t>‹#›</a:t>
            </a:fld>
            <a:endParaRPr lang="en-GB"/>
          </a:p>
        </p:txBody>
      </p:sp>
    </p:spTree>
    <p:extLst>
      <p:ext uri="{BB962C8B-B14F-4D97-AF65-F5344CB8AC3E}">
        <p14:creationId xmlns:p14="http://schemas.microsoft.com/office/powerpoint/2010/main" val="25515995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145CD-F7B0-4C20-83E5-05DE74E5AE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D0011CE-CB6B-4987-B402-12F41403B2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5B52C51-D62F-4223-82AA-BA4013F2EB3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A90EF25-C1A5-4BD3-80EC-E52A9A12E775}"/>
              </a:ext>
            </a:extLst>
          </p:cNvPr>
          <p:cNvSpPr>
            <a:spLocks noGrp="1"/>
          </p:cNvSpPr>
          <p:nvPr>
            <p:ph type="dt" sz="half" idx="10"/>
          </p:nvPr>
        </p:nvSpPr>
        <p:spPr/>
        <p:txBody>
          <a:bodyPr/>
          <a:lstStyle/>
          <a:p>
            <a:fld id="{2BF2AB38-4A73-46AE-98D0-20307B1E162E}" type="datetimeFigureOut">
              <a:rPr lang="en-GB" smtClean="0"/>
              <a:t>04/10/2022</a:t>
            </a:fld>
            <a:endParaRPr lang="en-GB"/>
          </a:p>
        </p:txBody>
      </p:sp>
      <p:sp>
        <p:nvSpPr>
          <p:cNvPr id="6" name="Footer Placeholder 5">
            <a:extLst>
              <a:ext uri="{FF2B5EF4-FFF2-40B4-BE49-F238E27FC236}">
                <a16:creationId xmlns:a16="http://schemas.microsoft.com/office/drawing/2014/main" id="{70028F74-DC9D-4BA7-99E0-882121BEBB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C5F251-A572-4A96-8932-1F0491D21247}"/>
              </a:ext>
            </a:extLst>
          </p:cNvPr>
          <p:cNvSpPr>
            <a:spLocks noGrp="1"/>
          </p:cNvSpPr>
          <p:nvPr>
            <p:ph type="sldNum" sz="quarter" idx="12"/>
          </p:nvPr>
        </p:nvSpPr>
        <p:spPr/>
        <p:txBody>
          <a:bodyPr/>
          <a:lstStyle/>
          <a:p>
            <a:fld id="{0B5D310E-A9B4-413A-8B6E-7AB8EF3F808E}" type="slidenum">
              <a:rPr lang="en-GB" smtClean="0"/>
              <a:t>‹#›</a:t>
            </a:fld>
            <a:endParaRPr lang="en-GB"/>
          </a:p>
        </p:txBody>
      </p:sp>
    </p:spTree>
    <p:extLst>
      <p:ext uri="{BB962C8B-B14F-4D97-AF65-F5344CB8AC3E}">
        <p14:creationId xmlns:p14="http://schemas.microsoft.com/office/powerpoint/2010/main" val="25406450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7B486-A1AF-46B8-AF3D-FE77C483855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F18A8A0-7E3C-4D03-9136-A1520ECD0C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B19EE44-76D9-4453-8183-566A9EF6F3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3D29F85-5BBD-49B9-B676-64803ABA62B0}"/>
              </a:ext>
            </a:extLst>
          </p:cNvPr>
          <p:cNvSpPr>
            <a:spLocks noGrp="1"/>
          </p:cNvSpPr>
          <p:nvPr>
            <p:ph type="dt" sz="half" idx="10"/>
          </p:nvPr>
        </p:nvSpPr>
        <p:spPr/>
        <p:txBody>
          <a:bodyPr/>
          <a:lstStyle/>
          <a:p>
            <a:fld id="{2BF2AB38-4A73-46AE-98D0-20307B1E162E}" type="datetimeFigureOut">
              <a:rPr lang="en-GB" smtClean="0"/>
              <a:t>04/10/2022</a:t>
            </a:fld>
            <a:endParaRPr lang="en-GB"/>
          </a:p>
        </p:txBody>
      </p:sp>
      <p:sp>
        <p:nvSpPr>
          <p:cNvPr id="6" name="Footer Placeholder 5">
            <a:extLst>
              <a:ext uri="{FF2B5EF4-FFF2-40B4-BE49-F238E27FC236}">
                <a16:creationId xmlns:a16="http://schemas.microsoft.com/office/drawing/2014/main" id="{D48600D3-85F5-459A-9177-172E9DF7EF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FBBBE6-C732-49DC-A543-2507EF78D801}"/>
              </a:ext>
            </a:extLst>
          </p:cNvPr>
          <p:cNvSpPr>
            <a:spLocks noGrp="1"/>
          </p:cNvSpPr>
          <p:nvPr>
            <p:ph type="sldNum" sz="quarter" idx="12"/>
          </p:nvPr>
        </p:nvSpPr>
        <p:spPr/>
        <p:txBody>
          <a:bodyPr/>
          <a:lstStyle/>
          <a:p>
            <a:fld id="{0B5D310E-A9B4-413A-8B6E-7AB8EF3F808E}" type="slidenum">
              <a:rPr lang="en-GB" smtClean="0"/>
              <a:t>‹#›</a:t>
            </a:fld>
            <a:endParaRPr lang="en-GB"/>
          </a:p>
        </p:txBody>
      </p:sp>
    </p:spTree>
    <p:extLst>
      <p:ext uri="{BB962C8B-B14F-4D97-AF65-F5344CB8AC3E}">
        <p14:creationId xmlns:p14="http://schemas.microsoft.com/office/powerpoint/2010/main" val="35362152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7EBF9-E6F4-4C16-BC57-19021D1D5BE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55FC68-43F6-4659-8154-CE17802226A0}"/>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35A416-C512-4DD7-80E4-34357D29FF10}"/>
              </a:ext>
            </a:extLst>
          </p:cNvPr>
          <p:cNvSpPr>
            <a:spLocks noGrp="1"/>
          </p:cNvSpPr>
          <p:nvPr>
            <p:ph type="dt" sz="half" idx="10"/>
          </p:nvPr>
        </p:nvSpPr>
        <p:spPr/>
        <p:txBody>
          <a:bodyPr/>
          <a:lstStyle/>
          <a:p>
            <a:fld id="{2BF2AB38-4A73-46AE-98D0-20307B1E162E}" type="datetimeFigureOut">
              <a:rPr lang="en-GB" smtClean="0"/>
              <a:t>04/10/2022</a:t>
            </a:fld>
            <a:endParaRPr lang="en-GB"/>
          </a:p>
        </p:txBody>
      </p:sp>
      <p:sp>
        <p:nvSpPr>
          <p:cNvPr id="5" name="Footer Placeholder 4">
            <a:extLst>
              <a:ext uri="{FF2B5EF4-FFF2-40B4-BE49-F238E27FC236}">
                <a16:creationId xmlns:a16="http://schemas.microsoft.com/office/drawing/2014/main" id="{A4DD3D82-A668-4656-8303-79D6DF2B67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663EC0-A520-49D3-8553-9D1A8B3BBF42}"/>
              </a:ext>
            </a:extLst>
          </p:cNvPr>
          <p:cNvSpPr>
            <a:spLocks noGrp="1"/>
          </p:cNvSpPr>
          <p:nvPr>
            <p:ph type="sldNum" sz="quarter" idx="12"/>
          </p:nvPr>
        </p:nvSpPr>
        <p:spPr/>
        <p:txBody>
          <a:bodyPr/>
          <a:lstStyle/>
          <a:p>
            <a:fld id="{0B5D310E-A9B4-413A-8B6E-7AB8EF3F808E}" type="slidenum">
              <a:rPr lang="en-GB" smtClean="0"/>
              <a:t>‹#›</a:t>
            </a:fld>
            <a:endParaRPr lang="en-GB"/>
          </a:p>
        </p:txBody>
      </p:sp>
    </p:spTree>
    <p:extLst>
      <p:ext uri="{BB962C8B-B14F-4D97-AF65-F5344CB8AC3E}">
        <p14:creationId xmlns:p14="http://schemas.microsoft.com/office/powerpoint/2010/main" val="2857689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0B5D47C-F814-487A-949E-A26E8B3B332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C26E7B-A358-47EA-A351-94F06C99ADDA}"/>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143EB8-5880-43AF-934B-9E085B7BFE50}"/>
              </a:ext>
            </a:extLst>
          </p:cNvPr>
          <p:cNvSpPr>
            <a:spLocks noGrp="1"/>
          </p:cNvSpPr>
          <p:nvPr>
            <p:ph type="dt" sz="half" idx="10"/>
          </p:nvPr>
        </p:nvSpPr>
        <p:spPr/>
        <p:txBody>
          <a:bodyPr/>
          <a:lstStyle/>
          <a:p>
            <a:fld id="{2BF2AB38-4A73-46AE-98D0-20307B1E162E}" type="datetimeFigureOut">
              <a:rPr lang="en-GB" smtClean="0"/>
              <a:t>04/10/2022</a:t>
            </a:fld>
            <a:endParaRPr lang="en-GB"/>
          </a:p>
        </p:txBody>
      </p:sp>
      <p:sp>
        <p:nvSpPr>
          <p:cNvPr id="5" name="Footer Placeholder 4">
            <a:extLst>
              <a:ext uri="{FF2B5EF4-FFF2-40B4-BE49-F238E27FC236}">
                <a16:creationId xmlns:a16="http://schemas.microsoft.com/office/drawing/2014/main" id="{36FB3161-5474-4FD0-AECC-FFBAD8A16F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3ED1B2-F445-48CB-B6D1-F0E0EBF35630}"/>
              </a:ext>
            </a:extLst>
          </p:cNvPr>
          <p:cNvSpPr>
            <a:spLocks noGrp="1"/>
          </p:cNvSpPr>
          <p:nvPr>
            <p:ph type="sldNum" sz="quarter" idx="12"/>
          </p:nvPr>
        </p:nvSpPr>
        <p:spPr/>
        <p:txBody>
          <a:bodyPr/>
          <a:lstStyle/>
          <a:p>
            <a:fld id="{0B5D310E-A9B4-413A-8B6E-7AB8EF3F808E}" type="slidenum">
              <a:rPr lang="en-GB" smtClean="0"/>
              <a:t>‹#›</a:t>
            </a:fld>
            <a:endParaRPr lang="en-GB"/>
          </a:p>
        </p:txBody>
      </p:sp>
    </p:spTree>
    <p:extLst>
      <p:ext uri="{BB962C8B-B14F-4D97-AF65-F5344CB8AC3E}">
        <p14:creationId xmlns:p14="http://schemas.microsoft.com/office/powerpoint/2010/main" val="40955723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3D4914-6E33-4DBA-9E29-80AFC7B7E9A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BDF5781-70B8-41E5-B421-62531342842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93C703-EA07-4F35-AC15-0FBEC30D39E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BF2AB38-4A73-46AE-98D0-20307B1E162E}" type="datetimeFigureOut">
              <a:rPr lang="en-GB" smtClean="0"/>
              <a:t>04/10/2022</a:t>
            </a:fld>
            <a:endParaRPr lang="en-GB"/>
          </a:p>
        </p:txBody>
      </p:sp>
      <p:sp>
        <p:nvSpPr>
          <p:cNvPr id="5" name="Footer Placeholder 4">
            <a:extLst>
              <a:ext uri="{FF2B5EF4-FFF2-40B4-BE49-F238E27FC236}">
                <a16:creationId xmlns:a16="http://schemas.microsoft.com/office/drawing/2014/main" id="{3D3A77BA-C80B-409C-9753-E3C764DFC4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85D4D32-002C-4B08-97C2-DDD68080518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5D310E-A9B4-413A-8B6E-7AB8EF3F808E}" type="slidenum">
              <a:rPr lang="en-GB" smtClean="0"/>
              <a:t>‹#›</a:t>
            </a:fld>
            <a:endParaRPr lang="en-GB"/>
          </a:p>
        </p:txBody>
      </p:sp>
    </p:spTree>
    <p:extLst>
      <p:ext uri="{BB962C8B-B14F-4D97-AF65-F5344CB8AC3E}">
        <p14:creationId xmlns:p14="http://schemas.microsoft.com/office/powerpoint/2010/main" val="9468625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5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C8B94-A6D6-4870-8D29-853F17933135}"/>
              </a:ext>
            </a:extLst>
          </p:cNvPr>
          <p:cNvSpPr>
            <a:spLocks noGrp="1"/>
          </p:cNvSpPr>
          <p:nvPr>
            <p:ph type="ctrTitle"/>
          </p:nvPr>
        </p:nvSpPr>
        <p:spPr/>
        <p:txBody>
          <a:bodyPr>
            <a:normAutofit fontScale="90000"/>
          </a:bodyPr>
          <a:lstStyle/>
          <a:p>
            <a:r>
              <a:rPr lang="en-GB" u="sng" dirty="0"/>
              <a:t>To Find The Inverse Of A Three By Three Square Matrix</a:t>
            </a:r>
          </a:p>
        </p:txBody>
      </p:sp>
      <p:sp>
        <p:nvSpPr>
          <p:cNvPr id="3" name="Subtitle 2">
            <a:extLst>
              <a:ext uri="{FF2B5EF4-FFF2-40B4-BE49-F238E27FC236}">
                <a16:creationId xmlns:a16="http://schemas.microsoft.com/office/drawing/2014/main" id="{5DFA888A-2B99-4BBB-B2CE-97713219B82F}"/>
              </a:ext>
            </a:extLst>
          </p:cNvPr>
          <p:cNvSpPr>
            <a:spLocks noGrp="1"/>
          </p:cNvSpPr>
          <p:nvPr>
            <p:ph type="subTitle" idx="1"/>
          </p:nvPr>
        </p:nvSpPr>
        <p:spPr>
          <a:xfrm>
            <a:off x="1524000" y="5381362"/>
            <a:ext cx="9144000" cy="2314851"/>
          </a:xfrm>
        </p:spPr>
        <p:txBody>
          <a:bodyPr/>
          <a:lstStyle/>
          <a:p>
            <a:endParaRPr lang="en-GB" dirty="0"/>
          </a:p>
        </p:txBody>
      </p:sp>
      <p:pic>
        <p:nvPicPr>
          <p:cNvPr id="1026" name="Picture 2" descr="Invertible matrix - Wikipedia">
            <a:extLst>
              <a:ext uri="{FF2B5EF4-FFF2-40B4-BE49-F238E27FC236}">
                <a16:creationId xmlns:a16="http://schemas.microsoft.com/office/drawing/2014/main" id="{9DC14B7B-7DAF-4696-A56C-5E1EAE942D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39014" y="3968318"/>
            <a:ext cx="7253055" cy="20107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79645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Math Jokes Wall Art - CafePress">
            <a:extLst>
              <a:ext uri="{FF2B5EF4-FFF2-40B4-BE49-F238E27FC236}">
                <a16:creationId xmlns:a16="http://schemas.microsoft.com/office/drawing/2014/main" id="{B69B9FB1-BD92-4129-BDBF-561D93F71D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46229"/>
            <a:ext cx="12192000" cy="63475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53825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32C4D-97AA-46F6-B5D4-418491622134}"/>
              </a:ext>
            </a:extLst>
          </p:cNvPr>
          <p:cNvSpPr>
            <a:spLocks noGrp="1"/>
          </p:cNvSpPr>
          <p:nvPr>
            <p:ph type="title"/>
          </p:nvPr>
        </p:nvSpPr>
        <p:spPr/>
        <p:txBody>
          <a:bodyPr/>
          <a:lstStyle/>
          <a:p>
            <a:pPr algn="ctr"/>
            <a:r>
              <a:rPr lang="en-GB" u="sng" dirty="0"/>
              <a:t>Aims and Objectives</a:t>
            </a:r>
            <a:br>
              <a:rPr lang="en-GB" u="sng" dirty="0"/>
            </a:br>
            <a:r>
              <a:rPr lang="en-GB" u="sng" dirty="0"/>
              <a:t>Nod a </a:t>
            </a:r>
            <a:r>
              <a:rPr lang="en-GB" u="sng" dirty="0" err="1"/>
              <a:t>Amcanion</a:t>
            </a:r>
            <a:endParaRPr lang="en-GB" u="sng" dirty="0"/>
          </a:p>
        </p:txBody>
      </p:sp>
      <p:sp>
        <p:nvSpPr>
          <p:cNvPr id="3" name="Content Placeholder 2">
            <a:extLst>
              <a:ext uri="{FF2B5EF4-FFF2-40B4-BE49-F238E27FC236}">
                <a16:creationId xmlns:a16="http://schemas.microsoft.com/office/drawing/2014/main" id="{CFDE42C7-F3E3-4605-AF32-69E042A01868}"/>
              </a:ext>
            </a:extLst>
          </p:cNvPr>
          <p:cNvSpPr>
            <a:spLocks noGrp="1"/>
          </p:cNvSpPr>
          <p:nvPr>
            <p:ph idx="1"/>
          </p:nvPr>
        </p:nvSpPr>
        <p:spPr/>
        <p:txBody>
          <a:bodyPr>
            <a:normAutofit lnSpcReduction="10000"/>
          </a:bodyPr>
          <a:lstStyle/>
          <a:p>
            <a:pPr marL="0" indent="0">
              <a:buNone/>
            </a:pPr>
            <a:r>
              <a:rPr lang="en-GB" u="sng" dirty="0"/>
              <a:t>Aim of the lesson/Nod y </a:t>
            </a:r>
            <a:r>
              <a:rPr lang="en-GB" u="sng" dirty="0" err="1"/>
              <a:t>wers</a:t>
            </a:r>
            <a:endParaRPr lang="en-GB" u="sng" dirty="0"/>
          </a:p>
          <a:p>
            <a:pPr marL="0" indent="0">
              <a:buNone/>
            </a:pPr>
            <a:r>
              <a:rPr lang="en-GB" dirty="0"/>
              <a:t>To be able to find the inverse of a 3 by 3 square matrix.</a:t>
            </a:r>
          </a:p>
          <a:p>
            <a:pPr marL="0" indent="0">
              <a:buNone/>
            </a:pPr>
            <a:r>
              <a:rPr lang="en-GB" u="sng" dirty="0"/>
              <a:t>Objectives/</a:t>
            </a:r>
            <a:r>
              <a:rPr lang="en-GB" u="sng" dirty="0" err="1"/>
              <a:t>Amcanion</a:t>
            </a:r>
            <a:endParaRPr lang="en-GB" u="sng" dirty="0"/>
          </a:p>
          <a:p>
            <a:pPr marL="0" indent="0">
              <a:buNone/>
            </a:pPr>
            <a:r>
              <a:rPr lang="en-GB" dirty="0"/>
              <a:t>To think of what an inverse operation represents.</a:t>
            </a:r>
          </a:p>
          <a:p>
            <a:pPr marL="0" indent="0">
              <a:buNone/>
            </a:pPr>
            <a:r>
              <a:rPr lang="en-GB" dirty="0"/>
              <a:t>To recap on the determinant and Inverse of 2 x 2 square matrix.</a:t>
            </a:r>
          </a:p>
          <a:p>
            <a:pPr marL="0" indent="0">
              <a:buNone/>
            </a:pPr>
            <a:r>
              <a:rPr lang="en-GB" dirty="0"/>
              <a:t>The determinant of  3 X 3 matrix using knowledge of the 2x2 system.</a:t>
            </a:r>
          </a:p>
          <a:p>
            <a:pPr marL="0" indent="0">
              <a:buNone/>
            </a:pPr>
            <a:r>
              <a:rPr lang="en-GB" dirty="0"/>
              <a:t>The matrix of co-factors. </a:t>
            </a:r>
          </a:p>
          <a:p>
            <a:pPr marL="0" indent="0">
              <a:buNone/>
            </a:pPr>
            <a:r>
              <a:rPr lang="en-GB" dirty="0"/>
              <a:t>The transpose of a 3x3 co-factor matrix to find the </a:t>
            </a:r>
            <a:r>
              <a:rPr lang="en-GB" dirty="0" err="1"/>
              <a:t>Adjugate</a:t>
            </a:r>
            <a:r>
              <a:rPr lang="en-GB" dirty="0"/>
              <a:t> matrix.</a:t>
            </a:r>
          </a:p>
          <a:p>
            <a:pPr marL="0" indent="0">
              <a:buNone/>
            </a:pPr>
            <a:r>
              <a:rPr lang="en-GB" dirty="0"/>
              <a:t>To utilise the above to find the inverse of a 3x3 square matrix.</a:t>
            </a:r>
          </a:p>
        </p:txBody>
      </p:sp>
    </p:spTree>
    <p:extLst>
      <p:ext uri="{BB962C8B-B14F-4D97-AF65-F5344CB8AC3E}">
        <p14:creationId xmlns:p14="http://schemas.microsoft.com/office/powerpoint/2010/main" val="8534739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478D1-F7AB-489D-9662-4884BB81AFE4}"/>
              </a:ext>
            </a:extLst>
          </p:cNvPr>
          <p:cNvSpPr>
            <a:spLocks noGrp="1"/>
          </p:cNvSpPr>
          <p:nvPr>
            <p:ph type="title"/>
          </p:nvPr>
        </p:nvSpPr>
        <p:spPr/>
        <p:txBody>
          <a:bodyPr/>
          <a:lstStyle/>
          <a:p>
            <a:pPr algn="ctr"/>
            <a:r>
              <a:rPr lang="en-GB" dirty="0"/>
              <a:t> </a:t>
            </a:r>
            <a:r>
              <a:rPr lang="en-GB" u="sng" dirty="0"/>
              <a:t>Who is he? </a:t>
            </a:r>
            <a:br>
              <a:rPr lang="en-GB" u="sng" dirty="0"/>
            </a:br>
            <a:r>
              <a:rPr lang="en-GB" u="sng" dirty="0" err="1"/>
              <a:t>Pwy</a:t>
            </a:r>
            <a:r>
              <a:rPr lang="en-GB" u="sng" dirty="0"/>
              <a:t> </a:t>
            </a:r>
            <a:r>
              <a:rPr lang="en-GB" u="sng" dirty="0" err="1"/>
              <a:t>yw</a:t>
            </a:r>
            <a:r>
              <a:rPr lang="en-GB" u="sng" dirty="0"/>
              <a:t> e?</a:t>
            </a:r>
          </a:p>
        </p:txBody>
      </p:sp>
      <p:pic>
        <p:nvPicPr>
          <p:cNvPr id="1026" name="Picture 2" descr="Picture of James Joseph Sylvester">
            <a:extLst>
              <a:ext uri="{FF2B5EF4-FFF2-40B4-BE49-F238E27FC236}">
                <a16:creationId xmlns:a16="http://schemas.microsoft.com/office/drawing/2014/main" id="{CB4015DD-B7F7-44A1-B56D-C98291B9B94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311650" y="1931194"/>
            <a:ext cx="3568700" cy="414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43066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69330-ED86-4D86-91E8-51FDF1D76BDB}"/>
              </a:ext>
            </a:extLst>
          </p:cNvPr>
          <p:cNvSpPr>
            <a:spLocks noGrp="1"/>
          </p:cNvSpPr>
          <p:nvPr>
            <p:ph type="title"/>
          </p:nvPr>
        </p:nvSpPr>
        <p:spPr/>
        <p:txBody>
          <a:bodyPr/>
          <a:lstStyle/>
          <a:p>
            <a:pPr algn="ctr"/>
            <a:r>
              <a:rPr lang="en-GB" dirty="0"/>
              <a:t> </a:t>
            </a:r>
            <a:r>
              <a:rPr lang="en-GB" u="sng" dirty="0"/>
              <a:t>Who is he?</a:t>
            </a:r>
            <a:br>
              <a:rPr lang="en-GB" u="sng" dirty="0"/>
            </a:br>
            <a:r>
              <a:rPr lang="en-GB" u="sng" dirty="0"/>
              <a:t> </a:t>
            </a:r>
            <a:r>
              <a:rPr lang="en-GB" u="sng" dirty="0" err="1"/>
              <a:t>Pwy</a:t>
            </a:r>
            <a:r>
              <a:rPr lang="en-GB" u="sng" dirty="0"/>
              <a:t> </a:t>
            </a:r>
            <a:r>
              <a:rPr lang="en-GB" u="sng" dirty="0" err="1"/>
              <a:t>yw</a:t>
            </a:r>
            <a:r>
              <a:rPr lang="en-GB" u="sng" dirty="0"/>
              <a:t> e</a:t>
            </a:r>
          </a:p>
        </p:txBody>
      </p:sp>
      <p:pic>
        <p:nvPicPr>
          <p:cNvPr id="4" name="Content Placeholder 3" descr="C:\Users\NigelD\AppData\Local\Microsoft\Windows\INetCache\Content.MSO\B3A45DFF.tmp">
            <a:extLst>
              <a:ext uri="{FF2B5EF4-FFF2-40B4-BE49-F238E27FC236}">
                <a16:creationId xmlns:a16="http://schemas.microsoft.com/office/drawing/2014/main" id="{22412F80-C0E6-4128-A4C6-8F67F71F3C4D}"/>
              </a:ext>
            </a:extLst>
          </p:cNvPr>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911877" y="1690688"/>
            <a:ext cx="5477522" cy="4967564"/>
          </a:xfrm>
          <a:prstGeom prst="rect">
            <a:avLst/>
          </a:prstGeom>
          <a:noFill/>
          <a:ln>
            <a:noFill/>
          </a:ln>
        </p:spPr>
      </p:pic>
    </p:spTree>
    <p:extLst>
      <p:ext uri="{BB962C8B-B14F-4D97-AF65-F5344CB8AC3E}">
        <p14:creationId xmlns:p14="http://schemas.microsoft.com/office/powerpoint/2010/main" val="33700119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8F5B1-C7C9-4574-ADA2-77CDA4F6718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E9FDEFA-1397-413B-8EC5-F123409DFEF1}"/>
              </a:ext>
            </a:extLst>
          </p:cNvPr>
          <p:cNvSpPr>
            <a:spLocks noGrp="1"/>
          </p:cNvSpPr>
          <p:nvPr>
            <p:ph idx="1"/>
          </p:nvPr>
        </p:nvSpPr>
        <p:spPr/>
        <p:txBody>
          <a:bodyPr>
            <a:normAutofit lnSpcReduction="10000"/>
          </a:bodyPr>
          <a:lstStyle/>
          <a:p>
            <a:r>
              <a:rPr lang="en-GB" dirty="0"/>
              <a:t>Matrices play a very important part in all aspects of science, computing and engineering; having major applications to electrical circuits, networks, graph theory, crystallography, differential equations etc.</a:t>
            </a:r>
          </a:p>
          <a:p>
            <a:r>
              <a:rPr lang="en-GB" dirty="0"/>
              <a:t>The first time the word matrix(Latin for womb) was coined was by the English Mathematician </a:t>
            </a:r>
            <a:r>
              <a:rPr lang="en-GB" u="sng" dirty="0"/>
              <a:t>James Sylvester </a:t>
            </a:r>
            <a:r>
              <a:rPr lang="en-GB" dirty="0"/>
              <a:t>in 19</a:t>
            </a:r>
            <a:r>
              <a:rPr lang="en-GB" baseline="30000" dirty="0"/>
              <a:t>Th</a:t>
            </a:r>
            <a:r>
              <a:rPr lang="en-GB" dirty="0"/>
              <a:t> century.</a:t>
            </a:r>
          </a:p>
          <a:p>
            <a:r>
              <a:rPr lang="en-GB" dirty="0"/>
              <a:t>However, most of the underlying mathematics of matrices was formalised by </a:t>
            </a:r>
            <a:r>
              <a:rPr lang="en-GB" u="sng" dirty="0"/>
              <a:t>Arthur Cayley </a:t>
            </a:r>
            <a:r>
              <a:rPr lang="en-GB" dirty="0"/>
              <a:t>who was concerned with studying determinants of matrices. These were numbers evaluated from a square matrix which determined the factor by which areas were scaled by that particular matrix under transformations.</a:t>
            </a:r>
          </a:p>
        </p:txBody>
      </p:sp>
    </p:spTree>
    <p:extLst>
      <p:ext uri="{BB962C8B-B14F-4D97-AF65-F5344CB8AC3E}">
        <p14:creationId xmlns:p14="http://schemas.microsoft.com/office/powerpoint/2010/main" val="36681451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F0A29-B78C-4BCC-A2F5-B4B9531D090C}"/>
              </a:ext>
            </a:extLst>
          </p:cNvPr>
          <p:cNvSpPr>
            <a:spLocks noGrp="1"/>
          </p:cNvSpPr>
          <p:nvPr>
            <p:ph type="title"/>
          </p:nvPr>
        </p:nvSpPr>
        <p:spPr/>
        <p:txBody>
          <a:bodyPr/>
          <a:lstStyle/>
          <a:p>
            <a:r>
              <a:rPr lang="en-GB" u="sng" dirty="0"/>
              <a:t> Inverse Operations</a:t>
            </a:r>
          </a:p>
        </p:txBody>
      </p:sp>
      <p:sp>
        <p:nvSpPr>
          <p:cNvPr id="3" name="Content Placeholder 2">
            <a:extLst>
              <a:ext uri="{FF2B5EF4-FFF2-40B4-BE49-F238E27FC236}">
                <a16:creationId xmlns:a16="http://schemas.microsoft.com/office/drawing/2014/main" id="{6130FA9C-982C-4A99-AE4C-23F0DDDE25FC}"/>
              </a:ext>
            </a:extLst>
          </p:cNvPr>
          <p:cNvSpPr>
            <a:spLocks noGrp="1"/>
          </p:cNvSpPr>
          <p:nvPr>
            <p:ph idx="1"/>
          </p:nvPr>
        </p:nvSpPr>
        <p:spPr/>
        <p:txBody>
          <a:bodyPr>
            <a:normAutofit/>
          </a:bodyPr>
          <a:lstStyle/>
          <a:p>
            <a:pPr marL="0" indent="0">
              <a:buNone/>
            </a:pPr>
            <a:r>
              <a:rPr lang="en-GB" dirty="0"/>
              <a:t>To develop the concept of an </a:t>
            </a:r>
            <a:r>
              <a:rPr lang="en-GB" u="sng" dirty="0"/>
              <a:t>Inverse operation </a:t>
            </a:r>
            <a:r>
              <a:rPr lang="en-GB" dirty="0"/>
              <a:t>it is useful to think of solving a simple linear equation of the form:</a:t>
            </a:r>
          </a:p>
          <a:p>
            <a:pPr marL="0" indent="0">
              <a:buNone/>
            </a:pPr>
            <a:endParaRPr lang="en-GB" dirty="0"/>
          </a:p>
          <a:p>
            <a:pPr marL="0" indent="0">
              <a:buNone/>
            </a:pPr>
            <a:r>
              <a:rPr lang="en-GB" dirty="0"/>
              <a:t> 2x + 1 = 7 </a:t>
            </a:r>
          </a:p>
          <a:p>
            <a:pPr marL="0" indent="0">
              <a:buNone/>
            </a:pPr>
            <a:endParaRPr lang="en-GB" dirty="0"/>
          </a:p>
          <a:p>
            <a:pPr marL="0" indent="0">
              <a:buNone/>
            </a:pPr>
            <a:r>
              <a:rPr lang="en-GB" dirty="0"/>
              <a:t>Where say, ‘</a:t>
            </a:r>
            <a:r>
              <a:rPr lang="en-GB" u="sng" dirty="0"/>
              <a:t>division</a:t>
            </a:r>
            <a:r>
              <a:rPr lang="en-GB" dirty="0"/>
              <a:t>’ is not allowed. </a:t>
            </a:r>
          </a:p>
          <a:p>
            <a:pPr marL="0" indent="0">
              <a:buNone/>
            </a:pPr>
            <a:endParaRPr lang="en-GB" dirty="0"/>
          </a:p>
          <a:p>
            <a:pPr marL="0" indent="0">
              <a:buNone/>
            </a:pPr>
            <a:r>
              <a:rPr lang="en-GB" dirty="0"/>
              <a:t>How would we proceed?</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4155386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16888-C475-4B77-8CE8-95D4B16CCA5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0F49E5E-CE6F-4E3B-95F4-9262D04B0E38}"/>
              </a:ext>
            </a:extLst>
          </p:cNvPr>
          <p:cNvSpPr>
            <a:spLocks noGrp="1"/>
          </p:cNvSpPr>
          <p:nvPr>
            <p:ph idx="1"/>
          </p:nvPr>
        </p:nvSpPr>
        <p:spPr/>
        <p:txBody>
          <a:bodyPr/>
          <a:lstStyle/>
          <a:p>
            <a:pPr marL="0" indent="0">
              <a:buNone/>
            </a:pPr>
            <a:r>
              <a:rPr lang="en-GB" dirty="0"/>
              <a:t>Then we may proceed as follows</a:t>
            </a:r>
          </a:p>
          <a:p>
            <a:pPr marL="0" indent="0">
              <a:buNone/>
            </a:pPr>
            <a:r>
              <a:rPr lang="en-GB" dirty="0"/>
              <a:t>2x +1 -1 = 7 - 1</a:t>
            </a:r>
          </a:p>
          <a:p>
            <a:pPr marL="0" indent="0">
              <a:buNone/>
            </a:pPr>
            <a:r>
              <a:rPr lang="en-GB" dirty="0"/>
              <a:t>2x = 6                     Then multiplying both sides by 2</a:t>
            </a:r>
            <a:r>
              <a:rPr lang="en-GB" baseline="30000" dirty="0"/>
              <a:t>-1</a:t>
            </a:r>
            <a:r>
              <a:rPr lang="en-GB" dirty="0"/>
              <a:t> gives</a:t>
            </a:r>
          </a:p>
          <a:p>
            <a:pPr marL="0" indent="0">
              <a:buNone/>
            </a:pPr>
            <a:r>
              <a:rPr lang="en-GB" dirty="0"/>
              <a:t>2</a:t>
            </a:r>
            <a:r>
              <a:rPr lang="en-GB" baseline="30000" dirty="0"/>
              <a:t>-1</a:t>
            </a:r>
            <a:r>
              <a:rPr lang="en-GB" dirty="0"/>
              <a:t> (2) x = 2</a:t>
            </a:r>
            <a:r>
              <a:rPr lang="en-GB" baseline="30000" dirty="0"/>
              <a:t>-1</a:t>
            </a:r>
            <a:r>
              <a:rPr lang="en-GB" dirty="0"/>
              <a:t>(6)     as from the laws of indices 2</a:t>
            </a:r>
            <a:r>
              <a:rPr lang="en-GB" baseline="30000" dirty="0"/>
              <a:t>-1 </a:t>
            </a:r>
            <a:r>
              <a:rPr lang="en-GB" dirty="0"/>
              <a:t>2 =2 2</a:t>
            </a:r>
            <a:r>
              <a:rPr lang="en-GB" baseline="30000" dirty="0"/>
              <a:t>-1</a:t>
            </a:r>
            <a:r>
              <a:rPr lang="en-GB" dirty="0"/>
              <a:t> =1</a:t>
            </a:r>
          </a:p>
          <a:p>
            <a:pPr marL="0" indent="0">
              <a:buNone/>
            </a:pPr>
            <a:r>
              <a:rPr lang="en-GB" dirty="0"/>
              <a:t>X = 2</a:t>
            </a:r>
            <a:r>
              <a:rPr lang="en-GB" baseline="30000" dirty="0"/>
              <a:t>-1 </a:t>
            </a:r>
            <a:r>
              <a:rPr lang="en-GB" dirty="0"/>
              <a:t>(6)</a:t>
            </a:r>
          </a:p>
          <a:p>
            <a:pPr marL="0" indent="0">
              <a:buNone/>
            </a:pPr>
            <a:r>
              <a:rPr lang="en-GB" dirty="0"/>
              <a:t>X=3</a:t>
            </a:r>
          </a:p>
        </p:txBody>
      </p:sp>
    </p:spTree>
    <p:extLst>
      <p:ext uri="{BB962C8B-B14F-4D97-AF65-F5344CB8AC3E}">
        <p14:creationId xmlns:p14="http://schemas.microsoft.com/office/powerpoint/2010/main" val="8333222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91B5E-ECC5-4F34-896F-821F5904C062}"/>
              </a:ext>
            </a:extLst>
          </p:cNvPr>
          <p:cNvSpPr>
            <a:spLocks noGrp="1"/>
          </p:cNvSpPr>
          <p:nvPr>
            <p:ph type="title"/>
          </p:nvPr>
        </p:nvSpPr>
        <p:spPr/>
        <p:txBody>
          <a:bodyPr/>
          <a:lstStyle/>
          <a:p>
            <a:r>
              <a:rPr lang="en-GB" u="sng" dirty="0"/>
              <a:t>The Inverse Of A Two By Two Square Matrix</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1D086303-1851-428D-92E0-E09C00513BE7}"/>
                  </a:ext>
                </a:extLst>
              </p:cNvPr>
              <p:cNvSpPr>
                <a:spLocks noGrp="1"/>
              </p:cNvSpPr>
              <p:nvPr>
                <p:ph idx="1"/>
              </p:nvPr>
            </p:nvSpPr>
            <p:spPr/>
            <p:txBody>
              <a:bodyPr>
                <a:normAutofit/>
              </a:bodyPr>
              <a:lstStyle/>
              <a:p>
                <a:pPr marL="0" indent="0">
                  <a:buNone/>
                </a:pPr>
                <a:r>
                  <a:rPr lang="en-GB" dirty="0"/>
                  <a:t>Mathematics is a peculiar subject in that, often to progress we need to go backwards and refer to earlier work. Thus in order to proceed to finding the inverse of a 3 X 3 matrix, we first need to consider finding the determinant of a 2 X 2 square matrix.</a:t>
                </a:r>
              </a:p>
              <a:p>
                <a:pPr marL="0" indent="0">
                  <a:buNone/>
                </a:pPr>
                <a:r>
                  <a:rPr lang="en-GB" dirty="0"/>
                  <a:t> If A = </a:t>
                </a:r>
                <a14:m>
                  <m:oMath xmlns:m="http://schemas.openxmlformats.org/officeDocument/2006/math">
                    <m:d>
                      <m:dPr>
                        <m:ctrlPr>
                          <a:rPr lang="en-GB" i="1" smtClean="0">
                            <a:latin typeface="Cambria Math" panose="02040503050406030204" pitchFamily="18" charset="0"/>
                          </a:rPr>
                        </m:ctrlPr>
                      </m:dPr>
                      <m:e>
                        <m:m>
                          <m:mPr>
                            <m:mcs>
                              <m:mc>
                                <m:mcPr>
                                  <m:count m:val="2"/>
                                  <m:mcJc m:val="center"/>
                                </m:mcPr>
                              </m:mc>
                            </m:mcs>
                            <m:ctrlPr>
                              <a:rPr lang="en-GB" i="1" smtClean="0">
                                <a:latin typeface="Cambria Math" panose="02040503050406030204" pitchFamily="18" charset="0"/>
                              </a:rPr>
                            </m:ctrlPr>
                          </m:mPr>
                          <m:mr>
                            <m:e>
                              <m:r>
                                <m:rPr>
                                  <m:brk m:alnAt="7"/>
                                </m:rPr>
                                <a:rPr lang="en-GB" b="0" i="1" smtClean="0">
                                  <a:latin typeface="Cambria Math" panose="02040503050406030204" pitchFamily="18" charset="0"/>
                                </a:rPr>
                                <m:t>𝑎</m:t>
                              </m:r>
                            </m:e>
                            <m:e>
                              <m:r>
                                <a:rPr lang="en-GB" b="0" i="1" smtClean="0">
                                  <a:latin typeface="Cambria Math" panose="02040503050406030204" pitchFamily="18" charset="0"/>
                                </a:rPr>
                                <m:t>𝑏</m:t>
                              </m:r>
                            </m:e>
                          </m:mr>
                          <m:mr>
                            <m:e>
                              <m:r>
                                <a:rPr lang="en-GB" b="0" i="1" smtClean="0">
                                  <a:latin typeface="Cambria Math" panose="02040503050406030204" pitchFamily="18" charset="0"/>
                                </a:rPr>
                                <m:t>𝑐</m:t>
                              </m:r>
                            </m:e>
                            <m:e>
                              <m:r>
                                <a:rPr lang="en-GB" b="0" i="1" smtClean="0">
                                  <a:latin typeface="Cambria Math" panose="02040503050406030204" pitchFamily="18" charset="0"/>
                                </a:rPr>
                                <m:t>𝑑</m:t>
                              </m:r>
                            </m:e>
                          </m:mr>
                        </m:m>
                      </m:e>
                    </m:d>
                  </m:oMath>
                </a14:m>
                <a:endParaRPr lang="en-GB" b="0" dirty="0"/>
              </a:p>
              <a:p>
                <a:pPr marL="0" indent="0">
                  <a:buNone/>
                </a:pPr>
                <a:endParaRPr lang="en-GB" b="0" dirty="0"/>
              </a:p>
              <a:p>
                <a:pPr marL="0" indent="0">
                  <a:buNone/>
                </a:pPr>
                <a:r>
                  <a:rPr lang="en-GB" b="0" dirty="0"/>
                  <a:t> The determinant is ?</a:t>
                </a:r>
              </a:p>
              <a:p>
                <a:pPr marL="0" indent="0">
                  <a:buNone/>
                </a:pPr>
                <a:r>
                  <a:rPr lang="en-GB" dirty="0"/>
                  <a:t>The inverse matrix A</a:t>
                </a:r>
                <a:r>
                  <a:rPr lang="en-GB" baseline="30000" dirty="0"/>
                  <a:t>-1</a:t>
                </a:r>
                <a:r>
                  <a:rPr lang="en-GB" dirty="0"/>
                  <a:t> is?</a:t>
                </a:r>
                <a:endParaRPr lang="en-GB" b="0" dirty="0"/>
              </a:p>
              <a:p>
                <a:pPr marL="0" indent="0">
                  <a:buNone/>
                </a:pPr>
                <a:endParaRPr lang="en-GB" dirty="0"/>
              </a:p>
            </p:txBody>
          </p:sp>
        </mc:Choice>
        <mc:Fallback xmlns="">
          <p:sp>
            <p:nvSpPr>
              <p:cNvPr id="3" name="Content Placeholder 2">
                <a:extLst>
                  <a:ext uri="{FF2B5EF4-FFF2-40B4-BE49-F238E27FC236}">
                    <a16:creationId xmlns:a16="http://schemas.microsoft.com/office/drawing/2014/main" id="{1D086303-1851-428D-92E0-E09C00513BE7}"/>
                  </a:ext>
                </a:extLst>
              </p:cNvPr>
              <p:cNvSpPr>
                <a:spLocks noGrp="1" noRot="1" noChangeAspect="1" noMove="1" noResize="1" noEditPoints="1" noAdjustHandles="1" noChangeArrowheads="1" noChangeShapeType="1" noTextEdit="1"/>
              </p:cNvSpPr>
              <p:nvPr>
                <p:ph idx="1"/>
              </p:nvPr>
            </p:nvSpPr>
            <p:spPr>
              <a:blipFill>
                <a:blip r:embed="rId2"/>
                <a:stretch>
                  <a:fillRect l="-1217" t="-2241" r="-464"/>
                </a:stretch>
              </a:blipFill>
            </p:spPr>
            <p:txBody>
              <a:bodyPr/>
              <a:lstStyle/>
              <a:p>
                <a:r>
                  <a:rPr lang="en-GB">
                    <a:noFill/>
                  </a:rPr>
                  <a:t> </a:t>
                </a:r>
              </a:p>
            </p:txBody>
          </p:sp>
        </mc:Fallback>
      </mc:AlternateContent>
    </p:spTree>
    <p:extLst>
      <p:ext uri="{BB962C8B-B14F-4D97-AF65-F5344CB8AC3E}">
        <p14:creationId xmlns:p14="http://schemas.microsoft.com/office/powerpoint/2010/main" val="19355877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17D65-DAC7-45BF-9764-837B9AA35473}"/>
              </a:ext>
            </a:extLst>
          </p:cNvPr>
          <p:cNvSpPr>
            <a:spLocks noGrp="1"/>
          </p:cNvSpPr>
          <p:nvPr>
            <p:ph type="title"/>
          </p:nvPr>
        </p:nvSpPr>
        <p:spPr/>
        <p:txBody>
          <a:bodyPr/>
          <a:lstStyle/>
          <a:p>
            <a:endParaRPr lang="en-GB"/>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5ECC2695-6AED-48B4-961B-EFCE46EFC940}"/>
                  </a:ext>
                </a:extLst>
              </p:cNvPr>
              <p:cNvSpPr>
                <a:spLocks noGrp="1"/>
              </p:cNvSpPr>
              <p:nvPr>
                <p:ph idx="1"/>
              </p:nvPr>
            </p:nvSpPr>
            <p:spPr/>
            <p:txBody>
              <a:bodyPr/>
              <a:lstStyle/>
              <a:p>
                <a:pPr marL="0" indent="0">
                  <a:buNone/>
                </a:pPr>
                <a:r>
                  <a:rPr lang="en-GB" dirty="0"/>
                  <a:t>If A = </a:t>
                </a:r>
                <a14:m>
                  <m:oMath xmlns:m="http://schemas.openxmlformats.org/officeDocument/2006/math">
                    <m:d>
                      <m:dPr>
                        <m:ctrlPr>
                          <a:rPr lang="en-GB" i="1">
                            <a:latin typeface="Cambria Math" panose="02040503050406030204" pitchFamily="18" charset="0"/>
                          </a:rPr>
                        </m:ctrlPr>
                      </m:dPr>
                      <m:e>
                        <m:m>
                          <m:mPr>
                            <m:mcs>
                              <m:mc>
                                <m:mcPr>
                                  <m:count m:val="2"/>
                                  <m:mcJc m:val="center"/>
                                </m:mcPr>
                              </m:mc>
                            </m:mcs>
                            <m:ctrlPr>
                              <a:rPr lang="en-GB" i="1">
                                <a:latin typeface="Cambria Math" panose="02040503050406030204" pitchFamily="18" charset="0"/>
                              </a:rPr>
                            </m:ctrlPr>
                          </m:mPr>
                          <m:mr>
                            <m:e>
                              <m:r>
                                <m:rPr>
                                  <m:brk m:alnAt="7"/>
                                </m:rPr>
                                <a:rPr lang="en-GB" i="1">
                                  <a:latin typeface="Cambria Math" panose="02040503050406030204" pitchFamily="18" charset="0"/>
                                </a:rPr>
                                <m:t>𝑎</m:t>
                              </m:r>
                            </m:e>
                            <m:e>
                              <m:r>
                                <a:rPr lang="en-GB" i="1">
                                  <a:latin typeface="Cambria Math" panose="02040503050406030204" pitchFamily="18" charset="0"/>
                                </a:rPr>
                                <m:t>𝑏</m:t>
                              </m:r>
                            </m:e>
                          </m:mr>
                          <m:mr>
                            <m:e>
                              <m:r>
                                <a:rPr lang="en-GB" i="1">
                                  <a:latin typeface="Cambria Math" panose="02040503050406030204" pitchFamily="18" charset="0"/>
                                </a:rPr>
                                <m:t>𝑐</m:t>
                              </m:r>
                            </m:e>
                            <m:e>
                              <m:r>
                                <a:rPr lang="en-GB" i="1">
                                  <a:latin typeface="Cambria Math" panose="02040503050406030204" pitchFamily="18" charset="0"/>
                                </a:rPr>
                                <m:t>𝑑</m:t>
                              </m:r>
                            </m:e>
                          </m:mr>
                        </m:m>
                      </m:e>
                    </m:d>
                  </m:oMath>
                </a14:m>
                <a:endParaRPr lang="en-GB" dirty="0"/>
              </a:p>
              <a:p>
                <a:pPr marL="0" indent="0">
                  <a:buNone/>
                </a:pPr>
                <a:endParaRPr lang="en-GB" dirty="0"/>
              </a:p>
              <a:p>
                <a:pPr marL="0" indent="0">
                  <a:buNone/>
                </a:pPr>
                <a:r>
                  <a:rPr lang="en-GB" dirty="0"/>
                  <a:t>The determinant Det (A) or |A| = ad - </a:t>
                </a:r>
                <a:r>
                  <a:rPr lang="en-GB" dirty="0" err="1"/>
                  <a:t>bc</a:t>
                </a:r>
                <a:r>
                  <a:rPr lang="en-GB" dirty="0"/>
                  <a:t> and the inverse matrix </a:t>
                </a:r>
              </a:p>
              <a:p>
                <a:pPr marL="0" indent="0">
                  <a:buNone/>
                </a:pPr>
                <a:endParaRPr lang="en-GB" dirty="0"/>
              </a:p>
              <a:p>
                <a:pPr marL="0" indent="0">
                  <a:buNone/>
                </a:pPr>
                <a:r>
                  <a:rPr lang="en-GB" dirty="0"/>
                  <a:t>A</a:t>
                </a:r>
                <a:r>
                  <a:rPr lang="en-GB" baseline="30000" dirty="0"/>
                  <a:t>-1 </a:t>
                </a:r>
                <a:r>
                  <a:rPr lang="en-GB" dirty="0"/>
                  <a:t>=  </a:t>
                </a:r>
                <a:r>
                  <a:rPr lang="en-GB" u="sng" dirty="0"/>
                  <a:t> 1  </a:t>
                </a:r>
                <a:r>
                  <a:rPr lang="en-GB" dirty="0"/>
                  <a:t> </a:t>
                </a:r>
                <a14:m>
                  <m:oMath xmlns:m="http://schemas.openxmlformats.org/officeDocument/2006/math">
                    <m:d>
                      <m:dPr>
                        <m:ctrlPr>
                          <a:rPr lang="en-GB" i="1">
                            <a:latin typeface="Cambria Math" panose="02040503050406030204" pitchFamily="18" charset="0"/>
                          </a:rPr>
                        </m:ctrlPr>
                      </m:dPr>
                      <m:e>
                        <m:m>
                          <m:mPr>
                            <m:mcs>
                              <m:mc>
                                <m:mcPr>
                                  <m:count m:val="2"/>
                                  <m:mcJc m:val="center"/>
                                </m:mcPr>
                              </m:mc>
                            </m:mcs>
                            <m:ctrlPr>
                              <a:rPr lang="en-GB" i="1">
                                <a:latin typeface="Cambria Math" panose="02040503050406030204" pitchFamily="18" charset="0"/>
                              </a:rPr>
                            </m:ctrlPr>
                          </m:mPr>
                          <m:mr>
                            <m:e>
                              <m:r>
                                <m:rPr>
                                  <m:brk m:alnAt="7"/>
                                </m:rPr>
                                <a:rPr lang="en-GB" i="1">
                                  <a:latin typeface="Cambria Math" panose="02040503050406030204" pitchFamily="18" charset="0"/>
                                </a:rPr>
                                <m:t>𝑑</m:t>
                              </m:r>
                            </m:e>
                            <m:e>
                              <m:r>
                                <a:rPr lang="en-GB" i="1">
                                  <a:latin typeface="Cambria Math" panose="02040503050406030204" pitchFamily="18" charset="0"/>
                                </a:rPr>
                                <m:t>−</m:t>
                              </m:r>
                              <m:r>
                                <a:rPr lang="en-GB" i="1">
                                  <a:latin typeface="Cambria Math" panose="02040503050406030204" pitchFamily="18" charset="0"/>
                                </a:rPr>
                                <m:t>𝑏</m:t>
                              </m:r>
                            </m:e>
                          </m:mr>
                          <m:mr>
                            <m:e>
                              <m:r>
                                <a:rPr lang="en-GB" i="1">
                                  <a:latin typeface="Cambria Math" panose="02040503050406030204" pitchFamily="18" charset="0"/>
                                </a:rPr>
                                <m:t>−</m:t>
                              </m:r>
                              <m:r>
                                <a:rPr lang="en-GB" i="1">
                                  <a:latin typeface="Cambria Math" panose="02040503050406030204" pitchFamily="18" charset="0"/>
                                </a:rPr>
                                <m:t>𝑐</m:t>
                              </m:r>
                            </m:e>
                            <m:e>
                              <m:r>
                                <a:rPr lang="en-GB" i="1">
                                  <a:latin typeface="Cambria Math" panose="02040503050406030204" pitchFamily="18" charset="0"/>
                                </a:rPr>
                                <m:t>𝑎</m:t>
                              </m:r>
                            </m:e>
                          </m:mr>
                        </m:m>
                      </m:e>
                    </m:d>
                  </m:oMath>
                </a14:m>
                <a:endParaRPr lang="en-GB" dirty="0"/>
              </a:p>
              <a:p>
                <a:pPr marL="0" indent="0">
                  <a:buNone/>
                </a:pPr>
                <a:r>
                  <a:rPr lang="en-GB" dirty="0"/>
                  <a:t>        |A|</a:t>
                </a:r>
              </a:p>
            </p:txBody>
          </p:sp>
        </mc:Choice>
        <mc:Fallback xmlns="">
          <p:sp>
            <p:nvSpPr>
              <p:cNvPr id="3" name="Content Placeholder 2">
                <a:extLst>
                  <a:ext uri="{FF2B5EF4-FFF2-40B4-BE49-F238E27FC236}">
                    <a16:creationId xmlns:a16="http://schemas.microsoft.com/office/drawing/2014/main" id="{5ECC2695-6AED-48B4-961B-EFCE46EFC940}"/>
                  </a:ext>
                </a:extLst>
              </p:cNvPr>
              <p:cNvSpPr>
                <a:spLocks noGrp="1" noRot="1" noChangeAspect="1" noMove="1" noResize="1" noEditPoints="1" noAdjustHandles="1" noChangeArrowheads="1" noChangeShapeType="1" noTextEdit="1"/>
              </p:cNvSpPr>
              <p:nvPr>
                <p:ph idx="1"/>
              </p:nvPr>
            </p:nvSpPr>
            <p:spPr>
              <a:blipFill>
                <a:blip r:embed="rId2"/>
                <a:stretch>
                  <a:fillRect l="-1217"/>
                </a:stretch>
              </a:blipFill>
            </p:spPr>
            <p:txBody>
              <a:bodyPr/>
              <a:lstStyle/>
              <a:p>
                <a:r>
                  <a:rPr lang="en-GB">
                    <a:noFill/>
                  </a:rPr>
                  <a:t> </a:t>
                </a:r>
              </a:p>
            </p:txBody>
          </p:sp>
        </mc:Fallback>
      </mc:AlternateContent>
    </p:spTree>
    <p:extLst>
      <p:ext uri="{BB962C8B-B14F-4D97-AF65-F5344CB8AC3E}">
        <p14:creationId xmlns:p14="http://schemas.microsoft.com/office/powerpoint/2010/main" val="36630112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D744C-C689-4291-80EF-5B431EC97B31}"/>
              </a:ext>
            </a:extLst>
          </p:cNvPr>
          <p:cNvSpPr>
            <a:spLocks noGrp="1"/>
          </p:cNvSpPr>
          <p:nvPr>
            <p:ph type="title"/>
          </p:nvPr>
        </p:nvSpPr>
        <p:spPr/>
        <p:txBody>
          <a:bodyPr/>
          <a:lstStyle/>
          <a:p>
            <a:endParaRPr lang="en-GB"/>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C0A556F1-0846-47CA-9F17-ED461FE20944}"/>
                  </a:ext>
                </a:extLst>
              </p:cNvPr>
              <p:cNvSpPr>
                <a:spLocks noGrp="1"/>
              </p:cNvSpPr>
              <p:nvPr>
                <p:ph idx="1"/>
              </p:nvPr>
            </p:nvSpPr>
            <p:spPr/>
            <p:txBody>
              <a:bodyPr/>
              <a:lstStyle/>
              <a:p>
                <a:pPr marL="0" indent="0">
                  <a:buNone/>
                </a:pPr>
                <a:r>
                  <a:rPr lang="en-GB" dirty="0"/>
                  <a:t>Where by matrix multiplication it is easily shown that </a:t>
                </a:r>
              </a:p>
              <a:p>
                <a:pPr marL="0" indent="0">
                  <a:buNone/>
                </a:pPr>
                <a:r>
                  <a:rPr lang="en-GB" dirty="0"/>
                  <a:t>A A</a:t>
                </a:r>
                <a:r>
                  <a:rPr lang="en-GB" baseline="30000" dirty="0"/>
                  <a:t>-1</a:t>
                </a:r>
                <a:r>
                  <a:rPr lang="en-GB" dirty="0"/>
                  <a:t> = A</a:t>
                </a:r>
                <a:r>
                  <a:rPr lang="en-GB" baseline="30000" dirty="0"/>
                  <a:t>-1</a:t>
                </a:r>
                <a:r>
                  <a:rPr lang="en-GB" dirty="0"/>
                  <a:t>A = I</a:t>
                </a:r>
              </a:p>
              <a:p>
                <a:pPr marL="0" indent="0">
                  <a:buNone/>
                </a:pPr>
                <a:endParaRPr lang="en-GB" dirty="0"/>
              </a:p>
              <a:p>
                <a:pPr marL="0" indent="0">
                  <a:buNone/>
                </a:pPr>
                <a:r>
                  <a:rPr lang="en-GB" dirty="0"/>
                  <a:t> I is The identity matrix</a:t>
                </a:r>
              </a:p>
              <a:p>
                <a:pPr marL="0" indent="0">
                  <a:buNone/>
                </a:pPr>
                <a:endParaRPr lang="en-GB" dirty="0"/>
              </a:p>
              <a:p>
                <a:pPr marL="0" indent="0">
                  <a:buNone/>
                </a:pPr>
                <a:r>
                  <a:rPr lang="en-GB" dirty="0"/>
                  <a:t>I = </a:t>
                </a:r>
                <a14:m>
                  <m:oMath xmlns:m="http://schemas.openxmlformats.org/officeDocument/2006/math">
                    <m:d>
                      <m:dPr>
                        <m:ctrlPr>
                          <a:rPr lang="en-GB" i="1" smtClean="0">
                            <a:latin typeface="Cambria Math" panose="02040503050406030204" pitchFamily="18" charset="0"/>
                          </a:rPr>
                        </m:ctrlPr>
                      </m:dPr>
                      <m:e>
                        <m:m>
                          <m:mPr>
                            <m:mcs>
                              <m:mc>
                                <m:mcPr>
                                  <m:count m:val="2"/>
                                  <m:mcJc m:val="center"/>
                                </m:mcPr>
                              </m:mc>
                            </m:mcs>
                            <m:ctrlPr>
                              <a:rPr lang="en-GB" i="1" smtClean="0">
                                <a:latin typeface="Cambria Math" panose="02040503050406030204" pitchFamily="18" charset="0"/>
                              </a:rPr>
                            </m:ctrlPr>
                          </m:mPr>
                          <m:mr>
                            <m:e>
                              <m:r>
                                <m:rPr>
                                  <m:brk m:alnAt="7"/>
                                </m:rPr>
                                <a:rPr lang="en-GB" b="0" i="1" smtClean="0">
                                  <a:latin typeface="Cambria Math" panose="02040503050406030204" pitchFamily="18" charset="0"/>
                                </a:rPr>
                                <m:t>1</m:t>
                              </m:r>
                            </m:e>
                            <m:e>
                              <m:r>
                                <a:rPr lang="en-GB" b="0" i="1" smtClean="0">
                                  <a:latin typeface="Cambria Math" panose="02040503050406030204" pitchFamily="18" charset="0"/>
                                </a:rPr>
                                <m:t>0</m:t>
                              </m:r>
                            </m:e>
                          </m:mr>
                          <m:mr>
                            <m:e>
                              <m:r>
                                <a:rPr lang="en-GB" b="0" i="1" smtClean="0">
                                  <a:latin typeface="Cambria Math" panose="02040503050406030204" pitchFamily="18" charset="0"/>
                                </a:rPr>
                                <m:t>0</m:t>
                              </m:r>
                            </m:e>
                            <m:e>
                              <m:r>
                                <a:rPr lang="en-GB" b="0" i="1" smtClean="0">
                                  <a:latin typeface="Cambria Math" panose="02040503050406030204" pitchFamily="18" charset="0"/>
                                </a:rPr>
                                <m:t>1</m:t>
                              </m:r>
                            </m:e>
                          </m:mr>
                        </m:m>
                      </m:e>
                    </m:d>
                  </m:oMath>
                </a14:m>
                <a:endParaRPr lang="en-GB" b="0" dirty="0"/>
              </a:p>
              <a:p>
                <a:pPr marL="0" indent="0">
                  <a:buNone/>
                </a:pPr>
                <a:endParaRPr lang="en-GB" b="0" dirty="0"/>
              </a:p>
              <a:p>
                <a:pPr marL="0" indent="0">
                  <a:buNone/>
                </a:pPr>
                <a:r>
                  <a:rPr lang="en-GB" dirty="0"/>
                  <a:t>Which has the property that A I = I A = A</a:t>
                </a:r>
              </a:p>
            </p:txBody>
          </p:sp>
        </mc:Choice>
        <mc:Fallback xmlns="">
          <p:sp>
            <p:nvSpPr>
              <p:cNvPr id="3" name="Content Placeholder 2">
                <a:extLst>
                  <a:ext uri="{FF2B5EF4-FFF2-40B4-BE49-F238E27FC236}">
                    <a16:creationId xmlns:a16="http://schemas.microsoft.com/office/drawing/2014/main" id="{C0A556F1-0846-47CA-9F17-ED461FE20944}"/>
                  </a:ext>
                </a:extLst>
              </p:cNvPr>
              <p:cNvSpPr>
                <a:spLocks noGrp="1" noRot="1" noChangeAspect="1" noMove="1" noResize="1" noEditPoints="1" noAdjustHandles="1" noChangeArrowheads="1" noChangeShapeType="1" noTextEdit="1"/>
              </p:cNvSpPr>
              <p:nvPr>
                <p:ph idx="1"/>
              </p:nvPr>
            </p:nvSpPr>
            <p:spPr>
              <a:blipFill>
                <a:blip r:embed="rId2"/>
                <a:stretch>
                  <a:fillRect l="-1217" t="-2241" b="-2941"/>
                </a:stretch>
              </a:blipFill>
            </p:spPr>
            <p:txBody>
              <a:bodyPr/>
              <a:lstStyle/>
              <a:p>
                <a:r>
                  <a:rPr lang="en-GB">
                    <a:noFill/>
                  </a:rPr>
                  <a:t> </a:t>
                </a:r>
              </a:p>
            </p:txBody>
          </p:sp>
        </mc:Fallback>
      </mc:AlternateContent>
    </p:spTree>
    <p:extLst>
      <p:ext uri="{BB962C8B-B14F-4D97-AF65-F5344CB8AC3E}">
        <p14:creationId xmlns:p14="http://schemas.microsoft.com/office/powerpoint/2010/main" val="18507066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0EF03-FA34-493F-8302-D3D6B2F0E20A}"/>
              </a:ext>
            </a:extLst>
          </p:cNvPr>
          <p:cNvSpPr>
            <a:spLocks noGrp="1"/>
          </p:cNvSpPr>
          <p:nvPr>
            <p:ph type="title"/>
          </p:nvPr>
        </p:nvSpPr>
        <p:spPr/>
        <p:txBody>
          <a:bodyPr/>
          <a:lstStyle/>
          <a:p>
            <a:r>
              <a:rPr lang="en-GB" u="sng" dirty="0"/>
              <a:t>The determinant of a 3x3 square matrix</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C8BDEDB6-94C8-4A15-B45F-8E061D12AE18}"/>
                  </a:ext>
                </a:extLst>
              </p:cNvPr>
              <p:cNvSpPr>
                <a:spLocks noGrp="1"/>
              </p:cNvSpPr>
              <p:nvPr>
                <p:ph idx="1"/>
              </p:nvPr>
            </p:nvSpPr>
            <p:spPr/>
            <p:txBody>
              <a:bodyPr/>
              <a:lstStyle/>
              <a:p>
                <a:pPr marL="0" indent="0">
                  <a:buNone/>
                </a:pPr>
                <a:r>
                  <a:rPr lang="en-GB" i="1" dirty="0">
                    <a:latin typeface="Calibri" panose="020F0502020204030204" pitchFamily="34" charset="0"/>
                    <a:cs typeface="Calibri" panose="020F0502020204030204" pitchFamily="34" charset="0"/>
                  </a:rPr>
                  <a:t>For each element associated with the matrix is a sign </a:t>
                </a:r>
                <a:r>
                  <a:rPr lang="en-GB" i="1" dirty="0" err="1">
                    <a:latin typeface="Calibri" panose="020F0502020204030204" pitchFamily="34" charset="0"/>
                    <a:cs typeface="Calibri" panose="020F0502020204030204" pitchFamily="34" charset="0"/>
                  </a:rPr>
                  <a:t>i.e</a:t>
                </a:r>
                <a:endParaRPr lang="en-GB" i="1" dirty="0">
                  <a:latin typeface="Calibri" panose="020F0502020204030204" pitchFamily="34" charset="0"/>
                  <a:cs typeface="Calibri" panose="020F0502020204030204" pitchFamily="34" charset="0"/>
                </a:endParaRPr>
              </a:p>
              <a:p>
                <a:pPr marL="0" indent="0">
                  <a:buNone/>
                </a:pPr>
                <a:endParaRPr lang="en-GB" i="1" dirty="0">
                  <a:latin typeface="Calibri" panose="020F0502020204030204" pitchFamily="34" charset="0"/>
                  <a:cs typeface="Calibri" panose="020F0502020204030204" pitchFamily="34" charset="0"/>
                </a:endParaRPr>
              </a:p>
              <a:p>
                <a:pPr marL="0" indent="0">
                  <a:buNone/>
                </a:pPr>
                <a14:m>
                  <m:oMathPara xmlns:m="http://schemas.openxmlformats.org/officeDocument/2006/math">
                    <m:oMathParaPr>
                      <m:jc m:val="centerGroup"/>
                    </m:oMathParaPr>
                    <m:oMath xmlns:m="http://schemas.openxmlformats.org/officeDocument/2006/math">
                      <m:d>
                        <m:dPr>
                          <m:ctrlPr>
                            <a:rPr lang="en-GB" i="1">
                              <a:latin typeface="Cambria Math" panose="02040503050406030204" pitchFamily="18" charset="0"/>
                            </a:rPr>
                          </m:ctrlPr>
                        </m:dPr>
                        <m:e>
                          <m:m>
                            <m:mPr>
                              <m:mcs>
                                <m:mc>
                                  <m:mcPr>
                                    <m:count m:val="3"/>
                                    <m:mcJc m:val="center"/>
                                  </m:mcPr>
                                </m:mc>
                              </m:mcs>
                              <m:ctrlPr>
                                <a:rPr lang="en-GB" i="1">
                                  <a:latin typeface="Cambria Math" panose="02040503050406030204" pitchFamily="18" charset="0"/>
                                </a:rPr>
                              </m:ctrlPr>
                            </m:mPr>
                            <m:mr>
                              <m:e>
                                <m:r>
                                  <m:rPr>
                                    <m:brk m:alnAt="7"/>
                                  </m:rPr>
                                  <a:rPr lang="en-GB" b="0" i="1" smtClean="0">
                                    <a:latin typeface="Cambria Math" panose="02040503050406030204" pitchFamily="18" charset="0"/>
                                  </a:rPr>
                                  <m:t>+</m:t>
                                </m:r>
                              </m:e>
                              <m:e>
                                <m:r>
                                  <a:rPr lang="en-GB" b="0" i="1" smtClean="0">
                                    <a:latin typeface="Cambria Math" panose="02040503050406030204" pitchFamily="18" charset="0"/>
                                  </a:rPr>
                                  <m:t>−</m:t>
                                </m:r>
                              </m:e>
                              <m:e>
                                <m:r>
                                  <a:rPr lang="en-GB" b="0" i="1" smtClean="0">
                                    <a:latin typeface="Cambria Math" panose="02040503050406030204" pitchFamily="18" charset="0"/>
                                  </a:rPr>
                                  <m:t>+</m:t>
                                </m:r>
                              </m:e>
                            </m:mr>
                            <m:mr>
                              <m:e>
                                <m:r>
                                  <a:rPr lang="en-GB" b="0" i="1" smtClean="0">
                                    <a:latin typeface="Cambria Math" panose="02040503050406030204" pitchFamily="18" charset="0"/>
                                  </a:rPr>
                                  <m:t>−</m:t>
                                </m:r>
                              </m:e>
                              <m:e>
                                <m:r>
                                  <a:rPr lang="en-GB" b="0" i="1" smtClean="0">
                                    <a:latin typeface="Cambria Math" panose="02040503050406030204" pitchFamily="18" charset="0"/>
                                  </a:rPr>
                                  <m:t>+</m:t>
                                </m:r>
                              </m:e>
                              <m:e>
                                <m:r>
                                  <a:rPr lang="en-GB" b="0" i="1" smtClean="0">
                                    <a:latin typeface="Cambria Math" panose="02040503050406030204" pitchFamily="18" charset="0"/>
                                  </a:rPr>
                                  <m:t>−</m:t>
                                </m:r>
                              </m:e>
                            </m:mr>
                            <m:mr>
                              <m:e>
                                <m:r>
                                  <a:rPr lang="en-GB" b="0" i="1" smtClean="0">
                                    <a:latin typeface="Cambria Math" panose="02040503050406030204" pitchFamily="18" charset="0"/>
                                  </a:rPr>
                                  <m:t>+</m:t>
                                </m:r>
                              </m:e>
                              <m:e>
                                <m:r>
                                  <a:rPr lang="en-GB" b="0" i="1" smtClean="0">
                                    <a:latin typeface="Cambria Math" panose="02040503050406030204" pitchFamily="18" charset="0"/>
                                  </a:rPr>
                                  <m:t>−</m:t>
                                </m:r>
                              </m:e>
                              <m:e>
                                <m:r>
                                  <a:rPr lang="en-GB" b="0" i="1" smtClean="0">
                                    <a:latin typeface="Cambria Math" panose="02040503050406030204" pitchFamily="18" charset="0"/>
                                  </a:rPr>
                                  <m:t>+</m:t>
                                </m:r>
                              </m:e>
                            </m:mr>
                          </m:m>
                        </m:e>
                      </m:d>
                    </m:oMath>
                  </m:oMathPara>
                </a14:m>
                <a:endParaRPr lang="en-GB" dirty="0"/>
              </a:p>
              <a:p>
                <a:pPr marL="0" indent="0">
                  <a:buNone/>
                </a:pPr>
                <a:endParaRPr lang="en-GB" dirty="0"/>
              </a:p>
              <a:p>
                <a:pPr marL="0" indent="0">
                  <a:buNone/>
                </a:pPr>
                <a:r>
                  <a:rPr lang="en-GB" dirty="0"/>
                  <a:t>Then to find the determinant of a 3x3 matrix we usually expand across a suitable row (typically the first one), using the sign matrix, discarding the row and column associated with that element, and work out the determinants of three corresponding 2x2 matrices as follows: </a:t>
                </a:r>
              </a:p>
            </p:txBody>
          </p:sp>
        </mc:Choice>
        <mc:Fallback xmlns="">
          <p:sp>
            <p:nvSpPr>
              <p:cNvPr id="3" name="Content Placeholder 2">
                <a:extLst>
                  <a:ext uri="{FF2B5EF4-FFF2-40B4-BE49-F238E27FC236}">
                    <a16:creationId xmlns:a16="http://schemas.microsoft.com/office/drawing/2014/main" id="{C8BDEDB6-94C8-4A15-B45F-8E061D12AE18}"/>
                  </a:ext>
                </a:extLst>
              </p:cNvPr>
              <p:cNvSpPr>
                <a:spLocks noGrp="1" noRot="1" noChangeAspect="1" noMove="1" noResize="1" noEditPoints="1" noAdjustHandles="1" noChangeArrowheads="1" noChangeShapeType="1" noTextEdit="1"/>
              </p:cNvSpPr>
              <p:nvPr>
                <p:ph idx="1"/>
              </p:nvPr>
            </p:nvSpPr>
            <p:spPr>
              <a:blipFill>
                <a:blip r:embed="rId2"/>
                <a:stretch>
                  <a:fillRect l="-1217" t="-2241" r="-232"/>
                </a:stretch>
              </a:blipFill>
            </p:spPr>
            <p:txBody>
              <a:bodyPr/>
              <a:lstStyle/>
              <a:p>
                <a:r>
                  <a:rPr lang="en-GB">
                    <a:noFill/>
                  </a:rPr>
                  <a:t> </a:t>
                </a:r>
              </a:p>
            </p:txBody>
          </p:sp>
        </mc:Fallback>
      </mc:AlternateContent>
    </p:spTree>
    <p:extLst>
      <p:ext uri="{BB962C8B-B14F-4D97-AF65-F5344CB8AC3E}">
        <p14:creationId xmlns:p14="http://schemas.microsoft.com/office/powerpoint/2010/main" val="5564207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F7C91-C8DA-4949-B1EC-4C672B512D26}"/>
              </a:ext>
            </a:extLst>
          </p:cNvPr>
          <p:cNvSpPr>
            <a:spLocks noGrp="1"/>
          </p:cNvSpPr>
          <p:nvPr>
            <p:ph type="title"/>
          </p:nvPr>
        </p:nvSpPr>
        <p:spPr/>
        <p:txBody>
          <a:bodyPr/>
          <a:lstStyle/>
          <a:p>
            <a:r>
              <a:rPr lang="en-GB" u="sng" dirty="0"/>
              <a:t>Example/</a:t>
            </a:r>
            <a:r>
              <a:rPr lang="en-GB" u="sng" dirty="0" err="1"/>
              <a:t>Enghraifft</a:t>
            </a:r>
            <a:endParaRPr lang="en-GB" u="sng"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310B12B6-69AE-4008-8FDF-E73BEC7D7D0E}"/>
                  </a:ext>
                </a:extLst>
              </p:cNvPr>
              <p:cNvSpPr>
                <a:spLocks noGrp="1"/>
              </p:cNvSpPr>
              <p:nvPr>
                <p:ph idx="1"/>
              </p:nvPr>
            </p:nvSpPr>
            <p:spPr/>
            <p:txBody>
              <a:bodyPr/>
              <a:lstStyle/>
              <a:p>
                <a:pPr marL="0" indent="0">
                  <a:buNone/>
                </a:pPr>
                <a:r>
                  <a:rPr lang="en-GB" dirty="0"/>
                  <a:t>To find the determinant of matrix A</a:t>
                </a:r>
              </a:p>
              <a:p>
                <a:pPr marL="0" indent="0">
                  <a:buNone/>
                </a:pPr>
                <a:endParaRPr lang="en-GB" dirty="0"/>
              </a:p>
              <a:p>
                <a:pPr marL="0" indent="0">
                  <a:buNone/>
                </a:pPr>
                <a:r>
                  <a:rPr lang="en-GB" dirty="0"/>
                  <a:t>A =  </a:t>
                </a:r>
                <a14:m>
                  <m:oMath xmlns:m="http://schemas.openxmlformats.org/officeDocument/2006/math">
                    <m:d>
                      <m:dPr>
                        <m:ctrlPr>
                          <a:rPr lang="en-GB" i="1">
                            <a:latin typeface="Cambria Math" panose="02040503050406030204" pitchFamily="18" charset="0"/>
                          </a:rPr>
                        </m:ctrlPr>
                      </m:dPr>
                      <m:e>
                        <m:m>
                          <m:mPr>
                            <m:mcs>
                              <m:mc>
                                <m:mcPr>
                                  <m:count m:val="3"/>
                                  <m:mcJc m:val="center"/>
                                </m:mcPr>
                              </m:mc>
                            </m:mcs>
                            <m:ctrlPr>
                              <a:rPr lang="en-GB" i="1">
                                <a:latin typeface="Cambria Math" panose="02040503050406030204" pitchFamily="18" charset="0"/>
                              </a:rPr>
                            </m:ctrlPr>
                          </m:mPr>
                          <m:mr>
                            <m:e>
                              <m:r>
                                <m:rPr>
                                  <m:brk m:alnAt="7"/>
                                </m:rPr>
                                <a:rPr lang="en-GB" b="0" i="1" smtClean="0">
                                  <a:latin typeface="Cambria Math" panose="02040503050406030204" pitchFamily="18" charset="0"/>
                                </a:rPr>
                                <m:t>2</m:t>
                              </m:r>
                            </m:e>
                            <m:e>
                              <m:r>
                                <a:rPr lang="en-GB" i="1">
                                  <a:latin typeface="Cambria Math" panose="02040503050406030204" pitchFamily="18" charset="0"/>
                                </a:rPr>
                                <m:t>−</m:t>
                              </m:r>
                              <m:r>
                                <a:rPr lang="en-GB" b="0" i="1" smtClean="0">
                                  <a:latin typeface="Cambria Math" panose="02040503050406030204" pitchFamily="18" charset="0"/>
                                </a:rPr>
                                <m:t>1</m:t>
                              </m:r>
                            </m:e>
                            <m:e>
                              <m:r>
                                <a:rPr lang="en-GB" b="0" i="1" smtClean="0">
                                  <a:latin typeface="Cambria Math" panose="02040503050406030204" pitchFamily="18" charset="0"/>
                                </a:rPr>
                                <m:t>3</m:t>
                              </m:r>
                            </m:e>
                          </m:mr>
                          <m:mr>
                            <m:e>
                              <m:r>
                                <a:rPr lang="en-GB" i="1">
                                  <a:latin typeface="Cambria Math" panose="02040503050406030204" pitchFamily="18" charset="0"/>
                                </a:rPr>
                                <m:t>1</m:t>
                              </m:r>
                            </m:e>
                            <m:e>
                              <m:r>
                                <a:rPr lang="en-GB" b="0" i="1" smtClean="0">
                                  <a:latin typeface="Cambria Math" panose="02040503050406030204" pitchFamily="18" charset="0"/>
                                </a:rPr>
                                <m:t>3</m:t>
                              </m:r>
                            </m:e>
                            <m:e>
                              <m:r>
                                <a:rPr lang="en-GB" b="0" i="1" smtClean="0">
                                  <a:latin typeface="Cambria Math" panose="02040503050406030204" pitchFamily="18" charset="0"/>
                                </a:rPr>
                                <m:t>−1</m:t>
                              </m:r>
                            </m:e>
                          </m:mr>
                          <m:mr>
                            <m:e>
                              <m:r>
                                <a:rPr lang="en-GB" b="0" i="1" smtClean="0">
                                  <a:latin typeface="Cambria Math" panose="02040503050406030204" pitchFamily="18" charset="0"/>
                                </a:rPr>
                                <m:t>2</m:t>
                              </m:r>
                            </m:e>
                            <m:e>
                              <m:r>
                                <a:rPr lang="en-GB" b="0" i="1" smtClean="0">
                                  <a:latin typeface="Cambria Math" panose="02040503050406030204" pitchFamily="18" charset="0"/>
                                </a:rPr>
                                <m:t>−2</m:t>
                              </m:r>
                            </m:e>
                            <m:e>
                              <m:r>
                                <a:rPr lang="en-GB" b="0" i="1" smtClean="0">
                                  <a:latin typeface="Cambria Math" panose="02040503050406030204" pitchFamily="18" charset="0"/>
                                </a:rPr>
                                <m:t>5</m:t>
                              </m:r>
                            </m:e>
                          </m:mr>
                        </m:m>
                      </m:e>
                    </m:d>
                  </m:oMath>
                </a14:m>
                <a:endParaRPr lang="en-GB" dirty="0"/>
              </a:p>
              <a:p>
                <a:pPr marL="0" indent="0">
                  <a:buNone/>
                </a:pPr>
                <a:endParaRPr lang="en-GB" dirty="0"/>
              </a:p>
              <a:p>
                <a:pPr marL="0" indent="0">
                  <a:buNone/>
                </a:pPr>
                <a:r>
                  <a:rPr lang="en-GB" dirty="0"/>
                  <a:t>Along with the corresponding sign matrix expand across the top row as follows:</a:t>
                </a:r>
              </a:p>
            </p:txBody>
          </p:sp>
        </mc:Choice>
        <mc:Fallback xmlns="">
          <p:sp>
            <p:nvSpPr>
              <p:cNvPr id="3" name="Content Placeholder 2">
                <a:extLst>
                  <a:ext uri="{FF2B5EF4-FFF2-40B4-BE49-F238E27FC236}">
                    <a16:creationId xmlns:a16="http://schemas.microsoft.com/office/drawing/2014/main" id="{310B12B6-69AE-4008-8FDF-E73BEC7D7D0E}"/>
                  </a:ext>
                </a:extLst>
              </p:cNvPr>
              <p:cNvSpPr>
                <a:spLocks noGrp="1" noRot="1" noChangeAspect="1" noMove="1" noResize="1" noEditPoints="1" noAdjustHandles="1" noChangeArrowheads="1" noChangeShapeType="1" noTextEdit="1"/>
              </p:cNvSpPr>
              <p:nvPr>
                <p:ph idx="1"/>
              </p:nvPr>
            </p:nvSpPr>
            <p:spPr>
              <a:blipFill>
                <a:blip r:embed="rId2"/>
                <a:stretch>
                  <a:fillRect l="-1217" t="-2241" r="-928"/>
                </a:stretch>
              </a:blipFill>
            </p:spPr>
            <p:txBody>
              <a:bodyPr/>
              <a:lstStyle/>
              <a:p>
                <a:r>
                  <a:rPr lang="en-GB">
                    <a:noFill/>
                  </a:rPr>
                  <a:t> </a:t>
                </a:r>
              </a:p>
            </p:txBody>
          </p:sp>
        </mc:Fallback>
      </mc:AlternateContent>
    </p:spTree>
    <p:extLst>
      <p:ext uri="{BB962C8B-B14F-4D97-AF65-F5344CB8AC3E}">
        <p14:creationId xmlns:p14="http://schemas.microsoft.com/office/powerpoint/2010/main" val="3194466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B3503-D1E5-4C12-B4CD-9A3FFAF5B358}"/>
              </a:ext>
            </a:extLst>
          </p:cNvPr>
          <p:cNvSpPr>
            <a:spLocks noGrp="1"/>
          </p:cNvSpPr>
          <p:nvPr>
            <p:ph type="title"/>
          </p:nvPr>
        </p:nvSpPr>
        <p:spPr/>
        <p:txBody>
          <a:bodyPr/>
          <a:lstStyle/>
          <a:p>
            <a:endParaRPr lang="en-GB"/>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02919445-7A09-4CEF-87DF-D491DBBF8092}"/>
                  </a:ext>
                </a:extLst>
              </p:cNvPr>
              <p:cNvSpPr>
                <a:spLocks noGrp="1"/>
              </p:cNvSpPr>
              <p:nvPr>
                <p:ph idx="1"/>
              </p:nvPr>
            </p:nvSpPr>
            <p:spPr/>
            <p:txBody>
              <a:bodyPr/>
              <a:lstStyle/>
              <a:p>
                <a:pPr marL="0" indent="0">
                  <a:buNone/>
                </a:pPr>
                <a:endParaRPr lang="en-GB" dirty="0"/>
              </a:p>
              <a:p>
                <a:pPr marL="0" indent="0">
                  <a:buNone/>
                </a:pPr>
                <a:r>
                  <a:rPr lang="en-GB" dirty="0"/>
                  <a:t>A =  </a:t>
                </a:r>
                <a14:m>
                  <m:oMath xmlns:m="http://schemas.openxmlformats.org/officeDocument/2006/math">
                    <m:d>
                      <m:dPr>
                        <m:ctrlPr>
                          <a:rPr lang="en-GB" i="1">
                            <a:latin typeface="Cambria Math" panose="02040503050406030204" pitchFamily="18" charset="0"/>
                          </a:rPr>
                        </m:ctrlPr>
                      </m:dPr>
                      <m:e>
                        <m:m>
                          <m:mPr>
                            <m:mcs>
                              <m:mc>
                                <m:mcPr>
                                  <m:count m:val="3"/>
                                  <m:mcJc m:val="center"/>
                                </m:mcPr>
                              </m:mc>
                            </m:mcs>
                            <m:ctrlPr>
                              <a:rPr lang="en-GB" i="1">
                                <a:latin typeface="Cambria Math" panose="02040503050406030204" pitchFamily="18" charset="0"/>
                              </a:rPr>
                            </m:ctrlPr>
                          </m:mPr>
                          <m:mr>
                            <m:e>
                              <m:r>
                                <m:rPr>
                                  <m:brk m:alnAt="7"/>
                                </m:rPr>
                                <a:rPr lang="en-GB" i="1">
                                  <a:latin typeface="Cambria Math" panose="02040503050406030204" pitchFamily="18" charset="0"/>
                                </a:rPr>
                                <m:t>2</m:t>
                              </m:r>
                            </m:e>
                            <m:e>
                              <m:r>
                                <a:rPr lang="en-GB" i="1">
                                  <a:latin typeface="Cambria Math" panose="02040503050406030204" pitchFamily="18" charset="0"/>
                                </a:rPr>
                                <m:t>−1</m:t>
                              </m:r>
                            </m:e>
                            <m:e>
                              <m:r>
                                <a:rPr lang="en-GB" i="1">
                                  <a:latin typeface="Cambria Math" panose="02040503050406030204" pitchFamily="18" charset="0"/>
                                </a:rPr>
                                <m:t>3</m:t>
                              </m:r>
                            </m:e>
                          </m:mr>
                          <m:mr>
                            <m:e>
                              <m:r>
                                <a:rPr lang="en-GB" i="1">
                                  <a:latin typeface="Cambria Math" panose="02040503050406030204" pitchFamily="18" charset="0"/>
                                </a:rPr>
                                <m:t>1</m:t>
                              </m:r>
                            </m:e>
                            <m:e>
                              <m:r>
                                <a:rPr lang="en-GB" i="1">
                                  <a:latin typeface="Cambria Math" panose="02040503050406030204" pitchFamily="18" charset="0"/>
                                </a:rPr>
                                <m:t>3</m:t>
                              </m:r>
                            </m:e>
                            <m:e>
                              <m:r>
                                <a:rPr lang="en-GB" i="1">
                                  <a:latin typeface="Cambria Math" panose="02040503050406030204" pitchFamily="18" charset="0"/>
                                </a:rPr>
                                <m:t>−1</m:t>
                              </m:r>
                            </m:e>
                          </m:mr>
                          <m:mr>
                            <m:e>
                              <m:r>
                                <a:rPr lang="en-GB" i="1">
                                  <a:latin typeface="Cambria Math" panose="02040503050406030204" pitchFamily="18" charset="0"/>
                                </a:rPr>
                                <m:t>2</m:t>
                              </m:r>
                            </m:e>
                            <m:e>
                              <m:r>
                                <a:rPr lang="en-GB" i="1">
                                  <a:latin typeface="Cambria Math" panose="02040503050406030204" pitchFamily="18" charset="0"/>
                                </a:rPr>
                                <m:t>−2</m:t>
                              </m:r>
                            </m:e>
                            <m:e>
                              <m:r>
                                <a:rPr lang="en-GB" i="1">
                                  <a:latin typeface="Cambria Math" panose="02040503050406030204" pitchFamily="18" charset="0"/>
                                </a:rPr>
                                <m:t>5</m:t>
                              </m:r>
                            </m:e>
                          </m:mr>
                        </m:m>
                      </m:e>
                    </m:d>
                  </m:oMath>
                </a14:m>
                <a:r>
                  <a:rPr lang="en-GB" dirty="0"/>
                  <a:t>            </a:t>
                </a:r>
                <a14:m>
                  <m:oMath xmlns:m="http://schemas.openxmlformats.org/officeDocument/2006/math">
                    <m:d>
                      <m:dPr>
                        <m:ctrlPr>
                          <a:rPr lang="en-GB" i="1">
                            <a:latin typeface="Cambria Math" panose="02040503050406030204" pitchFamily="18" charset="0"/>
                          </a:rPr>
                        </m:ctrlPr>
                      </m:dPr>
                      <m:e>
                        <m:m>
                          <m:mPr>
                            <m:mcs>
                              <m:mc>
                                <m:mcPr>
                                  <m:count m:val="3"/>
                                  <m:mcJc m:val="center"/>
                                </m:mcPr>
                              </m:mc>
                            </m:mcs>
                            <m:ctrlPr>
                              <a:rPr lang="en-GB" i="1">
                                <a:latin typeface="Cambria Math" panose="02040503050406030204" pitchFamily="18" charset="0"/>
                              </a:rPr>
                            </m:ctrlPr>
                          </m:mPr>
                          <m:mr>
                            <m:e>
                              <m:r>
                                <m:rPr>
                                  <m:brk m:alnAt="7"/>
                                </m:rPr>
                                <a:rPr lang="en-GB" i="1">
                                  <a:latin typeface="Cambria Math" panose="02040503050406030204" pitchFamily="18" charset="0"/>
                                </a:rPr>
                                <m:t>+</m:t>
                              </m:r>
                            </m:e>
                            <m:e>
                              <m:r>
                                <a:rPr lang="en-GB" i="1">
                                  <a:latin typeface="Cambria Math" panose="02040503050406030204" pitchFamily="18" charset="0"/>
                                </a:rPr>
                                <m:t>−</m:t>
                              </m:r>
                            </m:e>
                            <m:e>
                              <m:r>
                                <a:rPr lang="en-GB" i="1">
                                  <a:latin typeface="Cambria Math" panose="02040503050406030204" pitchFamily="18" charset="0"/>
                                </a:rPr>
                                <m:t>+</m:t>
                              </m:r>
                            </m:e>
                          </m:mr>
                          <m:mr>
                            <m:e>
                              <m:r>
                                <a:rPr lang="en-GB" i="1">
                                  <a:latin typeface="Cambria Math" panose="02040503050406030204" pitchFamily="18" charset="0"/>
                                </a:rPr>
                                <m:t>−</m:t>
                              </m:r>
                            </m:e>
                            <m:e>
                              <m:r>
                                <a:rPr lang="en-GB" i="1">
                                  <a:latin typeface="Cambria Math" panose="02040503050406030204" pitchFamily="18" charset="0"/>
                                </a:rPr>
                                <m:t>+</m:t>
                              </m:r>
                            </m:e>
                            <m:e>
                              <m:r>
                                <a:rPr lang="en-GB" i="1">
                                  <a:latin typeface="Cambria Math" panose="02040503050406030204" pitchFamily="18" charset="0"/>
                                </a:rPr>
                                <m:t>−</m:t>
                              </m:r>
                            </m:e>
                          </m:mr>
                          <m:mr>
                            <m:e>
                              <m:r>
                                <a:rPr lang="en-GB" i="1">
                                  <a:latin typeface="Cambria Math" panose="02040503050406030204" pitchFamily="18" charset="0"/>
                                </a:rPr>
                                <m:t>+</m:t>
                              </m:r>
                            </m:e>
                            <m:e>
                              <m:r>
                                <a:rPr lang="en-GB" i="1">
                                  <a:latin typeface="Cambria Math" panose="02040503050406030204" pitchFamily="18" charset="0"/>
                                </a:rPr>
                                <m:t>−</m:t>
                              </m:r>
                            </m:e>
                            <m:e>
                              <m:r>
                                <a:rPr lang="en-GB" i="1">
                                  <a:latin typeface="Cambria Math" panose="02040503050406030204" pitchFamily="18" charset="0"/>
                                </a:rPr>
                                <m:t>+</m:t>
                              </m:r>
                            </m:e>
                          </m:mr>
                        </m:m>
                      </m:e>
                    </m:d>
                  </m:oMath>
                </a14:m>
                <a:r>
                  <a:rPr lang="en-GB" dirty="0"/>
                  <a:t> </a:t>
                </a:r>
              </a:p>
              <a:p>
                <a:pPr marL="0" indent="0">
                  <a:buNone/>
                </a:pPr>
                <a:r>
                  <a:rPr lang="en-GB" dirty="0"/>
                  <a:t>Thus for the first element we evaluate</a:t>
                </a:r>
              </a:p>
              <a:p>
                <a:pPr marL="0" indent="0">
                  <a:buNone/>
                </a:pPr>
                <a:r>
                  <a:rPr lang="en-GB" dirty="0"/>
                  <a:t> +2</a:t>
                </a:r>
                <a14:m>
                  <m:oMath xmlns:m="http://schemas.openxmlformats.org/officeDocument/2006/math">
                    <m:d>
                      <m:dPr>
                        <m:begChr m:val="|"/>
                        <m:endChr m:val="|"/>
                        <m:ctrlPr>
                          <a:rPr lang="en-GB" i="1" smtClean="0">
                            <a:latin typeface="Cambria Math" panose="02040503050406030204" pitchFamily="18" charset="0"/>
                          </a:rPr>
                        </m:ctrlPr>
                      </m:dPr>
                      <m:e>
                        <m:m>
                          <m:mPr>
                            <m:mcs>
                              <m:mc>
                                <m:mcPr>
                                  <m:count m:val="2"/>
                                  <m:mcJc m:val="center"/>
                                </m:mcPr>
                              </m:mc>
                            </m:mcs>
                            <m:ctrlPr>
                              <a:rPr lang="en-GB" i="1" smtClean="0">
                                <a:latin typeface="Cambria Math" panose="02040503050406030204" pitchFamily="18" charset="0"/>
                              </a:rPr>
                            </m:ctrlPr>
                          </m:mPr>
                          <m:mr>
                            <m:e>
                              <m:r>
                                <m:rPr>
                                  <m:brk m:alnAt="7"/>
                                </m:rPr>
                                <a:rPr lang="en-GB" b="0" i="1" smtClean="0">
                                  <a:latin typeface="Cambria Math" panose="02040503050406030204" pitchFamily="18" charset="0"/>
                                </a:rPr>
                                <m:t>3</m:t>
                              </m:r>
                            </m:e>
                            <m:e>
                              <m:r>
                                <a:rPr lang="en-GB" b="0" i="1" smtClean="0">
                                  <a:latin typeface="Cambria Math" panose="02040503050406030204" pitchFamily="18" charset="0"/>
                                </a:rPr>
                                <m:t>−1</m:t>
                              </m:r>
                            </m:e>
                          </m:mr>
                          <m:mr>
                            <m:e>
                              <m:r>
                                <a:rPr lang="en-GB" b="0" i="1" smtClean="0">
                                  <a:latin typeface="Cambria Math" panose="02040503050406030204" pitchFamily="18" charset="0"/>
                                </a:rPr>
                                <m:t>−2</m:t>
                              </m:r>
                            </m:e>
                            <m:e>
                              <m:r>
                                <a:rPr lang="en-GB" b="0" i="1" smtClean="0">
                                  <a:latin typeface="Cambria Math" panose="02040503050406030204" pitchFamily="18" charset="0"/>
                                </a:rPr>
                                <m:t>5</m:t>
                              </m:r>
                            </m:e>
                          </m:mr>
                        </m:m>
                      </m:e>
                    </m:d>
                  </m:oMath>
                </a14:m>
                <a:endParaRPr lang="en-GB" dirty="0"/>
              </a:p>
              <a:p>
                <a:pPr marL="0" indent="0">
                  <a:buNone/>
                </a:pPr>
                <a:r>
                  <a:rPr lang="en-GB" dirty="0"/>
                  <a:t> and like wise for the second element along the top row we evaluate</a:t>
                </a:r>
              </a:p>
            </p:txBody>
          </p:sp>
        </mc:Choice>
        <mc:Fallback xmlns="">
          <p:sp>
            <p:nvSpPr>
              <p:cNvPr id="3" name="Content Placeholder 2">
                <a:extLst>
                  <a:ext uri="{FF2B5EF4-FFF2-40B4-BE49-F238E27FC236}">
                    <a16:creationId xmlns:a16="http://schemas.microsoft.com/office/drawing/2014/main" id="{02919445-7A09-4CEF-87DF-D491DBBF8092}"/>
                  </a:ext>
                </a:extLst>
              </p:cNvPr>
              <p:cNvSpPr>
                <a:spLocks noGrp="1" noRot="1" noChangeAspect="1" noMove="1" noResize="1" noEditPoints="1" noAdjustHandles="1" noChangeArrowheads="1" noChangeShapeType="1" noTextEdit="1"/>
              </p:cNvSpPr>
              <p:nvPr>
                <p:ph idx="1"/>
              </p:nvPr>
            </p:nvSpPr>
            <p:spPr>
              <a:blipFill>
                <a:blip r:embed="rId2"/>
                <a:stretch>
                  <a:fillRect l="-1217"/>
                </a:stretch>
              </a:blipFill>
            </p:spPr>
            <p:txBody>
              <a:bodyPr/>
              <a:lstStyle/>
              <a:p>
                <a:r>
                  <a:rPr lang="en-GB">
                    <a:noFill/>
                  </a:rPr>
                  <a:t> </a:t>
                </a:r>
              </a:p>
            </p:txBody>
          </p:sp>
        </mc:Fallback>
      </mc:AlternateContent>
      <p:cxnSp>
        <p:nvCxnSpPr>
          <p:cNvPr id="5" name="Straight Connector 4">
            <a:extLst>
              <a:ext uri="{FF2B5EF4-FFF2-40B4-BE49-F238E27FC236}">
                <a16:creationId xmlns:a16="http://schemas.microsoft.com/office/drawing/2014/main" id="{4DD7E50A-7BCB-46F2-B1DB-0318593C7EA3}"/>
              </a:ext>
            </a:extLst>
          </p:cNvPr>
          <p:cNvCxnSpPr/>
          <p:nvPr/>
        </p:nvCxnSpPr>
        <p:spPr>
          <a:xfrm flipV="1">
            <a:off x="1873188" y="2130641"/>
            <a:ext cx="0" cy="1298359"/>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06A3AEDC-705B-43B4-BD35-884C65831680}"/>
              </a:ext>
            </a:extLst>
          </p:cNvPr>
          <p:cNvCxnSpPr/>
          <p:nvPr/>
        </p:nvCxnSpPr>
        <p:spPr>
          <a:xfrm>
            <a:off x="1313895" y="2441359"/>
            <a:ext cx="2778711" cy="0"/>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90629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EA3C3-4B1B-4D9B-A599-971E8BD7FA15}"/>
              </a:ext>
            </a:extLst>
          </p:cNvPr>
          <p:cNvSpPr>
            <a:spLocks noGrp="1"/>
          </p:cNvSpPr>
          <p:nvPr>
            <p:ph type="title"/>
          </p:nvPr>
        </p:nvSpPr>
        <p:spPr/>
        <p:txBody>
          <a:bodyPr/>
          <a:lstStyle/>
          <a:p>
            <a:endParaRPr lang="en-GB"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E393D4E0-F054-4AFF-BC39-B5A91981DC06}"/>
                  </a:ext>
                </a:extLst>
              </p:cNvPr>
              <p:cNvSpPr>
                <a:spLocks noGrp="1"/>
              </p:cNvSpPr>
              <p:nvPr>
                <p:ph idx="1"/>
              </p:nvPr>
            </p:nvSpPr>
            <p:spPr/>
            <p:txBody>
              <a:bodyPr/>
              <a:lstStyle/>
              <a:p>
                <a:pPr marL="0" indent="0">
                  <a:buNone/>
                </a:pPr>
                <a:endParaRPr lang="en-GB" i="1" dirty="0">
                  <a:latin typeface="Cambria Math" panose="02040503050406030204" pitchFamily="18" charset="0"/>
                </a:endParaRPr>
              </a:p>
              <a:p>
                <a:pPr marL="0" indent="0">
                  <a:buNone/>
                </a:pPr>
                <a14:m>
                  <m:oMathPara xmlns:m="http://schemas.openxmlformats.org/officeDocument/2006/math">
                    <m:oMathParaPr>
                      <m:jc m:val="left"/>
                    </m:oMathParaPr>
                    <m:oMath xmlns:m="http://schemas.openxmlformats.org/officeDocument/2006/math">
                      <m:d>
                        <m:dPr>
                          <m:ctrlPr>
                            <a:rPr lang="en-GB" i="1">
                              <a:latin typeface="Cambria Math" panose="02040503050406030204" pitchFamily="18" charset="0"/>
                            </a:rPr>
                          </m:ctrlPr>
                        </m:dPr>
                        <m:e>
                          <m:m>
                            <m:mPr>
                              <m:mcs>
                                <m:mc>
                                  <m:mcPr>
                                    <m:count m:val="3"/>
                                    <m:mcJc m:val="center"/>
                                  </m:mcPr>
                                </m:mc>
                              </m:mcs>
                              <m:ctrlPr>
                                <a:rPr lang="en-GB" i="1">
                                  <a:latin typeface="Cambria Math" panose="02040503050406030204" pitchFamily="18" charset="0"/>
                                </a:rPr>
                              </m:ctrlPr>
                            </m:mPr>
                            <m:mr>
                              <m:e>
                                <m:r>
                                  <m:rPr>
                                    <m:brk m:alnAt="7"/>
                                  </m:rPr>
                                  <a:rPr lang="en-GB" i="1">
                                    <a:latin typeface="Cambria Math" panose="02040503050406030204" pitchFamily="18" charset="0"/>
                                  </a:rPr>
                                  <m:t>2</m:t>
                                </m:r>
                              </m:e>
                              <m:e>
                                <m:r>
                                  <a:rPr lang="en-GB" i="1">
                                    <a:latin typeface="Cambria Math" panose="02040503050406030204" pitchFamily="18" charset="0"/>
                                  </a:rPr>
                                  <m:t>−1</m:t>
                                </m:r>
                              </m:e>
                              <m:e>
                                <m:r>
                                  <a:rPr lang="en-GB" i="1">
                                    <a:latin typeface="Cambria Math" panose="02040503050406030204" pitchFamily="18" charset="0"/>
                                  </a:rPr>
                                  <m:t>3</m:t>
                                </m:r>
                              </m:e>
                            </m:mr>
                            <m:mr>
                              <m:e>
                                <m:r>
                                  <a:rPr lang="en-GB" i="1">
                                    <a:latin typeface="Cambria Math" panose="02040503050406030204" pitchFamily="18" charset="0"/>
                                  </a:rPr>
                                  <m:t>1</m:t>
                                </m:r>
                              </m:e>
                              <m:e>
                                <m:r>
                                  <a:rPr lang="en-GB" i="1">
                                    <a:latin typeface="Cambria Math" panose="02040503050406030204" pitchFamily="18" charset="0"/>
                                  </a:rPr>
                                  <m:t>3</m:t>
                                </m:r>
                              </m:e>
                              <m:e>
                                <m:r>
                                  <a:rPr lang="en-GB" i="1">
                                    <a:latin typeface="Cambria Math" panose="02040503050406030204" pitchFamily="18" charset="0"/>
                                  </a:rPr>
                                  <m:t>−1</m:t>
                                </m:r>
                              </m:e>
                            </m:mr>
                            <m:mr>
                              <m:e>
                                <m:r>
                                  <a:rPr lang="en-GB" i="1">
                                    <a:latin typeface="Cambria Math" panose="02040503050406030204" pitchFamily="18" charset="0"/>
                                  </a:rPr>
                                  <m:t>2</m:t>
                                </m:r>
                              </m:e>
                              <m:e>
                                <m:r>
                                  <a:rPr lang="en-GB" i="1">
                                    <a:latin typeface="Cambria Math" panose="02040503050406030204" pitchFamily="18" charset="0"/>
                                  </a:rPr>
                                  <m:t>−2</m:t>
                                </m:r>
                              </m:e>
                              <m:e>
                                <m:r>
                                  <a:rPr lang="en-GB" i="1">
                                    <a:latin typeface="Cambria Math" panose="02040503050406030204" pitchFamily="18" charset="0"/>
                                  </a:rPr>
                                  <m:t>5</m:t>
                                </m:r>
                              </m:e>
                            </m:mr>
                          </m:m>
                        </m:e>
                      </m:d>
                      <m:r>
                        <a:rPr lang="en-GB" b="0" i="1" smtClean="0">
                          <a:latin typeface="Cambria Math" panose="02040503050406030204" pitchFamily="18" charset="0"/>
                        </a:rPr>
                        <m:t>           </m:t>
                      </m:r>
                      <m:d>
                        <m:dPr>
                          <m:ctrlPr>
                            <a:rPr lang="en-GB" i="1">
                              <a:latin typeface="Cambria Math" panose="02040503050406030204" pitchFamily="18" charset="0"/>
                            </a:rPr>
                          </m:ctrlPr>
                        </m:dPr>
                        <m:e>
                          <m:m>
                            <m:mPr>
                              <m:mcs>
                                <m:mc>
                                  <m:mcPr>
                                    <m:count m:val="3"/>
                                    <m:mcJc m:val="center"/>
                                  </m:mcPr>
                                </m:mc>
                              </m:mcs>
                              <m:ctrlPr>
                                <a:rPr lang="en-GB" i="1">
                                  <a:latin typeface="Cambria Math" panose="02040503050406030204" pitchFamily="18" charset="0"/>
                                </a:rPr>
                              </m:ctrlPr>
                            </m:mPr>
                            <m:mr>
                              <m:e>
                                <m:r>
                                  <m:rPr>
                                    <m:brk m:alnAt="7"/>
                                  </m:rPr>
                                  <a:rPr lang="en-GB" i="1">
                                    <a:latin typeface="Cambria Math" panose="02040503050406030204" pitchFamily="18" charset="0"/>
                                  </a:rPr>
                                  <m:t>+</m:t>
                                </m:r>
                              </m:e>
                              <m:e>
                                <m:r>
                                  <a:rPr lang="en-GB" i="1">
                                    <a:latin typeface="Cambria Math" panose="02040503050406030204" pitchFamily="18" charset="0"/>
                                  </a:rPr>
                                  <m:t>−</m:t>
                                </m:r>
                              </m:e>
                              <m:e>
                                <m:r>
                                  <a:rPr lang="en-GB" i="1">
                                    <a:latin typeface="Cambria Math" panose="02040503050406030204" pitchFamily="18" charset="0"/>
                                  </a:rPr>
                                  <m:t>+</m:t>
                                </m:r>
                              </m:e>
                            </m:mr>
                            <m:mr>
                              <m:e>
                                <m:r>
                                  <a:rPr lang="en-GB" i="1">
                                    <a:latin typeface="Cambria Math" panose="02040503050406030204" pitchFamily="18" charset="0"/>
                                  </a:rPr>
                                  <m:t>−</m:t>
                                </m:r>
                              </m:e>
                              <m:e>
                                <m:r>
                                  <a:rPr lang="en-GB" i="1">
                                    <a:latin typeface="Cambria Math" panose="02040503050406030204" pitchFamily="18" charset="0"/>
                                  </a:rPr>
                                  <m:t>+</m:t>
                                </m:r>
                              </m:e>
                              <m:e>
                                <m:r>
                                  <a:rPr lang="en-GB" i="1">
                                    <a:latin typeface="Cambria Math" panose="02040503050406030204" pitchFamily="18" charset="0"/>
                                  </a:rPr>
                                  <m:t>−</m:t>
                                </m:r>
                              </m:e>
                            </m:mr>
                            <m:mr>
                              <m:e>
                                <m:r>
                                  <a:rPr lang="en-GB" i="1">
                                    <a:latin typeface="Cambria Math" panose="02040503050406030204" pitchFamily="18" charset="0"/>
                                  </a:rPr>
                                  <m:t>+</m:t>
                                </m:r>
                              </m:e>
                              <m:e>
                                <m:r>
                                  <a:rPr lang="en-GB" i="1">
                                    <a:latin typeface="Cambria Math" panose="02040503050406030204" pitchFamily="18" charset="0"/>
                                  </a:rPr>
                                  <m:t>−</m:t>
                                </m:r>
                              </m:e>
                              <m:e>
                                <m:r>
                                  <a:rPr lang="en-GB" i="1">
                                    <a:latin typeface="Cambria Math" panose="02040503050406030204" pitchFamily="18" charset="0"/>
                                  </a:rPr>
                                  <m:t>+</m:t>
                                </m:r>
                              </m:e>
                            </m:mr>
                          </m:m>
                        </m:e>
                      </m:d>
                    </m:oMath>
                  </m:oMathPara>
                </a14:m>
                <a:endParaRPr lang="en-GB" dirty="0"/>
              </a:p>
              <a:p>
                <a:pPr marL="0" indent="0">
                  <a:buNone/>
                </a:pPr>
                <a:endParaRPr lang="en-GB" dirty="0"/>
              </a:p>
              <a:p>
                <a:pPr marL="0" indent="0">
                  <a:buNone/>
                </a:pPr>
                <a:r>
                  <a:rPr lang="en-GB" dirty="0"/>
                  <a:t> -(-1)</a:t>
                </a:r>
                <a14:m>
                  <m:oMath xmlns:m="http://schemas.openxmlformats.org/officeDocument/2006/math">
                    <m:d>
                      <m:dPr>
                        <m:begChr m:val="|"/>
                        <m:endChr m:val="|"/>
                        <m:ctrlPr>
                          <a:rPr lang="en-GB" i="1" smtClean="0">
                            <a:latin typeface="Cambria Math" panose="02040503050406030204" pitchFamily="18" charset="0"/>
                          </a:rPr>
                        </m:ctrlPr>
                      </m:dPr>
                      <m:e>
                        <m:m>
                          <m:mPr>
                            <m:mcs>
                              <m:mc>
                                <m:mcPr>
                                  <m:count m:val="2"/>
                                  <m:mcJc m:val="center"/>
                                </m:mcPr>
                              </m:mc>
                            </m:mcs>
                            <m:ctrlPr>
                              <a:rPr lang="en-GB" i="1" smtClean="0">
                                <a:latin typeface="Cambria Math" panose="02040503050406030204" pitchFamily="18" charset="0"/>
                              </a:rPr>
                            </m:ctrlPr>
                          </m:mPr>
                          <m:mr>
                            <m:e>
                              <m:r>
                                <m:rPr>
                                  <m:brk m:alnAt="7"/>
                                </m:rPr>
                                <a:rPr lang="en-GB" b="0" i="1" smtClean="0">
                                  <a:latin typeface="Cambria Math" panose="02040503050406030204" pitchFamily="18" charset="0"/>
                                </a:rPr>
                                <m:t>1</m:t>
                              </m:r>
                            </m:e>
                            <m:e>
                              <m:r>
                                <a:rPr lang="en-GB" b="0" i="1" smtClean="0">
                                  <a:latin typeface="Cambria Math" panose="02040503050406030204" pitchFamily="18" charset="0"/>
                                </a:rPr>
                                <m:t>−1</m:t>
                              </m:r>
                            </m:e>
                          </m:mr>
                          <m:mr>
                            <m:e>
                              <m:r>
                                <a:rPr lang="en-GB" b="0" i="1" smtClean="0">
                                  <a:latin typeface="Cambria Math" panose="02040503050406030204" pitchFamily="18" charset="0"/>
                                </a:rPr>
                                <m:t>2</m:t>
                              </m:r>
                            </m:e>
                            <m:e>
                              <m:r>
                                <a:rPr lang="en-GB" b="0" i="1" smtClean="0">
                                  <a:latin typeface="Cambria Math" panose="02040503050406030204" pitchFamily="18" charset="0"/>
                                </a:rPr>
                                <m:t>5</m:t>
                              </m:r>
                            </m:e>
                          </m:mr>
                        </m:m>
                      </m:e>
                    </m:d>
                  </m:oMath>
                </a14:m>
                <a:endParaRPr lang="en-GB" dirty="0"/>
              </a:p>
              <a:p>
                <a:pPr marL="0" indent="0">
                  <a:buNone/>
                </a:pPr>
                <a:endParaRPr lang="en-GB" dirty="0"/>
              </a:p>
              <a:p>
                <a:pPr marL="0" indent="0">
                  <a:buNone/>
                </a:pPr>
                <a:r>
                  <a:rPr lang="en-GB" dirty="0"/>
                  <a:t>And then lastly including the last term we would have:-</a:t>
                </a:r>
              </a:p>
            </p:txBody>
          </p:sp>
        </mc:Choice>
        <mc:Fallback xmlns="">
          <p:sp>
            <p:nvSpPr>
              <p:cNvPr id="3" name="Content Placeholder 2">
                <a:extLst>
                  <a:ext uri="{FF2B5EF4-FFF2-40B4-BE49-F238E27FC236}">
                    <a16:creationId xmlns:a16="http://schemas.microsoft.com/office/drawing/2014/main" id="{E393D4E0-F054-4AFF-BC39-B5A91981DC06}"/>
                  </a:ext>
                </a:extLst>
              </p:cNvPr>
              <p:cNvSpPr>
                <a:spLocks noGrp="1" noRot="1" noChangeAspect="1" noMove="1" noResize="1" noEditPoints="1" noAdjustHandles="1" noChangeArrowheads="1" noChangeShapeType="1" noTextEdit="1"/>
              </p:cNvSpPr>
              <p:nvPr>
                <p:ph idx="1"/>
              </p:nvPr>
            </p:nvSpPr>
            <p:spPr>
              <a:blipFill>
                <a:blip r:embed="rId2"/>
                <a:stretch>
                  <a:fillRect l="-1217"/>
                </a:stretch>
              </a:blipFill>
            </p:spPr>
            <p:txBody>
              <a:bodyPr/>
              <a:lstStyle/>
              <a:p>
                <a:r>
                  <a:rPr lang="en-GB">
                    <a:noFill/>
                  </a:rPr>
                  <a:t> </a:t>
                </a:r>
              </a:p>
            </p:txBody>
          </p:sp>
        </mc:Fallback>
      </mc:AlternateContent>
      <p:cxnSp>
        <p:nvCxnSpPr>
          <p:cNvPr id="5" name="Straight Connector 4">
            <a:extLst>
              <a:ext uri="{FF2B5EF4-FFF2-40B4-BE49-F238E27FC236}">
                <a16:creationId xmlns:a16="http://schemas.microsoft.com/office/drawing/2014/main" id="{29C94DC1-95D7-41CA-B303-43BFAC494DCA}"/>
              </a:ext>
            </a:extLst>
          </p:cNvPr>
          <p:cNvCxnSpPr/>
          <p:nvPr/>
        </p:nvCxnSpPr>
        <p:spPr>
          <a:xfrm flipV="1">
            <a:off x="2006353" y="1935332"/>
            <a:ext cx="0" cy="1493668"/>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0F4B46B7-CF11-4079-BAEE-2D30590A11EB}"/>
              </a:ext>
            </a:extLst>
          </p:cNvPr>
          <p:cNvCxnSpPr/>
          <p:nvPr/>
        </p:nvCxnSpPr>
        <p:spPr>
          <a:xfrm>
            <a:off x="914400" y="2325950"/>
            <a:ext cx="2423604" cy="0"/>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60825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330B0-0ED5-47BC-AF07-21CFAECBB34F}"/>
              </a:ext>
            </a:extLst>
          </p:cNvPr>
          <p:cNvSpPr>
            <a:spLocks noGrp="1"/>
          </p:cNvSpPr>
          <p:nvPr>
            <p:ph type="title"/>
          </p:nvPr>
        </p:nvSpPr>
        <p:spPr/>
        <p:txBody>
          <a:bodyPr/>
          <a:lstStyle/>
          <a:p>
            <a:endParaRPr lang="en-GB"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3D4350E1-9B7D-436E-B7B1-5392CB22E153}"/>
                  </a:ext>
                </a:extLst>
              </p:cNvPr>
              <p:cNvSpPr>
                <a:spLocks noGrp="1"/>
              </p:cNvSpPr>
              <p:nvPr>
                <p:ph idx="1"/>
              </p:nvPr>
            </p:nvSpPr>
            <p:spPr>
              <a:xfrm>
                <a:off x="577049" y="1690688"/>
                <a:ext cx="10776751" cy="4970864"/>
              </a:xfrm>
            </p:spPr>
            <p:txBody>
              <a:bodyPr>
                <a:normAutofit fontScale="25000" lnSpcReduction="20000"/>
              </a:bodyPr>
              <a:lstStyle/>
              <a:p>
                <a:pPr marL="0" indent="0">
                  <a:buNone/>
                </a:pPr>
                <a:endParaRPr lang="en-GB" sz="8000" dirty="0"/>
              </a:p>
              <a:p>
                <a:pPr marL="0" indent="0">
                  <a:buNone/>
                </a:pPr>
                <a:r>
                  <a:rPr lang="en-GB" sz="8000" dirty="0"/>
                  <a:t>A=  </a:t>
                </a:r>
                <a14:m>
                  <m:oMath xmlns:m="http://schemas.openxmlformats.org/officeDocument/2006/math">
                    <m:d>
                      <m:dPr>
                        <m:ctrlPr>
                          <a:rPr lang="en-GB" sz="8000" i="1">
                            <a:latin typeface="Cambria Math" panose="02040503050406030204" pitchFamily="18" charset="0"/>
                          </a:rPr>
                        </m:ctrlPr>
                      </m:dPr>
                      <m:e>
                        <m:m>
                          <m:mPr>
                            <m:mcs>
                              <m:mc>
                                <m:mcPr>
                                  <m:count m:val="3"/>
                                  <m:mcJc m:val="center"/>
                                </m:mcPr>
                              </m:mc>
                            </m:mcs>
                            <m:ctrlPr>
                              <a:rPr lang="en-GB" sz="8000" i="1">
                                <a:latin typeface="Cambria Math" panose="02040503050406030204" pitchFamily="18" charset="0"/>
                              </a:rPr>
                            </m:ctrlPr>
                          </m:mPr>
                          <m:mr>
                            <m:e>
                              <m:r>
                                <m:rPr>
                                  <m:brk m:alnAt="7"/>
                                </m:rPr>
                                <a:rPr lang="en-GB" sz="8000" i="1">
                                  <a:latin typeface="Cambria Math" panose="02040503050406030204" pitchFamily="18" charset="0"/>
                                </a:rPr>
                                <m:t>2</m:t>
                              </m:r>
                            </m:e>
                            <m:e>
                              <m:r>
                                <a:rPr lang="en-GB" sz="8000" i="1">
                                  <a:latin typeface="Cambria Math" panose="02040503050406030204" pitchFamily="18" charset="0"/>
                                </a:rPr>
                                <m:t>−1</m:t>
                              </m:r>
                            </m:e>
                            <m:e>
                              <m:r>
                                <a:rPr lang="en-GB" sz="8000" i="1">
                                  <a:latin typeface="Cambria Math" panose="02040503050406030204" pitchFamily="18" charset="0"/>
                                </a:rPr>
                                <m:t>3</m:t>
                              </m:r>
                            </m:e>
                          </m:mr>
                          <m:mr>
                            <m:e>
                              <m:r>
                                <a:rPr lang="en-GB" sz="8000" i="1">
                                  <a:latin typeface="Cambria Math" panose="02040503050406030204" pitchFamily="18" charset="0"/>
                                </a:rPr>
                                <m:t>1</m:t>
                              </m:r>
                            </m:e>
                            <m:e>
                              <m:r>
                                <a:rPr lang="en-GB" sz="8000" i="1">
                                  <a:latin typeface="Cambria Math" panose="02040503050406030204" pitchFamily="18" charset="0"/>
                                </a:rPr>
                                <m:t>3</m:t>
                              </m:r>
                            </m:e>
                            <m:e>
                              <m:r>
                                <a:rPr lang="en-GB" sz="8000" i="1">
                                  <a:latin typeface="Cambria Math" panose="02040503050406030204" pitchFamily="18" charset="0"/>
                                </a:rPr>
                                <m:t>−1</m:t>
                              </m:r>
                            </m:e>
                          </m:mr>
                          <m:mr>
                            <m:e>
                              <m:r>
                                <a:rPr lang="en-GB" sz="8000" i="1">
                                  <a:latin typeface="Cambria Math" panose="02040503050406030204" pitchFamily="18" charset="0"/>
                                </a:rPr>
                                <m:t>2</m:t>
                              </m:r>
                            </m:e>
                            <m:e>
                              <m:r>
                                <a:rPr lang="en-GB" sz="8000" i="1">
                                  <a:latin typeface="Cambria Math" panose="02040503050406030204" pitchFamily="18" charset="0"/>
                                </a:rPr>
                                <m:t>−2</m:t>
                              </m:r>
                            </m:e>
                            <m:e>
                              <m:r>
                                <a:rPr lang="en-GB" sz="8000" i="1">
                                  <a:latin typeface="Cambria Math" panose="02040503050406030204" pitchFamily="18" charset="0"/>
                                </a:rPr>
                                <m:t>5</m:t>
                              </m:r>
                            </m:e>
                          </m:mr>
                        </m:m>
                      </m:e>
                    </m:d>
                  </m:oMath>
                </a14:m>
                <a:r>
                  <a:rPr lang="en-GB" sz="8000" dirty="0"/>
                  <a:t>             </a:t>
                </a:r>
                <a14:m>
                  <m:oMath xmlns:m="http://schemas.openxmlformats.org/officeDocument/2006/math">
                    <m:d>
                      <m:dPr>
                        <m:ctrlPr>
                          <a:rPr lang="en-GB" sz="8000" i="1">
                            <a:latin typeface="Cambria Math" panose="02040503050406030204" pitchFamily="18" charset="0"/>
                          </a:rPr>
                        </m:ctrlPr>
                      </m:dPr>
                      <m:e>
                        <m:m>
                          <m:mPr>
                            <m:mcs>
                              <m:mc>
                                <m:mcPr>
                                  <m:count m:val="3"/>
                                  <m:mcJc m:val="center"/>
                                </m:mcPr>
                              </m:mc>
                            </m:mcs>
                            <m:ctrlPr>
                              <a:rPr lang="en-GB" sz="8000" i="1">
                                <a:latin typeface="Cambria Math" panose="02040503050406030204" pitchFamily="18" charset="0"/>
                              </a:rPr>
                            </m:ctrlPr>
                          </m:mPr>
                          <m:mr>
                            <m:e>
                              <m:r>
                                <m:rPr>
                                  <m:brk m:alnAt="7"/>
                                </m:rPr>
                                <a:rPr lang="en-GB" sz="8000" i="1">
                                  <a:latin typeface="Cambria Math" panose="02040503050406030204" pitchFamily="18" charset="0"/>
                                </a:rPr>
                                <m:t>+</m:t>
                              </m:r>
                            </m:e>
                            <m:e>
                              <m:r>
                                <a:rPr lang="en-GB" sz="8000" i="1">
                                  <a:latin typeface="Cambria Math" panose="02040503050406030204" pitchFamily="18" charset="0"/>
                                </a:rPr>
                                <m:t>−</m:t>
                              </m:r>
                            </m:e>
                            <m:e>
                              <m:r>
                                <a:rPr lang="en-GB" sz="8000" i="1">
                                  <a:latin typeface="Cambria Math" panose="02040503050406030204" pitchFamily="18" charset="0"/>
                                </a:rPr>
                                <m:t>+</m:t>
                              </m:r>
                            </m:e>
                          </m:mr>
                          <m:mr>
                            <m:e>
                              <m:r>
                                <a:rPr lang="en-GB" sz="8000" i="1">
                                  <a:latin typeface="Cambria Math" panose="02040503050406030204" pitchFamily="18" charset="0"/>
                                </a:rPr>
                                <m:t>−</m:t>
                              </m:r>
                            </m:e>
                            <m:e>
                              <m:r>
                                <a:rPr lang="en-GB" sz="8000" i="1">
                                  <a:latin typeface="Cambria Math" panose="02040503050406030204" pitchFamily="18" charset="0"/>
                                </a:rPr>
                                <m:t>+</m:t>
                              </m:r>
                            </m:e>
                            <m:e>
                              <m:r>
                                <a:rPr lang="en-GB" sz="8000" i="1">
                                  <a:latin typeface="Cambria Math" panose="02040503050406030204" pitchFamily="18" charset="0"/>
                                </a:rPr>
                                <m:t>−</m:t>
                              </m:r>
                            </m:e>
                          </m:mr>
                          <m:mr>
                            <m:e>
                              <m:r>
                                <a:rPr lang="en-GB" sz="8000" i="1">
                                  <a:latin typeface="Cambria Math" panose="02040503050406030204" pitchFamily="18" charset="0"/>
                                </a:rPr>
                                <m:t>+</m:t>
                              </m:r>
                            </m:e>
                            <m:e>
                              <m:r>
                                <a:rPr lang="en-GB" sz="8000" i="1">
                                  <a:latin typeface="Cambria Math" panose="02040503050406030204" pitchFamily="18" charset="0"/>
                                </a:rPr>
                                <m:t>−</m:t>
                              </m:r>
                            </m:e>
                            <m:e>
                              <m:r>
                                <a:rPr lang="en-GB" sz="8000" i="1">
                                  <a:latin typeface="Cambria Math" panose="02040503050406030204" pitchFamily="18" charset="0"/>
                                </a:rPr>
                                <m:t>+</m:t>
                              </m:r>
                            </m:e>
                          </m:mr>
                        </m:m>
                      </m:e>
                    </m:d>
                  </m:oMath>
                </a14:m>
                <a:endParaRPr lang="en-GB" sz="8000" dirty="0"/>
              </a:p>
              <a:p>
                <a:pPr marL="0" indent="0">
                  <a:buNone/>
                </a:pPr>
                <a:endParaRPr lang="en-GB" sz="8000" dirty="0"/>
              </a:p>
              <a:p>
                <a:pPr marL="0" indent="0">
                  <a:buNone/>
                </a:pPr>
                <a:r>
                  <a:rPr lang="en-GB" sz="8000" dirty="0"/>
                  <a:t>|A| = +2</a:t>
                </a:r>
                <a14:m>
                  <m:oMath xmlns:m="http://schemas.openxmlformats.org/officeDocument/2006/math">
                    <m:d>
                      <m:dPr>
                        <m:begChr m:val="|"/>
                        <m:endChr m:val="|"/>
                        <m:ctrlPr>
                          <a:rPr lang="en-GB" sz="8000" i="1" smtClean="0">
                            <a:latin typeface="Cambria Math" panose="02040503050406030204" pitchFamily="18" charset="0"/>
                          </a:rPr>
                        </m:ctrlPr>
                      </m:dPr>
                      <m:e>
                        <m:m>
                          <m:mPr>
                            <m:mcs>
                              <m:mc>
                                <m:mcPr>
                                  <m:count m:val="2"/>
                                  <m:mcJc m:val="center"/>
                                </m:mcPr>
                              </m:mc>
                            </m:mcs>
                            <m:ctrlPr>
                              <a:rPr lang="en-GB" sz="8000" i="1" smtClean="0">
                                <a:latin typeface="Cambria Math" panose="02040503050406030204" pitchFamily="18" charset="0"/>
                              </a:rPr>
                            </m:ctrlPr>
                          </m:mPr>
                          <m:mr>
                            <m:e>
                              <m:r>
                                <m:rPr>
                                  <m:brk m:alnAt="7"/>
                                </m:rPr>
                                <a:rPr lang="en-GB" sz="8000" b="0" i="1" smtClean="0">
                                  <a:latin typeface="Cambria Math" panose="02040503050406030204" pitchFamily="18" charset="0"/>
                                </a:rPr>
                                <m:t>3</m:t>
                              </m:r>
                            </m:e>
                            <m:e>
                              <m:r>
                                <a:rPr lang="en-GB" sz="8000" b="0" i="1" smtClean="0">
                                  <a:latin typeface="Cambria Math" panose="02040503050406030204" pitchFamily="18" charset="0"/>
                                </a:rPr>
                                <m:t>−1</m:t>
                              </m:r>
                            </m:e>
                          </m:mr>
                          <m:mr>
                            <m:e>
                              <m:r>
                                <a:rPr lang="en-GB" sz="8000" b="0" i="1" smtClean="0">
                                  <a:latin typeface="Cambria Math" panose="02040503050406030204" pitchFamily="18" charset="0"/>
                                </a:rPr>
                                <m:t>−2</m:t>
                              </m:r>
                            </m:e>
                            <m:e>
                              <m:r>
                                <a:rPr lang="en-GB" sz="8000" b="0" i="1" smtClean="0">
                                  <a:latin typeface="Cambria Math" panose="02040503050406030204" pitchFamily="18" charset="0"/>
                                </a:rPr>
                                <m:t>5</m:t>
                              </m:r>
                            </m:e>
                          </m:mr>
                        </m:m>
                      </m:e>
                    </m:d>
                    <m:r>
                      <a:rPr lang="en-GB" sz="8000" b="0" i="1" smtClean="0">
                        <a:latin typeface="Cambria Math" panose="02040503050406030204" pitchFamily="18" charset="0"/>
                      </a:rPr>
                      <m:t>−(−1)</m:t>
                    </m:r>
                    <m:d>
                      <m:dPr>
                        <m:begChr m:val="|"/>
                        <m:endChr m:val="|"/>
                        <m:ctrlPr>
                          <a:rPr lang="en-GB" sz="8000" b="0" i="1" smtClean="0">
                            <a:latin typeface="Cambria Math" panose="02040503050406030204" pitchFamily="18" charset="0"/>
                          </a:rPr>
                        </m:ctrlPr>
                      </m:dPr>
                      <m:e>
                        <m:m>
                          <m:mPr>
                            <m:mcs>
                              <m:mc>
                                <m:mcPr>
                                  <m:count m:val="2"/>
                                  <m:mcJc m:val="center"/>
                                </m:mcPr>
                              </m:mc>
                            </m:mcs>
                            <m:ctrlPr>
                              <a:rPr lang="en-GB" sz="8000" b="0" i="1" smtClean="0">
                                <a:latin typeface="Cambria Math" panose="02040503050406030204" pitchFamily="18" charset="0"/>
                              </a:rPr>
                            </m:ctrlPr>
                          </m:mPr>
                          <m:mr>
                            <m:e>
                              <m:r>
                                <m:rPr>
                                  <m:brk m:alnAt="7"/>
                                </m:rPr>
                                <a:rPr lang="en-GB" sz="8000" b="0" i="1" smtClean="0">
                                  <a:latin typeface="Cambria Math" panose="02040503050406030204" pitchFamily="18" charset="0"/>
                                </a:rPr>
                                <m:t>1</m:t>
                              </m:r>
                            </m:e>
                            <m:e>
                              <m:r>
                                <a:rPr lang="en-GB" sz="8000" b="0" i="1" smtClean="0">
                                  <a:latin typeface="Cambria Math" panose="02040503050406030204" pitchFamily="18" charset="0"/>
                                </a:rPr>
                                <m:t>−1</m:t>
                              </m:r>
                            </m:e>
                          </m:mr>
                          <m:mr>
                            <m:e>
                              <m:r>
                                <a:rPr lang="en-GB" sz="8000" b="0" i="1" smtClean="0">
                                  <a:latin typeface="Cambria Math" panose="02040503050406030204" pitchFamily="18" charset="0"/>
                                </a:rPr>
                                <m:t>2</m:t>
                              </m:r>
                            </m:e>
                            <m:e>
                              <m:r>
                                <a:rPr lang="en-GB" sz="8000" b="0" i="1" smtClean="0">
                                  <a:latin typeface="Cambria Math" panose="02040503050406030204" pitchFamily="18" charset="0"/>
                                </a:rPr>
                                <m:t>5</m:t>
                              </m:r>
                            </m:e>
                          </m:mr>
                        </m:m>
                      </m:e>
                    </m:d>
                    <m:r>
                      <a:rPr lang="en-GB" sz="8000" b="0" i="1" smtClean="0">
                        <a:latin typeface="Cambria Math" panose="02040503050406030204" pitchFamily="18" charset="0"/>
                      </a:rPr>
                      <m:t>+3</m:t>
                    </m:r>
                    <m:d>
                      <m:dPr>
                        <m:begChr m:val="|"/>
                        <m:endChr m:val="|"/>
                        <m:ctrlPr>
                          <a:rPr lang="en-GB" sz="8000" b="0" i="1" smtClean="0">
                            <a:latin typeface="Cambria Math" panose="02040503050406030204" pitchFamily="18" charset="0"/>
                          </a:rPr>
                        </m:ctrlPr>
                      </m:dPr>
                      <m:e>
                        <m:m>
                          <m:mPr>
                            <m:mcs>
                              <m:mc>
                                <m:mcPr>
                                  <m:count m:val="2"/>
                                  <m:mcJc m:val="center"/>
                                </m:mcPr>
                              </m:mc>
                            </m:mcs>
                            <m:ctrlPr>
                              <a:rPr lang="en-GB" sz="8000" b="0" i="1" smtClean="0">
                                <a:latin typeface="Cambria Math" panose="02040503050406030204" pitchFamily="18" charset="0"/>
                              </a:rPr>
                            </m:ctrlPr>
                          </m:mPr>
                          <m:mr>
                            <m:e>
                              <m:r>
                                <m:rPr>
                                  <m:brk m:alnAt="7"/>
                                </m:rPr>
                                <a:rPr lang="en-GB" sz="8000" b="0" i="1" smtClean="0">
                                  <a:latin typeface="Cambria Math" panose="02040503050406030204" pitchFamily="18" charset="0"/>
                                </a:rPr>
                                <m:t>1</m:t>
                              </m:r>
                            </m:e>
                            <m:e>
                              <m:r>
                                <a:rPr lang="en-GB" sz="8000" b="0" i="1" smtClean="0">
                                  <a:latin typeface="Cambria Math" panose="02040503050406030204" pitchFamily="18" charset="0"/>
                                </a:rPr>
                                <m:t>3</m:t>
                              </m:r>
                            </m:e>
                          </m:mr>
                          <m:mr>
                            <m:e>
                              <m:r>
                                <a:rPr lang="en-GB" sz="8000" b="0" i="1" smtClean="0">
                                  <a:latin typeface="Cambria Math" panose="02040503050406030204" pitchFamily="18" charset="0"/>
                                </a:rPr>
                                <m:t>2</m:t>
                              </m:r>
                            </m:e>
                            <m:e>
                              <m:r>
                                <a:rPr lang="en-GB" sz="8000" b="0" i="1" smtClean="0">
                                  <a:latin typeface="Cambria Math" panose="02040503050406030204" pitchFamily="18" charset="0"/>
                                </a:rPr>
                                <m:t>−2</m:t>
                              </m:r>
                            </m:e>
                          </m:mr>
                        </m:m>
                      </m:e>
                    </m:d>
                  </m:oMath>
                </a14:m>
                <a:endParaRPr lang="en-GB" sz="8000" b="0" dirty="0"/>
              </a:p>
              <a:p>
                <a:pPr marL="0" indent="0">
                  <a:buNone/>
                </a:pPr>
                <a:endParaRPr lang="en-GB" sz="8000" b="0" dirty="0"/>
              </a:p>
              <a:p>
                <a:pPr marL="0" indent="0">
                  <a:buNone/>
                </a:pPr>
                <a:r>
                  <a:rPr lang="en-GB" sz="8000" dirty="0"/>
                  <a:t>        =+2((3x5)-(-2x-1)) +1((1x5)-(2x-1)) +3((-2x1)-(2x3))</a:t>
                </a:r>
              </a:p>
              <a:p>
                <a:pPr marL="0" indent="0">
                  <a:buNone/>
                </a:pPr>
                <a:endParaRPr lang="en-GB" sz="8000" dirty="0"/>
              </a:p>
              <a:p>
                <a:pPr marL="0" indent="0">
                  <a:buNone/>
                </a:pPr>
                <a:r>
                  <a:rPr lang="en-GB" sz="8000" b="0" dirty="0"/>
                  <a:t>        =2(13) +1(7)+3(-8)</a:t>
                </a:r>
              </a:p>
              <a:p>
                <a:pPr marL="0" indent="0">
                  <a:buNone/>
                </a:pPr>
                <a:endParaRPr lang="en-GB" sz="8000" b="0" dirty="0"/>
              </a:p>
              <a:p>
                <a:pPr marL="0" indent="0">
                  <a:buNone/>
                </a:pPr>
                <a:r>
                  <a:rPr lang="en-GB" sz="8000" b="0" dirty="0"/>
                  <a:t>        =26 +7 -24</a:t>
                </a:r>
              </a:p>
              <a:p>
                <a:pPr marL="0" indent="0">
                  <a:buNone/>
                </a:pPr>
                <a:endParaRPr lang="en-GB" sz="8000" b="0" dirty="0"/>
              </a:p>
              <a:p>
                <a:pPr marL="0" indent="0">
                  <a:buNone/>
                </a:pPr>
                <a:r>
                  <a:rPr lang="en-GB" sz="8000" b="0" dirty="0"/>
                  <a:t>       |A|= 9</a:t>
                </a:r>
              </a:p>
              <a:p>
                <a:pPr marL="0" indent="0">
                  <a:buNone/>
                </a:pPr>
                <a:endParaRPr lang="en-GB" b="0" dirty="0"/>
              </a:p>
              <a:p>
                <a:pPr marL="0" indent="0">
                  <a:buNone/>
                </a:pPr>
                <a:r>
                  <a:rPr lang="en-GB" dirty="0"/>
                  <a:t>       </a:t>
                </a:r>
              </a:p>
            </p:txBody>
          </p:sp>
        </mc:Choice>
        <mc:Fallback xmlns="">
          <p:sp>
            <p:nvSpPr>
              <p:cNvPr id="3" name="Content Placeholder 2">
                <a:extLst>
                  <a:ext uri="{FF2B5EF4-FFF2-40B4-BE49-F238E27FC236}">
                    <a16:creationId xmlns:a16="http://schemas.microsoft.com/office/drawing/2014/main" id="{3D4350E1-9B7D-436E-B7B1-5392CB22E153}"/>
                  </a:ext>
                </a:extLst>
              </p:cNvPr>
              <p:cNvSpPr>
                <a:spLocks noGrp="1" noRot="1" noChangeAspect="1" noMove="1" noResize="1" noEditPoints="1" noAdjustHandles="1" noChangeArrowheads="1" noChangeShapeType="1" noTextEdit="1"/>
              </p:cNvSpPr>
              <p:nvPr>
                <p:ph idx="1"/>
              </p:nvPr>
            </p:nvSpPr>
            <p:spPr>
              <a:xfrm>
                <a:off x="577049" y="1690688"/>
                <a:ext cx="10776751" cy="4970864"/>
              </a:xfrm>
              <a:blipFill>
                <a:blip r:embed="rId2"/>
                <a:stretch>
                  <a:fillRect l="-622"/>
                </a:stretch>
              </a:blipFill>
            </p:spPr>
            <p:txBody>
              <a:bodyPr/>
              <a:lstStyle/>
              <a:p>
                <a:r>
                  <a:rPr lang="en-GB">
                    <a:noFill/>
                  </a:rPr>
                  <a:t> </a:t>
                </a:r>
              </a:p>
            </p:txBody>
          </p:sp>
        </mc:Fallback>
      </mc:AlternateContent>
    </p:spTree>
    <p:extLst>
      <p:ext uri="{BB962C8B-B14F-4D97-AF65-F5344CB8AC3E}">
        <p14:creationId xmlns:p14="http://schemas.microsoft.com/office/powerpoint/2010/main" val="8485714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C00A6-0ED8-4319-8D71-B262680EB5A3}"/>
              </a:ext>
            </a:extLst>
          </p:cNvPr>
          <p:cNvSpPr>
            <a:spLocks noGrp="1"/>
          </p:cNvSpPr>
          <p:nvPr>
            <p:ph type="title"/>
          </p:nvPr>
        </p:nvSpPr>
        <p:spPr/>
        <p:txBody>
          <a:bodyPr/>
          <a:lstStyle/>
          <a:p>
            <a:pPr algn="ctr"/>
            <a:r>
              <a:rPr lang="en-GB" u="sng" dirty="0"/>
              <a:t>The Matrix of Co-factors-C</a:t>
            </a:r>
          </a:p>
        </p:txBody>
      </p:sp>
      <p:sp>
        <p:nvSpPr>
          <p:cNvPr id="3" name="Content Placeholder 2">
            <a:extLst>
              <a:ext uri="{FF2B5EF4-FFF2-40B4-BE49-F238E27FC236}">
                <a16:creationId xmlns:a16="http://schemas.microsoft.com/office/drawing/2014/main" id="{FDE3DFA6-5974-48B7-978B-089A06CA0B41}"/>
              </a:ext>
            </a:extLst>
          </p:cNvPr>
          <p:cNvSpPr>
            <a:spLocks noGrp="1"/>
          </p:cNvSpPr>
          <p:nvPr>
            <p:ph idx="1"/>
          </p:nvPr>
        </p:nvSpPr>
        <p:spPr/>
        <p:txBody>
          <a:bodyPr/>
          <a:lstStyle/>
          <a:p>
            <a:pPr marL="0" indent="0">
              <a:buNone/>
            </a:pPr>
            <a:r>
              <a:rPr lang="en-GB" dirty="0"/>
              <a:t>This is obtained by a undertaking a similar process as previously except,</a:t>
            </a:r>
          </a:p>
          <a:p>
            <a:pPr marL="0" indent="0">
              <a:buNone/>
            </a:pPr>
            <a:r>
              <a:rPr lang="en-GB" dirty="0"/>
              <a:t>we utilise the sign matrix and evaluate the 2x2 determinant for each element of the 3x3 matrix, without placing the element number in front of the 2x2 determinant for each case. This forms the matrix of minors.</a:t>
            </a:r>
          </a:p>
        </p:txBody>
      </p:sp>
    </p:spTree>
    <p:extLst>
      <p:ext uri="{BB962C8B-B14F-4D97-AF65-F5344CB8AC3E}">
        <p14:creationId xmlns:p14="http://schemas.microsoft.com/office/powerpoint/2010/main" val="11212645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749C0-15B8-4A0D-AAB9-8CDF59AB9C31}"/>
              </a:ext>
            </a:extLst>
          </p:cNvPr>
          <p:cNvSpPr>
            <a:spLocks noGrp="1"/>
          </p:cNvSpPr>
          <p:nvPr>
            <p:ph type="title"/>
          </p:nvPr>
        </p:nvSpPr>
        <p:spPr/>
        <p:txBody>
          <a:bodyPr/>
          <a:lstStyle/>
          <a:p>
            <a:r>
              <a:rPr lang="en-GB" u="sng" dirty="0"/>
              <a:t>Example/</a:t>
            </a:r>
            <a:r>
              <a:rPr lang="en-GB" u="sng" dirty="0" err="1"/>
              <a:t>Enghraifft</a:t>
            </a:r>
            <a:endParaRPr lang="en-GB" u="sng"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407B5E9A-B6CB-40DA-9FA6-C3D44575B1DF}"/>
                  </a:ext>
                </a:extLst>
              </p:cNvPr>
              <p:cNvSpPr>
                <a:spLocks noGrp="1"/>
              </p:cNvSpPr>
              <p:nvPr>
                <p:ph idx="1"/>
              </p:nvPr>
            </p:nvSpPr>
            <p:spPr/>
            <p:txBody>
              <a:bodyPr>
                <a:normAutofit fontScale="85000" lnSpcReduction="20000"/>
              </a:bodyPr>
              <a:lstStyle/>
              <a:p>
                <a:pPr marL="0" indent="0">
                  <a:buNone/>
                </a:pPr>
                <a:r>
                  <a:rPr lang="en-GB" dirty="0"/>
                  <a:t>For the previous matrix A, the cofactor matrix C becomes:</a:t>
                </a:r>
              </a:p>
              <a:p>
                <a:pPr marL="0" indent="0">
                  <a:buNone/>
                </a:pPr>
                <a:endParaRPr lang="en-GB" dirty="0"/>
              </a:p>
              <a:p>
                <a:pPr marL="0" indent="0">
                  <a:buNone/>
                </a:pPr>
                <a:r>
                  <a:rPr lang="en-GB" dirty="0"/>
                  <a:t>     + </a:t>
                </a:r>
                <a14:m>
                  <m:oMath xmlns:m="http://schemas.openxmlformats.org/officeDocument/2006/math">
                    <m:d>
                      <m:dPr>
                        <m:begChr m:val="|"/>
                        <m:endChr m:val="|"/>
                        <m:ctrlPr>
                          <a:rPr lang="en-GB" i="1" smtClean="0">
                            <a:latin typeface="Cambria Math" panose="02040503050406030204" pitchFamily="18" charset="0"/>
                          </a:rPr>
                        </m:ctrlPr>
                      </m:dPr>
                      <m:e>
                        <m:m>
                          <m:mPr>
                            <m:mcs>
                              <m:mc>
                                <m:mcPr>
                                  <m:count m:val="2"/>
                                  <m:mcJc m:val="center"/>
                                </m:mcPr>
                              </m:mc>
                            </m:mcs>
                            <m:ctrlPr>
                              <a:rPr lang="en-GB" i="1" smtClean="0">
                                <a:latin typeface="Cambria Math" panose="02040503050406030204" pitchFamily="18" charset="0"/>
                              </a:rPr>
                            </m:ctrlPr>
                          </m:mPr>
                          <m:mr>
                            <m:e>
                              <m:r>
                                <m:rPr>
                                  <m:brk m:alnAt="7"/>
                                </m:rPr>
                                <a:rPr lang="en-GB" b="0" i="1" smtClean="0">
                                  <a:latin typeface="Cambria Math" panose="02040503050406030204" pitchFamily="18" charset="0"/>
                                </a:rPr>
                                <m:t>3</m:t>
                              </m:r>
                            </m:e>
                            <m:e>
                              <m:r>
                                <a:rPr lang="en-GB" b="0" i="1" smtClean="0">
                                  <a:latin typeface="Cambria Math" panose="02040503050406030204" pitchFamily="18" charset="0"/>
                                </a:rPr>
                                <m:t>−1</m:t>
                              </m:r>
                            </m:e>
                          </m:mr>
                          <m:mr>
                            <m:e>
                              <m:r>
                                <a:rPr lang="en-GB" b="0" i="1" smtClean="0">
                                  <a:latin typeface="Cambria Math" panose="02040503050406030204" pitchFamily="18" charset="0"/>
                                </a:rPr>
                                <m:t>−2</m:t>
                              </m:r>
                            </m:e>
                            <m:e>
                              <m:r>
                                <a:rPr lang="en-GB" b="0" i="1" smtClean="0">
                                  <a:latin typeface="Cambria Math" panose="02040503050406030204" pitchFamily="18" charset="0"/>
                                </a:rPr>
                                <m:t>5</m:t>
                              </m:r>
                            </m:e>
                          </m:mr>
                        </m:m>
                      </m:e>
                    </m:d>
                    <m:r>
                      <a:rPr lang="en-GB" b="0" i="1" smtClean="0">
                        <a:latin typeface="Cambria Math" panose="02040503050406030204" pitchFamily="18" charset="0"/>
                      </a:rPr>
                      <m:t> −</m:t>
                    </m:r>
                    <m:d>
                      <m:dPr>
                        <m:begChr m:val="|"/>
                        <m:endChr m:val="|"/>
                        <m:ctrlPr>
                          <a:rPr lang="en-GB" i="1">
                            <a:latin typeface="Cambria Math" panose="02040503050406030204" pitchFamily="18" charset="0"/>
                          </a:rPr>
                        </m:ctrlPr>
                      </m:dPr>
                      <m:e>
                        <m:m>
                          <m:mPr>
                            <m:mcs>
                              <m:mc>
                                <m:mcPr>
                                  <m:count m:val="2"/>
                                  <m:mcJc m:val="center"/>
                                </m:mcPr>
                              </m:mc>
                            </m:mcs>
                            <m:ctrlPr>
                              <a:rPr lang="en-GB" i="1">
                                <a:latin typeface="Cambria Math" panose="02040503050406030204" pitchFamily="18" charset="0"/>
                              </a:rPr>
                            </m:ctrlPr>
                          </m:mPr>
                          <m:mr>
                            <m:e>
                              <m:r>
                                <m:rPr>
                                  <m:brk m:alnAt="7"/>
                                </m:rPr>
                                <a:rPr lang="en-GB" b="0" i="1" smtClean="0">
                                  <a:latin typeface="Cambria Math" panose="02040503050406030204" pitchFamily="18" charset="0"/>
                                </a:rPr>
                                <m:t>1</m:t>
                              </m:r>
                            </m:e>
                            <m:e>
                              <m:r>
                                <a:rPr lang="en-GB" b="0" i="1" smtClean="0">
                                  <a:latin typeface="Cambria Math" panose="02040503050406030204" pitchFamily="18" charset="0"/>
                                </a:rPr>
                                <m:t>−1</m:t>
                              </m:r>
                            </m:e>
                          </m:mr>
                          <m:mr>
                            <m:e>
                              <m:r>
                                <a:rPr lang="en-GB" b="0" i="1" smtClean="0">
                                  <a:latin typeface="Cambria Math" panose="02040503050406030204" pitchFamily="18" charset="0"/>
                                </a:rPr>
                                <m:t>2</m:t>
                              </m:r>
                            </m:e>
                            <m:e>
                              <m:r>
                                <a:rPr lang="en-GB" b="0" i="1" smtClean="0">
                                  <a:latin typeface="Cambria Math" panose="02040503050406030204" pitchFamily="18" charset="0"/>
                                </a:rPr>
                                <m:t>5</m:t>
                              </m:r>
                            </m:e>
                          </m:mr>
                        </m:m>
                      </m:e>
                    </m:d>
                  </m:oMath>
                </a14:m>
                <a:r>
                  <a:rPr lang="en-GB" dirty="0"/>
                  <a:t> + </a:t>
                </a:r>
                <a14:m>
                  <m:oMath xmlns:m="http://schemas.openxmlformats.org/officeDocument/2006/math">
                    <m:d>
                      <m:dPr>
                        <m:begChr m:val="|"/>
                        <m:endChr m:val="|"/>
                        <m:ctrlPr>
                          <a:rPr lang="en-GB" i="1">
                            <a:latin typeface="Cambria Math" panose="02040503050406030204" pitchFamily="18" charset="0"/>
                          </a:rPr>
                        </m:ctrlPr>
                      </m:dPr>
                      <m:e>
                        <m:m>
                          <m:mPr>
                            <m:mcs>
                              <m:mc>
                                <m:mcPr>
                                  <m:count m:val="2"/>
                                  <m:mcJc m:val="center"/>
                                </m:mcPr>
                              </m:mc>
                            </m:mcs>
                            <m:ctrlPr>
                              <a:rPr lang="en-GB" i="1">
                                <a:latin typeface="Cambria Math" panose="02040503050406030204" pitchFamily="18" charset="0"/>
                              </a:rPr>
                            </m:ctrlPr>
                          </m:mPr>
                          <m:mr>
                            <m:e>
                              <m:r>
                                <m:rPr>
                                  <m:brk m:alnAt="7"/>
                                </m:rPr>
                                <a:rPr lang="en-GB" b="0" i="1" smtClean="0">
                                  <a:latin typeface="Cambria Math" panose="02040503050406030204" pitchFamily="18" charset="0"/>
                                </a:rPr>
                                <m:t>1</m:t>
                              </m:r>
                            </m:e>
                            <m:e>
                              <m:r>
                                <a:rPr lang="en-GB" b="0" i="1" smtClean="0">
                                  <a:latin typeface="Cambria Math" panose="02040503050406030204" pitchFamily="18" charset="0"/>
                                </a:rPr>
                                <m:t>3</m:t>
                              </m:r>
                            </m:e>
                          </m:mr>
                          <m:mr>
                            <m:e>
                              <m:r>
                                <a:rPr lang="en-GB" b="0" i="1" smtClean="0">
                                  <a:latin typeface="Cambria Math" panose="02040503050406030204" pitchFamily="18" charset="0"/>
                                </a:rPr>
                                <m:t>2</m:t>
                              </m:r>
                            </m:e>
                            <m:e>
                              <m:r>
                                <a:rPr lang="en-GB" b="0" i="1" smtClean="0">
                                  <a:latin typeface="Cambria Math" panose="02040503050406030204" pitchFamily="18" charset="0"/>
                                </a:rPr>
                                <m:t>−2</m:t>
                              </m:r>
                            </m:e>
                          </m:mr>
                        </m:m>
                      </m:e>
                    </m:d>
                  </m:oMath>
                </a14:m>
                <a:endParaRPr lang="en-GB" dirty="0"/>
              </a:p>
              <a:p>
                <a:pPr marL="0" indent="0">
                  <a:buNone/>
                </a:pPr>
                <a:r>
                  <a:rPr lang="en-GB" dirty="0"/>
                  <a:t>       </a:t>
                </a:r>
              </a:p>
              <a:p>
                <a:pPr marL="0" indent="0">
                  <a:buNone/>
                </a:pPr>
                <a:r>
                  <a:rPr lang="en-GB" dirty="0"/>
                  <a:t>      - </a:t>
                </a:r>
                <a14:m>
                  <m:oMath xmlns:m="http://schemas.openxmlformats.org/officeDocument/2006/math">
                    <m:d>
                      <m:dPr>
                        <m:begChr m:val="|"/>
                        <m:endChr m:val="|"/>
                        <m:ctrlPr>
                          <a:rPr lang="en-GB" i="1">
                            <a:latin typeface="Cambria Math" panose="02040503050406030204" pitchFamily="18" charset="0"/>
                          </a:rPr>
                        </m:ctrlPr>
                      </m:dPr>
                      <m:e>
                        <m:m>
                          <m:mPr>
                            <m:mcs>
                              <m:mc>
                                <m:mcPr>
                                  <m:count m:val="2"/>
                                  <m:mcJc m:val="center"/>
                                </m:mcPr>
                              </m:mc>
                            </m:mcs>
                            <m:ctrlPr>
                              <a:rPr lang="en-GB" i="1">
                                <a:latin typeface="Cambria Math" panose="02040503050406030204" pitchFamily="18" charset="0"/>
                              </a:rPr>
                            </m:ctrlPr>
                          </m:mPr>
                          <m:mr>
                            <m:e>
                              <m:r>
                                <m:rPr>
                                  <m:brk m:alnAt="7"/>
                                </m:rPr>
                                <a:rPr lang="en-GB" b="0" i="1" smtClean="0">
                                  <a:latin typeface="Cambria Math" panose="02040503050406030204" pitchFamily="18" charset="0"/>
                                </a:rPr>
                                <m:t>−</m:t>
                              </m:r>
                              <m:r>
                                <a:rPr lang="en-GB" b="0" i="1" smtClean="0">
                                  <a:latin typeface="Cambria Math" panose="02040503050406030204" pitchFamily="18" charset="0"/>
                                </a:rPr>
                                <m:t>1</m:t>
                              </m:r>
                            </m:e>
                            <m:e>
                              <m:r>
                                <a:rPr lang="en-GB" b="0" i="1" smtClean="0">
                                  <a:latin typeface="Cambria Math" panose="02040503050406030204" pitchFamily="18" charset="0"/>
                                </a:rPr>
                                <m:t>3</m:t>
                              </m:r>
                            </m:e>
                          </m:mr>
                          <m:mr>
                            <m:e>
                              <m:r>
                                <a:rPr lang="en-GB" b="0" i="1" smtClean="0">
                                  <a:latin typeface="Cambria Math" panose="02040503050406030204" pitchFamily="18" charset="0"/>
                                </a:rPr>
                                <m:t>−2</m:t>
                              </m:r>
                            </m:e>
                            <m:e>
                              <m:r>
                                <a:rPr lang="en-GB" b="0" i="1" smtClean="0">
                                  <a:latin typeface="Cambria Math" panose="02040503050406030204" pitchFamily="18" charset="0"/>
                                </a:rPr>
                                <m:t>5</m:t>
                              </m:r>
                            </m:e>
                          </m:mr>
                        </m:m>
                      </m:e>
                    </m:d>
                    <m:r>
                      <a:rPr lang="en-GB" b="0" i="1" smtClean="0">
                        <a:latin typeface="Cambria Math" panose="02040503050406030204" pitchFamily="18" charset="0"/>
                      </a:rPr>
                      <m:t>    + </m:t>
                    </m:r>
                    <m:d>
                      <m:dPr>
                        <m:begChr m:val="|"/>
                        <m:endChr m:val="|"/>
                        <m:ctrlPr>
                          <a:rPr lang="en-GB" i="1">
                            <a:latin typeface="Cambria Math" panose="02040503050406030204" pitchFamily="18" charset="0"/>
                          </a:rPr>
                        </m:ctrlPr>
                      </m:dPr>
                      <m:e>
                        <m:m>
                          <m:mPr>
                            <m:mcs>
                              <m:mc>
                                <m:mcPr>
                                  <m:count m:val="2"/>
                                  <m:mcJc m:val="center"/>
                                </m:mcPr>
                              </m:mc>
                            </m:mcs>
                            <m:ctrlPr>
                              <a:rPr lang="en-GB" i="1">
                                <a:latin typeface="Cambria Math" panose="02040503050406030204" pitchFamily="18" charset="0"/>
                              </a:rPr>
                            </m:ctrlPr>
                          </m:mPr>
                          <m:mr>
                            <m:e>
                              <m:r>
                                <m:rPr>
                                  <m:brk m:alnAt="7"/>
                                </m:rPr>
                                <a:rPr lang="en-GB" b="0" i="1" smtClean="0">
                                  <a:latin typeface="Cambria Math" panose="02040503050406030204" pitchFamily="18" charset="0"/>
                                </a:rPr>
                                <m:t>2</m:t>
                              </m:r>
                            </m:e>
                            <m:e>
                              <m:r>
                                <a:rPr lang="en-GB" b="0" i="1" smtClean="0">
                                  <a:latin typeface="Cambria Math" panose="02040503050406030204" pitchFamily="18" charset="0"/>
                                </a:rPr>
                                <m:t>3</m:t>
                              </m:r>
                            </m:e>
                          </m:mr>
                          <m:mr>
                            <m:e>
                              <m:r>
                                <a:rPr lang="en-GB" b="0" i="1" smtClean="0">
                                  <a:latin typeface="Cambria Math" panose="02040503050406030204" pitchFamily="18" charset="0"/>
                                </a:rPr>
                                <m:t>2</m:t>
                              </m:r>
                            </m:e>
                            <m:e>
                              <m:r>
                                <a:rPr lang="en-GB" b="0" i="1" smtClean="0">
                                  <a:latin typeface="Cambria Math" panose="02040503050406030204" pitchFamily="18" charset="0"/>
                                </a:rPr>
                                <m:t>5</m:t>
                              </m:r>
                            </m:e>
                          </m:mr>
                        </m:m>
                      </m:e>
                    </m:d>
                  </m:oMath>
                </a14:m>
                <a:r>
                  <a:rPr lang="en-GB" dirty="0"/>
                  <a:t>     - </a:t>
                </a:r>
                <a14:m>
                  <m:oMath xmlns:m="http://schemas.openxmlformats.org/officeDocument/2006/math">
                    <m:d>
                      <m:dPr>
                        <m:begChr m:val="|"/>
                        <m:endChr m:val="|"/>
                        <m:ctrlPr>
                          <a:rPr lang="en-GB" i="1">
                            <a:latin typeface="Cambria Math" panose="02040503050406030204" pitchFamily="18" charset="0"/>
                          </a:rPr>
                        </m:ctrlPr>
                      </m:dPr>
                      <m:e>
                        <m:m>
                          <m:mPr>
                            <m:mcs>
                              <m:mc>
                                <m:mcPr>
                                  <m:count m:val="2"/>
                                  <m:mcJc m:val="center"/>
                                </m:mcPr>
                              </m:mc>
                            </m:mcs>
                            <m:ctrlPr>
                              <a:rPr lang="en-GB" i="1">
                                <a:latin typeface="Cambria Math" panose="02040503050406030204" pitchFamily="18" charset="0"/>
                              </a:rPr>
                            </m:ctrlPr>
                          </m:mPr>
                          <m:mr>
                            <m:e>
                              <m:r>
                                <m:rPr>
                                  <m:brk m:alnAt="7"/>
                                </m:rPr>
                                <a:rPr lang="en-GB" b="0" i="1" smtClean="0">
                                  <a:latin typeface="Cambria Math" panose="02040503050406030204" pitchFamily="18" charset="0"/>
                                </a:rPr>
                                <m:t>2</m:t>
                              </m:r>
                            </m:e>
                            <m:e>
                              <m:r>
                                <a:rPr lang="en-GB" b="0" i="1" smtClean="0">
                                  <a:latin typeface="Cambria Math" panose="02040503050406030204" pitchFamily="18" charset="0"/>
                                </a:rPr>
                                <m:t>−1</m:t>
                              </m:r>
                            </m:e>
                          </m:mr>
                          <m:mr>
                            <m:e>
                              <m:r>
                                <a:rPr lang="en-GB" b="0" i="1" smtClean="0">
                                  <a:latin typeface="Cambria Math" panose="02040503050406030204" pitchFamily="18" charset="0"/>
                                </a:rPr>
                                <m:t>2</m:t>
                              </m:r>
                            </m:e>
                            <m:e>
                              <m:r>
                                <a:rPr lang="en-GB" b="0" i="1" smtClean="0">
                                  <a:latin typeface="Cambria Math" panose="02040503050406030204" pitchFamily="18" charset="0"/>
                                </a:rPr>
                                <m:t>−2</m:t>
                              </m:r>
                            </m:e>
                          </m:mr>
                        </m:m>
                      </m:e>
                    </m:d>
                  </m:oMath>
                </a14:m>
                <a:r>
                  <a:rPr lang="en-GB" dirty="0"/>
                  <a:t>     = C </a:t>
                </a:r>
              </a:p>
              <a:p>
                <a:pPr marL="0" indent="0">
                  <a:buNone/>
                </a:pPr>
                <a:r>
                  <a:rPr lang="en-GB" dirty="0"/>
                  <a:t>   </a:t>
                </a:r>
              </a:p>
              <a:p>
                <a:pPr marL="0" indent="0">
                  <a:buNone/>
                </a:pPr>
                <a:r>
                  <a:rPr lang="en-GB" dirty="0"/>
                  <a:t>     + </a:t>
                </a:r>
                <a14:m>
                  <m:oMath xmlns:m="http://schemas.openxmlformats.org/officeDocument/2006/math">
                    <m:d>
                      <m:dPr>
                        <m:begChr m:val="|"/>
                        <m:endChr m:val="|"/>
                        <m:ctrlPr>
                          <a:rPr lang="en-GB" i="1">
                            <a:latin typeface="Cambria Math" panose="02040503050406030204" pitchFamily="18" charset="0"/>
                          </a:rPr>
                        </m:ctrlPr>
                      </m:dPr>
                      <m:e>
                        <m:m>
                          <m:mPr>
                            <m:mcs>
                              <m:mc>
                                <m:mcPr>
                                  <m:count m:val="2"/>
                                  <m:mcJc m:val="center"/>
                                </m:mcPr>
                              </m:mc>
                            </m:mcs>
                            <m:ctrlPr>
                              <a:rPr lang="en-GB" i="1">
                                <a:latin typeface="Cambria Math" panose="02040503050406030204" pitchFamily="18" charset="0"/>
                              </a:rPr>
                            </m:ctrlPr>
                          </m:mPr>
                          <m:mr>
                            <m:e>
                              <m:r>
                                <m:rPr>
                                  <m:brk m:alnAt="7"/>
                                </m:rPr>
                                <a:rPr lang="en-GB" b="0" i="1" smtClean="0">
                                  <a:latin typeface="Cambria Math" panose="02040503050406030204" pitchFamily="18" charset="0"/>
                                </a:rPr>
                                <m:t>−</m:t>
                              </m:r>
                              <m:r>
                                <a:rPr lang="en-GB" b="0" i="1" smtClean="0">
                                  <a:latin typeface="Cambria Math" panose="02040503050406030204" pitchFamily="18" charset="0"/>
                                </a:rPr>
                                <m:t>1</m:t>
                              </m:r>
                            </m:e>
                            <m:e>
                              <m:r>
                                <a:rPr lang="en-GB" b="0" i="1" smtClean="0">
                                  <a:latin typeface="Cambria Math" panose="02040503050406030204" pitchFamily="18" charset="0"/>
                                </a:rPr>
                                <m:t>3</m:t>
                              </m:r>
                            </m:e>
                          </m:mr>
                          <m:mr>
                            <m:e>
                              <m:r>
                                <a:rPr lang="en-GB" b="0" i="1" smtClean="0">
                                  <a:latin typeface="Cambria Math" panose="02040503050406030204" pitchFamily="18" charset="0"/>
                                </a:rPr>
                                <m:t>3</m:t>
                              </m:r>
                            </m:e>
                            <m:e>
                              <m:r>
                                <a:rPr lang="en-GB" b="0" i="1" smtClean="0">
                                  <a:latin typeface="Cambria Math" panose="02040503050406030204" pitchFamily="18" charset="0"/>
                                </a:rPr>
                                <m:t>−1</m:t>
                              </m:r>
                            </m:e>
                          </m:mr>
                        </m:m>
                      </m:e>
                    </m:d>
                    <m:r>
                      <a:rPr lang="en-GB" b="0" i="1" smtClean="0">
                        <a:latin typeface="Cambria Math" panose="02040503050406030204" pitchFamily="18" charset="0"/>
                      </a:rPr>
                      <m:t> −</m:t>
                    </m:r>
                    <m:d>
                      <m:dPr>
                        <m:begChr m:val="|"/>
                        <m:endChr m:val="|"/>
                        <m:ctrlPr>
                          <a:rPr lang="en-GB" i="1">
                            <a:latin typeface="Cambria Math" panose="02040503050406030204" pitchFamily="18" charset="0"/>
                          </a:rPr>
                        </m:ctrlPr>
                      </m:dPr>
                      <m:e>
                        <m:m>
                          <m:mPr>
                            <m:mcs>
                              <m:mc>
                                <m:mcPr>
                                  <m:count m:val="2"/>
                                  <m:mcJc m:val="center"/>
                                </m:mcPr>
                              </m:mc>
                            </m:mcs>
                            <m:ctrlPr>
                              <a:rPr lang="en-GB" i="1">
                                <a:latin typeface="Cambria Math" panose="02040503050406030204" pitchFamily="18" charset="0"/>
                              </a:rPr>
                            </m:ctrlPr>
                          </m:mPr>
                          <m:mr>
                            <m:e>
                              <m:r>
                                <m:rPr>
                                  <m:brk m:alnAt="7"/>
                                </m:rPr>
                                <a:rPr lang="en-GB" b="0" i="1" smtClean="0">
                                  <a:latin typeface="Cambria Math" panose="02040503050406030204" pitchFamily="18" charset="0"/>
                                </a:rPr>
                                <m:t>2</m:t>
                              </m:r>
                            </m:e>
                            <m:e>
                              <m:r>
                                <a:rPr lang="en-GB" b="0" i="1" smtClean="0">
                                  <a:latin typeface="Cambria Math" panose="02040503050406030204" pitchFamily="18" charset="0"/>
                                </a:rPr>
                                <m:t>3</m:t>
                              </m:r>
                            </m:e>
                          </m:mr>
                          <m:mr>
                            <m:e>
                              <m:r>
                                <a:rPr lang="en-GB" b="0" i="1" smtClean="0">
                                  <a:latin typeface="Cambria Math" panose="02040503050406030204" pitchFamily="18" charset="0"/>
                                </a:rPr>
                                <m:t>1</m:t>
                              </m:r>
                            </m:e>
                            <m:e>
                              <m:r>
                                <a:rPr lang="en-GB" b="0" i="1" smtClean="0">
                                  <a:latin typeface="Cambria Math" panose="02040503050406030204" pitchFamily="18" charset="0"/>
                                </a:rPr>
                                <m:t>−1</m:t>
                              </m:r>
                            </m:e>
                          </m:mr>
                        </m:m>
                      </m:e>
                    </m:d>
                  </m:oMath>
                </a14:m>
                <a:r>
                  <a:rPr lang="en-GB" dirty="0"/>
                  <a:t>      +</a:t>
                </a:r>
                <a14:m>
                  <m:oMath xmlns:m="http://schemas.openxmlformats.org/officeDocument/2006/math">
                    <m:d>
                      <m:dPr>
                        <m:begChr m:val="|"/>
                        <m:endChr m:val="|"/>
                        <m:ctrlPr>
                          <a:rPr lang="en-GB" i="1">
                            <a:latin typeface="Cambria Math" panose="02040503050406030204" pitchFamily="18" charset="0"/>
                          </a:rPr>
                        </m:ctrlPr>
                      </m:dPr>
                      <m:e>
                        <m:m>
                          <m:mPr>
                            <m:mcs>
                              <m:mc>
                                <m:mcPr>
                                  <m:count m:val="2"/>
                                  <m:mcJc m:val="center"/>
                                </m:mcPr>
                              </m:mc>
                            </m:mcs>
                            <m:ctrlPr>
                              <a:rPr lang="en-GB" i="1">
                                <a:latin typeface="Cambria Math" panose="02040503050406030204" pitchFamily="18" charset="0"/>
                              </a:rPr>
                            </m:ctrlPr>
                          </m:mPr>
                          <m:mr>
                            <m:e>
                              <m:r>
                                <m:rPr>
                                  <m:brk m:alnAt="7"/>
                                </m:rPr>
                                <a:rPr lang="en-GB" b="0" i="1" smtClean="0">
                                  <a:latin typeface="Cambria Math" panose="02040503050406030204" pitchFamily="18" charset="0"/>
                                </a:rPr>
                                <m:t>2</m:t>
                              </m:r>
                            </m:e>
                            <m:e>
                              <m:r>
                                <a:rPr lang="en-GB" b="0" i="1" smtClean="0">
                                  <a:latin typeface="Cambria Math" panose="02040503050406030204" pitchFamily="18" charset="0"/>
                                </a:rPr>
                                <m:t>−1</m:t>
                              </m:r>
                            </m:e>
                          </m:mr>
                          <m:mr>
                            <m:e>
                              <m:r>
                                <a:rPr lang="en-GB" b="0" i="1" smtClean="0">
                                  <a:latin typeface="Cambria Math" panose="02040503050406030204" pitchFamily="18" charset="0"/>
                                </a:rPr>
                                <m:t>1</m:t>
                              </m:r>
                            </m:e>
                            <m:e>
                              <m:r>
                                <a:rPr lang="en-GB" b="0" i="1" smtClean="0">
                                  <a:latin typeface="Cambria Math" panose="02040503050406030204" pitchFamily="18" charset="0"/>
                                </a:rPr>
                                <m:t>3</m:t>
                              </m:r>
                            </m:e>
                          </m:mr>
                        </m:m>
                      </m:e>
                    </m:d>
                  </m:oMath>
                </a14:m>
                <a:endParaRPr lang="en-GB" dirty="0"/>
              </a:p>
              <a:p>
                <a:pPr marL="0" indent="0">
                  <a:buNone/>
                </a:pPr>
                <a:endParaRPr lang="en-GB" dirty="0"/>
              </a:p>
              <a:p>
                <a:pPr marL="0" indent="0">
                  <a:buNone/>
                </a:pPr>
                <a:r>
                  <a:rPr lang="en-GB" dirty="0"/>
                  <a:t>  </a:t>
                </a:r>
              </a:p>
              <a:p>
                <a:pPr marL="0" indent="0">
                  <a:buNone/>
                </a:pPr>
                <a:r>
                  <a:rPr lang="en-GB" dirty="0"/>
                  <a:t>      </a:t>
                </a:r>
              </a:p>
            </p:txBody>
          </p:sp>
        </mc:Choice>
        <mc:Fallback xmlns="">
          <p:sp>
            <p:nvSpPr>
              <p:cNvPr id="3" name="Content Placeholder 2">
                <a:extLst>
                  <a:ext uri="{FF2B5EF4-FFF2-40B4-BE49-F238E27FC236}">
                    <a16:creationId xmlns:a16="http://schemas.microsoft.com/office/drawing/2014/main" id="{407B5E9A-B6CB-40DA-9FA6-C3D44575B1DF}"/>
                  </a:ext>
                </a:extLst>
              </p:cNvPr>
              <p:cNvSpPr>
                <a:spLocks noGrp="1" noRot="1" noChangeAspect="1" noMove="1" noResize="1" noEditPoints="1" noAdjustHandles="1" noChangeArrowheads="1" noChangeShapeType="1" noTextEdit="1"/>
              </p:cNvSpPr>
              <p:nvPr>
                <p:ph idx="1"/>
              </p:nvPr>
            </p:nvSpPr>
            <p:spPr>
              <a:blipFill>
                <a:blip r:embed="rId2"/>
                <a:stretch>
                  <a:fillRect l="-928" t="-3221"/>
                </a:stretch>
              </a:blipFill>
            </p:spPr>
            <p:txBody>
              <a:bodyPr/>
              <a:lstStyle/>
              <a:p>
                <a:r>
                  <a:rPr lang="en-GB">
                    <a:noFill/>
                  </a:rPr>
                  <a:t> </a:t>
                </a:r>
              </a:p>
            </p:txBody>
          </p:sp>
        </mc:Fallback>
      </mc:AlternateContent>
      <p:cxnSp>
        <p:nvCxnSpPr>
          <p:cNvPr id="5" name="Straight Connector 4">
            <a:extLst>
              <a:ext uri="{FF2B5EF4-FFF2-40B4-BE49-F238E27FC236}">
                <a16:creationId xmlns:a16="http://schemas.microsoft.com/office/drawing/2014/main" id="{BE2FAFD5-ABD3-4E69-9B21-1204AE78D4E4}"/>
              </a:ext>
            </a:extLst>
          </p:cNvPr>
          <p:cNvCxnSpPr/>
          <p:nvPr/>
        </p:nvCxnSpPr>
        <p:spPr>
          <a:xfrm>
            <a:off x="1083076" y="2352583"/>
            <a:ext cx="0" cy="27432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FBD58C1-8A01-493D-ACAF-634BAF284A5B}"/>
              </a:ext>
            </a:extLst>
          </p:cNvPr>
          <p:cNvCxnSpPr/>
          <p:nvPr/>
        </p:nvCxnSpPr>
        <p:spPr>
          <a:xfrm>
            <a:off x="1083076" y="2352583"/>
            <a:ext cx="22194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7268FBE2-6524-4065-AD8D-32B9D5A20FA6}"/>
              </a:ext>
            </a:extLst>
          </p:cNvPr>
          <p:cNvCxnSpPr/>
          <p:nvPr/>
        </p:nvCxnSpPr>
        <p:spPr>
          <a:xfrm>
            <a:off x="1083076" y="5095783"/>
            <a:ext cx="23969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E1C4803E-DA66-4CE0-94AD-A47AD76E37A4}"/>
              </a:ext>
            </a:extLst>
          </p:cNvPr>
          <p:cNvCxnSpPr/>
          <p:nvPr/>
        </p:nvCxnSpPr>
        <p:spPr>
          <a:xfrm flipV="1">
            <a:off x="4572000" y="2352583"/>
            <a:ext cx="0" cy="124287"/>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D0825942-E95B-4A2F-A6E7-94FECD592F73}"/>
              </a:ext>
            </a:extLst>
          </p:cNvPr>
          <p:cNvCxnSpPr/>
          <p:nvPr/>
        </p:nvCxnSpPr>
        <p:spPr>
          <a:xfrm>
            <a:off x="5921010" y="2476870"/>
            <a:ext cx="0" cy="261891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A8EB5E4-941B-4E9F-9E7A-F71D86187BAE}"/>
              </a:ext>
            </a:extLst>
          </p:cNvPr>
          <p:cNvCxnSpPr>
            <a:cxnSpLocks/>
          </p:cNvCxnSpPr>
          <p:nvPr/>
        </p:nvCxnSpPr>
        <p:spPr>
          <a:xfrm flipH="1">
            <a:off x="5646198" y="5095783"/>
            <a:ext cx="27481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56589111-A532-4B8A-8925-25663DD56FDE}"/>
              </a:ext>
            </a:extLst>
          </p:cNvPr>
          <p:cNvCxnSpPr/>
          <p:nvPr/>
        </p:nvCxnSpPr>
        <p:spPr>
          <a:xfrm flipV="1">
            <a:off x="5921010" y="2294164"/>
            <a:ext cx="0" cy="182706"/>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919317D-029C-4350-B836-F4F7CA199559}"/>
              </a:ext>
            </a:extLst>
          </p:cNvPr>
          <p:cNvCxnSpPr/>
          <p:nvPr/>
        </p:nvCxnSpPr>
        <p:spPr>
          <a:xfrm flipH="1">
            <a:off x="5706836" y="2294164"/>
            <a:ext cx="214174"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756466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AAAB7-5D7A-4F77-A449-2E5BE19984B1}"/>
              </a:ext>
            </a:extLst>
          </p:cNvPr>
          <p:cNvSpPr>
            <a:spLocks noGrp="1"/>
          </p:cNvSpPr>
          <p:nvPr>
            <p:ph type="title"/>
          </p:nvPr>
        </p:nvSpPr>
        <p:spPr/>
        <p:txBody>
          <a:bodyPr/>
          <a:lstStyle/>
          <a:p>
            <a:r>
              <a:rPr lang="en-GB" dirty="0"/>
              <a:t>Which simplifies to:</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9274B5C4-A2BF-4A6E-8638-B01241D6873F}"/>
                  </a:ext>
                </a:extLst>
              </p:cNvPr>
              <p:cNvSpPr>
                <a:spLocks noGrp="1"/>
              </p:cNvSpPr>
              <p:nvPr>
                <p:ph idx="1"/>
              </p:nvPr>
            </p:nvSpPr>
            <p:spPr/>
            <p:txBody>
              <a:bodyPr/>
              <a:lstStyle/>
              <a:p>
                <a:pPr marL="0" indent="0">
                  <a:buNone/>
                </a:pPr>
                <a:endParaRPr lang="en-GB" dirty="0"/>
              </a:p>
              <a:p>
                <a:pPr marL="0" indent="0">
                  <a:buNone/>
                </a:pPr>
                <a:r>
                  <a:rPr lang="en-GB" dirty="0"/>
                  <a:t>   C = </a:t>
                </a:r>
                <a14:m>
                  <m:oMath xmlns:m="http://schemas.openxmlformats.org/officeDocument/2006/math">
                    <m:d>
                      <m:dPr>
                        <m:ctrlPr>
                          <a:rPr lang="en-GB" i="1">
                            <a:latin typeface="Cambria Math" panose="02040503050406030204" pitchFamily="18" charset="0"/>
                          </a:rPr>
                        </m:ctrlPr>
                      </m:dPr>
                      <m:e>
                        <m:m>
                          <m:mPr>
                            <m:mcs>
                              <m:mc>
                                <m:mcPr>
                                  <m:count m:val="3"/>
                                  <m:mcJc m:val="center"/>
                                </m:mcPr>
                              </m:mc>
                            </m:mcs>
                            <m:ctrlPr>
                              <a:rPr lang="en-GB" i="1">
                                <a:latin typeface="Cambria Math" panose="02040503050406030204" pitchFamily="18" charset="0"/>
                              </a:rPr>
                            </m:ctrlPr>
                          </m:mPr>
                          <m:mr>
                            <m:e>
                              <m:r>
                                <m:rPr>
                                  <m:brk m:alnAt="7"/>
                                </m:rPr>
                                <a:rPr lang="en-GB" i="1">
                                  <a:latin typeface="Cambria Math" panose="02040503050406030204" pitchFamily="18" charset="0"/>
                                </a:rPr>
                                <m:t>1</m:t>
                              </m:r>
                              <m:r>
                                <a:rPr lang="en-GB" b="0" i="1" smtClean="0">
                                  <a:latin typeface="Cambria Math" panose="02040503050406030204" pitchFamily="18" charset="0"/>
                                </a:rPr>
                                <m:t>3</m:t>
                              </m:r>
                            </m:e>
                            <m:e>
                              <m:r>
                                <a:rPr lang="en-GB" b="0" i="1" smtClean="0">
                                  <a:latin typeface="Cambria Math" panose="02040503050406030204" pitchFamily="18" charset="0"/>
                                </a:rPr>
                                <m:t>−7</m:t>
                              </m:r>
                            </m:e>
                            <m:e>
                              <m:r>
                                <a:rPr lang="en-GB" b="0" i="1" smtClean="0">
                                  <a:latin typeface="Cambria Math" panose="02040503050406030204" pitchFamily="18" charset="0"/>
                                </a:rPr>
                                <m:t>−8</m:t>
                              </m:r>
                            </m:e>
                          </m:mr>
                          <m:mr>
                            <m:e>
                              <m:r>
                                <a:rPr lang="en-GB" b="0" i="1" smtClean="0">
                                  <a:latin typeface="Cambria Math" panose="02040503050406030204" pitchFamily="18" charset="0"/>
                                </a:rPr>
                                <m:t>−1</m:t>
                              </m:r>
                            </m:e>
                            <m:e>
                              <m:r>
                                <a:rPr lang="en-GB" b="0" i="1" smtClean="0">
                                  <a:latin typeface="Cambria Math" panose="02040503050406030204" pitchFamily="18" charset="0"/>
                                </a:rPr>
                                <m:t>4</m:t>
                              </m:r>
                            </m:e>
                            <m:e>
                              <m:r>
                                <a:rPr lang="en-GB" i="1">
                                  <a:latin typeface="Cambria Math" panose="02040503050406030204" pitchFamily="18" charset="0"/>
                                </a:rPr>
                                <m:t>2</m:t>
                              </m:r>
                            </m:e>
                          </m:mr>
                          <m:mr>
                            <m:e>
                              <m:r>
                                <a:rPr lang="en-GB" b="0" i="1" smtClean="0">
                                  <a:latin typeface="Cambria Math" panose="02040503050406030204" pitchFamily="18" charset="0"/>
                                </a:rPr>
                                <m:t>−8</m:t>
                              </m:r>
                            </m:e>
                            <m:e>
                              <m:r>
                                <a:rPr lang="en-GB" b="0" i="1" smtClean="0">
                                  <a:latin typeface="Cambria Math" panose="02040503050406030204" pitchFamily="18" charset="0"/>
                                </a:rPr>
                                <m:t>5</m:t>
                              </m:r>
                            </m:e>
                            <m:e>
                              <m:r>
                                <a:rPr lang="en-GB" b="0" i="1" smtClean="0">
                                  <a:latin typeface="Cambria Math" panose="02040503050406030204" pitchFamily="18" charset="0"/>
                                </a:rPr>
                                <m:t>7</m:t>
                              </m:r>
                            </m:e>
                          </m:mr>
                        </m:m>
                      </m:e>
                    </m:d>
                  </m:oMath>
                </a14:m>
                <a:endParaRPr lang="en-GB" dirty="0"/>
              </a:p>
            </p:txBody>
          </p:sp>
        </mc:Choice>
        <mc:Fallback xmlns="">
          <p:sp>
            <p:nvSpPr>
              <p:cNvPr id="3" name="Content Placeholder 2">
                <a:extLst>
                  <a:ext uri="{FF2B5EF4-FFF2-40B4-BE49-F238E27FC236}">
                    <a16:creationId xmlns:a16="http://schemas.microsoft.com/office/drawing/2014/main" id="{9274B5C4-A2BF-4A6E-8638-B01241D6873F}"/>
                  </a:ext>
                </a:extLst>
              </p:cNvPr>
              <p:cNvSpPr>
                <a:spLocks noGrp="1" noRot="1" noChangeAspect="1" noMove="1" noResize="1" noEditPoints="1" noAdjustHandles="1" noChangeArrowheads="1" noChangeShapeType="1" noTextEdit="1"/>
              </p:cNvSpPr>
              <p:nvPr>
                <p:ph idx="1"/>
              </p:nvPr>
            </p:nvSpPr>
            <p:spPr>
              <a:blipFill>
                <a:blip r:embed="rId2"/>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41102077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7FA33-F029-406F-A1B7-1DB37855F033}"/>
              </a:ext>
            </a:extLst>
          </p:cNvPr>
          <p:cNvSpPr>
            <a:spLocks noGrp="1"/>
          </p:cNvSpPr>
          <p:nvPr>
            <p:ph type="title"/>
          </p:nvPr>
        </p:nvSpPr>
        <p:spPr/>
        <p:txBody>
          <a:bodyPr/>
          <a:lstStyle/>
          <a:p>
            <a:r>
              <a:rPr lang="en-GB" u="sng" dirty="0"/>
              <a:t>The </a:t>
            </a:r>
            <a:r>
              <a:rPr lang="en-GB" u="sng" dirty="0" err="1"/>
              <a:t>Adjugate</a:t>
            </a:r>
            <a:r>
              <a:rPr lang="en-GB" u="sng" dirty="0"/>
              <a:t> matrix- C</a:t>
            </a:r>
            <a:r>
              <a:rPr lang="en-GB" u="sng" baseline="30000" dirty="0"/>
              <a:t>T</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D8470AF2-1393-42EE-BDB4-3371D2F41B0A}"/>
                  </a:ext>
                </a:extLst>
              </p:cNvPr>
              <p:cNvSpPr>
                <a:spLocks noGrp="1"/>
              </p:cNvSpPr>
              <p:nvPr>
                <p:ph idx="1"/>
              </p:nvPr>
            </p:nvSpPr>
            <p:spPr/>
            <p:txBody>
              <a:bodyPr/>
              <a:lstStyle/>
              <a:p>
                <a:pPr marL="0" indent="0">
                  <a:buNone/>
                </a:pPr>
                <a:r>
                  <a:rPr lang="en-GB" dirty="0"/>
                  <a:t>The </a:t>
                </a:r>
                <a:r>
                  <a:rPr lang="en-GB" dirty="0" err="1"/>
                  <a:t>adjugate</a:t>
                </a:r>
                <a:r>
                  <a:rPr lang="en-GB" dirty="0"/>
                  <a:t> matrix is now formed by transposing the matrix of co-factors C , that is, interchanging the corresponding rows and columns.</a:t>
                </a:r>
              </a:p>
              <a:p>
                <a:pPr marL="0" indent="0">
                  <a:buNone/>
                </a:pPr>
                <a:endParaRPr lang="en-GB" dirty="0"/>
              </a:p>
              <a:p>
                <a:pPr marL="0" indent="0">
                  <a:buNone/>
                </a:pPr>
                <a:r>
                  <a:rPr lang="en-GB" dirty="0" err="1"/>
                  <a:t>i.e</a:t>
                </a:r>
                <a:r>
                  <a:rPr lang="en-GB" dirty="0"/>
                  <a:t>, if C = </a:t>
                </a:r>
                <a14:m>
                  <m:oMath xmlns:m="http://schemas.openxmlformats.org/officeDocument/2006/math">
                    <m:d>
                      <m:dPr>
                        <m:ctrlPr>
                          <a:rPr lang="en-GB" i="1">
                            <a:latin typeface="Cambria Math" panose="02040503050406030204" pitchFamily="18" charset="0"/>
                          </a:rPr>
                        </m:ctrlPr>
                      </m:dPr>
                      <m:e>
                        <m:m>
                          <m:mPr>
                            <m:mcs>
                              <m:mc>
                                <m:mcPr>
                                  <m:count m:val="3"/>
                                  <m:mcJc m:val="center"/>
                                </m:mcPr>
                              </m:mc>
                            </m:mcs>
                            <m:ctrlPr>
                              <a:rPr lang="en-GB" i="1">
                                <a:latin typeface="Cambria Math" panose="02040503050406030204" pitchFamily="18" charset="0"/>
                              </a:rPr>
                            </m:ctrlPr>
                          </m:mPr>
                          <m:mr>
                            <m:e>
                              <m:r>
                                <m:rPr>
                                  <m:brk m:alnAt="7"/>
                                </m:rPr>
                                <a:rPr lang="en-GB" i="1">
                                  <a:latin typeface="Cambria Math" panose="02040503050406030204" pitchFamily="18" charset="0"/>
                                </a:rPr>
                                <m:t>1</m:t>
                              </m:r>
                              <m:r>
                                <a:rPr lang="en-GB" i="1">
                                  <a:latin typeface="Cambria Math" panose="02040503050406030204" pitchFamily="18" charset="0"/>
                                </a:rPr>
                                <m:t>3</m:t>
                              </m:r>
                            </m:e>
                            <m:e>
                              <m:r>
                                <a:rPr lang="en-GB" i="1">
                                  <a:latin typeface="Cambria Math" panose="02040503050406030204" pitchFamily="18" charset="0"/>
                                </a:rPr>
                                <m:t>−7</m:t>
                              </m:r>
                            </m:e>
                            <m:e>
                              <m:r>
                                <a:rPr lang="en-GB" i="1">
                                  <a:latin typeface="Cambria Math" panose="02040503050406030204" pitchFamily="18" charset="0"/>
                                </a:rPr>
                                <m:t>−8</m:t>
                              </m:r>
                            </m:e>
                          </m:mr>
                          <m:mr>
                            <m:e>
                              <m:r>
                                <a:rPr lang="en-GB" i="1">
                                  <a:latin typeface="Cambria Math" panose="02040503050406030204" pitchFamily="18" charset="0"/>
                                </a:rPr>
                                <m:t>−1</m:t>
                              </m:r>
                            </m:e>
                            <m:e>
                              <m:r>
                                <a:rPr lang="en-GB" i="1">
                                  <a:latin typeface="Cambria Math" panose="02040503050406030204" pitchFamily="18" charset="0"/>
                                </a:rPr>
                                <m:t>4</m:t>
                              </m:r>
                            </m:e>
                            <m:e>
                              <m:r>
                                <a:rPr lang="en-GB" i="1">
                                  <a:latin typeface="Cambria Math" panose="02040503050406030204" pitchFamily="18" charset="0"/>
                                </a:rPr>
                                <m:t>2</m:t>
                              </m:r>
                            </m:e>
                          </m:mr>
                          <m:mr>
                            <m:e>
                              <m:r>
                                <a:rPr lang="en-GB" i="1">
                                  <a:latin typeface="Cambria Math" panose="02040503050406030204" pitchFamily="18" charset="0"/>
                                </a:rPr>
                                <m:t>−8</m:t>
                              </m:r>
                            </m:e>
                            <m:e>
                              <m:r>
                                <a:rPr lang="en-GB" i="1">
                                  <a:latin typeface="Cambria Math" panose="02040503050406030204" pitchFamily="18" charset="0"/>
                                </a:rPr>
                                <m:t>5</m:t>
                              </m:r>
                            </m:e>
                            <m:e>
                              <m:r>
                                <a:rPr lang="en-GB" i="1">
                                  <a:latin typeface="Cambria Math" panose="02040503050406030204" pitchFamily="18" charset="0"/>
                                </a:rPr>
                                <m:t>7</m:t>
                              </m:r>
                            </m:e>
                          </m:mr>
                        </m:m>
                      </m:e>
                    </m:d>
                    <m:r>
                      <a:rPr lang="en-GB" b="0" i="1" smtClean="0">
                        <a:latin typeface="Cambria Math" panose="02040503050406030204" pitchFamily="18" charset="0"/>
                      </a:rPr>
                      <m:t> </m:t>
                    </m:r>
                  </m:oMath>
                </a14:m>
                <a:endParaRPr lang="en-GB" b="0" dirty="0"/>
              </a:p>
              <a:p>
                <a:pPr marL="0" indent="0">
                  <a:buNone/>
                </a:pPr>
                <a:endParaRPr lang="en-GB" dirty="0"/>
              </a:p>
              <a:p>
                <a:pPr marL="0" indent="0">
                  <a:buNone/>
                </a:pPr>
                <a:r>
                  <a:rPr lang="en-GB" dirty="0"/>
                  <a:t>Then C</a:t>
                </a:r>
                <a:r>
                  <a:rPr lang="en-GB" baseline="30000" dirty="0"/>
                  <a:t>T</a:t>
                </a:r>
                <a:r>
                  <a:rPr lang="en-GB" dirty="0"/>
                  <a:t> = </a:t>
                </a:r>
                <a14:m>
                  <m:oMath xmlns:m="http://schemas.openxmlformats.org/officeDocument/2006/math">
                    <m:d>
                      <m:dPr>
                        <m:ctrlPr>
                          <a:rPr lang="en-GB" i="1">
                            <a:latin typeface="Cambria Math" panose="02040503050406030204" pitchFamily="18" charset="0"/>
                          </a:rPr>
                        </m:ctrlPr>
                      </m:dPr>
                      <m:e>
                        <m:m>
                          <m:mPr>
                            <m:mcs>
                              <m:mc>
                                <m:mcPr>
                                  <m:count m:val="3"/>
                                  <m:mcJc m:val="center"/>
                                </m:mcPr>
                              </m:mc>
                            </m:mcs>
                            <m:ctrlPr>
                              <a:rPr lang="en-GB" i="1">
                                <a:latin typeface="Cambria Math" panose="02040503050406030204" pitchFamily="18" charset="0"/>
                              </a:rPr>
                            </m:ctrlPr>
                          </m:mPr>
                          <m:mr>
                            <m:e>
                              <m:r>
                                <m:rPr>
                                  <m:brk m:alnAt="7"/>
                                </m:rPr>
                                <a:rPr lang="en-GB" i="1">
                                  <a:latin typeface="Cambria Math" panose="02040503050406030204" pitchFamily="18" charset="0"/>
                                </a:rPr>
                                <m:t>1</m:t>
                              </m:r>
                              <m:r>
                                <a:rPr lang="en-GB" i="1">
                                  <a:latin typeface="Cambria Math" panose="02040503050406030204" pitchFamily="18" charset="0"/>
                                </a:rPr>
                                <m:t>3</m:t>
                              </m:r>
                            </m:e>
                            <m:e>
                              <m:r>
                                <a:rPr lang="en-GB" i="1">
                                  <a:latin typeface="Cambria Math" panose="02040503050406030204" pitchFamily="18" charset="0"/>
                                </a:rPr>
                                <m:t>−</m:t>
                              </m:r>
                              <m:r>
                                <a:rPr lang="en-GB" b="0" i="1" smtClean="0">
                                  <a:latin typeface="Cambria Math" panose="02040503050406030204" pitchFamily="18" charset="0"/>
                                </a:rPr>
                                <m:t>1</m:t>
                              </m:r>
                            </m:e>
                            <m:e>
                              <m:r>
                                <a:rPr lang="en-GB" i="1">
                                  <a:latin typeface="Cambria Math" panose="02040503050406030204" pitchFamily="18" charset="0"/>
                                </a:rPr>
                                <m:t>−8</m:t>
                              </m:r>
                            </m:e>
                          </m:mr>
                          <m:mr>
                            <m:e>
                              <m:r>
                                <a:rPr lang="en-GB" b="0" i="1" smtClean="0">
                                  <a:latin typeface="Cambria Math" panose="02040503050406030204" pitchFamily="18" charset="0"/>
                                </a:rPr>
                                <m:t>−7</m:t>
                              </m:r>
                            </m:e>
                            <m:e>
                              <m:r>
                                <a:rPr lang="en-GB" i="1">
                                  <a:latin typeface="Cambria Math" panose="02040503050406030204" pitchFamily="18" charset="0"/>
                                </a:rPr>
                                <m:t>4</m:t>
                              </m:r>
                            </m:e>
                            <m:e>
                              <m:r>
                                <a:rPr lang="en-GB" b="0" i="1" smtClean="0">
                                  <a:latin typeface="Cambria Math" panose="02040503050406030204" pitchFamily="18" charset="0"/>
                                </a:rPr>
                                <m:t>5</m:t>
                              </m:r>
                            </m:e>
                          </m:mr>
                          <m:mr>
                            <m:e>
                              <m:r>
                                <a:rPr lang="en-GB" b="0" i="1" smtClean="0">
                                  <a:latin typeface="Cambria Math" panose="02040503050406030204" pitchFamily="18" charset="0"/>
                                </a:rPr>
                                <m:t>−8</m:t>
                              </m:r>
                            </m:e>
                            <m:e>
                              <m:r>
                                <a:rPr lang="en-GB" b="0" i="1" smtClean="0">
                                  <a:latin typeface="Cambria Math" panose="02040503050406030204" pitchFamily="18" charset="0"/>
                                </a:rPr>
                                <m:t>2</m:t>
                              </m:r>
                            </m:e>
                            <m:e>
                              <m:r>
                                <a:rPr lang="en-GB" i="1">
                                  <a:latin typeface="Cambria Math" panose="02040503050406030204" pitchFamily="18" charset="0"/>
                                </a:rPr>
                                <m:t>7</m:t>
                              </m:r>
                            </m:e>
                          </m:mr>
                        </m:m>
                      </m:e>
                    </m:d>
                  </m:oMath>
                </a14:m>
                <a:r>
                  <a:rPr lang="en-GB" dirty="0"/>
                  <a:t> </a:t>
                </a:r>
              </a:p>
            </p:txBody>
          </p:sp>
        </mc:Choice>
        <mc:Fallback xmlns="">
          <p:sp>
            <p:nvSpPr>
              <p:cNvPr id="3" name="Content Placeholder 2">
                <a:extLst>
                  <a:ext uri="{FF2B5EF4-FFF2-40B4-BE49-F238E27FC236}">
                    <a16:creationId xmlns:a16="http://schemas.microsoft.com/office/drawing/2014/main" id="{D8470AF2-1393-42EE-BDB4-3371D2F41B0A}"/>
                  </a:ext>
                </a:extLst>
              </p:cNvPr>
              <p:cNvSpPr>
                <a:spLocks noGrp="1" noRot="1" noChangeAspect="1" noMove="1" noResize="1" noEditPoints="1" noAdjustHandles="1" noChangeArrowheads="1" noChangeShapeType="1" noTextEdit="1"/>
              </p:cNvSpPr>
              <p:nvPr>
                <p:ph idx="1"/>
              </p:nvPr>
            </p:nvSpPr>
            <p:spPr>
              <a:blipFill>
                <a:blip r:embed="rId2"/>
                <a:stretch>
                  <a:fillRect l="-1217" t="-2241"/>
                </a:stretch>
              </a:blipFill>
            </p:spPr>
            <p:txBody>
              <a:bodyPr/>
              <a:lstStyle/>
              <a:p>
                <a:r>
                  <a:rPr lang="en-GB">
                    <a:noFill/>
                  </a:rPr>
                  <a:t> </a:t>
                </a:r>
              </a:p>
            </p:txBody>
          </p:sp>
        </mc:Fallback>
      </mc:AlternateContent>
    </p:spTree>
    <p:extLst>
      <p:ext uri="{BB962C8B-B14F-4D97-AF65-F5344CB8AC3E}">
        <p14:creationId xmlns:p14="http://schemas.microsoft.com/office/powerpoint/2010/main" val="12020795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71007-0B71-4021-B39E-55301C8E2B0B}"/>
              </a:ext>
            </a:extLst>
          </p:cNvPr>
          <p:cNvSpPr>
            <a:spLocks noGrp="1"/>
          </p:cNvSpPr>
          <p:nvPr>
            <p:ph type="title"/>
          </p:nvPr>
        </p:nvSpPr>
        <p:spPr/>
        <p:txBody>
          <a:bodyPr/>
          <a:lstStyle/>
          <a:p>
            <a:r>
              <a:rPr lang="en-GB" u="sng" dirty="0"/>
              <a:t>The Inverse Matrix Of A</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14B48A54-3CAE-41AE-A55D-49791150B063}"/>
                  </a:ext>
                </a:extLst>
              </p:cNvPr>
              <p:cNvSpPr>
                <a:spLocks noGrp="1"/>
              </p:cNvSpPr>
              <p:nvPr>
                <p:ph idx="1"/>
              </p:nvPr>
            </p:nvSpPr>
            <p:spPr/>
            <p:txBody>
              <a:bodyPr/>
              <a:lstStyle/>
              <a:p>
                <a:pPr marL="0" indent="0">
                  <a:buNone/>
                </a:pPr>
                <a:r>
                  <a:rPr lang="en-GB" dirty="0"/>
                  <a:t>Finally, the inverse matrix A</a:t>
                </a:r>
                <a:r>
                  <a:rPr lang="en-GB" baseline="30000" dirty="0"/>
                  <a:t>-1</a:t>
                </a:r>
                <a:r>
                  <a:rPr lang="en-GB" dirty="0"/>
                  <a:t> is formed by </a:t>
                </a:r>
              </a:p>
              <a:p>
                <a:pPr marL="0" indent="0">
                  <a:buNone/>
                </a:pPr>
                <a:endParaRPr lang="en-GB" dirty="0"/>
              </a:p>
              <a:p>
                <a:pPr marL="0" indent="0">
                  <a:buNone/>
                </a:pPr>
                <a:r>
                  <a:rPr lang="en-GB" dirty="0"/>
                  <a:t> A</a:t>
                </a:r>
                <a:r>
                  <a:rPr lang="en-GB" baseline="30000" dirty="0"/>
                  <a:t>-1</a:t>
                </a:r>
                <a:r>
                  <a:rPr lang="en-GB" dirty="0"/>
                  <a:t> =   </a:t>
                </a:r>
                <a:r>
                  <a:rPr lang="en-GB" u="sng" dirty="0"/>
                  <a:t> 1 </a:t>
                </a:r>
                <a:r>
                  <a:rPr lang="en-GB" dirty="0"/>
                  <a:t>  C</a:t>
                </a:r>
                <a:r>
                  <a:rPr lang="en-GB" baseline="30000" dirty="0"/>
                  <a:t>T</a:t>
                </a:r>
                <a:r>
                  <a:rPr lang="en-GB" dirty="0"/>
                  <a:t>  =  </a:t>
                </a:r>
                <a:r>
                  <a:rPr lang="en-GB" u="sng" dirty="0" err="1"/>
                  <a:t>Adj</a:t>
                </a:r>
                <a:endParaRPr lang="en-GB" u="sng" dirty="0"/>
              </a:p>
              <a:p>
                <a:pPr marL="0" indent="0">
                  <a:buNone/>
                </a:pPr>
                <a:r>
                  <a:rPr lang="en-GB" dirty="0"/>
                  <a:t>           |A|          |A|</a:t>
                </a:r>
              </a:p>
              <a:p>
                <a:pPr marL="0" indent="0">
                  <a:buNone/>
                </a:pPr>
                <a:endParaRPr lang="en-GB" dirty="0"/>
              </a:p>
              <a:p>
                <a:pPr marL="0" indent="0">
                  <a:buNone/>
                </a:pPr>
                <a:r>
                  <a:rPr lang="en-GB" dirty="0"/>
                  <a:t>A</a:t>
                </a:r>
                <a:r>
                  <a:rPr lang="en-GB" baseline="30000" dirty="0"/>
                  <a:t>-1</a:t>
                </a:r>
                <a:r>
                  <a:rPr lang="en-GB" dirty="0"/>
                  <a:t> =</a:t>
                </a:r>
                <a:r>
                  <a:rPr lang="en-GB" u="sng" dirty="0"/>
                  <a:t>  1   </a:t>
                </a:r>
                <a:r>
                  <a:rPr lang="en-GB" dirty="0"/>
                  <a:t> </a:t>
                </a:r>
                <a14:m>
                  <m:oMath xmlns:m="http://schemas.openxmlformats.org/officeDocument/2006/math">
                    <m:d>
                      <m:dPr>
                        <m:ctrlPr>
                          <a:rPr lang="en-GB" i="1">
                            <a:latin typeface="Cambria Math" panose="02040503050406030204" pitchFamily="18" charset="0"/>
                          </a:rPr>
                        </m:ctrlPr>
                      </m:dPr>
                      <m:e>
                        <m:m>
                          <m:mPr>
                            <m:mcs>
                              <m:mc>
                                <m:mcPr>
                                  <m:count m:val="3"/>
                                  <m:mcJc m:val="center"/>
                                </m:mcPr>
                              </m:mc>
                            </m:mcs>
                            <m:ctrlPr>
                              <a:rPr lang="en-GB" i="1">
                                <a:latin typeface="Cambria Math" panose="02040503050406030204" pitchFamily="18" charset="0"/>
                              </a:rPr>
                            </m:ctrlPr>
                          </m:mPr>
                          <m:mr>
                            <m:e>
                              <m:r>
                                <m:rPr>
                                  <m:brk m:alnAt="7"/>
                                </m:rPr>
                                <a:rPr lang="en-GB" i="1">
                                  <a:latin typeface="Cambria Math" panose="02040503050406030204" pitchFamily="18" charset="0"/>
                                </a:rPr>
                                <m:t>1</m:t>
                              </m:r>
                              <m:r>
                                <a:rPr lang="en-GB" i="1">
                                  <a:latin typeface="Cambria Math" panose="02040503050406030204" pitchFamily="18" charset="0"/>
                                </a:rPr>
                                <m:t>3</m:t>
                              </m:r>
                            </m:e>
                            <m:e>
                              <m:r>
                                <a:rPr lang="en-GB" i="1">
                                  <a:latin typeface="Cambria Math" panose="02040503050406030204" pitchFamily="18" charset="0"/>
                                </a:rPr>
                                <m:t>−1</m:t>
                              </m:r>
                            </m:e>
                            <m:e>
                              <m:r>
                                <a:rPr lang="en-GB" i="1">
                                  <a:latin typeface="Cambria Math" panose="02040503050406030204" pitchFamily="18" charset="0"/>
                                </a:rPr>
                                <m:t>−8</m:t>
                              </m:r>
                            </m:e>
                          </m:mr>
                          <m:mr>
                            <m:e>
                              <m:r>
                                <a:rPr lang="en-GB" i="1">
                                  <a:latin typeface="Cambria Math" panose="02040503050406030204" pitchFamily="18" charset="0"/>
                                </a:rPr>
                                <m:t>−7</m:t>
                              </m:r>
                            </m:e>
                            <m:e>
                              <m:r>
                                <a:rPr lang="en-GB" i="1">
                                  <a:latin typeface="Cambria Math" panose="02040503050406030204" pitchFamily="18" charset="0"/>
                                </a:rPr>
                                <m:t>4</m:t>
                              </m:r>
                            </m:e>
                            <m:e>
                              <m:r>
                                <a:rPr lang="en-GB" i="1">
                                  <a:latin typeface="Cambria Math" panose="02040503050406030204" pitchFamily="18" charset="0"/>
                                </a:rPr>
                                <m:t>5</m:t>
                              </m:r>
                            </m:e>
                          </m:mr>
                          <m:mr>
                            <m:e>
                              <m:r>
                                <a:rPr lang="en-GB" i="1">
                                  <a:latin typeface="Cambria Math" panose="02040503050406030204" pitchFamily="18" charset="0"/>
                                </a:rPr>
                                <m:t>−8</m:t>
                              </m:r>
                            </m:e>
                            <m:e>
                              <m:r>
                                <a:rPr lang="en-GB" i="1">
                                  <a:latin typeface="Cambria Math" panose="02040503050406030204" pitchFamily="18" charset="0"/>
                                </a:rPr>
                                <m:t>2</m:t>
                              </m:r>
                            </m:e>
                            <m:e>
                              <m:r>
                                <a:rPr lang="en-GB" i="1">
                                  <a:latin typeface="Cambria Math" panose="02040503050406030204" pitchFamily="18" charset="0"/>
                                </a:rPr>
                                <m:t>7</m:t>
                              </m:r>
                            </m:e>
                          </m:mr>
                        </m:m>
                      </m:e>
                    </m:d>
                  </m:oMath>
                </a14:m>
                <a:endParaRPr lang="en-GB" dirty="0"/>
              </a:p>
              <a:p>
                <a:pPr marL="0" indent="0">
                  <a:buNone/>
                </a:pPr>
                <a:r>
                  <a:rPr lang="en-GB" dirty="0"/>
                  <a:t>         9</a:t>
                </a:r>
              </a:p>
            </p:txBody>
          </p:sp>
        </mc:Choice>
        <mc:Fallback xmlns="">
          <p:sp>
            <p:nvSpPr>
              <p:cNvPr id="3" name="Content Placeholder 2">
                <a:extLst>
                  <a:ext uri="{FF2B5EF4-FFF2-40B4-BE49-F238E27FC236}">
                    <a16:creationId xmlns:a16="http://schemas.microsoft.com/office/drawing/2014/main" id="{14B48A54-3CAE-41AE-A55D-49791150B063}"/>
                  </a:ext>
                </a:extLst>
              </p:cNvPr>
              <p:cNvSpPr>
                <a:spLocks noGrp="1" noRot="1" noChangeAspect="1" noMove="1" noResize="1" noEditPoints="1" noAdjustHandles="1" noChangeArrowheads="1" noChangeShapeType="1" noTextEdit="1"/>
              </p:cNvSpPr>
              <p:nvPr>
                <p:ph idx="1"/>
              </p:nvPr>
            </p:nvSpPr>
            <p:spPr>
              <a:blipFill>
                <a:blip r:embed="rId2"/>
                <a:stretch>
                  <a:fillRect l="-1217" t="-2241"/>
                </a:stretch>
              </a:blipFill>
            </p:spPr>
            <p:txBody>
              <a:bodyPr/>
              <a:lstStyle/>
              <a:p>
                <a:r>
                  <a:rPr lang="en-GB">
                    <a:noFill/>
                  </a:rPr>
                  <a:t> </a:t>
                </a:r>
              </a:p>
            </p:txBody>
          </p:sp>
        </mc:Fallback>
      </mc:AlternateContent>
    </p:spTree>
    <p:extLst>
      <p:ext uri="{BB962C8B-B14F-4D97-AF65-F5344CB8AC3E}">
        <p14:creationId xmlns:p14="http://schemas.microsoft.com/office/powerpoint/2010/main" val="26873091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C2E3-1537-41C2-9889-A46CEE97CCFD}"/>
              </a:ext>
            </a:extLst>
          </p:cNvPr>
          <p:cNvSpPr>
            <a:spLocks noGrp="1"/>
          </p:cNvSpPr>
          <p:nvPr>
            <p:ph type="title"/>
          </p:nvPr>
        </p:nvSpPr>
        <p:spPr/>
        <p:txBody>
          <a:bodyPr/>
          <a:lstStyle/>
          <a:p>
            <a:endParaRPr lang="en-GB"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5E0BF09A-8CEF-4887-B828-5A3986B2FF84}"/>
                  </a:ext>
                </a:extLst>
              </p:cNvPr>
              <p:cNvSpPr>
                <a:spLocks noGrp="1"/>
              </p:cNvSpPr>
              <p:nvPr>
                <p:ph idx="1"/>
              </p:nvPr>
            </p:nvSpPr>
            <p:spPr/>
            <p:txBody>
              <a:bodyPr/>
              <a:lstStyle/>
              <a:p>
                <a:pPr marL="0" indent="0">
                  <a:buNone/>
                </a:pPr>
                <a:r>
                  <a:rPr lang="en-GB" dirty="0"/>
                  <a:t>Where by matrix multiplication it can be shown that:</a:t>
                </a:r>
              </a:p>
              <a:p>
                <a:pPr marL="0" indent="0">
                  <a:buNone/>
                </a:pPr>
                <a:r>
                  <a:rPr lang="en-GB" dirty="0"/>
                  <a:t>A</a:t>
                </a:r>
                <a:r>
                  <a:rPr lang="en-GB" baseline="30000" dirty="0"/>
                  <a:t>-1</a:t>
                </a:r>
                <a:r>
                  <a:rPr lang="en-GB" dirty="0"/>
                  <a:t>A = A A</a:t>
                </a:r>
                <a:r>
                  <a:rPr lang="en-GB" baseline="30000" dirty="0"/>
                  <a:t>-1</a:t>
                </a:r>
                <a:r>
                  <a:rPr lang="en-GB" dirty="0"/>
                  <a:t> = I</a:t>
                </a:r>
              </a:p>
              <a:p>
                <a:pPr marL="0" indent="0">
                  <a:buNone/>
                </a:pPr>
                <a:r>
                  <a:rPr lang="en-GB" dirty="0"/>
                  <a:t>Where here I=  </a:t>
                </a:r>
                <a14:m>
                  <m:oMath xmlns:m="http://schemas.openxmlformats.org/officeDocument/2006/math">
                    <m:d>
                      <m:dPr>
                        <m:ctrlPr>
                          <a:rPr lang="en-GB" i="1">
                            <a:latin typeface="Cambria Math" panose="02040503050406030204" pitchFamily="18" charset="0"/>
                          </a:rPr>
                        </m:ctrlPr>
                      </m:dPr>
                      <m:e>
                        <m:m>
                          <m:mPr>
                            <m:mcs>
                              <m:mc>
                                <m:mcPr>
                                  <m:count m:val="3"/>
                                  <m:mcJc m:val="center"/>
                                </m:mcPr>
                              </m:mc>
                            </m:mcs>
                            <m:ctrlPr>
                              <a:rPr lang="en-GB" i="1">
                                <a:latin typeface="Cambria Math" panose="02040503050406030204" pitchFamily="18" charset="0"/>
                              </a:rPr>
                            </m:ctrlPr>
                          </m:mPr>
                          <m:mr>
                            <m:e>
                              <m:r>
                                <m:rPr>
                                  <m:brk m:alnAt="7"/>
                                </m:rPr>
                                <a:rPr lang="en-GB" i="1">
                                  <a:latin typeface="Cambria Math" panose="02040503050406030204" pitchFamily="18" charset="0"/>
                                </a:rPr>
                                <m:t>1</m:t>
                              </m:r>
                            </m:e>
                            <m:e>
                              <m:r>
                                <a:rPr lang="en-GB" b="0" i="1" smtClean="0">
                                  <a:latin typeface="Cambria Math" panose="02040503050406030204" pitchFamily="18" charset="0"/>
                                </a:rPr>
                                <m:t>0</m:t>
                              </m:r>
                            </m:e>
                            <m:e>
                              <m:r>
                                <a:rPr lang="en-GB" b="0" i="1" smtClean="0">
                                  <a:latin typeface="Cambria Math" panose="02040503050406030204" pitchFamily="18" charset="0"/>
                                </a:rPr>
                                <m:t>0</m:t>
                              </m:r>
                            </m:e>
                          </m:mr>
                          <m:mr>
                            <m:e>
                              <m:r>
                                <a:rPr lang="en-GB" b="0" i="1" smtClean="0">
                                  <a:latin typeface="Cambria Math" panose="02040503050406030204" pitchFamily="18" charset="0"/>
                                </a:rPr>
                                <m:t>0</m:t>
                              </m:r>
                            </m:e>
                            <m:e>
                              <m:r>
                                <a:rPr lang="en-GB" b="0" i="1" smtClean="0">
                                  <a:latin typeface="Cambria Math" panose="02040503050406030204" pitchFamily="18" charset="0"/>
                                </a:rPr>
                                <m:t>1</m:t>
                              </m:r>
                            </m:e>
                            <m:e>
                              <m:r>
                                <a:rPr lang="en-GB" b="0" i="1" smtClean="0">
                                  <a:latin typeface="Cambria Math" panose="02040503050406030204" pitchFamily="18" charset="0"/>
                                </a:rPr>
                                <m:t>0</m:t>
                              </m:r>
                            </m:e>
                          </m:mr>
                          <m:mr>
                            <m:e>
                              <m:r>
                                <a:rPr lang="en-GB" b="0" i="1" smtClean="0">
                                  <a:latin typeface="Cambria Math" panose="02040503050406030204" pitchFamily="18" charset="0"/>
                                </a:rPr>
                                <m:t>0</m:t>
                              </m:r>
                            </m:e>
                            <m:e>
                              <m:r>
                                <a:rPr lang="en-GB" b="0" i="1" smtClean="0">
                                  <a:latin typeface="Cambria Math" panose="02040503050406030204" pitchFamily="18" charset="0"/>
                                </a:rPr>
                                <m:t>0</m:t>
                              </m:r>
                            </m:e>
                            <m:e>
                              <m:r>
                                <a:rPr lang="en-GB" b="0" i="1" smtClean="0">
                                  <a:latin typeface="Cambria Math" panose="02040503050406030204" pitchFamily="18" charset="0"/>
                                </a:rPr>
                                <m:t>1</m:t>
                              </m:r>
                            </m:e>
                          </m:mr>
                        </m:m>
                      </m:e>
                    </m:d>
                  </m:oMath>
                </a14:m>
                <a:endParaRPr lang="en-GB" dirty="0"/>
              </a:p>
              <a:p>
                <a:pPr marL="0" indent="0">
                  <a:buNone/>
                </a:pPr>
                <a:endParaRPr lang="en-GB" dirty="0"/>
              </a:p>
              <a:p>
                <a:pPr marL="0" indent="0">
                  <a:buNone/>
                </a:pPr>
                <a:r>
                  <a:rPr lang="en-GB" dirty="0"/>
                  <a:t>Which is a useful check.</a:t>
                </a:r>
              </a:p>
            </p:txBody>
          </p:sp>
        </mc:Choice>
        <mc:Fallback xmlns="">
          <p:sp>
            <p:nvSpPr>
              <p:cNvPr id="3" name="Content Placeholder 2">
                <a:extLst>
                  <a:ext uri="{FF2B5EF4-FFF2-40B4-BE49-F238E27FC236}">
                    <a16:creationId xmlns:a16="http://schemas.microsoft.com/office/drawing/2014/main" id="{5E0BF09A-8CEF-4887-B828-5A3986B2FF84}"/>
                  </a:ext>
                </a:extLst>
              </p:cNvPr>
              <p:cNvSpPr>
                <a:spLocks noGrp="1" noRot="1" noChangeAspect="1" noMove="1" noResize="1" noEditPoints="1" noAdjustHandles="1" noChangeArrowheads="1" noChangeShapeType="1" noTextEdit="1"/>
              </p:cNvSpPr>
              <p:nvPr>
                <p:ph idx="1"/>
              </p:nvPr>
            </p:nvSpPr>
            <p:spPr>
              <a:blipFill>
                <a:blip r:embed="rId2"/>
                <a:stretch>
                  <a:fillRect l="-1217" t="-2241"/>
                </a:stretch>
              </a:blipFill>
            </p:spPr>
            <p:txBody>
              <a:bodyPr/>
              <a:lstStyle/>
              <a:p>
                <a:r>
                  <a:rPr lang="en-GB">
                    <a:noFill/>
                  </a:rPr>
                  <a:t> </a:t>
                </a:r>
              </a:p>
            </p:txBody>
          </p:sp>
        </mc:Fallback>
      </mc:AlternateContent>
    </p:spTree>
    <p:extLst>
      <p:ext uri="{BB962C8B-B14F-4D97-AF65-F5344CB8AC3E}">
        <p14:creationId xmlns:p14="http://schemas.microsoft.com/office/powerpoint/2010/main" val="18657242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6AC95-1390-4526-A319-28C7F68F5704}"/>
              </a:ext>
            </a:extLst>
          </p:cNvPr>
          <p:cNvSpPr>
            <a:spLocks noGrp="1"/>
          </p:cNvSpPr>
          <p:nvPr>
            <p:ph type="title"/>
          </p:nvPr>
        </p:nvSpPr>
        <p:spPr/>
        <p:txBody>
          <a:bodyPr>
            <a:normAutofit fontScale="90000"/>
          </a:bodyPr>
          <a:lstStyle/>
          <a:p>
            <a:r>
              <a:rPr lang="en-GB" u="sng" dirty="0"/>
              <a:t>Major Mathematical Application </a:t>
            </a:r>
            <a:br>
              <a:rPr lang="en-GB" u="sng" dirty="0"/>
            </a:br>
            <a:r>
              <a:rPr lang="en-GB" u="sng" dirty="0"/>
              <a:t>Solving systems of linear equations</a:t>
            </a:r>
            <a:br>
              <a:rPr lang="en-GB" dirty="0"/>
            </a:br>
            <a:endParaRPr lang="en-GB" dirty="0"/>
          </a:p>
        </p:txBody>
      </p:sp>
      <p:sp>
        <p:nvSpPr>
          <p:cNvPr id="3" name="Content Placeholder 2">
            <a:extLst>
              <a:ext uri="{FF2B5EF4-FFF2-40B4-BE49-F238E27FC236}">
                <a16:creationId xmlns:a16="http://schemas.microsoft.com/office/drawing/2014/main" id="{9494393B-379C-491D-8143-02EA657C9326}"/>
              </a:ext>
            </a:extLst>
          </p:cNvPr>
          <p:cNvSpPr>
            <a:spLocks noGrp="1"/>
          </p:cNvSpPr>
          <p:nvPr>
            <p:ph idx="1"/>
          </p:nvPr>
        </p:nvSpPr>
        <p:spPr/>
        <p:txBody>
          <a:bodyPr/>
          <a:lstStyle/>
          <a:p>
            <a:pPr marL="0" indent="0">
              <a:buNone/>
            </a:pPr>
            <a:r>
              <a:rPr lang="en-GB" u="sng" dirty="0"/>
              <a:t>Example/</a:t>
            </a:r>
            <a:r>
              <a:rPr lang="en-GB" u="sng" dirty="0" err="1"/>
              <a:t>Enghraifft</a:t>
            </a:r>
            <a:endParaRPr lang="en-GB" u="sng" dirty="0"/>
          </a:p>
          <a:p>
            <a:pPr marL="0" indent="0">
              <a:buNone/>
            </a:pPr>
            <a:r>
              <a:rPr lang="en-GB" dirty="0"/>
              <a:t>Solve the following system of equations:</a:t>
            </a:r>
          </a:p>
          <a:p>
            <a:pPr marL="0" indent="0">
              <a:buNone/>
            </a:pPr>
            <a:endParaRPr lang="en-GB" dirty="0"/>
          </a:p>
          <a:p>
            <a:pPr marL="0" indent="0" algn="ctr">
              <a:buNone/>
            </a:pPr>
            <a:r>
              <a:rPr lang="en-GB" dirty="0"/>
              <a:t>2x -y + 3z =2</a:t>
            </a:r>
          </a:p>
          <a:p>
            <a:pPr marL="0" indent="0" algn="ctr">
              <a:buNone/>
            </a:pPr>
            <a:r>
              <a:rPr lang="en-GB" dirty="0"/>
              <a:t>x + 3y – z =11</a:t>
            </a:r>
          </a:p>
          <a:p>
            <a:pPr marL="0" indent="0" algn="ctr">
              <a:buNone/>
            </a:pPr>
            <a:r>
              <a:rPr lang="en-GB" dirty="0"/>
              <a:t>2x - 2y + 5z =3</a:t>
            </a:r>
          </a:p>
        </p:txBody>
      </p:sp>
    </p:spTree>
    <p:extLst>
      <p:ext uri="{BB962C8B-B14F-4D97-AF65-F5344CB8AC3E}">
        <p14:creationId xmlns:p14="http://schemas.microsoft.com/office/powerpoint/2010/main" val="26455751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F3D91-0878-411D-A796-F6A8186C34FA}"/>
              </a:ext>
            </a:extLst>
          </p:cNvPr>
          <p:cNvSpPr>
            <a:spLocks noGrp="1"/>
          </p:cNvSpPr>
          <p:nvPr>
            <p:ph type="title"/>
          </p:nvPr>
        </p:nvSpPr>
        <p:spPr/>
        <p:txBody>
          <a:bodyPr/>
          <a:lstStyle/>
          <a:p>
            <a:endParaRPr lang="en-GB"/>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F696A146-47B5-450E-924C-8496FB3DED3E}"/>
                  </a:ext>
                </a:extLst>
              </p:cNvPr>
              <p:cNvSpPr>
                <a:spLocks noGrp="1"/>
              </p:cNvSpPr>
              <p:nvPr>
                <p:ph idx="1"/>
              </p:nvPr>
            </p:nvSpPr>
            <p:spPr>
              <a:ln>
                <a:solidFill>
                  <a:schemeClr val="tx1"/>
                </a:solidFill>
              </a:ln>
            </p:spPr>
            <p:txBody>
              <a:bodyPr>
                <a:normAutofit lnSpcReduction="10000"/>
              </a:bodyPr>
              <a:lstStyle/>
              <a:p>
                <a:pPr marL="0" indent="0">
                  <a:buNone/>
                </a:pPr>
                <a:endParaRPr lang="en-GB" i="1" dirty="0">
                  <a:latin typeface="Cambria Math" panose="02040503050406030204" pitchFamily="18" charset="0"/>
                </a:endParaRPr>
              </a:p>
              <a:p>
                <a:pPr marL="0" indent="0">
                  <a:buNone/>
                </a:pPr>
                <a14:m>
                  <m:oMathPara xmlns:m="http://schemas.openxmlformats.org/officeDocument/2006/math">
                    <m:oMathParaPr>
                      <m:jc m:val="left"/>
                    </m:oMathParaPr>
                    <m:oMath xmlns:m="http://schemas.openxmlformats.org/officeDocument/2006/math">
                      <m:d>
                        <m:dPr>
                          <m:ctrlPr>
                            <a:rPr lang="en-GB" i="1" smtClean="0">
                              <a:latin typeface="Cambria Math" panose="02040503050406030204" pitchFamily="18" charset="0"/>
                            </a:rPr>
                          </m:ctrlPr>
                        </m:dPr>
                        <m:e>
                          <m:m>
                            <m:mPr>
                              <m:mcs>
                                <m:mc>
                                  <m:mcPr>
                                    <m:count m:val="3"/>
                                    <m:mcJc m:val="center"/>
                                  </m:mcPr>
                                </m:mc>
                              </m:mcs>
                              <m:ctrlPr>
                                <a:rPr lang="en-GB" i="1">
                                  <a:latin typeface="Cambria Math" panose="02040503050406030204" pitchFamily="18" charset="0"/>
                                </a:rPr>
                              </m:ctrlPr>
                            </m:mPr>
                            <m:mr>
                              <m:e>
                                <m:r>
                                  <m:rPr>
                                    <m:brk m:alnAt="7"/>
                                  </m:rPr>
                                  <a:rPr lang="en-GB" i="1">
                                    <a:latin typeface="Cambria Math" panose="02040503050406030204" pitchFamily="18" charset="0"/>
                                  </a:rPr>
                                  <m:t>2</m:t>
                                </m:r>
                              </m:e>
                              <m:e>
                                <m:r>
                                  <a:rPr lang="en-GB" i="1">
                                    <a:latin typeface="Cambria Math" panose="02040503050406030204" pitchFamily="18" charset="0"/>
                                  </a:rPr>
                                  <m:t>−1</m:t>
                                </m:r>
                              </m:e>
                              <m:e>
                                <m:r>
                                  <a:rPr lang="en-GB" i="1">
                                    <a:latin typeface="Cambria Math" panose="02040503050406030204" pitchFamily="18" charset="0"/>
                                  </a:rPr>
                                  <m:t>3</m:t>
                                </m:r>
                              </m:e>
                            </m:mr>
                            <m:mr>
                              <m:e>
                                <m:r>
                                  <a:rPr lang="en-GB" i="1">
                                    <a:latin typeface="Cambria Math" panose="02040503050406030204" pitchFamily="18" charset="0"/>
                                  </a:rPr>
                                  <m:t>1</m:t>
                                </m:r>
                              </m:e>
                              <m:e>
                                <m:r>
                                  <a:rPr lang="en-GB" i="1">
                                    <a:latin typeface="Cambria Math" panose="02040503050406030204" pitchFamily="18" charset="0"/>
                                  </a:rPr>
                                  <m:t>3</m:t>
                                </m:r>
                              </m:e>
                              <m:e>
                                <m:r>
                                  <a:rPr lang="en-GB" i="1">
                                    <a:latin typeface="Cambria Math" panose="02040503050406030204" pitchFamily="18" charset="0"/>
                                  </a:rPr>
                                  <m:t>−1</m:t>
                                </m:r>
                              </m:e>
                            </m:mr>
                            <m:mr>
                              <m:e>
                                <m:r>
                                  <a:rPr lang="en-GB" i="1">
                                    <a:latin typeface="Cambria Math" panose="02040503050406030204" pitchFamily="18" charset="0"/>
                                  </a:rPr>
                                  <m:t>2</m:t>
                                </m:r>
                              </m:e>
                              <m:e>
                                <m:r>
                                  <a:rPr lang="en-GB" i="1">
                                    <a:latin typeface="Cambria Math" panose="02040503050406030204" pitchFamily="18" charset="0"/>
                                  </a:rPr>
                                  <m:t>−2</m:t>
                                </m:r>
                              </m:e>
                              <m:e>
                                <m:r>
                                  <a:rPr lang="en-GB" i="1">
                                    <a:latin typeface="Cambria Math" panose="02040503050406030204" pitchFamily="18" charset="0"/>
                                  </a:rPr>
                                  <m:t>5</m:t>
                                </m:r>
                              </m:e>
                            </m:mr>
                          </m:m>
                        </m:e>
                      </m:d>
                      <m:r>
                        <a:rPr lang="en-GB" b="0" i="1" smtClean="0">
                          <a:latin typeface="Cambria Math" panose="02040503050406030204" pitchFamily="18" charset="0"/>
                        </a:rPr>
                        <m:t>   </m:t>
                      </m:r>
                      <m:m>
                        <m:mPr>
                          <m:mcs>
                            <m:mc>
                              <m:mcPr>
                                <m:count m:val="1"/>
                                <m:mcJc m:val="center"/>
                              </m:mcPr>
                            </m:mc>
                          </m:mcs>
                          <m:ctrlPr>
                            <a:rPr lang="en-GB" b="0" i="1" smtClean="0">
                              <a:latin typeface="Cambria Math" panose="02040503050406030204" pitchFamily="18" charset="0"/>
                            </a:rPr>
                          </m:ctrlPr>
                        </m:mPr>
                        <m:mr>
                          <m:e>
                            <m:r>
                              <m:rPr>
                                <m:brk m:alnAt="7"/>
                              </m:rPr>
                              <a:rPr lang="en-GB" b="0" i="1" smtClean="0">
                                <a:latin typeface="Cambria Math" panose="02040503050406030204" pitchFamily="18" charset="0"/>
                              </a:rPr>
                              <m:t>𝑥</m:t>
                            </m:r>
                          </m:e>
                        </m:mr>
                        <m:mr>
                          <m:e>
                            <m:r>
                              <a:rPr lang="en-GB" b="0" i="1" smtClean="0">
                                <a:latin typeface="Cambria Math" panose="02040503050406030204" pitchFamily="18" charset="0"/>
                              </a:rPr>
                              <m:t>𝑦</m:t>
                            </m:r>
                          </m:e>
                        </m:mr>
                        <m:mr>
                          <m:e>
                            <m:r>
                              <a:rPr lang="en-GB" b="0" i="1" smtClean="0">
                                <a:latin typeface="Cambria Math" panose="02040503050406030204" pitchFamily="18" charset="0"/>
                              </a:rPr>
                              <m:t>𝑧</m:t>
                            </m:r>
                          </m:e>
                        </m:mr>
                      </m:m>
                      <m:r>
                        <a:rPr lang="en-GB" b="0" i="1" smtClean="0">
                          <a:latin typeface="Cambria Math" panose="02040503050406030204" pitchFamily="18" charset="0"/>
                        </a:rPr>
                        <m:t>  =  </m:t>
                      </m:r>
                      <m:m>
                        <m:mPr>
                          <m:mcs>
                            <m:mc>
                              <m:mcPr>
                                <m:count m:val="1"/>
                                <m:mcJc m:val="center"/>
                              </m:mcPr>
                            </m:mc>
                          </m:mcs>
                          <m:ctrlPr>
                            <a:rPr lang="en-GB" b="0" i="1" smtClean="0">
                              <a:latin typeface="Cambria Math" panose="02040503050406030204" pitchFamily="18" charset="0"/>
                            </a:rPr>
                          </m:ctrlPr>
                        </m:mPr>
                        <m:mr>
                          <m:e>
                            <m:r>
                              <m:rPr>
                                <m:brk m:alnAt="7"/>
                              </m:rPr>
                              <a:rPr lang="en-GB" b="0" i="1" smtClean="0">
                                <a:latin typeface="Cambria Math" panose="02040503050406030204" pitchFamily="18" charset="0"/>
                              </a:rPr>
                              <m:t>2</m:t>
                            </m:r>
                          </m:e>
                        </m:mr>
                        <m:mr>
                          <m:e>
                            <m:r>
                              <a:rPr lang="en-GB" b="0" i="1" smtClean="0">
                                <a:latin typeface="Cambria Math" panose="02040503050406030204" pitchFamily="18" charset="0"/>
                              </a:rPr>
                              <m:t>11</m:t>
                            </m:r>
                          </m:e>
                        </m:mr>
                        <m:mr>
                          <m:e>
                            <m:r>
                              <a:rPr lang="en-GB" b="0" i="1" smtClean="0">
                                <a:latin typeface="Cambria Math" panose="02040503050406030204" pitchFamily="18" charset="0"/>
                              </a:rPr>
                              <m:t>3</m:t>
                            </m:r>
                          </m:e>
                        </m:mr>
                      </m:m>
                    </m:oMath>
                  </m:oMathPara>
                </a14:m>
                <a:endParaRPr lang="en-GB" dirty="0"/>
              </a:p>
              <a:p>
                <a:pPr marL="0" indent="0">
                  <a:buNone/>
                </a:pPr>
                <a:endParaRPr lang="en-GB" dirty="0"/>
              </a:p>
              <a:p>
                <a:pPr marL="0" indent="0">
                  <a:buNone/>
                </a:pPr>
                <a:r>
                  <a:rPr lang="en-GB" dirty="0"/>
                  <a:t>                 A </a:t>
                </a:r>
                <a:r>
                  <a:rPr lang="en-GB" u="sng" dirty="0"/>
                  <a:t>X</a:t>
                </a:r>
                <a:r>
                  <a:rPr lang="en-GB" dirty="0"/>
                  <a:t>  = </a:t>
                </a:r>
                <a:r>
                  <a:rPr lang="en-GB" u="sng" dirty="0"/>
                  <a:t>b</a:t>
                </a:r>
              </a:p>
              <a:p>
                <a:pPr marL="0" indent="0">
                  <a:buNone/>
                </a:pPr>
                <a:endParaRPr lang="en-GB" u="sng" dirty="0"/>
              </a:p>
              <a:p>
                <a:pPr marL="0" indent="0">
                  <a:buNone/>
                </a:pPr>
                <a:r>
                  <a:rPr lang="en-GB" dirty="0"/>
                  <a:t> Then pre-multiplying both sides by A</a:t>
                </a:r>
                <a:r>
                  <a:rPr lang="en-GB" baseline="30000" dirty="0"/>
                  <a:t>-1</a:t>
                </a:r>
                <a:r>
                  <a:rPr lang="en-GB" dirty="0"/>
                  <a:t> gives</a:t>
                </a:r>
              </a:p>
              <a:p>
                <a:pPr marL="0" indent="0">
                  <a:buNone/>
                </a:pPr>
                <a:r>
                  <a:rPr lang="en-GB" dirty="0"/>
                  <a:t>A</a:t>
                </a:r>
                <a:r>
                  <a:rPr lang="en-GB" baseline="30000" dirty="0"/>
                  <a:t>-1</a:t>
                </a:r>
                <a:r>
                  <a:rPr lang="en-GB" dirty="0"/>
                  <a:t> A </a:t>
                </a:r>
                <a:r>
                  <a:rPr lang="en-GB" u="sng" dirty="0"/>
                  <a:t>X</a:t>
                </a:r>
                <a:r>
                  <a:rPr lang="en-GB" dirty="0"/>
                  <a:t> = A</a:t>
                </a:r>
                <a:r>
                  <a:rPr lang="en-GB" baseline="30000" dirty="0"/>
                  <a:t>-1</a:t>
                </a:r>
                <a:r>
                  <a:rPr lang="en-GB" dirty="0"/>
                  <a:t> </a:t>
                </a:r>
                <a:r>
                  <a:rPr lang="en-GB" u="sng" dirty="0"/>
                  <a:t>b</a:t>
                </a:r>
              </a:p>
              <a:p>
                <a:pPr marL="0" indent="0">
                  <a:buNone/>
                </a:pPr>
                <a:r>
                  <a:rPr lang="en-GB" dirty="0"/>
                  <a:t>         </a:t>
                </a:r>
                <a:r>
                  <a:rPr lang="en-GB" u="sng" dirty="0"/>
                  <a:t>x  </a:t>
                </a:r>
                <a:r>
                  <a:rPr lang="en-GB" dirty="0"/>
                  <a:t>= A</a:t>
                </a:r>
                <a:r>
                  <a:rPr lang="en-GB" baseline="30000" dirty="0"/>
                  <a:t>-1</a:t>
                </a:r>
                <a:r>
                  <a:rPr lang="en-GB" dirty="0"/>
                  <a:t> </a:t>
                </a:r>
                <a:r>
                  <a:rPr lang="en-GB" u="sng" dirty="0"/>
                  <a:t>b</a:t>
                </a:r>
              </a:p>
              <a:p>
                <a:pPr marL="0" indent="0">
                  <a:buNone/>
                </a:pPr>
                <a:endParaRPr lang="en-GB" u="sng" dirty="0"/>
              </a:p>
              <a:p>
                <a:pPr marL="0" indent="0">
                  <a:buNone/>
                </a:pPr>
                <a:endParaRPr lang="en-GB" u="sng" dirty="0"/>
              </a:p>
            </p:txBody>
          </p:sp>
        </mc:Choice>
        <mc:Fallback xmlns="">
          <p:sp>
            <p:nvSpPr>
              <p:cNvPr id="3" name="Content Placeholder 2">
                <a:extLst>
                  <a:ext uri="{FF2B5EF4-FFF2-40B4-BE49-F238E27FC236}">
                    <a16:creationId xmlns:a16="http://schemas.microsoft.com/office/drawing/2014/main" id="{F696A146-47B5-450E-924C-8496FB3DED3E}"/>
                  </a:ext>
                </a:extLst>
              </p:cNvPr>
              <p:cNvSpPr>
                <a:spLocks noGrp="1" noRot="1" noChangeAspect="1" noMove="1" noResize="1" noEditPoints="1" noAdjustHandles="1" noChangeArrowheads="1" noChangeShapeType="1" noTextEdit="1"/>
              </p:cNvSpPr>
              <p:nvPr>
                <p:ph idx="1"/>
              </p:nvPr>
            </p:nvSpPr>
            <p:spPr>
              <a:blipFill>
                <a:blip r:embed="rId2"/>
                <a:stretch>
                  <a:fillRect l="-1158" b="-1955"/>
                </a:stretch>
              </a:blipFill>
              <a:ln>
                <a:solidFill>
                  <a:schemeClr val="tx1"/>
                </a:solidFill>
              </a:ln>
            </p:spPr>
            <p:txBody>
              <a:bodyPr/>
              <a:lstStyle/>
              <a:p>
                <a:r>
                  <a:rPr lang="en-GB">
                    <a:noFill/>
                  </a:rPr>
                  <a:t> </a:t>
                </a:r>
              </a:p>
            </p:txBody>
          </p:sp>
        </mc:Fallback>
      </mc:AlternateContent>
      <p:sp>
        <p:nvSpPr>
          <p:cNvPr id="4" name="Left Bracket 3">
            <a:extLst>
              <a:ext uri="{FF2B5EF4-FFF2-40B4-BE49-F238E27FC236}">
                <a16:creationId xmlns:a16="http://schemas.microsoft.com/office/drawing/2014/main" id="{25B59C14-1A4A-40AE-B8A8-94E827A976D0}"/>
              </a:ext>
            </a:extLst>
          </p:cNvPr>
          <p:cNvSpPr/>
          <p:nvPr/>
        </p:nvSpPr>
        <p:spPr>
          <a:xfrm>
            <a:off x="3346101" y="2100105"/>
            <a:ext cx="90435" cy="1225899"/>
          </a:xfrm>
          <a:prstGeom prst="leftBracket">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 name="Right Bracket 4">
            <a:extLst>
              <a:ext uri="{FF2B5EF4-FFF2-40B4-BE49-F238E27FC236}">
                <a16:creationId xmlns:a16="http://schemas.microsoft.com/office/drawing/2014/main" id="{6EEF9156-C503-46E6-8A4D-EEB1DCAB176C}"/>
              </a:ext>
            </a:extLst>
          </p:cNvPr>
          <p:cNvSpPr/>
          <p:nvPr/>
        </p:nvSpPr>
        <p:spPr>
          <a:xfrm>
            <a:off x="3717890" y="2100105"/>
            <a:ext cx="90435" cy="1225899"/>
          </a:xfrm>
          <a:prstGeom prst="rightBracket">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 name="Left Bracket 5">
            <a:extLst>
              <a:ext uri="{FF2B5EF4-FFF2-40B4-BE49-F238E27FC236}">
                <a16:creationId xmlns:a16="http://schemas.microsoft.com/office/drawing/2014/main" id="{C74B76DB-ACD8-4401-92E8-C72CBC53B5D1}"/>
              </a:ext>
            </a:extLst>
          </p:cNvPr>
          <p:cNvSpPr/>
          <p:nvPr/>
        </p:nvSpPr>
        <p:spPr>
          <a:xfrm>
            <a:off x="4431323" y="2100105"/>
            <a:ext cx="90435" cy="1225899"/>
          </a:xfrm>
          <a:prstGeom prst="leftBracket">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 name="Right Bracket 6">
            <a:extLst>
              <a:ext uri="{FF2B5EF4-FFF2-40B4-BE49-F238E27FC236}">
                <a16:creationId xmlns:a16="http://schemas.microsoft.com/office/drawing/2014/main" id="{E8A6FC67-DD24-4946-AAEF-C7BFAA032212}"/>
              </a:ext>
            </a:extLst>
          </p:cNvPr>
          <p:cNvSpPr/>
          <p:nvPr/>
        </p:nvSpPr>
        <p:spPr>
          <a:xfrm>
            <a:off x="4783015" y="2100105"/>
            <a:ext cx="90435" cy="1225899"/>
          </a:xfrm>
          <a:prstGeom prst="rightBracket">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29175994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24322-63AB-4782-AE07-1007397238D0}"/>
              </a:ext>
            </a:extLst>
          </p:cNvPr>
          <p:cNvSpPr>
            <a:spLocks noGrp="1"/>
          </p:cNvSpPr>
          <p:nvPr>
            <p:ph type="title"/>
          </p:nvPr>
        </p:nvSpPr>
        <p:spPr/>
        <p:txBody>
          <a:bodyPr/>
          <a:lstStyle/>
          <a:p>
            <a:endParaRPr lang="en-GB"/>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525B973B-EC42-4006-8A96-3A9468ED2DD1}"/>
                  </a:ext>
                </a:extLst>
              </p:cNvPr>
              <p:cNvSpPr>
                <a:spLocks noGrp="1"/>
              </p:cNvSpPr>
              <p:nvPr>
                <p:ph idx="1"/>
              </p:nvPr>
            </p:nvSpPr>
            <p:spPr/>
            <p:txBody>
              <a:bodyPr>
                <a:normAutofit/>
              </a:bodyPr>
              <a:lstStyle/>
              <a:p>
                <a:pPr marL="0" indent="0">
                  <a:buNone/>
                </a:pPr>
                <a:r>
                  <a:rPr lang="en-GB" dirty="0"/>
                  <a:t>Thus in this case</a:t>
                </a:r>
              </a:p>
              <a:p>
                <a:pPr marL="0" indent="0">
                  <a:buNone/>
                </a:pPr>
                <a:r>
                  <a:rPr lang="en-GB" dirty="0"/>
                  <a:t>    </a:t>
                </a:r>
                <a14:m>
                  <m:oMath xmlns:m="http://schemas.openxmlformats.org/officeDocument/2006/math">
                    <m:m>
                      <m:mPr>
                        <m:mcs>
                          <m:mc>
                            <m:mcPr>
                              <m:count m:val="1"/>
                              <m:mcJc m:val="center"/>
                            </m:mcPr>
                          </m:mc>
                        </m:mcs>
                        <m:ctrlPr>
                          <a:rPr lang="en-GB" i="1" smtClean="0">
                            <a:latin typeface="Cambria Math" panose="02040503050406030204" pitchFamily="18" charset="0"/>
                          </a:rPr>
                        </m:ctrlPr>
                      </m:mPr>
                      <m:mr>
                        <m:e>
                          <m:r>
                            <m:rPr>
                              <m:brk m:alnAt="7"/>
                            </m:rPr>
                            <a:rPr lang="en-GB" b="0" i="1" smtClean="0">
                              <a:latin typeface="Cambria Math" panose="02040503050406030204" pitchFamily="18" charset="0"/>
                            </a:rPr>
                            <m:t>𝑥</m:t>
                          </m:r>
                        </m:e>
                      </m:mr>
                      <m:mr>
                        <m:e>
                          <m:r>
                            <a:rPr lang="en-GB" b="0" i="1" smtClean="0">
                              <a:latin typeface="Cambria Math" panose="02040503050406030204" pitchFamily="18" charset="0"/>
                            </a:rPr>
                            <m:t>𝑦</m:t>
                          </m:r>
                        </m:e>
                      </m:mr>
                      <m:mr>
                        <m:e>
                          <m:r>
                            <a:rPr lang="en-GB" b="0" i="1" smtClean="0">
                              <a:latin typeface="Cambria Math" panose="02040503050406030204" pitchFamily="18" charset="0"/>
                            </a:rPr>
                            <m:t>𝑧</m:t>
                          </m:r>
                        </m:e>
                      </m:mr>
                    </m:m>
                    <m:r>
                      <a:rPr lang="en-GB" b="0" i="1" smtClean="0">
                        <a:latin typeface="Cambria Math" panose="02040503050406030204" pitchFamily="18" charset="0"/>
                      </a:rPr>
                      <m:t>      =</m:t>
                    </m:r>
                  </m:oMath>
                </a14:m>
                <a:r>
                  <a:rPr lang="en-GB" dirty="0"/>
                  <a:t> </a:t>
                </a:r>
                <a:r>
                  <a:rPr lang="en-GB" u="sng" dirty="0"/>
                  <a:t>  1   </a:t>
                </a:r>
                <a:r>
                  <a:rPr lang="en-GB" dirty="0"/>
                  <a:t> </a:t>
                </a:r>
                <a14:m>
                  <m:oMath xmlns:m="http://schemas.openxmlformats.org/officeDocument/2006/math">
                    <m:d>
                      <m:dPr>
                        <m:ctrlPr>
                          <a:rPr lang="en-GB" i="1">
                            <a:latin typeface="Cambria Math" panose="02040503050406030204" pitchFamily="18" charset="0"/>
                          </a:rPr>
                        </m:ctrlPr>
                      </m:dPr>
                      <m:e>
                        <m:m>
                          <m:mPr>
                            <m:mcs>
                              <m:mc>
                                <m:mcPr>
                                  <m:count m:val="3"/>
                                  <m:mcJc m:val="center"/>
                                </m:mcPr>
                              </m:mc>
                            </m:mcs>
                            <m:ctrlPr>
                              <a:rPr lang="en-GB" i="1">
                                <a:latin typeface="Cambria Math" panose="02040503050406030204" pitchFamily="18" charset="0"/>
                              </a:rPr>
                            </m:ctrlPr>
                          </m:mPr>
                          <m:mr>
                            <m:e>
                              <m:r>
                                <m:rPr>
                                  <m:brk m:alnAt="7"/>
                                </m:rPr>
                                <a:rPr lang="en-GB" i="1">
                                  <a:latin typeface="Cambria Math" panose="02040503050406030204" pitchFamily="18" charset="0"/>
                                </a:rPr>
                                <m:t>1</m:t>
                              </m:r>
                              <m:r>
                                <a:rPr lang="en-GB" i="1">
                                  <a:latin typeface="Cambria Math" panose="02040503050406030204" pitchFamily="18" charset="0"/>
                                </a:rPr>
                                <m:t>3</m:t>
                              </m:r>
                            </m:e>
                            <m:e>
                              <m:r>
                                <a:rPr lang="en-GB" i="1">
                                  <a:latin typeface="Cambria Math" panose="02040503050406030204" pitchFamily="18" charset="0"/>
                                </a:rPr>
                                <m:t>−1</m:t>
                              </m:r>
                            </m:e>
                            <m:e>
                              <m:r>
                                <a:rPr lang="en-GB" i="1">
                                  <a:latin typeface="Cambria Math" panose="02040503050406030204" pitchFamily="18" charset="0"/>
                                </a:rPr>
                                <m:t>−8</m:t>
                              </m:r>
                            </m:e>
                          </m:mr>
                          <m:mr>
                            <m:e>
                              <m:r>
                                <a:rPr lang="en-GB" i="1">
                                  <a:latin typeface="Cambria Math" panose="02040503050406030204" pitchFamily="18" charset="0"/>
                                </a:rPr>
                                <m:t>−7</m:t>
                              </m:r>
                            </m:e>
                            <m:e>
                              <m:r>
                                <a:rPr lang="en-GB" i="1">
                                  <a:latin typeface="Cambria Math" panose="02040503050406030204" pitchFamily="18" charset="0"/>
                                </a:rPr>
                                <m:t>4</m:t>
                              </m:r>
                            </m:e>
                            <m:e>
                              <m:r>
                                <a:rPr lang="en-GB" i="1">
                                  <a:latin typeface="Cambria Math" panose="02040503050406030204" pitchFamily="18" charset="0"/>
                                </a:rPr>
                                <m:t>5</m:t>
                              </m:r>
                            </m:e>
                          </m:mr>
                          <m:mr>
                            <m:e>
                              <m:r>
                                <a:rPr lang="en-GB" i="1">
                                  <a:latin typeface="Cambria Math" panose="02040503050406030204" pitchFamily="18" charset="0"/>
                                </a:rPr>
                                <m:t>−8</m:t>
                              </m:r>
                            </m:e>
                            <m:e>
                              <m:r>
                                <a:rPr lang="en-GB" i="1">
                                  <a:latin typeface="Cambria Math" panose="02040503050406030204" pitchFamily="18" charset="0"/>
                                </a:rPr>
                                <m:t>2</m:t>
                              </m:r>
                            </m:e>
                            <m:e>
                              <m:r>
                                <a:rPr lang="en-GB" i="1">
                                  <a:latin typeface="Cambria Math" panose="02040503050406030204" pitchFamily="18" charset="0"/>
                                </a:rPr>
                                <m:t>7</m:t>
                              </m:r>
                            </m:e>
                          </m:mr>
                        </m:m>
                      </m:e>
                    </m:d>
                  </m:oMath>
                </a14:m>
                <a:r>
                  <a:rPr lang="en-GB" dirty="0"/>
                  <a:t> </a:t>
                </a:r>
                <a14:m>
                  <m:oMath xmlns:m="http://schemas.openxmlformats.org/officeDocument/2006/math">
                    <m:m>
                      <m:mPr>
                        <m:mcs>
                          <m:mc>
                            <m:mcPr>
                              <m:count m:val="1"/>
                              <m:mcJc m:val="center"/>
                            </m:mcPr>
                          </m:mc>
                        </m:mcs>
                        <m:ctrlPr>
                          <a:rPr lang="en-GB" i="1">
                            <a:latin typeface="Cambria Math" panose="02040503050406030204" pitchFamily="18" charset="0"/>
                          </a:rPr>
                        </m:ctrlPr>
                      </m:mPr>
                      <m:mr>
                        <m:e>
                          <m:r>
                            <m:rPr>
                              <m:brk m:alnAt="7"/>
                            </m:rPr>
                            <a:rPr lang="en-GB" i="1">
                              <a:latin typeface="Cambria Math" panose="02040503050406030204" pitchFamily="18" charset="0"/>
                            </a:rPr>
                            <m:t>2</m:t>
                          </m:r>
                        </m:e>
                      </m:mr>
                      <m:mr>
                        <m:e>
                          <m:r>
                            <a:rPr lang="en-GB" b="0" i="1" smtClean="0">
                              <a:latin typeface="Cambria Math" panose="02040503050406030204" pitchFamily="18" charset="0"/>
                            </a:rPr>
                            <m:t> </m:t>
                          </m:r>
                          <m:r>
                            <a:rPr lang="en-GB" i="1">
                              <a:latin typeface="Cambria Math" panose="02040503050406030204" pitchFamily="18" charset="0"/>
                            </a:rPr>
                            <m:t>11</m:t>
                          </m:r>
                        </m:e>
                      </m:mr>
                      <m:mr>
                        <m:e>
                          <m:r>
                            <a:rPr lang="en-GB" i="1">
                              <a:latin typeface="Cambria Math" panose="02040503050406030204" pitchFamily="18" charset="0"/>
                            </a:rPr>
                            <m:t>3</m:t>
                          </m:r>
                        </m:e>
                      </m:mr>
                    </m:m>
                  </m:oMath>
                </a14:m>
                <a:r>
                  <a:rPr lang="en-GB" dirty="0"/>
                  <a:t>     </a:t>
                </a:r>
              </a:p>
              <a:p>
                <a:pPr marL="0" indent="0">
                  <a:buNone/>
                </a:pPr>
                <a:r>
                  <a:rPr lang="en-GB" dirty="0"/>
                  <a:t>                    9</a:t>
                </a:r>
              </a:p>
              <a:p>
                <a:pPr marL="0" indent="0">
                  <a:buNone/>
                </a:pPr>
                <a:endParaRPr lang="en-GB" dirty="0"/>
              </a:p>
              <a:p>
                <a:pPr marL="0" indent="0">
                  <a:buNone/>
                </a:pPr>
                <a:r>
                  <a:rPr lang="en-GB" dirty="0"/>
                  <a:t>  Giving  x= -1, y= 5 and z= 3</a:t>
                </a:r>
              </a:p>
              <a:p>
                <a:pPr marL="0" indent="0">
                  <a:buNone/>
                </a:pPr>
                <a:r>
                  <a:rPr lang="en-GB" dirty="0"/>
                  <a:t>Representing the solution of three planes meeting at a point. </a:t>
                </a:r>
              </a:p>
              <a:p>
                <a:pPr marL="0" indent="0">
                  <a:buNone/>
                </a:pPr>
                <a:endParaRPr lang="en-GB" dirty="0"/>
              </a:p>
              <a:p>
                <a:pPr marL="0" indent="0">
                  <a:buNone/>
                </a:pPr>
                <a:endParaRPr lang="en-GB" dirty="0"/>
              </a:p>
              <a:p>
                <a:pPr marL="0" indent="0">
                  <a:buNone/>
                </a:pPr>
                <a:endParaRPr lang="en-GB" dirty="0"/>
              </a:p>
            </p:txBody>
          </p:sp>
        </mc:Choice>
        <mc:Fallback xmlns="">
          <p:sp>
            <p:nvSpPr>
              <p:cNvPr id="3" name="Content Placeholder 2">
                <a:extLst>
                  <a:ext uri="{FF2B5EF4-FFF2-40B4-BE49-F238E27FC236}">
                    <a16:creationId xmlns:a16="http://schemas.microsoft.com/office/drawing/2014/main" id="{525B973B-EC42-4006-8A96-3A9468ED2DD1}"/>
                  </a:ext>
                </a:extLst>
              </p:cNvPr>
              <p:cNvSpPr>
                <a:spLocks noGrp="1" noRot="1" noChangeAspect="1" noMove="1" noResize="1" noEditPoints="1" noAdjustHandles="1" noChangeArrowheads="1" noChangeShapeType="1" noTextEdit="1"/>
              </p:cNvSpPr>
              <p:nvPr>
                <p:ph idx="1"/>
              </p:nvPr>
            </p:nvSpPr>
            <p:spPr>
              <a:blipFill>
                <a:blip r:embed="rId2"/>
                <a:stretch>
                  <a:fillRect l="-1217" t="-2241"/>
                </a:stretch>
              </a:blipFill>
            </p:spPr>
            <p:txBody>
              <a:bodyPr/>
              <a:lstStyle/>
              <a:p>
                <a:r>
                  <a:rPr lang="en-GB">
                    <a:noFill/>
                  </a:rPr>
                  <a:t> </a:t>
                </a:r>
              </a:p>
            </p:txBody>
          </p:sp>
        </mc:Fallback>
      </mc:AlternateContent>
      <p:sp>
        <p:nvSpPr>
          <p:cNvPr id="4" name="Left Bracket 3">
            <a:extLst>
              <a:ext uri="{FF2B5EF4-FFF2-40B4-BE49-F238E27FC236}">
                <a16:creationId xmlns:a16="http://schemas.microsoft.com/office/drawing/2014/main" id="{C872E5AD-BA0D-46EE-8956-10FE760C4CE5}"/>
              </a:ext>
            </a:extLst>
          </p:cNvPr>
          <p:cNvSpPr/>
          <p:nvPr/>
        </p:nvSpPr>
        <p:spPr>
          <a:xfrm>
            <a:off x="1039906" y="2366682"/>
            <a:ext cx="233082" cy="1165412"/>
          </a:xfrm>
          <a:prstGeom prst="leftBracket">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 name="Right Bracket 4">
            <a:extLst>
              <a:ext uri="{FF2B5EF4-FFF2-40B4-BE49-F238E27FC236}">
                <a16:creationId xmlns:a16="http://schemas.microsoft.com/office/drawing/2014/main" id="{67BA6B40-55A0-4701-AF1C-30743AD2BDC4}"/>
              </a:ext>
            </a:extLst>
          </p:cNvPr>
          <p:cNvSpPr/>
          <p:nvPr/>
        </p:nvSpPr>
        <p:spPr>
          <a:xfrm>
            <a:off x="1528334" y="2372400"/>
            <a:ext cx="134471" cy="1165412"/>
          </a:xfrm>
          <a:prstGeom prst="rightBracket">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 name="Left Bracket 8">
            <a:extLst>
              <a:ext uri="{FF2B5EF4-FFF2-40B4-BE49-F238E27FC236}">
                <a16:creationId xmlns:a16="http://schemas.microsoft.com/office/drawing/2014/main" id="{1DB7A380-D4BE-440C-AE78-FCF9BADF237D}"/>
              </a:ext>
            </a:extLst>
          </p:cNvPr>
          <p:cNvSpPr/>
          <p:nvPr/>
        </p:nvSpPr>
        <p:spPr>
          <a:xfrm>
            <a:off x="5661745" y="2291024"/>
            <a:ext cx="45719" cy="1165412"/>
          </a:xfrm>
          <a:prstGeom prst="leftBracket">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 name="Right Bracket 9">
            <a:extLst>
              <a:ext uri="{FF2B5EF4-FFF2-40B4-BE49-F238E27FC236}">
                <a16:creationId xmlns:a16="http://schemas.microsoft.com/office/drawing/2014/main" id="{F569BD75-1722-4B6D-9789-FA190E85FD34}"/>
              </a:ext>
            </a:extLst>
          </p:cNvPr>
          <p:cNvSpPr/>
          <p:nvPr/>
        </p:nvSpPr>
        <p:spPr>
          <a:xfrm>
            <a:off x="6096000" y="2291024"/>
            <a:ext cx="88259" cy="1165412"/>
          </a:xfrm>
          <a:prstGeom prst="rightBracket">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40431022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ADE76-D8AC-44C8-A5B2-86B41E68DA0B}"/>
              </a:ext>
            </a:extLst>
          </p:cNvPr>
          <p:cNvSpPr>
            <a:spLocks noGrp="1"/>
          </p:cNvSpPr>
          <p:nvPr>
            <p:ph type="title"/>
          </p:nvPr>
        </p:nvSpPr>
        <p:spPr/>
        <p:txBody>
          <a:bodyPr/>
          <a:lstStyle/>
          <a:p>
            <a:r>
              <a:rPr lang="en-GB" u="sng" dirty="0"/>
              <a:t>Review of the Aim and Objectives of the session.</a:t>
            </a:r>
          </a:p>
        </p:txBody>
      </p:sp>
      <p:sp>
        <p:nvSpPr>
          <p:cNvPr id="3" name="Content Placeholder 2">
            <a:extLst>
              <a:ext uri="{FF2B5EF4-FFF2-40B4-BE49-F238E27FC236}">
                <a16:creationId xmlns:a16="http://schemas.microsoft.com/office/drawing/2014/main" id="{DEC6D6FD-6A26-4682-A2DA-925CED029561}"/>
              </a:ext>
            </a:extLst>
          </p:cNvPr>
          <p:cNvSpPr>
            <a:spLocks noGrp="1"/>
          </p:cNvSpPr>
          <p:nvPr>
            <p:ph idx="1"/>
          </p:nvPr>
        </p:nvSpPr>
        <p:spPr/>
        <p:txBody>
          <a:bodyPr/>
          <a:lstStyle/>
          <a:p>
            <a:pPr marL="0" indent="0">
              <a:buNone/>
            </a:pPr>
            <a:r>
              <a:rPr lang="en-GB" dirty="0"/>
              <a:t>Have we achieved what we set out to do at  the beginning of the session?</a:t>
            </a:r>
          </a:p>
          <a:p>
            <a:pPr marL="0" indent="0">
              <a:buNone/>
            </a:pPr>
            <a:endParaRPr lang="en-GB" dirty="0"/>
          </a:p>
          <a:p>
            <a:pPr marL="0" indent="0">
              <a:buNone/>
            </a:pPr>
            <a:r>
              <a:rPr lang="en-GB" dirty="0"/>
              <a:t>Are we able to evaluate the determinants of 2x2 and 3x3 square matrices?</a:t>
            </a:r>
          </a:p>
          <a:p>
            <a:pPr marL="0" indent="0">
              <a:buNone/>
            </a:pPr>
            <a:r>
              <a:rPr lang="en-GB" dirty="0"/>
              <a:t>Are we able to find the inverses of 2x2 and 3x3 matrices?</a:t>
            </a:r>
          </a:p>
          <a:p>
            <a:pPr marL="0" indent="0">
              <a:buNone/>
            </a:pPr>
            <a:endParaRPr lang="en-GB" dirty="0"/>
          </a:p>
          <a:p>
            <a:pPr marL="0" indent="0">
              <a:buNone/>
            </a:pPr>
            <a:endParaRPr lang="en-GB" dirty="0"/>
          </a:p>
          <a:p>
            <a:pPr marL="0" indent="0">
              <a:buNone/>
            </a:pPr>
            <a:r>
              <a:rPr lang="en-GB" dirty="0"/>
              <a:t>Now try the exercise/</a:t>
            </a:r>
            <a:r>
              <a:rPr lang="en-GB" dirty="0" err="1"/>
              <a:t>Nawr</a:t>
            </a:r>
            <a:r>
              <a:rPr lang="en-GB" dirty="0"/>
              <a:t> </a:t>
            </a:r>
            <a:r>
              <a:rPr lang="en-GB" dirty="0" err="1"/>
              <a:t>triwch</a:t>
            </a:r>
            <a:r>
              <a:rPr lang="en-GB" dirty="0"/>
              <a:t> </a:t>
            </a:r>
            <a:r>
              <a:rPr lang="en-GB" dirty="0" err="1"/>
              <a:t>yr</a:t>
            </a:r>
            <a:r>
              <a:rPr lang="en-GB" dirty="0"/>
              <a:t> </a:t>
            </a:r>
            <a:r>
              <a:rPr lang="en-GB" dirty="0" err="1"/>
              <a:t>ymarfer</a:t>
            </a:r>
            <a:r>
              <a:rPr lang="en-GB" dirty="0"/>
              <a:t>.</a:t>
            </a:r>
          </a:p>
        </p:txBody>
      </p:sp>
    </p:spTree>
    <p:extLst>
      <p:ext uri="{BB962C8B-B14F-4D97-AF65-F5344CB8AC3E}">
        <p14:creationId xmlns:p14="http://schemas.microsoft.com/office/powerpoint/2010/main" val="37933984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72B84-044D-4204-B640-41A38B269B2A}"/>
              </a:ext>
            </a:extLst>
          </p:cNvPr>
          <p:cNvSpPr>
            <a:spLocks noGrp="1"/>
          </p:cNvSpPr>
          <p:nvPr>
            <p:ph type="title"/>
          </p:nvPr>
        </p:nvSpPr>
        <p:spPr/>
        <p:txBody>
          <a:bodyPr/>
          <a:lstStyle/>
          <a:p>
            <a:pPr algn="ctr"/>
            <a:r>
              <a:rPr lang="en-GB" u="sng" dirty="0"/>
              <a:t>Exercise/</a:t>
            </a:r>
            <a:r>
              <a:rPr lang="en-GB" u="sng" dirty="0" err="1"/>
              <a:t>Ymarfer</a:t>
            </a:r>
            <a:endParaRPr lang="en-GB" u="sng"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478C63CB-0717-4187-A7AE-D1D7726B7EDD}"/>
                  </a:ext>
                </a:extLst>
              </p:cNvPr>
              <p:cNvSpPr>
                <a:spLocks noGrp="1"/>
              </p:cNvSpPr>
              <p:nvPr>
                <p:ph idx="1"/>
              </p:nvPr>
            </p:nvSpPr>
            <p:spPr/>
            <p:txBody>
              <a:bodyPr/>
              <a:lstStyle/>
              <a:p>
                <a:pPr marL="514350" indent="-514350">
                  <a:buAutoNum type="arabicParenR"/>
                </a:pPr>
                <a:r>
                  <a:rPr lang="en-GB" dirty="0"/>
                  <a:t>Find the inverse of the matrix </a:t>
                </a:r>
                <a14:m>
                  <m:oMath xmlns:m="http://schemas.openxmlformats.org/officeDocument/2006/math">
                    <m:d>
                      <m:dPr>
                        <m:ctrlPr>
                          <a:rPr lang="en-GB" i="1" smtClean="0">
                            <a:latin typeface="Cambria Math" panose="02040503050406030204" pitchFamily="18" charset="0"/>
                          </a:rPr>
                        </m:ctrlPr>
                      </m:dPr>
                      <m:e>
                        <m:m>
                          <m:mPr>
                            <m:mcs>
                              <m:mc>
                                <m:mcPr>
                                  <m:count m:val="2"/>
                                  <m:mcJc m:val="center"/>
                                </m:mcPr>
                              </m:mc>
                            </m:mcs>
                            <m:ctrlPr>
                              <a:rPr lang="en-GB" i="1" smtClean="0">
                                <a:latin typeface="Cambria Math" panose="02040503050406030204" pitchFamily="18" charset="0"/>
                              </a:rPr>
                            </m:ctrlPr>
                          </m:mPr>
                          <m:mr>
                            <m:e>
                              <m:r>
                                <m:rPr>
                                  <m:brk m:alnAt="7"/>
                                </m:rPr>
                                <a:rPr lang="en-GB" b="0" i="1" smtClean="0">
                                  <a:latin typeface="Cambria Math" panose="02040503050406030204" pitchFamily="18" charset="0"/>
                                </a:rPr>
                                <m:t>3</m:t>
                              </m:r>
                            </m:e>
                            <m:e>
                              <m:r>
                                <a:rPr lang="en-GB" b="0" i="1" smtClean="0">
                                  <a:latin typeface="Cambria Math" panose="02040503050406030204" pitchFamily="18" charset="0"/>
                                </a:rPr>
                                <m:t>2</m:t>
                              </m:r>
                            </m:e>
                          </m:mr>
                          <m:mr>
                            <m:e>
                              <m:r>
                                <a:rPr lang="en-GB" b="0" i="1" smtClean="0">
                                  <a:latin typeface="Cambria Math" panose="02040503050406030204" pitchFamily="18" charset="0"/>
                                </a:rPr>
                                <m:t>2</m:t>
                              </m:r>
                            </m:e>
                            <m:e>
                              <m:r>
                                <a:rPr lang="en-GB" b="0" i="1" smtClean="0">
                                  <a:latin typeface="Cambria Math" panose="02040503050406030204" pitchFamily="18" charset="0"/>
                                </a:rPr>
                                <m:t>−3</m:t>
                              </m:r>
                            </m:e>
                          </m:mr>
                        </m:m>
                      </m:e>
                    </m:d>
                    <m:r>
                      <a:rPr lang="en-GB" b="0" i="1" smtClean="0">
                        <a:latin typeface="Cambria Math" panose="02040503050406030204" pitchFamily="18" charset="0"/>
                      </a:rPr>
                      <m:t> </m:t>
                    </m:r>
                    <m:r>
                      <m:rPr>
                        <m:sty m:val="p"/>
                      </m:rPr>
                      <a:rPr lang="en-GB" b="0" i="0" smtClean="0">
                        <a:latin typeface="Cambria Math" panose="02040503050406030204" pitchFamily="18" charset="0"/>
                      </a:rPr>
                      <m:t>hence</m:t>
                    </m:r>
                    <m:r>
                      <a:rPr lang="en-GB" b="0" i="0" smtClean="0">
                        <a:latin typeface="Cambria Math" panose="02040503050406030204" pitchFamily="18" charset="0"/>
                      </a:rPr>
                      <m:t> </m:t>
                    </m:r>
                    <m:r>
                      <m:rPr>
                        <m:sty m:val="p"/>
                      </m:rPr>
                      <a:rPr lang="en-GB" b="0" i="0" smtClean="0">
                        <a:latin typeface="Cambria Math" panose="02040503050406030204" pitchFamily="18" charset="0"/>
                      </a:rPr>
                      <m:t>solve</m:t>
                    </m:r>
                    <m:r>
                      <a:rPr lang="en-GB" b="0" i="0" smtClean="0">
                        <a:latin typeface="Cambria Math" panose="02040503050406030204" pitchFamily="18" charset="0"/>
                      </a:rPr>
                      <m:t> </m:t>
                    </m:r>
                  </m:oMath>
                </a14:m>
                <a:endParaRPr lang="en-GB" b="0" dirty="0"/>
              </a:p>
              <a:p>
                <a:pPr marL="0" indent="0">
                  <a:buNone/>
                </a:pPr>
                <a:r>
                  <a:rPr lang="en-GB" dirty="0"/>
                  <a:t>       3x+2y =5</a:t>
                </a:r>
              </a:p>
              <a:p>
                <a:pPr marL="0" indent="0">
                  <a:buNone/>
                </a:pPr>
                <a:r>
                  <a:rPr lang="en-GB" dirty="0"/>
                  <a:t>       2x-3y = -1</a:t>
                </a:r>
              </a:p>
              <a:p>
                <a:pPr marL="0" indent="0">
                  <a:buNone/>
                </a:pPr>
                <a:r>
                  <a:rPr lang="en-GB" dirty="0"/>
                  <a:t>2) Solve the system of equations, by finding the inverse matrix:</a:t>
                </a:r>
              </a:p>
              <a:p>
                <a:pPr marL="0" indent="0">
                  <a:buNone/>
                </a:pPr>
                <a:r>
                  <a:rPr lang="en-GB" dirty="0"/>
                  <a:t>       x + y + 2z = -1</a:t>
                </a:r>
              </a:p>
              <a:p>
                <a:pPr marL="0" indent="0">
                  <a:buNone/>
                </a:pPr>
                <a:r>
                  <a:rPr lang="en-GB" dirty="0"/>
                  <a:t>     2x - 3y + z  =  1</a:t>
                </a:r>
              </a:p>
              <a:p>
                <a:pPr marL="0" indent="0">
                  <a:buNone/>
                </a:pPr>
                <a:r>
                  <a:rPr lang="en-GB" dirty="0"/>
                  <a:t>     3x -2y +4z =  -1     etc</a:t>
                </a:r>
              </a:p>
              <a:p>
                <a:pPr marL="0" indent="0">
                  <a:buNone/>
                </a:pPr>
                <a:r>
                  <a:rPr lang="en-GB" dirty="0"/>
                  <a:t>     </a:t>
                </a:r>
              </a:p>
            </p:txBody>
          </p:sp>
        </mc:Choice>
        <mc:Fallback xmlns="">
          <p:sp>
            <p:nvSpPr>
              <p:cNvPr id="3" name="Content Placeholder 2">
                <a:extLst>
                  <a:ext uri="{FF2B5EF4-FFF2-40B4-BE49-F238E27FC236}">
                    <a16:creationId xmlns:a16="http://schemas.microsoft.com/office/drawing/2014/main" id="{478C63CB-0717-4187-A7AE-D1D7726B7EDD}"/>
                  </a:ext>
                </a:extLst>
              </p:cNvPr>
              <p:cNvSpPr>
                <a:spLocks noGrp="1" noRot="1" noChangeAspect="1" noMove="1" noResize="1" noEditPoints="1" noAdjustHandles="1" noChangeArrowheads="1" noChangeShapeType="1" noTextEdit="1"/>
              </p:cNvSpPr>
              <p:nvPr>
                <p:ph idx="1"/>
              </p:nvPr>
            </p:nvSpPr>
            <p:spPr>
              <a:blipFill>
                <a:blip r:embed="rId2"/>
                <a:stretch>
                  <a:fillRect l="-1217"/>
                </a:stretch>
              </a:blipFill>
            </p:spPr>
            <p:txBody>
              <a:bodyPr/>
              <a:lstStyle/>
              <a:p>
                <a:r>
                  <a:rPr lang="en-GB">
                    <a:noFill/>
                  </a:rPr>
                  <a:t> </a:t>
                </a:r>
              </a:p>
            </p:txBody>
          </p:sp>
        </mc:Fallback>
      </mc:AlternateContent>
    </p:spTree>
    <p:extLst>
      <p:ext uri="{BB962C8B-B14F-4D97-AF65-F5344CB8AC3E}">
        <p14:creationId xmlns:p14="http://schemas.microsoft.com/office/powerpoint/2010/main" val="34191056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EAF44-E082-4835-A238-09BDA23DBFE2}"/>
              </a:ext>
            </a:extLst>
          </p:cNvPr>
          <p:cNvSpPr>
            <a:spLocks noGrp="1"/>
          </p:cNvSpPr>
          <p:nvPr>
            <p:ph type="title"/>
          </p:nvPr>
        </p:nvSpPr>
        <p:spPr/>
        <p:txBody>
          <a:bodyPr/>
          <a:lstStyle/>
          <a:p>
            <a:r>
              <a:rPr lang="en-GB" u="sng" dirty="0"/>
              <a:t>Extension work</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03E46C07-A9E2-4B52-8B80-528243821BD9}"/>
                  </a:ext>
                </a:extLst>
              </p:cNvPr>
              <p:cNvSpPr>
                <a:spLocks noGrp="1"/>
              </p:cNvSpPr>
              <p:nvPr>
                <p:ph idx="1"/>
              </p:nvPr>
            </p:nvSpPr>
            <p:spPr>
              <a:xfrm>
                <a:off x="838200" y="1447060"/>
                <a:ext cx="10515600" cy="5166804"/>
              </a:xfrm>
            </p:spPr>
            <p:txBody>
              <a:bodyPr>
                <a:normAutofit lnSpcReduction="10000"/>
              </a:bodyPr>
              <a:lstStyle/>
              <a:p>
                <a:pPr marL="0" indent="0">
                  <a:buNone/>
                </a:pPr>
                <a:r>
                  <a:rPr lang="en-GB" dirty="0"/>
                  <a:t>To thing about what happens in the case where the determinant is zero and the matrix is singular.</a:t>
                </a:r>
              </a:p>
              <a:p>
                <a:pPr marL="0" indent="0">
                  <a:buNone/>
                </a:pPr>
                <a:r>
                  <a:rPr lang="en-GB" dirty="0"/>
                  <a:t>Apply this particularly to solving three simultaneous equations in three unknowns and discuss the respective cases, also introduce Cramer’s rule for solving well structed systems of </a:t>
                </a:r>
                <a:r>
                  <a:rPr lang="en-GB"/>
                  <a:t>linear equations.</a:t>
                </a:r>
                <a:endParaRPr lang="en-GB" dirty="0"/>
              </a:p>
              <a:p>
                <a:pPr marL="0" indent="0">
                  <a:buNone/>
                </a:pPr>
                <a:r>
                  <a:rPr lang="en-GB" dirty="0"/>
                  <a:t>For computer students, perhaps thing of solving such well ordered systems using Jacobi or Gauss-Seidel iterative methods, particularly for diagonally dominant matrices.</a:t>
                </a:r>
              </a:p>
              <a:p>
                <a:pPr marL="0" indent="0">
                  <a:buNone/>
                </a:pPr>
                <a:r>
                  <a:rPr lang="en-GB" dirty="0"/>
                  <a:t>To use software packages such as MATLAB to evaluate and check determinants and inverses of matrices</a:t>
                </a:r>
              </a:p>
              <a:p>
                <a:pPr marL="0" indent="0">
                  <a:buNone/>
                </a:pPr>
                <a:r>
                  <a:rPr lang="en-GB" dirty="0"/>
                  <a:t>To develop the formula for use with higher order matrices. </a:t>
                </a:r>
              </a:p>
              <a:p>
                <a:pPr marL="0" indent="0">
                  <a:buNone/>
                </a:pPr>
                <a:r>
                  <a:rPr lang="en-GB" dirty="0"/>
                  <a:t>|A| =</a:t>
                </a:r>
                <a14:m>
                  <m:oMath xmlns:m="http://schemas.openxmlformats.org/officeDocument/2006/math">
                    <m:nary>
                      <m:naryPr>
                        <m:chr m:val="∑"/>
                        <m:limLoc m:val="subSup"/>
                        <m:ctrlPr>
                          <a:rPr lang="en-GB" i="1" smtClean="0">
                            <a:latin typeface="Cambria Math" panose="02040503050406030204" pitchFamily="18" charset="0"/>
                          </a:rPr>
                        </m:ctrlPr>
                      </m:naryPr>
                      <m:sub>
                        <m:r>
                          <m:rPr>
                            <m:brk m:alnAt="25"/>
                          </m:rPr>
                          <a:rPr lang="en-GB" b="0" i="1" smtClean="0">
                            <a:latin typeface="Cambria Math" panose="02040503050406030204" pitchFamily="18" charset="0"/>
                          </a:rPr>
                          <m:t>𝑗</m:t>
                        </m:r>
                        <m:r>
                          <a:rPr lang="en-GB" b="0" i="1" smtClean="0">
                            <a:latin typeface="Cambria Math" panose="02040503050406030204" pitchFamily="18" charset="0"/>
                          </a:rPr>
                          <m:t>=1</m:t>
                        </m:r>
                      </m:sub>
                      <m:sup>
                        <m:r>
                          <a:rPr lang="en-GB" b="0" i="1" smtClean="0">
                            <a:latin typeface="Cambria Math" panose="02040503050406030204" pitchFamily="18" charset="0"/>
                          </a:rPr>
                          <m:t>𝑛</m:t>
                        </m:r>
                      </m:sup>
                      <m:e>
                        <m:d>
                          <m:dPr>
                            <m:ctrlPr>
                              <a:rPr lang="en-GB" b="0" i="1" smtClean="0">
                                <a:latin typeface="Cambria Math" panose="02040503050406030204" pitchFamily="18" charset="0"/>
                              </a:rPr>
                            </m:ctrlPr>
                          </m:dPr>
                          <m:e>
                            <m:r>
                              <a:rPr lang="en-GB" b="0" i="1" smtClean="0">
                                <a:latin typeface="Cambria Math" panose="02040503050406030204" pitchFamily="18" charset="0"/>
                              </a:rPr>
                              <m:t>−1</m:t>
                            </m:r>
                          </m:e>
                        </m:d>
                        <m:r>
                          <a:rPr lang="en-GB" b="0" i="1" baseline="30000" smtClean="0">
                            <a:latin typeface="Cambria Math" panose="02040503050406030204" pitchFamily="18" charset="0"/>
                          </a:rPr>
                          <m:t>𝑖</m:t>
                        </m:r>
                        <m:r>
                          <a:rPr lang="en-GB" b="0" i="1" baseline="30000" smtClean="0">
                            <a:latin typeface="Cambria Math" panose="02040503050406030204" pitchFamily="18" charset="0"/>
                          </a:rPr>
                          <m:t>+</m:t>
                        </m:r>
                        <m:r>
                          <a:rPr lang="en-GB" b="0" i="1" baseline="30000" smtClean="0">
                            <a:latin typeface="Cambria Math" panose="02040503050406030204" pitchFamily="18" charset="0"/>
                          </a:rPr>
                          <m:t>𝑗</m:t>
                        </m:r>
                        <m:r>
                          <a:rPr lang="en-GB" b="0" i="1" baseline="30000" smtClean="0">
                            <a:latin typeface="Cambria Math" panose="02040503050406030204" pitchFamily="18" charset="0"/>
                          </a:rPr>
                          <m:t> </m:t>
                        </m:r>
                        <m:r>
                          <a:rPr lang="en-GB" b="0" i="1" smtClean="0">
                            <a:latin typeface="Cambria Math" panose="02040503050406030204" pitchFamily="18" charset="0"/>
                          </a:rPr>
                          <m:t>𝐴</m:t>
                        </m:r>
                        <m:r>
                          <a:rPr lang="en-GB" b="0" i="1" baseline="-25000" smtClean="0">
                            <a:latin typeface="Cambria Math" panose="02040503050406030204" pitchFamily="18" charset="0"/>
                          </a:rPr>
                          <m:t>𝑖𝑗</m:t>
                        </m:r>
                        <m:r>
                          <a:rPr lang="en-GB" b="0" i="1" smtClean="0">
                            <a:latin typeface="Cambria Math" panose="02040503050406030204" pitchFamily="18" charset="0"/>
                          </a:rPr>
                          <m:t> </m:t>
                        </m:r>
                        <m:r>
                          <a:rPr lang="en-GB" b="0" i="1" smtClean="0">
                            <a:latin typeface="Cambria Math" panose="02040503050406030204" pitchFamily="18" charset="0"/>
                          </a:rPr>
                          <m:t>𝑀</m:t>
                        </m:r>
                        <m:r>
                          <a:rPr lang="en-GB" b="0" i="1" smtClean="0">
                            <a:latin typeface="Cambria Math" panose="02040503050406030204" pitchFamily="18" charset="0"/>
                          </a:rPr>
                          <m:t> </m:t>
                        </m:r>
                        <m:r>
                          <a:rPr lang="en-GB" b="0" i="1" baseline="-25000" smtClean="0">
                            <a:latin typeface="Cambria Math" panose="02040503050406030204" pitchFamily="18" charset="0"/>
                          </a:rPr>
                          <m:t>𝑖𝑗</m:t>
                        </m:r>
                      </m:e>
                    </m:nary>
                  </m:oMath>
                </a14:m>
                <a:endParaRPr lang="en-GB" b="0" baseline="-25000" dirty="0"/>
              </a:p>
              <a:p>
                <a:pPr marL="0" indent="0">
                  <a:buNone/>
                </a:pPr>
                <a:endParaRPr lang="en-GB" dirty="0"/>
              </a:p>
            </p:txBody>
          </p:sp>
        </mc:Choice>
        <mc:Fallback xmlns="">
          <p:sp>
            <p:nvSpPr>
              <p:cNvPr id="3" name="Content Placeholder 2">
                <a:extLst>
                  <a:ext uri="{FF2B5EF4-FFF2-40B4-BE49-F238E27FC236}">
                    <a16:creationId xmlns:a16="http://schemas.microsoft.com/office/drawing/2014/main" id="{03E46C07-A9E2-4B52-8B80-528243821BD9}"/>
                  </a:ext>
                </a:extLst>
              </p:cNvPr>
              <p:cNvSpPr>
                <a:spLocks noGrp="1" noRot="1" noChangeAspect="1" noMove="1" noResize="1" noEditPoints="1" noAdjustHandles="1" noChangeArrowheads="1" noChangeShapeType="1" noTextEdit="1"/>
              </p:cNvSpPr>
              <p:nvPr>
                <p:ph idx="1"/>
              </p:nvPr>
            </p:nvSpPr>
            <p:spPr>
              <a:xfrm>
                <a:off x="838200" y="1447060"/>
                <a:ext cx="10515600" cy="5166804"/>
              </a:xfrm>
              <a:blipFill>
                <a:blip r:embed="rId2"/>
                <a:stretch>
                  <a:fillRect l="-1217" t="-2594" r="-1333"/>
                </a:stretch>
              </a:blipFill>
            </p:spPr>
            <p:txBody>
              <a:bodyPr/>
              <a:lstStyle/>
              <a:p>
                <a:r>
                  <a:rPr lang="en-GB">
                    <a:noFill/>
                  </a:rPr>
                  <a:t> </a:t>
                </a:r>
              </a:p>
            </p:txBody>
          </p:sp>
        </mc:Fallback>
      </mc:AlternateContent>
    </p:spTree>
    <p:extLst>
      <p:ext uri="{BB962C8B-B14F-4D97-AF65-F5344CB8AC3E}">
        <p14:creationId xmlns:p14="http://schemas.microsoft.com/office/powerpoint/2010/main" val="25055114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B5406-C537-4C88-B819-0EE360FF961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394315F-1025-4125-81B7-F45A067A674D}"/>
              </a:ext>
            </a:extLst>
          </p:cNvPr>
          <p:cNvSpPr>
            <a:spLocks noGrp="1"/>
          </p:cNvSpPr>
          <p:nvPr>
            <p:ph idx="1"/>
          </p:nvPr>
        </p:nvSpPr>
        <p:spPr/>
        <p:txBody>
          <a:bodyPr/>
          <a:lstStyle/>
          <a:p>
            <a:pPr marL="0" indent="0">
              <a:buNone/>
            </a:pPr>
            <a:r>
              <a:rPr lang="en-GB" dirty="0"/>
              <a:t>And hence for really large square matrices</a:t>
            </a:r>
          </a:p>
          <a:p>
            <a:pPr marL="0" indent="0">
              <a:buNone/>
            </a:pPr>
            <a:endParaRPr lang="en-GB" dirty="0"/>
          </a:p>
          <a:p>
            <a:pPr marL="0" indent="0">
              <a:buNone/>
            </a:pPr>
            <a:r>
              <a:rPr lang="en-GB" dirty="0"/>
              <a:t>A</a:t>
            </a:r>
            <a:r>
              <a:rPr lang="en-GB" baseline="30000" dirty="0"/>
              <a:t>-1</a:t>
            </a:r>
            <a:r>
              <a:rPr lang="en-GB" dirty="0"/>
              <a:t> = </a:t>
            </a:r>
            <a:r>
              <a:rPr lang="en-GB" u="sng" dirty="0"/>
              <a:t>(-1)</a:t>
            </a:r>
            <a:r>
              <a:rPr lang="en-GB" u="sng" baseline="30000" dirty="0" err="1"/>
              <a:t>i+j</a:t>
            </a:r>
            <a:r>
              <a:rPr lang="en-GB" u="sng" baseline="30000" dirty="0"/>
              <a:t>  </a:t>
            </a:r>
            <a:r>
              <a:rPr lang="en-GB" u="sng" dirty="0"/>
              <a:t>M </a:t>
            </a:r>
            <a:r>
              <a:rPr lang="en-GB" u="sng" baseline="-25000" dirty="0"/>
              <a:t>ji</a:t>
            </a:r>
            <a:r>
              <a:rPr lang="en-GB" baseline="-25000" dirty="0"/>
              <a:t>      with </a:t>
            </a:r>
            <a:r>
              <a:rPr lang="en-GB" baseline="-25000" dirty="0" err="1"/>
              <a:t>i</a:t>
            </a:r>
            <a:r>
              <a:rPr lang="en-GB" baseline="-25000" dirty="0"/>
              <a:t> = 1 to n, j= 1 to n</a:t>
            </a:r>
            <a:endParaRPr lang="en-GB" u="sng" baseline="-25000" dirty="0"/>
          </a:p>
          <a:p>
            <a:pPr marL="0" indent="0">
              <a:buNone/>
            </a:pPr>
            <a:r>
              <a:rPr lang="en-GB" dirty="0"/>
              <a:t>                |A| </a:t>
            </a:r>
          </a:p>
          <a:p>
            <a:pPr marL="0" indent="0">
              <a:buNone/>
            </a:pPr>
            <a:r>
              <a:rPr lang="en-GB" dirty="0"/>
              <a:t>      =  </a:t>
            </a:r>
            <a:r>
              <a:rPr lang="en-GB" u="sng" dirty="0" err="1"/>
              <a:t>Adj</a:t>
            </a:r>
            <a:endParaRPr lang="en-GB" u="sng" baseline="30000" dirty="0"/>
          </a:p>
          <a:p>
            <a:pPr marL="0" indent="0">
              <a:buNone/>
            </a:pPr>
            <a:r>
              <a:rPr lang="en-GB" dirty="0"/>
              <a:t>         |A| </a:t>
            </a:r>
          </a:p>
          <a:p>
            <a:pPr marL="0" indent="0">
              <a:buNone/>
            </a:pPr>
            <a:r>
              <a:rPr lang="en-GB" dirty="0"/>
              <a:t>      </a:t>
            </a:r>
          </a:p>
        </p:txBody>
      </p:sp>
    </p:spTree>
    <p:extLst>
      <p:ext uri="{BB962C8B-B14F-4D97-AF65-F5344CB8AC3E}">
        <p14:creationId xmlns:p14="http://schemas.microsoft.com/office/powerpoint/2010/main" val="33478218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4917A-D102-48BD-A03C-6AA72BEB969D}"/>
              </a:ext>
            </a:extLst>
          </p:cNvPr>
          <p:cNvSpPr>
            <a:spLocks noGrp="1"/>
          </p:cNvSpPr>
          <p:nvPr>
            <p:ph type="title"/>
          </p:nvPr>
        </p:nvSpPr>
        <p:spPr/>
        <p:txBody>
          <a:bodyPr/>
          <a:lstStyle/>
          <a:p>
            <a:r>
              <a:rPr lang="en-GB" u="sng" dirty="0"/>
              <a:t>And Finally……… The matrix of life…..</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B57A97FF-4FE3-46D8-93FC-3A58D3DE489F}"/>
                  </a:ext>
                </a:extLst>
              </p:cNvPr>
              <p:cNvSpPr>
                <a:spLocks noGrp="1"/>
              </p:cNvSpPr>
              <p:nvPr>
                <p:ph idx="1"/>
              </p:nvPr>
            </p:nvSpPr>
            <p:spPr/>
            <p:txBody>
              <a:bodyPr/>
              <a:lstStyle/>
              <a:p>
                <a:pPr marL="0" indent="0">
                  <a:buNone/>
                </a:pPr>
                <a:endParaRPr lang="en-GB" i="1" dirty="0">
                  <a:latin typeface="Cambria Math" panose="02040503050406030204" pitchFamily="18" charset="0"/>
                </a:endParaRPr>
              </a:p>
              <a:p>
                <a:pPr marL="0" indent="0">
                  <a:buNone/>
                </a:pPr>
                <a14:m>
                  <m:oMathPara xmlns:m="http://schemas.openxmlformats.org/officeDocument/2006/math">
                    <m:oMathParaPr>
                      <m:jc m:val="left"/>
                    </m:oMathParaPr>
                    <m:oMath xmlns:m="http://schemas.openxmlformats.org/officeDocument/2006/math">
                      <m:d>
                        <m:dPr>
                          <m:ctrlPr>
                            <a:rPr lang="en-GB" i="1" smtClean="0">
                              <a:latin typeface="Cambria Math" panose="02040503050406030204" pitchFamily="18" charset="0"/>
                            </a:rPr>
                          </m:ctrlPr>
                        </m:dPr>
                        <m:e>
                          <m:m>
                            <m:mPr>
                              <m:mcs>
                                <m:mc>
                                  <m:mcPr>
                                    <m:count m:val="2"/>
                                    <m:mcJc m:val="center"/>
                                  </m:mcPr>
                                </m:mc>
                              </m:mcs>
                              <m:ctrlPr>
                                <a:rPr lang="en-GB" i="1" smtClean="0">
                                  <a:latin typeface="Cambria Math" panose="02040503050406030204" pitchFamily="18" charset="0"/>
                                </a:rPr>
                              </m:ctrlPr>
                            </m:mPr>
                            <m:mr>
                              <m:e>
                                <m:r>
                                  <m:rPr>
                                    <m:brk m:alnAt="7"/>
                                  </m:rPr>
                                  <a:rPr lang="en-GB" b="0" i="1" smtClean="0">
                                    <a:latin typeface="Cambria Math" panose="02040503050406030204" pitchFamily="18" charset="0"/>
                                  </a:rPr>
                                  <m:t>1</m:t>
                                </m:r>
                              </m:e>
                              <m:e>
                                <m:r>
                                  <a:rPr lang="en-GB" b="0" i="1" smtClean="0">
                                    <a:latin typeface="Cambria Math" panose="02040503050406030204" pitchFamily="18" charset="0"/>
                                  </a:rPr>
                                  <m:t>1</m:t>
                                </m:r>
                              </m:e>
                            </m:mr>
                            <m:mr>
                              <m:e>
                                <m:r>
                                  <a:rPr lang="en-GB" b="0" i="1" smtClean="0">
                                    <a:latin typeface="Cambria Math" panose="02040503050406030204" pitchFamily="18" charset="0"/>
                                  </a:rPr>
                                  <m:t>1</m:t>
                                </m:r>
                              </m:e>
                              <m:e>
                                <m:r>
                                  <a:rPr lang="en-GB" b="0" i="1" smtClean="0">
                                    <a:latin typeface="Cambria Math" panose="02040503050406030204" pitchFamily="18" charset="0"/>
                                  </a:rPr>
                                  <m:t>−1</m:t>
                                </m:r>
                              </m:e>
                            </m:mr>
                          </m:m>
                        </m:e>
                      </m:d>
                      <m:r>
                        <a:rPr lang="en-GB" b="0" i="1" smtClean="0">
                          <a:latin typeface="Cambria Math" panose="02040503050406030204" pitchFamily="18" charset="0"/>
                        </a:rPr>
                        <m:t> </m:t>
                      </m:r>
                      <m:m>
                        <m:mPr>
                          <m:mcs>
                            <m:mc>
                              <m:mcPr>
                                <m:count m:val="1"/>
                                <m:mcJc m:val="center"/>
                              </m:mcPr>
                            </m:mc>
                          </m:mcs>
                          <m:ctrlPr>
                            <a:rPr lang="en-GB" b="0" i="1" smtClean="0">
                              <a:latin typeface="Cambria Math" panose="02040503050406030204" pitchFamily="18" charset="0"/>
                            </a:rPr>
                          </m:ctrlPr>
                        </m:mPr>
                        <m:mr>
                          <m:e>
                            <m:r>
                              <m:rPr>
                                <m:brk m:alnAt="7"/>
                              </m:rPr>
                              <a:rPr lang="en-GB" b="0" i="1" smtClean="0">
                                <a:latin typeface="Cambria Math" panose="02040503050406030204" pitchFamily="18" charset="0"/>
                              </a:rPr>
                              <m:t>𝑙</m:t>
                            </m:r>
                            <m:r>
                              <a:rPr lang="en-GB" b="0" i="1" smtClean="0">
                                <a:latin typeface="Cambria Math" panose="02040503050406030204" pitchFamily="18" charset="0"/>
                              </a:rPr>
                              <m:t>𝑖𝑓𝑒</m:t>
                            </m:r>
                          </m:e>
                        </m:mr>
                        <m:mr>
                          <m:e>
                            <m:r>
                              <a:rPr lang="en-GB" b="0" i="1" smtClean="0">
                                <a:latin typeface="Cambria Math" panose="02040503050406030204" pitchFamily="18" charset="0"/>
                              </a:rPr>
                              <m:t>𝑙𝑜𝑣𝑒</m:t>
                            </m:r>
                            <m:r>
                              <a:rPr lang="en-GB" b="0" i="1" smtClean="0">
                                <a:latin typeface="Cambria Math" panose="02040503050406030204" pitchFamily="18" charset="0"/>
                              </a:rPr>
                              <m:t> </m:t>
                            </m:r>
                          </m:e>
                        </m:mr>
                      </m:m>
                      <m:r>
                        <a:rPr lang="en-GB" b="0" i="1" smtClean="0">
                          <a:latin typeface="Cambria Math" panose="02040503050406030204" pitchFamily="18" charset="0"/>
                        </a:rPr>
                        <m:t>=  </m:t>
                      </m:r>
                      <m:m>
                        <m:mPr>
                          <m:mcs>
                            <m:mc>
                              <m:mcPr>
                                <m:count m:val="1"/>
                                <m:mcJc m:val="center"/>
                              </m:mcPr>
                            </m:mc>
                          </m:mcs>
                          <m:ctrlPr>
                            <a:rPr lang="en-GB" b="0" i="1" smtClean="0">
                              <a:latin typeface="Cambria Math" panose="02040503050406030204" pitchFamily="18" charset="0"/>
                            </a:rPr>
                          </m:ctrlPr>
                        </m:mPr>
                        <m:mr>
                          <m:e>
                            <m:r>
                              <m:rPr>
                                <m:brk m:alnAt="7"/>
                              </m:rPr>
                              <a:rPr lang="en-GB" b="0" i="1" smtClean="0">
                                <a:latin typeface="Cambria Math" panose="02040503050406030204" pitchFamily="18" charset="0"/>
                              </a:rPr>
                              <m:t>h</m:t>
                            </m:r>
                            <m:r>
                              <a:rPr lang="en-GB" b="0" i="1" smtClean="0">
                                <a:latin typeface="Cambria Math" panose="02040503050406030204" pitchFamily="18" charset="0"/>
                              </a:rPr>
                              <m:t>𝑎𝑝𝑝𝑦</m:t>
                            </m:r>
                            <m:r>
                              <a:rPr lang="en-GB" b="0" i="1" smtClean="0">
                                <a:latin typeface="Cambria Math" panose="02040503050406030204" pitchFamily="18" charset="0"/>
                              </a:rPr>
                              <m:t> </m:t>
                            </m:r>
                          </m:e>
                        </m:mr>
                        <m:mr>
                          <m:e>
                            <m:r>
                              <a:rPr lang="en-GB" b="0" i="1" smtClean="0">
                                <a:latin typeface="Cambria Math" panose="02040503050406030204" pitchFamily="18" charset="0"/>
                              </a:rPr>
                              <m:t>𝑠𝑎𝑑</m:t>
                            </m:r>
                          </m:e>
                        </m:mr>
                      </m:m>
                    </m:oMath>
                  </m:oMathPara>
                </a14:m>
                <a:endParaRPr lang="en-GB" b="0" dirty="0"/>
              </a:p>
              <a:p>
                <a:pPr marL="0" indent="0">
                  <a:buNone/>
                </a:pPr>
                <a:r>
                  <a:rPr lang="en-GB" dirty="0"/>
                  <a:t>                       </a:t>
                </a:r>
              </a:p>
              <a:p>
                <a:pPr marL="0" indent="0">
                  <a:buNone/>
                </a:pPr>
                <a:r>
                  <a:rPr lang="en-GB" dirty="0"/>
                  <a:t>                  A    </a:t>
                </a:r>
                <a:r>
                  <a:rPr lang="en-GB" u="sng" dirty="0"/>
                  <a:t> X </a:t>
                </a:r>
                <a:r>
                  <a:rPr lang="en-GB" dirty="0"/>
                  <a:t>=    </a:t>
                </a:r>
                <a:r>
                  <a:rPr lang="en-GB" u="sng" dirty="0"/>
                  <a:t>b</a:t>
                </a:r>
              </a:p>
              <a:p>
                <a:pPr marL="0" indent="0">
                  <a:buNone/>
                </a:pPr>
                <a:r>
                  <a:rPr lang="en-GB" dirty="0"/>
                  <a:t>                         </a:t>
                </a:r>
                <a:r>
                  <a:rPr lang="en-GB" u="sng" dirty="0"/>
                  <a:t>X</a:t>
                </a:r>
                <a:r>
                  <a:rPr lang="en-GB" dirty="0"/>
                  <a:t>  = A</a:t>
                </a:r>
                <a:r>
                  <a:rPr lang="en-GB" baseline="30000" dirty="0"/>
                  <a:t>-1</a:t>
                </a:r>
                <a:r>
                  <a:rPr lang="en-GB" dirty="0"/>
                  <a:t> </a:t>
                </a:r>
                <a:r>
                  <a:rPr lang="en-GB" u="sng" dirty="0"/>
                  <a:t>b</a:t>
                </a:r>
              </a:p>
              <a:p>
                <a:pPr marL="0" indent="0">
                  <a:buNone/>
                </a:pPr>
                <a:r>
                  <a:rPr lang="en-GB" dirty="0"/>
                  <a:t>Gives :</a:t>
                </a:r>
              </a:p>
              <a:p>
                <a:pPr marL="0" indent="0">
                  <a:buNone/>
                </a:pPr>
                <a:r>
                  <a:rPr lang="en-GB" dirty="0"/>
                  <a:t>Life = ½ (happy + sad)</a:t>
                </a:r>
              </a:p>
              <a:p>
                <a:pPr marL="0" indent="0">
                  <a:buNone/>
                </a:pPr>
                <a:r>
                  <a:rPr lang="en-GB" dirty="0"/>
                  <a:t>Love= ½(happy -  sad)</a:t>
                </a:r>
              </a:p>
            </p:txBody>
          </p:sp>
        </mc:Choice>
        <mc:Fallback xmlns="">
          <p:sp>
            <p:nvSpPr>
              <p:cNvPr id="3" name="Content Placeholder 2">
                <a:extLst>
                  <a:ext uri="{FF2B5EF4-FFF2-40B4-BE49-F238E27FC236}">
                    <a16:creationId xmlns:a16="http://schemas.microsoft.com/office/drawing/2014/main" id="{B57A97FF-4FE3-46D8-93FC-3A58D3DE489F}"/>
                  </a:ext>
                </a:extLst>
              </p:cNvPr>
              <p:cNvSpPr>
                <a:spLocks noGrp="1" noRot="1" noChangeAspect="1" noMove="1" noResize="1" noEditPoints="1" noAdjustHandles="1" noChangeArrowheads="1" noChangeShapeType="1" noTextEdit="1"/>
              </p:cNvSpPr>
              <p:nvPr>
                <p:ph idx="1"/>
              </p:nvPr>
            </p:nvSpPr>
            <p:spPr>
              <a:blipFill>
                <a:blip r:embed="rId2"/>
                <a:stretch>
                  <a:fillRect l="-1217" b="-700"/>
                </a:stretch>
              </a:blipFill>
            </p:spPr>
            <p:txBody>
              <a:bodyPr/>
              <a:lstStyle/>
              <a:p>
                <a:r>
                  <a:rPr lang="en-GB">
                    <a:noFill/>
                  </a:rPr>
                  <a:t> </a:t>
                </a:r>
              </a:p>
            </p:txBody>
          </p:sp>
        </mc:Fallback>
      </mc:AlternateContent>
      <p:sp>
        <p:nvSpPr>
          <p:cNvPr id="4" name="Double Bracket 3">
            <a:extLst>
              <a:ext uri="{FF2B5EF4-FFF2-40B4-BE49-F238E27FC236}">
                <a16:creationId xmlns:a16="http://schemas.microsoft.com/office/drawing/2014/main" id="{C1583552-5C0F-4161-B666-B8FB34B35456}"/>
              </a:ext>
            </a:extLst>
          </p:cNvPr>
          <p:cNvSpPr/>
          <p:nvPr/>
        </p:nvSpPr>
        <p:spPr>
          <a:xfrm>
            <a:off x="2351314" y="2212521"/>
            <a:ext cx="947057" cy="914400"/>
          </a:xfrm>
          <a:prstGeom prst="bracketPair">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 name="Double Bracket 4">
            <a:extLst>
              <a:ext uri="{FF2B5EF4-FFF2-40B4-BE49-F238E27FC236}">
                <a16:creationId xmlns:a16="http://schemas.microsoft.com/office/drawing/2014/main" id="{A40FD940-A29D-4564-9956-4C35D9A9E2FB}"/>
              </a:ext>
            </a:extLst>
          </p:cNvPr>
          <p:cNvSpPr/>
          <p:nvPr/>
        </p:nvSpPr>
        <p:spPr>
          <a:xfrm>
            <a:off x="3682093" y="2294164"/>
            <a:ext cx="1232807" cy="734786"/>
          </a:xfrm>
          <a:prstGeom prst="bracketPair">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40111234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371</TotalTime>
  <Words>1327</Words>
  <Application>Microsoft Office PowerPoint</Application>
  <PresentationFormat>Widescreen</PresentationFormat>
  <Paragraphs>185</Paragraphs>
  <Slides>30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Calibri</vt:lpstr>
      <vt:lpstr>Calibri Light</vt:lpstr>
      <vt:lpstr>Cambria Math</vt:lpstr>
      <vt:lpstr>Office Theme</vt:lpstr>
      <vt:lpstr>To Find The Inverse Of A Three By Three Square Matrix</vt:lpstr>
      <vt:lpstr>PowerPoint Presentation</vt:lpstr>
      <vt:lpstr>Aims and Objectives Nod a Amcanion</vt:lpstr>
      <vt:lpstr> Who is he?  Pwy yw e?</vt:lpstr>
      <vt:lpstr> Who is he?  Pwy yw e</vt:lpstr>
      <vt:lpstr>PowerPoint Presentation</vt:lpstr>
      <vt:lpstr> Inverse Operations</vt:lpstr>
      <vt:lpstr>PowerPoint Presentation</vt:lpstr>
      <vt:lpstr>The Inverse Of A Two By Two Square Matrix</vt:lpstr>
      <vt:lpstr>PowerPoint Presentation</vt:lpstr>
      <vt:lpstr>PowerPoint Presentation</vt:lpstr>
      <vt:lpstr>The determinant of a 3x3 square matrix</vt:lpstr>
      <vt:lpstr>Example/Enghraifft</vt:lpstr>
      <vt:lpstr>PowerPoint Presentation</vt:lpstr>
      <vt:lpstr>PowerPoint Presentation</vt:lpstr>
      <vt:lpstr>PowerPoint Presentation</vt:lpstr>
      <vt:lpstr>The Matrix of Co-factors-C</vt:lpstr>
      <vt:lpstr>Example/Enghraifft</vt:lpstr>
      <vt:lpstr>Which simplifies to:</vt:lpstr>
      <vt:lpstr>The Adjugate matrix- CT</vt:lpstr>
      <vt:lpstr>The Inverse Matrix Of A</vt:lpstr>
      <vt:lpstr>PowerPoint Presentation</vt:lpstr>
      <vt:lpstr>Major Mathematical Application  Solving systems of linear equations </vt:lpstr>
      <vt:lpstr>PowerPoint Presentation</vt:lpstr>
      <vt:lpstr>PowerPoint Presentation</vt:lpstr>
      <vt:lpstr>Review of the Aim and Objectives of the session.</vt:lpstr>
      <vt:lpstr>Exercise/Ymarfer</vt:lpstr>
      <vt:lpstr>Extension work</vt:lpstr>
      <vt:lpstr>PowerPoint Presentation</vt:lpstr>
      <vt:lpstr>And Finally……… The matrix of life…..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 Find The Inverse of a Three By Three Matrix</dc:title>
  <dc:creator>Nigel Davies</dc:creator>
  <cp:lastModifiedBy>Nigel Davies</cp:lastModifiedBy>
  <cp:revision>59</cp:revision>
  <dcterms:created xsi:type="dcterms:W3CDTF">2022-07-12T10:55:15Z</dcterms:created>
  <dcterms:modified xsi:type="dcterms:W3CDTF">2022-10-04T19:16:51Z</dcterms:modified>
</cp:coreProperties>
</file>