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5"/>
  </p:notesMasterIdLst>
  <p:sldIdLst>
    <p:sldId id="256" r:id="rId2"/>
    <p:sldId id="257" r:id="rId3"/>
    <p:sldId id="258" r:id="rId4"/>
    <p:sldId id="259" r:id="rId5"/>
    <p:sldId id="260" r:id="rId6"/>
    <p:sldId id="261" r:id="rId7"/>
    <p:sldId id="262" r:id="rId8"/>
    <p:sldId id="264" r:id="rId9"/>
    <p:sldId id="268" r:id="rId10"/>
    <p:sldId id="263" r:id="rId11"/>
    <p:sldId id="265" r:id="rId12"/>
    <p:sldId id="267" r:id="rId13"/>
    <p:sldId id="266" r:id="rId14"/>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940" y="5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3b17de81bb3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3b17de81bb3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3b17de81bb3_0_1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3b17de81bb3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3b17de81bb3_0_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 name="Google Shape;72;g3b17de81bb3_0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g3b17de81bb3_0_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 name="Google Shape;79;g3b17de81bb3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g3b17de81bb3_0_3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 name="Google Shape;87;g3b17de81bb3_0_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3b17de81bb3_0_5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3b17de81bb3_0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g3b187930c72_1_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1" name="Google Shape;111;g3b187930c72_1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g3b17de81bb3_0_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 name="Google Shape;104;g3b17de81bb3_0_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g3b17de81bb3_0_7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9" name="Google Shape;119;g3b17de81bb3_0_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g3b187930c72_2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3" name="Google Shape;133;g3b187930c72_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g3b17de81bb3_0_9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 name="Google Shape;127;g3b17de81bb3_0_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1.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1.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1.xml"/><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11.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3.xml"/><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p>
            <a:pPr marL="0" lvl="0" indent="0" algn="ctr" rtl="0">
              <a:lnSpc>
                <a:spcPct val="115000"/>
              </a:lnSpc>
              <a:spcBef>
                <a:spcPts val="0"/>
              </a:spcBef>
              <a:spcAft>
                <a:spcPts val="1200"/>
              </a:spcAft>
              <a:buClr>
                <a:schemeClr val="dk1"/>
              </a:buClr>
              <a:buSzPts val="1100"/>
              <a:buFont typeface="Arial"/>
              <a:buNone/>
            </a:pPr>
            <a:r>
              <a:rPr lang="en" sz="3600" b="1">
                <a:latin typeface="Calibri"/>
                <a:ea typeface="Calibri"/>
                <a:cs typeface="Calibri"/>
                <a:sym typeface="Calibri"/>
              </a:rPr>
              <a:t>DIGITAL FORENSIC ANALYSIS (ACCA7031)</a:t>
            </a:r>
            <a:endParaRPr sz="6400"/>
          </a:p>
        </p:txBody>
      </p:sp>
      <p:sp>
        <p:nvSpPr>
          <p:cNvPr id="55" name="Google Shape;55;p13"/>
          <p:cNvSpPr txBox="1"/>
          <p:nvPr/>
        </p:nvSpPr>
        <p:spPr>
          <a:xfrm>
            <a:off x="4130375" y="3308550"/>
            <a:ext cx="5030100" cy="1293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2300" b="1" i="1">
                <a:solidFill>
                  <a:schemeClr val="dk2"/>
                </a:solidFill>
                <a:latin typeface="Calibri"/>
                <a:ea typeface="Calibri"/>
                <a:cs typeface="Calibri"/>
                <a:sym typeface="Calibri"/>
              </a:rPr>
              <a:t>S</a:t>
            </a:r>
            <a:r>
              <a:rPr lang="en" sz="2400" b="1" i="1">
                <a:solidFill>
                  <a:schemeClr val="dk2"/>
                </a:solidFill>
                <a:latin typeface="Calibri"/>
                <a:ea typeface="Calibri"/>
                <a:cs typeface="Calibri"/>
                <a:sym typeface="Calibri"/>
              </a:rPr>
              <a:t>ubmitted By, </a:t>
            </a:r>
            <a:endParaRPr sz="2400" b="1" i="1">
              <a:solidFill>
                <a:schemeClr val="dk2"/>
              </a:solidFill>
              <a:latin typeface="Calibri"/>
              <a:ea typeface="Calibri"/>
              <a:cs typeface="Calibri"/>
              <a:sym typeface="Calibri"/>
            </a:endParaRPr>
          </a:p>
          <a:p>
            <a:pPr marL="0" lvl="0" indent="0" algn="l" rtl="0">
              <a:spcBef>
                <a:spcPts val="0"/>
              </a:spcBef>
              <a:spcAft>
                <a:spcPts val="0"/>
              </a:spcAft>
              <a:buNone/>
            </a:pPr>
            <a:r>
              <a:rPr lang="en" sz="2400" b="1" i="1">
                <a:solidFill>
                  <a:schemeClr val="dk2"/>
                </a:solidFill>
                <a:latin typeface="Calibri"/>
                <a:ea typeface="Calibri"/>
                <a:cs typeface="Calibri"/>
                <a:sym typeface="Calibri"/>
              </a:rPr>
              <a:t>Anisha Karottupalathumkal Sreedhar</a:t>
            </a:r>
            <a:endParaRPr sz="2400" b="1" i="1">
              <a:solidFill>
                <a:schemeClr val="dk2"/>
              </a:solidFill>
              <a:latin typeface="Calibri"/>
              <a:ea typeface="Calibri"/>
              <a:cs typeface="Calibri"/>
              <a:sym typeface="Calibri"/>
            </a:endParaRPr>
          </a:p>
          <a:p>
            <a:pPr marL="0" lvl="0" indent="0" algn="l" rtl="0">
              <a:spcBef>
                <a:spcPts val="0"/>
              </a:spcBef>
              <a:spcAft>
                <a:spcPts val="0"/>
              </a:spcAft>
              <a:buNone/>
            </a:pPr>
            <a:r>
              <a:rPr lang="en" sz="2400" b="1" i="1">
                <a:solidFill>
                  <a:schemeClr val="dk2"/>
                </a:solidFill>
                <a:latin typeface="Calibri"/>
                <a:ea typeface="Calibri"/>
                <a:cs typeface="Calibri"/>
                <a:sym typeface="Calibri"/>
              </a:rPr>
              <a:t>Studen ID: 2428002</a:t>
            </a:r>
            <a:endParaRPr sz="2400" b="1" i="1">
              <a:solidFill>
                <a:schemeClr val="dk2"/>
              </a:solidFill>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pic>
        <p:nvPicPr>
          <p:cNvPr id="60" name="Google Shape;60;p14"/>
          <p:cNvPicPr preferRelativeResize="0"/>
          <p:nvPr/>
        </p:nvPicPr>
        <p:blipFill>
          <a:blip r:embed="rId3">
            <a:alphaModFix/>
          </a:blip>
          <a:stretch>
            <a:fillRect/>
          </a:stretch>
        </p:blipFill>
        <p:spPr>
          <a:xfrm>
            <a:off x="4181498" y="1270788"/>
            <a:ext cx="4593699" cy="2583950"/>
          </a:xfrm>
          <a:prstGeom prst="rect">
            <a:avLst/>
          </a:prstGeom>
          <a:noFill/>
          <a:ln>
            <a:noFill/>
          </a:ln>
        </p:spPr>
      </p:pic>
      <p:sp>
        <p:nvSpPr>
          <p:cNvPr id="61" name="Google Shape;61;p14"/>
          <p:cNvSpPr txBox="1"/>
          <p:nvPr/>
        </p:nvSpPr>
        <p:spPr>
          <a:xfrm>
            <a:off x="433250" y="1169094"/>
            <a:ext cx="3443400" cy="3054900"/>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0"/>
              </a:spcBef>
              <a:spcAft>
                <a:spcPts val="0"/>
              </a:spcAft>
              <a:buNone/>
            </a:pPr>
            <a:r>
              <a:rPr lang="en" sz="1200">
                <a:solidFill>
                  <a:srgbClr val="111111"/>
                </a:solidFill>
                <a:latin typeface="Calibri"/>
                <a:ea typeface="Calibri"/>
                <a:cs typeface="Calibri"/>
                <a:sym typeface="Calibri"/>
              </a:rPr>
              <a:t>The timeline is showed in a form of messages exchanged on August 21st, 2024 with a critical conversation where the sender explicitly reaches out to the receiver by saying "Hey Joe" which validates the identity of the recipient directly in the text.</a:t>
            </a:r>
            <a:r>
              <a:rPr lang="en" sz="1200">
                <a:solidFill>
                  <a:schemeClr val="dk1"/>
                </a:solidFill>
                <a:latin typeface="Calibri"/>
                <a:ea typeface="Calibri"/>
                <a:cs typeface="Calibri"/>
                <a:sym typeface="Calibri"/>
              </a:rPr>
              <a:t> </a:t>
            </a:r>
            <a:endParaRPr sz="1200">
              <a:solidFill>
                <a:schemeClr val="dk1"/>
              </a:solidFill>
              <a:latin typeface="Calibri"/>
              <a:ea typeface="Calibri"/>
              <a:cs typeface="Calibri"/>
              <a:sym typeface="Calibri"/>
            </a:endParaRPr>
          </a:p>
          <a:p>
            <a:pPr marL="0" lvl="0" indent="0" algn="just" rtl="0">
              <a:lnSpc>
                <a:spcPct val="115000"/>
              </a:lnSpc>
              <a:spcBef>
                <a:spcPts val="1000"/>
              </a:spcBef>
              <a:spcAft>
                <a:spcPts val="0"/>
              </a:spcAft>
              <a:buClr>
                <a:schemeClr val="dk1"/>
              </a:buClr>
              <a:buSzPts val="1100"/>
              <a:buFont typeface="Arial"/>
              <a:buNone/>
            </a:pPr>
            <a:r>
              <a:rPr lang="en" sz="1200">
                <a:solidFill>
                  <a:srgbClr val="111111"/>
                </a:solidFill>
                <a:latin typeface="Calibri"/>
                <a:ea typeface="Calibri"/>
                <a:cs typeface="Calibri"/>
                <a:sym typeface="Calibri"/>
              </a:rPr>
              <a:t>This conversation escalates to talk about the potential sale of "highly valuable information from ABC technologies" which is related to a "new AI based Neuro product", thus creating a direct link between "Joe" and the alleged corporate espionage activities.</a:t>
            </a:r>
            <a:endParaRPr sz="1200">
              <a:solidFill>
                <a:srgbClr val="111111"/>
              </a:solidFill>
              <a:latin typeface="Calibri"/>
              <a:ea typeface="Calibri"/>
              <a:cs typeface="Calibri"/>
              <a:sym typeface="Calibri"/>
            </a:endParaRPr>
          </a:p>
          <a:p>
            <a:pPr marL="0" lvl="0" indent="0" algn="l" rtl="0">
              <a:spcBef>
                <a:spcPts val="1000"/>
              </a:spcBef>
              <a:spcAft>
                <a:spcPts val="0"/>
              </a:spcAft>
              <a:buNone/>
            </a:pPr>
            <a:endParaRPr sz="1800">
              <a:solidFill>
                <a:schemeClr val="dk2"/>
              </a:solidFill>
            </a:endParaRPr>
          </a:p>
        </p:txBody>
      </p:sp>
      <p:sp>
        <p:nvSpPr>
          <p:cNvPr id="62" name="Google Shape;62;p14"/>
          <p:cNvSpPr txBox="1"/>
          <p:nvPr/>
        </p:nvSpPr>
        <p:spPr>
          <a:xfrm>
            <a:off x="488450" y="439617"/>
            <a:ext cx="3000000" cy="400200"/>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1800"/>
              </a:spcBef>
              <a:spcAft>
                <a:spcPts val="600"/>
              </a:spcAft>
              <a:buNone/>
            </a:pPr>
            <a:r>
              <a:rPr lang="en" b="1">
                <a:solidFill>
                  <a:schemeClr val="dk1"/>
                </a:solidFill>
                <a:latin typeface="Calibri"/>
                <a:ea typeface="Calibri"/>
                <a:cs typeface="Calibri"/>
                <a:sym typeface="Calibri"/>
              </a:rPr>
              <a:t>Huawei Device</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6"/>
        <p:cNvGrpSpPr/>
        <p:nvPr/>
      </p:nvGrpSpPr>
      <p:grpSpPr>
        <a:xfrm>
          <a:off x="0" y="0"/>
          <a:ext cx="0" cy="0"/>
          <a:chOff x="0" y="0"/>
          <a:chExt cx="0" cy="0"/>
        </a:xfrm>
      </p:grpSpPr>
      <p:pic>
        <p:nvPicPr>
          <p:cNvPr id="67" name="Google Shape;67;p15"/>
          <p:cNvPicPr preferRelativeResize="0"/>
          <p:nvPr/>
        </p:nvPicPr>
        <p:blipFill>
          <a:blip r:embed="rId3">
            <a:alphaModFix/>
          </a:blip>
          <a:stretch>
            <a:fillRect/>
          </a:stretch>
        </p:blipFill>
        <p:spPr>
          <a:xfrm>
            <a:off x="3928275" y="1201343"/>
            <a:ext cx="4938275" cy="2777775"/>
          </a:xfrm>
          <a:prstGeom prst="rect">
            <a:avLst/>
          </a:prstGeom>
          <a:noFill/>
          <a:ln>
            <a:noFill/>
          </a:ln>
        </p:spPr>
      </p:pic>
      <p:sp>
        <p:nvSpPr>
          <p:cNvPr id="68" name="Google Shape;68;p15"/>
          <p:cNvSpPr txBox="1"/>
          <p:nvPr/>
        </p:nvSpPr>
        <p:spPr>
          <a:xfrm>
            <a:off x="467475" y="1174350"/>
            <a:ext cx="3249300" cy="2750100"/>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0"/>
              </a:spcBef>
              <a:spcAft>
                <a:spcPts val="0"/>
              </a:spcAft>
              <a:buNone/>
            </a:pPr>
            <a:r>
              <a:rPr lang="en" sz="1200">
                <a:solidFill>
                  <a:srgbClr val="111111"/>
                </a:solidFill>
                <a:latin typeface="Calibri"/>
                <a:ea typeface="Calibri"/>
                <a:cs typeface="Calibri"/>
                <a:sym typeface="Calibri"/>
              </a:rPr>
              <a:t>Joe clearly explains his operational process to Emma.</a:t>
            </a:r>
            <a:r>
              <a:rPr lang="en" sz="1200">
                <a:solidFill>
                  <a:schemeClr val="dk1"/>
                </a:solidFill>
                <a:latin typeface="Calibri"/>
                <a:ea typeface="Calibri"/>
                <a:cs typeface="Calibri"/>
                <a:sym typeface="Calibri"/>
              </a:rPr>
              <a:t> </a:t>
            </a:r>
            <a:endParaRPr sz="1200">
              <a:solidFill>
                <a:schemeClr val="dk1"/>
              </a:solidFill>
              <a:latin typeface="Calibri"/>
              <a:ea typeface="Calibri"/>
              <a:cs typeface="Calibri"/>
              <a:sym typeface="Calibri"/>
            </a:endParaRPr>
          </a:p>
          <a:p>
            <a:pPr marL="0" lvl="0" indent="0" algn="just" rtl="0">
              <a:lnSpc>
                <a:spcPct val="115000"/>
              </a:lnSpc>
              <a:spcBef>
                <a:spcPts val="1000"/>
              </a:spcBef>
              <a:spcAft>
                <a:spcPts val="0"/>
              </a:spcAft>
              <a:buNone/>
            </a:pPr>
            <a:r>
              <a:rPr lang="en" sz="1200">
                <a:solidFill>
                  <a:srgbClr val="111111"/>
                </a:solidFill>
                <a:latin typeface="Calibri"/>
                <a:ea typeface="Calibri"/>
                <a:cs typeface="Calibri"/>
                <a:sym typeface="Calibri"/>
              </a:rPr>
              <a:t>In response to Emma's sense of urgency to sell the "highly valuable information from ABC technologies", Joe assures his active involvement, stating: "I will see what I can do." I am meeting few clients today at a Meeting Room in a Hotel.</a:t>
            </a:r>
            <a:r>
              <a:rPr lang="en" sz="1200">
                <a:solidFill>
                  <a:schemeClr val="dk1"/>
                </a:solidFill>
                <a:latin typeface="Calibri"/>
                <a:ea typeface="Calibri"/>
                <a:cs typeface="Calibri"/>
                <a:sym typeface="Calibri"/>
              </a:rPr>
              <a:t> </a:t>
            </a:r>
            <a:r>
              <a:rPr lang="en" sz="1200">
                <a:solidFill>
                  <a:srgbClr val="111111"/>
                </a:solidFill>
                <a:latin typeface="Calibri"/>
                <a:ea typeface="Calibri"/>
                <a:cs typeface="Calibri"/>
                <a:sym typeface="Calibri"/>
              </a:rPr>
              <a:t>Will discuss about your offer".</a:t>
            </a:r>
            <a:r>
              <a:rPr lang="en" sz="1200">
                <a:solidFill>
                  <a:schemeClr val="dk1"/>
                </a:solidFill>
                <a:latin typeface="Calibri"/>
                <a:ea typeface="Calibri"/>
                <a:cs typeface="Calibri"/>
                <a:sym typeface="Calibri"/>
              </a:rPr>
              <a:t> </a:t>
            </a:r>
            <a:endParaRPr sz="1200">
              <a:solidFill>
                <a:schemeClr val="dk1"/>
              </a:solidFill>
              <a:latin typeface="Calibri"/>
              <a:ea typeface="Calibri"/>
              <a:cs typeface="Calibri"/>
              <a:sym typeface="Calibri"/>
            </a:endParaRPr>
          </a:p>
          <a:p>
            <a:pPr marL="0" lvl="0" indent="0" algn="just" rtl="0">
              <a:lnSpc>
                <a:spcPct val="115000"/>
              </a:lnSpc>
              <a:spcBef>
                <a:spcPts val="1000"/>
              </a:spcBef>
              <a:spcAft>
                <a:spcPts val="1000"/>
              </a:spcAft>
              <a:buClr>
                <a:schemeClr val="dk1"/>
              </a:buClr>
              <a:buSzPts val="1100"/>
              <a:buFont typeface="Arial"/>
              <a:buNone/>
            </a:pPr>
            <a:r>
              <a:rPr lang="en" sz="1200">
                <a:solidFill>
                  <a:srgbClr val="111111"/>
                </a:solidFill>
                <a:latin typeface="Calibri"/>
                <a:ea typeface="Calibri"/>
                <a:cs typeface="Calibri"/>
                <a:sym typeface="Calibri"/>
              </a:rPr>
              <a:t>This message directly implicates Joe as the facilitator who is setting up physical meetings with potential buyers</a:t>
            </a:r>
            <a:endParaRPr sz="1800">
              <a:solidFill>
                <a:schemeClr val="dk2"/>
              </a:solidFill>
            </a:endParaRPr>
          </a:p>
        </p:txBody>
      </p:sp>
      <p:sp>
        <p:nvSpPr>
          <p:cNvPr id="69" name="Google Shape;69;p15"/>
          <p:cNvSpPr txBox="1"/>
          <p:nvPr/>
        </p:nvSpPr>
        <p:spPr>
          <a:xfrm>
            <a:off x="549525" y="586150"/>
            <a:ext cx="5357400" cy="461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800">
                <a:solidFill>
                  <a:schemeClr val="dk1"/>
                </a:solidFill>
              </a:rPr>
              <a:t>Cont..</a:t>
            </a:r>
            <a:endParaRPr sz="1800">
              <a:solidFill>
                <a:schemeClr val="dk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pic>
        <p:nvPicPr>
          <p:cNvPr id="74" name="Google Shape;74;p16"/>
          <p:cNvPicPr preferRelativeResize="0"/>
          <p:nvPr/>
        </p:nvPicPr>
        <p:blipFill>
          <a:blip r:embed="rId3">
            <a:alphaModFix/>
          </a:blip>
          <a:stretch>
            <a:fillRect/>
          </a:stretch>
        </p:blipFill>
        <p:spPr>
          <a:xfrm>
            <a:off x="3612850" y="1189950"/>
            <a:ext cx="5242300" cy="2948800"/>
          </a:xfrm>
          <a:prstGeom prst="rect">
            <a:avLst/>
          </a:prstGeom>
          <a:noFill/>
          <a:ln>
            <a:noFill/>
          </a:ln>
        </p:spPr>
      </p:pic>
      <p:sp>
        <p:nvSpPr>
          <p:cNvPr id="75" name="Google Shape;75;p16"/>
          <p:cNvSpPr txBox="1"/>
          <p:nvPr/>
        </p:nvSpPr>
        <p:spPr>
          <a:xfrm>
            <a:off x="410450" y="1117350"/>
            <a:ext cx="2873100" cy="3090900"/>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0"/>
              </a:spcBef>
              <a:spcAft>
                <a:spcPts val="0"/>
              </a:spcAft>
              <a:buNone/>
            </a:pPr>
            <a:r>
              <a:rPr lang="en" sz="1200">
                <a:solidFill>
                  <a:srgbClr val="111111"/>
                </a:solidFill>
                <a:latin typeface="Calibri"/>
                <a:ea typeface="Calibri"/>
                <a:cs typeface="Calibri"/>
                <a:sym typeface="Calibri"/>
              </a:rPr>
              <a:t>on August 21, 2024, which is a clear demonstration of the conspiratorial intention</a:t>
            </a:r>
            <a:endParaRPr sz="1200">
              <a:solidFill>
                <a:srgbClr val="111111"/>
              </a:solidFill>
              <a:latin typeface="Calibri"/>
              <a:ea typeface="Calibri"/>
              <a:cs typeface="Calibri"/>
              <a:sym typeface="Calibri"/>
            </a:endParaRPr>
          </a:p>
          <a:p>
            <a:pPr marL="0" lvl="0" indent="0" algn="just" rtl="0">
              <a:lnSpc>
                <a:spcPct val="115000"/>
              </a:lnSpc>
              <a:spcBef>
                <a:spcPts val="1000"/>
              </a:spcBef>
              <a:spcAft>
                <a:spcPts val="0"/>
              </a:spcAft>
              <a:buNone/>
            </a:pPr>
            <a:r>
              <a:rPr lang="en" sz="1200">
                <a:solidFill>
                  <a:srgbClr val="111111"/>
                </a:solidFill>
                <a:latin typeface="Calibri"/>
                <a:ea typeface="Calibri"/>
                <a:cs typeface="Calibri"/>
                <a:sym typeface="Calibri"/>
              </a:rPr>
              <a:t>This exchanging is explicit messages showing mutual understanding of the illegality of their doing and mutual agreement to camouflage their operations.</a:t>
            </a:r>
            <a:endParaRPr sz="1200">
              <a:solidFill>
                <a:srgbClr val="111111"/>
              </a:solidFill>
              <a:latin typeface="Calibri"/>
              <a:ea typeface="Calibri"/>
              <a:cs typeface="Calibri"/>
              <a:sym typeface="Calibri"/>
            </a:endParaRPr>
          </a:p>
          <a:p>
            <a:pPr marL="0" lvl="0" indent="0" algn="just" rtl="0">
              <a:lnSpc>
                <a:spcPct val="115000"/>
              </a:lnSpc>
              <a:spcBef>
                <a:spcPts val="1000"/>
              </a:spcBef>
              <a:spcAft>
                <a:spcPts val="0"/>
              </a:spcAft>
              <a:buNone/>
            </a:pPr>
            <a:r>
              <a:rPr lang="en" sz="1200">
                <a:solidFill>
                  <a:schemeClr val="dk1"/>
                </a:solidFill>
                <a:latin typeface="Calibri"/>
                <a:ea typeface="Calibri"/>
                <a:cs typeface="Calibri"/>
                <a:sym typeface="Calibri"/>
              </a:rPr>
              <a:t> </a:t>
            </a:r>
            <a:r>
              <a:rPr lang="en" sz="1200">
                <a:solidFill>
                  <a:srgbClr val="111111"/>
                </a:solidFill>
                <a:latin typeface="Calibri"/>
                <a:ea typeface="Calibri"/>
                <a:cs typeface="Calibri"/>
                <a:sym typeface="Calibri"/>
              </a:rPr>
              <a:t>The conversation ends with a Google Maps sharing location of their location 11:17:13 on August 22 and further operationalizes their coordination.</a:t>
            </a:r>
            <a:endParaRPr sz="1200">
              <a:solidFill>
                <a:srgbClr val="111111"/>
              </a:solidFill>
              <a:latin typeface="Calibri"/>
              <a:ea typeface="Calibri"/>
              <a:cs typeface="Calibri"/>
              <a:sym typeface="Calibri"/>
            </a:endParaRPr>
          </a:p>
          <a:p>
            <a:pPr marL="0" lvl="0" indent="0" algn="just" rtl="0">
              <a:lnSpc>
                <a:spcPct val="115000"/>
              </a:lnSpc>
              <a:spcBef>
                <a:spcPts val="1000"/>
              </a:spcBef>
              <a:spcAft>
                <a:spcPts val="1000"/>
              </a:spcAft>
              <a:buClr>
                <a:schemeClr val="dk1"/>
              </a:buClr>
              <a:buSzPts val="1100"/>
              <a:buFont typeface="Arial"/>
              <a:buNone/>
            </a:pPr>
            <a:endParaRPr sz="1200">
              <a:solidFill>
                <a:srgbClr val="111111"/>
              </a:solidFill>
              <a:latin typeface="Calibri"/>
              <a:ea typeface="Calibri"/>
              <a:cs typeface="Calibri"/>
              <a:sym typeface="Calibri"/>
            </a:endParaRPr>
          </a:p>
        </p:txBody>
      </p:sp>
      <p:sp>
        <p:nvSpPr>
          <p:cNvPr id="76" name="Google Shape;76;p16"/>
          <p:cNvSpPr txBox="1"/>
          <p:nvPr/>
        </p:nvSpPr>
        <p:spPr>
          <a:xfrm>
            <a:off x="549525" y="586150"/>
            <a:ext cx="5357400" cy="461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800">
                <a:solidFill>
                  <a:schemeClr val="dk1"/>
                </a:solidFill>
              </a:rPr>
              <a:t>Cont..</a:t>
            </a:r>
            <a:endParaRPr sz="1800">
              <a:solidFill>
                <a:schemeClr val="dk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0"/>
        <p:cNvGrpSpPr/>
        <p:nvPr/>
      </p:nvGrpSpPr>
      <p:grpSpPr>
        <a:xfrm>
          <a:off x="0" y="0"/>
          <a:ext cx="0" cy="0"/>
          <a:chOff x="0" y="0"/>
          <a:chExt cx="0" cy="0"/>
        </a:xfrm>
      </p:grpSpPr>
      <p:pic>
        <p:nvPicPr>
          <p:cNvPr id="81" name="Google Shape;81;p17"/>
          <p:cNvPicPr preferRelativeResize="0"/>
          <p:nvPr/>
        </p:nvPicPr>
        <p:blipFill>
          <a:blip r:embed="rId3">
            <a:alphaModFix/>
          </a:blip>
          <a:stretch>
            <a:fillRect/>
          </a:stretch>
        </p:blipFill>
        <p:spPr>
          <a:xfrm>
            <a:off x="4739550" y="728041"/>
            <a:ext cx="3870900" cy="2050275"/>
          </a:xfrm>
          <a:prstGeom prst="rect">
            <a:avLst/>
          </a:prstGeom>
          <a:noFill/>
          <a:ln>
            <a:noFill/>
          </a:ln>
        </p:spPr>
      </p:pic>
      <p:sp>
        <p:nvSpPr>
          <p:cNvPr id="82" name="Google Shape;82;p17"/>
          <p:cNvSpPr txBox="1"/>
          <p:nvPr/>
        </p:nvSpPr>
        <p:spPr>
          <a:xfrm>
            <a:off x="410450" y="596750"/>
            <a:ext cx="3870900" cy="3728100"/>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0"/>
              </a:spcBef>
              <a:spcAft>
                <a:spcPts val="0"/>
              </a:spcAft>
              <a:buNone/>
            </a:pPr>
            <a:r>
              <a:rPr lang="en" sz="1200">
                <a:solidFill>
                  <a:srgbClr val="111111"/>
                </a:solidFill>
                <a:latin typeface="Calibri"/>
                <a:ea typeface="Calibri"/>
                <a:cs typeface="Calibri"/>
                <a:sym typeface="Calibri"/>
              </a:rPr>
              <a:t>The examination shows an important communication of Joe on August 26, 2024.</a:t>
            </a:r>
            <a:r>
              <a:rPr lang="en" sz="1200">
                <a:solidFill>
                  <a:schemeClr val="dk1"/>
                </a:solidFill>
                <a:latin typeface="Calibri"/>
                <a:ea typeface="Calibri"/>
                <a:cs typeface="Calibri"/>
                <a:sym typeface="Calibri"/>
              </a:rPr>
              <a:t> </a:t>
            </a:r>
            <a:r>
              <a:rPr lang="en" sz="1200">
                <a:solidFill>
                  <a:srgbClr val="111111"/>
                </a:solidFill>
                <a:latin typeface="Calibri"/>
                <a:ea typeface="Calibri"/>
                <a:cs typeface="Calibri"/>
                <a:sym typeface="Calibri"/>
              </a:rPr>
              <a:t>In this message Joe reports a setback in his operations saying, "Hi Emma, Nothing went as expected during my last weeks meeting."</a:t>
            </a:r>
            <a:r>
              <a:rPr lang="en" sz="1200">
                <a:solidFill>
                  <a:schemeClr val="dk1"/>
                </a:solidFill>
                <a:latin typeface="Calibri"/>
                <a:ea typeface="Calibri"/>
                <a:cs typeface="Calibri"/>
                <a:sym typeface="Calibri"/>
              </a:rPr>
              <a:t> </a:t>
            </a:r>
            <a:endParaRPr sz="1200">
              <a:solidFill>
                <a:schemeClr val="dk1"/>
              </a:solidFill>
              <a:latin typeface="Calibri"/>
              <a:ea typeface="Calibri"/>
              <a:cs typeface="Calibri"/>
              <a:sym typeface="Calibri"/>
            </a:endParaRPr>
          </a:p>
          <a:p>
            <a:pPr marL="0" lvl="0" indent="0" algn="just" rtl="0">
              <a:lnSpc>
                <a:spcPct val="115000"/>
              </a:lnSpc>
              <a:spcBef>
                <a:spcPts val="1000"/>
              </a:spcBef>
              <a:spcAft>
                <a:spcPts val="0"/>
              </a:spcAft>
              <a:buNone/>
            </a:pPr>
            <a:r>
              <a:rPr lang="en" sz="1200">
                <a:solidFill>
                  <a:srgbClr val="111111"/>
                </a:solidFill>
                <a:latin typeface="Calibri"/>
                <a:ea typeface="Calibri"/>
                <a:cs typeface="Calibri"/>
                <a:sym typeface="Calibri"/>
              </a:rPr>
              <a:t>I have been able to secure some contacts to meet today.</a:t>
            </a:r>
            <a:r>
              <a:rPr lang="en" sz="1200">
                <a:solidFill>
                  <a:schemeClr val="dk1"/>
                </a:solidFill>
                <a:latin typeface="Calibri"/>
                <a:ea typeface="Calibri"/>
                <a:cs typeface="Calibri"/>
                <a:sym typeface="Calibri"/>
              </a:rPr>
              <a:t> I will keep you posted." . </a:t>
            </a:r>
            <a:r>
              <a:rPr lang="en" sz="1200">
                <a:solidFill>
                  <a:srgbClr val="111111"/>
                </a:solidFill>
                <a:latin typeface="Calibri"/>
                <a:ea typeface="Calibri"/>
                <a:cs typeface="Calibri"/>
                <a:sym typeface="Calibri"/>
              </a:rPr>
              <a:t>This text is important in that it vindicates Joe's dogged efforts to broker a deal in the face of initial failure and is a direct example of the ongoing and iterative nature of the conspiracy.</a:t>
            </a:r>
            <a:r>
              <a:rPr lang="en" sz="1200">
                <a:solidFill>
                  <a:schemeClr val="dk1"/>
                </a:solidFill>
                <a:latin typeface="Calibri"/>
                <a:ea typeface="Calibri"/>
                <a:cs typeface="Calibri"/>
                <a:sym typeface="Calibri"/>
              </a:rPr>
              <a:t> </a:t>
            </a:r>
            <a:endParaRPr sz="1200">
              <a:solidFill>
                <a:schemeClr val="dk1"/>
              </a:solidFill>
              <a:latin typeface="Calibri"/>
              <a:ea typeface="Calibri"/>
              <a:cs typeface="Calibri"/>
              <a:sym typeface="Calibri"/>
            </a:endParaRPr>
          </a:p>
          <a:p>
            <a:pPr marL="0" lvl="0" indent="0" algn="just" rtl="0">
              <a:lnSpc>
                <a:spcPct val="115000"/>
              </a:lnSpc>
              <a:spcBef>
                <a:spcPts val="1000"/>
              </a:spcBef>
              <a:spcAft>
                <a:spcPts val="0"/>
              </a:spcAft>
              <a:buNone/>
            </a:pPr>
            <a:r>
              <a:rPr lang="en" sz="1200">
                <a:solidFill>
                  <a:srgbClr val="111111"/>
                </a:solidFill>
                <a:latin typeface="Calibri"/>
                <a:ea typeface="Calibri"/>
                <a:cs typeface="Calibri"/>
                <a:sym typeface="Calibri"/>
              </a:rPr>
              <a:t>Another forensic extraction takes a critical communication from Joe by October 14, 2024.</a:t>
            </a:r>
            <a:r>
              <a:rPr lang="en" sz="1200">
                <a:solidFill>
                  <a:schemeClr val="dk1"/>
                </a:solidFill>
                <a:latin typeface="Calibri"/>
                <a:ea typeface="Calibri"/>
                <a:cs typeface="Calibri"/>
                <a:sym typeface="Calibri"/>
              </a:rPr>
              <a:t> </a:t>
            </a:r>
            <a:endParaRPr sz="1200">
              <a:solidFill>
                <a:schemeClr val="dk1"/>
              </a:solidFill>
              <a:latin typeface="Calibri"/>
              <a:ea typeface="Calibri"/>
              <a:cs typeface="Calibri"/>
              <a:sym typeface="Calibri"/>
            </a:endParaRPr>
          </a:p>
          <a:p>
            <a:pPr marL="0" lvl="0" indent="0" algn="just" rtl="0">
              <a:lnSpc>
                <a:spcPct val="115000"/>
              </a:lnSpc>
              <a:spcBef>
                <a:spcPts val="1000"/>
              </a:spcBef>
              <a:spcAft>
                <a:spcPts val="1000"/>
              </a:spcAft>
              <a:buClr>
                <a:schemeClr val="dk1"/>
              </a:buClr>
              <a:buSzPts val="1100"/>
              <a:buFont typeface="Arial"/>
              <a:buNone/>
            </a:pPr>
            <a:r>
              <a:rPr lang="en" sz="1200">
                <a:solidFill>
                  <a:srgbClr val="111111"/>
                </a:solidFill>
                <a:latin typeface="Calibri"/>
                <a:ea typeface="Calibri"/>
                <a:cs typeface="Calibri"/>
                <a:sym typeface="Calibri"/>
              </a:rPr>
              <a:t>In this message, Joe informs Emma on his operational movements to say, "Hi there, travelling back to France this time Paris to get some good deals.</a:t>
            </a:r>
            <a:r>
              <a:rPr lang="en" sz="1200">
                <a:solidFill>
                  <a:schemeClr val="dk1"/>
                </a:solidFill>
                <a:latin typeface="Calibri"/>
                <a:ea typeface="Calibri"/>
                <a:cs typeface="Calibri"/>
                <a:sym typeface="Calibri"/>
              </a:rPr>
              <a:t> </a:t>
            </a:r>
            <a:r>
              <a:rPr lang="en" sz="1200">
                <a:solidFill>
                  <a:srgbClr val="111111"/>
                </a:solidFill>
                <a:latin typeface="Calibri"/>
                <a:ea typeface="Calibri"/>
                <a:cs typeface="Calibri"/>
                <a:sym typeface="Calibri"/>
              </a:rPr>
              <a:t>Will update you when deal is closer." .</a:t>
            </a:r>
            <a:r>
              <a:rPr lang="en" sz="1200">
                <a:solidFill>
                  <a:schemeClr val="dk1"/>
                </a:solidFill>
                <a:latin typeface="Calibri"/>
                <a:ea typeface="Calibri"/>
                <a:cs typeface="Calibri"/>
                <a:sym typeface="Calibri"/>
              </a:rPr>
              <a:t> </a:t>
            </a:r>
            <a:endParaRPr sz="1200">
              <a:solidFill>
                <a:schemeClr val="dk1"/>
              </a:solidFill>
              <a:latin typeface="Calibri"/>
              <a:ea typeface="Calibri"/>
              <a:cs typeface="Calibri"/>
              <a:sym typeface="Calibri"/>
            </a:endParaRPr>
          </a:p>
        </p:txBody>
      </p:sp>
      <p:pic>
        <p:nvPicPr>
          <p:cNvPr id="83" name="Google Shape;83;p17"/>
          <p:cNvPicPr preferRelativeResize="0"/>
          <p:nvPr/>
        </p:nvPicPr>
        <p:blipFill>
          <a:blip r:embed="rId4">
            <a:alphaModFix/>
          </a:blip>
          <a:stretch>
            <a:fillRect/>
          </a:stretch>
        </p:blipFill>
        <p:spPr>
          <a:xfrm>
            <a:off x="4739550" y="2696850"/>
            <a:ext cx="3870900" cy="2177375"/>
          </a:xfrm>
          <a:prstGeom prst="rect">
            <a:avLst/>
          </a:prstGeom>
          <a:noFill/>
          <a:ln>
            <a:noFill/>
          </a:ln>
        </p:spPr>
      </p:pic>
      <p:sp>
        <p:nvSpPr>
          <p:cNvPr id="84" name="Google Shape;84;p17"/>
          <p:cNvSpPr txBox="1"/>
          <p:nvPr/>
        </p:nvSpPr>
        <p:spPr>
          <a:xfrm>
            <a:off x="464050" y="135050"/>
            <a:ext cx="5357400" cy="461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800">
                <a:solidFill>
                  <a:schemeClr val="dk1"/>
                </a:solidFill>
              </a:rPr>
              <a:t>Cont..</a:t>
            </a:r>
            <a:endParaRPr sz="1800">
              <a:solidFill>
                <a:schemeClr val="dk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pic>
        <p:nvPicPr>
          <p:cNvPr id="89" name="Google Shape;89;p18"/>
          <p:cNvPicPr preferRelativeResize="0"/>
          <p:nvPr/>
        </p:nvPicPr>
        <p:blipFill>
          <a:blip r:embed="rId3">
            <a:alphaModFix/>
          </a:blip>
          <a:stretch>
            <a:fillRect/>
          </a:stretch>
        </p:blipFill>
        <p:spPr>
          <a:xfrm>
            <a:off x="5072350" y="565520"/>
            <a:ext cx="3789324" cy="2131500"/>
          </a:xfrm>
          <a:prstGeom prst="rect">
            <a:avLst/>
          </a:prstGeom>
          <a:noFill/>
          <a:ln>
            <a:noFill/>
          </a:ln>
        </p:spPr>
      </p:pic>
      <p:sp>
        <p:nvSpPr>
          <p:cNvPr id="90" name="Google Shape;90;p18"/>
          <p:cNvSpPr txBox="1"/>
          <p:nvPr/>
        </p:nvSpPr>
        <p:spPr>
          <a:xfrm>
            <a:off x="298375" y="677075"/>
            <a:ext cx="3901800" cy="3991200"/>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0"/>
              </a:spcBef>
              <a:spcAft>
                <a:spcPts val="0"/>
              </a:spcAft>
              <a:buNone/>
            </a:pPr>
            <a:r>
              <a:rPr lang="en" sz="1300">
                <a:solidFill>
                  <a:srgbClr val="111111"/>
                </a:solidFill>
                <a:latin typeface="Calibri"/>
                <a:ea typeface="Calibri"/>
                <a:cs typeface="Calibri"/>
                <a:sym typeface="Calibri"/>
              </a:rPr>
              <a:t>The forensic analysis shows another important communication from Joe on August 29 2024.</a:t>
            </a:r>
            <a:endParaRPr sz="1300">
              <a:solidFill>
                <a:srgbClr val="111111"/>
              </a:solidFill>
              <a:latin typeface="Calibri"/>
              <a:ea typeface="Calibri"/>
              <a:cs typeface="Calibri"/>
              <a:sym typeface="Calibri"/>
            </a:endParaRPr>
          </a:p>
          <a:p>
            <a:pPr marL="0" lvl="0" indent="0" algn="just" rtl="0">
              <a:lnSpc>
                <a:spcPct val="115000"/>
              </a:lnSpc>
              <a:spcBef>
                <a:spcPts val="1000"/>
              </a:spcBef>
              <a:spcAft>
                <a:spcPts val="0"/>
              </a:spcAft>
              <a:buNone/>
            </a:pPr>
            <a:r>
              <a:rPr lang="en" sz="1300">
                <a:solidFill>
                  <a:srgbClr val="111111"/>
                </a:solidFill>
                <a:latin typeface="Calibri"/>
                <a:ea typeface="Calibri"/>
                <a:cs typeface="Calibri"/>
                <a:sym typeface="Calibri"/>
              </a:rPr>
              <a:t>In this message, Joe is explicitly identifying Emma about his immediate travel plans, and says "Hi there just nearing to some wonderful offers".</a:t>
            </a:r>
            <a:r>
              <a:rPr lang="en" sz="1300">
                <a:solidFill>
                  <a:schemeClr val="dk1"/>
                </a:solidFill>
                <a:latin typeface="Calibri"/>
                <a:ea typeface="Calibri"/>
                <a:cs typeface="Calibri"/>
                <a:sym typeface="Calibri"/>
              </a:rPr>
              <a:t> </a:t>
            </a:r>
            <a:endParaRPr sz="1300">
              <a:solidFill>
                <a:schemeClr val="dk1"/>
              </a:solidFill>
              <a:latin typeface="Calibri"/>
              <a:ea typeface="Calibri"/>
              <a:cs typeface="Calibri"/>
              <a:sym typeface="Calibri"/>
            </a:endParaRPr>
          </a:p>
          <a:p>
            <a:pPr marL="0" lvl="0" indent="0" algn="just" rtl="0">
              <a:lnSpc>
                <a:spcPct val="115000"/>
              </a:lnSpc>
              <a:spcBef>
                <a:spcPts val="1000"/>
              </a:spcBef>
              <a:spcAft>
                <a:spcPts val="0"/>
              </a:spcAft>
              <a:buNone/>
            </a:pPr>
            <a:r>
              <a:rPr lang="en" sz="1300">
                <a:solidFill>
                  <a:srgbClr val="111111"/>
                </a:solidFill>
                <a:latin typeface="Calibri"/>
                <a:ea typeface="Calibri"/>
                <a:cs typeface="Calibri"/>
                <a:sym typeface="Calibri"/>
              </a:rPr>
              <a:t>For example, "I am flying to Glasgow to meet someone I have in contact with over there for a meeting."</a:t>
            </a:r>
            <a:r>
              <a:rPr lang="en" sz="1300">
                <a:solidFill>
                  <a:schemeClr val="dk1"/>
                </a:solidFill>
                <a:latin typeface="Calibri"/>
                <a:ea typeface="Calibri"/>
                <a:cs typeface="Calibri"/>
                <a:sym typeface="Calibri"/>
              </a:rPr>
              <a:t> Will keep you posted." . </a:t>
            </a:r>
            <a:r>
              <a:rPr lang="en" sz="1300">
                <a:solidFill>
                  <a:srgbClr val="111111"/>
                </a:solidFill>
                <a:latin typeface="Calibri"/>
                <a:ea typeface="Calibri"/>
                <a:cs typeface="Calibri"/>
                <a:sym typeface="Calibri"/>
              </a:rPr>
              <a:t>This text is irrefutable corroboration for the physical evidence found on Joe's own device - namely the Glasgow train tickets and collection receipts for the same date (August 29) .</a:t>
            </a:r>
            <a:r>
              <a:rPr lang="en" sz="1300">
                <a:solidFill>
                  <a:schemeClr val="dk1"/>
                </a:solidFill>
                <a:latin typeface="Calibri"/>
                <a:ea typeface="Calibri"/>
                <a:cs typeface="Calibri"/>
                <a:sym typeface="Calibri"/>
              </a:rPr>
              <a:t> </a:t>
            </a:r>
            <a:endParaRPr sz="1300">
              <a:solidFill>
                <a:schemeClr val="dk1"/>
              </a:solidFill>
              <a:latin typeface="Calibri"/>
              <a:ea typeface="Calibri"/>
              <a:cs typeface="Calibri"/>
              <a:sym typeface="Calibri"/>
            </a:endParaRPr>
          </a:p>
          <a:p>
            <a:pPr marL="0" lvl="0" indent="0" algn="just" rtl="0">
              <a:lnSpc>
                <a:spcPct val="115000"/>
              </a:lnSpc>
              <a:spcBef>
                <a:spcPts val="1000"/>
              </a:spcBef>
              <a:spcAft>
                <a:spcPts val="1000"/>
              </a:spcAft>
              <a:buClr>
                <a:schemeClr val="dk1"/>
              </a:buClr>
              <a:buSzPts val="1100"/>
              <a:buFont typeface="Arial"/>
              <a:buNone/>
            </a:pPr>
            <a:r>
              <a:rPr lang="en" sz="1300">
                <a:solidFill>
                  <a:srgbClr val="111111"/>
                </a:solidFill>
                <a:latin typeface="Calibri"/>
                <a:ea typeface="Calibri"/>
                <a:cs typeface="Calibri"/>
                <a:sym typeface="Calibri"/>
              </a:rPr>
              <a:t>The 2nd screenshot shows a complete geospatial analysi.  extracted location points are plotted on a global map to reconstruct the movement history on the device.</a:t>
            </a:r>
            <a:r>
              <a:rPr lang="en" sz="1300">
                <a:solidFill>
                  <a:schemeClr val="dk1"/>
                </a:solidFill>
                <a:latin typeface="Calibri"/>
                <a:ea typeface="Calibri"/>
                <a:cs typeface="Calibri"/>
                <a:sym typeface="Calibri"/>
              </a:rPr>
              <a:t> </a:t>
            </a:r>
            <a:endParaRPr sz="1300">
              <a:solidFill>
                <a:schemeClr val="dk1"/>
              </a:solidFill>
              <a:latin typeface="Calibri"/>
              <a:ea typeface="Calibri"/>
              <a:cs typeface="Calibri"/>
              <a:sym typeface="Calibri"/>
            </a:endParaRPr>
          </a:p>
        </p:txBody>
      </p:sp>
      <p:pic>
        <p:nvPicPr>
          <p:cNvPr id="91" name="Google Shape;91;p18"/>
          <p:cNvPicPr preferRelativeResize="0"/>
          <p:nvPr/>
        </p:nvPicPr>
        <p:blipFill>
          <a:blip r:embed="rId4">
            <a:alphaModFix/>
          </a:blip>
          <a:stretch>
            <a:fillRect/>
          </a:stretch>
        </p:blipFill>
        <p:spPr>
          <a:xfrm>
            <a:off x="5072344" y="2803325"/>
            <a:ext cx="3789343" cy="2131500"/>
          </a:xfrm>
          <a:prstGeom prst="rect">
            <a:avLst/>
          </a:prstGeom>
          <a:noFill/>
          <a:ln>
            <a:noFill/>
          </a:ln>
        </p:spPr>
      </p:pic>
      <p:sp>
        <p:nvSpPr>
          <p:cNvPr id="92" name="Google Shape;92;p18"/>
          <p:cNvSpPr txBox="1"/>
          <p:nvPr/>
        </p:nvSpPr>
        <p:spPr>
          <a:xfrm>
            <a:off x="298375" y="305275"/>
            <a:ext cx="5357400" cy="461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800">
                <a:solidFill>
                  <a:schemeClr val="dk1"/>
                </a:solidFill>
              </a:rPr>
              <a:t>Cont..</a:t>
            </a:r>
            <a:endParaRPr sz="1800">
              <a:solidFill>
                <a:schemeClr val="dk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pic>
        <p:nvPicPr>
          <p:cNvPr id="97" name="Google Shape;97;p19"/>
          <p:cNvPicPr preferRelativeResize="0"/>
          <p:nvPr/>
        </p:nvPicPr>
        <p:blipFill>
          <a:blip r:embed="rId3">
            <a:alphaModFix/>
          </a:blip>
          <a:stretch>
            <a:fillRect/>
          </a:stretch>
        </p:blipFill>
        <p:spPr>
          <a:xfrm>
            <a:off x="6138725" y="565525"/>
            <a:ext cx="2424600" cy="1363825"/>
          </a:xfrm>
          <a:prstGeom prst="rect">
            <a:avLst/>
          </a:prstGeom>
          <a:noFill/>
          <a:ln>
            <a:noFill/>
          </a:ln>
        </p:spPr>
      </p:pic>
      <p:sp>
        <p:nvSpPr>
          <p:cNvPr id="98" name="Google Shape;98;p19"/>
          <p:cNvSpPr txBox="1"/>
          <p:nvPr/>
        </p:nvSpPr>
        <p:spPr>
          <a:xfrm>
            <a:off x="332800" y="1239400"/>
            <a:ext cx="4996800" cy="3643800"/>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0"/>
              </a:spcBef>
              <a:spcAft>
                <a:spcPts val="0"/>
              </a:spcAft>
              <a:buNone/>
            </a:pPr>
            <a:r>
              <a:rPr lang="en" sz="1200">
                <a:solidFill>
                  <a:srgbClr val="111111"/>
                </a:solidFill>
                <a:latin typeface="Calibri"/>
                <a:ea typeface="Calibri"/>
                <a:cs typeface="Calibri"/>
                <a:sym typeface="Calibri"/>
              </a:rPr>
              <a:t>The screenshot shows a forensic examination of Joe's Samsung device which captures physical train tickets and a collection receipt.</a:t>
            </a:r>
            <a:r>
              <a:rPr lang="en" sz="1200">
                <a:solidFill>
                  <a:schemeClr val="dk1"/>
                </a:solidFill>
                <a:latin typeface="Calibri"/>
                <a:ea typeface="Calibri"/>
                <a:cs typeface="Calibri"/>
                <a:sym typeface="Calibri"/>
              </a:rPr>
              <a:t> </a:t>
            </a:r>
            <a:endParaRPr sz="1200">
              <a:solidFill>
                <a:schemeClr val="dk1"/>
              </a:solidFill>
              <a:latin typeface="Calibri"/>
              <a:ea typeface="Calibri"/>
              <a:cs typeface="Calibri"/>
              <a:sym typeface="Calibri"/>
            </a:endParaRPr>
          </a:p>
          <a:p>
            <a:pPr marL="0" lvl="0" indent="0" algn="just" rtl="0">
              <a:lnSpc>
                <a:spcPct val="115000"/>
              </a:lnSpc>
              <a:spcBef>
                <a:spcPts val="1000"/>
              </a:spcBef>
              <a:spcAft>
                <a:spcPts val="0"/>
              </a:spcAft>
              <a:buNone/>
            </a:pPr>
            <a:r>
              <a:rPr lang="en" sz="1200">
                <a:solidFill>
                  <a:srgbClr val="111111"/>
                </a:solidFill>
                <a:latin typeface="Calibri"/>
                <a:ea typeface="Calibri"/>
                <a:cs typeface="Calibri"/>
                <a:sym typeface="Calibri"/>
              </a:rPr>
              <a:t>The upper part of the picture is the "Collection receipt" from Glasgow Queen St station, from August 29 2024.</a:t>
            </a:r>
            <a:r>
              <a:rPr lang="en" sz="1200">
                <a:solidFill>
                  <a:schemeClr val="dk1"/>
                </a:solidFill>
                <a:latin typeface="Calibri"/>
                <a:ea typeface="Calibri"/>
                <a:cs typeface="Calibri"/>
                <a:sym typeface="Calibri"/>
              </a:rPr>
              <a:t> </a:t>
            </a:r>
            <a:r>
              <a:rPr lang="en" sz="1200">
                <a:solidFill>
                  <a:srgbClr val="111111"/>
                </a:solidFill>
                <a:latin typeface="Calibri"/>
                <a:ea typeface="Calibri"/>
                <a:cs typeface="Calibri"/>
                <a:sym typeface="Calibri"/>
              </a:rPr>
              <a:t>Below is an "Anytime Day Single" ticket which will be valid for travel on the August 31st 2024 from Blairhill to Glasgow Central/Queen St.</a:t>
            </a:r>
            <a:r>
              <a:rPr lang="en" sz="1200">
                <a:solidFill>
                  <a:schemeClr val="dk1"/>
                </a:solidFill>
                <a:latin typeface="Calibri"/>
                <a:ea typeface="Calibri"/>
                <a:cs typeface="Calibri"/>
                <a:sym typeface="Calibri"/>
              </a:rPr>
              <a:t> </a:t>
            </a:r>
            <a:endParaRPr sz="1200">
              <a:solidFill>
                <a:schemeClr val="dk1"/>
              </a:solidFill>
              <a:latin typeface="Calibri"/>
              <a:ea typeface="Calibri"/>
              <a:cs typeface="Calibri"/>
              <a:sym typeface="Calibri"/>
            </a:endParaRPr>
          </a:p>
          <a:p>
            <a:pPr marL="0" lvl="0" indent="0" algn="just" rtl="0">
              <a:lnSpc>
                <a:spcPct val="115000"/>
              </a:lnSpc>
              <a:spcBef>
                <a:spcPts val="1000"/>
              </a:spcBef>
              <a:spcAft>
                <a:spcPts val="0"/>
              </a:spcAft>
              <a:buClr>
                <a:schemeClr val="dk1"/>
              </a:buClr>
              <a:buSzPts val="1100"/>
              <a:buFont typeface="Arial"/>
              <a:buNone/>
            </a:pPr>
            <a:r>
              <a:rPr lang="en" sz="1200">
                <a:solidFill>
                  <a:srgbClr val="111111"/>
                </a:solidFill>
                <a:latin typeface="Calibri"/>
                <a:ea typeface="Calibri"/>
                <a:cs typeface="Calibri"/>
                <a:sym typeface="Calibri"/>
              </a:rPr>
              <a:t>This evidence locates Joe in the Glasgow area in late August 2024, which is a verifiable physical timeline which can be cross-referenced with his digital communications and other location data to be further mapped out for his movements during the conspiracy period.</a:t>
            </a:r>
            <a:endParaRPr sz="1200">
              <a:solidFill>
                <a:srgbClr val="111111"/>
              </a:solidFill>
              <a:latin typeface="Calibri"/>
              <a:ea typeface="Calibri"/>
              <a:cs typeface="Calibri"/>
              <a:sym typeface="Calibri"/>
            </a:endParaRPr>
          </a:p>
          <a:p>
            <a:pPr marL="0" lvl="0" indent="0" algn="just" rtl="0">
              <a:lnSpc>
                <a:spcPct val="115000"/>
              </a:lnSpc>
              <a:spcBef>
                <a:spcPts val="1000"/>
              </a:spcBef>
              <a:spcAft>
                <a:spcPts val="0"/>
              </a:spcAft>
              <a:buClr>
                <a:schemeClr val="dk1"/>
              </a:buClr>
              <a:buSzPts val="1100"/>
              <a:buFont typeface="Arial"/>
              <a:buNone/>
            </a:pPr>
            <a:r>
              <a:rPr lang="en" sz="1200">
                <a:solidFill>
                  <a:srgbClr val="111111"/>
                </a:solidFill>
                <a:latin typeface="Calibri"/>
                <a:ea typeface="Calibri"/>
                <a:cs typeface="Calibri"/>
                <a:sym typeface="Calibri"/>
              </a:rPr>
              <a:t>The image is of a digital ticket from the National Rail app which shows the journey from Wigan North Western (WIG) or Wigan Wallgate to Manchester (Central Zone) (MCZ).</a:t>
            </a:r>
            <a:r>
              <a:rPr lang="en" sz="1200">
                <a:solidFill>
                  <a:schemeClr val="dk1"/>
                </a:solidFill>
                <a:latin typeface="Calibri"/>
                <a:ea typeface="Calibri"/>
                <a:cs typeface="Calibri"/>
                <a:sym typeface="Calibri"/>
              </a:rPr>
              <a:t> </a:t>
            </a:r>
            <a:endParaRPr sz="1200">
              <a:solidFill>
                <a:schemeClr val="dk1"/>
              </a:solidFill>
              <a:latin typeface="Calibri"/>
              <a:ea typeface="Calibri"/>
              <a:cs typeface="Calibri"/>
              <a:sym typeface="Calibri"/>
            </a:endParaRPr>
          </a:p>
          <a:p>
            <a:pPr marL="0" lvl="0" indent="0" algn="just" rtl="0">
              <a:lnSpc>
                <a:spcPct val="115000"/>
              </a:lnSpc>
              <a:spcBef>
                <a:spcPts val="1000"/>
              </a:spcBef>
              <a:spcAft>
                <a:spcPts val="1000"/>
              </a:spcAft>
              <a:buClr>
                <a:schemeClr val="dk1"/>
              </a:buClr>
              <a:buSzPts val="1100"/>
              <a:buFont typeface="Arial"/>
              <a:buNone/>
            </a:pPr>
            <a:endParaRPr sz="1200">
              <a:solidFill>
                <a:srgbClr val="111111"/>
              </a:solidFill>
              <a:latin typeface="Calibri"/>
              <a:ea typeface="Calibri"/>
              <a:cs typeface="Calibri"/>
              <a:sym typeface="Calibri"/>
            </a:endParaRPr>
          </a:p>
        </p:txBody>
      </p:sp>
      <p:pic>
        <p:nvPicPr>
          <p:cNvPr id="99" name="Google Shape;99;p19"/>
          <p:cNvPicPr preferRelativeResize="0"/>
          <p:nvPr/>
        </p:nvPicPr>
        <p:blipFill>
          <a:blip r:embed="rId4">
            <a:alphaModFix/>
          </a:blip>
          <a:stretch>
            <a:fillRect/>
          </a:stretch>
        </p:blipFill>
        <p:spPr>
          <a:xfrm>
            <a:off x="6138725" y="2200475"/>
            <a:ext cx="2424600" cy="1363834"/>
          </a:xfrm>
          <a:prstGeom prst="rect">
            <a:avLst/>
          </a:prstGeom>
          <a:noFill/>
          <a:ln>
            <a:noFill/>
          </a:ln>
        </p:spPr>
      </p:pic>
      <p:sp>
        <p:nvSpPr>
          <p:cNvPr id="100" name="Google Shape;100;p19"/>
          <p:cNvSpPr txBox="1"/>
          <p:nvPr/>
        </p:nvSpPr>
        <p:spPr>
          <a:xfrm>
            <a:off x="332800" y="565525"/>
            <a:ext cx="5357400" cy="461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800">
                <a:solidFill>
                  <a:schemeClr val="dk1"/>
                </a:solidFill>
              </a:rPr>
              <a:t>Cont..</a:t>
            </a:r>
            <a:endParaRPr sz="1800">
              <a:solidFill>
                <a:schemeClr val="dk1"/>
              </a:solidFill>
            </a:endParaRPr>
          </a:p>
        </p:txBody>
      </p:sp>
      <p:pic>
        <p:nvPicPr>
          <p:cNvPr id="101" name="Google Shape;101;p19"/>
          <p:cNvPicPr preferRelativeResize="0"/>
          <p:nvPr/>
        </p:nvPicPr>
        <p:blipFill rotWithShape="1">
          <a:blip r:embed="rId5">
            <a:alphaModFix/>
          </a:blip>
          <a:srcRect b="6550"/>
          <a:stretch/>
        </p:blipFill>
        <p:spPr>
          <a:xfrm>
            <a:off x="6185224" y="3756800"/>
            <a:ext cx="2463100" cy="12947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21"/>
          <p:cNvSpPr txBox="1"/>
          <p:nvPr/>
        </p:nvSpPr>
        <p:spPr>
          <a:xfrm>
            <a:off x="3711125" y="679000"/>
            <a:ext cx="2743800" cy="37248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Clr>
                <a:schemeClr val="dk1"/>
              </a:buClr>
              <a:buSzPts val="1100"/>
              <a:buFont typeface="Arial"/>
              <a:buNone/>
            </a:pPr>
            <a:endParaRPr sz="1000">
              <a:solidFill>
                <a:schemeClr val="dk2"/>
              </a:solidFill>
            </a:endParaRPr>
          </a:p>
          <a:p>
            <a:pPr marL="0" lvl="0" indent="0" algn="l" rtl="0">
              <a:spcBef>
                <a:spcPts val="0"/>
              </a:spcBef>
              <a:spcAft>
                <a:spcPts val="0"/>
              </a:spcAft>
              <a:buClr>
                <a:schemeClr val="dk1"/>
              </a:buClr>
              <a:buSzPts val="1100"/>
              <a:buFont typeface="Arial"/>
              <a:buNone/>
            </a:pPr>
            <a:r>
              <a:rPr lang="en" sz="1000">
                <a:solidFill>
                  <a:schemeClr val="dk2"/>
                </a:solidFill>
              </a:rPr>
              <a:t>-----------------------------</a:t>
            </a:r>
            <a:endParaRPr sz="1000">
              <a:solidFill>
                <a:schemeClr val="dk2"/>
              </a:solidFill>
            </a:endParaRPr>
          </a:p>
          <a:p>
            <a:pPr marL="0" lvl="0" indent="0" algn="l" rtl="0">
              <a:spcBef>
                <a:spcPts val="0"/>
              </a:spcBef>
              <a:spcAft>
                <a:spcPts val="0"/>
              </a:spcAft>
              <a:buClr>
                <a:schemeClr val="dk1"/>
              </a:buClr>
              <a:buSzPts val="1100"/>
              <a:buFont typeface="Arial"/>
              <a:buNone/>
            </a:pPr>
            <a:r>
              <a:rPr lang="en" sz="1000">
                <a:solidFill>
                  <a:schemeClr val="dk2"/>
                </a:solidFill>
              </a:rPr>
              <a:t>From: 61565261156720 Peter Dover (owner)</a:t>
            </a:r>
            <a:endParaRPr sz="1000">
              <a:solidFill>
                <a:schemeClr val="dk2"/>
              </a:solidFill>
            </a:endParaRPr>
          </a:p>
          <a:p>
            <a:pPr marL="0" lvl="0" indent="0" algn="l" rtl="0">
              <a:spcBef>
                <a:spcPts val="0"/>
              </a:spcBef>
              <a:spcAft>
                <a:spcPts val="0"/>
              </a:spcAft>
              <a:buClr>
                <a:schemeClr val="dk1"/>
              </a:buClr>
              <a:buSzPts val="1100"/>
              <a:buFont typeface="Arial"/>
              <a:buNone/>
            </a:pPr>
            <a:r>
              <a:rPr lang="en" sz="1000">
                <a:solidFill>
                  <a:schemeClr val="dk2"/>
                </a:solidFill>
              </a:rPr>
              <a:t>Timestamp: 31/01/2025 12:49:57(UTC+0)</a:t>
            </a:r>
            <a:endParaRPr sz="1000">
              <a:solidFill>
                <a:schemeClr val="dk2"/>
              </a:solidFill>
            </a:endParaRPr>
          </a:p>
          <a:p>
            <a:pPr marL="0" lvl="0" indent="0" algn="l" rtl="0">
              <a:spcBef>
                <a:spcPts val="0"/>
              </a:spcBef>
              <a:spcAft>
                <a:spcPts val="0"/>
              </a:spcAft>
              <a:buClr>
                <a:schemeClr val="dk1"/>
              </a:buClr>
              <a:buSzPts val="1100"/>
              <a:buFont typeface="Arial"/>
              <a:buNone/>
            </a:pPr>
            <a:r>
              <a:rPr lang="en" sz="1000">
                <a:solidFill>
                  <a:schemeClr val="dk2"/>
                </a:solidFill>
              </a:rPr>
              <a:t>Source App: Facebook</a:t>
            </a:r>
            <a:endParaRPr sz="1000">
              <a:solidFill>
                <a:schemeClr val="dk2"/>
              </a:solidFill>
            </a:endParaRPr>
          </a:p>
          <a:p>
            <a:pPr marL="0" lvl="0" indent="0" algn="l" rtl="0">
              <a:spcBef>
                <a:spcPts val="0"/>
              </a:spcBef>
              <a:spcAft>
                <a:spcPts val="0"/>
              </a:spcAft>
              <a:buClr>
                <a:schemeClr val="dk1"/>
              </a:buClr>
              <a:buSzPts val="1100"/>
              <a:buFont typeface="Arial"/>
              <a:buNone/>
            </a:pPr>
            <a:r>
              <a:rPr lang="en" sz="1000">
                <a:solidFill>
                  <a:schemeClr val="dk2"/>
                </a:solidFill>
              </a:rPr>
              <a:t>Body:</a:t>
            </a:r>
            <a:endParaRPr sz="1000">
              <a:solidFill>
                <a:schemeClr val="dk2"/>
              </a:solidFill>
            </a:endParaRPr>
          </a:p>
          <a:p>
            <a:pPr marL="0" lvl="0" indent="0" algn="l" rtl="0">
              <a:spcBef>
                <a:spcPts val="0"/>
              </a:spcBef>
              <a:spcAft>
                <a:spcPts val="0"/>
              </a:spcAft>
              <a:buClr>
                <a:schemeClr val="dk1"/>
              </a:buClr>
              <a:buSzPts val="1100"/>
              <a:buFont typeface="Arial"/>
              <a:buNone/>
            </a:pPr>
            <a:r>
              <a:rPr lang="en" sz="1000">
                <a:solidFill>
                  <a:schemeClr val="dk2"/>
                </a:solidFill>
              </a:rPr>
              <a:t>That wasn't the deal. Everything at once or no deal</a:t>
            </a:r>
            <a:endParaRPr sz="1000">
              <a:solidFill>
                <a:schemeClr val="dk2"/>
              </a:solidFill>
            </a:endParaRPr>
          </a:p>
          <a:p>
            <a:pPr marL="0" lvl="0" indent="0" algn="l" rtl="0">
              <a:spcBef>
                <a:spcPts val="0"/>
              </a:spcBef>
              <a:spcAft>
                <a:spcPts val="0"/>
              </a:spcAft>
              <a:buClr>
                <a:schemeClr val="dk1"/>
              </a:buClr>
              <a:buSzPts val="1100"/>
              <a:buFont typeface="Arial"/>
              <a:buNone/>
            </a:pPr>
            <a:r>
              <a:rPr lang="en" sz="1000">
                <a:solidFill>
                  <a:schemeClr val="dk2"/>
                </a:solidFill>
              </a:rPr>
              <a:t>-----------------------------</a:t>
            </a:r>
            <a:endParaRPr sz="1000">
              <a:solidFill>
                <a:schemeClr val="dk2"/>
              </a:solidFill>
            </a:endParaRPr>
          </a:p>
          <a:p>
            <a:pPr marL="0" lvl="0" indent="0" algn="l" rtl="0">
              <a:spcBef>
                <a:spcPts val="0"/>
              </a:spcBef>
              <a:spcAft>
                <a:spcPts val="0"/>
              </a:spcAft>
              <a:buClr>
                <a:schemeClr val="dk1"/>
              </a:buClr>
              <a:buSzPts val="1100"/>
              <a:buFont typeface="Arial"/>
              <a:buNone/>
            </a:pPr>
            <a:r>
              <a:rPr lang="en" sz="1000">
                <a:solidFill>
                  <a:schemeClr val="dk2"/>
                </a:solidFill>
              </a:rPr>
              <a:t>From: 61564326251951 Norman Smith</a:t>
            </a:r>
            <a:endParaRPr sz="1000">
              <a:solidFill>
                <a:schemeClr val="dk2"/>
              </a:solidFill>
            </a:endParaRPr>
          </a:p>
          <a:p>
            <a:pPr marL="0" lvl="0" indent="0" algn="l" rtl="0">
              <a:spcBef>
                <a:spcPts val="0"/>
              </a:spcBef>
              <a:spcAft>
                <a:spcPts val="0"/>
              </a:spcAft>
              <a:buClr>
                <a:schemeClr val="dk1"/>
              </a:buClr>
              <a:buSzPts val="1100"/>
              <a:buFont typeface="Arial"/>
              <a:buNone/>
            </a:pPr>
            <a:r>
              <a:rPr lang="en" sz="1000">
                <a:solidFill>
                  <a:schemeClr val="dk2"/>
                </a:solidFill>
              </a:rPr>
              <a:t>Timestamp: 31/01/2025 12:51:39(UTC+0)</a:t>
            </a:r>
            <a:endParaRPr sz="1000">
              <a:solidFill>
                <a:schemeClr val="dk2"/>
              </a:solidFill>
            </a:endParaRPr>
          </a:p>
          <a:p>
            <a:pPr marL="0" lvl="0" indent="0" algn="l" rtl="0">
              <a:spcBef>
                <a:spcPts val="0"/>
              </a:spcBef>
              <a:spcAft>
                <a:spcPts val="0"/>
              </a:spcAft>
              <a:buClr>
                <a:schemeClr val="dk1"/>
              </a:buClr>
              <a:buSzPts val="1100"/>
              <a:buFont typeface="Arial"/>
              <a:buNone/>
            </a:pPr>
            <a:r>
              <a:rPr lang="en" sz="1000">
                <a:solidFill>
                  <a:schemeClr val="dk2"/>
                </a:solidFill>
              </a:rPr>
              <a:t>Source App: Facebook</a:t>
            </a:r>
            <a:endParaRPr sz="1000">
              <a:solidFill>
                <a:schemeClr val="dk2"/>
              </a:solidFill>
            </a:endParaRPr>
          </a:p>
          <a:p>
            <a:pPr marL="0" lvl="0" indent="0" algn="l" rtl="0">
              <a:spcBef>
                <a:spcPts val="0"/>
              </a:spcBef>
              <a:spcAft>
                <a:spcPts val="0"/>
              </a:spcAft>
              <a:buClr>
                <a:schemeClr val="dk1"/>
              </a:buClr>
              <a:buSzPts val="1100"/>
              <a:buFont typeface="Arial"/>
              <a:buNone/>
            </a:pPr>
            <a:r>
              <a:rPr lang="en" sz="1000">
                <a:solidFill>
                  <a:schemeClr val="dk2"/>
                </a:solidFill>
              </a:rPr>
              <a:t>Body:</a:t>
            </a:r>
            <a:endParaRPr sz="1000">
              <a:solidFill>
                <a:schemeClr val="dk2"/>
              </a:solidFill>
            </a:endParaRPr>
          </a:p>
          <a:p>
            <a:pPr marL="0" lvl="0" indent="0" algn="l" rtl="0">
              <a:spcBef>
                <a:spcPts val="0"/>
              </a:spcBef>
              <a:spcAft>
                <a:spcPts val="0"/>
              </a:spcAft>
              <a:buClr>
                <a:schemeClr val="dk1"/>
              </a:buClr>
              <a:buSzPts val="1100"/>
              <a:buFont typeface="Arial"/>
              <a:buNone/>
            </a:pPr>
            <a:r>
              <a:rPr lang="en" sz="1000">
                <a:solidFill>
                  <a:schemeClr val="dk2"/>
                </a:solidFill>
              </a:rPr>
              <a:t>Security reasons . Let's start with just the "head". You know what I mean.</a:t>
            </a:r>
            <a:endParaRPr sz="1000">
              <a:solidFill>
                <a:schemeClr val="dk2"/>
              </a:solidFill>
            </a:endParaRPr>
          </a:p>
          <a:p>
            <a:pPr marL="0" lvl="0" indent="0" algn="l" rtl="0">
              <a:spcBef>
                <a:spcPts val="0"/>
              </a:spcBef>
              <a:spcAft>
                <a:spcPts val="0"/>
              </a:spcAft>
              <a:buClr>
                <a:schemeClr val="dk1"/>
              </a:buClr>
              <a:buSzPts val="1100"/>
              <a:buFont typeface="Arial"/>
              <a:buNone/>
            </a:pPr>
            <a:r>
              <a:rPr lang="en" sz="1000">
                <a:solidFill>
                  <a:schemeClr val="dk2"/>
                </a:solidFill>
              </a:rPr>
              <a:t>-----------------------------</a:t>
            </a:r>
            <a:endParaRPr sz="1000">
              <a:solidFill>
                <a:schemeClr val="dk2"/>
              </a:solidFill>
            </a:endParaRPr>
          </a:p>
          <a:p>
            <a:pPr marL="0" lvl="0" indent="0" algn="l" rtl="0">
              <a:spcBef>
                <a:spcPts val="0"/>
              </a:spcBef>
              <a:spcAft>
                <a:spcPts val="0"/>
              </a:spcAft>
              <a:buClr>
                <a:schemeClr val="dk1"/>
              </a:buClr>
              <a:buSzPts val="1100"/>
              <a:buFont typeface="Arial"/>
              <a:buNone/>
            </a:pPr>
            <a:r>
              <a:rPr lang="en" sz="1000">
                <a:solidFill>
                  <a:schemeClr val="dk2"/>
                </a:solidFill>
              </a:rPr>
              <a:t>From: 61565261156720 Peter Dover (owner)</a:t>
            </a:r>
            <a:endParaRPr sz="1000">
              <a:solidFill>
                <a:schemeClr val="dk2"/>
              </a:solidFill>
            </a:endParaRPr>
          </a:p>
          <a:p>
            <a:pPr marL="0" lvl="0" indent="0" algn="l" rtl="0">
              <a:spcBef>
                <a:spcPts val="0"/>
              </a:spcBef>
              <a:spcAft>
                <a:spcPts val="0"/>
              </a:spcAft>
              <a:buClr>
                <a:schemeClr val="dk1"/>
              </a:buClr>
              <a:buSzPts val="1100"/>
              <a:buFont typeface="Arial"/>
              <a:buNone/>
            </a:pPr>
            <a:r>
              <a:rPr lang="en" sz="1000">
                <a:solidFill>
                  <a:schemeClr val="dk2"/>
                </a:solidFill>
              </a:rPr>
              <a:t>Timestamp: 31/01/2025 12:51:43(UTC+0)</a:t>
            </a:r>
            <a:endParaRPr sz="1000">
              <a:solidFill>
                <a:schemeClr val="dk2"/>
              </a:solidFill>
            </a:endParaRPr>
          </a:p>
          <a:p>
            <a:pPr marL="0" lvl="0" indent="0" algn="l" rtl="0">
              <a:spcBef>
                <a:spcPts val="0"/>
              </a:spcBef>
              <a:spcAft>
                <a:spcPts val="0"/>
              </a:spcAft>
              <a:buClr>
                <a:schemeClr val="dk1"/>
              </a:buClr>
              <a:buSzPts val="1100"/>
              <a:buFont typeface="Arial"/>
              <a:buNone/>
            </a:pPr>
            <a:r>
              <a:rPr lang="en" sz="1000">
                <a:solidFill>
                  <a:schemeClr val="dk2"/>
                </a:solidFill>
              </a:rPr>
              <a:t>Source App: Facebook</a:t>
            </a:r>
            <a:endParaRPr sz="1000">
              <a:solidFill>
                <a:schemeClr val="dk2"/>
              </a:solidFill>
            </a:endParaRPr>
          </a:p>
          <a:p>
            <a:pPr marL="0" lvl="0" indent="0" algn="l" rtl="0">
              <a:spcBef>
                <a:spcPts val="0"/>
              </a:spcBef>
              <a:spcAft>
                <a:spcPts val="0"/>
              </a:spcAft>
              <a:buClr>
                <a:schemeClr val="dk1"/>
              </a:buClr>
              <a:buSzPts val="1100"/>
              <a:buFont typeface="Arial"/>
              <a:buNone/>
            </a:pPr>
            <a:r>
              <a:rPr lang="en" sz="1000">
                <a:solidFill>
                  <a:schemeClr val="dk2"/>
                </a:solidFill>
              </a:rPr>
              <a:t>Body:</a:t>
            </a:r>
            <a:endParaRPr sz="1000">
              <a:solidFill>
                <a:schemeClr val="dk2"/>
              </a:solidFill>
            </a:endParaRPr>
          </a:p>
          <a:p>
            <a:pPr marL="0" lvl="0" indent="0" algn="l" rtl="0">
              <a:spcBef>
                <a:spcPts val="0"/>
              </a:spcBef>
              <a:spcAft>
                <a:spcPts val="0"/>
              </a:spcAft>
              <a:buClr>
                <a:schemeClr val="dk1"/>
              </a:buClr>
              <a:buSzPts val="1100"/>
              <a:buFont typeface="Arial"/>
              <a:buNone/>
            </a:pPr>
            <a:r>
              <a:rPr lang="en" sz="1000">
                <a:solidFill>
                  <a:schemeClr val="dk2"/>
                </a:solidFill>
              </a:rPr>
              <a:t>I do. But once we start there is no backtracking</a:t>
            </a:r>
            <a:endParaRPr sz="1000">
              <a:solidFill>
                <a:schemeClr val="dk2"/>
              </a:solidFill>
            </a:endParaRPr>
          </a:p>
          <a:p>
            <a:pPr marL="0" lvl="0" indent="0" algn="l" rtl="0">
              <a:spcBef>
                <a:spcPts val="0"/>
              </a:spcBef>
              <a:spcAft>
                <a:spcPts val="0"/>
              </a:spcAft>
              <a:buNone/>
            </a:pPr>
            <a:endParaRPr sz="1000">
              <a:solidFill>
                <a:schemeClr val="dk2"/>
              </a:solidFill>
            </a:endParaRPr>
          </a:p>
        </p:txBody>
      </p:sp>
      <p:sp>
        <p:nvSpPr>
          <p:cNvPr id="114" name="Google Shape;114;p21"/>
          <p:cNvSpPr txBox="1"/>
          <p:nvPr/>
        </p:nvSpPr>
        <p:spPr>
          <a:xfrm>
            <a:off x="251125" y="920825"/>
            <a:ext cx="3292500" cy="3879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000">
                <a:solidFill>
                  <a:schemeClr val="dk2"/>
                </a:solidFill>
              </a:rPr>
              <a:t>Start Time: 31/01/2025 12:47:10(UTC+0)</a:t>
            </a:r>
            <a:endParaRPr sz="1000">
              <a:solidFill>
                <a:schemeClr val="dk2"/>
              </a:solidFill>
            </a:endParaRPr>
          </a:p>
          <a:p>
            <a:pPr marL="0" lvl="0" indent="0" algn="l" rtl="0">
              <a:spcBef>
                <a:spcPts val="0"/>
              </a:spcBef>
              <a:spcAft>
                <a:spcPts val="0"/>
              </a:spcAft>
              <a:buNone/>
            </a:pPr>
            <a:r>
              <a:rPr lang="en" sz="1000">
                <a:solidFill>
                  <a:schemeClr val="dk2"/>
                </a:solidFill>
              </a:rPr>
              <a:t>Last Activity: 31/01/2025 12:53:09(UTC+0)</a:t>
            </a:r>
            <a:endParaRPr sz="1000">
              <a:solidFill>
                <a:schemeClr val="dk2"/>
              </a:solidFill>
            </a:endParaRPr>
          </a:p>
          <a:p>
            <a:pPr marL="0" lvl="0" indent="0" algn="l" rtl="0">
              <a:spcBef>
                <a:spcPts val="0"/>
              </a:spcBef>
              <a:spcAft>
                <a:spcPts val="0"/>
              </a:spcAft>
              <a:buNone/>
            </a:pPr>
            <a:r>
              <a:rPr lang="en" sz="1000">
                <a:solidFill>
                  <a:schemeClr val="dk2"/>
                </a:solidFill>
              </a:rPr>
              <a:t>Participants: 61564326251951 Norman Smith, 61565261156720 Peter Dover</a:t>
            </a:r>
            <a:endParaRPr sz="1000">
              <a:solidFill>
                <a:schemeClr val="dk2"/>
              </a:solidFill>
            </a:endParaRPr>
          </a:p>
          <a:p>
            <a:pPr marL="0" lvl="0" indent="0" algn="l" rtl="0">
              <a:spcBef>
                <a:spcPts val="0"/>
              </a:spcBef>
              <a:spcAft>
                <a:spcPts val="0"/>
              </a:spcAft>
              <a:buNone/>
            </a:pPr>
            <a:r>
              <a:rPr lang="en" sz="1000">
                <a:solidFill>
                  <a:schemeClr val="dk2"/>
                </a:solidFill>
              </a:rPr>
              <a:t>From: 61565261156720 Peter Dover (owner)</a:t>
            </a:r>
            <a:endParaRPr sz="1000">
              <a:solidFill>
                <a:schemeClr val="dk2"/>
              </a:solidFill>
            </a:endParaRPr>
          </a:p>
          <a:p>
            <a:pPr marL="0" lvl="0" indent="0" algn="l" rtl="0">
              <a:spcBef>
                <a:spcPts val="0"/>
              </a:spcBef>
              <a:spcAft>
                <a:spcPts val="0"/>
              </a:spcAft>
              <a:buNone/>
            </a:pPr>
            <a:r>
              <a:rPr lang="en" sz="1000">
                <a:solidFill>
                  <a:schemeClr val="dk2"/>
                </a:solidFill>
              </a:rPr>
              <a:t>Timestamp: 31/01/2025 12:47:10(UTC+0)</a:t>
            </a:r>
            <a:endParaRPr sz="1000">
              <a:solidFill>
                <a:schemeClr val="dk2"/>
              </a:solidFill>
            </a:endParaRPr>
          </a:p>
          <a:p>
            <a:pPr marL="0" lvl="0" indent="0" algn="l" rtl="0">
              <a:spcBef>
                <a:spcPts val="0"/>
              </a:spcBef>
              <a:spcAft>
                <a:spcPts val="0"/>
              </a:spcAft>
              <a:buNone/>
            </a:pPr>
            <a:r>
              <a:rPr lang="en" sz="1000">
                <a:solidFill>
                  <a:schemeClr val="dk2"/>
                </a:solidFill>
              </a:rPr>
              <a:t>Source App: Facebook</a:t>
            </a:r>
            <a:endParaRPr sz="1000">
              <a:solidFill>
                <a:schemeClr val="dk2"/>
              </a:solidFill>
            </a:endParaRPr>
          </a:p>
          <a:p>
            <a:pPr marL="0" lvl="0" indent="0" algn="l" rtl="0">
              <a:spcBef>
                <a:spcPts val="0"/>
              </a:spcBef>
              <a:spcAft>
                <a:spcPts val="0"/>
              </a:spcAft>
              <a:buNone/>
            </a:pPr>
            <a:r>
              <a:rPr lang="en" sz="1000">
                <a:solidFill>
                  <a:schemeClr val="dk2"/>
                </a:solidFill>
              </a:rPr>
              <a:t>Body:</a:t>
            </a:r>
            <a:endParaRPr sz="1000">
              <a:solidFill>
                <a:schemeClr val="dk2"/>
              </a:solidFill>
            </a:endParaRPr>
          </a:p>
          <a:p>
            <a:pPr marL="0" lvl="0" indent="0" algn="l" rtl="0">
              <a:spcBef>
                <a:spcPts val="0"/>
              </a:spcBef>
              <a:spcAft>
                <a:spcPts val="0"/>
              </a:spcAft>
              <a:buNone/>
            </a:pPr>
            <a:r>
              <a:rPr lang="en" sz="1000">
                <a:solidFill>
                  <a:schemeClr val="dk2"/>
                </a:solidFill>
              </a:rPr>
              <a:t>Norman, Joe told me u r ready to proceed. Lets keep this clean and quick</a:t>
            </a:r>
            <a:endParaRPr sz="1000">
              <a:solidFill>
                <a:schemeClr val="dk2"/>
              </a:solidFill>
            </a:endParaRPr>
          </a:p>
          <a:p>
            <a:pPr marL="0" lvl="0" indent="0" algn="l" rtl="0">
              <a:spcBef>
                <a:spcPts val="0"/>
              </a:spcBef>
              <a:spcAft>
                <a:spcPts val="0"/>
              </a:spcAft>
              <a:buNone/>
            </a:pPr>
            <a:r>
              <a:rPr lang="en" sz="1000">
                <a:solidFill>
                  <a:schemeClr val="dk2"/>
                </a:solidFill>
              </a:rPr>
              <a:t>-----------------------------</a:t>
            </a:r>
            <a:endParaRPr sz="1000">
              <a:solidFill>
                <a:schemeClr val="dk2"/>
              </a:solidFill>
            </a:endParaRPr>
          </a:p>
          <a:p>
            <a:pPr marL="0" lvl="0" indent="0" algn="l" rtl="0">
              <a:spcBef>
                <a:spcPts val="0"/>
              </a:spcBef>
              <a:spcAft>
                <a:spcPts val="0"/>
              </a:spcAft>
              <a:buNone/>
            </a:pPr>
            <a:r>
              <a:rPr lang="en" sz="1000">
                <a:solidFill>
                  <a:schemeClr val="dk2"/>
                </a:solidFill>
              </a:rPr>
              <a:t>From: System Message System Message</a:t>
            </a:r>
            <a:endParaRPr sz="1000">
              <a:solidFill>
                <a:schemeClr val="dk2"/>
              </a:solidFill>
            </a:endParaRPr>
          </a:p>
          <a:p>
            <a:pPr marL="0" lvl="0" indent="0" algn="l" rtl="0">
              <a:spcBef>
                <a:spcPts val="0"/>
              </a:spcBef>
              <a:spcAft>
                <a:spcPts val="0"/>
              </a:spcAft>
              <a:buNone/>
            </a:pPr>
            <a:r>
              <a:rPr lang="en" sz="1000">
                <a:solidFill>
                  <a:schemeClr val="dk2"/>
                </a:solidFill>
              </a:rPr>
              <a:t>Timestamp: 31/01/2025 12:47:29(UTC+0)</a:t>
            </a:r>
            <a:endParaRPr sz="1000">
              <a:solidFill>
                <a:schemeClr val="dk2"/>
              </a:solidFill>
            </a:endParaRPr>
          </a:p>
          <a:p>
            <a:pPr marL="0" lvl="0" indent="0" algn="l" rtl="0">
              <a:spcBef>
                <a:spcPts val="0"/>
              </a:spcBef>
              <a:spcAft>
                <a:spcPts val="0"/>
              </a:spcAft>
              <a:buNone/>
            </a:pPr>
            <a:r>
              <a:rPr lang="en" sz="1000">
                <a:solidFill>
                  <a:schemeClr val="dk2"/>
                </a:solidFill>
              </a:rPr>
              <a:t>Source App: Facebook</a:t>
            </a:r>
            <a:endParaRPr sz="1000">
              <a:solidFill>
                <a:schemeClr val="dk2"/>
              </a:solidFill>
            </a:endParaRPr>
          </a:p>
          <a:p>
            <a:pPr marL="0" lvl="0" indent="0" algn="l" rtl="0">
              <a:spcBef>
                <a:spcPts val="0"/>
              </a:spcBef>
              <a:spcAft>
                <a:spcPts val="0"/>
              </a:spcAft>
              <a:buNone/>
            </a:pPr>
            <a:r>
              <a:rPr lang="en" sz="1000">
                <a:solidFill>
                  <a:schemeClr val="dk2"/>
                </a:solidFill>
              </a:rPr>
              <a:t>Body:</a:t>
            </a:r>
            <a:endParaRPr sz="1000">
              <a:solidFill>
                <a:schemeClr val="dk2"/>
              </a:solidFill>
            </a:endParaRPr>
          </a:p>
          <a:p>
            <a:pPr marL="0" lvl="0" indent="0" algn="l" rtl="0">
              <a:spcBef>
                <a:spcPts val="0"/>
              </a:spcBef>
              <a:spcAft>
                <a:spcPts val="0"/>
              </a:spcAft>
              <a:buNone/>
            </a:pPr>
            <a:r>
              <a:rPr lang="en" sz="1000">
                <a:solidFill>
                  <a:schemeClr val="dk2"/>
                </a:solidFill>
              </a:rPr>
              <a:t>You can now call each other and see information such as Active Status and when you've read messages.</a:t>
            </a:r>
            <a:endParaRPr sz="1000">
              <a:solidFill>
                <a:schemeClr val="dk2"/>
              </a:solidFill>
            </a:endParaRPr>
          </a:p>
          <a:p>
            <a:pPr marL="0" lvl="0" indent="0" algn="l" rtl="0">
              <a:spcBef>
                <a:spcPts val="0"/>
              </a:spcBef>
              <a:spcAft>
                <a:spcPts val="0"/>
              </a:spcAft>
              <a:buNone/>
            </a:pPr>
            <a:r>
              <a:rPr lang="en" sz="1000">
                <a:solidFill>
                  <a:schemeClr val="dk2"/>
                </a:solidFill>
              </a:rPr>
              <a:t>-----------------------------</a:t>
            </a:r>
            <a:endParaRPr sz="1000">
              <a:solidFill>
                <a:schemeClr val="dk2"/>
              </a:solidFill>
            </a:endParaRPr>
          </a:p>
          <a:p>
            <a:pPr marL="0" lvl="0" indent="0" algn="l" rtl="0">
              <a:spcBef>
                <a:spcPts val="0"/>
              </a:spcBef>
              <a:spcAft>
                <a:spcPts val="0"/>
              </a:spcAft>
              <a:buNone/>
            </a:pPr>
            <a:r>
              <a:rPr lang="en" sz="1000">
                <a:solidFill>
                  <a:schemeClr val="dk2"/>
                </a:solidFill>
              </a:rPr>
              <a:t>From: 61564326251951 Norman Smith</a:t>
            </a:r>
            <a:endParaRPr sz="1000">
              <a:solidFill>
                <a:schemeClr val="dk2"/>
              </a:solidFill>
            </a:endParaRPr>
          </a:p>
          <a:p>
            <a:pPr marL="0" lvl="0" indent="0" algn="l" rtl="0">
              <a:spcBef>
                <a:spcPts val="0"/>
              </a:spcBef>
              <a:spcAft>
                <a:spcPts val="0"/>
              </a:spcAft>
              <a:buNone/>
            </a:pPr>
            <a:r>
              <a:rPr lang="en" sz="1000">
                <a:solidFill>
                  <a:schemeClr val="dk2"/>
                </a:solidFill>
              </a:rPr>
              <a:t>Timestamp: 31/01/2025 12:49:52(UTC+0)</a:t>
            </a:r>
            <a:endParaRPr sz="1000">
              <a:solidFill>
                <a:schemeClr val="dk2"/>
              </a:solidFill>
            </a:endParaRPr>
          </a:p>
          <a:p>
            <a:pPr marL="0" lvl="0" indent="0" algn="l" rtl="0">
              <a:spcBef>
                <a:spcPts val="0"/>
              </a:spcBef>
              <a:spcAft>
                <a:spcPts val="0"/>
              </a:spcAft>
              <a:buNone/>
            </a:pPr>
            <a:r>
              <a:rPr lang="en" sz="1000">
                <a:solidFill>
                  <a:schemeClr val="dk2"/>
                </a:solidFill>
              </a:rPr>
              <a:t>Source App: Facebook</a:t>
            </a:r>
            <a:endParaRPr sz="1000">
              <a:solidFill>
                <a:schemeClr val="dk2"/>
              </a:solidFill>
            </a:endParaRPr>
          </a:p>
          <a:p>
            <a:pPr marL="0" lvl="0" indent="0" algn="l" rtl="0">
              <a:spcBef>
                <a:spcPts val="0"/>
              </a:spcBef>
              <a:spcAft>
                <a:spcPts val="0"/>
              </a:spcAft>
              <a:buNone/>
            </a:pPr>
            <a:r>
              <a:rPr lang="en" sz="1000">
                <a:solidFill>
                  <a:schemeClr val="dk2"/>
                </a:solidFill>
              </a:rPr>
              <a:t>Body:</a:t>
            </a:r>
            <a:endParaRPr sz="1000">
              <a:solidFill>
                <a:schemeClr val="dk2"/>
              </a:solidFill>
            </a:endParaRPr>
          </a:p>
          <a:p>
            <a:pPr marL="0" lvl="0" indent="0" algn="l" rtl="0">
              <a:spcBef>
                <a:spcPts val="0"/>
              </a:spcBef>
              <a:spcAft>
                <a:spcPts val="0"/>
              </a:spcAft>
              <a:buNone/>
            </a:pPr>
            <a:r>
              <a:rPr lang="en" sz="1000">
                <a:solidFill>
                  <a:schemeClr val="dk2"/>
                </a:solidFill>
              </a:rPr>
              <a:t>Almost.We need the. Blueprint in chunks Too risky in one go.</a:t>
            </a:r>
            <a:endParaRPr sz="1000">
              <a:solidFill>
                <a:schemeClr val="dk2"/>
              </a:solidFill>
            </a:endParaRPr>
          </a:p>
        </p:txBody>
      </p:sp>
      <p:sp>
        <p:nvSpPr>
          <p:cNvPr id="115" name="Google Shape;115;p21"/>
          <p:cNvSpPr txBox="1"/>
          <p:nvPr/>
        </p:nvSpPr>
        <p:spPr>
          <a:xfrm>
            <a:off x="6733975" y="911500"/>
            <a:ext cx="2306700" cy="37404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Clr>
                <a:schemeClr val="dk1"/>
              </a:buClr>
              <a:buSzPts val="1100"/>
              <a:buFont typeface="Arial"/>
              <a:buNone/>
            </a:pPr>
            <a:r>
              <a:rPr lang="en" sz="1100">
                <a:solidFill>
                  <a:schemeClr val="dk2"/>
                </a:solidFill>
              </a:rPr>
              <a:t>-----------------------------</a:t>
            </a:r>
            <a:endParaRPr sz="1100">
              <a:solidFill>
                <a:schemeClr val="dk2"/>
              </a:solidFill>
            </a:endParaRPr>
          </a:p>
          <a:p>
            <a:pPr marL="0" lvl="0" indent="0" algn="l" rtl="0">
              <a:spcBef>
                <a:spcPts val="0"/>
              </a:spcBef>
              <a:spcAft>
                <a:spcPts val="0"/>
              </a:spcAft>
              <a:buClr>
                <a:schemeClr val="dk1"/>
              </a:buClr>
              <a:buSzPts val="1100"/>
              <a:buFont typeface="Arial"/>
              <a:buNone/>
            </a:pPr>
            <a:r>
              <a:rPr lang="en" sz="1100">
                <a:solidFill>
                  <a:schemeClr val="dk2"/>
                </a:solidFill>
              </a:rPr>
              <a:t>From: 61564326251951 Norman Smith</a:t>
            </a:r>
            <a:endParaRPr sz="1100">
              <a:solidFill>
                <a:schemeClr val="dk2"/>
              </a:solidFill>
            </a:endParaRPr>
          </a:p>
          <a:p>
            <a:pPr marL="0" lvl="0" indent="0" algn="l" rtl="0">
              <a:spcBef>
                <a:spcPts val="0"/>
              </a:spcBef>
              <a:spcAft>
                <a:spcPts val="0"/>
              </a:spcAft>
              <a:buClr>
                <a:schemeClr val="dk1"/>
              </a:buClr>
              <a:buSzPts val="1100"/>
              <a:buFont typeface="Arial"/>
              <a:buNone/>
            </a:pPr>
            <a:r>
              <a:rPr lang="en" sz="1100">
                <a:solidFill>
                  <a:schemeClr val="dk2"/>
                </a:solidFill>
              </a:rPr>
              <a:t>Timestamp: 31/01/2025 12:53:07(UTC+0)</a:t>
            </a:r>
            <a:endParaRPr sz="1100">
              <a:solidFill>
                <a:schemeClr val="dk2"/>
              </a:solidFill>
            </a:endParaRPr>
          </a:p>
          <a:p>
            <a:pPr marL="0" lvl="0" indent="0" algn="l" rtl="0">
              <a:spcBef>
                <a:spcPts val="0"/>
              </a:spcBef>
              <a:spcAft>
                <a:spcPts val="0"/>
              </a:spcAft>
              <a:buClr>
                <a:schemeClr val="dk1"/>
              </a:buClr>
              <a:buSzPts val="1100"/>
              <a:buFont typeface="Arial"/>
              <a:buNone/>
            </a:pPr>
            <a:r>
              <a:rPr lang="en" sz="1100">
                <a:solidFill>
                  <a:schemeClr val="dk2"/>
                </a:solidFill>
              </a:rPr>
              <a:t>Source App: Facebook</a:t>
            </a:r>
            <a:endParaRPr sz="1100">
              <a:solidFill>
                <a:schemeClr val="dk2"/>
              </a:solidFill>
            </a:endParaRPr>
          </a:p>
          <a:p>
            <a:pPr marL="0" lvl="0" indent="0" algn="l" rtl="0">
              <a:spcBef>
                <a:spcPts val="0"/>
              </a:spcBef>
              <a:spcAft>
                <a:spcPts val="0"/>
              </a:spcAft>
              <a:buClr>
                <a:schemeClr val="dk1"/>
              </a:buClr>
              <a:buSzPts val="1100"/>
              <a:buFont typeface="Arial"/>
              <a:buNone/>
            </a:pPr>
            <a:r>
              <a:rPr lang="en" sz="1100">
                <a:solidFill>
                  <a:schemeClr val="dk2"/>
                </a:solidFill>
              </a:rPr>
              <a:t>Body:</a:t>
            </a:r>
            <a:endParaRPr sz="1100">
              <a:solidFill>
                <a:schemeClr val="dk2"/>
              </a:solidFill>
            </a:endParaRPr>
          </a:p>
          <a:p>
            <a:pPr marL="0" lvl="0" indent="0" algn="l" rtl="0">
              <a:spcBef>
                <a:spcPts val="0"/>
              </a:spcBef>
              <a:spcAft>
                <a:spcPts val="0"/>
              </a:spcAft>
              <a:buClr>
                <a:schemeClr val="dk1"/>
              </a:buClr>
              <a:buSzPts val="1100"/>
              <a:buFont typeface="Arial"/>
              <a:buNone/>
            </a:pPr>
            <a:r>
              <a:rPr lang="en" sz="1100">
                <a:solidFill>
                  <a:schemeClr val="dk2"/>
                </a:solidFill>
              </a:rPr>
              <a:t>Agreed.First part releases, and  5M offshore reflects. Simple</a:t>
            </a:r>
            <a:endParaRPr sz="1100">
              <a:solidFill>
                <a:schemeClr val="dk2"/>
              </a:solidFill>
            </a:endParaRPr>
          </a:p>
          <a:p>
            <a:pPr marL="0" lvl="0" indent="0" algn="l" rtl="0">
              <a:spcBef>
                <a:spcPts val="0"/>
              </a:spcBef>
              <a:spcAft>
                <a:spcPts val="0"/>
              </a:spcAft>
              <a:buClr>
                <a:schemeClr val="dk1"/>
              </a:buClr>
              <a:buSzPts val="1100"/>
              <a:buFont typeface="Arial"/>
              <a:buNone/>
            </a:pPr>
            <a:r>
              <a:rPr lang="en" sz="1100">
                <a:solidFill>
                  <a:schemeClr val="dk2"/>
                </a:solidFill>
              </a:rPr>
              <a:t>-----------------------------</a:t>
            </a:r>
            <a:endParaRPr sz="1100">
              <a:solidFill>
                <a:schemeClr val="dk2"/>
              </a:solidFill>
            </a:endParaRPr>
          </a:p>
          <a:p>
            <a:pPr marL="0" lvl="0" indent="0" algn="l" rtl="0">
              <a:spcBef>
                <a:spcPts val="0"/>
              </a:spcBef>
              <a:spcAft>
                <a:spcPts val="0"/>
              </a:spcAft>
              <a:buClr>
                <a:schemeClr val="dk1"/>
              </a:buClr>
              <a:buSzPts val="1100"/>
              <a:buFont typeface="Arial"/>
              <a:buNone/>
            </a:pPr>
            <a:r>
              <a:rPr lang="en" sz="1100">
                <a:solidFill>
                  <a:schemeClr val="dk2"/>
                </a:solidFill>
              </a:rPr>
              <a:t>From: 61565261156720 Peter Dover (owner)</a:t>
            </a:r>
            <a:endParaRPr sz="1100">
              <a:solidFill>
                <a:schemeClr val="dk2"/>
              </a:solidFill>
            </a:endParaRPr>
          </a:p>
          <a:p>
            <a:pPr marL="0" lvl="0" indent="0" algn="l" rtl="0">
              <a:spcBef>
                <a:spcPts val="0"/>
              </a:spcBef>
              <a:spcAft>
                <a:spcPts val="0"/>
              </a:spcAft>
              <a:buClr>
                <a:schemeClr val="dk1"/>
              </a:buClr>
              <a:buSzPts val="1100"/>
              <a:buFont typeface="Arial"/>
              <a:buNone/>
            </a:pPr>
            <a:r>
              <a:rPr lang="en" sz="1100">
                <a:solidFill>
                  <a:schemeClr val="dk2"/>
                </a:solidFill>
              </a:rPr>
              <a:t>Timestamp: 31/01/2025 12:53:09(UTC+0)</a:t>
            </a:r>
            <a:endParaRPr sz="1100">
              <a:solidFill>
                <a:schemeClr val="dk2"/>
              </a:solidFill>
            </a:endParaRPr>
          </a:p>
          <a:p>
            <a:pPr marL="0" lvl="0" indent="0" algn="l" rtl="0">
              <a:spcBef>
                <a:spcPts val="0"/>
              </a:spcBef>
              <a:spcAft>
                <a:spcPts val="0"/>
              </a:spcAft>
              <a:buClr>
                <a:schemeClr val="dk1"/>
              </a:buClr>
              <a:buSzPts val="1100"/>
              <a:buFont typeface="Arial"/>
              <a:buNone/>
            </a:pPr>
            <a:r>
              <a:rPr lang="en" sz="1100">
                <a:solidFill>
                  <a:schemeClr val="dk2"/>
                </a:solidFill>
              </a:rPr>
              <a:t>Source App: Facebook</a:t>
            </a:r>
            <a:endParaRPr sz="1100">
              <a:solidFill>
                <a:schemeClr val="dk2"/>
              </a:solidFill>
            </a:endParaRPr>
          </a:p>
          <a:p>
            <a:pPr marL="0" lvl="0" indent="0" algn="l" rtl="0">
              <a:spcBef>
                <a:spcPts val="0"/>
              </a:spcBef>
              <a:spcAft>
                <a:spcPts val="0"/>
              </a:spcAft>
              <a:buClr>
                <a:schemeClr val="dk1"/>
              </a:buClr>
              <a:buSzPts val="1100"/>
              <a:buFont typeface="Arial"/>
              <a:buNone/>
            </a:pPr>
            <a:r>
              <a:rPr lang="en" sz="1100">
                <a:solidFill>
                  <a:schemeClr val="dk2"/>
                </a:solidFill>
              </a:rPr>
              <a:t>Body:</a:t>
            </a:r>
            <a:endParaRPr sz="1100">
              <a:solidFill>
                <a:schemeClr val="dk2"/>
              </a:solidFill>
            </a:endParaRPr>
          </a:p>
          <a:p>
            <a:pPr marL="0" lvl="0" indent="0" algn="l" rtl="0">
              <a:spcBef>
                <a:spcPts val="0"/>
              </a:spcBef>
              <a:spcAft>
                <a:spcPts val="0"/>
              </a:spcAft>
              <a:buClr>
                <a:schemeClr val="dk1"/>
              </a:buClr>
              <a:buSzPts val="1100"/>
              <a:buFont typeface="Arial"/>
              <a:buNone/>
            </a:pPr>
            <a:r>
              <a:rPr lang="en" sz="1100">
                <a:solidFill>
                  <a:schemeClr val="dk2"/>
                </a:solidFill>
              </a:rPr>
              <a:t>Fine. Watch ur inbox in 48 hrs. After that we are ghosts</a:t>
            </a:r>
            <a:endParaRPr sz="1100">
              <a:solidFill>
                <a:schemeClr val="dk2"/>
              </a:solidFill>
            </a:endParaRPr>
          </a:p>
          <a:p>
            <a:pPr marL="0" lvl="0" indent="0" algn="l" rtl="0">
              <a:spcBef>
                <a:spcPts val="0"/>
              </a:spcBef>
              <a:spcAft>
                <a:spcPts val="0"/>
              </a:spcAft>
              <a:buClr>
                <a:schemeClr val="dk1"/>
              </a:buClr>
              <a:buSzPts val="1100"/>
              <a:buFont typeface="Arial"/>
              <a:buNone/>
            </a:pPr>
            <a:endParaRPr sz="1100">
              <a:solidFill>
                <a:schemeClr val="dk2"/>
              </a:solidFill>
            </a:endParaRPr>
          </a:p>
          <a:p>
            <a:pPr marL="0" lvl="0" indent="0" algn="l" rtl="0">
              <a:spcBef>
                <a:spcPts val="0"/>
              </a:spcBef>
              <a:spcAft>
                <a:spcPts val="0"/>
              </a:spcAft>
              <a:buClr>
                <a:schemeClr val="dk1"/>
              </a:buClr>
              <a:buSzPts val="1100"/>
              <a:buFont typeface="Arial"/>
              <a:buNone/>
            </a:pPr>
            <a:endParaRPr sz="1100">
              <a:solidFill>
                <a:schemeClr val="dk2"/>
              </a:solidFill>
            </a:endParaRPr>
          </a:p>
          <a:p>
            <a:pPr marL="0" lvl="0" indent="0" algn="l" rtl="0">
              <a:spcBef>
                <a:spcPts val="0"/>
              </a:spcBef>
              <a:spcAft>
                <a:spcPts val="0"/>
              </a:spcAft>
              <a:buNone/>
            </a:pPr>
            <a:endParaRPr sz="1100">
              <a:solidFill>
                <a:schemeClr val="dk2"/>
              </a:solidFill>
            </a:endParaRPr>
          </a:p>
        </p:txBody>
      </p:sp>
      <p:sp>
        <p:nvSpPr>
          <p:cNvPr id="116" name="Google Shape;116;p21"/>
          <p:cNvSpPr txBox="1"/>
          <p:nvPr/>
        </p:nvSpPr>
        <p:spPr>
          <a:xfrm>
            <a:off x="369782" y="424600"/>
            <a:ext cx="6567300" cy="400200"/>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1800"/>
              </a:spcBef>
              <a:spcAft>
                <a:spcPts val="600"/>
              </a:spcAft>
              <a:buClr>
                <a:schemeClr val="dk1"/>
              </a:buClr>
              <a:buSzPts val="1100"/>
              <a:buFont typeface="Arial"/>
              <a:buNone/>
            </a:pPr>
            <a:r>
              <a:rPr lang="en" b="1">
                <a:solidFill>
                  <a:schemeClr val="dk1"/>
                </a:solidFill>
                <a:latin typeface="Calibri"/>
                <a:ea typeface="Calibri"/>
                <a:cs typeface="Calibri"/>
                <a:sym typeface="Calibri"/>
              </a:rPr>
              <a:t>Additional Chats from Nokia</a:t>
            </a:r>
            <a:endParaRPr sz="1800">
              <a:solidFill>
                <a:schemeClr val="dk2"/>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9285A-9E16-D814-CB64-0CF2EF2F92F0}"/>
              </a:ext>
            </a:extLst>
          </p:cNvPr>
          <p:cNvSpPr>
            <a:spLocks noGrp="1"/>
          </p:cNvSpPr>
          <p:nvPr>
            <p:ph type="title"/>
          </p:nvPr>
        </p:nvSpPr>
        <p:spPr>
          <a:xfrm>
            <a:off x="311700" y="2150850"/>
            <a:ext cx="2213834" cy="447624"/>
          </a:xfrm>
        </p:spPr>
        <p:txBody>
          <a:bodyPr>
            <a:normAutofit fontScale="90000"/>
          </a:bodyPr>
          <a:lstStyle/>
          <a:p>
            <a:r>
              <a:rPr lang="en-GB" dirty="0"/>
              <a:t> </a:t>
            </a:r>
          </a:p>
        </p:txBody>
      </p:sp>
      <p:pic>
        <p:nvPicPr>
          <p:cNvPr id="1026" name="Picture 2">
            <a:extLst>
              <a:ext uri="{FF2B5EF4-FFF2-40B4-BE49-F238E27FC236}">
                <a16:creationId xmlns:a16="http://schemas.microsoft.com/office/drawing/2014/main" id="{4EC9EF36-D975-A855-14D7-20B590B0DA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862286" cy="273503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6F1334B-47B6-4EC7-B594-BE178EB09595}"/>
              </a:ext>
            </a:extLst>
          </p:cNvPr>
          <p:cNvSpPr txBox="1"/>
          <p:nvPr/>
        </p:nvSpPr>
        <p:spPr>
          <a:xfrm>
            <a:off x="3682093" y="3112060"/>
            <a:ext cx="4572000" cy="1384995"/>
          </a:xfrm>
          <a:prstGeom prst="rect">
            <a:avLst/>
          </a:prstGeom>
          <a:noFill/>
        </p:spPr>
        <p:txBody>
          <a:bodyPr wrap="square">
            <a:spAutoFit/>
          </a:bodyPr>
          <a:lstStyle/>
          <a:p>
            <a:pPr rtl="0">
              <a:buNone/>
            </a:pPr>
            <a:r>
              <a:rPr lang="en-US" sz="1400" b="0" i="0" u="none" strike="noStrike" dirty="0">
                <a:solidFill>
                  <a:srgbClr val="595959"/>
                </a:solidFill>
                <a:effectLst/>
                <a:latin typeface="Arial" panose="020B0604020202020204" pitchFamily="34" charset="0"/>
              </a:rPr>
              <a:t>The previous chat from Nokia phone connects this chat in Emma’s phone. After Emma and Norman’s conversation Emma is informing Joe regarding the same about “offshore Arrangements”</a:t>
            </a:r>
            <a:endParaRPr lang="en-US" b="0" dirty="0">
              <a:effectLst/>
            </a:endParaRPr>
          </a:p>
          <a:p>
            <a:pPr>
              <a:buNone/>
            </a:pPr>
            <a:br>
              <a:rPr lang="en-US" dirty="0"/>
            </a:br>
            <a:endParaRPr lang="en-GB" dirty="0"/>
          </a:p>
        </p:txBody>
      </p:sp>
    </p:spTree>
    <p:extLst>
      <p:ext uri="{BB962C8B-B14F-4D97-AF65-F5344CB8AC3E}">
        <p14:creationId xmlns:p14="http://schemas.microsoft.com/office/powerpoint/2010/main" val="30168177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pic>
        <p:nvPicPr>
          <p:cNvPr id="106" name="Google Shape;106;p20"/>
          <p:cNvPicPr preferRelativeResize="0"/>
          <p:nvPr/>
        </p:nvPicPr>
        <p:blipFill>
          <a:blip r:embed="rId3">
            <a:alphaModFix/>
          </a:blip>
          <a:stretch>
            <a:fillRect/>
          </a:stretch>
        </p:blipFill>
        <p:spPr>
          <a:xfrm>
            <a:off x="3021400" y="1300000"/>
            <a:ext cx="5943600" cy="3343275"/>
          </a:xfrm>
          <a:prstGeom prst="rect">
            <a:avLst/>
          </a:prstGeom>
          <a:noFill/>
          <a:ln>
            <a:noFill/>
          </a:ln>
        </p:spPr>
      </p:pic>
      <p:sp>
        <p:nvSpPr>
          <p:cNvPr id="107" name="Google Shape;107;p20"/>
          <p:cNvSpPr txBox="1"/>
          <p:nvPr/>
        </p:nvSpPr>
        <p:spPr>
          <a:xfrm>
            <a:off x="527900" y="424600"/>
            <a:ext cx="6567300" cy="400200"/>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1800"/>
              </a:spcBef>
              <a:spcAft>
                <a:spcPts val="600"/>
              </a:spcAft>
              <a:buClr>
                <a:schemeClr val="dk1"/>
              </a:buClr>
              <a:buSzPts val="1100"/>
              <a:buFont typeface="Arial"/>
              <a:buNone/>
            </a:pPr>
            <a:r>
              <a:rPr lang="en" b="1">
                <a:solidFill>
                  <a:schemeClr val="dk1"/>
                </a:solidFill>
                <a:latin typeface="Calibri"/>
                <a:ea typeface="Calibri"/>
                <a:cs typeface="Calibri"/>
                <a:sym typeface="Calibri"/>
              </a:rPr>
              <a:t>The Ulefone Device</a:t>
            </a:r>
            <a:endParaRPr sz="1800">
              <a:solidFill>
                <a:schemeClr val="dk2"/>
              </a:solidFill>
            </a:endParaRPr>
          </a:p>
        </p:txBody>
      </p:sp>
      <p:sp>
        <p:nvSpPr>
          <p:cNvPr id="108" name="Google Shape;108;p20"/>
          <p:cNvSpPr txBox="1"/>
          <p:nvPr/>
        </p:nvSpPr>
        <p:spPr>
          <a:xfrm>
            <a:off x="379675" y="1331750"/>
            <a:ext cx="2352600" cy="1814313"/>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1200"/>
              </a:spcBef>
              <a:spcAft>
                <a:spcPts val="0"/>
              </a:spcAft>
              <a:buNone/>
            </a:pPr>
            <a:r>
              <a:rPr lang="en" sz="1200" dirty="0">
                <a:solidFill>
                  <a:srgbClr val="111111"/>
                </a:solidFill>
                <a:latin typeface="Calibri"/>
                <a:ea typeface="Calibri"/>
                <a:cs typeface="Calibri"/>
                <a:sym typeface="Calibri"/>
              </a:rPr>
              <a:t>The Indian debit card found on the Ulefone device has the branding of Maestro and a partial account number.</a:t>
            </a:r>
            <a:r>
              <a:rPr lang="en" sz="1200" dirty="0">
                <a:solidFill>
                  <a:schemeClr val="dk1"/>
                </a:solidFill>
                <a:latin typeface="Calibri"/>
                <a:ea typeface="Calibri"/>
                <a:cs typeface="Calibri"/>
                <a:sym typeface="Calibri"/>
              </a:rPr>
              <a:t> </a:t>
            </a:r>
            <a:endParaRPr sz="1200" dirty="0">
              <a:solidFill>
                <a:schemeClr val="dk1"/>
              </a:solidFill>
              <a:latin typeface="Calibri"/>
              <a:ea typeface="Calibri"/>
              <a:cs typeface="Calibri"/>
              <a:sym typeface="Calibri"/>
            </a:endParaRPr>
          </a:p>
          <a:p>
            <a:pPr marL="0" lvl="0" indent="0" algn="just" rtl="0">
              <a:lnSpc>
                <a:spcPct val="115000"/>
              </a:lnSpc>
              <a:spcBef>
                <a:spcPts val="1200"/>
              </a:spcBef>
              <a:spcAft>
                <a:spcPts val="1200"/>
              </a:spcAft>
              <a:buClr>
                <a:schemeClr val="dk1"/>
              </a:buClr>
              <a:buSzPts val="1100"/>
              <a:buFont typeface="Arial"/>
              <a:buNone/>
            </a:pPr>
            <a:endParaRPr sz="1800" dirty="0">
              <a:solidFill>
                <a:schemeClr val="dk2"/>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1" name="Google Shape;121;p22"/>
          <p:cNvPicPr preferRelativeResize="0"/>
          <p:nvPr/>
        </p:nvPicPr>
        <p:blipFill>
          <a:blip r:embed="rId3">
            <a:alphaModFix/>
          </a:blip>
          <a:stretch>
            <a:fillRect/>
          </a:stretch>
        </p:blipFill>
        <p:spPr>
          <a:xfrm>
            <a:off x="5070313" y="469900"/>
            <a:ext cx="3736637" cy="2101850"/>
          </a:xfrm>
          <a:prstGeom prst="rect">
            <a:avLst/>
          </a:prstGeom>
          <a:noFill/>
          <a:ln>
            <a:noFill/>
          </a:ln>
        </p:spPr>
      </p:pic>
      <p:pic>
        <p:nvPicPr>
          <p:cNvPr id="122" name="Google Shape;122;p22"/>
          <p:cNvPicPr preferRelativeResize="0"/>
          <p:nvPr/>
        </p:nvPicPr>
        <p:blipFill>
          <a:blip r:embed="rId4">
            <a:alphaModFix/>
          </a:blip>
          <a:stretch>
            <a:fillRect/>
          </a:stretch>
        </p:blipFill>
        <p:spPr>
          <a:xfrm>
            <a:off x="5070325" y="2698750"/>
            <a:ext cx="3736624" cy="2101843"/>
          </a:xfrm>
          <a:prstGeom prst="rect">
            <a:avLst/>
          </a:prstGeom>
          <a:noFill/>
          <a:ln>
            <a:noFill/>
          </a:ln>
        </p:spPr>
      </p:pic>
      <p:sp>
        <p:nvSpPr>
          <p:cNvPr id="123" name="Google Shape;123;p22"/>
          <p:cNvSpPr txBox="1"/>
          <p:nvPr/>
        </p:nvSpPr>
        <p:spPr>
          <a:xfrm>
            <a:off x="488450" y="1160106"/>
            <a:ext cx="3981000" cy="3072300"/>
          </a:xfrm>
          <a:prstGeom prst="rect">
            <a:avLst/>
          </a:prstGeom>
          <a:noFill/>
          <a:ln>
            <a:noFill/>
          </a:ln>
        </p:spPr>
        <p:txBody>
          <a:bodyPr spcFirstLastPara="1" wrap="square" lIns="91425" tIns="91425" rIns="91425" bIns="91425" anchor="t" anchorCtr="0">
            <a:spAutoFit/>
          </a:bodyPr>
          <a:lstStyle/>
          <a:p>
            <a:pPr marL="0" lvl="0" indent="0" algn="just" rtl="0">
              <a:lnSpc>
                <a:spcPct val="115000"/>
              </a:lnSpc>
              <a:spcBef>
                <a:spcPts val="1200"/>
              </a:spcBef>
              <a:spcAft>
                <a:spcPts val="0"/>
              </a:spcAft>
              <a:buNone/>
            </a:pPr>
            <a:r>
              <a:rPr lang="en" sz="1200">
                <a:solidFill>
                  <a:srgbClr val="111111"/>
                </a:solidFill>
                <a:latin typeface="Calibri"/>
                <a:ea typeface="Calibri"/>
                <a:cs typeface="Calibri"/>
                <a:sym typeface="Calibri"/>
              </a:rPr>
              <a:t>The existence of names Emma and Joe in the file system of the Ulefone device suggests that this third party had detailed knowledge of the identities of the primary conspirators, which is consistent with its role as either a previous participant of the operation, a central network coordinator, or a financial facilitator keeping records of the participants of the conspiracy.</a:t>
            </a:r>
            <a:r>
              <a:rPr lang="en" sz="1200">
                <a:solidFill>
                  <a:schemeClr val="dk1"/>
                </a:solidFill>
                <a:latin typeface="Calibri"/>
                <a:ea typeface="Calibri"/>
                <a:cs typeface="Calibri"/>
                <a:sym typeface="Calibri"/>
              </a:rPr>
              <a:t> </a:t>
            </a:r>
            <a:endParaRPr sz="1200">
              <a:solidFill>
                <a:schemeClr val="dk1"/>
              </a:solidFill>
              <a:latin typeface="Calibri"/>
              <a:ea typeface="Calibri"/>
              <a:cs typeface="Calibri"/>
              <a:sym typeface="Calibri"/>
            </a:endParaRPr>
          </a:p>
          <a:p>
            <a:pPr marL="0" lvl="0" indent="0" algn="just" rtl="0">
              <a:lnSpc>
                <a:spcPct val="115000"/>
              </a:lnSpc>
              <a:spcBef>
                <a:spcPts val="1200"/>
              </a:spcBef>
              <a:spcAft>
                <a:spcPts val="1200"/>
              </a:spcAft>
              <a:buClr>
                <a:schemeClr val="dk1"/>
              </a:buClr>
              <a:buSzPts val="1100"/>
              <a:buFont typeface="Arial"/>
              <a:buNone/>
            </a:pPr>
            <a:r>
              <a:rPr lang="en" sz="1200">
                <a:solidFill>
                  <a:srgbClr val="111111"/>
                </a:solidFill>
                <a:latin typeface="Calibri"/>
                <a:ea typeface="Calibri"/>
                <a:cs typeface="Calibri"/>
                <a:sym typeface="Calibri"/>
              </a:rPr>
              <a:t>The Indian origin of the Ulefone device, and the existence of the Indian financial infrastructure are evidence of an international conspiracy structure that involves at least three geographic regions: India, Britain, and possibly the United States, where Quantum Technologies and the possible buyer (NexGen Circuits) are apparently based.</a:t>
            </a:r>
            <a:endParaRPr sz="1200">
              <a:solidFill>
                <a:srgbClr val="111111"/>
              </a:solidFill>
              <a:latin typeface="Calibri"/>
              <a:ea typeface="Calibri"/>
              <a:cs typeface="Calibri"/>
              <a:sym typeface="Calibri"/>
            </a:endParaRPr>
          </a:p>
        </p:txBody>
      </p:sp>
      <p:sp>
        <p:nvSpPr>
          <p:cNvPr id="124" name="Google Shape;124;p22"/>
          <p:cNvSpPr txBox="1"/>
          <p:nvPr/>
        </p:nvSpPr>
        <p:spPr>
          <a:xfrm>
            <a:off x="549525" y="586150"/>
            <a:ext cx="5357400" cy="461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800">
                <a:solidFill>
                  <a:schemeClr val="dk1"/>
                </a:solidFill>
              </a:rPr>
              <a:t>Cont..</a:t>
            </a:r>
            <a:endParaRPr sz="1800">
              <a:solidFill>
                <a:schemeClr val="dk1"/>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35" name="Google Shape;135;p2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SzPts val="990"/>
              <a:buNone/>
            </a:pPr>
            <a:r>
              <a:rPr lang="en" sz="1820"/>
              <a:t>Evidence tagging &amp; Report generation </a:t>
            </a:r>
            <a:endParaRPr sz="1820"/>
          </a:p>
        </p:txBody>
      </p:sp>
      <p:pic>
        <p:nvPicPr>
          <p:cNvPr id="136" name="Google Shape;136;p24"/>
          <p:cNvPicPr preferRelativeResize="0"/>
          <p:nvPr/>
        </p:nvPicPr>
        <p:blipFill>
          <a:blip r:embed="rId3">
            <a:alphaModFix/>
          </a:blip>
          <a:stretch>
            <a:fillRect/>
          </a:stretch>
        </p:blipFill>
        <p:spPr>
          <a:xfrm>
            <a:off x="393350" y="1508568"/>
            <a:ext cx="3702925" cy="2088825"/>
          </a:xfrm>
          <a:prstGeom prst="rect">
            <a:avLst/>
          </a:prstGeom>
          <a:noFill/>
          <a:ln>
            <a:noFill/>
          </a:ln>
        </p:spPr>
      </p:pic>
      <p:pic>
        <p:nvPicPr>
          <p:cNvPr id="137" name="Google Shape;137;p24"/>
          <p:cNvPicPr preferRelativeResize="0"/>
          <p:nvPr/>
        </p:nvPicPr>
        <p:blipFill>
          <a:blip r:embed="rId4">
            <a:alphaModFix/>
          </a:blip>
          <a:stretch>
            <a:fillRect/>
          </a:stretch>
        </p:blipFill>
        <p:spPr>
          <a:xfrm>
            <a:off x="4391550" y="1476656"/>
            <a:ext cx="3829050" cy="215265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p2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SzPts val="990"/>
              <a:buNone/>
            </a:pPr>
            <a:r>
              <a:rPr lang="en" sz="1820"/>
              <a:t>Conclusion </a:t>
            </a:r>
            <a:endParaRPr sz="1820"/>
          </a:p>
        </p:txBody>
      </p:sp>
      <p:sp>
        <p:nvSpPr>
          <p:cNvPr id="130" name="Google Shape;130;p23"/>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just">
              <a:spcBef>
                <a:spcPts val="1200"/>
              </a:spcBef>
              <a:spcAft>
                <a:spcPts val="1200"/>
              </a:spcAft>
              <a:buClr>
                <a:schemeClr val="dk1"/>
              </a:buClr>
              <a:buSzPts val="1100"/>
              <a:buNone/>
            </a:pPr>
            <a:r>
              <a:rPr lang="en" sz="1400" dirty="0">
                <a:solidFill>
                  <a:srgbClr val="111111"/>
                </a:solidFill>
                <a:latin typeface="Calibri"/>
                <a:ea typeface="Calibri"/>
                <a:cs typeface="Calibri"/>
                <a:sym typeface="Calibri"/>
              </a:rPr>
              <a:t>The three-device investigation definitely settles the identities and parts of the main characters in the Quantum tech IT Security team conspiracy.</a:t>
            </a:r>
            <a:r>
              <a:rPr lang="en" sz="1400" dirty="0">
                <a:solidFill>
                  <a:schemeClr val="dk1"/>
                </a:solidFill>
                <a:latin typeface="Calibri"/>
                <a:ea typeface="Calibri"/>
                <a:cs typeface="Calibri"/>
                <a:sym typeface="Calibri"/>
              </a:rPr>
              <a:t> </a:t>
            </a:r>
            <a:r>
              <a:rPr lang="en" sz="1400" dirty="0">
                <a:solidFill>
                  <a:srgbClr val="111111"/>
                </a:solidFill>
                <a:latin typeface="Calibri"/>
                <a:ea typeface="Calibri"/>
                <a:cs typeface="Calibri"/>
                <a:sym typeface="Calibri"/>
              </a:rPr>
              <a:t>Emma, </a:t>
            </a:r>
            <a:r>
              <a:rPr lang="en-US" sz="1400" dirty="0">
                <a:solidFill>
                  <a:srgbClr val="111111"/>
                </a:solidFill>
                <a:latin typeface="Calibri"/>
                <a:ea typeface="Calibri"/>
                <a:cs typeface="Calibri"/>
                <a:sym typeface="Calibri"/>
              </a:rPr>
              <a:t>a senior engineer, joined recently at Quantum Tech’s, </a:t>
            </a:r>
            <a:r>
              <a:rPr lang="en" sz="1400" dirty="0">
                <a:solidFill>
                  <a:srgbClr val="111111"/>
                </a:solidFill>
                <a:latin typeface="Calibri"/>
                <a:ea typeface="Calibri"/>
                <a:cs typeface="Calibri"/>
                <a:sym typeface="Calibri"/>
              </a:rPr>
              <a:t>who was operating from the United Kingdom and using her Huawei device, was the chief perpetrator who gained access to Quantum Technologies proprietary trade secrets and launched the conspiracy to steal and sell this information.</a:t>
            </a:r>
            <a:r>
              <a:rPr lang="en" sz="1400" dirty="0">
                <a:solidFill>
                  <a:schemeClr val="dk1"/>
                </a:solidFill>
                <a:latin typeface="Calibri"/>
                <a:ea typeface="Calibri"/>
                <a:cs typeface="Calibri"/>
                <a:sym typeface="Calibri"/>
              </a:rPr>
              <a:t> </a:t>
            </a:r>
            <a:r>
              <a:rPr lang="en" sz="1400" dirty="0">
                <a:solidFill>
                  <a:srgbClr val="111111"/>
                </a:solidFill>
                <a:latin typeface="Calibri"/>
                <a:ea typeface="Calibri"/>
                <a:cs typeface="Calibri"/>
                <a:sym typeface="Calibri"/>
              </a:rPr>
              <a:t>Joe, using his Samsung device, is Employee at  </a:t>
            </a:r>
            <a:r>
              <a:rPr lang="en-GB" sz="1400" dirty="0">
                <a:solidFill>
                  <a:srgbClr val="111111"/>
                </a:solidFill>
                <a:latin typeface="Calibri"/>
                <a:ea typeface="Calibri"/>
                <a:cs typeface="Calibri"/>
                <a:sym typeface="Calibri"/>
              </a:rPr>
              <a:t>NexGen Circuits,</a:t>
            </a:r>
            <a:r>
              <a:rPr lang="en" sz="1400" dirty="0">
                <a:solidFill>
                  <a:srgbClr val="111111"/>
                </a:solidFill>
                <a:latin typeface="Calibri"/>
                <a:ea typeface="Calibri"/>
                <a:cs typeface="Calibri"/>
                <a:sym typeface="Calibri"/>
              </a:rPr>
              <a:t> middleman facilitator in charge of finding potential purchasers, arranging the offshore financial and logistics of the transfer of intellectual property.</a:t>
            </a:r>
            <a:r>
              <a:rPr lang="en" sz="1400" dirty="0">
                <a:solidFill>
                  <a:schemeClr val="dk1"/>
                </a:solidFill>
                <a:latin typeface="Calibri"/>
                <a:ea typeface="Calibri"/>
                <a:cs typeface="Calibri"/>
                <a:sym typeface="Calibri"/>
              </a:rPr>
              <a:t> </a:t>
            </a:r>
            <a:r>
              <a:rPr lang="en" sz="1400" dirty="0">
                <a:solidFill>
                  <a:srgbClr val="111111"/>
                </a:solidFill>
                <a:latin typeface="Calibri"/>
                <a:ea typeface="Calibri"/>
                <a:cs typeface="Calibri"/>
                <a:sym typeface="Calibri"/>
              </a:rPr>
              <a:t>A third  norman </a:t>
            </a:r>
            <a:r>
              <a:rPr lang="en-GB" sz="1400" dirty="0">
                <a:solidFill>
                  <a:srgbClr val="111111"/>
                </a:solidFill>
                <a:latin typeface="Calibri"/>
                <a:ea typeface="Calibri"/>
                <a:cs typeface="Calibri"/>
                <a:sym typeface="Calibri"/>
              </a:rPr>
              <a:t>R&amp;D Director at NexGen Circuits, who’s owning</a:t>
            </a:r>
            <a:r>
              <a:rPr lang="en" sz="1400" dirty="0">
                <a:solidFill>
                  <a:srgbClr val="111111"/>
                </a:solidFill>
                <a:latin typeface="Calibri"/>
                <a:ea typeface="Calibri"/>
                <a:cs typeface="Calibri"/>
                <a:sym typeface="Calibri"/>
              </a:rPr>
              <a:t> Nokia device involved in the conspiracy network in a role needing further investigation, perhaps as a previous operation participant, international coordinator or financial facilitator.</a:t>
            </a:r>
            <a:r>
              <a:rPr lang="en" sz="1400" dirty="0">
                <a:solidFill>
                  <a:schemeClr val="dk1"/>
                </a:solidFill>
                <a:latin typeface="Calibri"/>
                <a:ea typeface="Calibri"/>
                <a:cs typeface="Calibri"/>
                <a:sym typeface="Calibri"/>
              </a:rPr>
              <a:t> </a:t>
            </a:r>
            <a:endParaRPr sz="1400" dirty="0"/>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1349</Words>
  <Application>Microsoft Office PowerPoint</Application>
  <PresentationFormat>On-screen Show (16:9)</PresentationFormat>
  <Paragraphs>94</Paragraphs>
  <Slides>13</Slides>
  <Notes>12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Calibri</vt:lpstr>
      <vt:lpstr>Simple Light</vt:lpstr>
      <vt:lpstr>DIGITAL FORENSIC ANALYSIS (ACCA7031)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vt:lpstr>
      <vt:lpstr>PowerPoint Presentation</vt:lpstr>
      <vt:lpstr>PowerPoint Presentation</vt:lpstr>
      <vt:lpstr>Evidence tagging &amp; Report generation </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Anisha Sreedhar</dc:creator>
  <cp:lastModifiedBy>Anisha Sreedhar</cp:lastModifiedBy>
  <cp:revision>1</cp:revision>
  <dcterms:modified xsi:type="dcterms:W3CDTF">2025-12-18T09:46:08Z</dcterms:modified>
</cp:coreProperties>
</file>