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71" r:id="rId3"/>
    <p:sldId id="472" r:id="rId4"/>
    <p:sldId id="473" r:id="rId5"/>
    <p:sldId id="474" r:id="rId6"/>
    <p:sldId id="475" r:id="rId7"/>
    <p:sldId id="476" r:id="rId8"/>
    <p:sldId id="477" r:id="rId9"/>
    <p:sldId id="478" r:id="rId10"/>
    <p:sldId id="479" r:id="rId11"/>
    <p:sldId id="480" r:id="rId12"/>
    <p:sldId id="481"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080128-06AD-445E-BE1F-30D6BCA959A1}" v="110" dt="2026-08-10T16:09:45.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1E4AEA4-8DFA-4A89-87EB-49C32662AFE0}" styleName="Estilo medio 2 - Énfasis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878" autoAdjust="0"/>
    <p:restoredTop sz="94576" autoAdjust="0"/>
  </p:normalViewPr>
  <p:slideViewPr>
    <p:cSldViewPr>
      <p:cViewPr varScale="1">
        <p:scale>
          <a:sx n="55" d="100"/>
          <a:sy n="55" d="100"/>
        </p:scale>
        <p:origin x="1396"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‹Nº›</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‹Nº›</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n-GB" dirty="0"/>
              <a:t>https://classnotes.org.in/class-10/life-processes/respiratory-system-in-humans/</a:t>
            </a:r>
          </a:p>
        </p:txBody>
      </p:sp>
      <p:sp>
        <p:nvSpPr>
          <p:cNvPr id="4" name="Marcador de número de diapositiva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594292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n-GB" dirty="0"/>
              <a:t>https://hotcore.info/pta/images-2024/diagrama-de-bacterias-pneumonia.htm </a:t>
            </a:r>
          </a:p>
        </p:txBody>
      </p:sp>
      <p:sp>
        <p:nvSpPr>
          <p:cNvPr id="4" name="Marcador de número de diapositiva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584745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n-GB" dirty="0"/>
              <a:t>https://aasthabariatrics.com/vaping-smoking-after-bariatric-surgery/</a:t>
            </a:r>
          </a:p>
        </p:txBody>
      </p:sp>
      <p:sp>
        <p:nvSpPr>
          <p:cNvPr id="4" name="Marcador de número de diapositiva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207076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GB" dirty="0"/>
          </a:p>
        </p:txBody>
      </p:sp>
      <p:sp>
        <p:nvSpPr>
          <p:cNvPr id="4" name="Marcador de número de diapositiva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12681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r>
              <a:rPr lang="en-GB" dirty="0"/>
              <a:t>https://www.alamy.com/in-a-medical-clinic-a-nurse-holds-anatomical-model-of-lungs-while-a-doctor-pulmonologist-evaluates-a-mature-patients-health-image651719925.html </a:t>
            </a:r>
          </a:p>
        </p:txBody>
      </p:sp>
      <p:sp>
        <p:nvSpPr>
          <p:cNvPr id="4" name="Marcador de número de diapositiva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40224278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‹Nº›</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‹Nº›</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‹Nº›</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‹Nº›</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‹Nº›</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‹Nº›</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‹Nº›</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‹Nº›</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‹Nº›</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‹Nº›</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‹Nº›</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‹Nº›</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oxigensalud.com/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sandra cristina orozco carvajal</a:t>
            </a:r>
          </a:p>
          <a:p>
            <a:pPr algn="l" eaLnBrk="1" hangingPunct="1"/>
            <a:r>
              <a:rPr lang="en-GB" altLang="en-US" sz="2800" b="1" dirty="0">
                <a:solidFill>
                  <a:schemeClr val="bg1"/>
                </a:solidFill>
              </a:rPr>
              <a:t>Student name:  2416899</a:t>
            </a:r>
          </a:p>
          <a:p>
            <a:pPr algn="l" eaLnBrk="1" hangingPunct="1"/>
            <a:r>
              <a:rPr lang="en-GB" altLang="en-US" sz="2800" b="1" dirty="0">
                <a:solidFill>
                  <a:schemeClr val="bg1"/>
                </a:solidFill>
              </a:rPr>
              <a:t>Lecturer Name:   dr. </a:t>
            </a:r>
            <a:r>
              <a:rPr lang="en-GB" altLang="en-US" sz="2800" b="1" dirty="0" err="1">
                <a:solidFill>
                  <a:schemeClr val="bg1"/>
                </a:solidFill>
              </a:rPr>
              <a:t>sadiq</a:t>
            </a:r>
            <a:r>
              <a:rPr lang="en-GB" altLang="en-US" sz="2800" b="1" dirty="0">
                <a:solidFill>
                  <a:schemeClr val="bg1"/>
                </a:solidFill>
              </a:rPr>
              <a:t>  </a:t>
            </a:r>
            <a:r>
              <a:rPr lang="en-GB" altLang="en-US" sz="2800" b="1" dirty="0" err="1">
                <a:solidFill>
                  <a:schemeClr val="bg1"/>
                </a:solidFill>
              </a:rPr>
              <a:t>soban</a:t>
            </a:r>
            <a:r>
              <a:rPr lang="en-GB" altLang="en-US" sz="2800" b="1" dirty="0">
                <a:solidFill>
                  <a:schemeClr val="bg1"/>
                </a:solidFill>
              </a:rPr>
              <a:t>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3" name="Vídeo 12">
            <a:hlinkClick r:id="" action="ppaction://media"/>
            <a:extLst>
              <a:ext uri="{FF2B5EF4-FFF2-40B4-BE49-F238E27FC236}">
                <a16:creationId xmlns:a16="http://schemas.microsoft.com/office/drawing/2014/main" id="{FCBDA5DF-D8E7-7FAF-5A73-7E8B280A59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901"/>
    </mc:Choice>
    <mc:Fallback>
      <p:transition spd="slow" advTm="18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b="1" dirty="0"/>
              <a:t>Int</a:t>
            </a:r>
            <a:r>
              <a:rPr lang="en-GB" sz="1100" b="1" dirty="0">
                <a:latin typeface="Arial" panose="020B0604020202020204" pitchFamily="34" charset="0"/>
                <a:cs typeface="Arial" panose="020B0604020202020204" pitchFamily="34" charset="0"/>
              </a:rPr>
              <a:t>r</a:t>
            </a:r>
            <a:r>
              <a:rPr lang="en-GB" b="1" dirty="0"/>
              <a:t>oduction  pneumonia.</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half" idx="1"/>
          </p:nvPr>
        </p:nvSpPr>
        <p:spPr>
          <a:xfrm>
            <a:off x="457200" y="1196752"/>
            <a:ext cx="4038600" cy="4392489"/>
          </a:xfrm>
        </p:spPr>
        <p:txBody>
          <a:bodyPr wrap="square" anchor="t" anchorCtr="0">
            <a:noAutofit/>
          </a:bodyPr>
          <a:lstStyle/>
          <a:p>
            <a:pPr marL="0" indent="0" algn="just">
              <a:lnSpc>
                <a:spcPct val="90000"/>
              </a:lnSpc>
              <a:spcBef>
                <a:spcPts val="1600"/>
              </a:spcBef>
              <a:buNone/>
            </a:pPr>
            <a:r>
              <a:rPr lang="en-GB" sz="1200" dirty="0"/>
              <a:t>Respiratory diseases are health problems that affect the lungs, the nose, and the throat, among the most common are asthma, COPD pneumonia, cystic fibrosis, pulmonary hypertension, seasonal flu and others. These infections prevent the body from receiving oxygen properly, the main causes are viruses, bacteria, tobacco smoke and air pollution. The respiratory system is made up of the nasal fossa, the nasal cavity, the larynx, the trachea, the bronchi, the lungs and the diaphragm. Any infection to any of these organs can lead to respiratory disease, one of the main respiratory diseases is pneumonia.</a:t>
            </a:r>
          </a:p>
          <a:p>
            <a:pPr marL="0" indent="0">
              <a:lnSpc>
                <a:spcPct val="90000"/>
              </a:lnSpc>
              <a:spcBef>
                <a:spcPts val="1600"/>
              </a:spcBef>
              <a:buNone/>
            </a:pPr>
            <a:r>
              <a:rPr lang="en-GB" sz="1200" dirty="0"/>
              <a:t>An example in this case is a 34-year-old patient that goes to the GP, because he presents the following symptoms. </a:t>
            </a:r>
          </a:p>
          <a:p>
            <a:pPr marL="0" indent="0">
              <a:lnSpc>
                <a:spcPct val="90000"/>
              </a:lnSpc>
              <a:spcBef>
                <a:spcPts val="1600"/>
              </a:spcBef>
              <a:buNone/>
            </a:pPr>
            <a:r>
              <a:rPr lang="en-GB" sz="1200" dirty="0"/>
              <a:t>He has been coughing for 4 days, and a lot of phlegm, as well as difficulty breathing, and a very high fever of 47 degrees, he lives in Stratford, his blood pressure is 140 / 90mm HG, and his glucose is 150 mg / dl, the values are high to the normal ranges established are: blood pressure 120 / 80.  and glucose 90 mg/dl.</a:t>
            </a:r>
          </a:p>
        </p:txBody>
      </p:sp>
      <p:pic>
        <p:nvPicPr>
          <p:cNvPr id="7" name="Imagen 6">
            <a:extLst>
              <a:ext uri="{FF2B5EF4-FFF2-40B4-BE49-F238E27FC236}">
                <a16:creationId xmlns:a16="http://schemas.microsoft.com/office/drawing/2014/main" id="{7C712C2E-D29E-521E-3EDE-5F5595C8A071}"/>
              </a:ext>
            </a:extLst>
          </p:cNvPr>
          <p:cNvPicPr>
            <a:picLocks noChangeAspect="1"/>
          </p:cNvPicPr>
          <p:nvPr/>
        </p:nvPicPr>
        <p:blipFill>
          <a:blip r:embed="rId5"/>
          <a:srcRect r="7870" b="1"/>
          <a:stretch>
            <a:fillRect/>
          </a:stretch>
        </p:blipFill>
        <p:spPr>
          <a:xfrm>
            <a:off x="4599938" y="1600201"/>
            <a:ext cx="4038600" cy="3989040"/>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12" name="Vídeo 11">
            <a:hlinkClick r:id="" action="ppaction://media"/>
            <a:extLst>
              <a:ext uri="{FF2B5EF4-FFF2-40B4-BE49-F238E27FC236}">
                <a16:creationId xmlns:a16="http://schemas.microsoft.com/office/drawing/2014/main" id="{11903FC7-F55A-211B-C2FE-E60B5BA588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126170"/>
    </mc:Choice>
    <mc:Fallback>
      <p:transition spd="slow" advTm="12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39853" y="1350814"/>
            <a:ext cx="8229600" cy="1483361"/>
          </a:xfrm>
        </p:spPr>
        <p:txBody>
          <a:bodyPr anchor="ctr" anchorCtr="0"/>
          <a:lstStyle/>
          <a:p>
            <a:pPr lvl="1" algn="just">
              <a:spcBef>
                <a:spcPts val="1600"/>
              </a:spcBef>
              <a:buFont typeface="Arial" panose="020B0604020202020204" pitchFamily="34" charset="0"/>
              <a:buChar char="•"/>
            </a:pPr>
            <a:r>
              <a:rPr lang="en-GB" sz="1600" dirty="0">
                <a:latin typeface="Arial" panose="020B0604020202020204" pitchFamily="34" charset="0"/>
                <a:cs typeface="Arial" panose="020B0604020202020204" pitchFamily="34" charset="0"/>
              </a:rPr>
              <a:t>The patient is 34 years old, male who currently lives in Maryland and is from Ecuador. He’s been living in London for 7 years and currently lives on 22 Ash Road and is married and a father of a girl. He currently works as a housekeeper in canary wharf with a schedule of 6 o'clock and 3 o'clock. </a:t>
            </a:r>
            <a:endParaRPr lang="en-GB" sz="16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7" name="Tabla 6">
            <a:extLst>
              <a:ext uri="{FF2B5EF4-FFF2-40B4-BE49-F238E27FC236}">
                <a16:creationId xmlns:a16="http://schemas.microsoft.com/office/drawing/2014/main" id="{8AF1D049-908A-9717-1A03-EB13FF0DC088}"/>
              </a:ext>
            </a:extLst>
          </p:cNvPr>
          <p:cNvGraphicFramePr>
            <a:graphicFrameLocks noGrp="1"/>
          </p:cNvGraphicFramePr>
          <p:nvPr>
            <p:extLst>
              <p:ext uri="{D42A27DB-BD31-4B8C-83A1-F6EECF244321}">
                <p14:modId xmlns:p14="http://schemas.microsoft.com/office/powerpoint/2010/main" val="2819696532"/>
              </p:ext>
            </p:extLst>
          </p:nvPr>
        </p:nvGraphicFramePr>
        <p:xfrm>
          <a:off x="1691680" y="2996952"/>
          <a:ext cx="6096000" cy="111252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782252470"/>
                    </a:ext>
                  </a:extLst>
                </a:gridCol>
                <a:gridCol w="2032000">
                  <a:extLst>
                    <a:ext uri="{9D8B030D-6E8A-4147-A177-3AD203B41FA5}">
                      <a16:colId xmlns:a16="http://schemas.microsoft.com/office/drawing/2014/main" val="1476799061"/>
                    </a:ext>
                  </a:extLst>
                </a:gridCol>
                <a:gridCol w="2032000">
                  <a:extLst>
                    <a:ext uri="{9D8B030D-6E8A-4147-A177-3AD203B41FA5}">
                      <a16:colId xmlns:a16="http://schemas.microsoft.com/office/drawing/2014/main" val="3246833713"/>
                    </a:ext>
                  </a:extLst>
                </a:gridCol>
              </a:tblGrid>
              <a:tr h="370840">
                <a:tc>
                  <a:txBody>
                    <a:bodyPr/>
                    <a:lstStyle/>
                    <a:p>
                      <a:endParaRPr lang="en-GB" dirty="0"/>
                    </a:p>
                  </a:txBody>
                  <a:tcPr/>
                </a:tc>
                <a:tc>
                  <a:txBody>
                    <a:bodyPr/>
                    <a:lstStyle/>
                    <a:p>
                      <a:r>
                        <a:rPr lang="en-GB" dirty="0"/>
                        <a:t>Normal</a:t>
                      </a:r>
                    </a:p>
                  </a:txBody>
                  <a:tcPr/>
                </a:tc>
                <a:tc>
                  <a:txBody>
                    <a:bodyPr/>
                    <a:lstStyle/>
                    <a:p>
                      <a:r>
                        <a:rPr lang="en-GB" dirty="0"/>
                        <a:t>Disorder</a:t>
                      </a:r>
                    </a:p>
                  </a:txBody>
                  <a:tcPr/>
                </a:tc>
                <a:extLst>
                  <a:ext uri="{0D108BD9-81ED-4DB2-BD59-A6C34878D82A}">
                    <a16:rowId xmlns:a16="http://schemas.microsoft.com/office/drawing/2014/main" val="3208584697"/>
                  </a:ext>
                </a:extLst>
              </a:tr>
              <a:tr h="370840">
                <a:tc>
                  <a:txBody>
                    <a:bodyPr/>
                    <a:lstStyle/>
                    <a:p>
                      <a:r>
                        <a:rPr lang="en-GB" dirty="0"/>
                        <a:t>Glucose</a:t>
                      </a:r>
                    </a:p>
                  </a:txBody>
                  <a:tcPr/>
                </a:tc>
                <a:tc>
                  <a:txBody>
                    <a:bodyPr/>
                    <a:lstStyle/>
                    <a:p>
                      <a:r>
                        <a:rPr lang="en-GB" dirty="0"/>
                        <a:t>90mg/dL</a:t>
                      </a:r>
                    </a:p>
                  </a:txBody>
                  <a:tcPr/>
                </a:tc>
                <a:tc>
                  <a:txBody>
                    <a:bodyPr/>
                    <a:lstStyle/>
                    <a:p>
                      <a:r>
                        <a:rPr lang="en-GB" dirty="0"/>
                        <a:t>150mg/dL</a:t>
                      </a:r>
                    </a:p>
                  </a:txBody>
                  <a:tcPr/>
                </a:tc>
                <a:extLst>
                  <a:ext uri="{0D108BD9-81ED-4DB2-BD59-A6C34878D82A}">
                    <a16:rowId xmlns:a16="http://schemas.microsoft.com/office/drawing/2014/main" val="1140019974"/>
                  </a:ext>
                </a:extLst>
              </a:tr>
              <a:tr h="370840">
                <a:tc>
                  <a:txBody>
                    <a:bodyPr/>
                    <a:lstStyle/>
                    <a:p>
                      <a:r>
                        <a:rPr lang="en-GB" dirty="0"/>
                        <a:t>Blood Pressure </a:t>
                      </a:r>
                    </a:p>
                  </a:txBody>
                  <a:tcPr/>
                </a:tc>
                <a:tc>
                  <a:txBody>
                    <a:bodyPr/>
                    <a:lstStyle/>
                    <a:p>
                      <a:r>
                        <a:rPr lang="en-GB" dirty="0"/>
                        <a:t>120/80mm HG</a:t>
                      </a:r>
                    </a:p>
                  </a:txBody>
                  <a:tcPr/>
                </a:tc>
                <a:tc>
                  <a:txBody>
                    <a:bodyPr/>
                    <a:lstStyle/>
                    <a:p>
                      <a:r>
                        <a:rPr lang="en-GB" dirty="0"/>
                        <a:t>140/90mm HG</a:t>
                      </a:r>
                    </a:p>
                  </a:txBody>
                  <a:tcPr/>
                </a:tc>
                <a:extLst>
                  <a:ext uri="{0D108BD9-81ED-4DB2-BD59-A6C34878D82A}">
                    <a16:rowId xmlns:a16="http://schemas.microsoft.com/office/drawing/2014/main" val="3349056231"/>
                  </a:ext>
                </a:extLst>
              </a:tr>
            </a:tbl>
          </a:graphicData>
        </a:graphic>
      </p:graphicFrame>
      <p:pic>
        <p:nvPicPr>
          <p:cNvPr id="9" name="Vídeo 8">
            <a:hlinkClick r:id="" action="ppaction://media"/>
            <a:extLst>
              <a:ext uri="{FF2B5EF4-FFF2-40B4-BE49-F238E27FC236}">
                <a16:creationId xmlns:a16="http://schemas.microsoft.com/office/drawing/2014/main" id="{A23D61BB-6688-7023-222D-1EE7218DC7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97897"/>
    </mc:Choice>
    <mc:Fallback>
      <p:transition spd="slow" advTm="9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dirty="0"/>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68891" y="1280516"/>
            <a:ext cx="3754760" cy="4176464"/>
          </a:xfrm>
        </p:spPr>
        <p:txBody>
          <a:bodyPr wrap="square" anchor="t" anchorCtr="0">
            <a:noAutofit/>
          </a:bodyPr>
          <a:lstStyle/>
          <a:p>
            <a:pPr marL="57150" indent="0" algn="just">
              <a:lnSpc>
                <a:spcPct val="90000"/>
              </a:lnSpc>
              <a:spcBef>
                <a:spcPts val="1600"/>
              </a:spcBef>
              <a:buNone/>
            </a:pPr>
            <a:r>
              <a:rPr lang="en-GB" sz="1200" dirty="0">
                <a:latin typeface="Arial" panose="020B0604020202020204" pitchFamily="34" charset="0"/>
                <a:cs typeface="Arial" panose="020B0604020202020204" pitchFamily="34" charset="0"/>
              </a:rPr>
              <a:t>Pneumonia: anatomically, it is an infection of the respiratory system, mainly the lungs; the affected structure in this case is the alveoli, which are small air sacs where the exchange of oxygen and carbon dioxide between the air and the blood takes place, physiologically, the normal function of the alveoli is to allow oxygen to pass into the blood and carbon dioxide to leave the body. But when a person has pneumonia, the alveoli gets inflamed and fill with pus due to the infection, which makes gas exchange harder, so less oxygen reaches the blood and the person can have cough, fever, trouble breathing, and a feeling of shortness of breath in anatomical terms. Nose, mouth, throat, pharynx, larynx, trachea, large airways, bronchi and small bronchi, and lungs. When pneumonia happens, the alveoli get filled with fluid and this can cause a decrease in the amount of oxygen the blood absorbs from the air that enters the lung, usually pneumonia is an infection.</a:t>
            </a:r>
          </a:p>
        </p:txBody>
      </p:sp>
      <p:pic>
        <p:nvPicPr>
          <p:cNvPr id="5" name="Imagen 4">
            <a:extLst>
              <a:ext uri="{FF2B5EF4-FFF2-40B4-BE49-F238E27FC236}">
                <a16:creationId xmlns:a16="http://schemas.microsoft.com/office/drawing/2014/main" id="{E3F5AA5B-FFFE-8D38-EEAB-45657E75FD10}"/>
              </a:ext>
            </a:extLst>
          </p:cNvPr>
          <p:cNvPicPr>
            <a:picLocks noChangeAspect="1"/>
          </p:cNvPicPr>
          <p:nvPr/>
        </p:nvPicPr>
        <p:blipFill>
          <a:blip r:embed="rId5"/>
          <a:srcRect l="5904" r="4246" b="2"/>
          <a:stretch>
            <a:fillRect/>
          </a:stretch>
        </p:blipFill>
        <p:spPr>
          <a:xfrm>
            <a:off x="4625596" y="1467940"/>
            <a:ext cx="4038600" cy="3989040"/>
          </a:xfrm>
          <a:prstGeom prst="rect">
            <a:avLst/>
          </a:prstGeom>
          <a:noFill/>
        </p:spPr>
      </p:pic>
      <p:sp>
        <p:nvSpPr>
          <p:cNvPr id="10" name="Date Placeholder 4">
            <a:extLst>
              <a:ext uri="{FF2B5EF4-FFF2-40B4-BE49-F238E27FC236}">
                <a16:creationId xmlns:a16="http://schemas.microsoft.com/office/drawing/2014/main" id="{53D6607B-40E2-5AF0-AB5E-C3486BB1E160}"/>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10/08/2026</a:t>
            </a:fld>
            <a:endParaRPr lang="en-GB" altLang="en-US"/>
          </a:p>
        </p:txBody>
      </p:sp>
      <p:sp>
        <p:nvSpPr>
          <p:cNvPr id="12" name="Slide Number Placeholder 5">
            <a:extLst>
              <a:ext uri="{FF2B5EF4-FFF2-40B4-BE49-F238E27FC236}">
                <a16:creationId xmlns:a16="http://schemas.microsoft.com/office/drawing/2014/main" id="{A0FA226C-42B2-9EED-43CA-441FEC3142F7}"/>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4</a:t>
            </a:fld>
            <a:endParaRPr lang="en-GB" altLang="en-US"/>
          </a:p>
        </p:txBody>
      </p:sp>
      <p:pic>
        <p:nvPicPr>
          <p:cNvPr id="7" name="Vídeo 6">
            <a:hlinkClick r:id="" action="ppaction://media"/>
            <a:extLst>
              <a:ext uri="{FF2B5EF4-FFF2-40B4-BE49-F238E27FC236}">
                <a16:creationId xmlns:a16="http://schemas.microsoft.com/office/drawing/2014/main" id="{BB7F24A5-2A17-A56B-068B-41BD124E17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97051"/>
    </mc:Choice>
    <mc:Fallback>
      <p:transition spd="slow" advTm="97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b="1"/>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57200" y="1816225"/>
            <a:ext cx="3610744" cy="3556991"/>
          </a:xfrm>
        </p:spPr>
        <p:txBody>
          <a:bodyPr wrap="square" anchor="t" anchorCtr="0">
            <a:normAutofit/>
          </a:bodyPr>
          <a:lstStyle/>
          <a:p>
            <a:pPr marL="57150" indent="0" algn="just">
              <a:lnSpc>
                <a:spcPct val="90000"/>
              </a:lnSpc>
              <a:spcBef>
                <a:spcPts val="1800"/>
              </a:spcBef>
              <a:buNone/>
            </a:pPr>
            <a:r>
              <a:rPr lang="en-GB" sz="1200" dirty="0">
                <a:latin typeface="Arial" panose="020B0604020202020204" pitchFamily="34" charset="0"/>
                <a:cs typeface="Arial" panose="020B0604020202020204" pitchFamily="34" charset="0"/>
              </a:rPr>
              <a:t>The 34-year-old patient has a sedentary lifestyle does not do any physical exercise, his work schedule is 12 hours some days and he argues that he does not have time to do any type of physical activity, he has been smoking for approximately 12 years, and he also smokes electronic cigarettes, he also consumes alcohol, on weekends. And he sleeps every day 5 to 6 hours he for work reasons he cannot rest well. He also works some days at night, the lifestyle is too complicated, with unhealthy habits for his health. In the UK pneumonia remains a serious health condition, and especially among older adults, and people with weakened immune system because some common unhealthy habits include smoking,  vaping, drinking too much alcohol, and not getting enough sleep, the lungs and the immune system.</a:t>
            </a:r>
          </a:p>
        </p:txBody>
      </p:sp>
      <p:pic>
        <p:nvPicPr>
          <p:cNvPr id="7" name="Imagen 6">
            <a:extLst>
              <a:ext uri="{FF2B5EF4-FFF2-40B4-BE49-F238E27FC236}">
                <a16:creationId xmlns:a16="http://schemas.microsoft.com/office/drawing/2014/main" id="{F97A8F5F-FC34-3B5D-A07D-01FF01879864}"/>
              </a:ext>
            </a:extLst>
          </p:cNvPr>
          <p:cNvPicPr>
            <a:picLocks noChangeAspect="1"/>
          </p:cNvPicPr>
          <p:nvPr/>
        </p:nvPicPr>
        <p:blipFill>
          <a:blip r:embed="rId5"/>
          <a:srcRect l="17546" r="14873" b="-2"/>
          <a:stretch>
            <a:fillRect/>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0" name="Vídeo 9">
            <a:hlinkClick r:id="" action="ppaction://media"/>
            <a:extLst>
              <a:ext uri="{FF2B5EF4-FFF2-40B4-BE49-F238E27FC236}">
                <a16:creationId xmlns:a16="http://schemas.microsoft.com/office/drawing/2014/main" id="{62E85100-7A84-430E-A790-1513684E45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86661"/>
    </mc:Choice>
    <mc:Fallback>
      <p:transition spd="slow" advTm="86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r>
              <a:rPr lang="en-GB" b="1"/>
              <a:t>Care Plan (2/3)</a:t>
            </a:r>
          </a:p>
        </p:txBody>
      </p:sp>
      <p:pic>
        <p:nvPicPr>
          <p:cNvPr id="7" name="Imagen 6">
            <a:extLst>
              <a:ext uri="{FF2B5EF4-FFF2-40B4-BE49-F238E27FC236}">
                <a16:creationId xmlns:a16="http://schemas.microsoft.com/office/drawing/2014/main" id="{A6683CCE-6301-66F1-6416-F6875489D7BF}"/>
              </a:ext>
            </a:extLst>
          </p:cNvPr>
          <p:cNvPicPr>
            <a:picLocks noChangeAspect="1"/>
          </p:cNvPicPr>
          <p:nvPr/>
        </p:nvPicPr>
        <p:blipFill>
          <a:blip r:embed="rId5"/>
          <a:srcRect l="27463" r="15588"/>
          <a:stretch>
            <a:fillRect/>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D8D4FB70-B25A-602C-D334-08F645D206D5}"/>
              </a:ext>
            </a:extLst>
          </p:cNvPr>
          <p:cNvSpPr>
            <a:spLocks noGrp="1"/>
          </p:cNvSpPr>
          <p:nvPr>
            <p:ph sz="half" idx="2"/>
          </p:nvPr>
        </p:nvSpPr>
        <p:spPr>
          <a:xfrm>
            <a:off x="4860032" y="2104257"/>
            <a:ext cx="3596208" cy="2980927"/>
          </a:xfrm>
        </p:spPr>
        <p:txBody>
          <a:bodyPr wrap="square" anchor="t" anchorCtr="0">
            <a:normAutofit/>
          </a:bodyPr>
          <a:lstStyle/>
          <a:p>
            <a:pPr marL="57150" indent="0" algn="just">
              <a:lnSpc>
                <a:spcPct val="90000"/>
              </a:lnSpc>
              <a:spcBef>
                <a:spcPts val="2000"/>
              </a:spcBef>
              <a:buNone/>
            </a:pPr>
            <a:r>
              <a:rPr lang="en-GB" sz="1200" dirty="0">
                <a:latin typeface="Arial" panose="020B0604020202020204" pitchFamily="34" charset="0"/>
                <a:cs typeface="Arial" panose="020B0604020202020204" pitchFamily="34" charset="0"/>
              </a:rPr>
              <a:t>The patient wakes up at 5 in the morning, drinks a coffee and leaves for work, does not drink water, at 9 o'clock he has breakfast usually drinks a coffee with milk and white bread, finishes work around 3 in the afternoon, on his way home he smokes a cigarette on the train journey and at night he also smokes 3 or 4 times. His condition when performing daily activities is affected by the fact that he does not perform physical activities, and in this way it can affect his lung function, and at the same time his deterioration. In not doing any physical exercise it weakens the patients   immune system, if he started doing simple activities such as walking or swimming,  it would help improve his respiratory health.</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8" name="Vídeo 7">
            <a:hlinkClick r:id="" action="ppaction://media"/>
            <a:extLst>
              <a:ext uri="{FF2B5EF4-FFF2-40B4-BE49-F238E27FC236}">
                <a16:creationId xmlns:a16="http://schemas.microsoft.com/office/drawing/2014/main" id="{8D0AA8B4-C3AB-227D-E80F-693F5D38298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63353"/>
    </mc:Choice>
    <mc:Fallback>
      <p:transition spd="slow" advTm="63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1143000"/>
          </a:xfrm>
        </p:spPr>
        <p:txBody>
          <a:bodyPr wrap="square" anchor="ctr">
            <a:normAutofit/>
          </a:bodyPr>
          <a:lstStyle/>
          <a:p>
            <a:r>
              <a:rPr lang="en-GB"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sz="half" idx="1"/>
          </p:nvPr>
        </p:nvSpPr>
        <p:spPr>
          <a:xfrm>
            <a:off x="539552" y="1529397"/>
            <a:ext cx="3250704" cy="2908919"/>
          </a:xfrm>
        </p:spPr>
        <p:txBody>
          <a:bodyPr wrap="square" anchor="t" anchorCtr="0">
            <a:noAutofit/>
          </a:bodyPr>
          <a:lstStyle/>
          <a:p>
            <a:pPr marL="57150" indent="0" algn="just">
              <a:lnSpc>
                <a:spcPct val="90000"/>
              </a:lnSpc>
              <a:spcBef>
                <a:spcPts val="2000"/>
              </a:spcBef>
              <a:buNone/>
            </a:pPr>
            <a:r>
              <a:rPr lang="en-GB" sz="1400" dirty="0">
                <a:latin typeface="Arial" panose="020B0604020202020204" pitchFamily="34" charset="0"/>
                <a:cs typeface="Arial" panose="020B0604020202020204" pitchFamily="34" charset="0"/>
              </a:rPr>
              <a:t>The most important thing in this case is the communication between the doctor and patient, informing him of his state of health, emphasising his disease and the care that must be taken to maintain a healthy lifestyle, teach him about the warning signs, such as increased difficulty breathing, constant fever, maintain an empathetic activity at all times. Due to his state of health he may feel anxious due to the difficulty in breathing,  the adult presenting to hospital suspected community acquired or hospital acquired pneumonia receive chest x-ray, and by antibiotic treatment if a diagnosis of pneumonia is confirmed both within 4 hours of presentation.</a:t>
            </a:r>
          </a:p>
        </p:txBody>
      </p:sp>
      <p:pic>
        <p:nvPicPr>
          <p:cNvPr id="7" name="Imagen 6">
            <a:extLst>
              <a:ext uri="{FF2B5EF4-FFF2-40B4-BE49-F238E27FC236}">
                <a16:creationId xmlns:a16="http://schemas.microsoft.com/office/drawing/2014/main" id="{B5D1AF39-D05D-34F1-0B94-E86C8EF5CE2D}"/>
              </a:ext>
            </a:extLst>
          </p:cNvPr>
          <p:cNvPicPr>
            <a:picLocks noChangeAspect="1"/>
          </p:cNvPicPr>
          <p:nvPr/>
        </p:nvPicPr>
        <p:blipFill>
          <a:blip r:embed="rId5"/>
          <a:stretch>
            <a:fillRect/>
          </a:stretch>
        </p:blipFill>
        <p:spPr>
          <a:xfrm>
            <a:off x="4314231" y="1700808"/>
            <a:ext cx="4405321" cy="2566099"/>
          </a:xfrm>
          <a:prstGeom prst="rect">
            <a:avLst/>
          </a:prstGeom>
          <a:noFill/>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8" name="Vídeo 7">
            <a:hlinkClick r:id="" action="ppaction://media"/>
            <a:extLst>
              <a:ext uri="{FF2B5EF4-FFF2-40B4-BE49-F238E27FC236}">
                <a16:creationId xmlns:a16="http://schemas.microsoft.com/office/drawing/2014/main" id="{F76AC93C-56F6-EAF9-B3E3-06AEBD3780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78520"/>
    </mc:Choice>
    <mc:Fallback>
      <p:transition spd="slow" advTm="78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wrap="square" anchor="ctr">
            <a:normAutofit/>
          </a:bodyPr>
          <a:lstStyle/>
          <a:p>
            <a:r>
              <a:rPr lang="en-GB" b="1"/>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wrap="square" anchor="t" anchorCtr="0">
            <a:normAutofit/>
          </a:bodyPr>
          <a:lstStyle/>
          <a:p>
            <a:pPr algn="just">
              <a:lnSpc>
                <a:spcPct val="90000"/>
              </a:lnSpc>
              <a:spcBef>
                <a:spcPts val="2000"/>
              </a:spcBef>
            </a:pPr>
            <a:r>
              <a:rPr lang="en-GB" sz="1600" dirty="0"/>
              <a:t>A patient with pneumonia may have these risk factors that can affect their health status smoke, electronic cigarettes. And the weakened immune system due to his health condition does not perform physical exercise, he does not sleep 8 or 9 hours due to his long hours of work he consumes alcohol every weekend, the lining of the damaged respiratory tract is a serious problem in a patient with pneumonia, smoking seriously irritates the linings of these lines,  and weakens protective barriers that help keep bacteria and viruses and other harmful particles out of the lungs.</a:t>
            </a:r>
          </a:p>
          <a:p>
            <a:pPr marR="0" lvl="0" algn="just" defTabSz="914400" rtl="0" eaLnBrk="0" fontAlgn="base" latinLnBrk="0" hangingPunct="0">
              <a:lnSpc>
                <a:spcPct val="90000"/>
              </a:lnSpc>
              <a:spcBef>
                <a:spcPts val="1400"/>
              </a:spcBef>
              <a:spcAft>
                <a:spcPct val="0"/>
              </a:spcAft>
              <a:buClrTx/>
              <a:buSzTx/>
              <a:tabLst/>
              <a:defRPr/>
            </a:pPr>
            <a:r>
              <a:rPr kumimoji="0" lang="en-GB" sz="1600" b="0" u="none" strike="noStrike" kern="1200" cap="none" spc="0" normalizeH="0" baseline="0" noProof="0" dirty="0">
                <a:ln>
                  <a:noFill/>
                </a:ln>
                <a:effectLst/>
                <a:uLnTx/>
                <a:uFillTx/>
              </a:rPr>
              <a:t>Smoking also weakens the small cilia, similar structures, and hairs of the respiratory tract, these cilia are responsible for eliminating mucus, dirt and germs, if this function is not performed properly, mucus can accumulate and there is a proliferation of bacteria and therefore pneumonia arises.</a:t>
            </a:r>
          </a:p>
          <a:p>
            <a:pPr marL="457200" lvl="1" indent="0">
              <a:lnSpc>
                <a:spcPct val="90000"/>
              </a:lnSpc>
              <a:spcBef>
                <a:spcPts val="2000"/>
              </a:spcBef>
              <a:buNone/>
            </a:pPr>
            <a:endParaRPr lang="en-GB" sz="1300" i="1" dirty="0"/>
          </a:p>
        </p:txBody>
      </p:sp>
      <p:sp>
        <p:nvSpPr>
          <p:cNvPr id="8" name="Marcador de texto 7">
            <a:extLst>
              <a:ext uri="{FF2B5EF4-FFF2-40B4-BE49-F238E27FC236}">
                <a16:creationId xmlns:a16="http://schemas.microsoft.com/office/drawing/2014/main" id="{B358D842-C192-20D4-AE22-257A9AAACF76}"/>
              </a:ext>
            </a:extLst>
          </p:cNvPr>
          <p:cNvSpPr>
            <a:spLocks noGrp="1"/>
          </p:cNvSpPr>
          <p:nvPr>
            <p:ph type="body" sz="half" idx="2"/>
          </p:nvPr>
        </p:nvSpPr>
        <p:spPr>
          <a:xfrm>
            <a:off x="250824" y="1435101"/>
            <a:ext cx="3214689" cy="3104050"/>
          </a:xfrm>
        </p:spPr>
        <p:txBody>
          <a:bodyPr/>
          <a:lstStyle/>
          <a:p>
            <a:endParaRPr lang="en-GB" dirty="0"/>
          </a:p>
        </p:txBody>
      </p:sp>
      <p:sp>
        <p:nvSpPr>
          <p:cNvPr id="10" name="Date Placeholder 4">
            <a:extLst>
              <a:ext uri="{FF2B5EF4-FFF2-40B4-BE49-F238E27FC236}">
                <a16:creationId xmlns:a16="http://schemas.microsoft.com/office/drawing/2014/main" id="{97E642DF-6F14-26D1-2E26-3D19B41CAA11}"/>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10/08/2026</a:t>
            </a:fld>
            <a:endParaRPr lang="en-GB" altLang="en-US"/>
          </a:p>
        </p:txBody>
      </p:sp>
      <p:sp>
        <p:nvSpPr>
          <p:cNvPr id="12" name="Slide Number Placeholder 5">
            <a:extLst>
              <a:ext uri="{FF2B5EF4-FFF2-40B4-BE49-F238E27FC236}">
                <a16:creationId xmlns:a16="http://schemas.microsoft.com/office/drawing/2014/main" id="{CD618BE5-B282-55FC-5B85-9E9EBFA83621}"/>
              </a:ext>
            </a:extLst>
          </p:cNvPr>
          <p:cNvSpPr>
            <a:spLocks noGrp="1"/>
          </p:cNvSpPr>
          <p:nvPr>
            <p:ph type="sldNum" sz="quarter" idx="11"/>
          </p:nvPr>
        </p:nvSpPr>
        <p:spPr/>
        <p:txBody>
          <a:bodyPr/>
          <a:lstStyle/>
          <a:p>
            <a:pPr>
              <a:spcAft>
                <a:spcPts val="600"/>
              </a:spcAft>
              <a:defRPr/>
            </a:pPr>
            <a:fld id="{386495F9-B3F5-4DDF-9323-6CEC80C52C17}" type="slidenum">
              <a:rPr lang="en-GB" altLang="en-US" smtClean="0"/>
              <a:pPr>
                <a:spcAft>
                  <a:spcPts val="600"/>
                </a:spcAft>
                <a:defRPr/>
              </a:pPr>
              <a:t>8</a:t>
            </a:fld>
            <a:endParaRPr lang="en-GB" altLang="en-US"/>
          </a:p>
        </p:txBody>
      </p:sp>
      <p:pic>
        <p:nvPicPr>
          <p:cNvPr id="9" name="Imagen 8">
            <a:extLst>
              <a:ext uri="{FF2B5EF4-FFF2-40B4-BE49-F238E27FC236}">
                <a16:creationId xmlns:a16="http://schemas.microsoft.com/office/drawing/2014/main" id="{187E48E3-0803-E5B8-E90F-4D6E76F39FCC}"/>
              </a:ext>
            </a:extLst>
          </p:cNvPr>
          <p:cNvPicPr>
            <a:picLocks noChangeAspect="1"/>
          </p:cNvPicPr>
          <p:nvPr/>
        </p:nvPicPr>
        <p:blipFill>
          <a:blip r:embed="rId4"/>
          <a:stretch>
            <a:fillRect/>
          </a:stretch>
        </p:blipFill>
        <p:spPr>
          <a:xfrm>
            <a:off x="1143000" y="0"/>
            <a:ext cx="0" cy="0"/>
          </a:xfrm>
          <a:prstGeom prst="rect">
            <a:avLst/>
          </a:prstGeom>
        </p:spPr>
      </p:pic>
      <p:pic>
        <p:nvPicPr>
          <p:cNvPr id="11" name="Imagen 10">
            <a:extLst>
              <a:ext uri="{FF2B5EF4-FFF2-40B4-BE49-F238E27FC236}">
                <a16:creationId xmlns:a16="http://schemas.microsoft.com/office/drawing/2014/main" id="{8F4E1F0D-67A0-3775-6D19-CE6DECED7871}"/>
              </a:ext>
            </a:extLst>
          </p:cNvPr>
          <p:cNvPicPr>
            <a:picLocks noChangeAspect="1"/>
          </p:cNvPicPr>
          <p:nvPr/>
        </p:nvPicPr>
        <p:blipFill>
          <a:blip r:embed="rId4"/>
          <a:stretch>
            <a:fillRect/>
          </a:stretch>
        </p:blipFill>
        <p:spPr>
          <a:xfrm>
            <a:off x="827584" y="0"/>
            <a:ext cx="0" cy="0"/>
          </a:xfrm>
          <a:prstGeom prst="rect">
            <a:avLst/>
          </a:prstGeom>
        </p:spPr>
      </p:pic>
      <p:pic>
        <p:nvPicPr>
          <p:cNvPr id="14" name="Imagen 13">
            <a:extLst>
              <a:ext uri="{FF2B5EF4-FFF2-40B4-BE49-F238E27FC236}">
                <a16:creationId xmlns:a16="http://schemas.microsoft.com/office/drawing/2014/main" id="{2B0352EC-5044-B4A8-FF05-71844B95D0A8}"/>
              </a:ext>
            </a:extLst>
          </p:cNvPr>
          <p:cNvPicPr>
            <a:picLocks noChangeAspect="1"/>
          </p:cNvPicPr>
          <p:nvPr/>
        </p:nvPicPr>
        <p:blipFill>
          <a:blip r:embed="rId4"/>
          <a:stretch>
            <a:fillRect/>
          </a:stretch>
        </p:blipFill>
        <p:spPr>
          <a:xfrm>
            <a:off x="1143000" y="0"/>
            <a:ext cx="0" cy="0"/>
          </a:xfrm>
          <a:prstGeom prst="rect">
            <a:avLst/>
          </a:prstGeom>
        </p:spPr>
      </p:pic>
      <p:pic>
        <p:nvPicPr>
          <p:cNvPr id="17" name="Imagen 16">
            <a:extLst>
              <a:ext uri="{FF2B5EF4-FFF2-40B4-BE49-F238E27FC236}">
                <a16:creationId xmlns:a16="http://schemas.microsoft.com/office/drawing/2014/main" id="{0B5E5B25-93D9-C6A3-71C0-9A3E6F961B7C}"/>
              </a:ext>
            </a:extLst>
          </p:cNvPr>
          <p:cNvPicPr>
            <a:picLocks noChangeAspect="1"/>
          </p:cNvPicPr>
          <p:nvPr/>
        </p:nvPicPr>
        <p:blipFill>
          <a:blip r:embed="rId4"/>
          <a:stretch>
            <a:fillRect/>
          </a:stretch>
        </p:blipFill>
        <p:spPr>
          <a:xfrm>
            <a:off x="250823" y="1659150"/>
            <a:ext cx="3214689" cy="2880000"/>
          </a:xfrm>
          <a:prstGeom prst="rect">
            <a:avLst/>
          </a:prstGeom>
        </p:spPr>
      </p:pic>
      <p:pic>
        <p:nvPicPr>
          <p:cNvPr id="5" name="Vídeo 4">
            <a:hlinkClick r:id="" action="ppaction://media"/>
            <a:extLst>
              <a:ext uri="{FF2B5EF4-FFF2-40B4-BE49-F238E27FC236}">
                <a16:creationId xmlns:a16="http://schemas.microsoft.com/office/drawing/2014/main" id="{97521186-CAF6-C015-584B-5FE7B1BDD7D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82186"/>
    </mc:Choice>
    <mc:Fallback>
      <p:transition spd="slow" advTm="82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r>
              <a:rPr lang="en-GB"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683568" y="1417639"/>
            <a:ext cx="3538736" cy="3275940"/>
          </a:xfrm>
        </p:spPr>
        <p:txBody>
          <a:bodyPr wrap="square" anchor="t" anchorCtr="0">
            <a:noAutofit/>
          </a:bodyPr>
          <a:lstStyle/>
          <a:p>
            <a:pPr marL="0" indent="0" algn="just">
              <a:lnSpc>
                <a:spcPct val="90000"/>
              </a:lnSpc>
              <a:spcBef>
                <a:spcPts val="1600"/>
              </a:spcBef>
              <a:buNone/>
            </a:pPr>
            <a:r>
              <a:rPr lang="en-GB" sz="1400" dirty="0">
                <a:latin typeface="Arial" panose="020B0604020202020204" pitchFamily="34" charset="0"/>
                <a:cs typeface="Arial" panose="020B0604020202020204" pitchFamily="34" charset="0"/>
              </a:rPr>
              <a:t>The main evidence-based recommendations focus on teaching the patient to rest enough to promote recovery, maintain good hydration, drinking enough water and fluids, eating a balanced diet that supports the immune system, avoiding staying away from cigarettes and tobacco smoke, going to medical check-ups and following the instructions of your doctor,   One of the most important and evidence-based recommendations is to suppress smoking for a person suffering from pneumonia, smoking weakens the immune system which increases the susceptibility to respiratory infections, people who smoke are less able to fight viruses, bacteria, which cause pneumonia, which increases the possibility of being exposed to these germs.</a:t>
            </a:r>
          </a:p>
        </p:txBody>
      </p:sp>
      <p:pic>
        <p:nvPicPr>
          <p:cNvPr id="9" name="Imagen 8">
            <a:extLst>
              <a:ext uri="{FF2B5EF4-FFF2-40B4-BE49-F238E27FC236}">
                <a16:creationId xmlns:a16="http://schemas.microsoft.com/office/drawing/2014/main" id="{9DB095AE-FF1F-7745-0C10-A6CE296AF161}"/>
              </a:ext>
            </a:extLst>
          </p:cNvPr>
          <p:cNvPicPr>
            <a:picLocks noChangeAspect="1"/>
          </p:cNvPicPr>
          <p:nvPr/>
        </p:nvPicPr>
        <p:blipFill>
          <a:blip r:embed="rId4"/>
          <a:srcRect l="14690" t="-1" r="12163" b="9027"/>
          <a:stretch>
            <a:fillRect/>
          </a:stretch>
        </p:blipFill>
        <p:spPr>
          <a:xfrm>
            <a:off x="4565848" y="1288030"/>
            <a:ext cx="4038600" cy="3628999"/>
          </a:xfrm>
          <a:prstGeom prst="rect">
            <a:avLst/>
          </a:prstGeom>
          <a:noFill/>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7" name="Vídeo 6">
            <a:hlinkClick r:id="" action="ppaction://media"/>
            <a:extLst>
              <a:ext uri="{FF2B5EF4-FFF2-40B4-BE49-F238E27FC236}">
                <a16:creationId xmlns:a16="http://schemas.microsoft.com/office/drawing/2014/main" id="{1166F6A3-EAC5-72ED-027D-1D67EEC78C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68020"/>
    </mc:Choice>
    <mc:Fallback>
      <p:transition spd="slow" advTm="68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323528" y="1339509"/>
            <a:ext cx="8229600" cy="3961699"/>
          </a:xfrm>
        </p:spPr>
        <p:txBody>
          <a:bodyPr anchor="ctr" anchorCtr="0"/>
          <a:lstStyle/>
          <a:p>
            <a:pPr algn="just">
              <a:spcBef>
                <a:spcPts val="1400"/>
              </a:spcBef>
              <a:buFont typeface="Arial"/>
              <a:buChar char="•"/>
            </a:pPr>
            <a:r>
              <a:rPr lang="en-GB" sz="1800" dirty="0">
                <a:latin typeface="Arial" panose="020B0604020202020204" pitchFamily="34" charset="0"/>
                <a:cs typeface="Arial" panose="020B0604020202020204" pitchFamily="34" charset="0"/>
              </a:rPr>
              <a:t>The most important points of my presentation is to briefly detail what the disease is, and how it can affect the lives of patients, especially patients with a high-risk level, such as smokers, vapers, and smoking, damage the lungs and weaken the risk of serious respiratory infection.</a:t>
            </a:r>
          </a:p>
          <a:p>
            <a:pPr algn="just">
              <a:spcBef>
                <a:spcPts val="1400"/>
              </a:spcBef>
              <a:buFont typeface="Arial"/>
              <a:buChar char="•"/>
            </a:pPr>
            <a:r>
              <a:rPr lang="en-GB" sz="1800" dirty="0">
                <a:latin typeface="Arial" panose="020B0604020202020204" pitchFamily="34" charset="0"/>
                <a:cs typeface="Arial" panose="020B0604020202020204" pitchFamily="34" charset="0"/>
              </a:rPr>
              <a:t>Poor nutrition is also a problem eating too much processed food and not enough fruit, vegetables,  and protein  can make in harder for the body  to heal, some people also forget to drink enough  water, which mor e difficult to clear for the lungs.</a:t>
            </a:r>
          </a:p>
          <a:p>
            <a:pPr algn="just">
              <a:spcBef>
                <a:spcPts val="1400"/>
              </a:spcBef>
              <a:buFont typeface="Arial"/>
              <a:buChar char="•"/>
            </a:pPr>
            <a:r>
              <a:rPr lang="en-GB" sz="1800" dirty="0">
                <a:solidFill>
                  <a:schemeClr val="tx1"/>
                </a:solidFill>
                <a:latin typeface="Arial" panose="020B0604020202020204" pitchFamily="34" charset="0"/>
                <a:cs typeface="Arial" panose="020B0604020202020204" pitchFamily="34" charset="0"/>
              </a:rPr>
              <a:t>Smoking  can be very damage  to a person with pneumonia</a:t>
            </a:r>
            <a:r>
              <a:rPr lang="en-GB" sz="1800" dirty="0">
                <a:latin typeface="Arial" panose="020B0604020202020204" pitchFamily="34" charset="0"/>
                <a:cs typeface="Arial" panose="020B0604020202020204" pitchFamily="34" charset="0"/>
              </a:rPr>
              <a:t>. It can make </a:t>
            </a:r>
            <a:r>
              <a:rPr lang="en-GB" sz="1800" dirty="0" err="1">
                <a:latin typeface="Arial" panose="020B0604020202020204" pitchFamily="34" charset="0"/>
                <a:cs typeface="Arial" panose="020B0604020202020204" pitchFamily="34" charset="0"/>
              </a:rPr>
              <a:t>breating</a:t>
            </a:r>
            <a:r>
              <a:rPr lang="en-GB" sz="1800" dirty="0">
                <a:latin typeface="Arial" panose="020B0604020202020204" pitchFamily="34" charset="0"/>
                <a:cs typeface="Arial" panose="020B0604020202020204" pitchFamily="34" charset="0"/>
              </a:rPr>
              <a:t>  more difficult, the inflammation, slow down recovery  and  increase the risk of serious complication  system immune, and system respiratory  for this reason , it is important  to avoid smoking  while  recovering from pneumonia  and to protect the lungs as much as possible.</a:t>
            </a:r>
            <a:endParaRPr lang="en-GB" sz="18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Vídeo 6">
            <a:hlinkClick r:id="" action="ppaction://media"/>
            <a:extLst>
              <a:ext uri="{FF2B5EF4-FFF2-40B4-BE49-F238E27FC236}">
                <a16:creationId xmlns:a16="http://schemas.microsoft.com/office/drawing/2014/main" id="{11FFC232-1027-067A-31B5-CBB1029DAE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189917"/>
    </mc:Choice>
    <mc:Fallback>
      <p:transition spd="slow" advTm="189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1556792"/>
            <a:ext cx="8363272" cy="2952328"/>
          </a:xfrm>
        </p:spPr>
        <p:txBody>
          <a:bodyPr anchor="ctr" anchorCtr="0"/>
          <a:lstStyle/>
          <a:p>
            <a:pPr>
              <a:lnSpc>
                <a:spcPct val="150000"/>
              </a:lnSpc>
            </a:pPr>
            <a:r>
              <a:rPr lang="en-GB" sz="1200" dirty="0">
                <a:effectLst/>
                <a:latin typeface="Arial" panose="020B0604020202020204" pitchFamily="34" charset="0"/>
              </a:rPr>
              <a:t>Aastha Bariatrics (2023). </a:t>
            </a:r>
            <a:r>
              <a:rPr lang="en-GB" sz="1200" i="1" dirty="0">
                <a:effectLst/>
                <a:latin typeface="Arial" panose="020B0604020202020204" pitchFamily="34" charset="0"/>
              </a:rPr>
              <a:t>Vaping safer than smoking? Is vaping fine after bariatric surgery?</a:t>
            </a:r>
            <a:r>
              <a:rPr lang="en-GB" sz="1200" dirty="0">
                <a:effectLst/>
                <a:latin typeface="Arial" panose="020B0604020202020204" pitchFamily="34" charset="0"/>
              </a:rPr>
              <a:t> [</a:t>
            </a:r>
            <a:r>
              <a:rPr lang="en-GB" sz="1200" dirty="0" err="1">
                <a:effectLst/>
                <a:latin typeface="Arial" panose="020B0604020202020204" pitchFamily="34" charset="0"/>
              </a:rPr>
              <a:t>en</a:t>
            </a:r>
            <a:r>
              <a:rPr lang="en-GB" sz="1200" dirty="0">
                <a:effectLst/>
                <a:latin typeface="Arial" panose="020B0604020202020204" pitchFamily="34" charset="0"/>
              </a:rPr>
              <a:t> </a:t>
            </a:r>
            <a:r>
              <a:rPr lang="en-GB" sz="1200" dirty="0" err="1">
                <a:effectLst/>
                <a:latin typeface="Arial" panose="020B0604020202020204" pitchFamily="34" charset="0"/>
              </a:rPr>
              <a:t>línea</a:t>
            </a:r>
            <a:r>
              <a:rPr lang="en-GB" sz="1200" dirty="0">
                <a:effectLst/>
                <a:latin typeface="Arial" panose="020B0604020202020204" pitchFamily="34" charset="0"/>
              </a:rPr>
              <a:t>] </a:t>
            </a:r>
            <a:r>
              <a:rPr lang="en-GB" sz="1200" i="1" dirty="0">
                <a:effectLst/>
                <a:latin typeface="Arial" panose="020B0604020202020204" pitchFamily="34" charset="0"/>
              </a:rPr>
              <a:t>Aastha Bariatrics</a:t>
            </a:r>
            <a:r>
              <a:rPr lang="en-GB" sz="1200" dirty="0">
                <a:effectLst/>
                <a:latin typeface="Arial" panose="020B0604020202020204" pitchFamily="34" charset="0"/>
              </a:rPr>
              <a:t>. Disponible </a:t>
            </a:r>
            <a:r>
              <a:rPr lang="en-GB" sz="1200" dirty="0" err="1">
                <a:effectLst/>
                <a:latin typeface="Arial" panose="020B0604020202020204" pitchFamily="34" charset="0"/>
              </a:rPr>
              <a:t>en</a:t>
            </a:r>
            <a:r>
              <a:rPr lang="en-GB" sz="1200" dirty="0">
                <a:effectLst/>
                <a:latin typeface="Arial" panose="020B0604020202020204" pitchFamily="34" charset="0"/>
              </a:rPr>
              <a:t>: https://aasthabariatrics.com/vaping-smoking-after-bariatric-surgery/.</a:t>
            </a:r>
          </a:p>
          <a:p>
            <a:pPr>
              <a:lnSpc>
                <a:spcPct val="150000"/>
              </a:lnSpc>
            </a:pPr>
            <a:r>
              <a:rPr lang="en-GB" sz="1200" dirty="0">
                <a:effectLst/>
                <a:latin typeface="Arial" panose="020B0604020202020204" pitchFamily="34" charset="0"/>
              </a:rPr>
              <a:t>Alamy Limited (2025). </a:t>
            </a:r>
            <a:r>
              <a:rPr lang="en-GB" sz="1200" i="1" dirty="0">
                <a:effectLst/>
                <a:latin typeface="Arial" panose="020B0604020202020204" pitchFamily="34" charset="0"/>
              </a:rPr>
              <a:t>In a medical clinic, a nurse holds anatomical model of lungs, while a doctor pulmonologist evaluates a mature patient’s health</a:t>
            </a:r>
            <a:r>
              <a:rPr lang="en-GB" sz="1200" dirty="0">
                <a:effectLst/>
                <a:latin typeface="Arial" panose="020B0604020202020204" pitchFamily="34" charset="0"/>
              </a:rPr>
              <a:t>. [</a:t>
            </a:r>
            <a:r>
              <a:rPr lang="en-GB" sz="1200" dirty="0" err="1">
                <a:effectLst/>
                <a:latin typeface="Arial" panose="020B0604020202020204" pitchFamily="34" charset="0"/>
              </a:rPr>
              <a:t>en</a:t>
            </a:r>
            <a:r>
              <a:rPr lang="en-GB" sz="1200" dirty="0">
                <a:effectLst/>
                <a:latin typeface="Arial" panose="020B0604020202020204" pitchFamily="34" charset="0"/>
              </a:rPr>
              <a:t> </a:t>
            </a:r>
            <a:r>
              <a:rPr lang="en-GB" sz="1200" dirty="0" err="1">
                <a:effectLst/>
                <a:latin typeface="Arial" panose="020B0604020202020204" pitchFamily="34" charset="0"/>
              </a:rPr>
              <a:t>línea</a:t>
            </a:r>
            <a:r>
              <a:rPr lang="en-GB" sz="1200" dirty="0">
                <a:effectLst/>
                <a:latin typeface="Arial" panose="020B0604020202020204" pitchFamily="34" charset="0"/>
              </a:rPr>
              <a:t>] Alamy.com. Disponible </a:t>
            </a:r>
            <a:r>
              <a:rPr lang="en-GB" sz="1200" dirty="0" err="1">
                <a:effectLst/>
                <a:latin typeface="Arial" panose="020B0604020202020204" pitchFamily="34" charset="0"/>
              </a:rPr>
              <a:t>en</a:t>
            </a:r>
            <a:r>
              <a:rPr lang="en-GB" sz="1200" dirty="0">
                <a:effectLst/>
                <a:latin typeface="Arial" panose="020B0604020202020204" pitchFamily="34" charset="0"/>
              </a:rPr>
              <a:t>: https://www.alamy.com/in-a-medical-clinic-a-nurse-holds-anatomical-model-of-lungs-while-a-doctor-pulmonologist-evaluates-a-mature-patients-health-image651719925.html.</a:t>
            </a:r>
          </a:p>
          <a:p>
            <a:pPr>
              <a:lnSpc>
                <a:spcPct val="150000"/>
              </a:lnSpc>
            </a:pPr>
            <a:r>
              <a:rPr lang="en-GB" sz="1200" dirty="0">
                <a:effectLst/>
                <a:latin typeface="Arial" panose="020B0604020202020204" pitchFamily="34" charset="0"/>
              </a:rPr>
              <a:t>Nagpal, M.S. (2016). </a:t>
            </a:r>
            <a:r>
              <a:rPr lang="en-GB" sz="1200" i="1" dirty="0">
                <a:effectLst/>
                <a:latin typeface="Arial" panose="020B0604020202020204" pitchFamily="34" charset="0"/>
              </a:rPr>
              <a:t>Respiratory system in humans - class 10, life processes</a:t>
            </a:r>
            <a:r>
              <a:rPr lang="en-GB" sz="1200" dirty="0">
                <a:effectLst/>
                <a:latin typeface="Arial" panose="020B0604020202020204" pitchFamily="34" charset="0"/>
              </a:rPr>
              <a:t>. [</a:t>
            </a:r>
            <a:r>
              <a:rPr lang="en-GB" sz="1200" dirty="0" err="1">
                <a:effectLst/>
                <a:latin typeface="Arial" panose="020B0604020202020204" pitchFamily="34" charset="0"/>
              </a:rPr>
              <a:t>en</a:t>
            </a:r>
            <a:r>
              <a:rPr lang="en-GB" sz="1200" dirty="0">
                <a:effectLst/>
                <a:latin typeface="Arial" panose="020B0604020202020204" pitchFamily="34" charset="0"/>
              </a:rPr>
              <a:t> </a:t>
            </a:r>
            <a:r>
              <a:rPr lang="en-GB" sz="1200" dirty="0" err="1">
                <a:effectLst/>
                <a:latin typeface="Arial" panose="020B0604020202020204" pitchFamily="34" charset="0"/>
              </a:rPr>
              <a:t>línea</a:t>
            </a:r>
            <a:r>
              <a:rPr lang="en-GB" sz="1200" dirty="0">
                <a:effectLst/>
                <a:latin typeface="Arial" panose="020B0604020202020204" pitchFamily="34" charset="0"/>
              </a:rPr>
              <a:t>] </a:t>
            </a:r>
            <a:r>
              <a:rPr lang="en-GB" sz="1200" i="1" dirty="0">
                <a:effectLst/>
                <a:latin typeface="Arial" panose="020B0604020202020204" pitchFamily="34" charset="0"/>
              </a:rPr>
              <a:t>Class Notes</a:t>
            </a:r>
            <a:r>
              <a:rPr lang="en-GB" sz="1200" dirty="0">
                <a:effectLst/>
                <a:latin typeface="Arial" panose="020B0604020202020204" pitchFamily="34" charset="0"/>
              </a:rPr>
              <a:t>. Disponible </a:t>
            </a:r>
            <a:r>
              <a:rPr lang="en-GB" sz="1200" dirty="0" err="1">
                <a:effectLst/>
                <a:latin typeface="Arial" panose="020B0604020202020204" pitchFamily="34" charset="0"/>
              </a:rPr>
              <a:t>en</a:t>
            </a:r>
            <a:r>
              <a:rPr lang="en-GB" sz="1200" dirty="0">
                <a:effectLst/>
                <a:latin typeface="Arial" panose="020B0604020202020204" pitchFamily="34" charset="0"/>
              </a:rPr>
              <a:t>: https://classnotes.org.in/class-10/life-processes/respiratory-system-in-humans/.</a:t>
            </a:r>
          </a:p>
          <a:p>
            <a:pPr lvl="1">
              <a:spcBef>
                <a:spcPts val="2000"/>
              </a:spcBef>
            </a:pPr>
            <a:endParaRPr lang="en-GB" sz="1700" dirty="0">
              <a:solidFill>
                <a:schemeClr val="tx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1817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1952836"/>
            <a:ext cx="8363272" cy="2952328"/>
          </a:xfrm>
        </p:spPr>
        <p:txBody>
          <a:bodyPr anchor="ctr" anchorCtr="0"/>
          <a:lstStyle/>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National Cancer Institute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Comprehensive cancer information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línea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National Cancer Institute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Cancer.gov. Disponible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https://www.cancer.gov/.</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National Health Service (2023).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Pneumonia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línea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NHS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Disponible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https://www.nhs.uk/conditions/pneumonia/.</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NICE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NICE | the National Institute for Health and care excellence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línea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NICE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NICE. Disponible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https://www.nice.org.uk/.</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Northwestern Medicine (2026).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Health </a:t>
            </a:r>
            <a:r>
              <a:rPr kumimoji="0" lang="en-GB" sz="1200" b="0" i="1"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encyclopedia</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 | northwestern medicine | northwestern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línea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encyclopedia.nm.org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Disponible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https://encyclopedia.nm.org/.</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Oxigen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Salud (2026).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OXIGEN </a:t>
            </a:r>
            <a:r>
              <a:rPr kumimoji="0" lang="en-GB" sz="1200" b="0" i="1"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salud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línea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Oxigensalud.com. Disponible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2"/>
              </a:rPr>
              <a:t>https://www.oxigensalud.com/es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Raths, A. (2013). Doctor talking to patient.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línea</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Dreamstime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Disponible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https://www.dreamstime.com/royalty-free-stock-photo-doctor-talking-to-patient-image29162305.</a:t>
            </a:r>
          </a:p>
          <a:p>
            <a:pPr lvl="1">
              <a:spcBef>
                <a:spcPts val="2000"/>
              </a:spcBef>
            </a:pPr>
            <a:endParaRPr lang="en-GB" sz="1700" dirty="0">
              <a:solidFill>
                <a:schemeClr val="tx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817034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595</TotalTime>
  <Words>1777</Words>
  <Application>Microsoft Office PowerPoint</Application>
  <PresentationFormat>Presentación en pantalla (4:3)</PresentationFormat>
  <Paragraphs>81</Paragraphs>
  <Slides>12</Slides>
  <Notes>5</Notes>
  <HiddenSlides>0</HiddenSlides>
  <MMClips>10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12</vt:i4>
      </vt:variant>
    </vt:vector>
  </HeadingPairs>
  <TitlesOfParts>
    <vt:vector size="16" baseType="lpstr">
      <vt:lpstr>Arial</vt:lpstr>
      <vt:lpstr>Myriad Pro</vt:lpstr>
      <vt:lpstr>Verdana</vt:lpstr>
      <vt:lpstr>20140311PresentationUWTSDTemplate</vt:lpstr>
      <vt:lpstr>Presentación de PowerPoint</vt:lpstr>
      <vt:lpstr>Introduction  pneumonia.</vt:lpstr>
      <vt:lpstr>Information about the person</vt:lpstr>
      <vt:lpstr>Anatomy and Physiology</vt:lpstr>
      <vt:lpstr>Care Plan (1/3)</vt:lpstr>
      <vt:lpstr>Care Plan (2/3)</vt:lpstr>
      <vt:lpstr>Care Plan (3/3) </vt:lpstr>
      <vt:lpstr>Risk factors</vt:lpstr>
      <vt:lpstr>Recommendations</vt:lpstr>
      <vt:lpstr>Conclusion</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sandra cristina orozco carvajal</cp:lastModifiedBy>
  <cp:revision>229</cp:revision>
  <cp:lastPrinted>2018-07-09T15:27:01Z</cp:lastPrinted>
  <dcterms:created xsi:type="dcterms:W3CDTF">2002-10-07T19:43:58Z</dcterms:created>
  <dcterms:modified xsi:type="dcterms:W3CDTF">2026-08-10T16:13:17Z</dcterms:modified>
</cp:coreProperties>
</file>