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60" r:id="rId4"/>
    <p:sldId id="257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59" r:id="rId13"/>
    <p:sldId id="270" r:id="rId14"/>
    <p:sldId id="26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96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autismwales.org/en/" TargetMode="External"/><Relationship Id="rId2" Type="http://schemas.openxmlformats.org/officeDocument/2006/relationships/hyperlink" Target="https://www.bdadyslexia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hildmind.org/article/how-to-spot-dyscalculia/" TargetMode="External"/><Relationship Id="rId5" Type="http://schemas.openxmlformats.org/officeDocument/2006/relationships/hyperlink" Target="https://www.nhs.uk/conditions/developmental-coordination-disorder-dyspraxia/" TargetMode="External"/><Relationship Id="rId4" Type="http://schemas.openxmlformats.org/officeDocument/2006/relationships/hyperlink" Target="https://www.nhs.uk/conditions/attention-deficit-hyperactivity-disorder-adhd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Additional Learning Needs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Objectives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Develop a better understanding of the ALNET description of ALN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Examine the dominant characteristics of ALN conditions</a:t>
            </a:r>
          </a:p>
          <a:p>
            <a:pPr marL="285750" indent="-285750">
              <a:buFontTx/>
              <a:buChar char="-"/>
            </a:pPr>
            <a:r>
              <a:rPr lang="en-GB" dirty="0" smtClean="0"/>
              <a:t>Reviewing the impact of pedagogy on these ALN challenges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6614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Two Tests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Comparative </a:t>
            </a:r>
            <a:r>
              <a:rPr lang="en-GB" b="1" dirty="0" smtClean="0"/>
              <a:t>Test</a:t>
            </a:r>
            <a:r>
              <a:rPr lang="en-GB" dirty="0" smtClean="0"/>
              <a:t> </a:t>
            </a:r>
          </a:p>
          <a:p>
            <a:r>
              <a:rPr lang="en-GB" b="1" i="1" dirty="0" smtClean="0"/>
              <a:t>Does </a:t>
            </a:r>
            <a:r>
              <a:rPr lang="en-GB" b="1" i="1" dirty="0"/>
              <a:t>the child or young person have a learning difficulty or </a:t>
            </a:r>
            <a:r>
              <a:rPr lang="en-GB" b="1" i="1" dirty="0" smtClean="0"/>
              <a:t>disability?</a:t>
            </a:r>
          </a:p>
          <a:p>
            <a:pPr lvl="1"/>
            <a:r>
              <a:rPr lang="en-GB" dirty="0"/>
              <a:t>greater </a:t>
            </a:r>
            <a:r>
              <a:rPr lang="en-GB" dirty="0" smtClean="0"/>
              <a:t>difficulty </a:t>
            </a:r>
            <a:r>
              <a:rPr lang="en-GB" dirty="0"/>
              <a:t>in </a:t>
            </a:r>
            <a:r>
              <a:rPr lang="en-GB" dirty="0" smtClean="0"/>
              <a:t>learning than </a:t>
            </a:r>
            <a:r>
              <a:rPr lang="en-GB" dirty="0"/>
              <a:t>the majority of others of the same </a:t>
            </a:r>
            <a:r>
              <a:rPr lang="en-GB" dirty="0" smtClean="0"/>
              <a:t>age</a:t>
            </a:r>
          </a:p>
          <a:p>
            <a:pPr lvl="1"/>
            <a:r>
              <a:rPr lang="en-GB" dirty="0"/>
              <a:t>a </a:t>
            </a:r>
            <a:r>
              <a:rPr lang="en-GB" dirty="0" smtClean="0"/>
              <a:t>disability which </a:t>
            </a:r>
            <a:r>
              <a:rPr lang="en-GB" dirty="0"/>
              <a:t>prevents or hinders the child or young person from making use of facilities for education or </a:t>
            </a:r>
            <a:r>
              <a:rPr lang="en-GB" dirty="0" smtClean="0"/>
              <a:t>training </a:t>
            </a:r>
          </a:p>
          <a:p>
            <a:pPr marL="0" indent="0">
              <a:buNone/>
            </a:pPr>
            <a:r>
              <a:rPr lang="en-GB" b="1" dirty="0" smtClean="0"/>
              <a:t>Intervention Test </a:t>
            </a:r>
            <a:r>
              <a:rPr lang="en-GB" dirty="0" smtClean="0"/>
              <a:t>– </a:t>
            </a:r>
          </a:p>
          <a:p>
            <a:r>
              <a:rPr lang="en-GB" b="1" i="1" dirty="0" smtClean="0"/>
              <a:t>Does the learning difficulty or disability call for ALP?</a:t>
            </a:r>
          </a:p>
          <a:p>
            <a:pPr lvl="1"/>
            <a:r>
              <a:rPr lang="en-GB" dirty="0" smtClean="0"/>
              <a:t>Support inside or outside the classroom/setting</a:t>
            </a:r>
          </a:p>
          <a:p>
            <a:pPr lvl="1"/>
            <a:r>
              <a:rPr lang="en-GB" dirty="0" smtClean="0"/>
              <a:t>Additional or different from others (resources)</a:t>
            </a:r>
          </a:p>
          <a:p>
            <a:pPr lvl="1"/>
            <a:r>
              <a:rPr lang="en-GB" dirty="0" smtClean="0"/>
              <a:t>Other professionals</a:t>
            </a:r>
          </a:p>
          <a:p>
            <a:pPr marL="0" indent="0" algn="ctr">
              <a:buNone/>
            </a:pPr>
            <a:r>
              <a:rPr lang="en-GB" b="1" dirty="0" smtClean="0">
                <a:solidFill>
                  <a:srgbClr val="FF0000"/>
                </a:solidFill>
              </a:rPr>
              <a:t>Passing these tests qualifies as an ALN. </a:t>
            </a:r>
          </a:p>
        </p:txBody>
      </p:sp>
    </p:spTree>
    <p:extLst>
      <p:ext uri="{BB962C8B-B14F-4D97-AF65-F5344CB8AC3E}">
        <p14:creationId xmlns:p14="http://schemas.microsoft.com/office/powerpoint/2010/main" val="2217556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Principles of the 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 rights-based approach</a:t>
            </a:r>
          </a:p>
          <a:p>
            <a:r>
              <a:rPr lang="en-GB" sz="2800" dirty="0" smtClean="0"/>
              <a:t>Early identification, intervention and prevention</a:t>
            </a:r>
          </a:p>
          <a:p>
            <a:r>
              <a:rPr lang="en-GB" sz="2800" dirty="0" smtClean="0"/>
              <a:t>Collaboration and integration</a:t>
            </a:r>
          </a:p>
          <a:p>
            <a:r>
              <a:rPr lang="en-GB" sz="2800" dirty="0" smtClean="0"/>
              <a:t>Inclusive education</a:t>
            </a:r>
          </a:p>
          <a:p>
            <a:r>
              <a:rPr lang="en-GB" sz="2800" dirty="0" smtClean="0"/>
              <a:t>A bilingual system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9555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the ALN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Areas of need: (2.34 - 38</a:t>
            </a:r>
            <a:r>
              <a:rPr lang="en-GB" dirty="0" smtClean="0"/>
              <a:t>)</a:t>
            </a:r>
            <a:endParaRPr lang="en-GB" dirty="0"/>
          </a:p>
          <a:p>
            <a:pPr lvl="2"/>
            <a:r>
              <a:rPr lang="en-GB" dirty="0"/>
              <a:t>Communication &amp; interaction</a:t>
            </a:r>
          </a:p>
          <a:p>
            <a:pPr lvl="2"/>
            <a:r>
              <a:rPr lang="en-GB" dirty="0"/>
              <a:t>Cognition &amp; learning</a:t>
            </a:r>
          </a:p>
          <a:p>
            <a:pPr lvl="2"/>
            <a:r>
              <a:rPr lang="en-GB" dirty="0"/>
              <a:t>Behaviour, emotional &amp; social development</a:t>
            </a:r>
          </a:p>
          <a:p>
            <a:pPr lvl="2"/>
            <a:r>
              <a:rPr lang="en-GB" dirty="0"/>
              <a:t>Sensory and/or physical </a:t>
            </a:r>
          </a:p>
          <a:p>
            <a:pPr lvl="2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178728" y="4797089"/>
            <a:ext cx="60933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https://issuu.com/atlunion/docs/report-june-july-2014</a:t>
            </a:r>
          </a:p>
        </p:txBody>
      </p:sp>
    </p:spTree>
    <p:extLst>
      <p:ext uri="{BB962C8B-B14F-4D97-AF65-F5344CB8AC3E}">
        <p14:creationId xmlns:p14="http://schemas.microsoft.com/office/powerpoint/2010/main" val="355727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Dyslexia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	Weak literacy skills</a:t>
            </a:r>
          </a:p>
          <a:p>
            <a:r>
              <a:rPr lang="en-GB" dirty="0"/>
              <a:t>	Weak phonological skills</a:t>
            </a:r>
          </a:p>
          <a:p>
            <a:r>
              <a:rPr lang="en-GB" dirty="0"/>
              <a:t>	Visual difficulties </a:t>
            </a:r>
          </a:p>
          <a:p>
            <a:r>
              <a:rPr lang="en-GB" dirty="0"/>
              <a:t>	Weak sequencing</a:t>
            </a:r>
          </a:p>
          <a:p>
            <a:r>
              <a:rPr lang="en-GB" dirty="0"/>
              <a:t>	Weak orientation skills</a:t>
            </a:r>
          </a:p>
          <a:p>
            <a:r>
              <a:rPr lang="en-GB" dirty="0"/>
              <a:t>	Working memory difficulties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80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DYSPRAXIA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Clumsiness</a:t>
            </a:r>
          </a:p>
          <a:p>
            <a:pPr lvl="0"/>
            <a:r>
              <a:rPr lang="en-GB" dirty="0"/>
              <a:t>Poor posture/body awareness</a:t>
            </a:r>
          </a:p>
          <a:p>
            <a:pPr lvl="0"/>
            <a:r>
              <a:rPr lang="en-GB" dirty="0"/>
              <a:t>Poor handwriting</a:t>
            </a:r>
          </a:p>
          <a:p>
            <a:pPr lvl="0"/>
            <a:r>
              <a:rPr lang="en-GB" dirty="0"/>
              <a:t>Poor organisation</a:t>
            </a:r>
          </a:p>
          <a:p>
            <a:pPr lvl="0"/>
            <a:r>
              <a:rPr lang="en-GB" dirty="0"/>
              <a:t>Weak sense of direction</a:t>
            </a:r>
          </a:p>
          <a:p>
            <a:pPr lvl="0"/>
            <a:r>
              <a:rPr lang="en-GB" dirty="0"/>
              <a:t>Appear lethargic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02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DYSCALCULIA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Grasping </a:t>
            </a:r>
            <a:r>
              <a:rPr lang="en-GB" dirty="0"/>
              <a:t>basic concepts</a:t>
            </a:r>
          </a:p>
          <a:p>
            <a:pPr lvl="0"/>
            <a:r>
              <a:rPr lang="en-GB" dirty="0"/>
              <a:t>Mental arithmetic</a:t>
            </a:r>
          </a:p>
          <a:p>
            <a:pPr lvl="0"/>
            <a:r>
              <a:rPr lang="en-GB" dirty="0"/>
              <a:t>Sequential activity		</a:t>
            </a:r>
          </a:p>
          <a:p>
            <a:pPr lvl="0"/>
            <a:r>
              <a:rPr lang="en-GB" dirty="0"/>
              <a:t>Spatial orientation and space organisation</a:t>
            </a:r>
          </a:p>
          <a:p>
            <a:pPr lvl="0"/>
            <a:r>
              <a:rPr lang="en-GB" dirty="0"/>
              <a:t>Strategy games</a:t>
            </a:r>
          </a:p>
        </p:txBody>
      </p:sp>
    </p:spTree>
    <p:extLst>
      <p:ext uri="{BB962C8B-B14F-4D97-AF65-F5344CB8AC3E}">
        <p14:creationId xmlns:p14="http://schemas.microsoft.com/office/powerpoint/2010/main" val="260747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/>
              <a:t>SEMANTIC PRAGMATIC CONTINUUM – Social Communication Disorders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GB" dirty="0"/>
              <a:t>Poor eye contact</a:t>
            </a:r>
          </a:p>
          <a:p>
            <a:pPr lvl="0"/>
            <a:r>
              <a:rPr lang="en-GB" dirty="0"/>
              <a:t>Literality</a:t>
            </a:r>
          </a:p>
          <a:p>
            <a:pPr lvl="0"/>
            <a:r>
              <a:rPr lang="en-GB" dirty="0" err="1"/>
              <a:t>Hyperlexia</a:t>
            </a:r>
            <a:endParaRPr lang="en-GB" dirty="0"/>
          </a:p>
          <a:p>
            <a:pPr lvl="0"/>
            <a:r>
              <a:rPr lang="en-GB" dirty="0"/>
              <a:t>Routines</a:t>
            </a:r>
          </a:p>
          <a:p>
            <a:pPr lvl="0"/>
            <a:r>
              <a:rPr lang="en-GB" dirty="0"/>
              <a:t>Focused on detail </a:t>
            </a:r>
          </a:p>
          <a:p>
            <a:pPr lvl="0"/>
            <a:r>
              <a:rPr lang="en-GB" dirty="0"/>
              <a:t>Echolalia</a:t>
            </a:r>
          </a:p>
          <a:p>
            <a:pPr lvl="0"/>
            <a:r>
              <a:rPr lang="en-GB" dirty="0"/>
              <a:t>Disinhibition</a:t>
            </a:r>
          </a:p>
          <a:p>
            <a:pPr lvl="0"/>
            <a:r>
              <a:rPr lang="en-GB" dirty="0"/>
              <a:t>Poor turn taking</a:t>
            </a:r>
          </a:p>
          <a:p>
            <a:pPr lvl="0"/>
            <a:r>
              <a:rPr lang="en-GB" dirty="0"/>
              <a:t>Lack of empathy</a:t>
            </a:r>
          </a:p>
          <a:p>
            <a:pPr lvl="0"/>
            <a:r>
              <a:rPr lang="en-GB" dirty="0"/>
              <a:t>Poor imagination</a:t>
            </a:r>
          </a:p>
          <a:p>
            <a:pPr lvl="0"/>
            <a:r>
              <a:rPr lang="en-GB" dirty="0"/>
              <a:t>Weak prosody</a:t>
            </a:r>
          </a:p>
          <a:p>
            <a:pPr lvl="0"/>
            <a:r>
              <a:rPr lang="en-GB" dirty="0"/>
              <a:t>Repetitive body movements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1324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DYSPHASIA (SLI)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Poor phonological skills</a:t>
            </a:r>
          </a:p>
          <a:p>
            <a:pPr lvl="0"/>
            <a:r>
              <a:rPr lang="en-GB" dirty="0"/>
              <a:t>Weak grammatical skills</a:t>
            </a:r>
          </a:p>
          <a:p>
            <a:pPr lvl="0"/>
            <a:r>
              <a:rPr lang="en-GB" dirty="0"/>
              <a:t>Limited speaking and/or listening vocabulary</a:t>
            </a:r>
          </a:p>
          <a:p>
            <a:pPr lvl="0"/>
            <a:r>
              <a:rPr lang="en-GB" dirty="0"/>
              <a:t>Superficial language processing</a:t>
            </a:r>
          </a:p>
          <a:p>
            <a:pPr lvl="0"/>
            <a:r>
              <a:rPr lang="en-GB" dirty="0"/>
              <a:t>Poor reading comprehension</a:t>
            </a:r>
          </a:p>
          <a:p>
            <a:pPr lvl="0"/>
            <a:r>
              <a:rPr lang="en-GB" dirty="0"/>
              <a:t>Poor listening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5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ADD/ADHD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condition where there is a markedly reduced ability to attend and maintain concentration, sometime accompanied by extreme physical restlessness.</a:t>
            </a:r>
          </a:p>
          <a:p>
            <a:pPr lvl="0"/>
            <a:r>
              <a:rPr lang="en-GB" dirty="0" smtClean="0"/>
              <a:t>Distractibility</a:t>
            </a:r>
            <a:endParaRPr lang="en-GB" dirty="0"/>
          </a:p>
          <a:p>
            <a:pPr lvl="0"/>
            <a:r>
              <a:rPr lang="en-GB" dirty="0"/>
              <a:t>Impulsiveness</a:t>
            </a:r>
          </a:p>
          <a:p>
            <a:pPr lvl="0"/>
            <a:r>
              <a:rPr lang="en-GB" dirty="0"/>
              <a:t>Over 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08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3143910" y="3244334"/>
            <a:ext cx="59041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https://www.youtube.com/watch?v=Q3UNdbxk3xs</a:t>
            </a:r>
          </a:p>
        </p:txBody>
      </p:sp>
    </p:spTree>
    <p:extLst>
      <p:ext uri="{BB962C8B-B14F-4D97-AF65-F5344CB8AC3E}">
        <p14:creationId xmlns:p14="http://schemas.microsoft.com/office/powerpoint/2010/main" val="386036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Websites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https://www.bdadyslexia.org.uk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https://autismwales.org/en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dirty="0">
                <a:hlinkClick r:id="rId4"/>
              </a:rPr>
              <a:t>https://www.nhs.uk/conditions/attention-deficit-hyperactivity-disorder-adhd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r>
              <a:rPr lang="en-GB" dirty="0">
                <a:hlinkClick r:id="rId5"/>
              </a:rPr>
              <a:t>https://www.nhs.uk/conditions/developmental-coordination-disorder-dyspraxia</a:t>
            </a:r>
            <a:r>
              <a:rPr lang="en-GB" dirty="0" smtClean="0">
                <a:hlinkClick r:id="rId5"/>
              </a:rPr>
              <a:t>/</a:t>
            </a:r>
            <a:endParaRPr lang="en-GB" dirty="0" smtClean="0"/>
          </a:p>
          <a:p>
            <a:r>
              <a:rPr lang="en-GB" dirty="0">
                <a:hlinkClick r:id="rId6"/>
              </a:rPr>
              <a:t>https://childmind.org/article/how-to-spot-dyscalculia</a:t>
            </a:r>
            <a:r>
              <a:rPr lang="en-GB" dirty="0" smtClean="0">
                <a:hlinkClick r:id="rId6"/>
              </a:rPr>
              <a:t>/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140611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https://www.youtube.com/watch?v=Q3UNdbxk3xs</a:t>
            </a:r>
          </a:p>
        </p:txBody>
      </p:sp>
    </p:spTree>
    <p:extLst>
      <p:ext uri="{BB962C8B-B14F-4D97-AF65-F5344CB8AC3E}">
        <p14:creationId xmlns:p14="http://schemas.microsoft.com/office/powerpoint/2010/main" val="249587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behaviour and self-esteem </a:t>
            </a:r>
            <a:r>
              <a:rPr lang="en-GB" dirty="0" smtClean="0"/>
              <a:t>of children </a:t>
            </a:r>
            <a:r>
              <a:rPr lang="en-GB" dirty="0"/>
              <a:t>with specific </a:t>
            </a:r>
            <a:r>
              <a:rPr lang="en-GB"/>
              <a:t>speech </a:t>
            </a:r>
            <a:r>
              <a:rPr lang="en-GB" smtClean="0"/>
              <a:t>and language </a:t>
            </a:r>
            <a:r>
              <a:rPr lang="en-GB" dirty="0"/>
              <a:t>difficulties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chrome-extension://</a:t>
            </a:r>
            <a:r>
              <a:rPr lang="en-GB" dirty="0" err="1"/>
              <a:t>nlaealbpbmpioeidemdfedkfmglobidl</a:t>
            </a:r>
            <a:r>
              <a:rPr lang="en-GB" dirty="0"/>
              <a:t>/https://d1wqtxts1xzle7.cloudfront.net/49217610/The_behaviour_and_selfesteem_of_children20160929-18725-1wywo10-with-cover-page-v2.pdf?Expires=1637168306&amp;Signature=BrXJZH75xbrzbGOmlfW8ovX-MQMrH0TLBNW6HkDQEzgFkDu0GN9IcxCSmvEUoyqMxO93L3GCpMlQUXb7ZZPBhnVsXZlQH6zlHkfVxyYpBzoEZd0VobtDA7y6UI7RwEf2PdXUTD~13ecL6oAYKGkHSPvtXzHLYU5FlKJoBKzc4l1iAbeU42JRxpZmKKAiPTmO2~NVTIP~z5moHr3JjN1fLH4aKlhKYVY~FQ8-EbwMi7He3PmAhmw1e0gr7EYpcdMo8d2cSDilka0TzU523jTUjVQXey1CP1KS0t97qE0zjWWZTsxDLukewSNvxHVErjgO9WMsnLLLqjDA9bkzbMpW8w__&amp;Key-Pair-Id=APKAJLOHF5GGSLRBV4Z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404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65</TotalTime>
  <Words>323</Words>
  <Application>Microsoft Office PowerPoint</Application>
  <PresentationFormat>Widescreen</PresentationFormat>
  <Paragraphs>84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Century Gothic</vt:lpstr>
      <vt:lpstr>Wingdings 3</vt:lpstr>
      <vt:lpstr>Wisp</vt:lpstr>
      <vt:lpstr>Additional Learning Needs</vt:lpstr>
      <vt:lpstr>The Two Tests</vt:lpstr>
      <vt:lpstr>Principles of the Code</vt:lpstr>
      <vt:lpstr>Review the ALN definition</vt:lpstr>
      <vt:lpstr>Dyslexia</vt:lpstr>
      <vt:lpstr>DYSPRAXIA </vt:lpstr>
      <vt:lpstr>DYSCALCULIA </vt:lpstr>
      <vt:lpstr>SEMANTIC PRAGMATIC CONTINUUM – Social Communication Disorders </vt:lpstr>
      <vt:lpstr>DYSPHASIA (SLI) </vt:lpstr>
      <vt:lpstr>ADD/ADHD </vt:lpstr>
      <vt:lpstr>PowerPoint Presentation</vt:lpstr>
      <vt:lpstr>Websites </vt:lpstr>
      <vt:lpstr>PowerPoint Presentation</vt:lpstr>
      <vt:lpstr>The behaviour and self-esteem of children with specific speech and language difficulties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Additional Learning Needs</dc:title>
  <dc:creator>Sue</dc:creator>
  <cp:lastModifiedBy>Sue</cp:lastModifiedBy>
  <cp:revision>5</cp:revision>
  <dcterms:created xsi:type="dcterms:W3CDTF">2021-11-17T15:09:01Z</dcterms:created>
  <dcterms:modified xsi:type="dcterms:W3CDTF">2021-11-17T16:50:08Z</dcterms:modified>
</cp:coreProperties>
</file>