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8"/>
  </p:notesMasterIdLst>
  <p:sldIdLst>
    <p:sldId id="256" r:id="rId2"/>
    <p:sldId id="286" r:id="rId3"/>
    <p:sldId id="299" r:id="rId4"/>
    <p:sldId id="300" r:id="rId5"/>
    <p:sldId id="301" r:id="rId6"/>
    <p:sldId id="287" r:id="rId7"/>
    <p:sldId id="288" r:id="rId8"/>
    <p:sldId id="290" r:id="rId9"/>
    <p:sldId id="292" r:id="rId10"/>
    <p:sldId id="298" r:id="rId11"/>
    <p:sldId id="297" r:id="rId12"/>
    <p:sldId id="294" r:id="rId13"/>
    <p:sldId id="295" r:id="rId14"/>
    <p:sldId id="296" r:id="rId15"/>
    <p:sldId id="293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3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10/9/2019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9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Vectors </a:t>
            </a:r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5987008" cy="1752600"/>
          </a:xfrm>
        </p:spPr>
        <p:txBody>
          <a:bodyPr>
            <a:normAutofit/>
          </a:bodyPr>
          <a:lstStyle/>
          <a:p>
            <a:r>
              <a:rPr lang="en-GB" dirty="0"/>
              <a:t>ACCA5021 Statistical Programming</a:t>
            </a:r>
          </a:p>
          <a:p>
            <a:endParaRPr lang="en-GB" dirty="0"/>
          </a:p>
          <a:p>
            <a:r>
              <a:rPr lang="en-GB" sz="2000" dirty="0"/>
              <a:t>Dr </a:t>
            </a:r>
            <a:r>
              <a:rPr lang="en-GB" sz="2000" dirty="0" err="1"/>
              <a:t>Nik</a:t>
            </a:r>
            <a:r>
              <a:rPr lang="en-GB" sz="2000" dirty="0"/>
              <a:t>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Vector Length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we want to exclude the final element we can use 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length(x) </a:t>
            </a:r>
            <a:r>
              <a:rPr lang="en-GB" dirty="0"/>
              <a:t>function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x&lt;-c(0.4, 0.8, 1.2, 1.6, 2.0, 2.4)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x[1:length(x)-1] 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0.4  0.8  1.2  1.6  2.0</a:t>
            </a:r>
          </a:p>
          <a:p>
            <a:endParaRPr lang="en-GB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Or, using the negative notation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x[-length(x)] 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0.4  0.8  1.2  1.6  2.0</a:t>
            </a:r>
          </a:p>
          <a:p>
            <a:endParaRPr lang="en-GB" dirty="0">
              <a:cs typeface="Arial" panose="020B0604020202020204" pitchFamily="34" charset="0"/>
            </a:endParaRPr>
          </a:p>
          <a:p>
            <a:r>
              <a:rPr lang="en-GB" dirty="0">
                <a:cs typeface="Arial" panose="020B0604020202020204" pitchFamily="34" charset="0"/>
              </a:rPr>
              <a:t>This can be useful when programming as it’s a more general form that can be used in loops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53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NULL and 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 the last workshop we used NA and NULL in passing</a:t>
            </a:r>
          </a:p>
          <a:p>
            <a:pPr lvl="1"/>
            <a:r>
              <a:rPr lang="en-GB" dirty="0" smtClean="0"/>
              <a:t>NULL – data that doesn’t exist, rather than data that exists but isn’t know</a:t>
            </a:r>
          </a:p>
          <a:p>
            <a:pPr lvl="1"/>
            <a:r>
              <a:rPr lang="en-GB" dirty="0"/>
              <a:t>NA – represents missing </a:t>
            </a:r>
            <a:r>
              <a:rPr lang="en-GB" dirty="0" smtClean="0"/>
              <a:t>data</a:t>
            </a:r>
          </a:p>
          <a:p>
            <a:r>
              <a:rPr lang="en-GB" dirty="0" smtClean="0"/>
              <a:t>NULL </a:t>
            </a:r>
            <a:r>
              <a:rPr lang="en-GB" dirty="0"/>
              <a:t>is commonly used to create a starter vector that can then have elements appended to it in a loop</a:t>
            </a:r>
          </a:p>
          <a:p>
            <a:r>
              <a:rPr lang="en-GB" dirty="0"/>
              <a:t>NULL is a modeless </a:t>
            </a:r>
            <a:r>
              <a:rPr lang="en-GB" dirty="0" smtClean="0"/>
              <a:t>object</a:t>
            </a:r>
          </a:p>
          <a:p>
            <a:r>
              <a:rPr lang="en-GB" dirty="0"/>
              <a:t>R functions will ignore </a:t>
            </a:r>
            <a:r>
              <a:rPr lang="en-GB" dirty="0" smtClean="0"/>
              <a:t>NULL</a:t>
            </a:r>
            <a:endParaRPr lang="en-GB" dirty="0"/>
          </a:p>
          <a:p>
            <a:pPr marL="667512" lvl="2" indent="0">
              <a:buNone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x&lt;-c(12,NULL,33,50,29)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mean(x)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31.5</a:t>
            </a: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828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NULL and 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R functions will </a:t>
            </a:r>
            <a:r>
              <a:rPr lang="en-GB" dirty="0" smtClean="0"/>
              <a:t>not ignore NA</a:t>
            </a:r>
            <a:endParaRPr lang="en-GB" dirty="0"/>
          </a:p>
          <a:p>
            <a:pPr marL="676656" lvl="2" indent="0">
              <a:buNone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x&lt;-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c(12,NA,33,50,29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mean(x)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endParaRPr lang="en-GB" sz="2800" dirty="0" smtClean="0"/>
          </a:p>
          <a:p>
            <a:r>
              <a:rPr lang="en-GB" dirty="0" smtClean="0"/>
              <a:t>To handle missing data, many R functions come with an optional argument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na.rm</a:t>
            </a:r>
            <a:r>
              <a:rPr lang="en-GB" dirty="0" smtClean="0"/>
              <a:t> (</a:t>
            </a:r>
            <a:r>
              <a:rPr lang="en-GB" i="1" dirty="0" smtClean="0"/>
              <a:t>NA remove</a:t>
            </a:r>
            <a:r>
              <a:rPr lang="en-GB" dirty="0" smtClean="0"/>
              <a:t>) that, when set to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dirty="0" smtClean="0"/>
              <a:t>, makes the function skip these data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x&lt;-c(12,NA,33,50,29)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mean(x, na.rm=T)</a:t>
            </a:r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31.5</a:t>
            </a:r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/>
              <a:t>Each mode has its own type of NA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9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NULL and 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Testing for NULL and NA values is done using functions that return Booleans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c(12,NA,33,NULL,29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is.na(x[1])==TRUE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  <a:endParaRPr lang="en-GB" sz="2800" dirty="0"/>
          </a:p>
          <a:p>
            <a:pPr marL="676656" lvl="2" indent="0">
              <a:buNone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is.na(x[2])==TRUE</a:t>
            </a:r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</a:t>
            </a:r>
            <a:r>
              <a:rPr lang="en-GB" sz="280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 TRUE</a:t>
            </a:r>
          </a:p>
          <a:p>
            <a:pPr marL="676656" lvl="2" indent="0">
              <a:buNone/>
            </a:pPr>
            <a:r>
              <a:rPr lang="en-GB" sz="280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is.null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(x[3])==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  <a:endParaRPr lang="en-GB" sz="2800" dirty="0"/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is.null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(x[4])==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634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Repeating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If you want a vector consisting of many elements of the same value you can use 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rep(value, repetitions) </a:t>
            </a:r>
            <a:r>
              <a:rPr lang="en-GB" dirty="0"/>
              <a:t>function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x&lt;-rep(8,5)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8  8  8  8  8</a:t>
            </a:r>
            <a:endParaRPr lang="en-GB" dirty="0"/>
          </a:p>
          <a:p>
            <a:endParaRPr lang="en-GB" dirty="0"/>
          </a:p>
          <a:p>
            <a:r>
              <a:rPr lang="en-GB" dirty="0"/>
              <a:t>This can also be used with a named argument </a:t>
            </a:r>
            <a:r>
              <a:rPr lang="en-GB" i="1" dirty="0"/>
              <a:t>each</a:t>
            </a:r>
            <a:r>
              <a:rPr lang="en-GB" dirty="0"/>
              <a:t> which interleaves the copied of </a:t>
            </a:r>
            <a:r>
              <a:rPr lang="en-GB" i="1" dirty="0"/>
              <a:t>value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x&lt;-rep(c(2,3,4), each=2)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  2  3  3  4 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71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Recycling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/>
              <a:t>What happens if we try to apply an operation that expects two same-length vectors to two vectors of different lengths?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c(1,0,1) + c(1,2,3,4,5,6,7,8)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  2  4  5  5  7  8  8</a:t>
            </a:r>
          </a:p>
          <a:p>
            <a:endParaRPr lang="en-GB" dirty="0"/>
          </a:p>
          <a:p>
            <a:r>
              <a:rPr lang="en-GB" dirty="0"/>
              <a:t>R will </a:t>
            </a:r>
            <a:r>
              <a:rPr lang="en-GB" i="1" dirty="0"/>
              <a:t>recycle</a:t>
            </a:r>
            <a:r>
              <a:rPr lang="en-GB" dirty="0"/>
              <a:t> the shorter vector, repeating it as often as necessary to make it the length of the long vector</a:t>
            </a:r>
          </a:p>
          <a:p>
            <a:r>
              <a:rPr lang="en-GB" dirty="0"/>
              <a:t>Effectively, this gives us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c(1,0,1,1,0,1,1,0) + c(1,2,3,4,5,6,7,8)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  2  4  5  5  7  8  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975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Write a script to do the following:</a:t>
            </a:r>
          </a:p>
          <a:p>
            <a:pPr lvl="1"/>
            <a:r>
              <a:rPr lang="en-GB" dirty="0"/>
              <a:t>Create a vector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vector_1</a:t>
            </a:r>
            <a:r>
              <a:rPr lang="en-GB" dirty="0" smtClean="0"/>
              <a:t> </a:t>
            </a:r>
            <a:r>
              <a:rPr lang="en-GB" dirty="0"/>
              <a:t>containing 3 each of the values 0,2,4,6,8</a:t>
            </a:r>
          </a:p>
          <a:p>
            <a:pPr lvl="1"/>
            <a:r>
              <a:rPr lang="en-GB" dirty="0"/>
              <a:t>Create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vector_2</a:t>
            </a:r>
            <a:r>
              <a:rPr lang="en-GB" dirty="0" smtClean="0"/>
              <a:t> </a:t>
            </a:r>
            <a:r>
              <a:rPr lang="en-GB" dirty="0"/>
              <a:t>from the contents of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vector_1</a:t>
            </a:r>
            <a:r>
              <a:rPr lang="en-GB" dirty="0" smtClean="0"/>
              <a:t>, </a:t>
            </a:r>
            <a:r>
              <a:rPr lang="en-GB" dirty="0"/>
              <a:t>where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vector_2</a:t>
            </a:r>
            <a:r>
              <a:rPr lang="en-GB" dirty="0" smtClean="0"/>
              <a:t> </a:t>
            </a:r>
            <a:r>
              <a:rPr lang="en-GB" dirty="0"/>
              <a:t>contains the same values as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vector_1</a:t>
            </a:r>
            <a:r>
              <a:rPr lang="en-GB" dirty="0" smtClean="0"/>
              <a:t> </a:t>
            </a:r>
            <a:r>
              <a:rPr lang="en-GB" dirty="0"/>
              <a:t>but in reverse order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Can you do this as a single line of code?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81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Manual Looping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 contains a lot of familiar programming constructs such as loops, decisions and functions</a:t>
            </a:r>
          </a:p>
          <a:p>
            <a:pPr lvl="1"/>
            <a:r>
              <a:rPr lang="en-GB" dirty="0"/>
              <a:t>We’ll look at these in detail later in the course</a:t>
            </a:r>
          </a:p>
          <a:p>
            <a:r>
              <a:rPr lang="en-GB" dirty="0"/>
              <a:t>The loop structure can be used to manually cycle through the elements of a vector so that they can be operated upon by operations that are more complex that the vector operations we’ve looked at already</a:t>
            </a:r>
          </a:p>
          <a:p>
            <a:r>
              <a:rPr lang="en-GB" dirty="0"/>
              <a:t>Basic structure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(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1:10) {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do stuff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}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499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Manual Looping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The output of this will be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y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3  6  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3  7  6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2"/>
            <a:ext cx="7664616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34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Looping Using </a:t>
            </a:r>
            <a:r>
              <a:rPr lang="en-GB" dirty="0" err="1"/>
              <a:t>seq</a:t>
            </a:r>
            <a:r>
              <a:rPr lang="en-GB" dirty="0"/>
              <a:t>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Manual looping only works if we are absolutely certain how many times we need the loop to run</a:t>
            </a:r>
          </a:p>
          <a:p>
            <a:r>
              <a:rPr lang="en-GB" dirty="0"/>
              <a:t>Sometimes this isn’t the case</a:t>
            </a:r>
          </a:p>
          <a:p>
            <a:pPr lvl="1"/>
            <a:r>
              <a:rPr lang="en-GB" dirty="0"/>
              <a:t>We may not know how big the vector we want to loop through actually is</a:t>
            </a:r>
          </a:p>
          <a:p>
            <a:pPr lvl="1"/>
            <a:r>
              <a:rPr lang="en-GB" dirty="0"/>
              <a:t>We may want to test an inequality and break out of a loop</a:t>
            </a:r>
          </a:p>
          <a:p>
            <a:r>
              <a:rPr lang="en-GB" dirty="0"/>
              <a:t>In these cases we use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 </a:t>
            </a:r>
            <a:r>
              <a:rPr lang="en-GB" dirty="0"/>
              <a:t>instead of a list</a:t>
            </a:r>
          </a:p>
          <a:p>
            <a:r>
              <a:rPr lang="en-GB" dirty="0"/>
              <a:t>Basic structure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(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(x) {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do stuff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}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66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Looping Using </a:t>
            </a:r>
            <a:r>
              <a:rPr lang="en-GB" dirty="0" err="1"/>
              <a:t>seq</a:t>
            </a:r>
            <a:r>
              <a:rPr lang="en-GB" dirty="0"/>
              <a:t>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not 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length(x) </a:t>
            </a:r>
            <a:r>
              <a:rPr lang="en-GB" dirty="0"/>
              <a:t>instead of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(x)</a:t>
            </a:r>
            <a:r>
              <a:rPr lang="en-GB" dirty="0"/>
              <a:t>?</a:t>
            </a:r>
          </a:p>
          <a:p>
            <a:pPr lvl="1"/>
            <a:r>
              <a:rPr lang="en-GB" dirty="0" err="1"/>
              <a:t>Seq</a:t>
            </a:r>
            <a:r>
              <a:rPr lang="en-GB" dirty="0"/>
              <a:t>(x) generates a vector with the same number of elements as x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x&lt;-(2,5,6,2,4)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1  2  3  4  5</a:t>
            </a:r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If x is empty, then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(x) </a:t>
            </a:r>
            <a:r>
              <a:rPr lang="en-GB" dirty="0"/>
              <a:t>returns the integer 0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x&lt;-NULL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integer(0)</a:t>
            </a:r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72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Looping Using </a:t>
            </a:r>
            <a:r>
              <a:rPr lang="en-GB" dirty="0" err="1"/>
              <a:t>seq</a:t>
            </a:r>
            <a:r>
              <a:rPr lang="en-GB" dirty="0"/>
              <a:t>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length(x) </a:t>
            </a:r>
            <a:r>
              <a:rPr lang="en-GB" dirty="0"/>
              <a:t>is used on an empty vector, it returns a vector of length 1 containing the value 0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x&lt;-NULL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length(x)</a:t>
            </a:r>
          </a:p>
          <a:p>
            <a:pPr marL="676656" lvl="2" indent="0">
              <a:buNone/>
            </a:pP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0</a:t>
            </a:r>
            <a:endParaRPr lang="en-GB" dirty="0"/>
          </a:p>
          <a:p>
            <a:r>
              <a:rPr lang="en-GB" dirty="0"/>
              <a:t>This means that if we were to have something that loops 0 times</a:t>
            </a:r>
          </a:p>
          <a:p>
            <a:pPr lvl="1"/>
            <a:r>
              <a:rPr lang="en-GB" dirty="0"/>
              <a:t>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()-</a:t>
            </a:r>
            <a:r>
              <a:rPr lang="en-GB" dirty="0"/>
              <a:t>based loop would loop zero times</a:t>
            </a:r>
          </a:p>
          <a:p>
            <a:pPr lvl="1"/>
            <a:r>
              <a:rPr lang="en-GB" dirty="0"/>
              <a:t>A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length()-</a:t>
            </a:r>
            <a:r>
              <a:rPr lang="en-GB" dirty="0"/>
              <a:t>based loop would loop once</a:t>
            </a:r>
          </a:p>
          <a:p>
            <a:r>
              <a:rPr lang="en-GB" dirty="0"/>
              <a:t>It is therefore much better practice to use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seq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 </a:t>
            </a:r>
            <a:r>
              <a:rPr lang="en-GB" dirty="0"/>
              <a:t>for loops than to 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length()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275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Escaping A Loop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exit a loop, use 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break</a:t>
            </a:r>
            <a:r>
              <a:rPr lang="en-GB" dirty="0"/>
              <a:t> statement</a:t>
            </a:r>
          </a:p>
          <a:p>
            <a:endParaRPr lang="en-GB" dirty="0"/>
          </a:p>
          <a:p>
            <a:r>
              <a:rPr lang="en-GB" dirty="0"/>
              <a:t>As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 output of this will be</a:t>
            </a: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y	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1480" lvl="1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  4  0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628800"/>
            <a:ext cx="8280920" cy="355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86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Exercise/Homework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Write a script to do the following:</a:t>
            </a:r>
          </a:p>
          <a:p>
            <a:pPr lvl="1"/>
            <a:r>
              <a:rPr lang="en-GB" dirty="0"/>
              <a:t>Create a vector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fib</a:t>
            </a:r>
            <a:r>
              <a:rPr lang="en-GB" dirty="0"/>
              <a:t> containing the values 1,1</a:t>
            </a:r>
          </a:p>
          <a:p>
            <a:pPr lvl="1"/>
            <a:r>
              <a:rPr lang="en-GB" dirty="0"/>
              <a:t>From this, extend the vector so that contains the first 20 elements of the Fibonacci sequence</a:t>
            </a:r>
          </a:p>
          <a:p>
            <a:pPr lvl="1"/>
            <a:r>
              <a:rPr lang="en-GB" dirty="0"/>
              <a:t>Create a vector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tri</a:t>
            </a:r>
            <a:r>
              <a:rPr lang="en-GB" dirty="0"/>
              <a:t> containing the value 1</a:t>
            </a:r>
          </a:p>
          <a:p>
            <a:pPr lvl="1"/>
            <a:r>
              <a:rPr lang="en-GB" dirty="0"/>
              <a:t>From this, extend the vector so that contains the first 20 elements of the triangular number series</a:t>
            </a:r>
          </a:p>
          <a:p>
            <a:pPr lvl="1"/>
            <a:r>
              <a:rPr lang="en-GB" dirty="0"/>
              <a:t>Use the vectors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fib</a:t>
            </a:r>
            <a:r>
              <a:rPr lang="en-GB" dirty="0"/>
              <a:t>  and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tri</a:t>
            </a:r>
            <a:r>
              <a:rPr lang="en-GB" dirty="0"/>
              <a:t> to generate vectors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short_fib</a:t>
            </a:r>
            <a:r>
              <a:rPr lang="en-GB" dirty="0"/>
              <a:t>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short_tri</a:t>
            </a:r>
            <a:r>
              <a:rPr lang="en-GB" dirty="0"/>
              <a:t> that contain only the elements whose values are under 25</a:t>
            </a:r>
          </a:p>
          <a:p>
            <a:pPr lvl="1"/>
            <a:r>
              <a:rPr lang="en-GB" dirty="0"/>
              <a:t>Calculate the vector index at the point where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fib[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] </a:t>
            </a:r>
            <a:r>
              <a:rPr lang="en-GB" dirty="0"/>
              <a:t>is larger than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tri[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50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week: </a:t>
            </a:r>
            <a:r>
              <a:rPr lang="en-GB"/>
              <a:t>Vectors </a:t>
            </a:r>
            <a:r>
              <a:rPr lang="en-GB" smtClean="0"/>
              <a:t>III</a:t>
            </a:r>
            <a:endParaRPr lang="en-GB" dirty="0"/>
          </a:p>
          <a:p>
            <a:endParaRPr lang="en-GB" dirty="0"/>
          </a:p>
          <a:p>
            <a:r>
              <a:rPr lang="en-GB" dirty="0"/>
              <a:t>Homework: </a:t>
            </a:r>
          </a:p>
          <a:p>
            <a:pPr lvl="1"/>
            <a:r>
              <a:rPr lang="en-GB" dirty="0"/>
              <a:t>Read sections 2.0 to 2.5 </a:t>
            </a:r>
            <a:r>
              <a:rPr lang="en-GB" dirty="0" smtClean="0"/>
              <a:t>and 2.7 of </a:t>
            </a:r>
            <a:r>
              <a:rPr lang="en-GB" dirty="0" err="1"/>
              <a:t>Matloff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13961</TotalTime>
  <Words>862</Words>
  <Application>Microsoft Office PowerPoint</Application>
  <PresentationFormat>On-screen Show (4:3)</PresentationFormat>
  <Paragraphs>162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Georgia</vt:lpstr>
      <vt:lpstr>Trebuchet MS</vt:lpstr>
      <vt:lpstr>Wingdings 2</vt:lpstr>
      <vt:lpstr>Nik2013</vt:lpstr>
      <vt:lpstr> Vectors II</vt:lpstr>
      <vt:lpstr>Vector Length</vt:lpstr>
      <vt:lpstr>NULL and NA</vt:lpstr>
      <vt:lpstr>NULL and NA</vt:lpstr>
      <vt:lpstr>NULL and NA</vt:lpstr>
      <vt:lpstr>Repeating Elements</vt:lpstr>
      <vt:lpstr>Recycling Elements</vt:lpstr>
      <vt:lpstr>Exercises</vt:lpstr>
      <vt:lpstr>Manual Looping</vt:lpstr>
      <vt:lpstr>Manual Looping</vt:lpstr>
      <vt:lpstr>Looping Using seq()</vt:lpstr>
      <vt:lpstr>Looping Using seq()</vt:lpstr>
      <vt:lpstr>Looping Using seq()</vt:lpstr>
      <vt:lpstr>Escaping A Loop</vt:lpstr>
      <vt:lpstr>Exercise/Homework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ACCA5021 Statistical Programming</dc:title>
  <dc:creator>NJW</dc:creator>
  <cp:lastModifiedBy>Nik Whitehead</cp:lastModifiedBy>
  <cp:revision>337</cp:revision>
  <dcterms:created xsi:type="dcterms:W3CDTF">2011-09-13T10:27:46Z</dcterms:created>
  <dcterms:modified xsi:type="dcterms:W3CDTF">2019-10-09T10:21:16Z</dcterms:modified>
</cp:coreProperties>
</file>