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284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973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51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25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988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82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528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217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35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2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C740731-E579-4F9D-AB5C-5DC26B087AAA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D4D801BE-0874-4DE0-8D6D-A6376CEF3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98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cadw.gov.wales/sites/default/files/2019-05/Hafod%20and%20the%20Lower%20Swansea%20Valley-%20Understanding%20Urban%20Character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D25154-9EF7-4C33-9AAC-7B3BE089F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0AA5D-FB06-F4C8-D23F-0772BDE300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643468"/>
            <a:ext cx="9966960" cy="3592432"/>
          </a:xfrm>
        </p:spPr>
        <p:txBody>
          <a:bodyPr>
            <a:normAutofit/>
          </a:bodyPr>
          <a:lstStyle/>
          <a:p>
            <a:r>
              <a:rPr lang="en-GB" sz="7200" b="1" dirty="0">
                <a:solidFill>
                  <a:schemeClr val="accent1">
                    <a:lumMod val="75000"/>
                  </a:schemeClr>
                </a:solidFill>
              </a:rPr>
              <a:t>Swansea Case and industrial revolution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04E8C0-C927-4C06-A96A-BF3323BA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36A50-89AD-01A9-3D45-FAAB285EB5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4913336"/>
            <a:ext cx="7891272" cy="106984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Arial Black" panose="020B0A04020102020204" pitchFamily="34" charset="0"/>
              </a:rPr>
              <a:t>Daniel </a:t>
            </a:r>
            <a:r>
              <a:rPr lang="en-GB" sz="3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Radulea</a:t>
            </a:r>
            <a:r>
              <a:rPr lang="en-GB" sz="3600" dirty="0">
                <a:solidFill>
                  <a:srgbClr val="000000"/>
                </a:solidFill>
                <a:latin typeface="Arial Black" panose="020B0A04020102020204" pitchFamily="34" charset="0"/>
              </a:rPr>
              <a:t>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DCECFD5-4C30-4892-9FF0-540E1795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10245590" y="5111496"/>
            <a:chExt cx="1080904" cy="1080902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5C67F70-EAFE-425C-8422-591620A96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5590" y="5111496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47FA16B-C217-4D91-84EA-5B0846BD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53681" y="5219586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91319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4452A4A-2853-4001-9BA1-21733333F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CC9F2-2FD2-D844-8913-683A1312F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93" y="1381059"/>
            <a:ext cx="5168168" cy="449997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coastal and river location convenient for international trade and transporting ore.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Abundant in coal, limestone and ironstone; all key materials for the smelting industries.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Led by powerful industrialists: The Vivian family, Chauncey Townsend, and Lord Vernon.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Massive investment in canals, railways and docks connecting raw materials and the market.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Swansea named “The Copperopolis” global center of copper smelting.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873755-74D5-AC27-F3D0-40385C2A9C4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154" r="19819"/>
          <a:stretch>
            <a:fillRect/>
          </a:stretch>
        </p:blipFill>
        <p:spPr>
          <a:xfrm>
            <a:off x="6241217" y="321733"/>
            <a:ext cx="2380871" cy="28420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CB9AC1C-79C9-4966-8F90-DBA8A6984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7479254-2731-44C5-88FB-BF4A5EF71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0000" y="3324678"/>
            <a:ext cx="2361497" cy="2777740"/>
          </a:xfrm>
          <a:prstGeom prst="rect">
            <a:avLst/>
          </a:prstGeom>
          <a:blipFill dpi="0" rotWithShape="1"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1AF18D-4F4D-F200-D2F2-CEF15819C8D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" b="1649"/>
          <a:stretch>
            <a:fillRect/>
          </a:stretch>
        </p:blipFill>
        <p:spPr>
          <a:xfrm>
            <a:off x="8776087" y="2330472"/>
            <a:ext cx="3106457" cy="3771945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1C0F8264-A19C-4C08-B6EA-A0BC6DEFB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264CC83-0D4A-4285-9A2E-94AAA96B5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816401C-2A1E-456D-957D-2394225128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Mount Pleasant Terrace">
            <a:hlinkClick r:id="" action="ppaction://media"/>
            <a:extLst>
              <a:ext uri="{FF2B5EF4-FFF2-40B4-BE49-F238E27FC236}">
                <a16:creationId xmlns:a16="http://schemas.microsoft.com/office/drawing/2014/main" id="{81FD6D78-CE90-1328-1668-5EF8C60899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979769" y="547694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49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5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AF35CD-DA30-4E34-B0F3-32C27766D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022CA2-0093-F160-DEF7-EDA08977FB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999" y="1020200"/>
            <a:ext cx="6882269" cy="48278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DF834-DDC4-3554-6E91-D64B544A0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2137" y="1358357"/>
            <a:ext cx="3544034" cy="40507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Steam power and new smelting techniques revolutionised metal production.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massive migrant workforce: Welsh, Cornish and Irish workers filled the valleys.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Transport efficiency: canals, tramroads, and railways fed the docks with materials.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Diverse industry: nickel, cobalt, steel, and tinplate industries thrived.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CFC42DC-2C46-47C4-BC61-530557385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4B91A37-AA1F-4966-8ACF-93023547D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7B17AC5-0931-432F-9A4A-DDCFAA010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Mount Pleasant Terrace 2">
            <a:hlinkClick r:id="" action="ppaction://media"/>
            <a:extLst>
              <a:ext uri="{FF2B5EF4-FFF2-40B4-BE49-F238E27FC236}">
                <a16:creationId xmlns:a16="http://schemas.microsoft.com/office/drawing/2014/main" id="{601A20F1-3623-F69F-66D7-D72D223A6C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901113" y="5722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28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4452A4A-2853-4001-9BA1-21733333F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3" y="321733"/>
            <a:ext cx="5774268" cy="5780684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87F53-4B9D-5D0E-7414-14037A348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783" y="1444864"/>
            <a:ext cx="5168168" cy="375962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Toxic fumes and smoke destroyed farmland and impacted health, "the poisonous Upas tree."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Disease in soil and animals was found everywhere, crops failed, and livestock suffered.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Overcrowded, polluted communities have poor housing and unsafe conditions.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were economic ripple effects from new jobs and trade and some social mobility.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was regeneration and renewal of heritage, translation of ruins into community assets.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2F9126-9BEA-B64E-685C-4AEA557BA61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138" r="26500" b="3"/>
          <a:stretch>
            <a:fillRect/>
          </a:stretch>
        </p:blipFill>
        <p:spPr>
          <a:xfrm>
            <a:off x="6241217" y="321733"/>
            <a:ext cx="2380871" cy="284207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CB9AC1C-79C9-4966-8F90-DBA8A6984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776089" y="321733"/>
            <a:ext cx="3091859" cy="1844147"/>
          </a:xfrm>
          <a:prstGeom prst="rect">
            <a:avLst/>
          </a:prstGeom>
          <a:blipFill dpi="0" rotWithShape="1">
            <a:blip r:embed="rId6">
              <a:duotone>
                <a:schemeClr val="accent5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479254-2731-44C5-88FB-BF4A5EF71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0000" y="3324678"/>
            <a:ext cx="2361497" cy="2777740"/>
          </a:xfrm>
          <a:prstGeom prst="rect">
            <a:avLst/>
          </a:prstGeom>
          <a:blipFill dpi="0" rotWithShape="1"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7A2A37-C218-6D10-13C2-C0F0254FF66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5485" r="7703"/>
          <a:stretch>
            <a:fillRect/>
          </a:stretch>
        </p:blipFill>
        <p:spPr>
          <a:xfrm>
            <a:off x="8776087" y="2330472"/>
            <a:ext cx="3106457" cy="3771945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1C0F8264-A19C-4C08-B6EA-A0BC6DEFB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264CC83-0D4A-4285-9A2E-94AAA96B5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816401C-2A1E-456D-957D-2394225128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2" name="Mount Pleasant Terrace 3">
            <a:hlinkClick r:id="" action="ppaction://media"/>
            <a:extLst>
              <a:ext uri="{FF2B5EF4-FFF2-40B4-BE49-F238E27FC236}">
                <a16:creationId xmlns:a16="http://schemas.microsoft.com/office/drawing/2014/main" id="{86592C6F-37AA-EEB4-C4ED-335BF78D8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092809" y="524705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65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486648D-901F-431C-8FFE-6455ADDAC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72" y="0"/>
            <a:ext cx="12188656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50F2884-B77B-E2A9-8400-ECBBFF2E0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90788"/>
            <a:ext cx="10058400" cy="4050792"/>
          </a:xfrm>
        </p:spPr>
        <p:txBody>
          <a:bodyPr>
            <a:normAutofit fontScale="92500"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Black, J. (2023).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 Industrial Revolution Happened in Britain.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Amberley Publishing Limited.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Miskell, L. (2003). The Making of a New ‘Welsh Metropolis’: Science, Leisure and Industry in Early Nineteenth‐Century Swansea.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History, 88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(289), 32-52.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Miskell, L. (2019).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Intelligent Town: An Urban History of Swansea, 1780-1855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University of Wales Press.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Tallon, A. R., Bromley, R. D., &amp; Thomas, C. J. (2005). Swansea.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Cities, 22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65-76.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Tuttle, C. (2021).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 at work in factories and mines: the economics of child labor during the British industrial revolution.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Williams, P. H. (2022). </a:t>
            </a:r>
            <a:r>
              <a:rPr lang="en-US" sz="18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Britain Shaped the Manufacturing World, 1851–1951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Pen and Sword History.</a:t>
            </a:r>
          </a:p>
          <a:p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https://cadw.gov.wales/sites/default/files/2019-05/Hafod%20and%20the%20Lower%20Swansea%20Valley-%20Understanding%20Urban%20Character_0.pdf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28E7ECE-D1D9-4A45-83E3-B3AAC21AF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2299C5D-8E7A-4F30-B5A0-E61C1AF51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5900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849</TotalTime>
  <Words>400</Words>
  <PresentationFormat>Widescreen</PresentationFormat>
  <Paragraphs>23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Swansea Case and industrial revolution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2025-11-08T22:34:01Z</dcterms:created>
  <dcterms:modified xsi:type="dcterms:W3CDTF">2025-11-10T19:41:18Z</dcterms:modified>
</cp:coreProperties>
</file>