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0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12192000" cy="6858000"/>
  <p:notesSz cx="6858000" cy="12192000"/>
  <p:embeddedFontLst>
    <p:embeddedFont>
      <p:font typeface="Lato" panose="020F0502020204030203" pitchFamily="34" charset="0"/>
      <p:regular r:id="rId39"/>
      <p:bold r:id="rId40"/>
      <p:boldItalic r:id="rId41"/>
    </p:embeddedFont>
    <p:embeddedFont>
      <p:font typeface="Play" panose="020B0604020202020204" charset="0"/>
      <p:regular r:id="rId42"/>
      <p:bold r:id="rId4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" name="Google Shape;20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" name="Google Shape;37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5" name="Google Shape;65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2" name="Google Shape;9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4" name="Google Shape;114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0" name="Google Shape;140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0" name="Google Shape;190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7" name="Google Shape;227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54" name="Google Shape;254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0" name="Google Shape;280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7" name="Google Shape;307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9" name="Google Shape;329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1" name="Google Shape;37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2" name="Google Shape;372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" name="Google Shape;39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97" name="Google Shape;397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8" name="Google Shape;398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26" name="Google Shape;426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" name="Google Shape;427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47" name="Google Shape;447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8" name="Google Shape;448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71" name="Google Shape;471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2" name="Google Shape;472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01" name="Google Shape;501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2" name="Google Shape;502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" name="Google Shape;526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7" name="Google Shape;527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8" name="Google Shape;528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50" name="Google Shape;550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1" name="Google Shape;551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7" name="Google Shape;567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8" name="Google Shape;568;p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1" name="Google Shape;591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92" name="Google Shape;592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3" name="Google Shape;593;p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17" name="Google Shape;617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8" name="Google Shape;618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8" name="Google Shape;648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49" name="Google Shape;649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0" name="Google Shape;650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24</a:t>
            </a:fld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81" name="Google Shape;681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2" name="Google Shape;682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25</a:t>
            </a:fld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5" name="Google Shape;705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06" name="Google Shape;706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7" name="Google Shape;707;p2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26</a:t>
            </a:fld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" name="Google Shape;739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40" name="Google Shape;740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1" name="Google Shape;741;p2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27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6" name="Google Shape;776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77" name="Google Shape;777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8" name="Google Shape;778;p2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28</a:t>
            </a:fld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8" name="Google Shape;818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19" name="Google Shape;819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0" name="Google Shape;820;p2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29</a:t>
            </a:fld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5" name="Google Shape;845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46" name="Google Shape;846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7" name="Google Shape;847;p3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30</a:t>
            </a:fld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9" name="Google Shape;869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70" name="Google Shape;870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1" name="Google Shape;871;p3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31</a:t>
            </a:fld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" name="Google Shape;896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97" name="Google Shape;897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8" name="Google Shape;898;p3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32</a:t>
            </a:fld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0" name="Google Shape;930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31" name="Google Shape;931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2" name="Google Shape;932;p3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33</a:t>
            </a:fld>
            <a:endParaRPr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5" name="Google Shape;955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56" name="Google Shape;956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7" name="Google Shape;957;p3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34</a:t>
            </a:fld>
            <a:endParaRPr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2" name="Google Shape;992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93" name="Google Shape;993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4" name="Google Shape;994;p3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35</a:t>
            </a:fld>
            <a:endParaRPr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" name="Google Shape;1003;p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4" name="Google Shape;1004;p3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5" name="Google Shape;1005;p3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36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STER">
  <p:cSld name="MASTER">
    <p:bg>
      <p:bgPr>
        <a:solidFill>
          <a:srgbClr val="F7F9FC"/>
        </a:solidFill>
        <a:effectLst/>
      </p:bgPr>
    </p:bg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3"/>
          <p:cNvSpPr/>
          <p:nvPr/>
        </p:nvSpPr>
        <p:spPr>
          <a:xfrm>
            <a:off x="411480" y="146304"/>
            <a:ext cx="548640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5758B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65758B"/>
                </a:solidFill>
                <a:latin typeface="Arial"/>
                <a:ea typeface="Arial"/>
                <a:cs typeface="Arial"/>
                <a:sym typeface="Arial"/>
              </a:rPr>
              <a:t>LCMB7023 | Human Capital Management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Google Shape;15;p3"/>
          <p:cNvSpPr/>
          <p:nvPr/>
        </p:nvSpPr>
        <p:spPr>
          <a:xfrm>
            <a:off x="6492240" y="146304"/>
            <a:ext cx="525780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5758B"/>
              </a:buClr>
              <a:buSzPts val="900"/>
              <a:buFont typeface="Arial"/>
              <a:buNone/>
            </a:pPr>
            <a:r>
              <a:rPr lang="en-US" sz="900" b="0" i="0" u="none" strike="noStrike" cap="none">
                <a:solidFill>
                  <a:srgbClr val="65758B"/>
                </a:solidFill>
                <a:latin typeface="Arial"/>
                <a:ea typeface="Arial"/>
                <a:cs typeface="Arial"/>
                <a:sym typeface="Arial"/>
              </a:rPr>
              <a:t>Training &amp; Development at Unilever PLC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6" name="Google Shape;16;p3"/>
          <p:cNvCxnSpPr/>
          <p:nvPr/>
        </p:nvCxnSpPr>
        <p:spPr>
          <a:xfrm>
            <a:off x="411480" y="6519672"/>
            <a:ext cx="11356848" cy="0"/>
          </a:xfrm>
          <a:prstGeom prst="straightConnector1">
            <a:avLst/>
          </a:prstGeom>
          <a:noFill/>
          <a:ln w="10150" cap="flat" cmpd="sng">
            <a:solidFill>
              <a:srgbClr val="D6DEE8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marR="0" lvl="0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guides/learning-and-development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usiness.linkedin.com/learn/resources/workplace-learning-report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forum.org/publications/the-future-of-jobs-report-2025/" TargetMode="External"/><Relationship Id="rId3" Type="http://schemas.openxmlformats.org/officeDocument/2006/relationships/hyperlink" Target="https://www.unilever.com/files/unilever-annual-report-and-accounts-2025.pdf" TargetMode="External"/><Relationship Id="rId7" Type="http://schemas.openxmlformats.org/officeDocument/2006/relationships/hyperlink" Target="https://careers.unilever.com/en/supply-chain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eers.unilever.com/en/uk-and-ireland-unilever-future-leaders-programme-2026" TargetMode="External"/><Relationship Id="rId5" Type="http://schemas.openxmlformats.org/officeDocument/2006/relationships/hyperlink" Target="https://careers.unilever.com/en/early-careers" TargetMode="External"/><Relationship Id="rId4" Type="http://schemas.openxmlformats.org/officeDocument/2006/relationships/hyperlink" Target="https://www.unilever.com/files/unilever-sustainability-statemen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B"/>
        </a:solidFill>
        <a:effectLst/>
      </p:bgPr>
    </p:bg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/>
        </p:nvSpPr>
        <p:spPr>
          <a:xfrm>
            <a:off x="9832" y="0"/>
            <a:ext cx="12191700" cy="6858000"/>
          </a:xfrm>
          <a:prstGeom prst="rect">
            <a:avLst/>
          </a:prstGeom>
          <a:solidFill>
            <a:srgbClr val="F4F7FB"/>
          </a:solidFill>
          <a:ln w="12700" cap="flat" cmpd="sng">
            <a:solidFill>
              <a:srgbClr val="F4F7F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4"/>
          <p:cNvSpPr/>
          <p:nvPr/>
        </p:nvSpPr>
        <p:spPr>
          <a:xfrm>
            <a:off x="0" y="2026925"/>
            <a:ext cx="4206300" cy="4831200"/>
          </a:xfrm>
          <a:prstGeom prst="rect">
            <a:avLst/>
          </a:prstGeom>
          <a:solidFill>
            <a:srgbClr val="143D6B"/>
          </a:solidFill>
          <a:ln w="12700" cap="flat" cmpd="sng">
            <a:solidFill>
              <a:srgbClr val="143D6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4"/>
          <p:cNvSpPr/>
          <p:nvPr/>
        </p:nvSpPr>
        <p:spPr>
          <a:xfrm>
            <a:off x="502920" y="2026920"/>
            <a:ext cx="315480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Play"/>
              <a:buNone/>
            </a:pPr>
            <a:r>
              <a:rPr lang="en-US" sz="3000" b="1" i="0" u="none" strike="noStrike" cap="none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TRAINING &amp;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Play"/>
              <a:buNone/>
            </a:pPr>
            <a:r>
              <a:rPr lang="en-US" sz="3000" b="1" i="0" u="none" strike="noStrike" cap="none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DEVELOPMENT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Play"/>
              <a:buNone/>
            </a:pPr>
            <a:r>
              <a:rPr lang="en-US" sz="3000" b="1" i="0" u="none" strike="noStrike" cap="none">
                <a:solidFill>
                  <a:srgbClr val="FFFFFF"/>
                </a:solidFill>
                <a:latin typeface="Play"/>
                <a:ea typeface="Play"/>
                <a:cs typeface="Play"/>
                <a:sym typeface="Play"/>
              </a:rPr>
              <a:t>AT UNILEVER PLC</a:t>
            </a:r>
            <a:endParaRPr sz="3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Google Shape;26;p4"/>
          <p:cNvSpPr/>
          <p:nvPr/>
        </p:nvSpPr>
        <p:spPr>
          <a:xfrm>
            <a:off x="530352" y="4404360"/>
            <a:ext cx="3108900" cy="73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DE8F4"/>
              </a:buClr>
              <a:buSzPts val="1400"/>
              <a:buFont typeface="Arial"/>
              <a:buNone/>
            </a:pPr>
            <a:r>
              <a:rPr lang="en-US" sz="1400" b="0" i="0" u="none" strike="noStrike" cap="none" dirty="0">
                <a:solidFill>
                  <a:srgbClr val="DDE8F4"/>
                </a:solidFill>
                <a:latin typeface="Arial"/>
                <a:ea typeface="Arial"/>
                <a:cs typeface="Arial"/>
                <a:sym typeface="Arial"/>
              </a:rPr>
              <a:t>LCMB7023 | Human Capital Management</a:t>
            </a:r>
            <a:endParaRPr sz="14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DE8F4"/>
              </a:buClr>
              <a:buSzPts val="1400"/>
              <a:buFont typeface="Arial"/>
              <a:buNone/>
            </a:pPr>
            <a:r>
              <a:rPr lang="en-US" sz="1400" b="0" i="0" u="none" strike="noStrike" cap="none" dirty="0">
                <a:solidFill>
                  <a:srgbClr val="DDE8F4"/>
                </a:solidFill>
                <a:latin typeface="Arial"/>
                <a:ea typeface="Arial"/>
                <a:cs typeface="Arial"/>
                <a:sym typeface="Arial"/>
              </a:rPr>
              <a:t>Assessment Component 2 – Group Presentation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DE8F4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Google Shape;27;p4"/>
          <p:cNvSpPr/>
          <p:nvPr/>
        </p:nvSpPr>
        <p:spPr>
          <a:xfrm>
            <a:off x="530352" y="6350656"/>
            <a:ext cx="27432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lvl="0">
              <a:buClr>
                <a:srgbClr val="84D7D0"/>
              </a:buClr>
              <a:buSzPts val="1400"/>
            </a:pPr>
            <a:r>
              <a:rPr lang="en-US" sz="1400" b="1" i="0" u="none" strike="noStrike" cap="none" dirty="0">
                <a:solidFill>
                  <a:srgbClr val="84D7D0"/>
                </a:solidFill>
                <a:latin typeface="Arial"/>
                <a:ea typeface="Arial"/>
                <a:cs typeface="Arial"/>
                <a:sym typeface="Arial"/>
              </a:rPr>
              <a:t>Dr Gladius Kulothungan</a:t>
            </a:r>
          </a:p>
          <a:p>
            <a:pPr lvl="0">
              <a:buClr>
                <a:srgbClr val="84D7D0"/>
              </a:buClr>
              <a:buSzPts val="1400"/>
            </a:pPr>
            <a:r>
              <a:rPr lang="en-US" sz="1400" b="1" i="0" u="none" strike="noStrike" cap="none" dirty="0">
                <a:solidFill>
                  <a:srgbClr val="84D7D0"/>
                </a:solidFill>
                <a:latin typeface="Arial"/>
                <a:ea typeface="Arial"/>
                <a:cs typeface="Arial"/>
                <a:sym typeface="Arial"/>
              </a:rPr>
              <a:t>MBA | Level 7</a:t>
            </a:r>
            <a:endParaRPr sz="14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" name="Google Shape;28;p4"/>
          <p:cNvSpPr/>
          <p:nvPr/>
        </p:nvSpPr>
        <p:spPr>
          <a:xfrm>
            <a:off x="4800600" y="2194049"/>
            <a:ext cx="21945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100"/>
              <a:buFont typeface="Arial"/>
              <a:buNone/>
            </a:pPr>
            <a:r>
              <a:rPr lang="en-US" sz="21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Group Members</a:t>
            </a:r>
            <a:endParaRPr sz="21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" name="Google Shape;29;p4"/>
          <p:cNvSpPr/>
          <p:nvPr/>
        </p:nvSpPr>
        <p:spPr>
          <a:xfrm>
            <a:off x="4800600" y="2655188"/>
            <a:ext cx="6217800" cy="134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375" tIns="375" rIns="375" bIns="3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00"/>
              <a:buFont typeface="Arial"/>
              <a:buNone/>
            </a:pPr>
            <a:r>
              <a:rPr lang="en-US" sz="1700" b="0" i="0" u="none" strike="noStrike" cap="none" dirty="0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Student 1: </a:t>
            </a:r>
            <a:r>
              <a:rPr lang="en-US" sz="1700" b="0" i="0" u="none" strike="noStrike" cap="none" dirty="0" err="1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1700" dirty="0" err="1">
                <a:solidFill>
                  <a:srgbClr val="1D2B3A"/>
                </a:solidFill>
              </a:rPr>
              <a:t>ohankumar</a:t>
            </a:r>
            <a:r>
              <a:rPr lang="en-US" sz="1700" dirty="0">
                <a:solidFill>
                  <a:srgbClr val="1D2B3A"/>
                </a:solidFill>
              </a:rPr>
              <a:t> </a:t>
            </a:r>
            <a:r>
              <a:rPr lang="en-US" sz="1700" dirty="0" err="1">
                <a:solidFill>
                  <a:srgbClr val="1D2B3A"/>
                </a:solidFill>
              </a:rPr>
              <a:t>Rajeshbhai</a:t>
            </a:r>
            <a:r>
              <a:rPr lang="en-US" sz="1700" dirty="0">
                <a:solidFill>
                  <a:srgbClr val="1D2B3A"/>
                </a:solidFill>
              </a:rPr>
              <a:t> Patel</a:t>
            </a:r>
            <a:r>
              <a:rPr lang="en-US" sz="1700" b="0" i="0" u="none" strike="noStrike" cap="none" dirty="0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          ID:</a:t>
            </a:r>
            <a:r>
              <a:rPr lang="en-US" sz="1700" dirty="0">
                <a:solidFill>
                  <a:srgbClr val="1D2B3A"/>
                </a:solidFill>
              </a:rPr>
              <a:t> 2530043</a:t>
            </a:r>
            <a:endParaRPr sz="17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00"/>
              <a:buFont typeface="Arial"/>
              <a:buNone/>
            </a:pPr>
            <a:r>
              <a:rPr lang="en-US" sz="1700" b="0" i="0" u="none" strike="noStrike" cap="none" dirty="0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Student 2: Parth </a:t>
            </a:r>
            <a:r>
              <a:rPr lang="en-US" sz="1700" b="0" i="0" u="none" strike="noStrike" cap="none" dirty="0" err="1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Vipulkumar</a:t>
            </a:r>
            <a:r>
              <a:rPr lang="en-US" sz="1700" b="0" i="0" u="none" strike="noStrike" cap="none" dirty="0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 Patel                      ID: </a:t>
            </a:r>
            <a:r>
              <a:rPr lang="en-US" sz="1700" dirty="0">
                <a:solidFill>
                  <a:srgbClr val="1D2B3A"/>
                </a:solidFill>
              </a:rPr>
              <a:t>2532673</a:t>
            </a:r>
            <a:endParaRPr sz="17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00"/>
              <a:buFont typeface="Arial"/>
              <a:buNone/>
            </a:pPr>
            <a:r>
              <a:rPr lang="en-US" sz="1700" b="0" i="0" u="none" strike="noStrike" cap="none" dirty="0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Student 3: Harsh Narendrakumar Barot              ID: 2521393</a:t>
            </a:r>
            <a:endParaRPr sz="17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00"/>
              <a:buFont typeface="Arial"/>
              <a:buNone/>
            </a:pPr>
            <a:r>
              <a:rPr lang="en-US" sz="1700" b="0" i="0" u="none" strike="noStrike" cap="none" dirty="0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Student 4: Mohamed Habis </a:t>
            </a:r>
            <a:r>
              <a:rPr lang="en-US" sz="1700" b="0" i="0" u="none" strike="noStrike" cap="none" dirty="0" err="1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Pakkir</a:t>
            </a:r>
            <a:r>
              <a:rPr lang="en-US" sz="1700" b="0" i="0" u="none" strike="noStrike" cap="none" dirty="0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 Mohamed     ID: </a:t>
            </a:r>
            <a:r>
              <a:rPr lang="en-US" sz="1700" dirty="0">
                <a:solidFill>
                  <a:srgbClr val="1D2B3A"/>
                </a:solidFill>
              </a:rPr>
              <a:t>2539916</a:t>
            </a:r>
            <a:endParaRPr sz="17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" name="Google Shape;30;p4"/>
          <p:cNvSpPr/>
          <p:nvPr/>
        </p:nvSpPr>
        <p:spPr>
          <a:xfrm>
            <a:off x="4800600" y="4751275"/>
            <a:ext cx="5989200" cy="10479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9E3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4"/>
          <p:cNvSpPr/>
          <p:nvPr/>
        </p:nvSpPr>
        <p:spPr>
          <a:xfrm>
            <a:off x="5074920" y="4818903"/>
            <a:ext cx="1463100" cy="20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A6A6"/>
              </a:buClr>
              <a:buSzPts val="1200"/>
              <a:buFont typeface="Arial"/>
              <a:buNone/>
            </a:pPr>
            <a:r>
              <a:rPr lang="en-US" sz="1600" b="1" i="0" u="none" strike="noStrike" cap="none">
                <a:solidFill>
                  <a:srgbClr val="00A6A6"/>
                </a:solidFill>
                <a:latin typeface="Arial"/>
                <a:ea typeface="Arial"/>
                <a:cs typeface="Arial"/>
                <a:sym typeface="Arial"/>
              </a:rPr>
              <a:t>Core question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Google Shape;32;p4"/>
          <p:cNvSpPr/>
          <p:nvPr/>
        </p:nvSpPr>
        <p:spPr>
          <a:xfrm>
            <a:off x="5074920" y="5229183"/>
            <a:ext cx="5413200" cy="43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5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How can Unilever strengthen training and development to build future-fit capability, improve performance and prepare its workforce for the AI age?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4"/>
          <p:cNvSpPr/>
          <p:nvPr/>
        </p:nvSpPr>
        <p:spPr>
          <a:xfrm>
            <a:off x="4800600" y="6511988"/>
            <a:ext cx="2743200" cy="21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00"/>
              <a:buFont typeface="Arial"/>
              <a:buNone/>
            </a:pPr>
            <a:endParaRPr sz="11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4" name="Google Shape;34;p4" descr="File:Unilever logo.png - Wikimedia Commons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69650" y="0"/>
            <a:ext cx="11057900" cy="14630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5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Presentation structure &amp; presenter allocation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" name="Google Shape;41;p5"/>
          <p:cNvSpPr/>
          <p:nvPr/>
        </p:nvSpPr>
        <p:spPr>
          <a:xfrm>
            <a:off x="512064" y="9509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2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32 content slides | 4 students | one final group strategy slide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Google Shape;42;p5"/>
          <p:cNvSpPr/>
          <p:nvPr/>
        </p:nvSpPr>
        <p:spPr>
          <a:xfrm>
            <a:off x="685800" y="1430132"/>
            <a:ext cx="10789800" cy="896100"/>
          </a:xfrm>
          <a:prstGeom prst="roundRect">
            <a:avLst>
              <a:gd name="adj" fmla="val 6122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5"/>
          <p:cNvSpPr/>
          <p:nvPr/>
        </p:nvSpPr>
        <p:spPr>
          <a:xfrm>
            <a:off x="685800" y="1475399"/>
            <a:ext cx="63900" cy="8961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5"/>
          <p:cNvSpPr/>
          <p:nvPr/>
        </p:nvSpPr>
        <p:spPr>
          <a:xfrm>
            <a:off x="850392" y="1500069"/>
            <a:ext cx="105156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500" b="1" i="0" u="none" strike="noStrike" cap="none" dirty="0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Rohan | Slides 1–8</a:t>
            </a:r>
            <a:endParaRPr sz="15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5"/>
          <p:cNvSpPr/>
          <p:nvPr/>
        </p:nvSpPr>
        <p:spPr>
          <a:xfrm>
            <a:off x="850392" y="1874973"/>
            <a:ext cx="104973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Current policies &amp; practices — What Unilever currently does and how its learning system supports strategy.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" name="Google Shape;46;p5"/>
          <p:cNvSpPr/>
          <p:nvPr/>
        </p:nvSpPr>
        <p:spPr>
          <a:xfrm>
            <a:off x="685800" y="2509124"/>
            <a:ext cx="10789800" cy="896100"/>
          </a:xfrm>
          <a:prstGeom prst="roundRect">
            <a:avLst>
              <a:gd name="adj" fmla="val 6122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5"/>
          <p:cNvSpPr/>
          <p:nvPr/>
        </p:nvSpPr>
        <p:spPr>
          <a:xfrm>
            <a:off x="685800" y="2554391"/>
            <a:ext cx="63900" cy="8961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5"/>
          <p:cNvSpPr/>
          <p:nvPr/>
        </p:nvSpPr>
        <p:spPr>
          <a:xfrm>
            <a:off x="850392" y="2579061"/>
            <a:ext cx="105156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500" b="1" i="0" u="none" strike="noStrike" cap="none" dirty="0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Parth | Slides 9–16</a:t>
            </a:r>
            <a:endParaRPr sz="15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" name="Google Shape;49;p5"/>
          <p:cNvSpPr/>
          <p:nvPr/>
        </p:nvSpPr>
        <p:spPr>
          <a:xfrm>
            <a:off x="850392" y="2953965"/>
            <a:ext cx="104973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Opportunities &amp; challenges — Critical evaluation of skills, AI, engagement, access and learning effectiveness.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" name="Google Shape;50;p5"/>
          <p:cNvSpPr/>
          <p:nvPr/>
        </p:nvSpPr>
        <p:spPr>
          <a:xfrm>
            <a:off x="685800" y="3588116"/>
            <a:ext cx="10789800" cy="896100"/>
          </a:xfrm>
          <a:prstGeom prst="roundRect">
            <a:avLst>
              <a:gd name="adj" fmla="val 6122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5"/>
          <p:cNvSpPr/>
          <p:nvPr/>
        </p:nvSpPr>
        <p:spPr>
          <a:xfrm>
            <a:off x="685800" y="3633383"/>
            <a:ext cx="63900" cy="8961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5"/>
          <p:cNvSpPr/>
          <p:nvPr/>
        </p:nvSpPr>
        <p:spPr>
          <a:xfrm>
            <a:off x="850392" y="3658053"/>
            <a:ext cx="105156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500" b="1" i="0" u="none" strike="noStrike" cap="none" dirty="0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Harsh | Slides 17–24</a:t>
            </a:r>
            <a:endParaRPr sz="15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Google Shape;53;p5"/>
          <p:cNvSpPr/>
          <p:nvPr/>
        </p:nvSpPr>
        <p:spPr>
          <a:xfrm>
            <a:off x="850392" y="4032957"/>
            <a:ext cx="104973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Root-cause analysis — Why the performance gaps exist: organisation, technology, managers, data and motivation.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5"/>
          <p:cNvSpPr/>
          <p:nvPr/>
        </p:nvSpPr>
        <p:spPr>
          <a:xfrm>
            <a:off x="685800" y="4667108"/>
            <a:ext cx="10789800" cy="896100"/>
          </a:xfrm>
          <a:prstGeom prst="roundRect">
            <a:avLst>
              <a:gd name="adj" fmla="val 6122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5"/>
          <p:cNvSpPr/>
          <p:nvPr/>
        </p:nvSpPr>
        <p:spPr>
          <a:xfrm>
            <a:off x="685800" y="4712375"/>
            <a:ext cx="63900" cy="8961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5"/>
          <p:cNvSpPr/>
          <p:nvPr/>
        </p:nvSpPr>
        <p:spPr>
          <a:xfrm>
            <a:off x="850392" y="4737045"/>
            <a:ext cx="105156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500" b="1" i="0" u="none" strike="noStrike" cap="none" dirty="0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Habis | Slides 25–31</a:t>
            </a:r>
            <a:endParaRPr sz="15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Google Shape;57;p5"/>
          <p:cNvSpPr/>
          <p:nvPr/>
        </p:nvSpPr>
        <p:spPr>
          <a:xfrm>
            <a:off x="850392" y="5111949"/>
            <a:ext cx="104973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Recommendations &amp; future of work — Evidence-based solutions, implementation and 5–10 year implications.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Google Shape;58;p5"/>
          <p:cNvSpPr/>
          <p:nvPr/>
        </p:nvSpPr>
        <p:spPr>
          <a:xfrm>
            <a:off x="685800" y="5746100"/>
            <a:ext cx="10789800" cy="502800"/>
          </a:xfrm>
          <a:prstGeom prst="roundRect">
            <a:avLst>
              <a:gd name="adj" fmla="val 1090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685800" y="5791375"/>
            <a:ext cx="63900" cy="6870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5"/>
          <p:cNvSpPr/>
          <p:nvPr/>
        </p:nvSpPr>
        <p:spPr>
          <a:xfrm>
            <a:off x="850392" y="5816037"/>
            <a:ext cx="105156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5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Slide 32 | Final group strategy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" name="Google Shape;61;p5"/>
          <p:cNvSpPr/>
          <p:nvPr/>
        </p:nvSpPr>
        <p:spPr>
          <a:xfrm flipH="1">
            <a:off x="850404" y="6147514"/>
            <a:ext cx="10497300" cy="11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Synthesis: “Unilever Future-Fit Learning System” — skills intelligence + AI-enabled learning + manager-led transfer + measurable business impact.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" name="Google Shape;62;p5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6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1. Unilever PLC: organisational context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" name="Google Shape;69;p6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2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 global FMCG business whose strategy now explicitly targets a “Fit for AI Age” organisation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0" name="Google Shape;70;p6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6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" name="Google Shape;72;p6"/>
          <p:cNvSpPr/>
          <p:nvPr/>
        </p:nvSpPr>
        <p:spPr>
          <a:xfrm>
            <a:off x="685800" y="1417320"/>
            <a:ext cx="224028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6"/>
          <p:cNvSpPr/>
          <p:nvPr/>
        </p:nvSpPr>
        <p:spPr>
          <a:xfrm>
            <a:off x="795528" y="1554480"/>
            <a:ext cx="202082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4E8C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1F4E8C"/>
                </a:solidFill>
                <a:latin typeface="Arial"/>
                <a:ea typeface="Arial"/>
                <a:cs typeface="Arial"/>
                <a:sym typeface="Arial"/>
              </a:rPr>
              <a:t>96,000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" name="Google Shape;74;p6"/>
          <p:cNvSpPr/>
          <p:nvPr/>
        </p:nvSpPr>
        <p:spPr>
          <a:xfrm>
            <a:off x="795528" y="2057400"/>
            <a:ext cx="202082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employees at year-end 2025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" name="Google Shape;75;p6"/>
          <p:cNvSpPr/>
          <p:nvPr/>
        </p:nvSpPr>
        <p:spPr>
          <a:xfrm>
            <a:off x="3127248" y="1417320"/>
            <a:ext cx="224028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6"/>
          <p:cNvSpPr/>
          <p:nvPr/>
        </p:nvSpPr>
        <p:spPr>
          <a:xfrm>
            <a:off x="3236976" y="1554480"/>
            <a:ext cx="202082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A6A6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00A6A6"/>
                </a:solidFill>
                <a:latin typeface="Arial"/>
                <a:ea typeface="Arial"/>
                <a:cs typeface="Arial"/>
                <a:sym typeface="Arial"/>
              </a:rPr>
              <a:t>190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" name="Google Shape;77;p6"/>
          <p:cNvSpPr/>
          <p:nvPr/>
        </p:nvSpPr>
        <p:spPr>
          <a:xfrm>
            <a:off x="3236976" y="2057400"/>
            <a:ext cx="202082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countries where products are sold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" name="Google Shape;78;p6"/>
          <p:cNvSpPr/>
          <p:nvPr/>
        </p:nvSpPr>
        <p:spPr>
          <a:xfrm>
            <a:off x="5568696" y="1417320"/>
            <a:ext cx="224028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6"/>
          <p:cNvSpPr/>
          <p:nvPr/>
        </p:nvSpPr>
        <p:spPr>
          <a:xfrm>
            <a:off x="5678424" y="1554480"/>
            <a:ext cx="202082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F855A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2F855A"/>
                </a:solidFill>
                <a:latin typeface="Arial"/>
                <a:ea typeface="Arial"/>
                <a:cs typeface="Arial"/>
                <a:sym typeface="Arial"/>
              </a:rPr>
              <a:t>84%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0" name="Google Shape;80;p6"/>
          <p:cNvSpPr/>
          <p:nvPr/>
        </p:nvSpPr>
        <p:spPr>
          <a:xfrm>
            <a:off x="5678424" y="2057400"/>
            <a:ext cx="202082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 satisfaction as a place to work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6"/>
          <p:cNvSpPr/>
          <p:nvPr/>
        </p:nvSpPr>
        <p:spPr>
          <a:xfrm>
            <a:off x="8010144" y="1417320"/>
            <a:ext cx="224028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6"/>
          <p:cNvSpPr/>
          <p:nvPr/>
        </p:nvSpPr>
        <p:spPr>
          <a:xfrm>
            <a:off x="8119872" y="1554480"/>
            <a:ext cx="202082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6B5FB5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6B5FB5"/>
                </a:solidFill>
                <a:latin typeface="Arial"/>
                <a:ea typeface="Arial"/>
                <a:cs typeface="Arial"/>
                <a:sym typeface="Arial"/>
              </a:rPr>
              <a:t>3.7bn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" name="Google Shape;83;p6"/>
          <p:cNvSpPr/>
          <p:nvPr/>
        </p:nvSpPr>
        <p:spPr>
          <a:xfrm>
            <a:off x="8119872" y="2057400"/>
            <a:ext cx="202082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people use Unilever products every day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" name="Google Shape;84;p6"/>
          <p:cNvSpPr/>
          <p:nvPr/>
        </p:nvSpPr>
        <p:spPr>
          <a:xfrm>
            <a:off x="749808" y="2971800"/>
            <a:ext cx="10561320" cy="2011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50"/>
              <a:buFont typeface="Arial"/>
              <a:buChar char="•"/>
            </a:pPr>
            <a:r>
              <a:rPr lang="en-US" sz="165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Following the Ice Cream demerger, Unilever operates four continuing Business Groups: Beauty &amp; Wellbeing, Personal Care, Home Care and Foods.</a:t>
            </a:r>
            <a:endParaRPr sz="16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50"/>
              <a:buFont typeface="Arial"/>
              <a:buChar char="•"/>
            </a:pPr>
            <a:r>
              <a:rPr lang="en-US" sz="165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Its 2025 strategy links people capability to a “Play to Win” culture, stronger talent pipelines and a simpler technology-enabled organisation.</a:t>
            </a:r>
            <a:endParaRPr sz="16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50"/>
              <a:buFont typeface="Arial"/>
              <a:buChar char="•"/>
            </a:pPr>
            <a:r>
              <a:rPr lang="en-US" sz="165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Training therefore needs to serve both immediate performance and long-term workforce transformation.</a:t>
            </a:r>
            <a:endParaRPr sz="16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6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6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T&amp;D is not a support activity here: it is part of Unilever’s operating model and growth strategy.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6"/>
          <p:cNvSpPr/>
          <p:nvPr/>
        </p:nvSpPr>
        <p:spPr>
          <a:xfrm>
            <a:off x="502920" y="6309360"/>
            <a:ext cx="50292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785"/>
              </a:buClr>
              <a:buSzPts val="850"/>
              <a:buFont typeface="Arial"/>
              <a:buNone/>
            </a:pPr>
            <a:endParaRPr sz="85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6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(2026a); Unilever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" name="Google Shape;89;p6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7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2. Why training &amp; development is strategically important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7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External skills disruption makes continuous capability building a business necessity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7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7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7"/>
          <p:cNvSpPr/>
          <p:nvPr/>
        </p:nvSpPr>
        <p:spPr>
          <a:xfrm>
            <a:off x="777240" y="1417320"/>
            <a:ext cx="2834640" cy="13258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100" name="Google Shape;100;p7"/>
          <p:cNvSpPr/>
          <p:nvPr/>
        </p:nvSpPr>
        <p:spPr>
          <a:xfrm>
            <a:off x="886968" y="1554480"/>
            <a:ext cx="26151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97706"/>
              </a:buClr>
              <a:buSzPts val="2500"/>
              <a:buFont typeface="Arial"/>
              <a:buNone/>
            </a:pPr>
            <a:r>
              <a:rPr lang="en-US" sz="2600" b="1" i="0" u="none" strike="noStrike" cap="none">
                <a:solidFill>
                  <a:srgbClr val="D97706"/>
                </a:solidFill>
                <a:latin typeface="Arial"/>
                <a:ea typeface="Arial"/>
                <a:cs typeface="Arial"/>
                <a:sym typeface="Arial"/>
              </a:rPr>
              <a:t>59 / 100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" name="Google Shape;101;p7"/>
          <p:cNvSpPr/>
          <p:nvPr/>
        </p:nvSpPr>
        <p:spPr>
          <a:xfrm>
            <a:off x="886968" y="2057400"/>
            <a:ext cx="2615184" cy="576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workers globally expected to need training by 2030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7"/>
          <p:cNvSpPr/>
          <p:nvPr/>
        </p:nvSpPr>
        <p:spPr>
          <a:xfrm>
            <a:off x="3977640" y="1417320"/>
            <a:ext cx="2834640" cy="13258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103" name="Google Shape;103;p7"/>
          <p:cNvSpPr/>
          <p:nvPr/>
        </p:nvSpPr>
        <p:spPr>
          <a:xfrm>
            <a:off x="4087368" y="1554480"/>
            <a:ext cx="26151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B83232"/>
              </a:buClr>
              <a:buSzPts val="2500"/>
              <a:buFont typeface="Arial"/>
              <a:buNone/>
            </a:pPr>
            <a:r>
              <a:rPr lang="en-US" sz="2600" b="1" i="0" u="none" strike="noStrike" cap="none">
                <a:solidFill>
                  <a:srgbClr val="B83232"/>
                </a:solidFill>
                <a:latin typeface="Arial"/>
                <a:ea typeface="Arial"/>
                <a:cs typeface="Arial"/>
                <a:sym typeface="Arial"/>
              </a:rPr>
              <a:t>39%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7"/>
          <p:cNvSpPr/>
          <p:nvPr/>
        </p:nvSpPr>
        <p:spPr>
          <a:xfrm>
            <a:off x="4087368" y="2057400"/>
            <a:ext cx="2615184" cy="576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of workers’ current skill sets expected to change by 2030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7"/>
          <p:cNvSpPr/>
          <p:nvPr/>
        </p:nvSpPr>
        <p:spPr>
          <a:xfrm>
            <a:off x="7178040" y="1417320"/>
            <a:ext cx="2834640" cy="13258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106" name="Google Shape;106;p7"/>
          <p:cNvSpPr/>
          <p:nvPr/>
        </p:nvSpPr>
        <p:spPr>
          <a:xfrm>
            <a:off x="7287768" y="1554480"/>
            <a:ext cx="26151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6B5FB5"/>
              </a:buClr>
              <a:buSzPts val="2500"/>
              <a:buFont typeface="Arial"/>
              <a:buNone/>
            </a:pPr>
            <a:r>
              <a:rPr lang="en-US" sz="2600" b="1" i="0" u="none" strike="noStrike" cap="none">
                <a:solidFill>
                  <a:srgbClr val="6B5FB5"/>
                </a:solidFill>
                <a:latin typeface="Arial"/>
                <a:ea typeface="Arial"/>
                <a:cs typeface="Arial"/>
                <a:sym typeface="Arial"/>
              </a:rPr>
              <a:t>63%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7" name="Google Shape;107;p7"/>
          <p:cNvSpPr/>
          <p:nvPr/>
        </p:nvSpPr>
        <p:spPr>
          <a:xfrm>
            <a:off x="7287768" y="2057400"/>
            <a:ext cx="2615184" cy="576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of employers identify skills gaps as a key barrier to transformation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7"/>
          <p:cNvSpPr/>
          <p:nvPr/>
        </p:nvSpPr>
        <p:spPr>
          <a:xfrm>
            <a:off x="777240" y="3063240"/>
            <a:ext cx="10424160" cy="1920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40"/>
              <a:buFont typeface="Arial"/>
              <a:buChar char="•"/>
            </a:pPr>
            <a:r>
              <a:rPr lang="en-US" sz="174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For Unilever, AI, digital commerce, social-first marketing and advanced supply-chain technologies are changing both technical and managerial capability requirements.</a:t>
            </a:r>
            <a:endParaRPr sz="1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40"/>
              <a:buFont typeface="Arial"/>
              <a:buChar char="•"/>
            </a:pPr>
            <a:r>
              <a:rPr lang="en-US" sz="174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Human capital theory suggests that investment in knowledge and skills can raise productivity and organisational value when learning is relevant and applied.</a:t>
            </a:r>
            <a:endParaRPr sz="1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40"/>
              <a:buFont typeface="Arial"/>
              <a:buChar char="•"/>
            </a:pPr>
            <a:r>
              <a:rPr lang="en-US" sz="174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The strategic question is therefore not “how much training?” but “which capabilities create performance and adaptability?”</a:t>
            </a:r>
            <a:endParaRPr sz="1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7"/>
          <p:cNvSpPr/>
          <p:nvPr/>
        </p:nvSpPr>
        <p:spPr>
          <a:xfrm>
            <a:off x="502920" y="6309360"/>
            <a:ext cx="50292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B7785"/>
              </a:buClr>
              <a:buSzPts val="850"/>
              <a:buFont typeface="Arial"/>
              <a:buNone/>
            </a:pPr>
            <a:endParaRPr sz="85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7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World Economic Forum (2025); Rahman and Akhter (2021); Armstrong and Taylor (2023).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1" name="Google Shape;111;p7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8"/>
          <p:cNvSpPr/>
          <p:nvPr/>
        </p:nvSpPr>
        <p:spPr>
          <a:xfrm>
            <a:off x="502925" y="502925"/>
            <a:ext cx="11155800" cy="47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3. Current People Strategy: three pillars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8" name="Google Shape;118;p8"/>
          <p:cNvSpPr/>
          <p:nvPr/>
        </p:nvSpPr>
        <p:spPr>
          <a:xfrm>
            <a:off x="512069" y="982911"/>
            <a:ext cx="10972800" cy="29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Learning and development sits inside Unilever’s broader people transformation</a:t>
            </a:r>
            <a:endParaRPr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8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8"/>
          <p:cNvSpPr/>
          <p:nvPr/>
        </p:nvSpPr>
        <p:spPr>
          <a:xfrm>
            <a:off x="9710929" y="571495"/>
            <a:ext cx="1746600" cy="15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8"/>
          <p:cNvSpPr/>
          <p:nvPr/>
        </p:nvSpPr>
        <p:spPr>
          <a:xfrm>
            <a:off x="731525" y="1580445"/>
            <a:ext cx="3063300" cy="3183600"/>
          </a:xfrm>
          <a:prstGeom prst="roundRect">
            <a:avLst>
              <a:gd name="adj" fmla="val 184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22" name="Google Shape;122;p8"/>
          <p:cNvSpPr/>
          <p:nvPr/>
        </p:nvSpPr>
        <p:spPr>
          <a:xfrm>
            <a:off x="731520" y="1508760"/>
            <a:ext cx="64008" cy="29718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8"/>
          <p:cNvSpPr/>
          <p:nvPr/>
        </p:nvSpPr>
        <p:spPr>
          <a:xfrm>
            <a:off x="896117" y="1717584"/>
            <a:ext cx="27888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Winning culture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4" name="Google Shape;124;p8"/>
          <p:cNvSpPr/>
          <p:nvPr/>
        </p:nvSpPr>
        <p:spPr>
          <a:xfrm>
            <a:off x="896117" y="2119205"/>
            <a:ext cx="2770500" cy="251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Four behaviours: care deeply; focus on what counts; stay three steps ahead; deliver with excellence. Culture immersion workshops translate behaviours into day-to-day roles.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8"/>
          <p:cNvSpPr/>
          <p:nvPr/>
        </p:nvSpPr>
        <p:spPr>
          <a:xfrm>
            <a:off x="4069083" y="1580445"/>
            <a:ext cx="3063300" cy="3183600"/>
          </a:xfrm>
          <a:prstGeom prst="roundRect">
            <a:avLst>
              <a:gd name="adj" fmla="val 184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26" name="Google Shape;126;p8"/>
          <p:cNvSpPr/>
          <p:nvPr/>
        </p:nvSpPr>
        <p:spPr>
          <a:xfrm>
            <a:off x="4069080" y="1508760"/>
            <a:ext cx="64008" cy="29718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8"/>
          <p:cNvSpPr/>
          <p:nvPr/>
        </p:nvSpPr>
        <p:spPr>
          <a:xfrm>
            <a:off x="4233675" y="1717584"/>
            <a:ext cx="27888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Uncompromising on talent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8"/>
          <p:cNvSpPr/>
          <p:nvPr/>
        </p:nvSpPr>
        <p:spPr>
          <a:xfrm>
            <a:off x="4233675" y="2119205"/>
            <a:ext cx="2770500" cy="251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Identify high-impact roles, strengthen succession, accelerate high performers and develop future-fit skills for value-driving positions.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9" name="Google Shape;129;p8"/>
          <p:cNvSpPr/>
          <p:nvPr/>
        </p:nvSpPr>
        <p:spPr>
          <a:xfrm>
            <a:off x="7406640" y="1508760"/>
            <a:ext cx="3063240" cy="2971800"/>
          </a:xfrm>
          <a:prstGeom prst="roundRect">
            <a:avLst>
              <a:gd name="adj" fmla="val 184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8"/>
          <p:cNvSpPr/>
          <p:nvPr/>
        </p:nvSpPr>
        <p:spPr>
          <a:xfrm>
            <a:off x="7406640" y="1508760"/>
            <a:ext cx="64008" cy="29718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8"/>
          <p:cNvSpPr/>
          <p:nvPr/>
        </p:nvSpPr>
        <p:spPr>
          <a:xfrm>
            <a:off x="7571234" y="1717584"/>
            <a:ext cx="27888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Next Wave Organisation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8"/>
          <p:cNvSpPr/>
          <p:nvPr/>
        </p:nvSpPr>
        <p:spPr>
          <a:xfrm>
            <a:off x="7571234" y="2119205"/>
            <a:ext cx="2770500" cy="251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Simplify structures and processes, increase automation and AI adoption, and consolidate learning/talent platforms to improve organisational effectiveness.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8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8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Strength: T&amp;D is aligned to culture, talent and technology — not treated as a stand-alone catalogue of courses.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8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(2026a); Unilever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8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"/>
          <p:cNvSpPr/>
          <p:nvPr/>
        </p:nvSpPr>
        <p:spPr>
          <a:xfrm>
            <a:off x="502925" y="502925"/>
            <a:ext cx="67200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4. Leadership development: “Dare to Lead”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" name="Google Shape;144;p9"/>
          <p:cNvSpPr/>
          <p:nvPr/>
        </p:nvSpPr>
        <p:spPr>
          <a:xfrm>
            <a:off x="512071" y="950975"/>
            <a:ext cx="69882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2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 targeted intervention to build bold, courageous leadership and stronger performance conversations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5" name="Google Shape;145;p9"/>
          <p:cNvSpPr/>
          <p:nvPr/>
        </p:nvSpPr>
        <p:spPr>
          <a:xfrm>
            <a:off x="9601200" y="496189"/>
            <a:ext cx="1965900" cy="310800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9"/>
          <p:cNvSpPr/>
          <p:nvPr/>
        </p:nvSpPr>
        <p:spPr>
          <a:xfrm>
            <a:off x="9710928" y="551053"/>
            <a:ext cx="1746600" cy="1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9"/>
          <p:cNvSpPr/>
          <p:nvPr/>
        </p:nvSpPr>
        <p:spPr>
          <a:xfrm>
            <a:off x="777250" y="1417325"/>
            <a:ext cx="1995300" cy="17373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48" name="Google Shape;148;p9"/>
          <p:cNvSpPr/>
          <p:nvPr/>
        </p:nvSpPr>
        <p:spPr>
          <a:xfrm>
            <a:off x="862760" y="1597034"/>
            <a:ext cx="1824300" cy="57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4E8C"/>
              </a:buClr>
              <a:buSzPts val="2500"/>
              <a:buFont typeface="Arial"/>
              <a:buNone/>
            </a:pPr>
            <a:r>
              <a:rPr lang="en-US" sz="2700" b="1" i="0" u="none" strike="noStrike" cap="none">
                <a:solidFill>
                  <a:srgbClr val="1F4E8C"/>
                </a:solidFill>
                <a:latin typeface="Arial"/>
                <a:ea typeface="Arial"/>
                <a:cs typeface="Arial"/>
                <a:sym typeface="Arial"/>
              </a:rPr>
              <a:t>4,000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9"/>
          <p:cNvSpPr/>
          <p:nvPr/>
        </p:nvSpPr>
        <p:spPr>
          <a:xfrm>
            <a:off x="819900" y="2115701"/>
            <a:ext cx="1824300" cy="57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top leaders targeted between 2025 and 2027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9"/>
          <p:cNvSpPr/>
          <p:nvPr/>
        </p:nvSpPr>
        <p:spPr>
          <a:xfrm>
            <a:off x="3021883" y="1417325"/>
            <a:ext cx="2707800" cy="1737300"/>
          </a:xfrm>
          <a:prstGeom prst="roundRect">
            <a:avLst>
              <a:gd name="adj" fmla="val 4138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51" name="Google Shape;151;p9"/>
          <p:cNvSpPr/>
          <p:nvPr/>
        </p:nvSpPr>
        <p:spPr>
          <a:xfrm>
            <a:off x="3021883" y="1417325"/>
            <a:ext cx="49800" cy="17373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52" name="Google Shape;152;p9"/>
          <p:cNvSpPr/>
          <p:nvPr/>
        </p:nvSpPr>
        <p:spPr>
          <a:xfrm>
            <a:off x="3150147" y="1585053"/>
            <a:ext cx="2493900" cy="4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Manager capability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9"/>
          <p:cNvSpPr/>
          <p:nvPr/>
        </p:nvSpPr>
        <p:spPr>
          <a:xfrm>
            <a:off x="3150147" y="2076258"/>
            <a:ext cx="2479800" cy="92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Managers are being equipped for honest and courageous conversations, including stronger management of underperformance.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9"/>
          <p:cNvSpPr/>
          <p:nvPr/>
        </p:nvSpPr>
        <p:spPr>
          <a:xfrm>
            <a:off x="5979097" y="1417325"/>
            <a:ext cx="2707800" cy="1737300"/>
          </a:xfrm>
          <a:prstGeom prst="roundRect">
            <a:avLst>
              <a:gd name="adj" fmla="val 4138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55" name="Google Shape;155;p9"/>
          <p:cNvSpPr/>
          <p:nvPr/>
        </p:nvSpPr>
        <p:spPr>
          <a:xfrm>
            <a:off x="5979097" y="1417325"/>
            <a:ext cx="49800" cy="17373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56" name="Google Shape;156;p9"/>
          <p:cNvSpPr/>
          <p:nvPr/>
        </p:nvSpPr>
        <p:spPr>
          <a:xfrm>
            <a:off x="6107362" y="1585053"/>
            <a:ext cx="2493900" cy="4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Culture reinforcement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9"/>
          <p:cNvSpPr/>
          <p:nvPr/>
        </p:nvSpPr>
        <p:spPr>
          <a:xfrm>
            <a:off x="6107362" y="2076258"/>
            <a:ext cx="2479800" cy="92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Immersive workshops for office and manufacturing employees embed the four winning behaviours.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9"/>
          <p:cNvSpPr/>
          <p:nvPr/>
        </p:nvSpPr>
        <p:spPr>
          <a:xfrm>
            <a:off x="777250" y="3456300"/>
            <a:ext cx="1995300" cy="32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6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Development logic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9" name="Google Shape;159;p9"/>
          <p:cNvSpPr/>
          <p:nvPr/>
        </p:nvSpPr>
        <p:spPr>
          <a:xfrm>
            <a:off x="777250" y="4044400"/>
            <a:ext cx="1425600" cy="122970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60" name="Google Shape;160;p9"/>
          <p:cNvSpPr/>
          <p:nvPr/>
        </p:nvSpPr>
        <p:spPr>
          <a:xfrm>
            <a:off x="777250" y="4044400"/>
            <a:ext cx="54000" cy="12297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61" name="Google Shape;161;p9"/>
          <p:cNvSpPr/>
          <p:nvPr/>
        </p:nvSpPr>
        <p:spPr>
          <a:xfrm>
            <a:off x="915941" y="4448095"/>
            <a:ext cx="1194300" cy="3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Leader mindset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9"/>
          <p:cNvSpPr/>
          <p:nvPr/>
        </p:nvSpPr>
        <p:spPr>
          <a:xfrm>
            <a:off x="915941" y="4632489"/>
            <a:ext cx="11790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3" name="Google Shape;163;p9"/>
          <p:cNvSpPr/>
          <p:nvPr/>
        </p:nvSpPr>
        <p:spPr>
          <a:xfrm>
            <a:off x="1935885" y="4450716"/>
            <a:ext cx="269700" cy="406200"/>
          </a:xfrm>
          <a:prstGeom prst="chevron">
            <a:avLst>
              <a:gd name="adj" fmla="val 50000"/>
            </a:avLst>
          </a:prstGeom>
          <a:solidFill>
            <a:srgbClr val="9FB5CD"/>
          </a:solidFill>
          <a:ln w="12700" cap="flat" cmpd="sng">
            <a:solidFill>
              <a:srgbClr val="9FB5C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64" name="Google Shape;164;p9"/>
          <p:cNvSpPr/>
          <p:nvPr/>
        </p:nvSpPr>
        <p:spPr>
          <a:xfrm>
            <a:off x="2205562" y="4044400"/>
            <a:ext cx="1425600" cy="122970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65" name="Google Shape;165;p9"/>
          <p:cNvSpPr/>
          <p:nvPr/>
        </p:nvSpPr>
        <p:spPr>
          <a:xfrm>
            <a:off x="2205562" y="4044400"/>
            <a:ext cx="54000" cy="12297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66" name="Google Shape;166;p9"/>
          <p:cNvSpPr/>
          <p:nvPr/>
        </p:nvSpPr>
        <p:spPr>
          <a:xfrm>
            <a:off x="2344253" y="4448095"/>
            <a:ext cx="1194300" cy="3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Behaviour practice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9"/>
          <p:cNvSpPr/>
          <p:nvPr/>
        </p:nvSpPr>
        <p:spPr>
          <a:xfrm>
            <a:off x="2344253" y="4632489"/>
            <a:ext cx="11790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8" name="Google Shape;168;p9"/>
          <p:cNvSpPr/>
          <p:nvPr/>
        </p:nvSpPr>
        <p:spPr>
          <a:xfrm>
            <a:off x="3533822" y="4450716"/>
            <a:ext cx="269700" cy="406200"/>
          </a:xfrm>
          <a:prstGeom prst="chevron">
            <a:avLst>
              <a:gd name="adj" fmla="val 50000"/>
            </a:avLst>
          </a:prstGeom>
          <a:solidFill>
            <a:srgbClr val="9FB5CD"/>
          </a:solidFill>
          <a:ln w="12700" cap="flat" cmpd="sng">
            <a:solidFill>
              <a:srgbClr val="9FB5C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69" name="Google Shape;169;p9"/>
          <p:cNvSpPr/>
          <p:nvPr/>
        </p:nvSpPr>
        <p:spPr>
          <a:xfrm>
            <a:off x="3803499" y="4044400"/>
            <a:ext cx="1425600" cy="122970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70" name="Google Shape;170;p9"/>
          <p:cNvSpPr/>
          <p:nvPr/>
        </p:nvSpPr>
        <p:spPr>
          <a:xfrm>
            <a:off x="3803499" y="4044400"/>
            <a:ext cx="54000" cy="12297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71" name="Google Shape;171;p9"/>
          <p:cNvSpPr/>
          <p:nvPr/>
        </p:nvSpPr>
        <p:spPr>
          <a:xfrm>
            <a:off x="3942201" y="4448075"/>
            <a:ext cx="1590000" cy="3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Manager conversations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2" name="Google Shape;172;p9"/>
          <p:cNvSpPr/>
          <p:nvPr/>
        </p:nvSpPr>
        <p:spPr>
          <a:xfrm>
            <a:off x="3942190" y="4632489"/>
            <a:ext cx="11790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3" name="Google Shape;173;p9"/>
          <p:cNvSpPr/>
          <p:nvPr/>
        </p:nvSpPr>
        <p:spPr>
          <a:xfrm>
            <a:off x="5480360" y="4450716"/>
            <a:ext cx="269700" cy="406200"/>
          </a:xfrm>
          <a:prstGeom prst="chevron">
            <a:avLst>
              <a:gd name="adj" fmla="val 50000"/>
            </a:avLst>
          </a:prstGeom>
          <a:solidFill>
            <a:srgbClr val="9FB5CD"/>
          </a:solidFill>
          <a:ln w="12700" cap="flat" cmpd="sng">
            <a:solidFill>
              <a:srgbClr val="9FB5C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74" name="Google Shape;174;p9"/>
          <p:cNvSpPr/>
          <p:nvPr/>
        </p:nvSpPr>
        <p:spPr>
          <a:xfrm>
            <a:off x="5750037" y="4044400"/>
            <a:ext cx="1425600" cy="122970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75" name="Google Shape;175;p9"/>
          <p:cNvSpPr/>
          <p:nvPr/>
        </p:nvSpPr>
        <p:spPr>
          <a:xfrm>
            <a:off x="5750037" y="4044400"/>
            <a:ext cx="54000" cy="12297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76" name="Google Shape;176;p9"/>
          <p:cNvSpPr/>
          <p:nvPr/>
        </p:nvSpPr>
        <p:spPr>
          <a:xfrm>
            <a:off x="5888728" y="4448095"/>
            <a:ext cx="1194300" cy="3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Team climate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9"/>
          <p:cNvSpPr/>
          <p:nvPr/>
        </p:nvSpPr>
        <p:spPr>
          <a:xfrm>
            <a:off x="5888728" y="4632489"/>
            <a:ext cx="11790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9"/>
          <p:cNvSpPr/>
          <p:nvPr/>
        </p:nvSpPr>
        <p:spPr>
          <a:xfrm>
            <a:off x="6814509" y="4450716"/>
            <a:ext cx="269700" cy="406200"/>
          </a:xfrm>
          <a:prstGeom prst="chevron">
            <a:avLst>
              <a:gd name="adj" fmla="val 50000"/>
            </a:avLst>
          </a:prstGeom>
          <a:solidFill>
            <a:srgbClr val="9FB5CD"/>
          </a:solidFill>
          <a:ln w="12700" cap="flat" cmpd="sng">
            <a:solidFill>
              <a:srgbClr val="9FB5C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79" name="Google Shape;179;p9"/>
          <p:cNvSpPr/>
          <p:nvPr/>
        </p:nvSpPr>
        <p:spPr>
          <a:xfrm>
            <a:off x="7084186" y="4044400"/>
            <a:ext cx="1425600" cy="122970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80" name="Google Shape;180;p9"/>
          <p:cNvSpPr/>
          <p:nvPr/>
        </p:nvSpPr>
        <p:spPr>
          <a:xfrm>
            <a:off x="7084186" y="4044400"/>
            <a:ext cx="54000" cy="12297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181" name="Google Shape;181;p9"/>
          <p:cNvSpPr/>
          <p:nvPr/>
        </p:nvSpPr>
        <p:spPr>
          <a:xfrm>
            <a:off x="7222878" y="4448086"/>
            <a:ext cx="1378500" cy="3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Higher performance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9"/>
          <p:cNvSpPr/>
          <p:nvPr/>
        </p:nvSpPr>
        <p:spPr>
          <a:xfrm>
            <a:off x="7222877" y="4632489"/>
            <a:ext cx="1179000" cy="50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3" name="Google Shape;183;p9"/>
          <p:cNvSpPr/>
          <p:nvPr/>
        </p:nvSpPr>
        <p:spPr>
          <a:xfrm>
            <a:off x="685800" y="5971025"/>
            <a:ext cx="7901400" cy="2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D7B8A"/>
              </a:buClr>
              <a:buSzPts val="820"/>
              <a:buFont typeface="Arial"/>
              <a:buNone/>
            </a:pPr>
            <a:r>
              <a:rPr lang="en-US" sz="1020" b="0" i="1" u="none" strike="noStrike" cap="none">
                <a:solidFill>
                  <a:srgbClr val="6D7B8A"/>
                </a:solidFill>
                <a:latin typeface="Arial"/>
                <a:ea typeface="Arial"/>
                <a:cs typeface="Arial"/>
                <a:sym typeface="Arial"/>
              </a:rPr>
              <a:t>Presentation focus: Critically note that leadership training creates value only if behaviour changes are reinforced by reward, performance management and local manager practice.</a:t>
            </a:r>
            <a:endParaRPr sz="10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5" name="Google Shape;185;p9"/>
          <p:cNvSpPr/>
          <p:nvPr/>
        </p:nvSpPr>
        <p:spPr>
          <a:xfrm>
            <a:off x="6421585" y="6332160"/>
            <a:ext cx="5669400" cy="2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8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Source: Unilever (2026b).</a:t>
            </a:r>
            <a:endParaRPr sz="8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9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87" name="Google Shape;187;p9" descr="preencoded.png"/>
          <p:cNvPicPr preferRelativeResize="0"/>
          <p:nvPr/>
        </p:nvPicPr>
        <p:blipFill rotWithShape="1">
          <a:blip r:embed="rId3">
            <a:alphaModFix/>
          </a:blip>
          <a:srcRect t="5285"/>
          <a:stretch/>
        </p:blipFill>
        <p:spPr>
          <a:xfrm>
            <a:off x="8665600" y="807000"/>
            <a:ext cx="3504801" cy="55023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0"/>
          <p:cNvSpPr/>
          <p:nvPr/>
        </p:nvSpPr>
        <p:spPr>
          <a:xfrm>
            <a:off x="502920" y="645795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5. Talent acceleration and succession development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4" name="Google Shape;194;p10"/>
          <p:cNvSpPr/>
          <p:nvPr/>
        </p:nvSpPr>
        <p:spPr>
          <a:xfrm>
            <a:off x="512064" y="1093851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Unilever is moving toward data-driven development for roles that create the greatest strategic value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5" name="Google Shape;195;p10"/>
          <p:cNvSpPr/>
          <p:nvPr/>
        </p:nvSpPr>
        <p:spPr>
          <a:xfrm>
            <a:off x="9601200" y="512064"/>
            <a:ext cx="1965900" cy="310800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196" name="Google Shape;196;p10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1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1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10"/>
          <p:cNvSpPr/>
          <p:nvPr/>
        </p:nvSpPr>
        <p:spPr>
          <a:xfrm>
            <a:off x="594360" y="1744980"/>
            <a:ext cx="19203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198" name="Google Shape;198;p10"/>
          <p:cNvSpPr/>
          <p:nvPr/>
        </p:nvSpPr>
        <p:spPr>
          <a:xfrm>
            <a:off x="594360" y="1744980"/>
            <a:ext cx="63900" cy="12345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199" name="Google Shape;199;p10"/>
          <p:cNvSpPr/>
          <p:nvPr/>
        </p:nvSpPr>
        <p:spPr>
          <a:xfrm>
            <a:off x="758950" y="1670075"/>
            <a:ext cx="1645800" cy="11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1  Identify high-impact roles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0" name="Google Shape;200;p10"/>
          <p:cNvSpPr/>
          <p:nvPr/>
        </p:nvSpPr>
        <p:spPr>
          <a:xfrm>
            <a:off x="758952" y="2247900"/>
            <a:ext cx="16275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1" name="Google Shape;201;p10"/>
          <p:cNvSpPr/>
          <p:nvPr/>
        </p:nvSpPr>
        <p:spPr>
          <a:xfrm>
            <a:off x="2542032" y="2156460"/>
            <a:ext cx="255900" cy="347400"/>
          </a:xfrm>
          <a:prstGeom prst="chevron">
            <a:avLst>
              <a:gd name="adj" fmla="val 50000"/>
            </a:avLst>
          </a:prstGeom>
          <a:solidFill>
            <a:srgbClr val="AFC0D4"/>
          </a:solidFill>
          <a:ln w="12700" cap="flat" cmpd="sng">
            <a:solidFill>
              <a:srgbClr val="AFC0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02" name="Google Shape;202;p10"/>
          <p:cNvSpPr/>
          <p:nvPr/>
        </p:nvSpPr>
        <p:spPr>
          <a:xfrm>
            <a:off x="2880360" y="1744980"/>
            <a:ext cx="19203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03" name="Google Shape;203;p10"/>
          <p:cNvSpPr/>
          <p:nvPr/>
        </p:nvSpPr>
        <p:spPr>
          <a:xfrm>
            <a:off x="2880360" y="1744980"/>
            <a:ext cx="63900" cy="12345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04" name="Google Shape;204;p10"/>
          <p:cNvSpPr/>
          <p:nvPr/>
        </p:nvSpPr>
        <p:spPr>
          <a:xfrm>
            <a:off x="3044950" y="1873000"/>
            <a:ext cx="1645800" cy="83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2  Assess talent against future role requirements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5" name="Google Shape;205;p10"/>
          <p:cNvSpPr/>
          <p:nvPr/>
        </p:nvSpPr>
        <p:spPr>
          <a:xfrm>
            <a:off x="3044952" y="2247900"/>
            <a:ext cx="16275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" name="Google Shape;206;p10"/>
          <p:cNvSpPr/>
          <p:nvPr/>
        </p:nvSpPr>
        <p:spPr>
          <a:xfrm>
            <a:off x="4828032" y="2156460"/>
            <a:ext cx="255900" cy="347400"/>
          </a:xfrm>
          <a:prstGeom prst="chevron">
            <a:avLst>
              <a:gd name="adj" fmla="val 50000"/>
            </a:avLst>
          </a:prstGeom>
          <a:solidFill>
            <a:srgbClr val="AFC0D4"/>
          </a:solidFill>
          <a:ln w="12700" cap="flat" cmpd="sng">
            <a:solidFill>
              <a:srgbClr val="AFC0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07" name="Google Shape;207;p10"/>
          <p:cNvSpPr/>
          <p:nvPr/>
        </p:nvSpPr>
        <p:spPr>
          <a:xfrm>
            <a:off x="5166360" y="1744980"/>
            <a:ext cx="19203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08" name="Google Shape;208;p10"/>
          <p:cNvSpPr/>
          <p:nvPr/>
        </p:nvSpPr>
        <p:spPr>
          <a:xfrm>
            <a:off x="5166360" y="1744980"/>
            <a:ext cx="63900" cy="12345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09" name="Google Shape;209;p10"/>
          <p:cNvSpPr/>
          <p:nvPr/>
        </p:nvSpPr>
        <p:spPr>
          <a:xfrm>
            <a:off x="5330950" y="1873007"/>
            <a:ext cx="1645800" cy="83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3  Create tailored development plans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p10"/>
          <p:cNvSpPr/>
          <p:nvPr/>
        </p:nvSpPr>
        <p:spPr>
          <a:xfrm>
            <a:off x="5330950" y="1744975"/>
            <a:ext cx="1627500" cy="11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10"/>
          <p:cNvSpPr/>
          <p:nvPr/>
        </p:nvSpPr>
        <p:spPr>
          <a:xfrm>
            <a:off x="7114032" y="2156460"/>
            <a:ext cx="255900" cy="347400"/>
          </a:xfrm>
          <a:prstGeom prst="chevron">
            <a:avLst>
              <a:gd name="adj" fmla="val 50000"/>
            </a:avLst>
          </a:prstGeom>
          <a:solidFill>
            <a:srgbClr val="AFC0D4"/>
          </a:solidFill>
          <a:ln w="12700" cap="flat" cmpd="sng">
            <a:solidFill>
              <a:srgbClr val="AFC0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12" name="Google Shape;212;p10"/>
          <p:cNvSpPr/>
          <p:nvPr/>
        </p:nvSpPr>
        <p:spPr>
          <a:xfrm>
            <a:off x="7452360" y="1744980"/>
            <a:ext cx="19203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13" name="Google Shape;213;p10"/>
          <p:cNvSpPr/>
          <p:nvPr/>
        </p:nvSpPr>
        <p:spPr>
          <a:xfrm>
            <a:off x="7452360" y="1744980"/>
            <a:ext cx="63900" cy="12345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14" name="Google Shape;214;p10"/>
          <p:cNvSpPr/>
          <p:nvPr/>
        </p:nvSpPr>
        <p:spPr>
          <a:xfrm>
            <a:off x="7616950" y="1873006"/>
            <a:ext cx="1645800" cy="83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4  Use talent forums &amp; succession reviews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5" name="Google Shape;215;p10"/>
          <p:cNvSpPr/>
          <p:nvPr/>
        </p:nvSpPr>
        <p:spPr>
          <a:xfrm>
            <a:off x="7616952" y="2247900"/>
            <a:ext cx="16275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6" name="Google Shape;216;p10"/>
          <p:cNvSpPr/>
          <p:nvPr/>
        </p:nvSpPr>
        <p:spPr>
          <a:xfrm>
            <a:off x="9400032" y="2156460"/>
            <a:ext cx="255900" cy="347400"/>
          </a:xfrm>
          <a:prstGeom prst="chevron">
            <a:avLst>
              <a:gd name="adj" fmla="val 50000"/>
            </a:avLst>
          </a:prstGeom>
          <a:solidFill>
            <a:srgbClr val="AFC0D4"/>
          </a:solidFill>
          <a:ln w="12700" cap="flat" cmpd="sng">
            <a:solidFill>
              <a:srgbClr val="AFC0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17" name="Google Shape;217;p10"/>
          <p:cNvSpPr/>
          <p:nvPr/>
        </p:nvSpPr>
        <p:spPr>
          <a:xfrm>
            <a:off x="9738360" y="1744980"/>
            <a:ext cx="19203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18" name="Google Shape;218;p10"/>
          <p:cNvSpPr/>
          <p:nvPr/>
        </p:nvSpPr>
        <p:spPr>
          <a:xfrm>
            <a:off x="9738360" y="1744980"/>
            <a:ext cx="63900" cy="12345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219" name="Google Shape;219;p10"/>
          <p:cNvSpPr/>
          <p:nvPr/>
        </p:nvSpPr>
        <p:spPr>
          <a:xfrm>
            <a:off x="9902950" y="1744975"/>
            <a:ext cx="1645800" cy="83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5  Fast-track readiness for critical positions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Google Shape;220;p10"/>
          <p:cNvSpPr/>
          <p:nvPr/>
        </p:nvSpPr>
        <p:spPr>
          <a:xfrm>
            <a:off x="9902950" y="1670075"/>
            <a:ext cx="1627500" cy="78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10"/>
          <p:cNvSpPr/>
          <p:nvPr/>
        </p:nvSpPr>
        <p:spPr>
          <a:xfrm>
            <a:off x="749808" y="3460750"/>
            <a:ext cx="10515600" cy="192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9"/>
              <a:buFont typeface="Arial"/>
              <a:buChar char="•"/>
            </a:pPr>
            <a:r>
              <a:rPr lang="en-US" sz="17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This creates a cyclical “talent acceleration engine” rather than one-off leadership training.</a:t>
            </a:r>
            <a:endParaRPr sz="17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9"/>
              <a:buFont typeface="Arial"/>
              <a:buChar char="•"/>
            </a:pPr>
            <a:r>
              <a:rPr lang="en-US" sz="17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Dedicated talent forums across Business Groups and functions consider development for both current and future roles.</a:t>
            </a:r>
            <a:endParaRPr sz="17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9"/>
              <a:buFont typeface="Arial"/>
              <a:buChar char="•"/>
            </a:pPr>
            <a:r>
              <a:rPr lang="en-US" sz="17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Strategic benefit: development resources can be concentrated on roles and capabilities most closely linked to growth priorities.</a:t>
            </a:r>
            <a:endParaRPr sz="17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10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Source: Unilever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10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7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1"/>
          <p:cNvSpPr/>
          <p:nvPr/>
        </p:nvSpPr>
        <p:spPr>
          <a:xfrm>
            <a:off x="502925" y="502925"/>
            <a:ext cx="11155800" cy="48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9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6. AI and future-fit capability building</a:t>
            </a:r>
            <a:endParaRPr sz="2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1" name="Google Shape;231;p11"/>
          <p:cNvSpPr/>
          <p:nvPr/>
        </p:nvSpPr>
        <p:spPr>
          <a:xfrm>
            <a:off x="512069" y="994338"/>
            <a:ext cx="10972800" cy="30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5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In 2025, AI training moved beyond awareness to role-specific application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2" name="Google Shape;232;p11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33" name="Google Shape;233;p11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11"/>
          <p:cNvSpPr/>
          <p:nvPr/>
        </p:nvSpPr>
        <p:spPr>
          <a:xfrm>
            <a:off x="731525" y="1505809"/>
            <a:ext cx="3337500" cy="2005800"/>
          </a:xfrm>
          <a:prstGeom prst="roundRect">
            <a:avLst>
              <a:gd name="adj" fmla="val 3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35" name="Google Shape;235;p11"/>
          <p:cNvSpPr/>
          <p:nvPr/>
        </p:nvSpPr>
        <p:spPr>
          <a:xfrm>
            <a:off x="731525" y="1505809"/>
            <a:ext cx="63900" cy="20058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36" name="Google Shape;236;p11"/>
          <p:cNvSpPr/>
          <p:nvPr/>
        </p:nvSpPr>
        <p:spPr>
          <a:xfrm>
            <a:off x="896117" y="1646212"/>
            <a:ext cx="3063300" cy="35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Foundation skills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11"/>
          <p:cNvSpPr/>
          <p:nvPr/>
        </p:nvSpPr>
        <p:spPr>
          <a:xfrm>
            <a:off x="896117" y="2057395"/>
            <a:ext cx="3045000" cy="132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Prompt engineering; responsible AI use; understanding where AI can support work and where human judgement remains essential.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8" name="Google Shape;238;p11"/>
          <p:cNvSpPr/>
          <p:nvPr/>
        </p:nvSpPr>
        <p:spPr>
          <a:xfrm>
            <a:off x="4407411" y="1505809"/>
            <a:ext cx="3337500" cy="2005800"/>
          </a:xfrm>
          <a:prstGeom prst="roundRect">
            <a:avLst>
              <a:gd name="adj" fmla="val 3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39" name="Google Shape;239;p11"/>
          <p:cNvSpPr/>
          <p:nvPr/>
        </p:nvSpPr>
        <p:spPr>
          <a:xfrm>
            <a:off x="4407411" y="1505809"/>
            <a:ext cx="63900" cy="20058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40" name="Google Shape;240;p11"/>
          <p:cNvSpPr/>
          <p:nvPr/>
        </p:nvSpPr>
        <p:spPr>
          <a:xfrm>
            <a:off x="4572003" y="1646212"/>
            <a:ext cx="3063300" cy="35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Functional application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1" name="Google Shape;241;p11"/>
          <p:cNvSpPr/>
          <p:nvPr/>
        </p:nvSpPr>
        <p:spPr>
          <a:xfrm>
            <a:off x="4572003" y="2057395"/>
            <a:ext cx="3045000" cy="132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Examples include Copilot for financial reporting, AI-powered menu suggestions and AI-driven solutions in Customer Operations.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2" name="Google Shape;242;p11"/>
          <p:cNvSpPr/>
          <p:nvPr/>
        </p:nvSpPr>
        <p:spPr>
          <a:xfrm>
            <a:off x="8083298" y="1505809"/>
            <a:ext cx="3337500" cy="2005800"/>
          </a:xfrm>
          <a:prstGeom prst="roundRect">
            <a:avLst>
              <a:gd name="adj" fmla="val 3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43" name="Google Shape;243;p11"/>
          <p:cNvSpPr/>
          <p:nvPr/>
        </p:nvSpPr>
        <p:spPr>
          <a:xfrm>
            <a:off x="8083298" y="1505809"/>
            <a:ext cx="63900" cy="20058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44" name="Google Shape;244;p11"/>
          <p:cNvSpPr/>
          <p:nvPr/>
        </p:nvSpPr>
        <p:spPr>
          <a:xfrm>
            <a:off x="8247890" y="1646212"/>
            <a:ext cx="3063300" cy="35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Organisational enablement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5" name="Google Shape;245;p11"/>
          <p:cNvSpPr/>
          <p:nvPr/>
        </p:nvSpPr>
        <p:spPr>
          <a:xfrm>
            <a:off x="8247890" y="2057395"/>
            <a:ext cx="3045000" cy="132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Automation and selective AI use are being paired with workforce-planning tools and consolidation of global learning platforms.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6" name="Google Shape;246;p11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11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Evaluation: Unilever is progressing from generic digital literacy toward embedded, use-case-based AI learning.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8" name="Google Shape;248;p11"/>
          <p:cNvSpPr/>
          <p:nvPr/>
        </p:nvSpPr>
        <p:spPr>
          <a:xfrm>
            <a:off x="685800" y="5971032"/>
            <a:ext cx="106984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D7B8A"/>
              </a:buClr>
              <a:buSzPts val="820"/>
              <a:buFont typeface="Arial"/>
              <a:buNone/>
            </a:pPr>
            <a:r>
              <a:rPr lang="en-US" sz="820" b="0" i="1" u="none" strike="noStrike" cap="none">
                <a:solidFill>
                  <a:srgbClr val="6D7B8A"/>
                </a:solidFill>
                <a:latin typeface="Arial"/>
                <a:ea typeface="Arial"/>
                <a:cs typeface="Arial"/>
                <a:sym typeface="Arial"/>
              </a:rPr>
              <a:t>Presentation focus: Link this to Noe: training is stronger when learning objectives mirror the real tasks employees must perform.</a:t>
            </a:r>
            <a:endParaRPr sz="8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0" name="Google Shape;250;p11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(2026b); Noe (2023).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1" name="Google Shape;251;p11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8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12"/>
          <p:cNvSpPr/>
          <p:nvPr/>
        </p:nvSpPr>
        <p:spPr>
          <a:xfrm>
            <a:off x="502920" y="5664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9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7. Broader learning portfolio: marketing, safety </a:t>
            </a:r>
            <a:endParaRPr sz="2900" b="1" i="0" u="none" strike="noStrike" cap="none">
              <a:solidFill>
                <a:srgbClr val="143D6B"/>
              </a:solidFill>
              <a:latin typeface="Play"/>
              <a:ea typeface="Play"/>
              <a:cs typeface="Play"/>
              <a:sym typeface="Play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9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and </a:t>
            </a: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integrity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8" name="Google Shape;258;p12"/>
          <p:cNvSpPr/>
          <p:nvPr/>
        </p:nvSpPr>
        <p:spPr>
          <a:xfrm>
            <a:off x="502914" y="1272414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5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Training supports strategic capability, legal/ethical compliance and operational risk control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12"/>
          <p:cNvSpPr/>
          <p:nvPr/>
        </p:nvSpPr>
        <p:spPr>
          <a:xfrm>
            <a:off x="9601200" y="512064"/>
            <a:ext cx="1965900" cy="310800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60" name="Google Shape;260;p12"/>
          <p:cNvSpPr/>
          <p:nvPr/>
        </p:nvSpPr>
        <p:spPr>
          <a:xfrm>
            <a:off x="9710928" y="566928"/>
            <a:ext cx="1746600" cy="1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1" name="Google Shape;261;p12"/>
          <p:cNvSpPr/>
          <p:nvPr/>
        </p:nvSpPr>
        <p:spPr>
          <a:xfrm>
            <a:off x="768090" y="1738758"/>
            <a:ext cx="10561200" cy="1060800"/>
          </a:xfrm>
          <a:prstGeom prst="roundRect">
            <a:avLst>
              <a:gd name="adj" fmla="val 5172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62" name="Google Shape;262;p12"/>
          <p:cNvSpPr/>
          <p:nvPr/>
        </p:nvSpPr>
        <p:spPr>
          <a:xfrm>
            <a:off x="768090" y="1738758"/>
            <a:ext cx="63900" cy="10608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63" name="Google Shape;263;p12"/>
          <p:cNvSpPr/>
          <p:nvPr/>
        </p:nvSpPr>
        <p:spPr>
          <a:xfrm>
            <a:off x="932682" y="1866774"/>
            <a:ext cx="10287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Social-First marketing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4" name="Google Shape;264;p12"/>
          <p:cNvSpPr/>
          <p:nvPr/>
        </p:nvSpPr>
        <p:spPr>
          <a:xfrm>
            <a:off x="932682" y="2241678"/>
            <a:ext cx="102687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Global marketer training on insight generation, growth strategy, innovation, design and building brands in culture.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5" name="Google Shape;265;p12"/>
          <p:cNvSpPr/>
          <p:nvPr/>
        </p:nvSpPr>
        <p:spPr>
          <a:xfrm>
            <a:off x="768090" y="3037206"/>
            <a:ext cx="10561200" cy="1060800"/>
          </a:xfrm>
          <a:prstGeom prst="roundRect">
            <a:avLst>
              <a:gd name="adj" fmla="val 5172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66" name="Google Shape;266;p12"/>
          <p:cNvSpPr/>
          <p:nvPr/>
        </p:nvSpPr>
        <p:spPr>
          <a:xfrm>
            <a:off x="768090" y="3037206"/>
            <a:ext cx="63900" cy="10608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67" name="Google Shape;267;p12"/>
          <p:cNvSpPr/>
          <p:nvPr/>
        </p:nvSpPr>
        <p:spPr>
          <a:xfrm>
            <a:off x="932682" y="3165221"/>
            <a:ext cx="10287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Safety learning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8" name="Google Shape;268;p12"/>
          <p:cNvSpPr/>
          <p:nvPr/>
        </p:nvSpPr>
        <p:spPr>
          <a:xfrm>
            <a:off x="932682" y="3540125"/>
            <a:ext cx="102687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Safety Day, Safety Moments, campaigns, leadership site visits and incident/near-miss learning shared through training.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p12"/>
          <p:cNvSpPr/>
          <p:nvPr/>
        </p:nvSpPr>
        <p:spPr>
          <a:xfrm>
            <a:off x="768090" y="4335654"/>
            <a:ext cx="10561200" cy="1060800"/>
          </a:xfrm>
          <a:prstGeom prst="roundRect">
            <a:avLst>
              <a:gd name="adj" fmla="val 5172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70" name="Google Shape;270;p12"/>
          <p:cNvSpPr/>
          <p:nvPr/>
        </p:nvSpPr>
        <p:spPr>
          <a:xfrm>
            <a:off x="768090" y="4335654"/>
            <a:ext cx="63900" cy="10608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71" name="Google Shape;271;p12"/>
          <p:cNvSpPr/>
          <p:nvPr/>
        </p:nvSpPr>
        <p:spPr>
          <a:xfrm>
            <a:off x="932682" y="4463670"/>
            <a:ext cx="10287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Business integrity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12"/>
          <p:cNvSpPr/>
          <p:nvPr/>
        </p:nvSpPr>
        <p:spPr>
          <a:xfrm>
            <a:off x="932682" y="4838574"/>
            <a:ext cx="102687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Mandatory training and an annual global pledge help embed the Code of Business Principles and policy expectations.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3" name="Google Shape;273;p12"/>
          <p:cNvSpPr/>
          <p:nvPr/>
        </p:nvSpPr>
        <p:spPr>
          <a:xfrm>
            <a:off x="658368" y="5421884"/>
            <a:ext cx="10881300" cy="603600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74" name="Google Shape;274;p12"/>
          <p:cNvSpPr/>
          <p:nvPr/>
        </p:nvSpPr>
        <p:spPr>
          <a:xfrm>
            <a:off x="822960" y="5568188"/>
            <a:ext cx="105612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3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 mature T&amp;D system needs both “performance learning” and “risk/compliance learning” — with different success measures for each.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6" name="Google Shape;276;p12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Source: Unilever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7" name="Google Shape;277;p12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13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9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8. Early-career development pathways</a:t>
            </a:r>
            <a:endParaRPr sz="2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4" name="Google Shape;284;p13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5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Unilever combines formal learning, mentoring and real work to build future leaders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5" name="Google Shape;285;p13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3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CURRENT PRACTICE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7" name="Google Shape;287;p13"/>
          <p:cNvSpPr/>
          <p:nvPr/>
        </p:nvSpPr>
        <p:spPr>
          <a:xfrm>
            <a:off x="777240" y="1417320"/>
            <a:ext cx="3154680" cy="192024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88" name="Google Shape;288;p13"/>
          <p:cNvSpPr/>
          <p:nvPr/>
        </p:nvSpPr>
        <p:spPr>
          <a:xfrm>
            <a:off x="777240" y="1417320"/>
            <a:ext cx="64008" cy="192024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89" name="Google Shape;289;p13"/>
          <p:cNvSpPr/>
          <p:nvPr/>
        </p:nvSpPr>
        <p:spPr>
          <a:xfrm>
            <a:off x="941832" y="1545336"/>
            <a:ext cx="28803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UFLP – rotations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13"/>
          <p:cNvSpPr/>
          <p:nvPr/>
        </p:nvSpPr>
        <p:spPr>
          <a:xfrm>
            <a:off x="941832" y="1920240"/>
            <a:ext cx="2862072" cy="129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The Unilever Future Leaders Programme uses challenging assignments and rotations within/across functions to accelerate readiness for management roles.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1" name="Google Shape;291;p13"/>
          <p:cNvSpPr/>
          <p:nvPr/>
        </p:nvSpPr>
        <p:spPr>
          <a:xfrm>
            <a:off x="4233672" y="1417320"/>
            <a:ext cx="3154680" cy="192024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92" name="Google Shape;292;p13"/>
          <p:cNvSpPr/>
          <p:nvPr/>
        </p:nvSpPr>
        <p:spPr>
          <a:xfrm>
            <a:off x="4233672" y="1417320"/>
            <a:ext cx="64008" cy="192024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293" name="Google Shape;293;p13"/>
          <p:cNvSpPr/>
          <p:nvPr/>
        </p:nvSpPr>
        <p:spPr>
          <a:xfrm>
            <a:off x="4398264" y="1545336"/>
            <a:ext cx="28803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Leadership exposure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4" name="Google Shape;294;p13"/>
          <p:cNvSpPr/>
          <p:nvPr/>
        </p:nvSpPr>
        <p:spPr>
          <a:xfrm>
            <a:off x="4398264" y="1920240"/>
            <a:ext cx="2862072" cy="129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Formal training, continuous professional development and exposure to leaders support learning beyond the classroom.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5" name="Google Shape;295;p13"/>
          <p:cNvSpPr/>
          <p:nvPr/>
        </p:nvSpPr>
        <p:spPr>
          <a:xfrm>
            <a:off x="7690104" y="1417320"/>
            <a:ext cx="3154680" cy="1920240"/>
          </a:xfrm>
          <a:prstGeom prst="roundRect">
            <a:avLst>
              <a:gd name="adj" fmla="val 285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96" name="Google Shape;296;p13"/>
          <p:cNvSpPr/>
          <p:nvPr/>
        </p:nvSpPr>
        <p:spPr>
          <a:xfrm>
            <a:off x="7690104" y="1417320"/>
            <a:ext cx="64008" cy="192024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297" name="Google Shape;297;p13"/>
          <p:cNvSpPr/>
          <p:nvPr/>
        </p:nvSpPr>
        <p:spPr>
          <a:xfrm>
            <a:off x="7854696" y="1545336"/>
            <a:ext cx="28803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Apprenticeships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8" name="Google Shape;298;p13"/>
          <p:cNvSpPr/>
          <p:nvPr/>
        </p:nvSpPr>
        <p:spPr>
          <a:xfrm>
            <a:off x="7854696" y="1920240"/>
            <a:ext cx="2862072" cy="129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On-the-job experience combined with classroom learning builds recognised qualifications and role capability.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9" name="Google Shape;299;p13"/>
          <p:cNvSpPr/>
          <p:nvPr/>
        </p:nvSpPr>
        <p:spPr>
          <a:xfrm>
            <a:off x="777240" y="3886200"/>
            <a:ext cx="10241280" cy="1097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476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880"/>
              <a:buFont typeface="Arial"/>
              <a:buChar char="•"/>
            </a:pPr>
            <a:r>
              <a:rPr lang="en-US" sz="188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This reflects an experiential model: capability is built through work, feedback and reflection — not only courses.</a:t>
            </a:r>
            <a:endParaRPr sz="188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476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880"/>
              <a:buFont typeface="Arial"/>
              <a:buChar char="•"/>
            </a:pPr>
            <a:r>
              <a:rPr lang="en-US" sz="188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It also supports employer attractiveness and creates an internal pipeline for future specialist and leadership roles.</a:t>
            </a:r>
            <a:endParaRPr sz="188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0" name="Google Shape;300;p13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301" name="Google Shape;301;p13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3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Student 1 conclusion: Unilever has broad, strategy-linked T&amp;D foundations; the next question is whether they scale, transfer and deliver measurable value.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3" name="Google Shape;303;p13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Careers (2026a); Unilever Careers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4" name="Google Shape;304;p13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10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14"/>
          <p:cNvSpPr/>
          <p:nvPr/>
        </p:nvSpPr>
        <p:spPr>
          <a:xfrm>
            <a:off x="502920" y="645795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9. Critical assessment of Unilever’s current T&amp;D system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1" name="Google Shape;311;p14"/>
          <p:cNvSpPr/>
          <p:nvPr/>
        </p:nvSpPr>
        <p:spPr>
          <a:xfrm>
            <a:off x="512064" y="1093851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6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Strong strategic alignment, but effectiveness depends on scale, access, transfer and measurement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2" name="Google Shape;312;p14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13" name="Google Shape;313;p14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OPPORTUNITY / CHALLENGE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4" name="Google Shape;314;p14"/>
          <p:cNvSpPr/>
          <p:nvPr/>
        </p:nvSpPr>
        <p:spPr>
          <a:xfrm>
            <a:off x="731550" y="1856949"/>
            <a:ext cx="5166300" cy="2586300"/>
          </a:xfrm>
          <a:prstGeom prst="roundRect">
            <a:avLst>
              <a:gd name="adj" fmla="val 16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15" name="Google Shape;315;p14"/>
          <p:cNvSpPr/>
          <p:nvPr/>
        </p:nvSpPr>
        <p:spPr>
          <a:xfrm>
            <a:off x="731550" y="1856949"/>
            <a:ext cx="63900" cy="25863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16" name="Google Shape;316;p14"/>
          <p:cNvSpPr/>
          <p:nvPr/>
        </p:nvSpPr>
        <p:spPr>
          <a:xfrm>
            <a:off x="896142" y="1956152"/>
            <a:ext cx="4892100" cy="2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9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What is working</a:t>
            </a:r>
            <a:endParaRPr sz="1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7" name="Google Shape;317;p14"/>
          <p:cNvSpPr/>
          <p:nvPr/>
        </p:nvSpPr>
        <p:spPr>
          <a:xfrm>
            <a:off x="896142" y="2246677"/>
            <a:ext cx="4873800" cy="210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Clear alignment to AI, culture and talent priorities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Leadership and manager development linked to performance expectations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Role-relevant AI applications rather than theory alone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Experiential early-career pathways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Global employee listening through UniVoice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8" name="Google Shape;318;p14"/>
          <p:cNvSpPr/>
          <p:nvPr/>
        </p:nvSpPr>
        <p:spPr>
          <a:xfrm>
            <a:off x="6263667" y="1856949"/>
            <a:ext cx="5166300" cy="2586300"/>
          </a:xfrm>
          <a:prstGeom prst="roundRect">
            <a:avLst>
              <a:gd name="adj" fmla="val 16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19" name="Google Shape;319;p14"/>
          <p:cNvSpPr/>
          <p:nvPr/>
        </p:nvSpPr>
        <p:spPr>
          <a:xfrm>
            <a:off x="6263667" y="1856949"/>
            <a:ext cx="63900" cy="25863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/>
          </a:p>
        </p:txBody>
      </p:sp>
      <p:sp>
        <p:nvSpPr>
          <p:cNvPr id="320" name="Google Shape;320;p14"/>
          <p:cNvSpPr/>
          <p:nvPr/>
        </p:nvSpPr>
        <p:spPr>
          <a:xfrm>
            <a:off x="6428259" y="1956152"/>
            <a:ext cx="4892100" cy="2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9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Where risk remains</a:t>
            </a:r>
            <a:endParaRPr sz="1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1" name="Google Shape;321;p14"/>
          <p:cNvSpPr/>
          <p:nvPr/>
        </p:nvSpPr>
        <p:spPr>
          <a:xfrm>
            <a:off x="6428259" y="2246677"/>
            <a:ext cx="4873800" cy="210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Skills needs can change faster than annual curricula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Global scale can create uneven access and local relevance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Learning transfer depends heavily on managers and workflow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Consolidating learning platforms indicates a need for stronger integration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5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• Public reporting gives limited evidence on business impact of training</a:t>
            </a:r>
            <a:endParaRPr sz="15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2" name="Google Shape;322;p14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323" name="Google Shape;323;p14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3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This gap between “training activity” and “demonstrated capability impact” becomes the central issue for the next sections.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5" name="Google Shape;325;p14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(2026a, 2026b); Uslu, Marcus and Kisbu-Sakarya (2022).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6" name="Google Shape;326;p14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11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15"/>
          <p:cNvSpPr/>
          <p:nvPr/>
        </p:nvSpPr>
        <p:spPr>
          <a:xfrm>
            <a:off x="502920" y="8204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10. Opportunity 1: create a skills-based learning architecture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3" name="Google Shape;333;p15"/>
          <p:cNvSpPr/>
          <p:nvPr/>
        </p:nvSpPr>
        <p:spPr>
          <a:xfrm>
            <a:off x="512064" y="12684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Move from course catalogues to dynamic visibility of skills needed, skills held and skills at risk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4" name="Google Shape;334;p15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5" name="Google Shape;335;p15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OPPORTUNITY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6" name="Google Shape;336;p15"/>
          <p:cNvSpPr/>
          <p:nvPr/>
        </p:nvSpPr>
        <p:spPr>
          <a:xfrm>
            <a:off x="502920" y="1826260"/>
            <a:ext cx="1600200" cy="1097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37" name="Google Shape;337;p15"/>
          <p:cNvSpPr/>
          <p:nvPr/>
        </p:nvSpPr>
        <p:spPr>
          <a:xfrm>
            <a:off x="502920" y="1826260"/>
            <a:ext cx="63900" cy="10974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38" name="Google Shape;338;p15"/>
          <p:cNvSpPr/>
          <p:nvPr/>
        </p:nvSpPr>
        <p:spPr>
          <a:xfrm>
            <a:off x="667512" y="2192401"/>
            <a:ext cx="1326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Business strategy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9" name="Google Shape;339;p15"/>
          <p:cNvSpPr/>
          <p:nvPr/>
        </p:nvSpPr>
        <p:spPr>
          <a:xfrm>
            <a:off x="667512" y="2329180"/>
            <a:ext cx="1307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0" name="Google Shape;340;p15"/>
          <p:cNvSpPr/>
          <p:nvPr/>
        </p:nvSpPr>
        <p:spPr>
          <a:xfrm>
            <a:off x="2121408" y="2192020"/>
            <a:ext cx="228600" cy="3474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41" name="Google Shape;341;p15"/>
          <p:cNvSpPr/>
          <p:nvPr/>
        </p:nvSpPr>
        <p:spPr>
          <a:xfrm>
            <a:off x="2423160" y="1826260"/>
            <a:ext cx="1600200" cy="1097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42" name="Google Shape;342;p15"/>
          <p:cNvSpPr/>
          <p:nvPr/>
        </p:nvSpPr>
        <p:spPr>
          <a:xfrm>
            <a:off x="2423160" y="1826260"/>
            <a:ext cx="63900" cy="10974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43" name="Google Shape;343;p15"/>
          <p:cNvSpPr/>
          <p:nvPr/>
        </p:nvSpPr>
        <p:spPr>
          <a:xfrm>
            <a:off x="2587752" y="2192401"/>
            <a:ext cx="1326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Critical roles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4" name="Google Shape;344;p15"/>
          <p:cNvSpPr/>
          <p:nvPr/>
        </p:nvSpPr>
        <p:spPr>
          <a:xfrm>
            <a:off x="2587752" y="2329180"/>
            <a:ext cx="1307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5" name="Google Shape;345;p15"/>
          <p:cNvSpPr/>
          <p:nvPr/>
        </p:nvSpPr>
        <p:spPr>
          <a:xfrm>
            <a:off x="4041648" y="2192020"/>
            <a:ext cx="228600" cy="3474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46" name="Google Shape;346;p15"/>
          <p:cNvSpPr/>
          <p:nvPr/>
        </p:nvSpPr>
        <p:spPr>
          <a:xfrm>
            <a:off x="4343400" y="1826260"/>
            <a:ext cx="1600200" cy="1097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47" name="Google Shape;347;p15"/>
          <p:cNvSpPr/>
          <p:nvPr/>
        </p:nvSpPr>
        <p:spPr>
          <a:xfrm>
            <a:off x="4343400" y="1826260"/>
            <a:ext cx="63900" cy="10974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48" name="Google Shape;348;p15"/>
          <p:cNvSpPr/>
          <p:nvPr/>
        </p:nvSpPr>
        <p:spPr>
          <a:xfrm>
            <a:off x="4507992" y="2192401"/>
            <a:ext cx="1326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Skills taxonomy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9" name="Google Shape;349;p15"/>
          <p:cNvSpPr/>
          <p:nvPr/>
        </p:nvSpPr>
        <p:spPr>
          <a:xfrm>
            <a:off x="4507992" y="2329180"/>
            <a:ext cx="1307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0" name="Google Shape;350;p15"/>
          <p:cNvSpPr/>
          <p:nvPr/>
        </p:nvSpPr>
        <p:spPr>
          <a:xfrm>
            <a:off x="5961888" y="2192020"/>
            <a:ext cx="228600" cy="3474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51" name="Google Shape;351;p15"/>
          <p:cNvSpPr/>
          <p:nvPr/>
        </p:nvSpPr>
        <p:spPr>
          <a:xfrm>
            <a:off x="6263640" y="1826260"/>
            <a:ext cx="1600200" cy="1097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52" name="Google Shape;352;p15"/>
          <p:cNvSpPr/>
          <p:nvPr/>
        </p:nvSpPr>
        <p:spPr>
          <a:xfrm>
            <a:off x="6263640" y="1826260"/>
            <a:ext cx="63900" cy="10974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53" name="Google Shape;353;p15"/>
          <p:cNvSpPr/>
          <p:nvPr/>
        </p:nvSpPr>
        <p:spPr>
          <a:xfrm>
            <a:off x="6428232" y="2192401"/>
            <a:ext cx="1326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Gap assessment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4" name="Google Shape;354;p15"/>
          <p:cNvSpPr/>
          <p:nvPr/>
        </p:nvSpPr>
        <p:spPr>
          <a:xfrm>
            <a:off x="6428232" y="2329180"/>
            <a:ext cx="1307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5" name="Google Shape;355;p15"/>
          <p:cNvSpPr/>
          <p:nvPr/>
        </p:nvSpPr>
        <p:spPr>
          <a:xfrm>
            <a:off x="7882128" y="2192020"/>
            <a:ext cx="228600" cy="3474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56" name="Google Shape;356;p15"/>
          <p:cNvSpPr/>
          <p:nvPr/>
        </p:nvSpPr>
        <p:spPr>
          <a:xfrm>
            <a:off x="8183880" y="1826260"/>
            <a:ext cx="1600200" cy="1097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57" name="Google Shape;357;p15"/>
          <p:cNvSpPr/>
          <p:nvPr/>
        </p:nvSpPr>
        <p:spPr>
          <a:xfrm>
            <a:off x="8183880" y="1826260"/>
            <a:ext cx="63900" cy="10974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58" name="Google Shape;358;p15"/>
          <p:cNvSpPr/>
          <p:nvPr/>
        </p:nvSpPr>
        <p:spPr>
          <a:xfrm>
            <a:off x="8348472" y="2192401"/>
            <a:ext cx="1326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Learning / mobility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9" name="Google Shape;359;p15"/>
          <p:cNvSpPr/>
          <p:nvPr/>
        </p:nvSpPr>
        <p:spPr>
          <a:xfrm>
            <a:off x="8348472" y="2329180"/>
            <a:ext cx="1307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0" name="Google Shape;360;p15"/>
          <p:cNvSpPr/>
          <p:nvPr/>
        </p:nvSpPr>
        <p:spPr>
          <a:xfrm>
            <a:off x="9802368" y="2192020"/>
            <a:ext cx="228600" cy="3474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61" name="Google Shape;361;p15"/>
          <p:cNvSpPr/>
          <p:nvPr/>
        </p:nvSpPr>
        <p:spPr>
          <a:xfrm>
            <a:off x="10104120" y="1826260"/>
            <a:ext cx="1600200" cy="10974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62" name="Google Shape;362;p15"/>
          <p:cNvSpPr/>
          <p:nvPr/>
        </p:nvSpPr>
        <p:spPr>
          <a:xfrm>
            <a:off x="10104120" y="1826260"/>
            <a:ext cx="63900" cy="10974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63" name="Google Shape;363;p15"/>
          <p:cNvSpPr/>
          <p:nvPr/>
        </p:nvSpPr>
        <p:spPr>
          <a:xfrm>
            <a:off x="10268712" y="2192401"/>
            <a:ext cx="13260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Performance data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4" name="Google Shape;364;p15"/>
          <p:cNvSpPr/>
          <p:nvPr/>
        </p:nvSpPr>
        <p:spPr>
          <a:xfrm>
            <a:off x="10268712" y="2329180"/>
            <a:ext cx="1307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5" name="Google Shape;365;p15"/>
          <p:cNvSpPr/>
          <p:nvPr/>
        </p:nvSpPr>
        <p:spPr>
          <a:xfrm>
            <a:off x="777240" y="3563620"/>
            <a:ext cx="10424100" cy="187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9"/>
              <a:buFont typeface="Arial"/>
              <a:buChar char="•"/>
            </a:pPr>
            <a:r>
              <a:rPr lang="en-US" sz="17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Use a common skills taxonomy for technical, digital, commercial and leadership capabilities across functions.</a:t>
            </a:r>
            <a:endParaRPr sz="17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9"/>
              <a:buFont typeface="Arial"/>
              <a:buChar char="•"/>
            </a:pPr>
            <a:r>
              <a:rPr lang="en-US" sz="17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Combine self-assessment, manager validation and work evidence to identify skill gaps at role, team and market level.</a:t>
            </a:r>
            <a:endParaRPr sz="17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9"/>
              <a:buFont typeface="Arial"/>
              <a:buChar char="•"/>
            </a:pPr>
            <a:r>
              <a:rPr lang="en-US" sz="17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Prioritise learning according to business value and risk, not course popularity.</a:t>
            </a:r>
            <a:endParaRPr sz="17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7" name="Google Shape;367;p15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CIPD (2025); LinkedIn Learning (2025); Armstrong and Taylor (2023).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8" name="Google Shape;368;p15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12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16"/>
          <p:cNvSpPr/>
          <p:nvPr/>
        </p:nvSpPr>
        <p:spPr>
          <a:xfrm>
            <a:off x="502920" y="5664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11. Opportunity 2: AI-personalised learning at scale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5" name="Google Shape;375;p16"/>
          <p:cNvSpPr/>
          <p:nvPr/>
        </p:nvSpPr>
        <p:spPr>
          <a:xfrm>
            <a:off x="512064" y="10144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Use AI to recommend pathways and practice while keeping human oversight for high-stakes learning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6" name="Google Shape;376;p16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7" name="Google Shape;377;p16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OPPORTUNITY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8" name="Google Shape;378;p16"/>
          <p:cNvSpPr/>
          <p:nvPr/>
        </p:nvSpPr>
        <p:spPr>
          <a:xfrm>
            <a:off x="731520" y="1480820"/>
            <a:ext cx="3246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79" name="Google Shape;379;p16"/>
          <p:cNvSpPr/>
          <p:nvPr/>
        </p:nvSpPr>
        <p:spPr>
          <a:xfrm>
            <a:off x="731520" y="1480820"/>
            <a:ext cx="63900" cy="20574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80" name="Google Shape;380;p16"/>
          <p:cNvSpPr/>
          <p:nvPr/>
        </p:nvSpPr>
        <p:spPr>
          <a:xfrm>
            <a:off x="896112" y="1608836"/>
            <a:ext cx="29718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Personalise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1" name="Google Shape;381;p16"/>
          <p:cNvSpPr/>
          <p:nvPr/>
        </p:nvSpPr>
        <p:spPr>
          <a:xfrm>
            <a:off x="896112" y="1983740"/>
            <a:ext cx="2953500" cy="143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Recommend content based on role, current skills, career goal and previous learning — reducing irrelevant training.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2" name="Google Shape;382;p16"/>
          <p:cNvSpPr/>
          <p:nvPr/>
        </p:nvSpPr>
        <p:spPr>
          <a:xfrm>
            <a:off x="4315968" y="1480820"/>
            <a:ext cx="3246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83" name="Google Shape;383;p16"/>
          <p:cNvSpPr/>
          <p:nvPr/>
        </p:nvSpPr>
        <p:spPr>
          <a:xfrm>
            <a:off x="4315968" y="1480820"/>
            <a:ext cx="63900" cy="20574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84" name="Google Shape;384;p16"/>
          <p:cNvSpPr/>
          <p:nvPr/>
        </p:nvSpPr>
        <p:spPr>
          <a:xfrm>
            <a:off x="4480560" y="1608836"/>
            <a:ext cx="29718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Practice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5" name="Google Shape;385;p16"/>
          <p:cNvSpPr/>
          <p:nvPr/>
        </p:nvSpPr>
        <p:spPr>
          <a:xfrm>
            <a:off x="4480560" y="1983740"/>
            <a:ext cx="2953500" cy="143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AI role-play, simulations and feedback can help employees rehearse decisions, customer conversations and analytical tasks.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6" name="Google Shape;386;p16"/>
          <p:cNvSpPr/>
          <p:nvPr/>
        </p:nvSpPr>
        <p:spPr>
          <a:xfrm>
            <a:off x="7900416" y="1480820"/>
            <a:ext cx="324600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87" name="Google Shape;387;p16"/>
          <p:cNvSpPr/>
          <p:nvPr/>
        </p:nvSpPr>
        <p:spPr>
          <a:xfrm>
            <a:off x="7900416" y="1480820"/>
            <a:ext cx="63900" cy="20574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388" name="Google Shape;388;p16"/>
          <p:cNvSpPr/>
          <p:nvPr/>
        </p:nvSpPr>
        <p:spPr>
          <a:xfrm>
            <a:off x="8065008" y="1608836"/>
            <a:ext cx="29718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Govern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9" name="Google Shape;389;p16"/>
          <p:cNvSpPr/>
          <p:nvPr/>
        </p:nvSpPr>
        <p:spPr>
          <a:xfrm>
            <a:off x="8065008" y="1983740"/>
            <a:ext cx="2953500" cy="143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Responsible-AI rules, human review, privacy safeguards and quality assurance should govern recommendations and assessment.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0" name="Google Shape;390;p16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1" name="Google Shape;391;p16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LinkedIn reports AI is increasingly enabling personalised, accessible learning; the opportunity is to combine scale with role relevance.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3" name="Google Shape;393;p16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LinkedIn Learning (2025); Olusegun, Hinson and Zekeri (2025); Unilever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4" name="Google Shape;394;p16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13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17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12. Opportunity 3: learning in the flow of work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1" name="Google Shape;401;p17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Shift more development from “time away from work” to support embedded in real tasks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2" name="Google Shape;402;p17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03" name="Google Shape;403;p17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OPPORTUNITY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4" name="Google Shape;404;p17"/>
          <p:cNvSpPr/>
          <p:nvPr/>
        </p:nvSpPr>
        <p:spPr>
          <a:xfrm>
            <a:off x="777240" y="1417320"/>
            <a:ext cx="2331720" cy="201168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05" name="Google Shape;405;p17"/>
          <p:cNvSpPr/>
          <p:nvPr/>
        </p:nvSpPr>
        <p:spPr>
          <a:xfrm>
            <a:off x="777240" y="1417320"/>
            <a:ext cx="64008" cy="201168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06" name="Google Shape;406;p17"/>
          <p:cNvSpPr/>
          <p:nvPr/>
        </p:nvSpPr>
        <p:spPr>
          <a:xfrm>
            <a:off x="941832" y="1545336"/>
            <a:ext cx="20574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Before task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7" name="Google Shape;407;p17"/>
          <p:cNvSpPr/>
          <p:nvPr/>
        </p:nvSpPr>
        <p:spPr>
          <a:xfrm>
            <a:off x="941832" y="1920240"/>
            <a:ext cx="2039112" cy="1389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Microlearning, checklists, examples and job aids that prepare employees for the task.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8" name="Google Shape;408;p17"/>
          <p:cNvSpPr/>
          <p:nvPr/>
        </p:nvSpPr>
        <p:spPr>
          <a:xfrm>
            <a:off x="3383280" y="1417320"/>
            <a:ext cx="2331720" cy="201168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09" name="Google Shape;409;p17"/>
          <p:cNvSpPr/>
          <p:nvPr/>
        </p:nvSpPr>
        <p:spPr>
          <a:xfrm>
            <a:off x="3383280" y="1417320"/>
            <a:ext cx="64008" cy="201168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10" name="Google Shape;410;p17"/>
          <p:cNvSpPr/>
          <p:nvPr/>
        </p:nvSpPr>
        <p:spPr>
          <a:xfrm>
            <a:off x="3547872" y="1545336"/>
            <a:ext cx="20574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During task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1" name="Google Shape;411;p17"/>
          <p:cNvSpPr/>
          <p:nvPr/>
        </p:nvSpPr>
        <p:spPr>
          <a:xfrm>
            <a:off x="3547872" y="1920240"/>
            <a:ext cx="2039112" cy="1389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Copilot prompts, digital guidance, peer support and searchable knowledge at the moment of need.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2" name="Google Shape;412;p17"/>
          <p:cNvSpPr/>
          <p:nvPr/>
        </p:nvSpPr>
        <p:spPr>
          <a:xfrm>
            <a:off x="5989320" y="1417320"/>
            <a:ext cx="2331720" cy="201168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13" name="Google Shape;413;p17"/>
          <p:cNvSpPr/>
          <p:nvPr/>
        </p:nvSpPr>
        <p:spPr>
          <a:xfrm>
            <a:off x="5989320" y="1417320"/>
            <a:ext cx="64008" cy="201168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14" name="Google Shape;414;p17"/>
          <p:cNvSpPr/>
          <p:nvPr/>
        </p:nvSpPr>
        <p:spPr>
          <a:xfrm>
            <a:off x="6153912" y="1545336"/>
            <a:ext cx="20574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After task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5" name="Google Shape;415;p17"/>
          <p:cNvSpPr/>
          <p:nvPr/>
        </p:nvSpPr>
        <p:spPr>
          <a:xfrm>
            <a:off x="6153912" y="1920240"/>
            <a:ext cx="2039112" cy="1389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Reflection, feedback and targeted refreshers based on errors, outcomes or manager coaching.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6" name="Google Shape;416;p17"/>
          <p:cNvSpPr/>
          <p:nvPr/>
        </p:nvSpPr>
        <p:spPr>
          <a:xfrm>
            <a:off x="8595360" y="1417320"/>
            <a:ext cx="2331720" cy="201168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17" name="Google Shape;417;p17"/>
          <p:cNvSpPr/>
          <p:nvPr/>
        </p:nvSpPr>
        <p:spPr>
          <a:xfrm>
            <a:off x="8595360" y="1417320"/>
            <a:ext cx="64008" cy="201168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18" name="Google Shape;418;p17"/>
          <p:cNvSpPr/>
          <p:nvPr/>
        </p:nvSpPr>
        <p:spPr>
          <a:xfrm>
            <a:off x="8759952" y="1545336"/>
            <a:ext cx="20574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Across career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9" name="Google Shape;419;p17"/>
          <p:cNvSpPr/>
          <p:nvPr/>
        </p:nvSpPr>
        <p:spPr>
          <a:xfrm>
            <a:off x="8759952" y="1920240"/>
            <a:ext cx="2039112" cy="1389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Project assignments, internal gigs and rotations create deeper capability through experience.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0" name="Google Shape;420;p17"/>
          <p:cNvSpPr/>
          <p:nvPr/>
        </p:nvSpPr>
        <p:spPr>
          <a:xfrm>
            <a:off x="777240" y="3977640"/>
            <a:ext cx="1014984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60"/>
              <a:buFont typeface="Arial"/>
              <a:buChar char="•"/>
            </a:pPr>
            <a:r>
              <a:rPr lang="en-US" sz="16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This approach can reduce the common barriers of time pressure and weak transfer from training to the job.</a:t>
            </a:r>
            <a:endParaRPr sz="16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60"/>
              <a:buFont typeface="Arial"/>
              <a:buChar char="•"/>
            </a:pPr>
            <a:r>
              <a:rPr lang="en-US" sz="16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It is especially suited to frontline, commercial and operational roles where learning must be immediate and practical.</a:t>
            </a:r>
            <a:endParaRPr sz="16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2" name="Google Shape;422;p17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Noe (2023); CIPD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3" name="Google Shape;423;p17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14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p18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13. Opportunity 4: connect learning to internal mobility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0" name="Google Shape;430;p18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Career development can turn training into visible opportunity, improving motivation and retention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1" name="Google Shape;431;p18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32" name="Google Shape;432;p18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OPPORTUNITY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3" name="Google Shape;433;p18"/>
          <p:cNvSpPr/>
          <p:nvPr/>
        </p:nvSpPr>
        <p:spPr>
          <a:xfrm>
            <a:off x="914400" y="1554480"/>
            <a:ext cx="2011680" cy="2011680"/>
          </a:xfrm>
          <a:prstGeom prst="ellipse">
            <a:avLst/>
          </a:prstGeom>
          <a:solidFill>
            <a:srgbClr val="E8F2FA"/>
          </a:solidFill>
          <a:ln w="254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34" name="Google Shape;434;p18"/>
          <p:cNvSpPr/>
          <p:nvPr/>
        </p:nvSpPr>
        <p:spPr>
          <a:xfrm>
            <a:off x="1325880" y="2240280"/>
            <a:ext cx="118872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4E8C"/>
              </a:buClr>
              <a:buSzPts val="2200"/>
              <a:buFont typeface="Arial"/>
              <a:buNone/>
            </a:pPr>
            <a:r>
              <a:rPr lang="en-US" sz="2300" b="1" i="0" u="none" strike="noStrike" cap="none">
                <a:solidFill>
                  <a:srgbClr val="1F4E8C"/>
                </a:solidFill>
                <a:latin typeface="Arial"/>
                <a:ea typeface="Arial"/>
                <a:cs typeface="Arial"/>
                <a:sym typeface="Arial"/>
              </a:rPr>
              <a:t>Learn</a:t>
            </a:r>
            <a:endParaRPr sz="2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5" name="Google Shape;435;p18"/>
          <p:cNvSpPr/>
          <p:nvPr/>
        </p:nvSpPr>
        <p:spPr>
          <a:xfrm>
            <a:off x="5074920" y="1554480"/>
            <a:ext cx="2011680" cy="2011680"/>
          </a:xfrm>
          <a:prstGeom prst="ellipse">
            <a:avLst/>
          </a:prstGeom>
          <a:solidFill>
            <a:srgbClr val="E7F8F5"/>
          </a:solidFill>
          <a:ln w="254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36" name="Google Shape;436;p18"/>
          <p:cNvSpPr/>
          <p:nvPr/>
        </p:nvSpPr>
        <p:spPr>
          <a:xfrm>
            <a:off x="5440680" y="2240280"/>
            <a:ext cx="12801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A6A6"/>
              </a:buClr>
              <a:buSzPts val="2200"/>
              <a:buFont typeface="Arial"/>
              <a:buNone/>
            </a:pPr>
            <a:r>
              <a:rPr lang="en-US" sz="2300" b="1" i="0" u="none" strike="noStrike" cap="none">
                <a:solidFill>
                  <a:srgbClr val="00A6A6"/>
                </a:solidFill>
                <a:latin typeface="Arial"/>
                <a:ea typeface="Arial"/>
                <a:cs typeface="Arial"/>
                <a:sym typeface="Arial"/>
              </a:rPr>
              <a:t>Apply</a:t>
            </a:r>
            <a:endParaRPr sz="2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7" name="Google Shape;437;p18"/>
          <p:cNvSpPr/>
          <p:nvPr/>
        </p:nvSpPr>
        <p:spPr>
          <a:xfrm>
            <a:off x="9235440" y="1554480"/>
            <a:ext cx="2011680" cy="2011680"/>
          </a:xfrm>
          <a:prstGeom prst="ellipse">
            <a:avLst/>
          </a:prstGeom>
          <a:solidFill>
            <a:srgbClr val="EDF7EF"/>
          </a:solidFill>
          <a:ln w="254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38" name="Google Shape;438;p18"/>
          <p:cNvSpPr/>
          <p:nvPr/>
        </p:nvSpPr>
        <p:spPr>
          <a:xfrm>
            <a:off x="9601200" y="2240280"/>
            <a:ext cx="128016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F855A"/>
              </a:buClr>
              <a:buSzPts val="2200"/>
              <a:buFont typeface="Arial"/>
              <a:buNone/>
            </a:pPr>
            <a:r>
              <a:rPr lang="en-US" sz="2300" b="1" i="0" u="none" strike="noStrike" cap="none">
                <a:solidFill>
                  <a:srgbClr val="2F855A"/>
                </a:solidFill>
                <a:latin typeface="Arial"/>
                <a:ea typeface="Arial"/>
                <a:cs typeface="Arial"/>
                <a:sym typeface="Arial"/>
              </a:rPr>
              <a:t>Move</a:t>
            </a:r>
            <a:endParaRPr sz="2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9" name="Google Shape;439;p18"/>
          <p:cNvSpPr/>
          <p:nvPr/>
        </p:nvSpPr>
        <p:spPr>
          <a:xfrm>
            <a:off x="3246120" y="2331720"/>
            <a:ext cx="1325880" cy="347472"/>
          </a:xfrm>
          <a:prstGeom prst="chevron">
            <a:avLst>
              <a:gd name="adj" fmla="val 50000"/>
            </a:avLst>
          </a:prstGeom>
          <a:solidFill>
            <a:srgbClr val="9BB3CC"/>
          </a:solidFill>
          <a:ln w="12700" cap="flat" cmpd="sng">
            <a:solidFill>
              <a:srgbClr val="9BB3C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40" name="Google Shape;440;p18"/>
          <p:cNvSpPr/>
          <p:nvPr/>
        </p:nvSpPr>
        <p:spPr>
          <a:xfrm>
            <a:off x="7360920" y="2331720"/>
            <a:ext cx="1325880" cy="347472"/>
          </a:xfrm>
          <a:prstGeom prst="chevron">
            <a:avLst>
              <a:gd name="adj" fmla="val 50000"/>
            </a:avLst>
          </a:prstGeom>
          <a:solidFill>
            <a:srgbClr val="9BB3CC"/>
          </a:solidFill>
          <a:ln w="12700" cap="flat" cmpd="sng">
            <a:solidFill>
              <a:srgbClr val="9BB3C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41" name="Google Shape;441;p18"/>
          <p:cNvSpPr/>
          <p:nvPr/>
        </p:nvSpPr>
        <p:spPr>
          <a:xfrm>
            <a:off x="822960" y="4069080"/>
            <a:ext cx="10241280" cy="1325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30"/>
              <a:buFont typeface="Arial"/>
              <a:buChar char="•"/>
            </a:pPr>
            <a:r>
              <a:rPr lang="en-US" sz="16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Link completed skill pathways to project opportunities, stretch assignments, UFLP-style rotations and succession pools.</a:t>
            </a:r>
            <a:endParaRPr sz="16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30"/>
              <a:buFont typeface="Arial"/>
              <a:buChar char="•"/>
            </a:pPr>
            <a:r>
              <a:rPr lang="en-US" sz="16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Make skill acquisition visible in internal profiles so managers can find talent by capability, not only job title.</a:t>
            </a:r>
            <a:endParaRPr sz="16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30"/>
              <a:buFont typeface="Arial"/>
              <a:buChar char="•"/>
            </a:pPr>
            <a:r>
              <a:rPr lang="en-US" sz="163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This supports Unilever’s goal of putting strong talent into high-value roles while giving employees a credible return on learning effort.</a:t>
            </a:r>
            <a:endParaRPr sz="163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3" name="Google Shape;443;p18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(2026b); LinkedIn Learning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4" name="Google Shape;444;p18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15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" name="Google Shape;450;p19"/>
          <p:cNvSpPr/>
          <p:nvPr/>
        </p:nvSpPr>
        <p:spPr>
          <a:xfrm>
            <a:off x="502920" y="5029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14. Challenge 1: skills obsolescence and speed of change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1" name="Google Shape;451;p19"/>
          <p:cNvSpPr/>
          <p:nvPr/>
        </p:nvSpPr>
        <p:spPr>
          <a:xfrm>
            <a:off x="512064" y="9509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Training content can become outdated faster than traditional annual planning cycles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2" name="Google Shape;452;p19"/>
          <p:cNvSpPr/>
          <p:nvPr/>
        </p:nvSpPr>
        <p:spPr>
          <a:xfrm>
            <a:off x="9601200" y="512064"/>
            <a:ext cx="1965900" cy="310800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53" name="Google Shape;453;p19"/>
          <p:cNvSpPr/>
          <p:nvPr/>
        </p:nvSpPr>
        <p:spPr>
          <a:xfrm>
            <a:off x="9710928" y="566928"/>
            <a:ext cx="1746600" cy="1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CHALLENGE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4" name="Google Shape;454;p19"/>
          <p:cNvSpPr/>
          <p:nvPr/>
        </p:nvSpPr>
        <p:spPr>
          <a:xfrm>
            <a:off x="822960" y="1417320"/>
            <a:ext cx="2834640" cy="132588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55" name="Google Shape;455;p19"/>
          <p:cNvSpPr/>
          <p:nvPr/>
        </p:nvSpPr>
        <p:spPr>
          <a:xfrm>
            <a:off x="932688" y="1554480"/>
            <a:ext cx="26151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B83232"/>
              </a:buClr>
              <a:buSzPts val="2500"/>
              <a:buFont typeface="Arial"/>
              <a:buNone/>
            </a:pPr>
            <a:r>
              <a:rPr lang="en-US" sz="2600" b="1" i="0" u="none" strike="noStrike" cap="none">
                <a:solidFill>
                  <a:srgbClr val="B83232"/>
                </a:solidFill>
                <a:latin typeface="Arial"/>
                <a:ea typeface="Arial"/>
                <a:cs typeface="Arial"/>
                <a:sym typeface="Arial"/>
              </a:rPr>
              <a:t>39%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6" name="Google Shape;456;p19"/>
          <p:cNvSpPr/>
          <p:nvPr/>
        </p:nvSpPr>
        <p:spPr>
          <a:xfrm>
            <a:off x="932688" y="2057400"/>
            <a:ext cx="2615184" cy="5760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of current skill sets expected to change by 2030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7" name="Google Shape;457;p19"/>
          <p:cNvSpPr/>
          <p:nvPr/>
        </p:nvSpPr>
        <p:spPr>
          <a:xfrm>
            <a:off x="3977640" y="1417320"/>
            <a:ext cx="3200400" cy="1325880"/>
          </a:xfrm>
          <a:prstGeom prst="roundRect">
            <a:avLst>
              <a:gd name="adj" fmla="val 4138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58" name="Google Shape;458;p19"/>
          <p:cNvSpPr/>
          <p:nvPr/>
        </p:nvSpPr>
        <p:spPr>
          <a:xfrm>
            <a:off x="3977640" y="1417320"/>
            <a:ext cx="64008" cy="132588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59" name="Google Shape;459;p19"/>
          <p:cNvSpPr/>
          <p:nvPr/>
        </p:nvSpPr>
        <p:spPr>
          <a:xfrm>
            <a:off x="4142232" y="1545336"/>
            <a:ext cx="292608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Unilever exposure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0" name="Google Shape;460;p19"/>
          <p:cNvSpPr/>
          <p:nvPr/>
        </p:nvSpPr>
        <p:spPr>
          <a:xfrm>
            <a:off x="4142232" y="1920240"/>
            <a:ext cx="2907792" cy="704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AI, digital commerce, social-first marketing, R&amp;D simulation and supply-chain automation continuously change task requirements.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1" name="Google Shape;461;p19"/>
          <p:cNvSpPr/>
          <p:nvPr/>
        </p:nvSpPr>
        <p:spPr>
          <a:xfrm>
            <a:off x="7498080" y="1417320"/>
            <a:ext cx="3200400" cy="1325880"/>
          </a:xfrm>
          <a:prstGeom prst="roundRect">
            <a:avLst>
              <a:gd name="adj" fmla="val 4138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62" name="Google Shape;462;p19"/>
          <p:cNvSpPr/>
          <p:nvPr/>
        </p:nvSpPr>
        <p:spPr>
          <a:xfrm>
            <a:off x="7498080" y="1417320"/>
            <a:ext cx="64008" cy="1325880"/>
          </a:xfrm>
          <a:prstGeom prst="rect">
            <a:avLst/>
          </a:prstGeom>
          <a:solidFill>
            <a:srgbClr val="B83232"/>
          </a:solidFill>
          <a:ln w="12700" cap="flat" cmpd="sng">
            <a:solidFill>
              <a:srgbClr val="B832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463" name="Google Shape;463;p19"/>
          <p:cNvSpPr/>
          <p:nvPr/>
        </p:nvSpPr>
        <p:spPr>
          <a:xfrm>
            <a:off x="7662672" y="1545336"/>
            <a:ext cx="292608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Risk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4" name="Google Shape;464;p19"/>
          <p:cNvSpPr/>
          <p:nvPr/>
        </p:nvSpPr>
        <p:spPr>
          <a:xfrm>
            <a:off x="7662672" y="1920240"/>
            <a:ext cx="2907792" cy="704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Employees can complete training but still lack the newest capability if curricula, assessments and job design do not update quickly.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5" name="Google Shape;465;p19"/>
          <p:cNvSpPr/>
          <p:nvPr/>
        </p:nvSpPr>
        <p:spPr>
          <a:xfrm>
            <a:off x="822960" y="3246120"/>
            <a:ext cx="10241280" cy="1737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0"/>
              <a:buFont typeface="Arial"/>
              <a:buChar char="•"/>
            </a:pPr>
            <a:r>
              <a:rPr lang="en-US" sz="172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A static curriculum creates a lag between strategic change and workforce readiness.</a:t>
            </a:r>
            <a:endParaRPr sz="17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0"/>
              <a:buFont typeface="Arial"/>
              <a:buChar char="•"/>
            </a:pPr>
            <a:r>
              <a:rPr lang="en-US" sz="172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The risk is greatest where technology changes the task itself, not merely the tool used to perform it.</a:t>
            </a:r>
            <a:endParaRPr sz="17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720"/>
              <a:buFont typeface="Arial"/>
              <a:buChar char="•"/>
            </a:pPr>
            <a:r>
              <a:rPr lang="en-US" sz="172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Therefore, T&amp;D governance needs shorter review cycles and real-time skills intelligence.</a:t>
            </a:r>
            <a:endParaRPr sz="17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7" name="Google Shape;467;p19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World Economic Forum (2025); Unilever (2026a, 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8" name="Google Shape;468;p19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16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p20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15. Challenge 2: time, engagement and unequal access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5" name="Google Shape;475;p20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 global learning strategy must work for offices, factories, markets, shifts and different levels of digital access</a:t>
            </a:r>
            <a:endParaRPr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6" name="Google Shape;476;p20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7" name="Google Shape;477;p20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CHALLENGE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8" name="Google Shape;478;p20"/>
          <p:cNvSpPr/>
          <p:nvPr/>
        </p:nvSpPr>
        <p:spPr>
          <a:xfrm>
            <a:off x="731520" y="1417320"/>
            <a:ext cx="5120640" cy="1463040"/>
          </a:xfrm>
          <a:prstGeom prst="roundRect">
            <a:avLst>
              <a:gd name="adj" fmla="val 375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79" name="Google Shape;479;p20"/>
          <p:cNvSpPr/>
          <p:nvPr/>
        </p:nvSpPr>
        <p:spPr>
          <a:xfrm>
            <a:off x="731520" y="1417320"/>
            <a:ext cx="64008" cy="146304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80" name="Google Shape;480;p20"/>
          <p:cNvSpPr/>
          <p:nvPr/>
        </p:nvSpPr>
        <p:spPr>
          <a:xfrm>
            <a:off x="896112" y="1545336"/>
            <a:ext cx="48463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Time pressure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1" name="Google Shape;481;p20"/>
          <p:cNvSpPr/>
          <p:nvPr/>
        </p:nvSpPr>
        <p:spPr>
          <a:xfrm>
            <a:off x="896112" y="1920240"/>
            <a:ext cx="4828032" cy="841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Learning competes with delivery targets and operational workload.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2" name="Google Shape;482;p20"/>
          <p:cNvSpPr/>
          <p:nvPr/>
        </p:nvSpPr>
        <p:spPr>
          <a:xfrm>
            <a:off x="6217920" y="1417320"/>
            <a:ext cx="5120640" cy="1463040"/>
          </a:xfrm>
          <a:prstGeom prst="roundRect">
            <a:avLst>
              <a:gd name="adj" fmla="val 375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83" name="Google Shape;483;p20"/>
          <p:cNvSpPr/>
          <p:nvPr/>
        </p:nvSpPr>
        <p:spPr>
          <a:xfrm>
            <a:off x="6217920" y="1417320"/>
            <a:ext cx="64008" cy="1463040"/>
          </a:xfrm>
          <a:prstGeom prst="rect">
            <a:avLst/>
          </a:prstGeom>
          <a:solidFill>
            <a:srgbClr val="B83232"/>
          </a:solidFill>
          <a:ln w="12700" cap="flat" cmpd="sng">
            <a:solidFill>
              <a:srgbClr val="B832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84" name="Google Shape;484;p20"/>
          <p:cNvSpPr/>
          <p:nvPr/>
        </p:nvSpPr>
        <p:spPr>
          <a:xfrm>
            <a:off x="6382512" y="1545336"/>
            <a:ext cx="48463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Relevance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5" name="Google Shape;485;p20"/>
          <p:cNvSpPr/>
          <p:nvPr/>
        </p:nvSpPr>
        <p:spPr>
          <a:xfrm>
            <a:off x="6382512" y="1920240"/>
            <a:ext cx="4828032" cy="841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Generic modules can reduce motivation when employees cannot see a link to their role.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6" name="Google Shape;486;p20"/>
          <p:cNvSpPr/>
          <p:nvPr/>
        </p:nvSpPr>
        <p:spPr>
          <a:xfrm>
            <a:off x="731520" y="3246120"/>
            <a:ext cx="5120640" cy="1463040"/>
          </a:xfrm>
          <a:prstGeom prst="roundRect">
            <a:avLst>
              <a:gd name="adj" fmla="val 375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87" name="Google Shape;487;p20"/>
          <p:cNvSpPr/>
          <p:nvPr/>
        </p:nvSpPr>
        <p:spPr>
          <a:xfrm>
            <a:off x="731520" y="3246120"/>
            <a:ext cx="64008" cy="146304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88" name="Google Shape;488;p20"/>
          <p:cNvSpPr/>
          <p:nvPr/>
        </p:nvSpPr>
        <p:spPr>
          <a:xfrm>
            <a:off x="896112" y="3374136"/>
            <a:ext cx="48463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Access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9" name="Google Shape;489;p20"/>
          <p:cNvSpPr/>
          <p:nvPr/>
        </p:nvSpPr>
        <p:spPr>
          <a:xfrm>
            <a:off x="896112" y="3749040"/>
            <a:ext cx="4828032" cy="841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Frontline and shift-based employees may have less time, device access or flexibility than office employees.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0" name="Google Shape;490;p20"/>
          <p:cNvSpPr/>
          <p:nvPr/>
        </p:nvSpPr>
        <p:spPr>
          <a:xfrm>
            <a:off x="6217920" y="3246120"/>
            <a:ext cx="5120640" cy="1463040"/>
          </a:xfrm>
          <a:prstGeom prst="roundRect">
            <a:avLst>
              <a:gd name="adj" fmla="val 375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91" name="Google Shape;491;p20"/>
          <p:cNvSpPr/>
          <p:nvPr/>
        </p:nvSpPr>
        <p:spPr>
          <a:xfrm>
            <a:off x="6217920" y="3246120"/>
            <a:ext cx="64008" cy="146304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492" name="Google Shape;492;p20"/>
          <p:cNvSpPr/>
          <p:nvPr/>
        </p:nvSpPr>
        <p:spPr>
          <a:xfrm>
            <a:off x="6382512" y="3374136"/>
            <a:ext cx="48463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Transfer climate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3" name="Google Shape;493;p20"/>
          <p:cNvSpPr/>
          <p:nvPr/>
        </p:nvSpPr>
        <p:spPr>
          <a:xfrm>
            <a:off x="6382512" y="3749040"/>
            <a:ext cx="4828032" cy="841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Without manager reinforcement, newly learned behaviour may not survive day-to-day pressures.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4" name="Google Shape;494;p20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20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Training availability is not the same as learning access, and completion is not the same as transfer.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7" name="Google Shape;497;p20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LinkedIn Learning (2025); Noe (2023); Uslu, Marcus and Kisbu-Sakarya (2022).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8" name="Google Shape;498;p20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17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21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16. Challenge 3: AI ethics, trust and learning quality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5" name="Google Shape;505;p21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AI can scale learning — but poor governance can undermine fairness, confidence and capability</a:t>
            </a:r>
            <a:endParaRPr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6" name="Google Shape;506;p21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7" name="Google Shape;507;p21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CHALLENGE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8" name="Google Shape;508;p21"/>
          <p:cNvSpPr/>
          <p:nvPr/>
        </p:nvSpPr>
        <p:spPr>
          <a:xfrm>
            <a:off x="731520" y="1417320"/>
            <a:ext cx="315468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09" name="Google Shape;509;p21"/>
          <p:cNvSpPr/>
          <p:nvPr/>
        </p:nvSpPr>
        <p:spPr>
          <a:xfrm>
            <a:off x="731520" y="1417320"/>
            <a:ext cx="64008" cy="2057400"/>
          </a:xfrm>
          <a:prstGeom prst="rect">
            <a:avLst/>
          </a:prstGeom>
          <a:solidFill>
            <a:srgbClr val="B83232"/>
          </a:solidFill>
          <a:ln w="12700" cap="flat" cmpd="sng">
            <a:solidFill>
              <a:srgbClr val="B832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10" name="Google Shape;510;p21"/>
          <p:cNvSpPr/>
          <p:nvPr/>
        </p:nvSpPr>
        <p:spPr>
          <a:xfrm>
            <a:off x="896112" y="1545336"/>
            <a:ext cx="28803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Data &amp; privacy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1" name="Google Shape;511;p21"/>
          <p:cNvSpPr/>
          <p:nvPr/>
        </p:nvSpPr>
        <p:spPr>
          <a:xfrm>
            <a:off x="896112" y="1920240"/>
            <a:ext cx="2862072" cy="1435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Personalised learning needs employee data. Collection, inference and recommendations should be transparent and proportionate.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2" name="Google Shape;512;p21"/>
          <p:cNvSpPr/>
          <p:nvPr/>
        </p:nvSpPr>
        <p:spPr>
          <a:xfrm>
            <a:off x="4251960" y="1417320"/>
            <a:ext cx="315468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13" name="Google Shape;513;p21"/>
          <p:cNvSpPr/>
          <p:nvPr/>
        </p:nvSpPr>
        <p:spPr>
          <a:xfrm>
            <a:off x="4251960" y="1417320"/>
            <a:ext cx="64008" cy="20574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14" name="Google Shape;514;p21"/>
          <p:cNvSpPr/>
          <p:nvPr/>
        </p:nvSpPr>
        <p:spPr>
          <a:xfrm>
            <a:off x="4416552" y="1545336"/>
            <a:ext cx="28803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Bias &amp; access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5" name="Google Shape;515;p21"/>
          <p:cNvSpPr/>
          <p:nvPr/>
        </p:nvSpPr>
        <p:spPr>
          <a:xfrm>
            <a:off x="4416552" y="1920240"/>
            <a:ext cx="2862072" cy="1435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Models can reproduce bias, while unequal AI access can widen capability gaps between roles, regions or employee groups.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6" name="Google Shape;516;p21"/>
          <p:cNvSpPr/>
          <p:nvPr/>
        </p:nvSpPr>
        <p:spPr>
          <a:xfrm>
            <a:off x="7772400" y="1417320"/>
            <a:ext cx="3154680" cy="2057400"/>
          </a:xfrm>
          <a:prstGeom prst="roundRect">
            <a:avLst>
              <a:gd name="adj" fmla="val 2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17" name="Google Shape;517;p21"/>
          <p:cNvSpPr/>
          <p:nvPr/>
        </p:nvSpPr>
        <p:spPr>
          <a:xfrm>
            <a:off x="7772400" y="1417320"/>
            <a:ext cx="64008" cy="20574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18" name="Google Shape;518;p21"/>
          <p:cNvSpPr/>
          <p:nvPr/>
        </p:nvSpPr>
        <p:spPr>
          <a:xfrm>
            <a:off x="7936992" y="1545336"/>
            <a:ext cx="288036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Over-reliance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9" name="Google Shape;519;p21"/>
          <p:cNvSpPr/>
          <p:nvPr/>
        </p:nvSpPr>
        <p:spPr>
          <a:xfrm>
            <a:off x="7936992" y="1920240"/>
            <a:ext cx="2862072" cy="14356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If AI provides answers without reflection or practice, employees may complete tasks without developing durable knowledge and judgement.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0" name="Google Shape;520;p21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1" name="Google Shape;521;p21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Student 2 conclusion: AI is both a learning opportunity and a new capability risk; Unilever needs “responsible augmentation”, not automation of learning.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3" name="Google Shape;523;p21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(2026b); Olusegun, Hinson and Zekeri (2025); CIPD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4" name="Google Shape;524;p21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18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22"/>
          <p:cNvSpPr/>
          <p:nvPr/>
        </p:nvSpPr>
        <p:spPr>
          <a:xfrm>
            <a:off x="502920" y="8204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17. Root-cause analysis: from symptoms to underlying drivers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1" name="Google Shape;531;p22"/>
          <p:cNvSpPr/>
          <p:nvPr/>
        </p:nvSpPr>
        <p:spPr>
          <a:xfrm>
            <a:off x="512064" y="12684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2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The key performance gap is not lack of training activity; it is inconsistent conversion of learning into future-fit performance</a:t>
            </a: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2" name="Google Shape;532;p22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3" name="Google Shape;533;p22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4" name="Google Shape;534;p22"/>
          <p:cNvSpPr/>
          <p:nvPr/>
        </p:nvSpPr>
        <p:spPr>
          <a:xfrm>
            <a:off x="685800" y="5971032"/>
            <a:ext cx="106984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D7B8A"/>
              </a:buClr>
              <a:buSzPts val="820"/>
              <a:buFont typeface="Arial"/>
              <a:buNone/>
            </a:pPr>
            <a:r>
              <a:rPr lang="en-US" sz="820" b="0" i="1" u="none" strike="noStrike" cap="none">
                <a:solidFill>
                  <a:srgbClr val="6D7B8A"/>
                </a:solidFill>
                <a:latin typeface="Arial"/>
                <a:ea typeface="Arial"/>
                <a:cs typeface="Arial"/>
                <a:sym typeface="Arial"/>
              </a:rPr>
              <a:t>Presentation focus: Use this slide as the map for Slides 18–23; each slide explains one driver and its impact on T&amp;D effectiveness.</a:t>
            </a:r>
            <a:endParaRPr sz="8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6" name="Google Shape;536;p22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Analytical framework based on organisational, technological, people and measurement drivers; informed by Armstrong and Taylor (2023).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7" name="Google Shape;537;p22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19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38" name="Google Shape;538;p22" descr="preencoded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563550" y="1643261"/>
            <a:ext cx="7064596" cy="3668216"/>
          </a:xfrm>
          <a:prstGeom prst="rect">
            <a:avLst/>
          </a:prstGeom>
          <a:noFill/>
          <a:ln>
            <a:noFill/>
          </a:ln>
        </p:spPr>
      </p:pic>
      <p:sp>
        <p:nvSpPr>
          <p:cNvPr id="539" name="Google Shape;539;p22"/>
          <p:cNvSpPr/>
          <p:nvPr/>
        </p:nvSpPr>
        <p:spPr>
          <a:xfrm>
            <a:off x="5559671" y="2907291"/>
            <a:ext cx="969600" cy="102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Lato"/>
              <a:buNone/>
            </a:pPr>
            <a:r>
              <a:rPr lang="en-US" sz="1600" b="1" i="0" u="none" strike="noStrike" cap="none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Drivers Reducing Learning Conversion</a:t>
            </a:r>
            <a:endParaRPr sz="16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0" name="Google Shape;540;p22"/>
          <p:cNvSpPr/>
          <p:nvPr/>
        </p:nvSpPr>
        <p:spPr>
          <a:xfrm>
            <a:off x="2309175" y="2368750"/>
            <a:ext cx="20550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1200"/>
              <a:buFont typeface="Lato"/>
              <a:buNone/>
            </a:pPr>
            <a:r>
              <a:rPr lang="en-US" sz="1600" b="1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Strategy &amp; Structure</a:t>
            </a:r>
            <a:endParaRPr sz="16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1" name="Google Shape;541;p22"/>
          <p:cNvSpPr/>
          <p:nvPr/>
        </p:nvSpPr>
        <p:spPr>
          <a:xfrm>
            <a:off x="2309175" y="2697372"/>
            <a:ext cx="1698900" cy="3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950"/>
              <a:buFont typeface="Lato"/>
              <a:buNone/>
            </a:pPr>
            <a:r>
              <a:rPr lang="en-US" sz="1350" b="0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Misaligned goals and org design</a:t>
            </a:r>
            <a:endParaRPr sz="135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2" name="Google Shape;542;p22"/>
          <p:cNvSpPr/>
          <p:nvPr/>
        </p:nvSpPr>
        <p:spPr>
          <a:xfrm>
            <a:off x="8096449" y="2337000"/>
            <a:ext cx="2055000" cy="51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1200"/>
              <a:buFont typeface="Lato"/>
              <a:buNone/>
            </a:pPr>
            <a:r>
              <a:rPr lang="en-US" sz="1600" b="1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Managers &amp; Transfer Climate</a:t>
            </a:r>
            <a:endParaRPr sz="16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3" name="Google Shape;543;p22"/>
          <p:cNvSpPr/>
          <p:nvPr/>
        </p:nvSpPr>
        <p:spPr>
          <a:xfrm>
            <a:off x="8096449" y="2921473"/>
            <a:ext cx="2055000" cy="3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950"/>
              <a:buFont typeface="Lato"/>
              <a:buNone/>
            </a:pPr>
            <a:r>
              <a:rPr lang="en-US" sz="1350" b="0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Poor coaching and reinforcement</a:t>
            </a:r>
            <a:endParaRPr sz="135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4" name="Google Shape;544;p22"/>
          <p:cNvSpPr/>
          <p:nvPr/>
        </p:nvSpPr>
        <p:spPr>
          <a:xfrm>
            <a:off x="2309175" y="4148153"/>
            <a:ext cx="16989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1200"/>
              <a:buFont typeface="Lato"/>
              <a:buNone/>
            </a:pPr>
            <a:r>
              <a:rPr lang="en-US" sz="1600" b="1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Technology Pace</a:t>
            </a:r>
            <a:endParaRPr sz="16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5" name="Google Shape;545;p22"/>
          <p:cNvSpPr/>
          <p:nvPr/>
        </p:nvSpPr>
        <p:spPr>
          <a:xfrm>
            <a:off x="2309175" y="4476774"/>
            <a:ext cx="1698900" cy="3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950"/>
              <a:buFont typeface="Lato"/>
              <a:buNone/>
            </a:pPr>
            <a:r>
              <a:rPr lang="en-US" sz="1350" b="0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Outdated tools slowing adoption</a:t>
            </a:r>
            <a:endParaRPr sz="135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6" name="Google Shape;546;p22"/>
          <p:cNvSpPr/>
          <p:nvPr/>
        </p:nvSpPr>
        <p:spPr>
          <a:xfrm>
            <a:off x="8096449" y="4148150"/>
            <a:ext cx="1965900" cy="25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1200"/>
              <a:buFont typeface="Lato"/>
              <a:buNone/>
            </a:pPr>
            <a:r>
              <a:rPr lang="en-US" sz="1600" b="1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Data &amp; Measurement</a:t>
            </a:r>
            <a:endParaRPr sz="16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7" name="Google Shape;547;p22"/>
          <p:cNvSpPr/>
          <p:nvPr/>
        </p:nvSpPr>
        <p:spPr>
          <a:xfrm>
            <a:off x="8096455" y="4476774"/>
            <a:ext cx="1698900" cy="3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82000"/>
              </a:lnSpc>
              <a:spcBef>
                <a:spcPts val="0"/>
              </a:spcBef>
              <a:spcAft>
                <a:spcPts val="0"/>
              </a:spcAft>
              <a:buClr>
                <a:srgbClr val="4A4A45"/>
              </a:buClr>
              <a:buSzPts val="950"/>
              <a:buFont typeface="Lato"/>
              <a:buNone/>
            </a:pPr>
            <a:r>
              <a:rPr lang="en-US" sz="1350" b="0" i="0" u="none" strike="noStrike" cap="none">
                <a:solidFill>
                  <a:srgbClr val="4A4A45"/>
                </a:solidFill>
                <a:latin typeface="Lato"/>
                <a:ea typeface="Lato"/>
                <a:cs typeface="Lato"/>
                <a:sym typeface="Lato"/>
              </a:rPr>
              <a:t>Weak metrics hide true impact</a:t>
            </a:r>
            <a:endParaRPr sz="135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Google Shape;553;p23"/>
          <p:cNvSpPr/>
          <p:nvPr/>
        </p:nvSpPr>
        <p:spPr>
          <a:xfrm>
            <a:off x="502920" y="8204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18. Root cause 1: business transformation &amp; operating-model change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4" name="Google Shape;554;p23"/>
          <p:cNvSpPr/>
          <p:nvPr/>
        </p:nvSpPr>
        <p:spPr>
          <a:xfrm>
            <a:off x="512064" y="12684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Restructuring changes roles and capability needs faster than established development systems can stabilise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5" name="Google Shape;555;p23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6" name="Google Shape;556;p23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7" name="Google Shape;557;p23"/>
          <p:cNvSpPr/>
          <p:nvPr/>
        </p:nvSpPr>
        <p:spPr>
          <a:xfrm>
            <a:off x="777250" y="1734823"/>
            <a:ext cx="5669400" cy="266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22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20"/>
              <a:buFont typeface="Arial"/>
              <a:buChar char="•"/>
            </a:pPr>
            <a:r>
              <a:rPr lang="en-US" sz="162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Unilever completed a major productivity programme, introduced a new structure and demerged Ice Cream in 2025.</a:t>
            </a:r>
            <a:endParaRPr sz="16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22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20"/>
              <a:buFont typeface="Arial"/>
              <a:buChar char="•"/>
            </a:pPr>
            <a:r>
              <a:rPr lang="en-US" sz="162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Its “Next Wave Organisation” aims to be simpler, faster and more AI-enabled — changing workflows, spans, accountabilities and role expectations.</a:t>
            </a:r>
            <a:endParaRPr sz="16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22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20"/>
              <a:buFont typeface="Arial"/>
              <a:buChar char="•"/>
            </a:pPr>
            <a:r>
              <a:rPr lang="en-US" sz="162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When job architecture changes, previous competency models and training pathways can become misaligned.</a:t>
            </a:r>
            <a:endParaRPr sz="16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22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20"/>
              <a:buFont typeface="Arial"/>
              <a:buChar char="•"/>
            </a:pPr>
            <a:r>
              <a:rPr lang="en-US" sz="162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Root issue: T&amp;D must continuously re-map learning to redesigned work rather than assume roles are stable.</a:t>
            </a:r>
            <a:endParaRPr sz="16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8" name="Google Shape;558;p23"/>
          <p:cNvSpPr/>
          <p:nvPr/>
        </p:nvSpPr>
        <p:spPr>
          <a:xfrm>
            <a:off x="6903720" y="1871980"/>
            <a:ext cx="4389000" cy="3200400"/>
          </a:xfrm>
          <a:prstGeom prst="roundRect">
            <a:avLst>
              <a:gd name="adj" fmla="val 171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559" name="Google Shape;559;p23"/>
          <p:cNvSpPr/>
          <p:nvPr/>
        </p:nvSpPr>
        <p:spPr>
          <a:xfrm>
            <a:off x="6903720" y="1871980"/>
            <a:ext cx="63900" cy="32004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560" name="Google Shape;560;p23"/>
          <p:cNvSpPr/>
          <p:nvPr/>
        </p:nvSpPr>
        <p:spPr>
          <a:xfrm>
            <a:off x="7068312" y="1999996"/>
            <a:ext cx="41148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Cause → effect chain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1" name="Google Shape;561;p23"/>
          <p:cNvSpPr/>
          <p:nvPr/>
        </p:nvSpPr>
        <p:spPr>
          <a:xfrm>
            <a:off x="7068300" y="2374900"/>
            <a:ext cx="4096500" cy="18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Operating-model change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↓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Role redesign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↓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New capability requirements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↓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Curriculum / assessment lag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↓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Uneven readiness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3" name="Google Shape;563;p23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(2026a, 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4" name="Google Shape;564;p23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20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p24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19. Root cause 2: AI changes tasks, not just tools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1" name="Google Shape;571;p24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Capability demand is moving from “knowing the process” toward judgement, data literacy and human–AI collaboration</a:t>
            </a:r>
            <a:endParaRPr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2" name="Google Shape;572;p24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3" name="Google Shape;573;p24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4" name="Google Shape;574;p24"/>
          <p:cNvSpPr/>
          <p:nvPr/>
        </p:nvSpPr>
        <p:spPr>
          <a:xfrm>
            <a:off x="777240" y="1417320"/>
            <a:ext cx="3063240" cy="201168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75" name="Google Shape;575;p24"/>
          <p:cNvSpPr/>
          <p:nvPr/>
        </p:nvSpPr>
        <p:spPr>
          <a:xfrm>
            <a:off x="777240" y="1417320"/>
            <a:ext cx="64008" cy="201168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76" name="Google Shape;576;p24"/>
          <p:cNvSpPr/>
          <p:nvPr/>
        </p:nvSpPr>
        <p:spPr>
          <a:xfrm>
            <a:off x="941832" y="1545336"/>
            <a:ext cx="27889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Automation effect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7" name="Google Shape;577;p24"/>
          <p:cNvSpPr/>
          <p:nvPr/>
        </p:nvSpPr>
        <p:spPr>
          <a:xfrm>
            <a:off x="941832" y="1920240"/>
            <a:ext cx="2770632" cy="1389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Routine steps can be automated, reducing the value of memorising procedures while increasing the value of exception handling.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8" name="Google Shape;578;p24"/>
          <p:cNvSpPr/>
          <p:nvPr/>
        </p:nvSpPr>
        <p:spPr>
          <a:xfrm>
            <a:off x="4160520" y="1417320"/>
            <a:ext cx="3063240" cy="201168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79" name="Google Shape;579;p24"/>
          <p:cNvSpPr/>
          <p:nvPr/>
        </p:nvSpPr>
        <p:spPr>
          <a:xfrm>
            <a:off x="4160520" y="1417320"/>
            <a:ext cx="64008" cy="201168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80" name="Google Shape;580;p24"/>
          <p:cNvSpPr/>
          <p:nvPr/>
        </p:nvSpPr>
        <p:spPr>
          <a:xfrm>
            <a:off x="4325112" y="1545336"/>
            <a:ext cx="27889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Augmentation effect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1" name="Google Shape;581;p24"/>
          <p:cNvSpPr/>
          <p:nvPr/>
        </p:nvSpPr>
        <p:spPr>
          <a:xfrm>
            <a:off x="4325112" y="1920240"/>
            <a:ext cx="2770632" cy="1389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Employees need prompt design, verification, critical thinking, domain knowledge and ethical judgement to use AI effectively.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2" name="Google Shape;582;p24"/>
          <p:cNvSpPr/>
          <p:nvPr/>
        </p:nvSpPr>
        <p:spPr>
          <a:xfrm>
            <a:off x="7543800" y="1417320"/>
            <a:ext cx="3063240" cy="201168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83" name="Google Shape;583;p24"/>
          <p:cNvSpPr/>
          <p:nvPr/>
        </p:nvSpPr>
        <p:spPr>
          <a:xfrm>
            <a:off x="7543800" y="1417320"/>
            <a:ext cx="64008" cy="201168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584" name="Google Shape;584;p24"/>
          <p:cNvSpPr/>
          <p:nvPr/>
        </p:nvSpPr>
        <p:spPr>
          <a:xfrm>
            <a:off x="7708392" y="1545336"/>
            <a:ext cx="278892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Learning effect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5" name="Google Shape;585;p24"/>
          <p:cNvSpPr/>
          <p:nvPr/>
        </p:nvSpPr>
        <p:spPr>
          <a:xfrm>
            <a:off x="7708392" y="1920240"/>
            <a:ext cx="2770632" cy="1389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Training has to teach people how to work with AI and still develop expertise — not outsource thinking to it.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6" name="Google Shape;586;p24"/>
          <p:cNvSpPr/>
          <p:nvPr/>
        </p:nvSpPr>
        <p:spPr>
          <a:xfrm>
            <a:off x="777240" y="4069080"/>
            <a:ext cx="10058400" cy="1005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60"/>
              <a:buFont typeface="Arial"/>
              <a:buChar char="•"/>
            </a:pPr>
            <a:r>
              <a:rPr lang="en-US" sz="15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This creates a moving target: skill proficiency must be defined by role and updated as AI-enabled workflows mature.</a:t>
            </a:r>
            <a:endParaRPr sz="1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60"/>
              <a:buFont typeface="Arial"/>
              <a:buChar char="•"/>
            </a:pPr>
            <a:r>
              <a:rPr lang="en-US" sz="15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Human skills such as analytical thinking, resilience, leadership and collaboration remain important alongside technology skills.</a:t>
            </a:r>
            <a:endParaRPr sz="1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8" name="Google Shape;588;p24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World Economic Forum (2025); Olusegun, Hinson and Zekeri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9" name="Google Shape;589;p24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21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5" name="Google Shape;595;p25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20. Root cause 3: global workforce heterogeneity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6" name="Google Shape;596;p25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One enterprise strategy must work across different functions, markets, languages and work environments</a:t>
            </a:r>
            <a:endParaRPr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7" name="Google Shape;597;p25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8" name="Google Shape;598;p25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9" name="Google Shape;599;p25"/>
          <p:cNvSpPr/>
          <p:nvPr/>
        </p:nvSpPr>
        <p:spPr>
          <a:xfrm>
            <a:off x="777240" y="1417320"/>
            <a:ext cx="237744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0" name="Google Shape;600;p25"/>
          <p:cNvSpPr/>
          <p:nvPr/>
        </p:nvSpPr>
        <p:spPr>
          <a:xfrm>
            <a:off x="886968" y="1554480"/>
            <a:ext cx="21579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4E8C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1F4E8C"/>
                </a:solidFill>
                <a:latin typeface="Arial"/>
                <a:ea typeface="Arial"/>
                <a:cs typeface="Arial"/>
                <a:sym typeface="Arial"/>
              </a:rPr>
              <a:t>96k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1" name="Google Shape;601;p25"/>
          <p:cNvSpPr/>
          <p:nvPr/>
        </p:nvSpPr>
        <p:spPr>
          <a:xfrm>
            <a:off x="886968" y="2057400"/>
            <a:ext cx="215798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employees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2" name="Google Shape;602;p25"/>
          <p:cNvSpPr/>
          <p:nvPr/>
        </p:nvSpPr>
        <p:spPr>
          <a:xfrm>
            <a:off x="3429000" y="1417320"/>
            <a:ext cx="237744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3" name="Google Shape;603;p25"/>
          <p:cNvSpPr/>
          <p:nvPr/>
        </p:nvSpPr>
        <p:spPr>
          <a:xfrm>
            <a:off x="3538728" y="1554480"/>
            <a:ext cx="21579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A6A6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00A6A6"/>
                </a:solidFill>
                <a:latin typeface="Arial"/>
                <a:ea typeface="Arial"/>
                <a:cs typeface="Arial"/>
                <a:sym typeface="Arial"/>
              </a:rPr>
              <a:t>4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4" name="Google Shape;604;p25"/>
          <p:cNvSpPr/>
          <p:nvPr/>
        </p:nvSpPr>
        <p:spPr>
          <a:xfrm>
            <a:off x="3538728" y="2057400"/>
            <a:ext cx="215798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Business Groups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5" name="Google Shape;605;p25"/>
          <p:cNvSpPr/>
          <p:nvPr/>
        </p:nvSpPr>
        <p:spPr>
          <a:xfrm>
            <a:off x="6080760" y="1417320"/>
            <a:ext cx="237744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6" name="Google Shape;606;p25"/>
          <p:cNvSpPr/>
          <p:nvPr/>
        </p:nvSpPr>
        <p:spPr>
          <a:xfrm>
            <a:off x="6190488" y="1554480"/>
            <a:ext cx="21579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F855A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2F855A"/>
                </a:solidFill>
                <a:latin typeface="Arial"/>
                <a:ea typeface="Arial"/>
                <a:cs typeface="Arial"/>
                <a:sym typeface="Arial"/>
              </a:rPr>
              <a:t>190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7" name="Google Shape;607;p25"/>
          <p:cNvSpPr/>
          <p:nvPr/>
        </p:nvSpPr>
        <p:spPr>
          <a:xfrm>
            <a:off x="6190488" y="2057400"/>
            <a:ext cx="215798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countries with product presence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8" name="Google Shape;608;p25"/>
          <p:cNvSpPr/>
          <p:nvPr/>
        </p:nvSpPr>
        <p:spPr>
          <a:xfrm>
            <a:off x="8732520" y="1417320"/>
            <a:ext cx="2377440" cy="123444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9" name="Google Shape;609;p25"/>
          <p:cNvSpPr/>
          <p:nvPr/>
        </p:nvSpPr>
        <p:spPr>
          <a:xfrm>
            <a:off x="8842248" y="1554480"/>
            <a:ext cx="2157984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D97706"/>
              </a:buClr>
              <a:buSzPts val="2500"/>
              <a:buFont typeface="Arial"/>
              <a:buNone/>
            </a:pPr>
            <a:r>
              <a:rPr lang="en-US" sz="2500" b="1" i="0" u="none" strike="noStrike" cap="none">
                <a:solidFill>
                  <a:srgbClr val="D97706"/>
                </a:solidFill>
                <a:latin typeface="Arial"/>
                <a:ea typeface="Arial"/>
                <a:cs typeface="Arial"/>
                <a:sym typeface="Arial"/>
              </a:rPr>
              <a:t>Office + Factory</a:t>
            </a:r>
            <a:endParaRPr sz="2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0" name="Google Shape;610;p25"/>
          <p:cNvSpPr/>
          <p:nvPr/>
        </p:nvSpPr>
        <p:spPr>
          <a:xfrm>
            <a:off x="8842248" y="2057400"/>
            <a:ext cx="2157984" cy="4846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0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populations</a:t>
            </a:r>
            <a:endParaRPr sz="10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1" name="Google Shape;611;p25"/>
          <p:cNvSpPr/>
          <p:nvPr/>
        </p:nvSpPr>
        <p:spPr>
          <a:xfrm>
            <a:off x="777240" y="3063240"/>
            <a:ext cx="10378440" cy="1965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00"/>
              <a:buFont typeface="Arial"/>
              <a:buChar char="•"/>
            </a:pPr>
            <a:r>
              <a:rPr lang="en-US" sz="160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Learning needs differ between marketers, R&amp;D, supply chain, finance, customer operations and people managers.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00"/>
              <a:buFont typeface="Arial"/>
              <a:buChar char="•"/>
            </a:pPr>
            <a:r>
              <a:rPr lang="en-US" sz="160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Global standardisation creates scale, but excessive standardisation can reduce cultural, regulatory and task relevance.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00"/>
              <a:buFont typeface="Arial"/>
              <a:buChar char="•"/>
            </a:pPr>
            <a:r>
              <a:rPr lang="en-US" sz="160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Frontline and manufacturing employees may require different delivery formats, schedules and practice environments than knowledge workers.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00"/>
              <a:buFont typeface="Arial"/>
              <a:buChar char="•"/>
            </a:pPr>
            <a:r>
              <a:rPr lang="en-US" sz="160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Root issue: balance enterprise consistency with local adaptation and equitable access.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3" name="Google Shape;613;p25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(2026a, 2026b); Noe (2023).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4" name="Google Shape;614;p25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22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Google Shape;620;p26"/>
          <p:cNvSpPr/>
          <p:nvPr/>
        </p:nvSpPr>
        <p:spPr>
          <a:xfrm>
            <a:off x="502920" y="804545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21. Root cause 4: manager capability determines learning transfer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1" name="Google Shape;621;p26"/>
          <p:cNvSpPr/>
          <p:nvPr/>
        </p:nvSpPr>
        <p:spPr>
          <a:xfrm>
            <a:off x="512064" y="1252601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The line manager is the bridge between a training event and changed behaviour at work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2" name="Google Shape;622;p26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3" name="Google Shape;623;p26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4" name="Google Shape;624;p26"/>
          <p:cNvSpPr/>
          <p:nvPr/>
        </p:nvSpPr>
        <p:spPr>
          <a:xfrm>
            <a:off x="731520" y="1901825"/>
            <a:ext cx="2331600" cy="15546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25" name="Google Shape;625;p26"/>
          <p:cNvSpPr/>
          <p:nvPr/>
        </p:nvSpPr>
        <p:spPr>
          <a:xfrm>
            <a:off x="731520" y="1901825"/>
            <a:ext cx="63900" cy="15546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26" name="Google Shape;626;p26"/>
          <p:cNvSpPr/>
          <p:nvPr/>
        </p:nvSpPr>
        <p:spPr>
          <a:xfrm>
            <a:off x="896112" y="2029841"/>
            <a:ext cx="20574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Training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7" name="Google Shape;627;p26"/>
          <p:cNvSpPr/>
          <p:nvPr/>
        </p:nvSpPr>
        <p:spPr>
          <a:xfrm>
            <a:off x="896112" y="2404745"/>
            <a:ext cx="2039100" cy="93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 understands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8" name="Google Shape;628;p26"/>
          <p:cNvSpPr/>
          <p:nvPr/>
        </p:nvSpPr>
        <p:spPr>
          <a:xfrm>
            <a:off x="3090672" y="2450465"/>
            <a:ext cx="292500" cy="347400"/>
          </a:xfrm>
          <a:prstGeom prst="chevron">
            <a:avLst>
              <a:gd name="adj" fmla="val 50000"/>
            </a:avLst>
          </a:prstGeom>
          <a:solidFill>
            <a:srgbClr val="AFC0D4"/>
          </a:solidFill>
          <a:ln w="12700" cap="flat" cmpd="sng">
            <a:solidFill>
              <a:srgbClr val="AFC0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29" name="Google Shape;629;p26"/>
          <p:cNvSpPr/>
          <p:nvPr/>
        </p:nvSpPr>
        <p:spPr>
          <a:xfrm>
            <a:off x="3520440" y="1901825"/>
            <a:ext cx="2331600" cy="15546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30" name="Google Shape;630;p26"/>
          <p:cNvSpPr/>
          <p:nvPr/>
        </p:nvSpPr>
        <p:spPr>
          <a:xfrm>
            <a:off x="3520440" y="1901825"/>
            <a:ext cx="63900" cy="15546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31" name="Google Shape;631;p26"/>
          <p:cNvSpPr/>
          <p:nvPr/>
        </p:nvSpPr>
        <p:spPr>
          <a:xfrm>
            <a:off x="3685032" y="2029841"/>
            <a:ext cx="20574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Manager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2" name="Google Shape;632;p26"/>
          <p:cNvSpPr/>
          <p:nvPr/>
        </p:nvSpPr>
        <p:spPr>
          <a:xfrm>
            <a:off x="3685032" y="2404745"/>
            <a:ext cx="2039100" cy="93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Sets expectation &amp; creates opportunity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3" name="Google Shape;633;p26"/>
          <p:cNvSpPr/>
          <p:nvPr/>
        </p:nvSpPr>
        <p:spPr>
          <a:xfrm>
            <a:off x="5879592" y="2450465"/>
            <a:ext cx="292500" cy="347400"/>
          </a:xfrm>
          <a:prstGeom prst="chevron">
            <a:avLst>
              <a:gd name="adj" fmla="val 50000"/>
            </a:avLst>
          </a:prstGeom>
          <a:solidFill>
            <a:srgbClr val="AFC0D4"/>
          </a:solidFill>
          <a:ln w="12700" cap="flat" cmpd="sng">
            <a:solidFill>
              <a:srgbClr val="AFC0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34" name="Google Shape;634;p26"/>
          <p:cNvSpPr/>
          <p:nvPr/>
        </p:nvSpPr>
        <p:spPr>
          <a:xfrm>
            <a:off x="6309360" y="1901825"/>
            <a:ext cx="2331600" cy="15546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35" name="Google Shape;635;p26"/>
          <p:cNvSpPr/>
          <p:nvPr/>
        </p:nvSpPr>
        <p:spPr>
          <a:xfrm>
            <a:off x="6309360" y="1901825"/>
            <a:ext cx="63900" cy="15546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36" name="Google Shape;636;p26"/>
          <p:cNvSpPr/>
          <p:nvPr/>
        </p:nvSpPr>
        <p:spPr>
          <a:xfrm>
            <a:off x="6473952" y="2029841"/>
            <a:ext cx="20574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Practice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7" name="Google Shape;637;p26"/>
          <p:cNvSpPr/>
          <p:nvPr/>
        </p:nvSpPr>
        <p:spPr>
          <a:xfrm>
            <a:off x="6473952" y="2404745"/>
            <a:ext cx="2039100" cy="93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 applies with feedback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8" name="Google Shape;638;p26"/>
          <p:cNvSpPr/>
          <p:nvPr/>
        </p:nvSpPr>
        <p:spPr>
          <a:xfrm>
            <a:off x="8668512" y="2148840"/>
            <a:ext cx="292608" cy="347472"/>
          </a:xfrm>
          <a:prstGeom prst="chevron">
            <a:avLst>
              <a:gd name="adj" fmla="val 50000"/>
            </a:avLst>
          </a:prstGeom>
          <a:solidFill>
            <a:srgbClr val="AFC0D4"/>
          </a:solidFill>
          <a:ln w="12700" cap="flat" cmpd="sng">
            <a:solidFill>
              <a:srgbClr val="AFC0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9" name="Google Shape;639;p26"/>
          <p:cNvSpPr/>
          <p:nvPr/>
        </p:nvSpPr>
        <p:spPr>
          <a:xfrm>
            <a:off x="9098280" y="1600200"/>
            <a:ext cx="2331720" cy="155448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0" name="Google Shape;640;p26"/>
          <p:cNvSpPr/>
          <p:nvPr/>
        </p:nvSpPr>
        <p:spPr>
          <a:xfrm>
            <a:off x="9098280" y="1600200"/>
            <a:ext cx="64008" cy="155448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1" name="Google Shape;641;p26"/>
          <p:cNvSpPr/>
          <p:nvPr/>
        </p:nvSpPr>
        <p:spPr>
          <a:xfrm>
            <a:off x="9262872" y="1728216"/>
            <a:ext cx="205740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5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Performance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2" name="Google Shape;642;p26"/>
          <p:cNvSpPr/>
          <p:nvPr/>
        </p:nvSpPr>
        <p:spPr>
          <a:xfrm>
            <a:off x="9262872" y="2103120"/>
            <a:ext cx="2039112" cy="9326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New behaviour becomes normal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3" name="Google Shape;643;p26"/>
          <p:cNvSpPr/>
          <p:nvPr/>
        </p:nvSpPr>
        <p:spPr>
          <a:xfrm>
            <a:off x="777240" y="4096385"/>
            <a:ext cx="10241400" cy="132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22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460"/>
              <a:buFont typeface="Arial"/>
              <a:buChar char="•"/>
            </a:pPr>
            <a:r>
              <a:rPr lang="en-US" sz="14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If managers do not provide time, coaching, feedback or psychological safety to practise, transfer weakens even when course quality is high.</a:t>
            </a:r>
            <a:endParaRPr sz="14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22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460"/>
              <a:buFont typeface="Arial"/>
              <a:buChar char="•"/>
            </a:pPr>
            <a:r>
              <a:rPr lang="en-US" sz="14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Unilever’s 2025 focus on manager conversations is positive, but manager capability must also include learning coaching and reinforcement.</a:t>
            </a:r>
            <a:endParaRPr sz="14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22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460"/>
              <a:buFont typeface="Arial"/>
              <a:buChar char="•"/>
            </a:pPr>
            <a:r>
              <a:rPr lang="en-US" sz="14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Root issue: T&amp;D effectiveness is partly an operating responsibility of line managers, not only HR/L&amp;D.</a:t>
            </a:r>
            <a:endParaRPr sz="14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5" name="Google Shape;645;p26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Noe (2023); Uslu, Marcus and Kisbu-Sakarya (2022); Unilever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6" name="Google Shape;646;p26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23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Google Shape;652;p27"/>
          <p:cNvSpPr/>
          <p:nvPr/>
        </p:nvSpPr>
        <p:spPr>
          <a:xfrm>
            <a:off x="502925" y="915675"/>
            <a:ext cx="11155800" cy="44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22. Root cause 5: fragmented learning data and weak outcome measurement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3" name="Google Shape;653;p27"/>
          <p:cNvSpPr/>
          <p:nvPr/>
        </p:nvSpPr>
        <p:spPr>
          <a:xfrm>
            <a:off x="512069" y="1609257"/>
            <a:ext cx="10972800" cy="27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Without a closed data loop, Unilever cannot know which interventions build capability or business value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4" name="Google Shape;654;p27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5" name="Google Shape;655;p27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6" name="Google Shape;656;p27"/>
          <p:cNvSpPr/>
          <p:nvPr/>
        </p:nvSpPr>
        <p:spPr>
          <a:xfrm>
            <a:off x="594365" y="2083304"/>
            <a:ext cx="2469000" cy="16266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57" name="Google Shape;657;p27"/>
          <p:cNvSpPr/>
          <p:nvPr/>
        </p:nvSpPr>
        <p:spPr>
          <a:xfrm>
            <a:off x="594365" y="2083304"/>
            <a:ext cx="63900" cy="16266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58" name="Google Shape;658;p27"/>
          <p:cNvSpPr/>
          <p:nvPr/>
        </p:nvSpPr>
        <p:spPr>
          <a:xfrm>
            <a:off x="758957" y="2213435"/>
            <a:ext cx="2194500" cy="3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Activity data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9" name="Google Shape;659;p27"/>
          <p:cNvSpPr/>
          <p:nvPr/>
        </p:nvSpPr>
        <p:spPr>
          <a:xfrm>
            <a:off x="758957" y="2594532"/>
            <a:ext cx="2176200" cy="9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Completion, attendance, hours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0" name="Google Shape;660;p27"/>
          <p:cNvSpPr/>
          <p:nvPr/>
        </p:nvSpPr>
        <p:spPr>
          <a:xfrm>
            <a:off x="3090677" y="2687482"/>
            <a:ext cx="246900" cy="3531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61" name="Google Shape;661;p27"/>
          <p:cNvSpPr/>
          <p:nvPr/>
        </p:nvSpPr>
        <p:spPr>
          <a:xfrm>
            <a:off x="3410717" y="2083304"/>
            <a:ext cx="2469000" cy="16266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62" name="Google Shape;662;p27"/>
          <p:cNvSpPr/>
          <p:nvPr/>
        </p:nvSpPr>
        <p:spPr>
          <a:xfrm>
            <a:off x="3410717" y="2083304"/>
            <a:ext cx="63900" cy="16266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63" name="Google Shape;663;p27"/>
          <p:cNvSpPr/>
          <p:nvPr/>
        </p:nvSpPr>
        <p:spPr>
          <a:xfrm>
            <a:off x="3575309" y="2213435"/>
            <a:ext cx="2194500" cy="3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Learning data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4" name="Google Shape;664;p27"/>
          <p:cNvSpPr/>
          <p:nvPr/>
        </p:nvSpPr>
        <p:spPr>
          <a:xfrm>
            <a:off x="3575309" y="2594532"/>
            <a:ext cx="2176200" cy="9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Knowledge / skill gain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5" name="Google Shape;665;p27"/>
          <p:cNvSpPr/>
          <p:nvPr/>
        </p:nvSpPr>
        <p:spPr>
          <a:xfrm>
            <a:off x="5907029" y="2687482"/>
            <a:ext cx="246900" cy="3531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66" name="Google Shape;666;p27"/>
          <p:cNvSpPr/>
          <p:nvPr/>
        </p:nvSpPr>
        <p:spPr>
          <a:xfrm>
            <a:off x="6227069" y="2083304"/>
            <a:ext cx="2469000" cy="16266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67" name="Google Shape;667;p27"/>
          <p:cNvSpPr/>
          <p:nvPr/>
        </p:nvSpPr>
        <p:spPr>
          <a:xfrm>
            <a:off x="6227069" y="2083304"/>
            <a:ext cx="63900" cy="16266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68" name="Google Shape;668;p27"/>
          <p:cNvSpPr/>
          <p:nvPr/>
        </p:nvSpPr>
        <p:spPr>
          <a:xfrm>
            <a:off x="6391661" y="2213435"/>
            <a:ext cx="2194500" cy="3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Behaviour data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9" name="Google Shape;669;p27"/>
          <p:cNvSpPr/>
          <p:nvPr/>
        </p:nvSpPr>
        <p:spPr>
          <a:xfrm>
            <a:off x="6391661" y="2594532"/>
            <a:ext cx="2176200" cy="9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Application in role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0" name="Google Shape;670;p27"/>
          <p:cNvSpPr/>
          <p:nvPr/>
        </p:nvSpPr>
        <p:spPr>
          <a:xfrm>
            <a:off x="8723381" y="2687482"/>
            <a:ext cx="246900" cy="353100"/>
          </a:xfrm>
          <a:prstGeom prst="chevron">
            <a:avLst>
              <a:gd name="adj" fmla="val 50000"/>
            </a:avLst>
          </a:prstGeom>
          <a:solidFill>
            <a:srgbClr val="B5C6D8"/>
          </a:solidFill>
          <a:ln w="12700" cap="flat" cmpd="sng">
            <a:solidFill>
              <a:srgbClr val="B5C6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71" name="Google Shape;671;p27"/>
          <p:cNvSpPr/>
          <p:nvPr/>
        </p:nvSpPr>
        <p:spPr>
          <a:xfrm>
            <a:off x="9043416" y="1655445"/>
            <a:ext cx="2469000" cy="1600200"/>
          </a:xfrm>
          <a:prstGeom prst="roundRect">
            <a:avLst>
              <a:gd name="adj" fmla="val 34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2" name="Google Shape;672;p27"/>
          <p:cNvSpPr/>
          <p:nvPr/>
        </p:nvSpPr>
        <p:spPr>
          <a:xfrm>
            <a:off x="9043421" y="2067167"/>
            <a:ext cx="63900" cy="16266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673" name="Google Shape;673;p27"/>
          <p:cNvSpPr/>
          <p:nvPr/>
        </p:nvSpPr>
        <p:spPr>
          <a:xfrm>
            <a:off x="9208013" y="2197298"/>
            <a:ext cx="2194500" cy="3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Business data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4" name="Google Shape;674;p27"/>
          <p:cNvSpPr/>
          <p:nvPr/>
        </p:nvSpPr>
        <p:spPr>
          <a:xfrm>
            <a:off x="9208013" y="2578394"/>
            <a:ext cx="2176200" cy="99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Quality, sales, productivity, safety, innovation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5" name="Google Shape;675;p27"/>
          <p:cNvSpPr/>
          <p:nvPr/>
        </p:nvSpPr>
        <p:spPr>
          <a:xfrm>
            <a:off x="777245" y="4261890"/>
            <a:ext cx="10241400" cy="144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70"/>
              <a:buFont typeface="Arial"/>
              <a:buChar char="•"/>
            </a:pPr>
            <a:r>
              <a:rPr lang="en-US" sz="16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Public reporting describes substantial learning activity but offers limited training-specific outcome measures.</a:t>
            </a:r>
            <a:endParaRPr sz="16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70"/>
              <a:buFont typeface="Arial"/>
              <a:buChar char="•"/>
            </a:pPr>
            <a:r>
              <a:rPr lang="en-US" sz="16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Unilever is consolidating global learning platforms, suggesting an opportunity to create a stronger enterprise data layer.</a:t>
            </a:r>
            <a:endParaRPr sz="16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3495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70"/>
              <a:buFont typeface="Arial"/>
              <a:buChar char="•"/>
            </a:pPr>
            <a:r>
              <a:rPr lang="en-US" sz="16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Root issue: when T&amp;D is measured mainly through activity, resource allocation cannot reliably distinguish high-impact learning from low-impact learning.</a:t>
            </a:r>
            <a:endParaRPr sz="16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7" name="Google Shape;677;p27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(2026b); Kirkpatrick and Kirkpatrick (2016); CIPD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78" name="Google Shape;678;p27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24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Google Shape;684;p28"/>
          <p:cNvSpPr/>
          <p:nvPr/>
        </p:nvSpPr>
        <p:spPr>
          <a:xfrm>
            <a:off x="502920" y="8204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23. Root cause 6: motivation depends on visible career value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5" name="Google Shape;685;p28"/>
          <p:cNvSpPr/>
          <p:nvPr/>
        </p:nvSpPr>
        <p:spPr>
          <a:xfrm>
            <a:off x="512064" y="12684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Employees are more likely to invest effort when learning leads to opportunity, recognition or improved performance</a:t>
            </a:r>
            <a:endParaRPr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6" name="Google Shape;686;p28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7" name="Google Shape;687;p28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8" name="Google Shape;688;p28"/>
          <p:cNvSpPr/>
          <p:nvPr/>
        </p:nvSpPr>
        <p:spPr>
          <a:xfrm>
            <a:off x="777240" y="1734820"/>
            <a:ext cx="3154800" cy="1965900"/>
          </a:xfrm>
          <a:prstGeom prst="roundRect">
            <a:avLst>
              <a:gd name="adj" fmla="val 2791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689" name="Google Shape;689;p28"/>
          <p:cNvSpPr/>
          <p:nvPr/>
        </p:nvSpPr>
        <p:spPr>
          <a:xfrm>
            <a:off x="777240" y="1734820"/>
            <a:ext cx="63900" cy="1965900"/>
          </a:xfrm>
          <a:prstGeom prst="rect">
            <a:avLst/>
          </a:prstGeom>
          <a:solidFill>
            <a:srgbClr val="B83232"/>
          </a:solidFill>
          <a:ln w="12700" cap="flat" cmpd="sng">
            <a:solidFill>
              <a:srgbClr val="B832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690" name="Google Shape;690;p28"/>
          <p:cNvSpPr/>
          <p:nvPr/>
        </p:nvSpPr>
        <p:spPr>
          <a:xfrm>
            <a:off x="941832" y="1862836"/>
            <a:ext cx="2880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Low perceived value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1" name="Google Shape;691;p28"/>
          <p:cNvSpPr/>
          <p:nvPr/>
        </p:nvSpPr>
        <p:spPr>
          <a:xfrm>
            <a:off x="941832" y="2237740"/>
            <a:ext cx="2862000" cy="134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Mandatory or generic learning can feel like compliance rather than development, particularly under workload pressure.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2" name="Google Shape;692;p28"/>
          <p:cNvSpPr/>
          <p:nvPr/>
        </p:nvSpPr>
        <p:spPr>
          <a:xfrm>
            <a:off x="4251960" y="1734820"/>
            <a:ext cx="3154800" cy="1965900"/>
          </a:xfrm>
          <a:prstGeom prst="roundRect">
            <a:avLst>
              <a:gd name="adj" fmla="val 2791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693" name="Google Shape;693;p28"/>
          <p:cNvSpPr/>
          <p:nvPr/>
        </p:nvSpPr>
        <p:spPr>
          <a:xfrm>
            <a:off x="4251960" y="1734820"/>
            <a:ext cx="63900" cy="19659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694" name="Google Shape;694;p28"/>
          <p:cNvSpPr/>
          <p:nvPr/>
        </p:nvSpPr>
        <p:spPr>
          <a:xfrm>
            <a:off x="4416552" y="1862836"/>
            <a:ext cx="2880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Career signal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5" name="Google Shape;695;p28"/>
          <p:cNvSpPr/>
          <p:nvPr/>
        </p:nvSpPr>
        <p:spPr>
          <a:xfrm>
            <a:off x="4416552" y="2237740"/>
            <a:ext cx="2862000" cy="134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Clear skill pathways, credentials and access to projects make the benefit of learning visible.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6" name="Google Shape;696;p28"/>
          <p:cNvSpPr/>
          <p:nvPr/>
        </p:nvSpPr>
        <p:spPr>
          <a:xfrm>
            <a:off x="7726680" y="1734820"/>
            <a:ext cx="3154800" cy="1965900"/>
          </a:xfrm>
          <a:prstGeom prst="roundRect">
            <a:avLst>
              <a:gd name="adj" fmla="val 2791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697" name="Google Shape;697;p28"/>
          <p:cNvSpPr/>
          <p:nvPr/>
        </p:nvSpPr>
        <p:spPr>
          <a:xfrm>
            <a:off x="7726680" y="1734820"/>
            <a:ext cx="63900" cy="19659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698" name="Google Shape;698;p28"/>
          <p:cNvSpPr/>
          <p:nvPr/>
        </p:nvSpPr>
        <p:spPr>
          <a:xfrm>
            <a:off x="7891272" y="1862836"/>
            <a:ext cx="2880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Performance signal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99" name="Google Shape;699;p28"/>
          <p:cNvSpPr/>
          <p:nvPr/>
        </p:nvSpPr>
        <p:spPr>
          <a:xfrm>
            <a:off x="7891272" y="2237740"/>
            <a:ext cx="2862000" cy="134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Managers and reward systems must recognise applied capability, not simply course completion.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00" name="Google Shape;700;p28"/>
          <p:cNvSpPr/>
          <p:nvPr/>
        </p:nvSpPr>
        <p:spPr>
          <a:xfrm>
            <a:off x="777240" y="4295140"/>
            <a:ext cx="10058400" cy="109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60"/>
              <a:buFont typeface="Arial"/>
              <a:buChar char="•"/>
            </a:pPr>
            <a:r>
              <a:rPr lang="en-US" sz="15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LinkedIn’s 2025 findings position career progress as a major motivation for workplace learning.</a:t>
            </a:r>
            <a:endParaRPr sz="1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60"/>
              <a:buFont typeface="Arial"/>
              <a:buChar char="•"/>
            </a:pPr>
            <a:r>
              <a:rPr lang="en-US" sz="156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Root issue: T&amp;D becomes more sustainable when learning, mobility, performance and recognition are connected in one employee experience.</a:t>
            </a:r>
            <a:endParaRPr sz="156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02" name="Google Shape;702;p28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LinkedIn Learning (2025); Armstrong and Taylor (2023).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03" name="Google Shape;703;p28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25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9" name="Google Shape;709;p29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24. Root-cause synthesis: the priority gaps to solve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0" name="Google Shape;710;p29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Five causes combine to create one strategic risk — capability does not always keep pace with the business</a:t>
            </a:r>
            <a:endParaRPr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1" name="Google Shape;711;p29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2" name="Google Shape;712;p29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ROOT CAUSE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3" name="Google Shape;713;p29"/>
          <p:cNvSpPr/>
          <p:nvPr/>
        </p:nvSpPr>
        <p:spPr>
          <a:xfrm>
            <a:off x="777240" y="1325880"/>
            <a:ext cx="10515600" cy="694944"/>
          </a:xfrm>
          <a:prstGeom prst="roundRect">
            <a:avLst>
              <a:gd name="adj" fmla="val 789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14" name="Google Shape;714;p29"/>
          <p:cNvSpPr/>
          <p:nvPr/>
        </p:nvSpPr>
        <p:spPr>
          <a:xfrm>
            <a:off x="777240" y="1325880"/>
            <a:ext cx="64008" cy="694944"/>
          </a:xfrm>
          <a:prstGeom prst="rect">
            <a:avLst/>
          </a:prstGeom>
          <a:solidFill>
            <a:srgbClr val="B83232"/>
          </a:solidFill>
          <a:ln w="12700" cap="flat" cmpd="sng">
            <a:solidFill>
              <a:srgbClr val="B8323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15" name="Google Shape;715;p29"/>
          <p:cNvSpPr/>
          <p:nvPr/>
        </p:nvSpPr>
        <p:spPr>
          <a:xfrm>
            <a:off x="941832" y="1453896"/>
            <a:ext cx="1024128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1  Skills visibility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6" name="Google Shape;716;p29"/>
          <p:cNvSpPr/>
          <p:nvPr/>
        </p:nvSpPr>
        <p:spPr>
          <a:xfrm>
            <a:off x="941832" y="1828800"/>
            <a:ext cx="10222992" cy="731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Insufficient real-time view of current vs future capability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7" name="Google Shape;717;p29"/>
          <p:cNvSpPr/>
          <p:nvPr/>
        </p:nvSpPr>
        <p:spPr>
          <a:xfrm>
            <a:off x="777240" y="2194560"/>
            <a:ext cx="10515600" cy="694944"/>
          </a:xfrm>
          <a:prstGeom prst="roundRect">
            <a:avLst>
              <a:gd name="adj" fmla="val 789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18" name="Google Shape;718;p29"/>
          <p:cNvSpPr/>
          <p:nvPr/>
        </p:nvSpPr>
        <p:spPr>
          <a:xfrm>
            <a:off x="777240" y="2194560"/>
            <a:ext cx="64008" cy="694944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19" name="Google Shape;719;p29"/>
          <p:cNvSpPr/>
          <p:nvPr/>
        </p:nvSpPr>
        <p:spPr>
          <a:xfrm>
            <a:off x="941832" y="2322576"/>
            <a:ext cx="1024128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2  Learning relevance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0" name="Google Shape;720;p29"/>
          <p:cNvSpPr/>
          <p:nvPr/>
        </p:nvSpPr>
        <p:spPr>
          <a:xfrm>
            <a:off x="941832" y="2697480"/>
            <a:ext cx="10222992" cy="731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Content can lag changing roles and local context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1" name="Google Shape;721;p29"/>
          <p:cNvSpPr/>
          <p:nvPr/>
        </p:nvSpPr>
        <p:spPr>
          <a:xfrm>
            <a:off x="777240" y="3063240"/>
            <a:ext cx="10515600" cy="694944"/>
          </a:xfrm>
          <a:prstGeom prst="roundRect">
            <a:avLst>
              <a:gd name="adj" fmla="val 789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22" name="Google Shape;722;p29"/>
          <p:cNvSpPr/>
          <p:nvPr/>
        </p:nvSpPr>
        <p:spPr>
          <a:xfrm>
            <a:off x="777240" y="3063240"/>
            <a:ext cx="64008" cy="694944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23" name="Google Shape;723;p29"/>
          <p:cNvSpPr/>
          <p:nvPr/>
        </p:nvSpPr>
        <p:spPr>
          <a:xfrm>
            <a:off x="941832" y="3191256"/>
            <a:ext cx="1024128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3  Transfer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4" name="Google Shape;724;p29"/>
          <p:cNvSpPr/>
          <p:nvPr/>
        </p:nvSpPr>
        <p:spPr>
          <a:xfrm>
            <a:off x="941832" y="3566160"/>
            <a:ext cx="10222992" cy="731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Managers and workflow may not reinforce application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5" name="Google Shape;725;p29"/>
          <p:cNvSpPr/>
          <p:nvPr/>
        </p:nvSpPr>
        <p:spPr>
          <a:xfrm>
            <a:off x="777240" y="3931920"/>
            <a:ext cx="10515600" cy="694944"/>
          </a:xfrm>
          <a:prstGeom prst="roundRect">
            <a:avLst>
              <a:gd name="adj" fmla="val 789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26" name="Google Shape;726;p29"/>
          <p:cNvSpPr/>
          <p:nvPr/>
        </p:nvSpPr>
        <p:spPr>
          <a:xfrm>
            <a:off x="777240" y="3931920"/>
            <a:ext cx="64008" cy="694944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27" name="Google Shape;727;p29"/>
          <p:cNvSpPr/>
          <p:nvPr/>
        </p:nvSpPr>
        <p:spPr>
          <a:xfrm>
            <a:off x="941832" y="4059936"/>
            <a:ext cx="1024128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4  Measurement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8" name="Google Shape;728;p29"/>
          <p:cNvSpPr/>
          <p:nvPr/>
        </p:nvSpPr>
        <p:spPr>
          <a:xfrm>
            <a:off x="941832" y="4434840"/>
            <a:ext cx="10222992" cy="731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Activity data is easier to see than behaviour and results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9" name="Google Shape;729;p29"/>
          <p:cNvSpPr/>
          <p:nvPr/>
        </p:nvSpPr>
        <p:spPr>
          <a:xfrm>
            <a:off x="777240" y="4800600"/>
            <a:ext cx="10515600" cy="694944"/>
          </a:xfrm>
          <a:prstGeom prst="roundRect">
            <a:avLst>
              <a:gd name="adj" fmla="val 789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30" name="Google Shape;730;p29"/>
          <p:cNvSpPr/>
          <p:nvPr/>
        </p:nvSpPr>
        <p:spPr>
          <a:xfrm>
            <a:off x="777240" y="4800600"/>
            <a:ext cx="64008" cy="694944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731" name="Google Shape;731;p29"/>
          <p:cNvSpPr/>
          <p:nvPr/>
        </p:nvSpPr>
        <p:spPr>
          <a:xfrm>
            <a:off x="941832" y="4928616"/>
            <a:ext cx="10241280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5  Career connection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2" name="Google Shape;732;p29"/>
          <p:cNvSpPr/>
          <p:nvPr/>
        </p:nvSpPr>
        <p:spPr>
          <a:xfrm>
            <a:off x="941832" y="5303520"/>
            <a:ext cx="10222992" cy="731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Employees need clearer links between learning and opportunity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3" name="Google Shape;733;p29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4" name="Google Shape;734;p29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Student 3 conclusion: the solution is a system — not another training programme. Recommendations must connect skills, learning, managers, careers and outcomes.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6" name="Google Shape;736;p29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Synthesis from Slides 18–23 and cited evidence.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7" name="Google Shape;737;p29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26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3" name="Google Shape;743;p30"/>
          <p:cNvSpPr/>
          <p:nvPr/>
        </p:nvSpPr>
        <p:spPr>
          <a:xfrm>
            <a:off x="502920" y="10236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25. Recommendation framework: “Unilever Future-Fit Learning System”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4" name="Google Shape;744;p30"/>
          <p:cNvSpPr/>
          <p:nvPr/>
        </p:nvSpPr>
        <p:spPr>
          <a:xfrm>
            <a:off x="512064" y="163042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Five mutually reinforcing interventions turn learning into measurable organisational capability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5" name="Google Shape;745;p30"/>
          <p:cNvSpPr/>
          <p:nvPr/>
        </p:nvSpPr>
        <p:spPr>
          <a:xfrm>
            <a:off x="9601200" y="527939"/>
            <a:ext cx="1965900" cy="310800"/>
          </a:xfrm>
          <a:prstGeom prst="roundRect">
            <a:avLst>
              <a:gd name="adj" fmla="val 16667"/>
            </a:avLst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6" name="Google Shape;746;p30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RECOMMENDATION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7" name="Google Shape;747;p30"/>
          <p:cNvSpPr/>
          <p:nvPr/>
        </p:nvSpPr>
        <p:spPr>
          <a:xfrm>
            <a:off x="502920" y="2188210"/>
            <a:ext cx="1938600" cy="1280100"/>
          </a:xfrm>
          <a:prstGeom prst="roundRect">
            <a:avLst>
              <a:gd name="adj" fmla="val 428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48" name="Google Shape;748;p30"/>
          <p:cNvSpPr/>
          <p:nvPr/>
        </p:nvSpPr>
        <p:spPr>
          <a:xfrm>
            <a:off x="502920" y="2188210"/>
            <a:ext cx="63900" cy="12801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49" name="Google Shape;749;p30"/>
          <p:cNvSpPr/>
          <p:nvPr/>
        </p:nvSpPr>
        <p:spPr>
          <a:xfrm>
            <a:off x="667512" y="2316226"/>
            <a:ext cx="16641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1  Skills intelligence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0" name="Google Shape;750;p30"/>
          <p:cNvSpPr/>
          <p:nvPr/>
        </p:nvSpPr>
        <p:spPr>
          <a:xfrm>
            <a:off x="667512" y="2691130"/>
            <a:ext cx="1645800" cy="65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1" name="Google Shape;751;p30"/>
          <p:cNvSpPr/>
          <p:nvPr/>
        </p:nvSpPr>
        <p:spPr>
          <a:xfrm>
            <a:off x="2834640" y="2188210"/>
            <a:ext cx="1938600" cy="1280100"/>
          </a:xfrm>
          <a:prstGeom prst="roundRect">
            <a:avLst>
              <a:gd name="adj" fmla="val 428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52" name="Google Shape;752;p30"/>
          <p:cNvSpPr/>
          <p:nvPr/>
        </p:nvSpPr>
        <p:spPr>
          <a:xfrm>
            <a:off x="2834640" y="2188210"/>
            <a:ext cx="63900" cy="12801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53" name="Google Shape;753;p30"/>
          <p:cNvSpPr/>
          <p:nvPr/>
        </p:nvSpPr>
        <p:spPr>
          <a:xfrm>
            <a:off x="2999232" y="2316226"/>
            <a:ext cx="16641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2  AI Learning Academy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4" name="Google Shape;754;p30"/>
          <p:cNvSpPr/>
          <p:nvPr/>
        </p:nvSpPr>
        <p:spPr>
          <a:xfrm>
            <a:off x="2999232" y="2691130"/>
            <a:ext cx="1645800" cy="65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5" name="Google Shape;755;p30"/>
          <p:cNvSpPr/>
          <p:nvPr/>
        </p:nvSpPr>
        <p:spPr>
          <a:xfrm>
            <a:off x="5166360" y="2188210"/>
            <a:ext cx="1938600" cy="1280100"/>
          </a:xfrm>
          <a:prstGeom prst="roundRect">
            <a:avLst>
              <a:gd name="adj" fmla="val 428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56" name="Google Shape;756;p30"/>
          <p:cNvSpPr/>
          <p:nvPr/>
        </p:nvSpPr>
        <p:spPr>
          <a:xfrm>
            <a:off x="5166360" y="2188210"/>
            <a:ext cx="63900" cy="12801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57" name="Google Shape;757;p30"/>
          <p:cNvSpPr/>
          <p:nvPr/>
        </p:nvSpPr>
        <p:spPr>
          <a:xfrm>
            <a:off x="5330952" y="2316226"/>
            <a:ext cx="16641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3  Experience &amp; internal gigs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8" name="Google Shape;758;p30"/>
          <p:cNvSpPr/>
          <p:nvPr/>
        </p:nvSpPr>
        <p:spPr>
          <a:xfrm>
            <a:off x="5330952" y="2691130"/>
            <a:ext cx="1645800" cy="65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59" name="Google Shape;759;p30"/>
          <p:cNvSpPr/>
          <p:nvPr/>
        </p:nvSpPr>
        <p:spPr>
          <a:xfrm>
            <a:off x="7498080" y="2188210"/>
            <a:ext cx="1938600" cy="1280100"/>
          </a:xfrm>
          <a:prstGeom prst="roundRect">
            <a:avLst>
              <a:gd name="adj" fmla="val 428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60" name="Google Shape;760;p30"/>
          <p:cNvSpPr/>
          <p:nvPr/>
        </p:nvSpPr>
        <p:spPr>
          <a:xfrm>
            <a:off x="7498080" y="2188210"/>
            <a:ext cx="63900" cy="12801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61" name="Google Shape;761;p30"/>
          <p:cNvSpPr/>
          <p:nvPr/>
        </p:nvSpPr>
        <p:spPr>
          <a:xfrm>
            <a:off x="7662672" y="2316226"/>
            <a:ext cx="16641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4  Manager as learning coach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2" name="Google Shape;762;p30"/>
          <p:cNvSpPr/>
          <p:nvPr/>
        </p:nvSpPr>
        <p:spPr>
          <a:xfrm>
            <a:off x="7662672" y="2691130"/>
            <a:ext cx="1645800" cy="65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3" name="Google Shape;763;p30"/>
          <p:cNvSpPr/>
          <p:nvPr/>
        </p:nvSpPr>
        <p:spPr>
          <a:xfrm>
            <a:off x="9829800" y="2188210"/>
            <a:ext cx="1938600" cy="1280100"/>
          </a:xfrm>
          <a:prstGeom prst="roundRect">
            <a:avLst>
              <a:gd name="adj" fmla="val 4286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64" name="Google Shape;764;p30"/>
          <p:cNvSpPr/>
          <p:nvPr/>
        </p:nvSpPr>
        <p:spPr>
          <a:xfrm>
            <a:off x="9829800" y="2188210"/>
            <a:ext cx="63900" cy="12801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65" name="Google Shape;765;p30"/>
          <p:cNvSpPr/>
          <p:nvPr/>
        </p:nvSpPr>
        <p:spPr>
          <a:xfrm>
            <a:off x="9994392" y="2316226"/>
            <a:ext cx="16641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5  Outcome &amp; ROI dashboard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6" name="Google Shape;766;p30"/>
          <p:cNvSpPr/>
          <p:nvPr/>
        </p:nvSpPr>
        <p:spPr>
          <a:xfrm>
            <a:off x="9994392" y="2691130"/>
            <a:ext cx="1645800" cy="65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50"/>
              <a:buFont typeface="Arial"/>
              <a:buNone/>
            </a:pP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7" name="Google Shape;767;p30"/>
          <p:cNvSpPr/>
          <p:nvPr/>
        </p:nvSpPr>
        <p:spPr>
          <a:xfrm>
            <a:off x="1874520" y="3655060"/>
            <a:ext cx="8412600" cy="1280100"/>
          </a:xfrm>
          <a:prstGeom prst="roundRect">
            <a:avLst>
              <a:gd name="adj" fmla="val 16667"/>
            </a:avLst>
          </a:prstGeom>
          <a:solidFill>
            <a:srgbClr val="EBF5F0"/>
          </a:solidFill>
          <a:ln w="15225" cap="flat" cmpd="sng">
            <a:solidFill>
              <a:srgbClr val="BFDCC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68" name="Google Shape;768;p30"/>
          <p:cNvSpPr/>
          <p:nvPr/>
        </p:nvSpPr>
        <p:spPr>
          <a:xfrm>
            <a:off x="2148852" y="3883650"/>
            <a:ext cx="19659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F855A"/>
              </a:buClr>
              <a:buSzPts val="1600"/>
              <a:buFont typeface="Arial"/>
              <a:buNone/>
            </a:pPr>
            <a:r>
              <a:rPr lang="en-US" sz="1700" b="1" i="0" u="none" strike="noStrike" cap="none">
                <a:solidFill>
                  <a:srgbClr val="2F855A"/>
                </a:solidFill>
                <a:latin typeface="Arial"/>
                <a:ea typeface="Arial"/>
                <a:cs typeface="Arial"/>
                <a:sym typeface="Arial"/>
              </a:rPr>
              <a:t>Design principles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69" name="Google Shape;769;p30"/>
          <p:cNvSpPr/>
          <p:nvPr/>
        </p:nvSpPr>
        <p:spPr>
          <a:xfrm>
            <a:off x="2148840" y="4295140"/>
            <a:ext cx="7818000" cy="31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Business-led • Skills-based • Personalised • Experiential • Inclusive • Responsible AI • Measured by performance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0" name="Google Shape;770;p30"/>
          <p:cNvSpPr/>
          <p:nvPr/>
        </p:nvSpPr>
        <p:spPr>
          <a:xfrm>
            <a:off x="658368" y="5279009"/>
            <a:ext cx="10881300" cy="603600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1" name="Google Shape;771;p30"/>
          <p:cNvSpPr/>
          <p:nvPr/>
        </p:nvSpPr>
        <p:spPr>
          <a:xfrm>
            <a:off x="822960" y="5425313"/>
            <a:ext cx="105612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The recommendations build on Unilever’s existing strengths; they do not require replacing the current T&amp;D ecosystem.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3" name="Google Shape;773;p30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Framework informed by Unilever (2026b), CIPD (2025), Noe (2023) and LinkedIn Learning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74" name="Google Shape;774;p30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27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0" name="Google Shape;780;p31"/>
          <p:cNvSpPr/>
          <p:nvPr/>
        </p:nvSpPr>
        <p:spPr>
          <a:xfrm>
            <a:off x="487045" y="566420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26. Recommendation 1: enterprise skills intelligence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1" name="Google Shape;781;p31"/>
          <p:cNvSpPr/>
          <p:nvPr/>
        </p:nvSpPr>
        <p:spPr>
          <a:xfrm>
            <a:off x="496189" y="1014476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Create one continuously updated view of capability to guide learning, mobility and workforce planning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2" name="Google Shape;782;p31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3" name="Google Shape;783;p31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RECOMMENDATION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4" name="Google Shape;784;p31"/>
          <p:cNvSpPr/>
          <p:nvPr/>
        </p:nvSpPr>
        <p:spPr>
          <a:xfrm>
            <a:off x="395605" y="1480820"/>
            <a:ext cx="16275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85" name="Google Shape;785;p31"/>
          <p:cNvSpPr/>
          <p:nvPr/>
        </p:nvSpPr>
        <p:spPr>
          <a:xfrm>
            <a:off x="395605" y="1480820"/>
            <a:ext cx="63900" cy="12345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86" name="Google Shape;786;p31"/>
          <p:cNvSpPr/>
          <p:nvPr/>
        </p:nvSpPr>
        <p:spPr>
          <a:xfrm>
            <a:off x="560197" y="1608836"/>
            <a:ext cx="1353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Define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7" name="Google Shape;787;p31"/>
          <p:cNvSpPr/>
          <p:nvPr/>
        </p:nvSpPr>
        <p:spPr>
          <a:xfrm>
            <a:off x="560197" y="1983740"/>
            <a:ext cx="13350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Critical roles + skills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88" name="Google Shape;788;p31"/>
          <p:cNvSpPr/>
          <p:nvPr/>
        </p:nvSpPr>
        <p:spPr>
          <a:xfrm>
            <a:off x="2041525" y="1874012"/>
            <a:ext cx="183000" cy="347400"/>
          </a:xfrm>
          <a:prstGeom prst="chevron">
            <a:avLst>
              <a:gd name="adj" fmla="val 50000"/>
            </a:avLst>
          </a:prstGeom>
          <a:solidFill>
            <a:srgbClr val="BBC9D8"/>
          </a:solidFill>
          <a:ln w="12700" cap="flat" cmpd="sng">
            <a:solidFill>
              <a:srgbClr val="BBC9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89" name="Google Shape;789;p31"/>
          <p:cNvSpPr/>
          <p:nvPr/>
        </p:nvSpPr>
        <p:spPr>
          <a:xfrm>
            <a:off x="2334133" y="1480820"/>
            <a:ext cx="16275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90" name="Google Shape;790;p31"/>
          <p:cNvSpPr/>
          <p:nvPr/>
        </p:nvSpPr>
        <p:spPr>
          <a:xfrm>
            <a:off x="2334133" y="1480820"/>
            <a:ext cx="63900" cy="12345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91" name="Google Shape;791;p31"/>
          <p:cNvSpPr/>
          <p:nvPr/>
        </p:nvSpPr>
        <p:spPr>
          <a:xfrm>
            <a:off x="2498725" y="1608836"/>
            <a:ext cx="1353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Diagnose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92" name="Google Shape;792;p31"/>
          <p:cNvSpPr/>
          <p:nvPr/>
        </p:nvSpPr>
        <p:spPr>
          <a:xfrm>
            <a:off x="2498725" y="1983740"/>
            <a:ext cx="13350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Current proficiency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93" name="Google Shape;793;p31"/>
          <p:cNvSpPr/>
          <p:nvPr/>
        </p:nvSpPr>
        <p:spPr>
          <a:xfrm>
            <a:off x="3980053" y="1874012"/>
            <a:ext cx="183000" cy="347400"/>
          </a:xfrm>
          <a:prstGeom prst="chevron">
            <a:avLst>
              <a:gd name="adj" fmla="val 50000"/>
            </a:avLst>
          </a:prstGeom>
          <a:solidFill>
            <a:srgbClr val="BBC9D8"/>
          </a:solidFill>
          <a:ln w="12700" cap="flat" cmpd="sng">
            <a:solidFill>
              <a:srgbClr val="BBC9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94" name="Google Shape;794;p31"/>
          <p:cNvSpPr/>
          <p:nvPr/>
        </p:nvSpPr>
        <p:spPr>
          <a:xfrm>
            <a:off x="4272661" y="1480820"/>
            <a:ext cx="16275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95" name="Google Shape;795;p31"/>
          <p:cNvSpPr/>
          <p:nvPr/>
        </p:nvSpPr>
        <p:spPr>
          <a:xfrm>
            <a:off x="4272661" y="1480820"/>
            <a:ext cx="63900" cy="12345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96" name="Google Shape;796;p31"/>
          <p:cNvSpPr/>
          <p:nvPr/>
        </p:nvSpPr>
        <p:spPr>
          <a:xfrm>
            <a:off x="4437253" y="1608836"/>
            <a:ext cx="1353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Prioritise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97" name="Google Shape;797;p31"/>
          <p:cNvSpPr/>
          <p:nvPr/>
        </p:nvSpPr>
        <p:spPr>
          <a:xfrm>
            <a:off x="4437253" y="1983740"/>
            <a:ext cx="13350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Value + risk gaps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98" name="Google Shape;798;p31"/>
          <p:cNvSpPr/>
          <p:nvPr/>
        </p:nvSpPr>
        <p:spPr>
          <a:xfrm>
            <a:off x="5918581" y="1874012"/>
            <a:ext cx="183000" cy="347400"/>
          </a:xfrm>
          <a:prstGeom prst="chevron">
            <a:avLst>
              <a:gd name="adj" fmla="val 50000"/>
            </a:avLst>
          </a:prstGeom>
          <a:solidFill>
            <a:srgbClr val="BBC9D8"/>
          </a:solidFill>
          <a:ln w="12700" cap="flat" cmpd="sng">
            <a:solidFill>
              <a:srgbClr val="BBC9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799" name="Google Shape;799;p31"/>
          <p:cNvSpPr/>
          <p:nvPr/>
        </p:nvSpPr>
        <p:spPr>
          <a:xfrm>
            <a:off x="6211189" y="1480820"/>
            <a:ext cx="16275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00" name="Google Shape;800;p31"/>
          <p:cNvSpPr/>
          <p:nvPr/>
        </p:nvSpPr>
        <p:spPr>
          <a:xfrm>
            <a:off x="6211189" y="1480820"/>
            <a:ext cx="63900" cy="12345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01" name="Google Shape;801;p31"/>
          <p:cNvSpPr/>
          <p:nvPr/>
        </p:nvSpPr>
        <p:spPr>
          <a:xfrm>
            <a:off x="6375781" y="1608836"/>
            <a:ext cx="1353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Develop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02" name="Google Shape;802;p31"/>
          <p:cNvSpPr/>
          <p:nvPr/>
        </p:nvSpPr>
        <p:spPr>
          <a:xfrm>
            <a:off x="6375781" y="1983740"/>
            <a:ext cx="13350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Learning + experience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03" name="Google Shape;803;p31"/>
          <p:cNvSpPr/>
          <p:nvPr/>
        </p:nvSpPr>
        <p:spPr>
          <a:xfrm>
            <a:off x="7857109" y="1874012"/>
            <a:ext cx="183000" cy="347400"/>
          </a:xfrm>
          <a:prstGeom prst="chevron">
            <a:avLst>
              <a:gd name="adj" fmla="val 50000"/>
            </a:avLst>
          </a:prstGeom>
          <a:solidFill>
            <a:srgbClr val="BBC9D8"/>
          </a:solidFill>
          <a:ln w="12700" cap="flat" cmpd="sng">
            <a:solidFill>
              <a:srgbClr val="BBC9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04" name="Google Shape;804;p31"/>
          <p:cNvSpPr/>
          <p:nvPr/>
        </p:nvSpPr>
        <p:spPr>
          <a:xfrm>
            <a:off x="8149717" y="1480820"/>
            <a:ext cx="1627500" cy="123450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05" name="Google Shape;805;p31"/>
          <p:cNvSpPr/>
          <p:nvPr/>
        </p:nvSpPr>
        <p:spPr>
          <a:xfrm>
            <a:off x="8149717" y="1480820"/>
            <a:ext cx="63900" cy="12345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06" name="Google Shape;806;p31"/>
          <p:cNvSpPr/>
          <p:nvPr/>
        </p:nvSpPr>
        <p:spPr>
          <a:xfrm>
            <a:off x="8314309" y="1608836"/>
            <a:ext cx="1353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Deploy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07" name="Google Shape;807;p31"/>
          <p:cNvSpPr/>
          <p:nvPr/>
        </p:nvSpPr>
        <p:spPr>
          <a:xfrm>
            <a:off x="8314309" y="1983740"/>
            <a:ext cx="13350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Mobility + staffing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08" name="Google Shape;808;p31"/>
          <p:cNvSpPr/>
          <p:nvPr/>
        </p:nvSpPr>
        <p:spPr>
          <a:xfrm>
            <a:off x="9795637" y="1874012"/>
            <a:ext cx="183000" cy="347400"/>
          </a:xfrm>
          <a:prstGeom prst="chevron">
            <a:avLst>
              <a:gd name="adj" fmla="val 50000"/>
            </a:avLst>
          </a:prstGeom>
          <a:solidFill>
            <a:srgbClr val="BBC9D8"/>
          </a:solidFill>
          <a:ln w="12700" cap="flat" cmpd="sng">
            <a:solidFill>
              <a:srgbClr val="BBC9D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09" name="Google Shape;809;p31"/>
          <p:cNvSpPr/>
          <p:nvPr/>
        </p:nvSpPr>
        <p:spPr>
          <a:xfrm>
            <a:off x="10104120" y="1417320"/>
            <a:ext cx="1627632" cy="1234440"/>
          </a:xfrm>
          <a:prstGeom prst="roundRect">
            <a:avLst>
              <a:gd name="adj" fmla="val 4444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10" name="Google Shape;810;p31"/>
          <p:cNvSpPr/>
          <p:nvPr/>
        </p:nvSpPr>
        <p:spPr>
          <a:xfrm>
            <a:off x="10104120" y="1464945"/>
            <a:ext cx="63900" cy="12345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11" name="Google Shape;811;p31"/>
          <p:cNvSpPr/>
          <p:nvPr/>
        </p:nvSpPr>
        <p:spPr>
          <a:xfrm>
            <a:off x="10252837" y="1608836"/>
            <a:ext cx="13533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Refresh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2" name="Google Shape;812;p31"/>
          <p:cNvSpPr/>
          <p:nvPr/>
        </p:nvSpPr>
        <p:spPr>
          <a:xfrm>
            <a:off x="10252837" y="1983740"/>
            <a:ext cx="1335000" cy="61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Performance evidence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3" name="Google Shape;813;p31"/>
          <p:cNvSpPr/>
          <p:nvPr/>
        </p:nvSpPr>
        <p:spPr>
          <a:xfrm>
            <a:off x="761365" y="3309620"/>
            <a:ext cx="10241400" cy="192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70"/>
              <a:buFont typeface="Arial"/>
              <a:buChar char="•"/>
            </a:pPr>
            <a:r>
              <a:rPr lang="en-US" sz="15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Build role-based skill profiles, with separate proficiency expectations for foundation, practitioner and expert levels.</a:t>
            </a:r>
            <a:endParaRPr sz="15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70"/>
              <a:buFont typeface="Arial"/>
              <a:buChar char="•"/>
            </a:pPr>
            <a:r>
              <a:rPr lang="en-US" sz="15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Use manager validation and work evidence — not self-ratings alone — to improve confidence in the data.</a:t>
            </a:r>
            <a:endParaRPr sz="15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70"/>
              <a:buFont typeface="Arial"/>
              <a:buChar char="•"/>
            </a:pPr>
            <a:r>
              <a:rPr lang="en-US" sz="15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Review critical skill priorities quarterly in fast-changing areas such as AI, digital commerce, R&amp;D and supply chain.</a:t>
            </a:r>
            <a:endParaRPr sz="15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70"/>
              <a:buFont typeface="Arial"/>
              <a:buChar char="•"/>
            </a:pPr>
            <a:r>
              <a:rPr lang="en-US" sz="15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Use the same skills data to power learning recommendations, talent reviews and internal mobility.</a:t>
            </a:r>
            <a:endParaRPr sz="15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5" name="Google Shape;815;p31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CIPD (2025); LinkedIn Learning (2025); Armstrong and Taylor (2023).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6" name="Google Shape;816;p31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28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" name="Google Shape;822;p32"/>
          <p:cNvSpPr/>
          <p:nvPr/>
        </p:nvSpPr>
        <p:spPr>
          <a:xfrm>
            <a:off x="502920" y="645795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27. Recommendation 2: role-based AI Learning Academy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3" name="Google Shape;823;p32"/>
          <p:cNvSpPr/>
          <p:nvPr/>
        </p:nvSpPr>
        <p:spPr>
          <a:xfrm>
            <a:off x="512064" y="1093851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Scale responsible AI learning through three proficiency levels and job-specific application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4" name="Google Shape;824;p32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5" name="Google Shape;825;p32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RECOMMENDATION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6" name="Google Shape;826;p32"/>
          <p:cNvSpPr/>
          <p:nvPr/>
        </p:nvSpPr>
        <p:spPr>
          <a:xfrm>
            <a:off x="777240" y="1560195"/>
            <a:ext cx="3108900" cy="201180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27" name="Google Shape;827;p32"/>
          <p:cNvSpPr/>
          <p:nvPr/>
        </p:nvSpPr>
        <p:spPr>
          <a:xfrm>
            <a:off x="777240" y="1560195"/>
            <a:ext cx="63900" cy="20118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28" name="Google Shape;828;p32"/>
          <p:cNvSpPr/>
          <p:nvPr/>
        </p:nvSpPr>
        <p:spPr>
          <a:xfrm>
            <a:off x="941832" y="1688211"/>
            <a:ext cx="28347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Level 1 | AI Fluency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29" name="Google Shape;829;p32"/>
          <p:cNvSpPr/>
          <p:nvPr/>
        </p:nvSpPr>
        <p:spPr>
          <a:xfrm>
            <a:off x="941832" y="2063115"/>
            <a:ext cx="2816400" cy="138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All employees: responsible AI, data/privacy, prompt basics, verification, when not to use AI.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0" name="Google Shape;830;p32"/>
          <p:cNvSpPr/>
          <p:nvPr/>
        </p:nvSpPr>
        <p:spPr>
          <a:xfrm>
            <a:off x="4251960" y="1560195"/>
            <a:ext cx="3108900" cy="201180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31" name="Google Shape;831;p32"/>
          <p:cNvSpPr/>
          <p:nvPr/>
        </p:nvSpPr>
        <p:spPr>
          <a:xfrm>
            <a:off x="4251960" y="1560195"/>
            <a:ext cx="63900" cy="20118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32" name="Google Shape;832;p32"/>
          <p:cNvSpPr/>
          <p:nvPr/>
        </p:nvSpPr>
        <p:spPr>
          <a:xfrm>
            <a:off x="4416552" y="1688211"/>
            <a:ext cx="28347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Level 2 | AI Practitioner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3" name="Google Shape;833;p32"/>
          <p:cNvSpPr/>
          <p:nvPr/>
        </p:nvSpPr>
        <p:spPr>
          <a:xfrm>
            <a:off x="4416552" y="2063115"/>
            <a:ext cx="2816400" cy="138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Role-specific use cases: marketing, finance, HR, supply chain, customer operations, R&amp;D; simulation and coached practice.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4" name="Google Shape;834;p32"/>
          <p:cNvSpPr/>
          <p:nvPr/>
        </p:nvSpPr>
        <p:spPr>
          <a:xfrm>
            <a:off x="7726680" y="1560195"/>
            <a:ext cx="3108900" cy="2011800"/>
          </a:xfrm>
          <a:prstGeom prst="roundRect">
            <a:avLst>
              <a:gd name="adj" fmla="val 272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35" name="Google Shape;835;p32"/>
          <p:cNvSpPr/>
          <p:nvPr/>
        </p:nvSpPr>
        <p:spPr>
          <a:xfrm>
            <a:off x="7726680" y="1560195"/>
            <a:ext cx="63900" cy="20118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36" name="Google Shape;836;p32"/>
          <p:cNvSpPr/>
          <p:nvPr/>
        </p:nvSpPr>
        <p:spPr>
          <a:xfrm>
            <a:off x="7891272" y="1688211"/>
            <a:ext cx="2834700" cy="32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Level 3 | AI Builder / Leader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7" name="Google Shape;837;p32"/>
          <p:cNvSpPr/>
          <p:nvPr/>
        </p:nvSpPr>
        <p:spPr>
          <a:xfrm>
            <a:off x="7891272" y="2063115"/>
            <a:ext cx="2816400" cy="138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Advanced employees and leaders: workflow redesign, agents/automation, risk governance, change leadership and value measurement.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8" name="Google Shape;838;p32"/>
          <p:cNvSpPr/>
          <p:nvPr/>
        </p:nvSpPr>
        <p:spPr>
          <a:xfrm>
            <a:off x="777240" y="3977640"/>
            <a:ext cx="100584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70"/>
              <a:buFont typeface="Arial"/>
              <a:buChar char="•"/>
            </a:pPr>
            <a:r>
              <a:rPr lang="en-US" sz="15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Assess demonstrated capability through tasks and portfolios, not only quizzes.</a:t>
            </a:r>
            <a:endParaRPr sz="15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570"/>
              <a:buFont typeface="Arial"/>
              <a:buChar char="•"/>
            </a:pPr>
            <a:r>
              <a:rPr lang="en-US" sz="157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Refresh modules frequently as tools and policy evolve; keep humans accountable for high-stakes decisions.</a:t>
            </a:r>
            <a:endParaRPr sz="157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9" name="Google Shape;839;p32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0" name="Google Shape;840;p32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This extends Unilever’s existing 2025 AI training into a durable capability architecture.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2" name="Google Shape;842;p32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Unilever (2026b); Olusegun, Hinson and Zekeri (2025); World Economic Forum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43" name="Google Shape;843;p32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29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" name="Google Shape;849;p33"/>
          <p:cNvSpPr/>
          <p:nvPr/>
        </p:nvSpPr>
        <p:spPr>
          <a:xfrm>
            <a:off x="502920" y="804545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28. Recommendation 3: design for experience and internal mobility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0" name="Google Shape;850;p33"/>
          <p:cNvSpPr/>
          <p:nvPr/>
        </p:nvSpPr>
        <p:spPr>
          <a:xfrm>
            <a:off x="512064" y="1252601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Use a 70–20–10-inspired mix as a design principle, not a rigid formula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1" name="Google Shape;851;p33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2" name="Google Shape;852;p33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RECOMMENDATION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3" name="Google Shape;853;p33"/>
          <p:cNvSpPr/>
          <p:nvPr/>
        </p:nvSpPr>
        <p:spPr>
          <a:xfrm>
            <a:off x="822960" y="1718945"/>
            <a:ext cx="2743200" cy="13260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54" name="Google Shape;854;p33"/>
          <p:cNvSpPr/>
          <p:nvPr/>
        </p:nvSpPr>
        <p:spPr>
          <a:xfrm>
            <a:off x="932688" y="1856105"/>
            <a:ext cx="25236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F855A"/>
              </a:buClr>
              <a:buSzPts val="2500"/>
              <a:buFont typeface="Arial"/>
              <a:buNone/>
            </a:pPr>
            <a:r>
              <a:rPr lang="en-US" sz="2600" b="1" i="0" u="none" strike="noStrike" cap="none">
                <a:solidFill>
                  <a:srgbClr val="2F855A"/>
                </a:solidFill>
                <a:latin typeface="Arial"/>
                <a:ea typeface="Arial"/>
                <a:cs typeface="Arial"/>
                <a:sym typeface="Arial"/>
              </a:rPr>
              <a:t>70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5" name="Google Shape;855;p33"/>
          <p:cNvSpPr/>
          <p:nvPr/>
        </p:nvSpPr>
        <p:spPr>
          <a:xfrm>
            <a:off x="932688" y="2359025"/>
            <a:ext cx="2523600" cy="5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Experience: projects, rotations, stretch roles, problem solving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6" name="Google Shape;856;p33"/>
          <p:cNvSpPr/>
          <p:nvPr/>
        </p:nvSpPr>
        <p:spPr>
          <a:xfrm>
            <a:off x="3840480" y="1718945"/>
            <a:ext cx="2743200" cy="13260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57" name="Google Shape;857;p33"/>
          <p:cNvSpPr/>
          <p:nvPr/>
        </p:nvSpPr>
        <p:spPr>
          <a:xfrm>
            <a:off x="3950208" y="1856105"/>
            <a:ext cx="25236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00A6A6"/>
              </a:buClr>
              <a:buSzPts val="2500"/>
              <a:buFont typeface="Arial"/>
              <a:buNone/>
            </a:pPr>
            <a:r>
              <a:rPr lang="en-US" sz="2600" b="1" i="0" u="none" strike="noStrike" cap="none">
                <a:solidFill>
                  <a:srgbClr val="00A6A6"/>
                </a:solidFill>
                <a:latin typeface="Arial"/>
                <a:ea typeface="Arial"/>
                <a:cs typeface="Arial"/>
                <a:sym typeface="Arial"/>
              </a:rPr>
              <a:t>20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8" name="Google Shape;858;p33"/>
          <p:cNvSpPr/>
          <p:nvPr/>
        </p:nvSpPr>
        <p:spPr>
          <a:xfrm>
            <a:off x="3950208" y="2359025"/>
            <a:ext cx="2523600" cy="5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Social: coaching, mentoring, peer learning, communities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9" name="Google Shape;859;p33"/>
          <p:cNvSpPr/>
          <p:nvPr/>
        </p:nvSpPr>
        <p:spPr>
          <a:xfrm>
            <a:off x="6858000" y="1718945"/>
            <a:ext cx="2743200" cy="13260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860" name="Google Shape;860;p33"/>
          <p:cNvSpPr/>
          <p:nvPr/>
        </p:nvSpPr>
        <p:spPr>
          <a:xfrm>
            <a:off x="6967728" y="1856105"/>
            <a:ext cx="25236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F4E8C"/>
              </a:buClr>
              <a:buSzPts val="2500"/>
              <a:buFont typeface="Arial"/>
              <a:buNone/>
            </a:pPr>
            <a:r>
              <a:rPr lang="en-US" sz="2600" b="1" i="0" u="none" strike="noStrike" cap="none">
                <a:solidFill>
                  <a:srgbClr val="1F4E8C"/>
                </a:solidFill>
                <a:latin typeface="Arial"/>
                <a:ea typeface="Arial"/>
                <a:cs typeface="Arial"/>
                <a:sym typeface="Arial"/>
              </a:rPr>
              <a:t>10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1" name="Google Shape;861;p33"/>
          <p:cNvSpPr/>
          <p:nvPr/>
        </p:nvSpPr>
        <p:spPr>
          <a:xfrm>
            <a:off x="6967728" y="2359025"/>
            <a:ext cx="2523600" cy="5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050"/>
              <a:buFont typeface="Arial"/>
              <a:buNone/>
            </a:pPr>
            <a:r>
              <a:rPr lang="en-US" sz="11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Formal: courses, labs, credentials, workshops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2" name="Google Shape;862;p33"/>
          <p:cNvSpPr/>
          <p:nvPr/>
        </p:nvSpPr>
        <p:spPr>
          <a:xfrm>
            <a:off x="822960" y="3502025"/>
            <a:ext cx="10058400" cy="164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00"/>
              <a:buFont typeface="Arial"/>
              <a:buChar char="•"/>
            </a:pPr>
            <a:r>
              <a:rPr lang="en-US" sz="160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Create internal “capability gigs” lasting 4–12 weeks so employees can practise new skills on real business challenges.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00"/>
              <a:buFont typeface="Arial"/>
              <a:buChar char="•"/>
            </a:pPr>
            <a:r>
              <a:rPr lang="en-US" sz="160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Use mentors and expert communities to speed knowledge sharing across Business Groups and geographies.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600"/>
              <a:buFont typeface="Arial"/>
              <a:buChar char="•"/>
            </a:pPr>
            <a:r>
              <a:rPr lang="en-US" sz="160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Link selected gigs to succession pools and skill credentials so experiential learning has visible career value.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3" name="Google Shape;863;p33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4" name="Google Shape;864;p33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Key principle: formal training should prepare and reinforce performance — experience is where much of capability becomes durable.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6" name="Google Shape;866;p33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Noe (2023); Unilever Careers (2026b); LinkedIn Learning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67" name="Google Shape;867;p33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30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3" name="Google Shape;873;p34"/>
          <p:cNvSpPr/>
          <p:nvPr/>
        </p:nvSpPr>
        <p:spPr>
          <a:xfrm>
            <a:off x="518157" y="1014995"/>
            <a:ext cx="11155800" cy="4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8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29. Recommendation 4: make managers accountable for learning transfer</a:t>
            </a:r>
            <a:endParaRPr sz="2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4" name="Google Shape;874;p34"/>
          <p:cNvSpPr/>
          <p:nvPr/>
        </p:nvSpPr>
        <p:spPr>
          <a:xfrm>
            <a:off x="530375" y="1755675"/>
            <a:ext cx="10972800" cy="24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5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Equip every people manager to create the conditions in which new skills are applied</a:t>
            </a:r>
            <a:endParaRPr sz="15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5" name="Google Shape;875;p34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6" name="Google Shape;876;p34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RECOMMENDATION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7" name="Google Shape;877;p34"/>
          <p:cNvSpPr/>
          <p:nvPr/>
        </p:nvSpPr>
        <p:spPr>
          <a:xfrm>
            <a:off x="795551" y="2177417"/>
            <a:ext cx="3337500" cy="256350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878" name="Google Shape;878;p34"/>
          <p:cNvSpPr/>
          <p:nvPr/>
        </p:nvSpPr>
        <p:spPr>
          <a:xfrm>
            <a:off x="795551" y="2177417"/>
            <a:ext cx="63900" cy="25635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879" name="Google Shape;879;p34"/>
          <p:cNvSpPr/>
          <p:nvPr/>
        </p:nvSpPr>
        <p:spPr>
          <a:xfrm>
            <a:off x="960143" y="2293189"/>
            <a:ext cx="3063300" cy="28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Before learning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0" name="Google Shape;880;p34"/>
          <p:cNvSpPr/>
          <p:nvPr/>
        </p:nvSpPr>
        <p:spPr>
          <a:xfrm>
            <a:off x="960143" y="2632237"/>
            <a:ext cx="3045000" cy="20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Agree the performance goal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Protect learning time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Clarify where skill will be used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1" name="Google Shape;881;p34"/>
          <p:cNvSpPr/>
          <p:nvPr/>
        </p:nvSpPr>
        <p:spPr>
          <a:xfrm>
            <a:off x="4498874" y="2177417"/>
            <a:ext cx="3337500" cy="256350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882" name="Google Shape;882;p34"/>
          <p:cNvSpPr/>
          <p:nvPr/>
        </p:nvSpPr>
        <p:spPr>
          <a:xfrm>
            <a:off x="4498874" y="2177417"/>
            <a:ext cx="63900" cy="25635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883" name="Google Shape;883;p34"/>
          <p:cNvSpPr/>
          <p:nvPr/>
        </p:nvSpPr>
        <p:spPr>
          <a:xfrm>
            <a:off x="4663466" y="2293189"/>
            <a:ext cx="3063300" cy="28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During learning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4" name="Google Shape;884;p34"/>
          <p:cNvSpPr/>
          <p:nvPr/>
        </p:nvSpPr>
        <p:spPr>
          <a:xfrm>
            <a:off x="4663466" y="2632237"/>
            <a:ext cx="3045000" cy="20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Check progress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Discuss practice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Remove access barriers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5" name="Google Shape;885;p34"/>
          <p:cNvSpPr/>
          <p:nvPr/>
        </p:nvSpPr>
        <p:spPr>
          <a:xfrm>
            <a:off x="8202197" y="2177417"/>
            <a:ext cx="3337500" cy="2563500"/>
          </a:xfrm>
          <a:prstGeom prst="roundRect">
            <a:avLst>
              <a:gd name="adj" fmla="val 1935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886" name="Google Shape;886;p34"/>
          <p:cNvSpPr/>
          <p:nvPr/>
        </p:nvSpPr>
        <p:spPr>
          <a:xfrm>
            <a:off x="8202197" y="2177417"/>
            <a:ext cx="63900" cy="25635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</p:txBody>
      </p:sp>
      <p:sp>
        <p:nvSpPr>
          <p:cNvPr id="887" name="Google Shape;887;p34"/>
          <p:cNvSpPr/>
          <p:nvPr/>
        </p:nvSpPr>
        <p:spPr>
          <a:xfrm>
            <a:off x="8366789" y="2293189"/>
            <a:ext cx="3063300" cy="28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8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After learning</a:t>
            </a: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8" name="Google Shape;888;p34"/>
          <p:cNvSpPr/>
          <p:nvPr/>
        </p:nvSpPr>
        <p:spPr>
          <a:xfrm>
            <a:off x="8366789" y="2632237"/>
            <a:ext cx="3045000" cy="200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Assign real task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Observe behaviour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Coach &amp; give feedback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4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Recognise application</a:t>
            </a:r>
            <a:endParaRPr sz="14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9" name="Google Shape;889;p34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0" name="Google Shape;890;p34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Add “team capability development” to manager expectations and use simple transfer check-ins 30–60 days after priority training.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1" name="Google Shape;891;p34"/>
          <p:cNvSpPr/>
          <p:nvPr/>
        </p:nvSpPr>
        <p:spPr>
          <a:xfrm>
            <a:off x="685800" y="5971032"/>
            <a:ext cx="106984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D7B8A"/>
              </a:buClr>
              <a:buSzPts val="820"/>
              <a:buFont typeface="Arial"/>
              <a:buNone/>
            </a:pPr>
            <a:r>
              <a:rPr lang="en-US" sz="820" b="0" i="1" u="none" strike="noStrike" cap="none">
                <a:solidFill>
                  <a:srgbClr val="6D7B8A"/>
                </a:solidFill>
                <a:latin typeface="Arial"/>
                <a:ea typeface="Arial"/>
                <a:cs typeface="Arial"/>
                <a:sym typeface="Arial"/>
              </a:rPr>
              <a:t>Presentation focus: This recommendation makes L&amp;D a shared responsibility between HR, the employee and the line manager.</a:t>
            </a:r>
            <a:endParaRPr sz="8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3" name="Google Shape;893;p34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Noe (2023); Uslu, Marcus and Kisbu-Sakarya (2022); Unilever (2026b).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4" name="Google Shape;894;p34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31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0" name="Google Shape;900;p35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30. Recommendation 5: measure learning from reaction</a:t>
            </a:r>
            <a:endParaRPr sz="2700" b="1" i="0" u="none" strike="noStrike" cap="none">
              <a:solidFill>
                <a:srgbClr val="143D6B"/>
              </a:solidFill>
              <a:latin typeface="Play"/>
              <a:ea typeface="Play"/>
              <a:cs typeface="Play"/>
              <a:sym typeface="Play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 to business value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1" name="Google Shape;901;p35"/>
          <p:cNvSpPr/>
          <p:nvPr/>
        </p:nvSpPr>
        <p:spPr>
          <a:xfrm>
            <a:off x="530351" y="1110989"/>
            <a:ext cx="109728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Use a Kirkpatrick-style evidence chain, enhanced with skills and operational data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2" name="Google Shape;902;p35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3" name="Google Shape;903;p35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RECOMMENDATION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4" name="Google Shape;904;p35"/>
          <p:cNvSpPr/>
          <p:nvPr/>
        </p:nvSpPr>
        <p:spPr>
          <a:xfrm>
            <a:off x="658375" y="1416950"/>
            <a:ext cx="10972800" cy="687600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05" name="Google Shape;905;p35"/>
          <p:cNvSpPr/>
          <p:nvPr/>
        </p:nvSpPr>
        <p:spPr>
          <a:xfrm>
            <a:off x="658375" y="1416950"/>
            <a:ext cx="63900" cy="6876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06" name="Google Shape;906;p35"/>
          <p:cNvSpPr/>
          <p:nvPr/>
        </p:nvSpPr>
        <p:spPr>
          <a:xfrm>
            <a:off x="822967" y="1534394"/>
            <a:ext cx="10698600" cy="29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L1 Reaction  —  Was it relevant and usable?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7" name="Google Shape;907;p35"/>
          <p:cNvSpPr/>
          <p:nvPr/>
        </p:nvSpPr>
        <p:spPr>
          <a:xfrm>
            <a:off x="822967" y="1878338"/>
            <a:ext cx="10680300" cy="1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Pulse feedback / learner NPS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08" name="Google Shape;908;p35"/>
          <p:cNvSpPr/>
          <p:nvPr/>
        </p:nvSpPr>
        <p:spPr>
          <a:xfrm>
            <a:off x="658375" y="2255837"/>
            <a:ext cx="10972800" cy="687600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09" name="Google Shape;909;p35"/>
          <p:cNvSpPr/>
          <p:nvPr/>
        </p:nvSpPr>
        <p:spPr>
          <a:xfrm>
            <a:off x="658375" y="2255837"/>
            <a:ext cx="63900" cy="6876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10" name="Google Shape;910;p35"/>
          <p:cNvSpPr/>
          <p:nvPr/>
        </p:nvSpPr>
        <p:spPr>
          <a:xfrm>
            <a:off x="822967" y="2373282"/>
            <a:ext cx="10698600" cy="29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L2 Learning  —  Did capability increase?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1" name="Google Shape;911;p35"/>
          <p:cNvSpPr/>
          <p:nvPr/>
        </p:nvSpPr>
        <p:spPr>
          <a:xfrm>
            <a:off x="822967" y="2717226"/>
            <a:ext cx="10680300" cy="1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Assessment / simulation / skill evidence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2" name="Google Shape;912;p35"/>
          <p:cNvSpPr/>
          <p:nvPr/>
        </p:nvSpPr>
        <p:spPr>
          <a:xfrm>
            <a:off x="658375" y="3094725"/>
            <a:ext cx="10972800" cy="687600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13" name="Google Shape;913;p35"/>
          <p:cNvSpPr/>
          <p:nvPr/>
        </p:nvSpPr>
        <p:spPr>
          <a:xfrm>
            <a:off x="658375" y="3094725"/>
            <a:ext cx="63900" cy="6876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14" name="Google Shape;914;p35"/>
          <p:cNvSpPr/>
          <p:nvPr/>
        </p:nvSpPr>
        <p:spPr>
          <a:xfrm>
            <a:off x="822967" y="3212169"/>
            <a:ext cx="10698600" cy="29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L3 Behaviour  —  Is the skill applied at work?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5" name="Google Shape;915;p35"/>
          <p:cNvSpPr/>
          <p:nvPr/>
        </p:nvSpPr>
        <p:spPr>
          <a:xfrm>
            <a:off x="822967" y="3556113"/>
            <a:ext cx="10680300" cy="1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Manager observation / workflow data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6" name="Google Shape;916;p35"/>
          <p:cNvSpPr/>
          <p:nvPr/>
        </p:nvSpPr>
        <p:spPr>
          <a:xfrm>
            <a:off x="658375" y="3933612"/>
            <a:ext cx="10972800" cy="687600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17" name="Google Shape;917;p35"/>
          <p:cNvSpPr/>
          <p:nvPr/>
        </p:nvSpPr>
        <p:spPr>
          <a:xfrm>
            <a:off x="658375" y="3933612"/>
            <a:ext cx="63900" cy="6876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18" name="Google Shape;918;p35"/>
          <p:cNvSpPr/>
          <p:nvPr/>
        </p:nvSpPr>
        <p:spPr>
          <a:xfrm>
            <a:off x="822967" y="4051057"/>
            <a:ext cx="10698600" cy="29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L4 Results  —  Did business performance improve?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19" name="Google Shape;919;p35"/>
          <p:cNvSpPr/>
          <p:nvPr/>
        </p:nvSpPr>
        <p:spPr>
          <a:xfrm>
            <a:off x="822967" y="4395000"/>
            <a:ext cx="10680300" cy="1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Sales, quality, safety, productivity, speed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0" name="Google Shape;920;p35"/>
          <p:cNvSpPr/>
          <p:nvPr/>
        </p:nvSpPr>
        <p:spPr>
          <a:xfrm>
            <a:off x="658375" y="4772500"/>
            <a:ext cx="10972800" cy="687600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21" name="Google Shape;921;p35"/>
          <p:cNvSpPr/>
          <p:nvPr/>
        </p:nvSpPr>
        <p:spPr>
          <a:xfrm>
            <a:off x="658375" y="4772500"/>
            <a:ext cx="63900" cy="6876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/>
          </a:p>
        </p:txBody>
      </p:sp>
      <p:sp>
        <p:nvSpPr>
          <p:cNvPr id="922" name="Google Shape;922;p35"/>
          <p:cNvSpPr/>
          <p:nvPr/>
        </p:nvSpPr>
        <p:spPr>
          <a:xfrm>
            <a:off x="822967" y="4889944"/>
            <a:ext cx="10698600" cy="29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7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ROI / value  —  Was the benefit worth the cost?</a:t>
            </a: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3" name="Google Shape;923;p35"/>
          <p:cNvSpPr/>
          <p:nvPr/>
        </p:nvSpPr>
        <p:spPr>
          <a:xfrm>
            <a:off x="822967" y="5233888"/>
            <a:ext cx="10680300" cy="11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3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Selected programmes only; avoid false precision</a:t>
            </a:r>
            <a:endParaRPr sz="13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4" name="Google Shape;924;p35"/>
          <p:cNvSpPr/>
          <p:nvPr/>
        </p:nvSpPr>
        <p:spPr>
          <a:xfrm>
            <a:off x="877650" y="5534275"/>
            <a:ext cx="10680300" cy="603600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25" name="Google Shape;925;p35"/>
          <p:cNvSpPr/>
          <p:nvPr/>
        </p:nvSpPr>
        <p:spPr>
          <a:xfrm>
            <a:off x="841247" y="5680576"/>
            <a:ext cx="105612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2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Not every programme needs financial ROI; every priority programme should show a clear chain from learning to behaviour to business outcome.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7" name="Google Shape;927;p35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Kirkpatrick and Kirkpatrick (2016); Uslu, Marcus and Kisbu-Sakarya (2022); CIPD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28" name="Google Shape;928;p35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32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4" name="Google Shape;934;p36"/>
          <p:cNvSpPr/>
          <p:nvPr/>
        </p:nvSpPr>
        <p:spPr>
          <a:xfrm>
            <a:off x="518100" y="822949"/>
            <a:ext cx="11155800" cy="37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31. Future of work: what Unilever should prepare for, 2026–2036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5" name="Google Shape;935;p36"/>
          <p:cNvSpPr/>
          <p:nvPr/>
        </p:nvSpPr>
        <p:spPr>
          <a:xfrm>
            <a:off x="527244" y="1221909"/>
            <a:ext cx="10972800" cy="23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AI will reshape tasks, skill portfolios and career paths; human judgement and learning agility become more valuable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6" name="Google Shape;936;p36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7" name="Google Shape;937;p36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FUTURE OF WORK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38" name="Google Shape;938;p36"/>
          <p:cNvSpPr/>
          <p:nvPr/>
        </p:nvSpPr>
        <p:spPr>
          <a:xfrm>
            <a:off x="777250" y="1684126"/>
            <a:ext cx="3337500" cy="2118600"/>
          </a:xfrm>
          <a:prstGeom prst="roundRect">
            <a:avLst>
              <a:gd name="adj" fmla="val 2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39" name="Google Shape;939;p36"/>
          <p:cNvSpPr/>
          <p:nvPr/>
        </p:nvSpPr>
        <p:spPr>
          <a:xfrm>
            <a:off x="777250" y="1684126"/>
            <a:ext cx="63900" cy="21186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40" name="Google Shape;940;p36"/>
          <p:cNvSpPr/>
          <p:nvPr/>
        </p:nvSpPr>
        <p:spPr>
          <a:xfrm>
            <a:off x="941842" y="1782995"/>
            <a:ext cx="3063300" cy="2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2026–27 | Build foundations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1" name="Google Shape;941;p36"/>
          <p:cNvSpPr/>
          <p:nvPr/>
        </p:nvSpPr>
        <p:spPr>
          <a:xfrm>
            <a:off x="941842" y="2183666"/>
            <a:ext cx="3045000" cy="163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Skills taxonomy; AI Academy; manager transfer training; learning-data integration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2" name="Google Shape;942;p36"/>
          <p:cNvSpPr/>
          <p:nvPr/>
        </p:nvSpPr>
        <p:spPr>
          <a:xfrm>
            <a:off x="4480564" y="1684126"/>
            <a:ext cx="3337500" cy="2118600"/>
          </a:xfrm>
          <a:prstGeom prst="roundRect">
            <a:avLst>
              <a:gd name="adj" fmla="val 2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43" name="Google Shape;943;p36"/>
          <p:cNvSpPr/>
          <p:nvPr/>
        </p:nvSpPr>
        <p:spPr>
          <a:xfrm>
            <a:off x="4480564" y="1684126"/>
            <a:ext cx="63900" cy="21186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44" name="Google Shape;944;p36"/>
          <p:cNvSpPr/>
          <p:nvPr/>
        </p:nvSpPr>
        <p:spPr>
          <a:xfrm>
            <a:off x="4645156" y="1782995"/>
            <a:ext cx="3063300" cy="2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2028–30 | Scale adaptive learning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5" name="Google Shape;945;p36"/>
          <p:cNvSpPr/>
          <p:nvPr/>
        </p:nvSpPr>
        <p:spPr>
          <a:xfrm>
            <a:off x="4645156" y="2183666"/>
            <a:ext cx="3045000" cy="163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AI-personalised pathways; internal gigs; skills-based deployment; predictive gap analysis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6" name="Google Shape;946;p36"/>
          <p:cNvSpPr/>
          <p:nvPr/>
        </p:nvSpPr>
        <p:spPr>
          <a:xfrm>
            <a:off x="8183879" y="1684126"/>
            <a:ext cx="3337500" cy="2118600"/>
          </a:xfrm>
          <a:prstGeom prst="roundRect">
            <a:avLst>
              <a:gd name="adj" fmla="val 2000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47" name="Google Shape;947;p36"/>
          <p:cNvSpPr/>
          <p:nvPr/>
        </p:nvSpPr>
        <p:spPr>
          <a:xfrm>
            <a:off x="8183879" y="1684126"/>
            <a:ext cx="63900" cy="21186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48" name="Google Shape;948;p36"/>
          <p:cNvSpPr/>
          <p:nvPr/>
        </p:nvSpPr>
        <p:spPr>
          <a:xfrm>
            <a:off x="8348470" y="1782995"/>
            <a:ext cx="3063300" cy="24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2031–36 | Human–AI operating model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49" name="Google Shape;949;p36"/>
          <p:cNvSpPr/>
          <p:nvPr/>
        </p:nvSpPr>
        <p:spPr>
          <a:xfrm>
            <a:off x="8348470" y="2183666"/>
            <a:ext cx="3045000" cy="163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Continuous task redesign; dynamic credentials; agent-enabled workflows; leaders focused on judgement, trust and change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0" name="Google Shape;950;p36"/>
          <p:cNvSpPr/>
          <p:nvPr/>
        </p:nvSpPr>
        <p:spPr>
          <a:xfrm>
            <a:off x="777240" y="4526280"/>
            <a:ext cx="10149840" cy="8686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25" tIns="625" rIns="625" bIns="625" anchor="t" anchorCtr="0">
            <a:noAutofit/>
          </a:bodyPr>
          <a:lstStyle/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490"/>
              <a:buFont typeface="Arial"/>
              <a:buChar char="•"/>
            </a:pPr>
            <a:r>
              <a:rPr lang="en-US" sz="149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WEF expects AI and big data to be among the fastest-growing skills, while analytical thinking, resilience, leadership and collaboration remain critical.</a:t>
            </a:r>
            <a:endParaRPr sz="149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rgbClr val="1D2B3A"/>
              </a:buClr>
              <a:buSzPts val="1490"/>
              <a:buFont typeface="Arial"/>
              <a:buChar char="•"/>
            </a:pPr>
            <a:r>
              <a:rPr lang="en-US" sz="1490" b="0" i="0" u="none" strike="noStrike" cap="none">
                <a:solidFill>
                  <a:srgbClr val="1D2B3A"/>
                </a:solidFill>
                <a:latin typeface="Arial"/>
                <a:ea typeface="Arial"/>
                <a:cs typeface="Arial"/>
                <a:sym typeface="Arial"/>
              </a:rPr>
              <a:t>Unilever should therefore develop both technology capability and distinctly human capability — as complementary assets.</a:t>
            </a:r>
            <a:endParaRPr sz="149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2" name="Google Shape;952;p36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Sources: World Economic Forum (2025); Unilever (2026a); Olusegun, Hinson and Zekeri (2025).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3" name="Google Shape;953;p36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33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9" name="Google Shape;959;p37"/>
          <p:cNvSpPr/>
          <p:nvPr/>
        </p:nvSpPr>
        <p:spPr>
          <a:xfrm>
            <a:off x="502925" y="502925"/>
            <a:ext cx="11155800" cy="4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7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32. Final group conclusion: overall HRM strategy</a:t>
            </a:r>
            <a:endParaRPr sz="2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0" name="Google Shape;960;p37"/>
          <p:cNvSpPr/>
          <p:nvPr/>
        </p:nvSpPr>
        <p:spPr>
          <a:xfrm>
            <a:off x="512069" y="976881"/>
            <a:ext cx="10972800" cy="29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r>
              <a:rPr lang="en-US" sz="130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Move from “training delivery” to an integrated, future-fit capability system</a:t>
            </a:r>
            <a:endParaRPr sz="13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1" name="Google Shape;961;p37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2" name="Google Shape;962;p37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GROUP SYNTHESIS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3" name="Google Shape;963;p37"/>
          <p:cNvSpPr/>
          <p:nvPr/>
        </p:nvSpPr>
        <p:spPr>
          <a:xfrm>
            <a:off x="3474724" y="1419606"/>
            <a:ext cx="5212200" cy="822300"/>
          </a:xfrm>
          <a:prstGeom prst="roundRect">
            <a:avLst>
              <a:gd name="adj" fmla="val 16667"/>
            </a:avLst>
          </a:prstGeom>
          <a:solidFill>
            <a:srgbClr val="143D6B"/>
          </a:solidFill>
          <a:ln w="12700" cap="flat" cmpd="sng">
            <a:solidFill>
              <a:srgbClr val="143D6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64" name="Google Shape;964;p37"/>
          <p:cNvSpPr/>
          <p:nvPr/>
        </p:nvSpPr>
        <p:spPr>
          <a:xfrm>
            <a:off x="3794764" y="1709783"/>
            <a:ext cx="4572000" cy="29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900"/>
              <a:buFont typeface="Arial"/>
              <a:buNone/>
            </a:pPr>
            <a:r>
              <a:rPr lang="en-US" sz="20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UNILEVER FUTURE-FIT LEARNING SYSTEM</a:t>
            </a:r>
            <a:endParaRPr sz="20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5" name="Google Shape;965;p37"/>
          <p:cNvSpPr/>
          <p:nvPr/>
        </p:nvSpPr>
        <p:spPr>
          <a:xfrm>
            <a:off x="502925" y="2677039"/>
            <a:ext cx="1947600" cy="16443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66" name="Google Shape;966;p37"/>
          <p:cNvSpPr/>
          <p:nvPr/>
        </p:nvSpPr>
        <p:spPr>
          <a:xfrm>
            <a:off x="502925" y="2677039"/>
            <a:ext cx="63900" cy="1644300"/>
          </a:xfrm>
          <a:prstGeom prst="rect">
            <a:avLst/>
          </a:prstGeom>
          <a:solidFill>
            <a:srgbClr val="1F4E8C"/>
          </a:solidFill>
          <a:ln w="12700" cap="flat" cmpd="sng">
            <a:solidFill>
              <a:srgbClr val="1F4E8C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67" name="Google Shape;967;p37"/>
          <p:cNvSpPr/>
          <p:nvPr/>
        </p:nvSpPr>
        <p:spPr>
          <a:xfrm>
            <a:off x="667517" y="2812455"/>
            <a:ext cx="16734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Know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8" name="Google Shape;968;p37"/>
          <p:cNvSpPr/>
          <p:nvPr/>
        </p:nvSpPr>
        <p:spPr>
          <a:xfrm>
            <a:off x="667517" y="3209030"/>
            <a:ext cx="1655100" cy="9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Skills intelligence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What capability do we need?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9" name="Google Shape;969;p37"/>
          <p:cNvSpPr/>
          <p:nvPr/>
        </p:nvSpPr>
        <p:spPr>
          <a:xfrm>
            <a:off x="2834645" y="2677039"/>
            <a:ext cx="1947600" cy="16443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70" name="Google Shape;970;p37"/>
          <p:cNvSpPr/>
          <p:nvPr/>
        </p:nvSpPr>
        <p:spPr>
          <a:xfrm>
            <a:off x="2834645" y="2677039"/>
            <a:ext cx="63900" cy="1644300"/>
          </a:xfrm>
          <a:prstGeom prst="rect">
            <a:avLst/>
          </a:prstGeom>
          <a:solidFill>
            <a:srgbClr val="00A6A6"/>
          </a:solidFill>
          <a:ln w="12700" cap="flat" cmpd="sng">
            <a:solidFill>
              <a:srgbClr val="00A6A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71" name="Google Shape;971;p37"/>
          <p:cNvSpPr/>
          <p:nvPr/>
        </p:nvSpPr>
        <p:spPr>
          <a:xfrm>
            <a:off x="2999237" y="2812455"/>
            <a:ext cx="16734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Build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2" name="Google Shape;972;p37"/>
          <p:cNvSpPr/>
          <p:nvPr/>
        </p:nvSpPr>
        <p:spPr>
          <a:xfrm>
            <a:off x="2999237" y="3209030"/>
            <a:ext cx="1655100" cy="9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AI + formal learning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What must people learn?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3" name="Google Shape;973;p37"/>
          <p:cNvSpPr/>
          <p:nvPr/>
        </p:nvSpPr>
        <p:spPr>
          <a:xfrm>
            <a:off x="5166364" y="2677039"/>
            <a:ext cx="1947600" cy="16443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74" name="Google Shape;974;p37"/>
          <p:cNvSpPr/>
          <p:nvPr/>
        </p:nvSpPr>
        <p:spPr>
          <a:xfrm>
            <a:off x="5166364" y="2677039"/>
            <a:ext cx="63900" cy="1644300"/>
          </a:xfrm>
          <a:prstGeom prst="rect">
            <a:avLst/>
          </a:prstGeom>
          <a:solidFill>
            <a:srgbClr val="2F855A"/>
          </a:solidFill>
          <a:ln w="12700" cap="flat" cmpd="sng">
            <a:solidFill>
              <a:srgbClr val="2F855A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75" name="Google Shape;975;p37"/>
          <p:cNvSpPr/>
          <p:nvPr/>
        </p:nvSpPr>
        <p:spPr>
          <a:xfrm>
            <a:off x="5330956" y="2812455"/>
            <a:ext cx="16734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Apply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6" name="Google Shape;976;p37"/>
          <p:cNvSpPr/>
          <p:nvPr/>
        </p:nvSpPr>
        <p:spPr>
          <a:xfrm>
            <a:off x="5330956" y="3209030"/>
            <a:ext cx="1655100" cy="9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Projects + manager coaching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Where will skill be practised?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7" name="Google Shape;977;p37"/>
          <p:cNvSpPr/>
          <p:nvPr/>
        </p:nvSpPr>
        <p:spPr>
          <a:xfrm>
            <a:off x="7498084" y="2677039"/>
            <a:ext cx="1947600" cy="16443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78" name="Google Shape;978;p37"/>
          <p:cNvSpPr/>
          <p:nvPr/>
        </p:nvSpPr>
        <p:spPr>
          <a:xfrm>
            <a:off x="7498084" y="2677039"/>
            <a:ext cx="63900" cy="1644300"/>
          </a:xfrm>
          <a:prstGeom prst="rect">
            <a:avLst/>
          </a:prstGeom>
          <a:solidFill>
            <a:srgbClr val="6B5FB5"/>
          </a:solidFill>
          <a:ln w="12700" cap="flat" cmpd="sng">
            <a:solidFill>
              <a:srgbClr val="6B5FB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79" name="Google Shape;979;p37"/>
          <p:cNvSpPr/>
          <p:nvPr/>
        </p:nvSpPr>
        <p:spPr>
          <a:xfrm>
            <a:off x="7662676" y="2812455"/>
            <a:ext cx="16734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Move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0" name="Google Shape;980;p37"/>
          <p:cNvSpPr/>
          <p:nvPr/>
        </p:nvSpPr>
        <p:spPr>
          <a:xfrm>
            <a:off x="7662676" y="3209030"/>
            <a:ext cx="1655100" cy="9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Mobility + succession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How will capability create careers?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1" name="Google Shape;981;p37"/>
          <p:cNvSpPr/>
          <p:nvPr/>
        </p:nvSpPr>
        <p:spPr>
          <a:xfrm>
            <a:off x="9829803" y="2677039"/>
            <a:ext cx="1947600" cy="16443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12700" cap="flat" cmpd="sng">
            <a:solidFill>
              <a:srgbClr val="DDE5E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82" name="Google Shape;982;p37"/>
          <p:cNvSpPr/>
          <p:nvPr/>
        </p:nvSpPr>
        <p:spPr>
          <a:xfrm>
            <a:off x="9829803" y="2677039"/>
            <a:ext cx="63900" cy="1644300"/>
          </a:xfrm>
          <a:prstGeom prst="rect">
            <a:avLst/>
          </a:prstGeom>
          <a:solidFill>
            <a:srgbClr val="D97706"/>
          </a:solidFill>
          <a:ln w="12700" cap="flat" cmpd="sng">
            <a:solidFill>
              <a:srgbClr val="D9770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500"/>
          </a:p>
        </p:txBody>
      </p:sp>
      <p:sp>
        <p:nvSpPr>
          <p:cNvPr id="983" name="Google Shape;983;p37"/>
          <p:cNvSpPr/>
          <p:nvPr/>
        </p:nvSpPr>
        <p:spPr>
          <a:xfrm>
            <a:off x="9994395" y="2812455"/>
            <a:ext cx="1673400" cy="33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500"/>
              <a:buFont typeface="Arial"/>
              <a:buNone/>
            </a:pPr>
            <a:r>
              <a:rPr lang="en-US" sz="160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Prove</a:t>
            </a:r>
            <a:endParaRPr sz="1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4" name="Google Shape;984;p37"/>
          <p:cNvSpPr/>
          <p:nvPr/>
        </p:nvSpPr>
        <p:spPr>
          <a:xfrm>
            <a:off x="9994395" y="3209030"/>
            <a:ext cx="1655100" cy="9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Behaviour + business outcomes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150"/>
              <a:buFont typeface="Arial"/>
              <a:buNone/>
            </a:pPr>
            <a:r>
              <a:rPr lang="en-US" sz="1250" b="0" i="0" u="none" strike="noStrike" cap="none">
                <a:solidFill>
                  <a:srgbClr val="5E6C7B"/>
                </a:solidFill>
                <a:latin typeface="Arial"/>
                <a:ea typeface="Arial"/>
                <a:cs typeface="Arial"/>
                <a:sym typeface="Arial"/>
              </a:rPr>
              <a:t>What changed because of learning?</a:t>
            </a:r>
            <a:endParaRPr sz="12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5" name="Google Shape;985;p37"/>
          <p:cNvSpPr/>
          <p:nvPr/>
        </p:nvSpPr>
        <p:spPr>
          <a:xfrm>
            <a:off x="658368" y="5358384"/>
            <a:ext cx="10881360" cy="603504"/>
          </a:xfrm>
          <a:prstGeom prst="roundRect">
            <a:avLst>
              <a:gd name="adj" fmla="val 16667"/>
            </a:avLst>
          </a:prstGeom>
          <a:solidFill>
            <a:srgbClr val="EEF5FB"/>
          </a:solidFill>
          <a:ln w="12700" cap="flat" cmpd="sng">
            <a:solidFill>
              <a:srgbClr val="D8E5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6" name="Google Shape;986;p37"/>
          <p:cNvSpPr/>
          <p:nvPr/>
        </p:nvSpPr>
        <p:spPr>
          <a:xfrm>
            <a:off x="822960" y="5504688"/>
            <a:ext cx="1056132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1150"/>
              <a:buFont typeface="Arial"/>
              <a:buNone/>
            </a:pPr>
            <a:r>
              <a:rPr lang="en-US" sz="1150" b="1" i="0" u="none" strike="noStrike" cap="none">
                <a:solidFill>
                  <a:srgbClr val="143D6B"/>
                </a:solidFill>
                <a:latin typeface="Arial"/>
                <a:ea typeface="Arial"/>
                <a:cs typeface="Arial"/>
                <a:sym typeface="Arial"/>
              </a:rPr>
              <a:t>Strategic outcome: a workforce that learns faster than work changes — supporting performance, innovation, retention and responsible AI adoption.</a:t>
            </a:r>
            <a:endParaRPr sz="115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7" name="Google Shape;987;p37"/>
          <p:cNvSpPr/>
          <p:nvPr/>
        </p:nvSpPr>
        <p:spPr>
          <a:xfrm>
            <a:off x="685800" y="5971032"/>
            <a:ext cx="106984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6D7B8A"/>
              </a:buClr>
              <a:buSzPts val="820"/>
              <a:buFont typeface="Arial"/>
              <a:buNone/>
            </a:pPr>
            <a:r>
              <a:rPr lang="en-US" sz="820" b="0" i="1" u="none" strike="noStrike" cap="none">
                <a:solidFill>
                  <a:srgbClr val="6D7B8A"/>
                </a:solidFill>
                <a:latin typeface="Arial"/>
                <a:ea typeface="Arial"/>
                <a:cs typeface="Arial"/>
                <a:sym typeface="Arial"/>
              </a:rPr>
              <a:t>Presentation focus: Close by linking back to the six brief requirements: current practice, opportunity, challenge, root causes, evidence-based recommendations and future of work.</a:t>
            </a:r>
            <a:endParaRPr sz="82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9" name="Google Shape;989;p37"/>
          <p:cNvSpPr/>
          <p:nvPr/>
        </p:nvSpPr>
        <p:spPr>
          <a:xfrm>
            <a:off x="5623560" y="6291072"/>
            <a:ext cx="5669280" cy="2011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778492"/>
              </a:buClr>
              <a:buSzPts val="740"/>
              <a:buFont typeface="Arial"/>
              <a:buNone/>
            </a:pPr>
            <a:r>
              <a:rPr lang="en-US" sz="740" b="0" i="0" u="none" strike="noStrike" cap="none">
                <a:solidFill>
                  <a:srgbClr val="778492"/>
                </a:solidFill>
                <a:latin typeface="Arial"/>
                <a:ea typeface="Arial"/>
                <a:cs typeface="Arial"/>
                <a:sym typeface="Arial"/>
              </a:rPr>
              <a:t>Overall synthesis based on the presentation evidence and frameworks.</a:t>
            </a:r>
            <a:endParaRPr sz="74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0" name="Google Shape;990;p37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34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6" name="Google Shape;996;p38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References 1</a:t>
            </a:r>
            <a:r>
              <a:rPr lang="en-US" sz="2600" b="1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/2</a:t>
            </a: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 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7" name="Google Shape;997;p38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143D6B"/>
          </a:solidFill>
          <a:ln w="12700" cap="flat" cmpd="sng">
            <a:solidFill>
              <a:srgbClr val="143D6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8" name="Google Shape;998;p38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9" name="Google Shape;999;p38"/>
          <p:cNvSpPr/>
          <p:nvPr/>
        </p:nvSpPr>
        <p:spPr>
          <a:xfrm>
            <a:off x="685800" y="1298475"/>
            <a:ext cx="10789800" cy="555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14605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</a:pPr>
            <a:r>
              <a:rPr lang="en-US" sz="1300" b="1" dirty="0">
                <a:solidFill>
                  <a:schemeClr val="dk1"/>
                </a:solidFill>
              </a:rPr>
              <a:t>                                                                                </a:t>
            </a:r>
            <a:r>
              <a:rPr lang="en-US" sz="1600" b="1" dirty="0">
                <a:solidFill>
                  <a:schemeClr val="dk1"/>
                </a:solidFill>
              </a:rPr>
              <a:t>ROHANKUMAR</a:t>
            </a: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 err="1">
                <a:solidFill>
                  <a:schemeClr val="dk1"/>
                </a:solidFill>
              </a:rPr>
              <a:t>Ardichvili</a:t>
            </a:r>
            <a:r>
              <a:rPr lang="en-US" sz="1300" dirty="0">
                <a:solidFill>
                  <a:schemeClr val="dk1"/>
                </a:solidFill>
              </a:rPr>
              <a:t>, A., Dirani, K., Jabarkhail, S., El Mansour, W. and Aboulhosn, S. (2024) ‘Using generative AI in human resource development: an applied research study’, </a:t>
            </a:r>
            <a:r>
              <a:rPr lang="en-US" sz="1300" i="1" dirty="0">
                <a:solidFill>
                  <a:schemeClr val="dk1"/>
                </a:solidFill>
              </a:rPr>
              <a:t>Human Resource Development International</a:t>
            </a:r>
            <a:r>
              <a:rPr lang="en-US" sz="1300" dirty="0">
                <a:solidFill>
                  <a:schemeClr val="dk1"/>
                </a:solidFill>
              </a:rPr>
              <a:t>, 27(3), pp. 388–409. doi:10.1080/13678868.2024.2337964.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Armstrong, M. and Taylor, S. (2023) </a:t>
            </a:r>
            <a:r>
              <a:rPr lang="en-US" sz="1300" i="1" dirty="0">
                <a:solidFill>
                  <a:schemeClr val="dk1"/>
                </a:solidFill>
              </a:rPr>
              <a:t>Armstrong’s Handbook of Human Resource Management Practice</a:t>
            </a:r>
            <a:r>
              <a:rPr lang="en-US" sz="1300" dirty="0">
                <a:solidFill>
                  <a:schemeClr val="dk1"/>
                </a:solidFill>
              </a:rPr>
              <a:t>. 16th </a:t>
            </a:r>
            <a:r>
              <a:rPr lang="en-US" sz="1300" dirty="0" err="1">
                <a:solidFill>
                  <a:schemeClr val="dk1"/>
                </a:solidFill>
              </a:rPr>
              <a:t>edn</a:t>
            </a:r>
            <a:r>
              <a:rPr lang="en-US" sz="1300" dirty="0">
                <a:solidFill>
                  <a:schemeClr val="dk1"/>
                </a:solidFill>
              </a:rPr>
              <a:t>. London: Kogan Page.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Baldwin, T.T. and Ford, J.K. (1988) ‘Transfer of training: A review and directions for future research’, </a:t>
            </a:r>
            <a:r>
              <a:rPr lang="en-US" sz="1300" i="1" dirty="0">
                <a:solidFill>
                  <a:schemeClr val="dk1"/>
                </a:solidFill>
              </a:rPr>
              <a:t>Personnel Psychology</a:t>
            </a:r>
            <a:r>
              <a:rPr lang="en-US" sz="1300" dirty="0">
                <a:solidFill>
                  <a:schemeClr val="dk1"/>
                </a:solidFill>
              </a:rPr>
              <a:t>, 41(1), pp. 63–105. doi:10.1111/j.1744-6570.1988.tb00632.x.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Becker, G.S. (1964) </a:t>
            </a:r>
            <a:r>
              <a:rPr lang="en-US" sz="1300" i="1" dirty="0">
                <a:solidFill>
                  <a:schemeClr val="dk1"/>
                </a:solidFill>
              </a:rPr>
              <a:t>Human Capital: A Theoretical and Empirical Analysis, with Special Reference to Education</a:t>
            </a:r>
            <a:r>
              <a:rPr lang="en-US" sz="1300" dirty="0">
                <a:solidFill>
                  <a:schemeClr val="dk1"/>
                </a:solidFill>
              </a:rPr>
              <a:t>. New York: Columbia University Press.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CIPD (2025) </a:t>
            </a:r>
            <a:r>
              <a:rPr lang="en-US" sz="1300" i="1" dirty="0">
                <a:solidFill>
                  <a:schemeClr val="dk1"/>
                </a:solidFill>
              </a:rPr>
              <a:t>Learning and Development: How to Develop and Deliver Effective Learning</a:t>
            </a:r>
            <a:r>
              <a:rPr lang="en-US" sz="1300" dirty="0">
                <a:solidFill>
                  <a:schemeClr val="dk1"/>
                </a:solidFill>
              </a:rPr>
              <a:t>. London: Chartered Institute of Personnel and Development.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3"/>
              </a:rPr>
              <a:t>https://www.cipd.org/en/knowledge/guides/learning-and-development/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Coursera (2025) </a:t>
            </a:r>
            <a:r>
              <a:rPr lang="en-US" sz="1300" i="1" dirty="0">
                <a:solidFill>
                  <a:schemeClr val="dk1"/>
                </a:solidFill>
              </a:rPr>
              <a:t>Global Skills Report 2025</a:t>
            </a:r>
            <a:r>
              <a:rPr lang="en-US" sz="1300" dirty="0">
                <a:solidFill>
                  <a:schemeClr val="dk1"/>
                </a:solidFill>
              </a:rPr>
              <a:t>. Coursera.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Deloitte (2025) </a:t>
            </a:r>
            <a:r>
              <a:rPr lang="en-US" sz="1300" i="1" dirty="0">
                <a:solidFill>
                  <a:schemeClr val="dk1"/>
                </a:solidFill>
              </a:rPr>
              <a:t>2025 Global Human Capital Trends</a:t>
            </a:r>
            <a:r>
              <a:rPr lang="en-US" sz="1300" dirty="0">
                <a:solidFill>
                  <a:schemeClr val="dk1"/>
                </a:solidFill>
              </a:rPr>
              <a:t>. Deloitte Insights.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Fauth, F. and González-Martínez, J. (2023) ‘The work environment and its influence on learning transfer in virtual in-service ICT training for teachers and university professors’, </a:t>
            </a:r>
            <a:r>
              <a:rPr lang="en-US" sz="1300" i="1" dirty="0">
                <a:solidFill>
                  <a:schemeClr val="dk1"/>
                </a:solidFill>
              </a:rPr>
              <a:t>Education Sciences</a:t>
            </a:r>
            <a:r>
              <a:rPr lang="en-US" sz="1300" dirty="0">
                <a:solidFill>
                  <a:schemeClr val="dk1"/>
                </a:solidFill>
              </a:rPr>
              <a:t>, 13(4), article 330. doi:10.3390/educsci13040330.</a:t>
            </a:r>
          </a:p>
          <a:p>
            <a:pPr marL="14605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</a:pPr>
            <a:r>
              <a:rPr lang="en-US" sz="1600" dirty="0">
                <a:solidFill>
                  <a:schemeClr val="dk1"/>
                </a:solidFill>
              </a:rPr>
              <a:t>                                                                      </a:t>
            </a:r>
            <a:r>
              <a:rPr lang="en-US" sz="1600" b="1" dirty="0">
                <a:solidFill>
                  <a:schemeClr val="dk1"/>
                </a:solidFill>
              </a:rPr>
              <a:t>PARTH</a:t>
            </a:r>
            <a:endParaRPr sz="16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International </a:t>
            </a:r>
            <a:r>
              <a:rPr lang="en-US" sz="1300" dirty="0" err="1">
                <a:solidFill>
                  <a:schemeClr val="dk1"/>
                </a:solidFill>
              </a:rPr>
              <a:t>Labour</a:t>
            </a:r>
            <a:r>
              <a:rPr lang="en-US" sz="1300" dirty="0">
                <a:solidFill>
                  <a:schemeClr val="dk1"/>
                </a:solidFill>
              </a:rPr>
              <a:t> Organization (ILO) (2025) </a:t>
            </a:r>
            <a:r>
              <a:rPr lang="en-US" sz="1300" i="1" dirty="0">
                <a:solidFill>
                  <a:schemeClr val="dk1"/>
                </a:solidFill>
              </a:rPr>
              <a:t>Generative AI and Jobs: A Refined Global Index of Occupational Exposure</a:t>
            </a:r>
            <a:r>
              <a:rPr lang="en-US" sz="1300" dirty="0">
                <a:solidFill>
                  <a:schemeClr val="dk1"/>
                </a:solidFill>
              </a:rPr>
              <a:t>. ILO Working Paper No. 140. Geneva: International </a:t>
            </a:r>
            <a:r>
              <a:rPr lang="en-US" sz="1300" dirty="0" err="1">
                <a:solidFill>
                  <a:schemeClr val="dk1"/>
                </a:solidFill>
              </a:rPr>
              <a:t>Labour</a:t>
            </a:r>
            <a:r>
              <a:rPr lang="en-US" sz="1300" dirty="0">
                <a:solidFill>
                  <a:schemeClr val="dk1"/>
                </a:solidFill>
              </a:rPr>
              <a:t> Organization.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Kirkpatrick, J.D. and Kirkpatrick, W.K. (2016) </a:t>
            </a:r>
            <a:r>
              <a:rPr lang="en-US" sz="1300" i="1" dirty="0">
                <a:solidFill>
                  <a:schemeClr val="dk1"/>
                </a:solidFill>
              </a:rPr>
              <a:t>Kirkpatrick’s Four Levels of Training Evaluation</a:t>
            </a:r>
            <a:r>
              <a:rPr lang="en-US" sz="1300" dirty="0">
                <a:solidFill>
                  <a:schemeClr val="dk1"/>
                </a:solidFill>
              </a:rPr>
              <a:t>. Alexandria, VA: ATD Press.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Kolb, D.A. (1984) </a:t>
            </a:r>
            <a:r>
              <a:rPr lang="en-US" sz="1300" i="1" dirty="0">
                <a:solidFill>
                  <a:schemeClr val="dk1"/>
                </a:solidFill>
              </a:rPr>
              <a:t>Experiential Learning: Experience as the Source of Learning and Development</a:t>
            </a:r>
            <a:r>
              <a:rPr lang="en-US" sz="1300" dirty="0">
                <a:solidFill>
                  <a:schemeClr val="dk1"/>
                </a:solidFill>
              </a:rPr>
              <a:t>. Englewood Cliffs, NJ: Prentice Hall.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Li, J. and Yeo, R.K. (2024) ‘Artificial intelligence and human integration: a conceptual exploration of its influence on work processes and workplace learning’, </a:t>
            </a:r>
            <a:r>
              <a:rPr lang="en-US" sz="1300" i="1" dirty="0">
                <a:solidFill>
                  <a:schemeClr val="dk1"/>
                </a:solidFill>
              </a:rPr>
              <a:t>Human Resource Development International</a:t>
            </a:r>
            <a:r>
              <a:rPr lang="en-US" sz="1300" dirty="0">
                <a:solidFill>
                  <a:schemeClr val="dk1"/>
                </a:solidFill>
              </a:rPr>
              <a:t>, 27(3), pp. 367–387. doi:10.1080/13678868.2024.2348987.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LinkedIn Learning (2025) </a:t>
            </a:r>
            <a:r>
              <a:rPr lang="en-US" sz="1300" i="1" dirty="0">
                <a:solidFill>
                  <a:schemeClr val="dk1"/>
                </a:solidFill>
              </a:rPr>
              <a:t>Workplace Learning Report 2025: The Rise of Career Champions</a:t>
            </a:r>
            <a:r>
              <a:rPr lang="en-US" sz="1300" dirty="0">
                <a:solidFill>
                  <a:schemeClr val="dk1"/>
                </a:solidFill>
              </a:rPr>
              <a:t>. LinkedIn Learning.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4"/>
              </a:rPr>
              <a:t>https://business.linkedin.com/learn/resources/workplace-learning-report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McKinsey &amp; Company (2025) </a:t>
            </a:r>
            <a:r>
              <a:rPr lang="en-US" sz="1300" i="1" dirty="0">
                <a:solidFill>
                  <a:schemeClr val="dk1"/>
                </a:solidFill>
              </a:rPr>
              <a:t>Superagency in the Workplace: Empowering People to Unlock AI’s Full Potential at Work</a:t>
            </a:r>
            <a:r>
              <a:rPr lang="en-US" sz="1300" dirty="0">
                <a:solidFill>
                  <a:schemeClr val="dk1"/>
                </a:solidFill>
              </a:rPr>
              <a:t>. McKinsey &amp; Company.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Microsoft (2025) </a:t>
            </a:r>
            <a:r>
              <a:rPr lang="en-US" sz="1300" i="1" dirty="0">
                <a:solidFill>
                  <a:schemeClr val="dk1"/>
                </a:solidFill>
              </a:rPr>
              <a:t>2025 Work Trend Index Annual Report: The Year the Frontier Firm Is Born</a:t>
            </a:r>
            <a:r>
              <a:rPr lang="en-US" sz="1300" dirty="0">
                <a:solidFill>
                  <a:schemeClr val="dk1"/>
                </a:solidFill>
              </a:rPr>
              <a:t>. Redmond, WA: Microsoft.</a:t>
            </a:r>
            <a:endParaRPr sz="1300" dirty="0">
              <a:solidFill>
                <a:schemeClr val="dk1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 dirty="0">
              <a:solidFill>
                <a:srgbClr val="1D2B3A"/>
              </a:solidFill>
            </a:endParaRPr>
          </a:p>
        </p:txBody>
      </p:sp>
      <p:cxnSp>
        <p:nvCxnSpPr>
          <p:cNvPr id="1000" name="Google Shape;1000;p38"/>
          <p:cNvCxnSpPr/>
          <p:nvPr/>
        </p:nvCxnSpPr>
        <p:spPr>
          <a:xfrm>
            <a:off x="685800" y="1938528"/>
            <a:ext cx="10744200" cy="0"/>
          </a:xfrm>
          <a:prstGeom prst="straightConnector1">
            <a:avLst/>
          </a:prstGeom>
          <a:noFill/>
          <a:ln w="9525" cap="flat" cmpd="sng">
            <a:solidFill>
              <a:srgbClr val="E4EAF0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01" name="Google Shape;1001;p38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35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7" name="Google Shape;1007;p39"/>
          <p:cNvSpPr/>
          <p:nvPr/>
        </p:nvSpPr>
        <p:spPr>
          <a:xfrm>
            <a:off x="502920" y="502920"/>
            <a:ext cx="11155680" cy="438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3D6B"/>
              </a:buClr>
              <a:buSzPts val="2600"/>
              <a:buFont typeface="Play"/>
              <a:buNone/>
            </a:pP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References 2/</a:t>
            </a:r>
            <a:r>
              <a:rPr lang="en-US" sz="2600" b="1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2</a:t>
            </a:r>
            <a:r>
              <a:rPr lang="en-US" sz="2600" b="1" i="0" u="none" strike="noStrike" cap="none">
                <a:solidFill>
                  <a:srgbClr val="143D6B"/>
                </a:solidFill>
                <a:latin typeface="Play"/>
                <a:ea typeface="Play"/>
                <a:cs typeface="Play"/>
                <a:sym typeface="Play"/>
              </a:rPr>
              <a:t> </a:t>
            </a:r>
            <a:endParaRPr sz="26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8" name="Google Shape;1008;p39"/>
          <p:cNvSpPr/>
          <p:nvPr/>
        </p:nvSpPr>
        <p:spPr>
          <a:xfrm>
            <a:off x="512064" y="950976"/>
            <a:ext cx="109728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5E6C7B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9" name="Google Shape;1009;p39"/>
          <p:cNvSpPr/>
          <p:nvPr/>
        </p:nvSpPr>
        <p:spPr>
          <a:xfrm>
            <a:off x="9601200" y="512064"/>
            <a:ext cx="1965960" cy="310896"/>
          </a:xfrm>
          <a:prstGeom prst="roundRect">
            <a:avLst>
              <a:gd name="adj" fmla="val 16667"/>
            </a:avLst>
          </a:prstGeom>
          <a:solidFill>
            <a:srgbClr val="143D6B"/>
          </a:solidFill>
          <a:ln w="12700" cap="flat" cmpd="sng">
            <a:solidFill>
              <a:srgbClr val="143D6B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0" name="Google Shape;1010;p39"/>
          <p:cNvSpPr/>
          <p:nvPr/>
        </p:nvSpPr>
        <p:spPr>
          <a:xfrm>
            <a:off x="9710928" y="566928"/>
            <a:ext cx="1746504" cy="146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900"/>
              <a:buFont typeface="Arial"/>
              <a:buNone/>
            </a:pPr>
            <a:r>
              <a:rPr lang="en-US" sz="900" b="1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sz="9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11" name="Google Shape;1011;p39"/>
          <p:cNvSpPr/>
          <p:nvPr/>
        </p:nvSpPr>
        <p:spPr>
          <a:xfrm>
            <a:off x="685800" y="1298475"/>
            <a:ext cx="10789800" cy="555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146050" lvl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</a:pPr>
            <a:r>
              <a:rPr lang="en-US" sz="1600" b="1" dirty="0">
                <a:solidFill>
                  <a:schemeClr val="dk1"/>
                </a:solidFill>
              </a:rPr>
              <a:t>                                                                                HARSH</a:t>
            </a: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Noe, R.A. (2023) </a:t>
            </a:r>
            <a:r>
              <a:rPr lang="en-US" sz="1300" i="1" dirty="0">
                <a:solidFill>
                  <a:schemeClr val="dk1"/>
                </a:solidFill>
              </a:rPr>
              <a:t>Employee Training and Development</a:t>
            </a:r>
            <a:r>
              <a:rPr lang="en-US" sz="1300" dirty="0">
                <a:solidFill>
                  <a:schemeClr val="dk1"/>
                </a:solidFill>
              </a:rPr>
              <a:t>. 9th </a:t>
            </a:r>
            <a:r>
              <a:rPr lang="en-US" sz="1300" dirty="0" err="1">
                <a:solidFill>
                  <a:schemeClr val="dk1"/>
                </a:solidFill>
              </a:rPr>
              <a:t>edn</a:t>
            </a:r>
            <a:r>
              <a:rPr lang="en-US" sz="1300" dirty="0">
                <a:solidFill>
                  <a:schemeClr val="dk1"/>
                </a:solidFill>
              </a:rPr>
              <a:t>. New York: McGraw Hill.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OECD (2023) </a:t>
            </a:r>
            <a:r>
              <a:rPr lang="en-US" sz="1300" i="1" dirty="0">
                <a:solidFill>
                  <a:schemeClr val="dk1"/>
                </a:solidFill>
              </a:rPr>
              <a:t>OECD Employment Outlook 2023: Artificial Intelligence and the </a:t>
            </a:r>
            <a:r>
              <a:rPr lang="en-US" sz="1300" i="1" dirty="0" err="1">
                <a:solidFill>
                  <a:schemeClr val="dk1"/>
                </a:solidFill>
              </a:rPr>
              <a:t>Labour</a:t>
            </a:r>
            <a:r>
              <a:rPr lang="en-US" sz="1300" i="1" dirty="0">
                <a:solidFill>
                  <a:schemeClr val="dk1"/>
                </a:solidFill>
              </a:rPr>
              <a:t> Market</a:t>
            </a:r>
            <a:r>
              <a:rPr lang="en-US" sz="1300" dirty="0">
                <a:solidFill>
                  <a:schemeClr val="dk1"/>
                </a:solidFill>
              </a:rPr>
              <a:t>. Paris: OECD Publishing. doi:10.1787/08785bba-en.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Okunlola, J.O. (2023) ‘Learning transfer in the workplace: An insight into the missing link in the education and training of employees’, </a:t>
            </a:r>
            <a:r>
              <a:rPr lang="en-US" sz="1300" i="1" dirty="0">
                <a:solidFill>
                  <a:schemeClr val="dk1"/>
                </a:solidFill>
              </a:rPr>
              <a:t>Studies in Learning and Teaching</a:t>
            </a:r>
            <a:r>
              <a:rPr lang="en-US" sz="1300" dirty="0">
                <a:solidFill>
                  <a:schemeClr val="dk1"/>
                </a:solidFill>
              </a:rPr>
              <a:t>, 4(2), pp. 349–354. doi:10.46627/silet.v4i2.241.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Olusegun, S., Hinson, R.E. and </a:t>
            </a:r>
            <a:r>
              <a:rPr lang="en-US" sz="1300" dirty="0" err="1">
                <a:solidFill>
                  <a:schemeClr val="dk1"/>
                </a:solidFill>
              </a:rPr>
              <a:t>Zekeri</a:t>
            </a:r>
            <a:r>
              <a:rPr lang="en-US" sz="1300" dirty="0">
                <a:solidFill>
                  <a:schemeClr val="dk1"/>
                </a:solidFill>
              </a:rPr>
              <a:t>, O. (2025) ‘Artificial intelligence: a catalyst to organizational learning and development in 21st century’, </a:t>
            </a:r>
            <a:r>
              <a:rPr lang="en-US" sz="1300" i="1" dirty="0">
                <a:solidFill>
                  <a:schemeClr val="dk1"/>
                </a:solidFill>
              </a:rPr>
              <a:t>Development and Learning in Organizations</a:t>
            </a:r>
            <a:r>
              <a:rPr lang="en-US" sz="1300" dirty="0">
                <a:solidFill>
                  <a:schemeClr val="dk1"/>
                </a:solidFill>
              </a:rPr>
              <a:t>, 39(2), pp. 33–35. doi:10.1108/DLO-02-2024-0037.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PwC (2026) </a:t>
            </a:r>
            <a:r>
              <a:rPr lang="en-US" sz="1300" i="1" dirty="0">
                <a:solidFill>
                  <a:schemeClr val="dk1"/>
                </a:solidFill>
              </a:rPr>
              <a:t>2026 Global AI Jobs Barometer: Two Futures for Jobs in an AI Era</a:t>
            </a:r>
            <a:r>
              <a:rPr lang="en-US" sz="1300" dirty="0">
                <a:solidFill>
                  <a:schemeClr val="dk1"/>
                </a:solidFill>
              </a:rPr>
              <a:t>. PricewaterhouseCoopers.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Rahman, M.M. and Akhter, B. (2021) ‘The impact of investment in human capital on bank performance: evidence from Bangladesh’, </a:t>
            </a:r>
            <a:r>
              <a:rPr lang="en-US" sz="1300" i="1" dirty="0">
                <a:solidFill>
                  <a:schemeClr val="dk1"/>
                </a:solidFill>
              </a:rPr>
              <a:t>Future Business Journal</a:t>
            </a:r>
            <a:r>
              <a:rPr lang="en-US" sz="1300" dirty="0">
                <a:solidFill>
                  <a:schemeClr val="dk1"/>
                </a:solidFill>
              </a:rPr>
              <a:t>, 7, article 61. doi:10.1186/s43093-021-00105-5.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Seufert, S. and </a:t>
            </a:r>
            <a:r>
              <a:rPr lang="en-US" sz="1300" dirty="0" err="1">
                <a:solidFill>
                  <a:schemeClr val="dk1"/>
                </a:solidFill>
              </a:rPr>
              <a:t>Spirgi</a:t>
            </a:r>
            <a:r>
              <a:rPr lang="en-US" sz="1300" dirty="0">
                <a:solidFill>
                  <a:schemeClr val="dk1"/>
                </a:solidFill>
              </a:rPr>
              <a:t>, J. (2024) ‘Navigating AI transformation: Human resource development strategies for corporate learning’, </a:t>
            </a:r>
            <a:r>
              <a:rPr lang="en-US" sz="1300" i="1" dirty="0">
                <a:solidFill>
                  <a:schemeClr val="dk1"/>
                </a:solidFill>
              </a:rPr>
              <a:t>International Journal of Advanced Corporate Learning</a:t>
            </a:r>
            <a:r>
              <a:rPr lang="en-US" sz="1300" dirty="0">
                <a:solidFill>
                  <a:schemeClr val="dk1"/>
                </a:solidFill>
              </a:rPr>
              <a:t>, 17(4), pp. 80–93. doi:10.3991/ijac.v17i4.47443.</a:t>
            </a:r>
            <a:endParaRPr sz="1300" dirty="0">
              <a:solidFill>
                <a:schemeClr val="dk1"/>
              </a:solidFill>
            </a:endParaRPr>
          </a:p>
          <a:p>
            <a:pPr marL="146050" lvl="0" algn="l" rtl="0">
              <a:spcBef>
                <a:spcPts val="0"/>
              </a:spcBef>
              <a:spcAft>
                <a:spcPts val="0"/>
              </a:spcAft>
              <a:buSzPts val="1300"/>
            </a:pPr>
            <a:r>
              <a:rPr lang="en-US" sz="1300" dirty="0">
                <a:solidFill>
                  <a:schemeClr val="dk1"/>
                </a:solidFill>
              </a:rPr>
              <a:t>                                                                                                 </a:t>
            </a:r>
            <a:r>
              <a:rPr lang="en-US" sz="1600" b="1" dirty="0">
                <a:solidFill>
                  <a:schemeClr val="dk1"/>
                </a:solidFill>
              </a:rPr>
              <a:t>HABIS</a:t>
            </a:r>
            <a:endParaRPr lang="en-US" sz="16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Unilever (2026a) </a:t>
            </a:r>
            <a:r>
              <a:rPr lang="en-US" sz="1300" i="1" dirty="0">
                <a:solidFill>
                  <a:schemeClr val="dk1"/>
                </a:solidFill>
              </a:rPr>
              <a:t>Annual Report and Accounts 2025</a:t>
            </a:r>
            <a:r>
              <a:rPr lang="en-US" sz="1300" dirty="0">
                <a:solidFill>
                  <a:schemeClr val="dk1"/>
                </a:solidFill>
              </a:rPr>
              <a:t>. London: Unilever PLC.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3"/>
              </a:rPr>
              <a:t>https://www.unilever.com/files/unilever-annual-report-and-accounts-2025.pdf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Unilever (2026b) </a:t>
            </a:r>
            <a:r>
              <a:rPr lang="en-US" sz="1300" i="1" dirty="0">
                <a:solidFill>
                  <a:schemeClr val="dk1"/>
                </a:solidFill>
              </a:rPr>
              <a:t>Unilever Sustainability Statement 2025</a:t>
            </a:r>
            <a:r>
              <a:rPr lang="en-US" sz="1300" dirty="0">
                <a:solidFill>
                  <a:schemeClr val="dk1"/>
                </a:solidFill>
              </a:rPr>
              <a:t>. London: Unilever PLC.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4"/>
              </a:rPr>
              <a:t>https://www.unilever.com/files/unilever-sustainability-statement.pdf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Unilever Careers (2026a) </a:t>
            </a:r>
            <a:r>
              <a:rPr lang="en-US" sz="1300" i="1" dirty="0">
                <a:solidFill>
                  <a:schemeClr val="dk1"/>
                </a:solidFill>
              </a:rPr>
              <a:t>Early Careers</a:t>
            </a:r>
            <a:r>
              <a:rPr lang="en-US" sz="1300" dirty="0">
                <a:solidFill>
                  <a:schemeClr val="dk1"/>
                </a:solidFill>
              </a:rPr>
              <a:t>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5"/>
              </a:rPr>
              <a:t>https://careers.unilever.com/en/early-careers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Unilever Careers (2026b) </a:t>
            </a:r>
            <a:r>
              <a:rPr lang="en-US" sz="1300" i="1" dirty="0">
                <a:solidFill>
                  <a:schemeClr val="dk1"/>
                </a:solidFill>
              </a:rPr>
              <a:t>UK &amp; Ireland – Unilever Future Leaders </a:t>
            </a:r>
            <a:r>
              <a:rPr lang="en-US" sz="1300" i="1" dirty="0" err="1">
                <a:solidFill>
                  <a:schemeClr val="dk1"/>
                </a:solidFill>
              </a:rPr>
              <a:t>Programme</a:t>
            </a:r>
            <a:r>
              <a:rPr lang="en-US" sz="1300" i="1" dirty="0">
                <a:solidFill>
                  <a:schemeClr val="dk1"/>
                </a:solidFill>
              </a:rPr>
              <a:t> 2026</a:t>
            </a:r>
            <a:r>
              <a:rPr lang="en-US" sz="1300" dirty="0">
                <a:solidFill>
                  <a:schemeClr val="dk1"/>
                </a:solidFill>
              </a:rPr>
              <a:t>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6"/>
              </a:rPr>
              <a:t>https://careers.unilever.com/en/uk-and-ireland-unilever-future-leaders-programme-2026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Unilever Careers (2026c) </a:t>
            </a:r>
            <a:r>
              <a:rPr lang="en-US" sz="1300" i="1" dirty="0">
                <a:solidFill>
                  <a:schemeClr val="dk1"/>
                </a:solidFill>
              </a:rPr>
              <a:t>Supply Chain</a:t>
            </a:r>
            <a:r>
              <a:rPr lang="en-US" sz="1300" dirty="0">
                <a:solidFill>
                  <a:schemeClr val="dk1"/>
                </a:solidFill>
              </a:rPr>
              <a:t>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7"/>
              </a:rPr>
              <a:t>https://careers.unilever.com/en/supply-chain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Uslu, D., Marcus, J. and </a:t>
            </a:r>
            <a:r>
              <a:rPr lang="en-US" sz="1300" dirty="0" err="1">
                <a:solidFill>
                  <a:schemeClr val="dk1"/>
                </a:solidFill>
              </a:rPr>
              <a:t>Kisbu</a:t>
            </a:r>
            <a:r>
              <a:rPr lang="en-US" sz="1300" dirty="0">
                <a:solidFill>
                  <a:schemeClr val="dk1"/>
                </a:solidFill>
              </a:rPr>
              <a:t>-Sakarya, Y. (2022) ‘Toward optimized effectiveness of employee training programs: A meta-analysis’, </a:t>
            </a:r>
            <a:r>
              <a:rPr lang="en-US" sz="1300" i="1" dirty="0">
                <a:solidFill>
                  <a:schemeClr val="dk1"/>
                </a:solidFill>
              </a:rPr>
              <a:t>Journal of Personnel Psychology</a:t>
            </a:r>
            <a:r>
              <a:rPr lang="en-US" sz="1300" dirty="0">
                <a:solidFill>
                  <a:schemeClr val="dk1"/>
                </a:solidFill>
              </a:rPr>
              <a:t>, 21(2), pp. 49–65. doi:10.1027/1866-5888/a000290.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World Economic Forum (2025) </a:t>
            </a:r>
            <a:r>
              <a:rPr lang="en-US" sz="1300" i="1" dirty="0">
                <a:solidFill>
                  <a:schemeClr val="dk1"/>
                </a:solidFill>
              </a:rPr>
              <a:t>The Future of Jobs Report 2025</a:t>
            </a:r>
            <a:r>
              <a:rPr lang="en-US" sz="1300" dirty="0">
                <a:solidFill>
                  <a:schemeClr val="dk1"/>
                </a:solidFill>
              </a:rPr>
              <a:t>. Geneva: World Economic Forum. Available at:</a:t>
            </a:r>
            <a:r>
              <a:rPr lang="en-US" sz="1300" dirty="0">
                <a:solidFill>
                  <a:schemeClr val="dk1"/>
                </a:solidFill>
                <a:uFill>
                  <a:noFill/>
                </a:u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sz="1300" u="sng" dirty="0">
                <a:solidFill>
                  <a:schemeClr val="hlink"/>
                </a:solidFill>
                <a:hlinkClick r:id="rId8"/>
              </a:rPr>
              <a:t>https://www.weforum.org/publications/the-future-of-jobs-report-2025/</a:t>
            </a:r>
            <a:r>
              <a:rPr lang="en-US" sz="1300" dirty="0">
                <a:solidFill>
                  <a:schemeClr val="dk1"/>
                </a:solidFill>
              </a:rPr>
              <a:t> (Accessed: 28 July 2026).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US" sz="1300" dirty="0">
                <a:solidFill>
                  <a:schemeClr val="dk1"/>
                </a:solidFill>
              </a:rPr>
              <a:t>Yorks, L. and Jester, M.Y. (2024) ‘Applying generative AI ethically in HRD practice’, </a:t>
            </a:r>
            <a:r>
              <a:rPr lang="en-US" sz="1300" i="1" dirty="0">
                <a:solidFill>
                  <a:schemeClr val="dk1"/>
                </a:solidFill>
              </a:rPr>
              <a:t>Human Resource Development International</a:t>
            </a:r>
            <a:r>
              <a:rPr lang="en-US" sz="1300" dirty="0">
                <a:solidFill>
                  <a:schemeClr val="dk1"/>
                </a:solidFill>
              </a:rPr>
              <a:t>, 27(3), pp. 410–427. doi:10.1080/13678868.2024.2337963.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 dirty="0">
              <a:solidFill>
                <a:schemeClr val="dk1"/>
              </a:solidFill>
            </a:endParaRPr>
          </a:p>
        </p:txBody>
      </p:sp>
      <p:cxnSp>
        <p:nvCxnSpPr>
          <p:cNvPr id="1012" name="Google Shape;1012;p39"/>
          <p:cNvCxnSpPr/>
          <p:nvPr/>
        </p:nvCxnSpPr>
        <p:spPr>
          <a:xfrm>
            <a:off x="685800" y="1938528"/>
            <a:ext cx="10744200" cy="0"/>
          </a:xfrm>
          <a:prstGeom prst="straightConnector1">
            <a:avLst/>
          </a:prstGeom>
          <a:noFill/>
          <a:ln w="9525" cap="flat" cmpd="sng">
            <a:solidFill>
              <a:srgbClr val="E4EAF0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013" name="Google Shape;1013;p39"/>
          <p:cNvSpPr txBox="1">
            <a:spLocks noGrp="1"/>
          </p:cNvSpPr>
          <p:nvPr>
            <p:ph type="sldNum" idx="4294967295"/>
          </p:nvPr>
        </p:nvSpPr>
        <p:spPr>
          <a:xfrm>
            <a:off x="11539728" y="6556248"/>
            <a:ext cx="228600" cy="164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900" b="0" i="0" u="none" strike="noStrike" cap="none">
                <a:solidFill>
                  <a:srgbClr val="7A8797"/>
                </a:solidFill>
                <a:latin typeface="Arial"/>
                <a:ea typeface="Arial"/>
                <a:cs typeface="Arial"/>
                <a:sym typeface="Arial"/>
              </a:rPr>
              <a:t>36</a:t>
            </a:fld>
            <a:endParaRPr sz="900" b="0" i="0" u="none" strike="noStrike" cap="none">
              <a:solidFill>
                <a:srgbClr val="7A8797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5620</Words>
  <Application>Microsoft Office PowerPoint</Application>
  <PresentationFormat>Widescreen</PresentationFormat>
  <Paragraphs>588</Paragraphs>
  <Slides>36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Lato</vt:lpstr>
      <vt:lpstr>Calibri</vt:lpstr>
      <vt:lpstr>Arial</vt:lpstr>
      <vt:lpstr>Play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Rohan patel</dc:creator>
  <cp:lastModifiedBy>Mann Patel</cp:lastModifiedBy>
  <cp:revision>1</cp:revision>
  <dcterms:modified xsi:type="dcterms:W3CDTF">2026-07-29T16:06:30Z</dcterms:modified>
</cp:coreProperties>
</file>