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0"/>
  </p:notesMasterIdLst>
  <p:sldIdLst>
    <p:sldId id="256" r:id="rId2"/>
    <p:sldId id="274" r:id="rId3"/>
    <p:sldId id="283" r:id="rId4"/>
    <p:sldId id="284" r:id="rId5"/>
    <p:sldId id="320" r:id="rId6"/>
    <p:sldId id="285" r:id="rId7"/>
    <p:sldId id="321" r:id="rId8"/>
    <p:sldId id="290" r:id="rId9"/>
    <p:sldId id="323" r:id="rId10"/>
    <p:sldId id="291" r:id="rId11"/>
    <p:sldId id="292" r:id="rId12"/>
    <p:sldId id="324" r:id="rId13"/>
    <p:sldId id="293" r:id="rId14"/>
    <p:sldId id="294" r:id="rId15"/>
    <p:sldId id="268" r:id="rId16"/>
    <p:sldId id="325" r:id="rId17"/>
    <p:sldId id="270" r:id="rId18"/>
    <p:sldId id="286" r:id="rId19"/>
    <p:sldId id="287" r:id="rId20"/>
    <p:sldId id="288" r:id="rId21"/>
    <p:sldId id="289" r:id="rId22"/>
    <p:sldId id="329" r:id="rId23"/>
    <p:sldId id="295" r:id="rId24"/>
    <p:sldId id="326" r:id="rId25"/>
    <p:sldId id="296" r:id="rId26"/>
    <p:sldId id="297" r:id="rId27"/>
    <p:sldId id="298" r:id="rId28"/>
    <p:sldId id="300" r:id="rId29"/>
    <p:sldId id="327" r:id="rId30"/>
    <p:sldId id="302" r:id="rId31"/>
    <p:sldId id="303" r:id="rId32"/>
    <p:sldId id="311" r:id="rId33"/>
    <p:sldId id="328" r:id="rId34"/>
    <p:sldId id="312" r:id="rId35"/>
    <p:sldId id="272" r:id="rId36"/>
    <p:sldId id="313" r:id="rId37"/>
    <p:sldId id="304" r:id="rId38"/>
    <p:sldId id="305" r:id="rId39"/>
    <p:sldId id="306" r:id="rId40"/>
    <p:sldId id="307" r:id="rId41"/>
    <p:sldId id="308" r:id="rId42"/>
    <p:sldId id="315" r:id="rId43"/>
    <p:sldId id="316" r:id="rId44"/>
    <p:sldId id="317" r:id="rId45"/>
    <p:sldId id="330" r:id="rId46"/>
    <p:sldId id="331" r:id="rId47"/>
    <p:sldId id="332" r:id="rId48"/>
    <p:sldId id="333"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25" autoAdjust="0"/>
    <p:restoredTop sz="92575" autoAdjust="0"/>
  </p:normalViewPr>
  <p:slideViewPr>
    <p:cSldViewPr>
      <p:cViewPr varScale="1">
        <p:scale>
          <a:sx n="105" d="100"/>
          <a:sy n="105" d="100"/>
        </p:scale>
        <p:origin x="858" y="11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2EAD43-AB18-4D1D-BF80-34215CE4AB7E}" type="datetimeFigureOut">
              <a:rPr lang="en-GB" smtClean="0"/>
              <a:t>16/01/2024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141DF3-064E-4409-89AB-87612577CAF4}" type="slidenum">
              <a:rPr lang="en-GB" smtClean="0"/>
              <a:t>‹#›</a:t>
            </a:fld>
            <a:endParaRPr lang="en-GB"/>
          </a:p>
        </p:txBody>
      </p:sp>
    </p:spTree>
    <p:extLst>
      <p:ext uri="{BB962C8B-B14F-4D97-AF65-F5344CB8AC3E}">
        <p14:creationId xmlns:p14="http://schemas.microsoft.com/office/powerpoint/2010/main" val="14350433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AA231EB-350E-48AD-86F6-61D493B22D55}" type="slidenum">
              <a:rPr lang="en-GB" smtClean="0"/>
              <a:pPr/>
              <a:t>3</a:t>
            </a:fld>
            <a:endParaRPr lang="en-GB" dirty="0"/>
          </a:p>
        </p:txBody>
      </p:sp>
    </p:spTree>
    <p:extLst>
      <p:ext uri="{BB962C8B-B14F-4D97-AF65-F5344CB8AC3E}">
        <p14:creationId xmlns:p14="http://schemas.microsoft.com/office/powerpoint/2010/main" val="22228877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AA231EB-350E-48AD-86F6-61D493B22D55}" type="slidenum">
              <a:rPr lang="en-GB" smtClean="0"/>
              <a:pPr/>
              <a:t>4</a:t>
            </a:fld>
            <a:endParaRPr lang="en-GB" dirty="0"/>
          </a:p>
        </p:txBody>
      </p:sp>
    </p:spTree>
    <p:extLst>
      <p:ext uri="{BB962C8B-B14F-4D97-AF65-F5344CB8AC3E}">
        <p14:creationId xmlns:p14="http://schemas.microsoft.com/office/powerpoint/2010/main" val="37273729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AA231EB-350E-48AD-86F6-61D493B22D55}" type="slidenum">
              <a:rPr lang="en-GB" smtClean="0"/>
              <a:pPr/>
              <a:t>6</a:t>
            </a:fld>
            <a:endParaRPr lang="en-GB" dirty="0"/>
          </a:p>
        </p:txBody>
      </p:sp>
    </p:spTree>
    <p:extLst>
      <p:ext uri="{BB962C8B-B14F-4D97-AF65-F5344CB8AC3E}">
        <p14:creationId xmlns:p14="http://schemas.microsoft.com/office/powerpoint/2010/main" val="31599483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8</a:t>
            </a:fld>
            <a:endParaRPr lang="en-GB"/>
          </a:p>
        </p:txBody>
      </p:sp>
    </p:spTree>
    <p:extLst>
      <p:ext uri="{BB962C8B-B14F-4D97-AF65-F5344CB8AC3E}">
        <p14:creationId xmlns:p14="http://schemas.microsoft.com/office/powerpoint/2010/main" val="3905837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9</a:t>
            </a:fld>
            <a:endParaRPr lang="en-GB"/>
          </a:p>
        </p:txBody>
      </p:sp>
    </p:spTree>
    <p:extLst>
      <p:ext uri="{BB962C8B-B14F-4D97-AF65-F5344CB8AC3E}">
        <p14:creationId xmlns:p14="http://schemas.microsoft.com/office/powerpoint/2010/main" val="14839966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A231EB-350E-48AD-86F6-61D493B22D55}" type="slidenum">
              <a:rPr lang="en-GB" smtClean="0"/>
              <a:pPr/>
              <a:t>10</a:t>
            </a:fld>
            <a:endParaRPr lang="en-GB"/>
          </a:p>
        </p:txBody>
      </p:sp>
    </p:spTree>
    <p:extLst>
      <p:ext uri="{BB962C8B-B14F-4D97-AF65-F5344CB8AC3E}">
        <p14:creationId xmlns:p14="http://schemas.microsoft.com/office/powerpoint/2010/main" val="38749486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11</a:t>
            </a:fld>
            <a:endParaRPr lang="en-GB"/>
          </a:p>
        </p:txBody>
      </p:sp>
    </p:spTree>
    <p:extLst>
      <p:ext uri="{BB962C8B-B14F-4D97-AF65-F5344CB8AC3E}">
        <p14:creationId xmlns:p14="http://schemas.microsoft.com/office/powerpoint/2010/main" val="32568845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12</a:t>
            </a:fld>
            <a:endParaRPr lang="en-GB"/>
          </a:p>
        </p:txBody>
      </p:sp>
    </p:spTree>
    <p:extLst>
      <p:ext uri="{BB962C8B-B14F-4D97-AF65-F5344CB8AC3E}">
        <p14:creationId xmlns:p14="http://schemas.microsoft.com/office/powerpoint/2010/main" val="15279376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13</a:t>
            </a:fld>
            <a:endParaRPr lang="en-GB"/>
          </a:p>
        </p:txBody>
      </p:sp>
    </p:spTree>
    <p:extLst>
      <p:ext uri="{BB962C8B-B14F-4D97-AF65-F5344CB8AC3E}">
        <p14:creationId xmlns:p14="http://schemas.microsoft.com/office/powerpoint/2010/main" val="32525941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14</a:t>
            </a:fld>
            <a:endParaRPr lang="en-GB"/>
          </a:p>
        </p:txBody>
      </p:sp>
    </p:spTree>
    <p:extLst>
      <p:ext uri="{BB962C8B-B14F-4D97-AF65-F5344CB8AC3E}">
        <p14:creationId xmlns:p14="http://schemas.microsoft.com/office/powerpoint/2010/main" val="8255796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15</a:t>
            </a:fld>
            <a:endParaRPr lang="en-GB"/>
          </a:p>
        </p:txBody>
      </p:sp>
    </p:spTree>
    <p:extLst>
      <p:ext uri="{BB962C8B-B14F-4D97-AF65-F5344CB8AC3E}">
        <p14:creationId xmlns:p14="http://schemas.microsoft.com/office/powerpoint/2010/main" val="36369074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16</a:t>
            </a:fld>
            <a:endParaRPr lang="en-GB"/>
          </a:p>
        </p:txBody>
      </p:sp>
    </p:spTree>
    <p:extLst>
      <p:ext uri="{BB962C8B-B14F-4D97-AF65-F5344CB8AC3E}">
        <p14:creationId xmlns:p14="http://schemas.microsoft.com/office/powerpoint/2010/main" val="27136916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17</a:t>
            </a:fld>
            <a:endParaRPr lang="en-GB"/>
          </a:p>
        </p:txBody>
      </p:sp>
    </p:spTree>
    <p:extLst>
      <p:ext uri="{BB962C8B-B14F-4D97-AF65-F5344CB8AC3E}">
        <p14:creationId xmlns:p14="http://schemas.microsoft.com/office/powerpoint/2010/main" val="42036542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18</a:t>
            </a:fld>
            <a:endParaRPr lang="en-GB"/>
          </a:p>
        </p:txBody>
      </p:sp>
    </p:spTree>
    <p:extLst>
      <p:ext uri="{BB962C8B-B14F-4D97-AF65-F5344CB8AC3E}">
        <p14:creationId xmlns:p14="http://schemas.microsoft.com/office/powerpoint/2010/main" val="29094324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19</a:t>
            </a:fld>
            <a:endParaRPr lang="en-GB"/>
          </a:p>
        </p:txBody>
      </p:sp>
    </p:spTree>
    <p:extLst>
      <p:ext uri="{BB962C8B-B14F-4D97-AF65-F5344CB8AC3E}">
        <p14:creationId xmlns:p14="http://schemas.microsoft.com/office/powerpoint/2010/main" val="15930614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20</a:t>
            </a:fld>
            <a:endParaRPr lang="en-GB"/>
          </a:p>
        </p:txBody>
      </p:sp>
    </p:spTree>
    <p:extLst>
      <p:ext uri="{BB962C8B-B14F-4D97-AF65-F5344CB8AC3E}">
        <p14:creationId xmlns:p14="http://schemas.microsoft.com/office/powerpoint/2010/main" val="34018007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21</a:t>
            </a:fld>
            <a:endParaRPr lang="en-GB"/>
          </a:p>
        </p:txBody>
      </p:sp>
    </p:spTree>
    <p:extLst>
      <p:ext uri="{BB962C8B-B14F-4D97-AF65-F5344CB8AC3E}">
        <p14:creationId xmlns:p14="http://schemas.microsoft.com/office/powerpoint/2010/main" val="9583169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23</a:t>
            </a:fld>
            <a:endParaRPr lang="en-GB"/>
          </a:p>
        </p:txBody>
      </p:sp>
    </p:spTree>
    <p:extLst>
      <p:ext uri="{BB962C8B-B14F-4D97-AF65-F5344CB8AC3E}">
        <p14:creationId xmlns:p14="http://schemas.microsoft.com/office/powerpoint/2010/main" val="15309650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24</a:t>
            </a:fld>
            <a:endParaRPr lang="en-GB"/>
          </a:p>
        </p:txBody>
      </p:sp>
    </p:spTree>
    <p:extLst>
      <p:ext uri="{BB962C8B-B14F-4D97-AF65-F5344CB8AC3E}">
        <p14:creationId xmlns:p14="http://schemas.microsoft.com/office/powerpoint/2010/main" val="3275798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25</a:t>
            </a:fld>
            <a:endParaRPr lang="en-GB"/>
          </a:p>
        </p:txBody>
      </p:sp>
    </p:spTree>
    <p:extLst>
      <p:ext uri="{BB962C8B-B14F-4D97-AF65-F5344CB8AC3E}">
        <p14:creationId xmlns:p14="http://schemas.microsoft.com/office/powerpoint/2010/main" val="30066745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26</a:t>
            </a:fld>
            <a:endParaRPr lang="en-GB"/>
          </a:p>
        </p:txBody>
      </p:sp>
    </p:spTree>
    <p:extLst>
      <p:ext uri="{BB962C8B-B14F-4D97-AF65-F5344CB8AC3E}">
        <p14:creationId xmlns:p14="http://schemas.microsoft.com/office/powerpoint/2010/main" val="7770634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27</a:t>
            </a:fld>
            <a:endParaRPr lang="en-GB"/>
          </a:p>
        </p:txBody>
      </p:sp>
    </p:spTree>
    <p:extLst>
      <p:ext uri="{BB962C8B-B14F-4D97-AF65-F5344CB8AC3E}">
        <p14:creationId xmlns:p14="http://schemas.microsoft.com/office/powerpoint/2010/main" val="5950131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28</a:t>
            </a:fld>
            <a:endParaRPr lang="en-GB"/>
          </a:p>
        </p:txBody>
      </p:sp>
    </p:spTree>
    <p:extLst>
      <p:ext uri="{BB962C8B-B14F-4D97-AF65-F5344CB8AC3E}">
        <p14:creationId xmlns:p14="http://schemas.microsoft.com/office/powerpoint/2010/main" val="19489161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29</a:t>
            </a:fld>
            <a:endParaRPr lang="en-GB"/>
          </a:p>
        </p:txBody>
      </p:sp>
    </p:spTree>
    <p:extLst>
      <p:ext uri="{BB962C8B-B14F-4D97-AF65-F5344CB8AC3E}">
        <p14:creationId xmlns:p14="http://schemas.microsoft.com/office/powerpoint/2010/main" val="2266740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30</a:t>
            </a:fld>
            <a:endParaRPr lang="en-GB"/>
          </a:p>
        </p:txBody>
      </p:sp>
    </p:spTree>
    <p:extLst>
      <p:ext uri="{BB962C8B-B14F-4D97-AF65-F5344CB8AC3E}">
        <p14:creationId xmlns:p14="http://schemas.microsoft.com/office/powerpoint/2010/main" val="301005119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31</a:t>
            </a:fld>
            <a:endParaRPr lang="en-GB"/>
          </a:p>
        </p:txBody>
      </p:sp>
    </p:spTree>
    <p:extLst>
      <p:ext uri="{BB962C8B-B14F-4D97-AF65-F5344CB8AC3E}">
        <p14:creationId xmlns:p14="http://schemas.microsoft.com/office/powerpoint/2010/main" val="29920336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32</a:t>
            </a:fld>
            <a:endParaRPr lang="en-GB"/>
          </a:p>
        </p:txBody>
      </p:sp>
    </p:spTree>
    <p:extLst>
      <p:ext uri="{BB962C8B-B14F-4D97-AF65-F5344CB8AC3E}">
        <p14:creationId xmlns:p14="http://schemas.microsoft.com/office/powerpoint/2010/main" val="106013441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34</a:t>
            </a:fld>
            <a:endParaRPr lang="en-GB"/>
          </a:p>
        </p:txBody>
      </p:sp>
    </p:spTree>
    <p:extLst>
      <p:ext uri="{BB962C8B-B14F-4D97-AF65-F5344CB8AC3E}">
        <p14:creationId xmlns:p14="http://schemas.microsoft.com/office/powerpoint/2010/main" val="522370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6954914-C691-49A7-9D4F-32C38B3789FF}"/>
              </a:ext>
            </a:extLst>
          </p:cNvPr>
          <p:cNvSpPr>
            <a:spLocks noGrp="1" noChangeArrowheads="1"/>
          </p:cNvSpPr>
          <p:nvPr>
            <p:ph type="sldNum" sz="quarter" idx="5"/>
          </p:nvPr>
        </p:nvSpPr>
        <p:spPr>
          <a:ln/>
        </p:spPr>
        <p:txBody>
          <a:bodyPr/>
          <a:lstStyle/>
          <a:p>
            <a:fld id="{664089C8-BC27-4144-9638-72B18CFD5896}" type="slidenum">
              <a:rPr lang="en-GB" altLang="en-US"/>
              <a:pPr/>
              <a:t>35</a:t>
            </a:fld>
            <a:endParaRPr lang="en-GB" altLang="en-US"/>
          </a:p>
        </p:txBody>
      </p:sp>
      <p:sp>
        <p:nvSpPr>
          <p:cNvPr id="28674" name="Rectangle 2">
            <a:extLst>
              <a:ext uri="{FF2B5EF4-FFF2-40B4-BE49-F238E27FC236}">
                <a16:creationId xmlns:a16="http://schemas.microsoft.com/office/drawing/2014/main" id="{3FA7F6C3-567B-4852-8E29-F191A1345A89}"/>
              </a:ext>
            </a:extLst>
          </p:cNvPr>
          <p:cNvSpPr>
            <a:spLocks noGrp="1" noRot="1" noChangeAspect="1" noChangeArrowheads="1" noTextEdit="1"/>
          </p:cNvSpPr>
          <p:nvPr>
            <p:ph type="sldImg"/>
          </p:nvPr>
        </p:nvSpPr>
        <p:spPr>
          <a:xfrm>
            <a:off x="685800" y="1143000"/>
            <a:ext cx="5486400" cy="3086100"/>
          </a:xfrm>
          <a:ln/>
        </p:spPr>
      </p:sp>
      <p:sp>
        <p:nvSpPr>
          <p:cNvPr id="28675" name="Rectangle 3">
            <a:extLst>
              <a:ext uri="{FF2B5EF4-FFF2-40B4-BE49-F238E27FC236}">
                <a16:creationId xmlns:a16="http://schemas.microsoft.com/office/drawing/2014/main" id="{5CCDA2C7-FE8E-4FED-A259-B940CAC2DDB5}"/>
              </a:ext>
            </a:extLst>
          </p:cNvPr>
          <p:cNvSpPr>
            <a:spLocks noGrp="1" noChangeArrowheads="1"/>
          </p:cNvSpPr>
          <p:nvPr>
            <p:ph type="body" idx="1"/>
          </p:nvPr>
        </p:nvSpPr>
        <p:spPr>
          <a:xfrm>
            <a:off x="915988" y="4343400"/>
            <a:ext cx="5026025" cy="4114800"/>
          </a:xfrm>
        </p:spPr>
        <p:txBody>
          <a:bodyPr/>
          <a:lstStyle/>
          <a:p>
            <a:r>
              <a:rPr lang="en-GB" altLang="en-US"/>
              <a:t>Students with a high external locus:</a:t>
            </a:r>
          </a:p>
          <a:p>
            <a:r>
              <a:rPr lang="en-GB" altLang="en-US"/>
              <a:t>achieve less</a:t>
            </a:r>
          </a:p>
          <a:p>
            <a:r>
              <a:rPr lang="en-GB" altLang="en-US"/>
              <a:t>attribute lack of success to external factors</a:t>
            </a:r>
          </a:p>
          <a:p>
            <a:r>
              <a:rPr lang="en-GB" altLang="en-US"/>
              <a:t>are more likely to give up</a:t>
            </a:r>
          </a:p>
          <a:p>
            <a:endParaRPr lang="en-GB" altLang="en-US"/>
          </a:p>
          <a:p>
            <a:r>
              <a:rPr lang="en-GB" altLang="en-US"/>
              <a:t>Students with a high internal locus:</a:t>
            </a:r>
          </a:p>
          <a:p>
            <a:r>
              <a:rPr lang="en-GB" altLang="en-US"/>
              <a:t>achieve more</a:t>
            </a:r>
          </a:p>
          <a:p>
            <a:r>
              <a:rPr lang="en-GB" altLang="en-US"/>
              <a:t>attribute lack of success to a lack of effort</a:t>
            </a:r>
          </a:p>
          <a:p>
            <a:r>
              <a:rPr lang="en-GB" altLang="en-US"/>
              <a:t>will persevere</a:t>
            </a:r>
          </a:p>
          <a:p>
            <a:endParaRPr lang="en-GB" altLang="en-US"/>
          </a:p>
          <a:p>
            <a:r>
              <a:rPr lang="en-GB" altLang="en-US"/>
              <a:t>A higher internal locus of control can be encouraged with ‘attribution’ statements</a:t>
            </a:r>
          </a:p>
          <a:p>
            <a:r>
              <a:rPr lang="en-GB" altLang="en-US"/>
              <a:t>Attribution responses:</a:t>
            </a:r>
          </a:p>
          <a:p>
            <a:r>
              <a:rPr lang="en-GB" altLang="en-US"/>
              <a:t>	“You seem to know your arithmetic assignments very well.”</a:t>
            </a:r>
          </a:p>
          <a:p>
            <a:r>
              <a:rPr lang="en-GB" altLang="en-US"/>
              <a:t>	“You really work hard in maths.”</a:t>
            </a:r>
          </a:p>
          <a:p>
            <a:endParaRPr lang="en-GB" altLang="en-US"/>
          </a:p>
          <a:p>
            <a:endParaRPr lang="en-GB" altLang="en-US"/>
          </a:p>
        </p:txBody>
      </p:sp>
    </p:spTree>
    <p:extLst>
      <p:ext uri="{BB962C8B-B14F-4D97-AF65-F5344CB8AC3E}">
        <p14:creationId xmlns:p14="http://schemas.microsoft.com/office/powerpoint/2010/main" val="253074639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AA231EB-350E-48AD-86F6-61D493B22D55}" type="slidenum">
              <a:rPr lang="en-GB" smtClean="0"/>
              <a:pPr/>
              <a:t>36</a:t>
            </a:fld>
            <a:endParaRPr lang="en-GB" dirty="0"/>
          </a:p>
        </p:txBody>
      </p:sp>
    </p:spTree>
    <p:extLst>
      <p:ext uri="{BB962C8B-B14F-4D97-AF65-F5344CB8AC3E}">
        <p14:creationId xmlns:p14="http://schemas.microsoft.com/office/powerpoint/2010/main" val="133380839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AA231EB-350E-48AD-86F6-61D493B22D55}" type="slidenum">
              <a:rPr lang="en-GB" smtClean="0"/>
              <a:pPr/>
              <a:t>37</a:t>
            </a:fld>
            <a:endParaRPr lang="en-GB" dirty="0"/>
          </a:p>
        </p:txBody>
      </p:sp>
    </p:spTree>
    <p:extLst>
      <p:ext uri="{BB962C8B-B14F-4D97-AF65-F5344CB8AC3E}">
        <p14:creationId xmlns:p14="http://schemas.microsoft.com/office/powerpoint/2010/main" val="16680858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AA231EB-350E-48AD-86F6-61D493B22D55}" type="slidenum">
              <a:rPr lang="en-GB" smtClean="0"/>
              <a:pPr/>
              <a:t>38</a:t>
            </a:fld>
            <a:endParaRPr lang="en-GB" dirty="0"/>
          </a:p>
        </p:txBody>
      </p:sp>
    </p:spTree>
    <p:extLst>
      <p:ext uri="{BB962C8B-B14F-4D97-AF65-F5344CB8AC3E}">
        <p14:creationId xmlns:p14="http://schemas.microsoft.com/office/powerpoint/2010/main" val="171047480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AA231EB-350E-48AD-86F6-61D493B22D55}" type="slidenum">
              <a:rPr lang="en-GB" smtClean="0"/>
              <a:pPr/>
              <a:t>39</a:t>
            </a:fld>
            <a:endParaRPr lang="en-GB" dirty="0"/>
          </a:p>
        </p:txBody>
      </p:sp>
    </p:spTree>
    <p:extLst>
      <p:ext uri="{BB962C8B-B14F-4D97-AF65-F5344CB8AC3E}">
        <p14:creationId xmlns:p14="http://schemas.microsoft.com/office/powerpoint/2010/main" val="37226418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AA231EB-350E-48AD-86F6-61D493B22D55}" type="slidenum">
              <a:rPr lang="en-GB" smtClean="0"/>
              <a:pPr/>
              <a:t>40</a:t>
            </a:fld>
            <a:endParaRPr lang="en-GB" dirty="0"/>
          </a:p>
        </p:txBody>
      </p:sp>
    </p:spTree>
    <p:extLst>
      <p:ext uri="{BB962C8B-B14F-4D97-AF65-F5344CB8AC3E}">
        <p14:creationId xmlns:p14="http://schemas.microsoft.com/office/powerpoint/2010/main" val="402127878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AA231EB-350E-48AD-86F6-61D493B22D55}" type="slidenum">
              <a:rPr lang="en-GB" smtClean="0"/>
              <a:pPr/>
              <a:t>41</a:t>
            </a:fld>
            <a:endParaRPr lang="en-GB" dirty="0"/>
          </a:p>
        </p:txBody>
      </p:sp>
    </p:spTree>
    <p:extLst>
      <p:ext uri="{BB962C8B-B14F-4D97-AF65-F5344CB8AC3E}">
        <p14:creationId xmlns:p14="http://schemas.microsoft.com/office/powerpoint/2010/main" val="201649957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42</a:t>
            </a:fld>
            <a:endParaRPr lang="en-GB"/>
          </a:p>
        </p:txBody>
      </p:sp>
    </p:spTree>
    <p:extLst>
      <p:ext uri="{BB962C8B-B14F-4D97-AF65-F5344CB8AC3E}">
        <p14:creationId xmlns:p14="http://schemas.microsoft.com/office/powerpoint/2010/main" val="220422823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43</a:t>
            </a:fld>
            <a:endParaRPr lang="en-GB"/>
          </a:p>
        </p:txBody>
      </p:sp>
    </p:spTree>
    <p:extLst>
      <p:ext uri="{BB962C8B-B14F-4D97-AF65-F5344CB8AC3E}">
        <p14:creationId xmlns:p14="http://schemas.microsoft.com/office/powerpoint/2010/main" val="265705749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44</a:t>
            </a:fld>
            <a:endParaRPr lang="en-GB"/>
          </a:p>
        </p:txBody>
      </p:sp>
    </p:spTree>
    <p:extLst>
      <p:ext uri="{BB962C8B-B14F-4D97-AF65-F5344CB8AC3E}">
        <p14:creationId xmlns:p14="http://schemas.microsoft.com/office/powerpoint/2010/main" val="344052326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46</a:t>
            </a:fld>
            <a:endParaRPr lang="en-GB"/>
          </a:p>
        </p:txBody>
      </p:sp>
    </p:spTree>
    <p:extLst>
      <p:ext uri="{BB962C8B-B14F-4D97-AF65-F5344CB8AC3E}">
        <p14:creationId xmlns:p14="http://schemas.microsoft.com/office/powerpoint/2010/main" val="180480618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47</a:t>
            </a:fld>
            <a:endParaRPr lang="en-GB"/>
          </a:p>
        </p:txBody>
      </p:sp>
    </p:spTree>
    <p:extLst>
      <p:ext uri="{BB962C8B-B14F-4D97-AF65-F5344CB8AC3E}">
        <p14:creationId xmlns:p14="http://schemas.microsoft.com/office/powerpoint/2010/main" val="207633766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48</a:t>
            </a:fld>
            <a:endParaRPr lang="en-GB"/>
          </a:p>
        </p:txBody>
      </p:sp>
    </p:spTree>
    <p:extLst>
      <p:ext uri="{BB962C8B-B14F-4D97-AF65-F5344CB8AC3E}">
        <p14:creationId xmlns:p14="http://schemas.microsoft.com/office/powerpoint/2010/main" val="34824049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16/01/2024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16/01/2024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16/01/2024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077160" y="2122312"/>
            <a:ext cx="391936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6547559" y="2122311"/>
            <a:ext cx="3925824"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7C19D130-28D8-453D-A519-FD3314057F1F}" type="datetimeFigureOut">
              <a:rPr lang="en-US" smtClean="0"/>
              <a:pPr/>
              <a:t>1/16/2024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6533E07-506C-418D-9DE6-734078B2188D}" type="slidenum">
              <a:rPr lang="en-US" smtClean="0"/>
              <a:pPr/>
              <a:t>‹#›</a:t>
            </a:fld>
            <a:endParaRPr lang="en-US"/>
          </a:p>
        </p:txBody>
      </p:sp>
      <p:sp>
        <p:nvSpPr>
          <p:cNvPr id="11" name="Content Placeholder 10"/>
          <p:cNvSpPr>
            <a:spLocks noGrp="1"/>
          </p:cNvSpPr>
          <p:nvPr>
            <p:ph sz="quarter" idx="13"/>
          </p:nvPr>
        </p:nvSpPr>
        <p:spPr>
          <a:xfrm>
            <a:off x="1731264" y="2944368"/>
            <a:ext cx="4303776"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6193535" y="2944813"/>
            <a:ext cx="4303776"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375410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7C19D130-28D8-453D-A519-FD3314057F1F}" type="datetimeFigureOut">
              <a:rPr lang="en-US" smtClean="0"/>
              <a:pPr/>
              <a:t>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6533E07-506C-418D-9DE6-734078B2188D}" type="slidenum">
              <a:rPr lang="en-US" smtClean="0"/>
              <a:pPr/>
              <a:t>‹#›</a:t>
            </a:fld>
            <a:endParaRPr lang="en-US"/>
          </a:p>
        </p:txBody>
      </p:sp>
      <p:sp>
        <p:nvSpPr>
          <p:cNvPr id="9" name="Content Placeholder 8"/>
          <p:cNvSpPr>
            <a:spLocks noGrp="1"/>
          </p:cNvSpPr>
          <p:nvPr>
            <p:ph sz="quarter" idx="13"/>
          </p:nvPr>
        </p:nvSpPr>
        <p:spPr>
          <a:xfrm>
            <a:off x="1731264" y="2121407"/>
            <a:ext cx="42672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217920" y="2119313"/>
            <a:ext cx="42672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7846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16/01/2024</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7.png"/><Relationship Id="rId7" Type="http://schemas.openxmlformats.org/officeDocument/2006/relationships/hyperlink" Target="http://news.bbc.co.uk/1/hi/entertainment/6971116.stm"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data.worldbank.org/indicator/NY.GDP.MKTP.CD?most_recent_value_desc=true" TargetMode="External"/><Relationship Id="rId2" Type="http://schemas.openxmlformats.org/officeDocument/2006/relationships/hyperlink" Target="https://www.forbes.com/lists/global2000/?sh=27c594d5ac04"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ucl.ac.uk/~uctp39a/BoE_q1.pdf"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moodle.uwtsd.ac.uk/course/view.php?id=7214&amp;notifyeditingon=1"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hyperlink" Target="https://moodle.uwtsd.ac.uk/course/view.php?id=7214&amp;notifyeditingon=1" TargetMode="External"/><Relationship Id="rId7" Type="http://schemas.openxmlformats.org/officeDocument/2006/relationships/hyperlink" Target="https://www.ncbi.nlm.nih.gov/pubmed/1158602"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hyperlink" Target="http://psychology.iresearchnet.com/counseling-psychology/personality-traits/ego-strength/" TargetMode="External"/><Relationship Id="rId4" Type="http://schemas.openxmlformats.org/officeDocument/2006/relationships/image" Target="../media/image16.png"/></Relationships>
</file>

<file path=ppt/slides/_rels/slide3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hyperlink" Target="http://www.psych.uncc.edu/pagoolka/LocusofControl-intro.html" TargetMode="Externa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www.ted.com/talks/richard_wilkinson.html"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hyperlink" Target="https://moodle.uwtsd.ac.uk/course/view.php?id=7214&amp;notifyeditingon=1" TargetMode="External"/><Relationship Id="rId4" Type="http://schemas.openxmlformats.org/officeDocument/2006/relationships/hyperlink" Target="https://www.ted.com/talks/richard_wilkinson_how_economic_inequality_harms_societies?language=en"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monoskop.org/images/8/88/Bourdieu_Pierre_The_Logic_of_Practice_1990.pdf" TargetMode="External"/><Relationship Id="rId2" Type="http://schemas.openxmlformats.org/officeDocument/2006/relationships/hyperlink" Target="https://www.ucl.ac.uk/~uctp39a/BoE_q1.pdf" TargetMode="External"/><Relationship Id="rId1" Type="http://schemas.openxmlformats.org/officeDocument/2006/relationships/slideLayout" Target="../slideLayouts/slideLayout7.xml"/><Relationship Id="rId6" Type="http://schemas.openxmlformats.org/officeDocument/2006/relationships/hyperlink" Target="http://communitydevelopmenttoolbox.weebly.com/strategies-of-fostering-collaborative-relationships-social-capital-at-work.html" TargetMode="External"/><Relationship Id="rId5" Type="http://schemas.openxmlformats.org/officeDocument/2006/relationships/hyperlink" Target="https://www.researchgate.net/publication/30522922_Discourse_in_Late_Modernity_Rethinking_Critical_Discourse_Analysis" TargetMode="External"/><Relationship Id="rId4" Type="http://schemas.openxmlformats.org/officeDocument/2006/relationships/hyperlink" Target="https://www.ft.com/content/d1387b70-a5d5-11e2-9b77-00144feabdc0"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web-p-ebscohost-com.ezproxy.uwtsd.ac.uk/ehost/detail/detail?vid=0&amp;sid=c288ccf9-de38-46c6-879d-f524d4cacef6%40redis&amp;bdata=JnNpdGU9ZWhvc3QtbGl2ZQ%3d%3d#AN=129658&amp;db=nlebk"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 Id="rId5" Type="http://schemas.openxmlformats.org/officeDocument/2006/relationships/hyperlink" Target="https://www.forbes.com/lists/global2000/?sh=27c594d5ac04" TargetMode="External"/><Relationship Id="rId4" Type="http://schemas.openxmlformats.org/officeDocument/2006/relationships/hyperlink" Target="https://www.researchgate.net/publication/234014930_The_'agency'_of_sustainable_community_development" TargetMode="External"/></Relationships>
</file>

<file path=ppt/slides/_rels/slide47.xml.rels><?xml version="1.0" encoding="UTF-8" standalone="yes"?>
<Relationships xmlns="http://schemas.openxmlformats.org/package/2006/relationships"><Relationship Id="rId8" Type="http://schemas.openxmlformats.org/officeDocument/2006/relationships/hyperlink" Target="https://www.oecd.org/insights/37966934.pdf" TargetMode="External"/><Relationship Id="rId3" Type="http://schemas.openxmlformats.org/officeDocument/2006/relationships/hyperlink" Target="https://www.oxfordreference.com/view/10.1093/acref/9780198759430.001.0001/acref-9780198759430" TargetMode="External"/><Relationship Id="rId7" Type="http://schemas.openxmlformats.org/officeDocument/2006/relationships/hyperlink" Target="http://www.sciencedirect.com/science/article/pii/S0885392412002047"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hyperlink" Target="https://www.marxists.org/archive/lenin/works/1916/imp-hsc/" TargetMode="External"/><Relationship Id="rId5" Type="http://schemas.openxmlformats.org/officeDocument/2006/relationships/hyperlink" Target="https://www-jstor-org.ezproxy.uwtsd.ac.uk/stable/202113?sid=primo#metadata_info_tab_contents" TargetMode="External"/><Relationship Id="rId4" Type="http://schemas.openxmlformats.org/officeDocument/2006/relationships/hyperlink" Target="https://web-s-ebscohost-com.ezproxy.uwtsd.ac.uk/ehost/detail/detail?vid=0&amp;sid=7390278c-7da0-490b-8f6c-5f58af70bcac%40redis&amp;bdata=JnNpdGU9ZWhvc3QtbGl2ZQ%3d%3d#AN=132391&amp;db=nlebk" TargetMode="External"/></Relationships>
</file>

<file path=ppt/slides/_rels/slide48.xml.rels><?xml version="1.0" encoding="UTF-8" standalone="yes"?>
<Relationships xmlns="http://schemas.openxmlformats.org/package/2006/relationships"><Relationship Id="rId8" Type="http://schemas.openxmlformats.org/officeDocument/2006/relationships/hyperlink" Target="https://data.worldbank.org/indicator/NY.GDP.MKTP.CD?most_recent_value_desc=true" TargetMode="External"/><Relationship Id="rId3" Type="http://schemas.openxmlformats.org/officeDocument/2006/relationships/hyperlink" Target="https://www.researchgate.net/publication/293299918_Global_Strategy_and_Practice_of_E-Governance_Examples_from_Around_the_World" TargetMode="External"/><Relationship Id="rId7" Type="http://schemas.openxmlformats.org/officeDocument/2006/relationships/hyperlink" Target="https://www.researchgate.net/publication/269576288_The_Place_of_Social_Capital_in_Understanding_Social_and_Economic_Outcome"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hyperlink" Target="https://www.forbes.com/sites/zacharysmith/2022/01/03/apple-becomes-1st-company-worth-3-trillion-greater-than-the-gdp-of-the-uk/?sh=421d3bc65603" TargetMode="External"/><Relationship Id="rId5" Type="http://schemas.openxmlformats.org/officeDocument/2006/relationships/hyperlink" Target="https://www.oxfordreference.com/view/10.1093/acref/9780199683581.001.0001/acref-9780199683581" TargetMode="External"/><Relationship Id="rId4" Type="http://schemas.openxmlformats.org/officeDocument/2006/relationships/hyperlink" Target="https://onlinelibrary.wiley.com/doi/book/10.1002/978144439265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C423D15-6D71-46FC-8AC2-3DD734C2CBCD}"/>
              </a:ext>
            </a:extLst>
          </p:cNvPr>
          <p:cNvSpPr/>
          <p:nvPr/>
        </p:nvSpPr>
        <p:spPr>
          <a:xfrm>
            <a:off x="5015880" y="1196752"/>
            <a:ext cx="2232248" cy="18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4C1BEA7B-91F2-418C-98B8-0C844F845C65}"/>
              </a:ext>
            </a:extLst>
          </p:cNvPr>
          <p:cNvSpPr/>
          <p:nvPr/>
        </p:nvSpPr>
        <p:spPr>
          <a:xfrm>
            <a:off x="8220236" y="529052"/>
            <a:ext cx="1764196"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C39EE6ED-030B-4629-AC68-23DF8F7FAD33}"/>
              </a:ext>
            </a:extLst>
          </p:cNvPr>
          <p:cNvSpPr/>
          <p:nvPr/>
        </p:nvSpPr>
        <p:spPr>
          <a:xfrm>
            <a:off x="7608168" y="2708920"/>
            <a:ext cx="2376264" cy="14812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33DAB6F4-BD48-4D21-955A-FB85ED381C8F}"/>
              </a:ext>
            </a:extLst>
          </p:cNvPr>
          <p:cNvSpPr/>
          <p:nvPr/>
        </p:nvSpPr>
        <p:spPr>
          <a:xfrm>
            <a:off x="2783632" y="2420888"/>
            <a:ext cx="1152128" cy="17692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837BDC00-626B-4D83-99E3-F82A998CAAA9}"/>
              </a:ext>
            </a:extLst>
          </p:cNvPr>
          <p:cNvSpPr/>
          <p:nvPr/>
        </p:nvSpPr>
        <p:spPr>
          <a:xfrm>
            <a:off x="2207568" y="540536"/>
            <a:ext cx="2376264"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B1914BA-9589-4531-800E-BD1A3DA25442}"/>
              </a:ext>
            </a:extLst>
          </p:cNvPr>
          <p:cNvSpPr txBox="1"/>
          <p:nvPr/>
        </p:nvSpPr>
        <p:spPr>
          <a:xfrm>
            <a:off x="1991544" y="4293096"/>
            <a:ext cx="7560840" cy="523220"/>
          </a:xfrm>
          <a:prstGeom prst="rect">
            <a:avLst/>
          </a:prstGeom>
          <a:noFill/>
        </p:spPr>
        <p:txBody>
          <a:bodyPr wrap="square" rtlCol="0">
            <a:spAutoFit/>
          </a:bodyPr>
          <a:lstStyle/>
          <a:p>
            <a:r>
              <a:rPr lang="en-GB" sz="2800" b="1" dirty="0"/>
              <a:t>ECSO4002: Who Are We?: Culture and Identity</a:t>
            </a:r>
          </a:p>
        </p:txBody>
      </p:sp>
      <p:sp>
        <p:nvSpPr>
          <p:cNvPr id="5" name="TextBox 4">
            <a:extLst>
              <a:ext uri="{FF2B5EF4-FFF2-40B4-BE49-F238E27FC236}">
                <a16:creationId xmlns:a16="http://schemas.microsoft.com/office/drawing/2014/main" id="{8847BA2E-E392-43AD-9DA9-0074AE4FFBB8}"/>
              </a:ext>
            </a:extLst>
          </p:cNvPr>
          <p:cNvSpPr txBox="1"/>
          <p:nvPr/>
        </p:nvSpPr>
        <p:spPr>
          <a:xfrm>
            <a:off x="1995871" y="4960333"/>
            <a:ext cx="7560840" cy="954107"/>
          </a:xfrm>
          <a:prstGeom prst="rect">
            <a:avLst/>
          </a:prstGeom>
          <a:noFill/>
        </p:spPr>
        <p:txBody>
          <a:bodyPr wrap="square" rtlCol="0">
            <a:spAutoFit/>
          </a:bodyPr>
          <a:lstStyle/>
          <a:p>
            <a:r>
              <a:rPr lang="en-GB" sz="2800" b="1"/>
              <a:t>Theme 6: </a:t>
            </a:r>
            <a:r>
              <a:rPr lang="en-GB" sz="2800" b="1" dirty="0"/>
              <a:t>What do we mean </a:t>
            </a:r>
            <a:r>
              <a:rPr lang="en-GB" sz="2800" b="1"/>
              <a:t>by Cultural Capital</a:t>
            </a:r>
            <a:r>
              <a:rPr lang="en-GB" sz="2800" b="1" dirty="0"/>
              <a:t>? (Part 2)</a:t>
            </a:r>
          </a:p>
        </p:txBody>
      </p:sp>
      <p:pic>
        <p:nvPicPr>
          <p:cNvPr id="7" name="Picture 6">
            <a:extLst>
              <a:ext uri="{FF2B5EF4-FFF2-40B4-BE49-F238E27FC236}">
                <a16:creationId xmlns:a16="http://schemas.microsoft.com/office/drawing/2014/main" id="{041012B6-836E-4358-92CE-4BD8FDBC7EE4}"/>
              </a:ext>
            </a:extLst>
          </p:cNvPr>
          <p:cNvPicPr>
            <a:picLocks noChangeAspect="1"/>
          </p:cNvPicPr>
          <p:nvPr/>
        </p:nvPicPr>
        <p:blipFill>
          <a:blip r:embed="rId2"/>
          <a:stretch>
            <a:fillRect/>
          </a:stretch>
        </p:blipFill>
        <p:spPr>
          <a:xfrm>
            <a:off x="2351585" y="692696"/>
            <a:ext cx="2095217" cy="1173322"/>
          </a:xfrm>
          <a:prstGeom prst="rect">
            <a:avLst/>
          </a:prstGeom>
        </p:spPr>
      </p:pic>
      <p:pic>
        <p:nvPicPr>
          <p:cNvPr id="9" name="Picture 8">
            <a:extLst>
              <a:ext uri="{FF2B5EF4-FFF2-40B4-BE49-F238E27FC236}">
                <a16:creationId xmlns:a16="http://schemas.microsoft.com/office/drawing/2014/main" id="{82FC9411-61E5-4E12-A82F-2F43B5AAFF1B}"/>
              </a:ext>
            </a:extLst>
          </p:cNvPr>
          <p:cNvPicPr>
            <a:picLocks noChangeAspect="1"/>
          </p:cNvPicPr>
          <p:nvPr/>
        </p:nvPicPr>
        <p:blipFill>
          <a:blip r:embed="rId3"/>
          <a:stretch>
            <a:fillRect/>
          </a:stretch>
        </p:blipFill>
        <p:spPr>
          <a:xfrm>
            <a:off x="5155220" y="1352599"/>
            <a:ext cx="1948892" cy="1459788"/>
          </a:xfrm>
          <a:prstGeom prst="rect">
            <a:avLst/>
          </a:prstGeom>
        </p:spPr>
      </p:pic>
      <p:pic>
        <p:nvPicPr>
          <p:cNvPr id="11" name="Picture 10">
            <a:extLst>
              <a:ext uri="{FF2B5EF4-FFF2-40B4-BE49-F238E27FC236}">
                <a16:creationId xmlns:a16="http://schemas.microsoft.com/office/drawing/2014/main" id="{1BC55A09-039A-43E0-ADD4-49AAFDD481D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88630" y="2534446"/>
            <a:ext cx="949496" cy="1481214"/>
          </a:xfrm>
          <a:prstGeom prst="rect">
            <a:avLst/>
          </a:prstGeom>
        </p:spPr>
      </p:pic>
      <p:pic>
        <p:nvPicPr>
          <p:cNvPr id="12" name="Picture 11">
            <a:extLst>
              <a:ext uri="{FF2B5EF4-FFF2-40B4-BE49-F238E27FC236}">
                <a16:creationId xmlns:a16="http://schemas.microsoft.com/office/drawing/2014/main" id="{85CD7154-7883-4C54-960F-CDAC96935BA7}"/>
              </a:ext>
            </a:extLst>
          </p:cNvPr>
          <p:cNvPicPr>
            <a:picLocks noChangeAspect="1"/>
          </p:cNvPicPr>
          <p:nvPr/>
        </p:nvPicPr>
        <p:blipFill>
          <a:blip r:embed="rId5"/>
          <a:stretch>
            <a:fillRect/>
          </a:stretch>
        </p:blipFill>
        <p:spPr>
          <a:xfrm>
            <a:off x="8394094" y="664924"/>
            <a:ext cx="1446323" cy="1173322"/>
          </a:xfrm>
          <a:prstGeom prst="rect">
            <a:avLst/>
          </a:prstGeom>
        </p:spPr>
      </p:pic>
      <p:sp>
        <p:nvSpPr>
          <p:cNvPr id="20" name="Rectangle 19">
            <a:extLst>
              <a:ext uri="{FF2B5EF4-FFF2-40B4-BE49-F238E27FC236}">
                <a16:creationId xmlns:a16="http://schemas.microsoft.com/office/drawing/2014/main" id="{5CEB1680-B35D-4BE8-AFF7-C7DB142F8FA0}"/>
              </a:ext>
            </a:extLst>
          </p:cNvPr>
          <p:cNvSpPr/>
          <p:nvPr/>
        </p:nvSpPr>
        <p:spPr>
          <a:xfrm>
            <a:off x="2207568" y="2132856"/>
            <a:ext cx="2664296" cy="17700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C5EA0D6E-8E70-4082-BA67-69342681B42E}"/>
              </a:ext>
            </a:extLst>
          </p:cNvPr>
          <p:cNvSpPr/>
          <p:nvPr/>
        </p:nvSpPr>
        <p:spPr>
          <a:xfrm>
            <a:off x="4079776" y="2420888"/>
            <a:ext cx="792088" cy="576064"/>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9CD7AC3F-E820-4D0D-8941-FB4FDF6A8CD8}"/>
              </a:ext>
            </a:extLst>
          </p:cNvPr>
          <p:cNvSpPr/>
          <p:nvPr/>
        </p:nvSpPr>
        <p:spPr>
          <a:xfrm>
            <a:off x="2207568" y="2420888"/>
            <a:ext cx="432048" cy="1769246"/>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7240D883-D107-4458-ACCE-2624687D9E75}"/>
              </a:ext>
            </a:extLst>
          </p:cNvPr>
          <p:cNvSpPr/>
          <p:nvPr/>
        </p:nvSpPr>
        <p:spPr>
          <a:xfrm>
            <a:off x="4655841" y="529052"/>
            <a:ext cx="223009" cy="1459788"/>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3CFF270E-D905-4B1C-B50B-C3FF1A7478C2}"/>
              </a:ext>
            </a:extLst>
          </p:cNvPr>
          <p:cNvSpPr/>
          <p:nvPr/>
        </p:nvSpPr>
        <p:spPr>
          <a:xfrm>
            <a:off x="4079776" y="3140968"/>
            <a:ext cx="3384376" cy="104916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0F84A861-C7B2-4A9C-9A8C-7B2F98DE93FA}"/>
              </a:ext>
            </a:extLst>
          </p:cNvPr>
          <p:cNvSpPr/>
          <p:nvPr/>
        </p:nvSpPr>
        <p:spPr>
          <a:xfrm>
            <a:off x="5015880" y="529052"/>
            <a:ext cx="3060340" cy="523220"/>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3D089BE6-073C-40DC-8536-78FCF7B6BADB}"/>
              </a:ext>
            </a:extLst>
          </p:cNvPr>
          <p:cNvSpPr/>
          <p:nvPr/>
        </p:nvSpPr>
        <p:spPr>
          <a:xfrm>
            <a:off x="7385159" y="1196752"/>
            <a:ext cx="691061" cy="1368152"/>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921D8B4E-4956-482F-AEDC-6342375ECE26}"/>
              </a:ext>
            </a:extLst>
          </p:cNvPr>
          <p:cNvSpPr/>
          <p:nvPr/>
        </p:nvSpPr>
        <p:spPr>
          <a:xfrm>
            <a:off x="8220236" y="2132856"/>
            <a:ext cx="1764196" cy="37920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688698" y="2793135"/>
            <a:ext cx="2223727" cy="1289008"/>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F0217F0-6AC4-4702-9CB7-F2CB497E1079}"/>
              </a:ext>
            </a:extLst>
          </p:cNvPr>
          <p:cNvSpPr txBox="1"/>
          <p:nvPr/>
        </p:nvSpPr>
        <p:spPr>
          <a:xfrm>
            <a:off x="2351584" y="476673"/>
            <a:ext cx="7344816" cy="769441"/>
          </a:xfrm>
          <a:prstGeom prst="rect">
            <a:avLst/>
          </a:prstGeom>
          <a:noFill/>
        </p:spPr>
        <p:txBody>
          <a:bodyPr wrap="square" rtlCol="0">
            <a:spAutoFit/>
          </a:bodyPr>
          <a:lstStyle/>
          <a:p>
            <a:pPr algn="ctr"/>
            <a:r>
              <a:rPr lang="en-GB" sz="4400" b="1" dirty="0"/>
              <a:t>Session Recap</a:t>
            </a:r>
          </a:p>
        </p:txBody>
      </p:sp>
      <p:sp>
        <p:nvSpPr>
          <p:cNvPr id="6" name="TextBox 5">
            <a:extLst>
              <a:ext uri="{FF2B5EF4-FFF2-40B4-BE49-F238E27FC236}">
                <a16:creationId xmlns:a16="http://schemas.microsoft.com/office/drawing/2014/main" id="{EAD42516-24CB-413A-A078-AE182DDAE1E9}"/>
              </a:ext>
            </a:extLst>
          </p:cNvPr>
          <p:cNvSpPr txBox="1"/>
          <p:nvPr/>
        </p:nvSpPr>
        <p:spPr>
          <a:xfrm>
            <a:off x="2207568" y="2132857"/>
            <a:ext cx="7704856" cy="584775"/>
          </a:xfrm>
          <a:prstGeom prst="rect">
            <a:avLst/>
          </a:prstGeom>
          <a:noFill/>
        </p:spPr>
        <p:txBody>
          <a:bodyPr wrap="square" rtlCol="0">
            <a:spAutoFit/>
          </a:bodyPr>
          <a:lstStyle/>
          <a:p>
            <a:pPr algn="ctr"/>
            <a:r>
              <a:rPr lang="en-GB" sz="3200" i="1" dirty="0"/>
              <a:t>What have we covered so far in this Theme?</a:t>
            </a:r>
          </a:p>
        </p:txBody>
      </p:sp>
    </p:spTree>
    <p:extLst>
      <p:ext uri="{BB962C8B-B14F-4D97-AF65-F5344CB8AC3E}">
        <p14:creationId xmlns:p14="http://schemas.microsoft.com/office/powerpoint/2010/main" val="23811156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0"/>
            <a:ext cx="8229600" cy="1143000"/>
          </a:xfrm>
        </p:spPr>
        <p:txBody>
          <a:bodyPr/>
          <a:lstStyle/>
          <a:p>
            <a:r>
              <a:rPr lang="en-GB" b="1" dirty="0"/>
              <a:t>Economic Capital</a:t>
            </a:r>
          </a:p>
        </p:txBody>
      </p:sp>
      <p:sp>
        <p:nvSpPr>
          <p:cNvPr id="3" name="Content Placeholder 2"/>
          <p:cNvSpPr>
            <a:spLocks noGrp="1"/>
          </p:cNvSpPr>
          <p:nvPr>
            <p:ph idx="1"/>
          </p:nvPr>
        </p:nvSpPr>
        <p:spPr>
          <a:xfrm>
            <a:off x="479377" y="3614291"/>
            <a:ext cx="11284498" cy="2262982"/>
          </a:xfrm>
        </p:spPr>
        <p:txBody>
          <a:bodyPr>
            <a:noAutofit/>
          </a:bodyPr>
          <a:lstStyle/>
          <a:p>
            <a:pPr marL="0" indent="0">
              <a:buNone/>
            </a:pPr>
            <a:r>
              <a:rPr lang="en-GB" sz="2800" dirty="0"/>
              <a:t>He suggests that economic and symbolic capital are entwined through displays of one’s material wealth, prestige is likely to bring in material profit, in a good-faith economy where good repute constitutes the best economic guarantee </a:t>
            </a:r>
          </a:p>
          <a:p>
            <a:pPr marL="0" indent="0" algn="r">
              <a:buNone/>
            </a:pPr>
            <a:r>
              <a:rPr lang="en-GB" sz="2800" dirty="0"/>
              <a:t>(Bourdieu, 1990, p. 119)</a:t>
            </a:r>
          </a:p>
          <a:p>
            <a:endParaRPr lang="en-GB" sz="2800" dirty="0"/>
          </a:p>
        </p:txBody>
      </p:sp>
      <p:sp>
        <p:nvSpPr>
          <p:cNvPr id="4" name="TextBox 3">
            <a:extLst>
              <a:ext uri="{FF2B5EF4-FFF2-40B4-BE49-F238E27FC236}">
                <a16:creationId xmlns:a16="http://schemas.microsoft.com/office/drawing/2014/main" id="{451BA729-4C78-4E97-8FC8-9A40EB8FB5B3}"/>
              </a:ext>
            </a:extLst>
          </p:cNvPr>
          <p:cNvSpPr txBox="1"/>
          <p:nvPr/>
        </p:nvSpPr>
        <p:spPr>
          <a:xfrm>
            <a:off x="479376" y="1143000"/>
            <a:ext cx="11233248" cy="1261884"/>
          </a:xfrm>
          <a:prstGeom prst="rect">
            <a:avLst/>
          </a:prstGeom>
          <a:noFill/>
        </p:spPr>
        <p:txBody>
          <a:bodyPr wrap="square" rtlCol="0">
            <a:spAutoFit/>
          </a:bodyPr>
          <a:lstStyle/>
          <a:p>
            <a:r>
              <a:rPr lang="en-GB" sz="2800" dirty="0"/>
              <a:t>Pierre Bourdieu has argued that material goods such as property, wealth and income are ‘linked to lifestyle choices’</a:t>
            </a:r>
          </a:p>
          <a:p>
            <a:pPr algn="r"/>
            <a:r>
              <a:rPr lang="en-GB" sz="2000" dirty="0"/>
              <a:t>Bourdieu cited in Giddens (2006) p.322</a:t>
            </a:r>
          </a:p>
        </p:txBody>
      </p:sp>
      <p:sp>
        <p:nvSpPr>
          <p:cNvPr id="5" name="TextBox 4">
            <a:extLst>
              <a:ext uri="{FF2B5EF4-FFF2-40B4-BE49-F238E27FC236}">
                <a16:creationId xmlns:a16="http://schemas.microsoft.com/office/drawing/2014/main" id="{FE525B14-E49D-4E87-9189-5CC51209321A}"/>
              </a:ext>
            </a:extLst>
          </p:cNvPr>
          <p:cNvSpPr txBox="1"/>
          <p:nvPr/>
        </p:nvSpPr>
        <p:spPr>
          <a:xfrm>
            <a:off x="479376" y="2564904"/>
            <a:ext cx="8886530" cy="523220"/>
          </a:xfrm>
          <a:prstGeom prst="rect">
            <a:avLst/>
          </a:prstGeom>
          <a:noFill/>
        </p:spPr>
        <p:txBody>
          <a:bodyPr wrap="square" rtlCol="0">
            <a:spAutoFit/>
          </a:bodyPr>
          <a:lstStyle/>
          <a:p>
            <a:r>
              <a:rPr lang="en-GB" sz="2800" dirty="0"/>
              <a:t>This means that economic capital is also ‘</a:t>
            </a:r>
            <a:r>
              <a:rPr lang="en-GB" sz="2800" b="1" dirty="0"/>
              <a:t>symbolic</a:t>
            </a:r>
            <a:r>
              <a:rPr lang="en-GB" sz="2800" dirty="0"/>
              <a:t>’ capital</a:t>
            </a:r>
          </a:p>
        </p:txBody>
      </p:sp>
    </p:spTree>
    <p:extLst>
      <p:ext uri="{BB962C8B-B14F-4D97-AF65-F5344CB8AC3E}">
        <p14:creationId xmlns:p14="http://schemas.microsoft.com/office/powerpoint/2010/main" val="4095999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116632"/>
            <a:ext cx="8229600" cy="1143000"/>
          </a:xfrm>
        </p:spPr>
        <p:txBody>
          <a:bodyPr/>
          <a:lstStyle/>
          <a:p>
            <a:r>
              <a:rPr lang="en-GB" b="1" dirty="0"/>
              <a:t>Economic Capital</a:t>
            </a:r>
          </a:p>
        </p:txBody>
      </p:sp>
      <p:pic>
        <p:nvPicPr>
          <p:cNvPr id="1026" name="Picture 2" descr="Image result for veyron">
            <a:extLst>
              <a:ext uri="{FF2B5EF4-FFF2-40B4-BE49-F238E27FC236}">
                <a16:creationId xmlns:a16="http://schemas.microsoft.com/office/drawing/2014/main" id="{EE47310A-BA0A-40FB-8433-2587E8257C9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59158" y="1291372"/>
            <a:ext cx="4824342" cy="2713693"/>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5625778E-47E4-4BAE-8936-6085F94F880E}"/>
              </a:ext>
            </a:extLst>
          </p:cNvPr>
          <p:cNvPicPr>
            <a:picLocks noChangeAspect="1"/>
          </p:cNvPicPr>
          <p:nvPr/>
        </p:nvPicPr>
        <p:blipFill>
          <a:blip r:embed="rId4"/>
          <a:stretch>
            <a:fillRect/>
          </a:stretch>
        </p:blipFill>
        <p:spPr>
          <a:xfrm>
            <a:off x="2873896" y="1737396"/>
            <a:ext cx="6444208" cy="3383209"/>
          </a:xfrm>
          <a:prstGeom prst="rect">
            <a:avLst/>
          </a:prstGeom>
        </p:spPr>
      </p:pic>
      <p:pic>
        <p:nvPicPr>
          <p:cNvPr id="7" name="Picture 6">
            <a:extLst>
              <a:ext uri="{FF2B5EF4-FFF2-40B4-BE49-F238E27FC236}">
                <a16:creationId xmlns:a16="http://schemas.microsoft.com/office/drawing/2014/main" id="{EAC22B5B-B986-4127-A3EA-B1AE7C9F1DBC}"/>
              </a:ext>
            </a:extLst>
          </p:cNvPr>
          <p:cNvPicPr>
            <a:picLocks noChangeAspect="1"/>
          </p:cNvPicPr>
          <p:nvPr/>
        </p:nvPicPr>
        <p:blipFill>
          <a:blip r:embed="rId5"/>
          <a:stretch>
            <a:fillRect/>
          </a:stretch>
        </p:blipFill>
        <p:spPr>
          <a:xfrm>
            <a:off x="5303912" y="2639292"/>
            <a:ext cx="4461606" cy="3383208"/>
          </a:xfrm>
          <a:prstGeom prst="rect">
            <a:avLst/>
          </a:prstGeom>
        </p:spPr>
      </p:pic>
      <p:sp>
        <p:nvSpPr>
          <p:cNvPr id="8" name="TextBox 7">
            <a:extLst>
              <a:ext uri="{FF2B5EF4-FFF2-40B4-BE49-F238E27FC236}">
                <a16:creationId xmlns:a16="http://schemas.microsoft.com/office/drawing/2014/main" id="{6A6D6E65-93F6-41E1-91C0-7352DC0484AD}"/>
              </a:ext>
            </a:extLst>
          </p:cNvPr>
          <p:cNvSpPr txBox="1"/>
          <p:nvPr/>
        </p:nvSpPr>
        <p:spPr>
          <a:xfrm>
            <a:off x="4948423" y="6315598"/>
            <a:ext cx="3744416" cy="369332"/>
          </a:xfrm>
          <a:prstGeom prst="rect">
            <a:avLst/>
          </a:prstGeom>
          <a:noFill/>
        </p:spPr>
        <p:txBody>
          <a:bodyPr wrap="square" rtlCol="0">
            <a:spAutoFit/>
          </a:bodyPr>
          <a:lstStyle/>
          <a:p>
            <a:r>
              <a:rPr lang="en-GB" dirty="0"/>
              <a:t>Do you know how much this sold for?</a:t>
            </a:r>
          </a:p>
        </p:txBody>
      </p:sp>
      <p:pic>
        <p:nvPicPr>
          <p:cNvPr id="10" name="Picture 9">
            <a:extLst>
              <a:ext uri="{FF2B5EF4-FFF2-40B4-BE49-F238E27FC236}">
                <a16:creationId xmlns:a16="http://schemas.microsoft.com/office/drawing/2014/main" id="{1D8EB244-FC73-4096-899F-6E167F2EF20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511825" y="6290225"/>
            <a:ext cx="422777" cy="422777"/>
          </a:xfrm>
          <a:prstGeom prst="rect">
            <a:avLst/>
          </a:prstGeom>
        </p:spPr>
      </p:pic>
      <p:pic>
        <p:nvPicPr>
          <p:cNvPr id="4" name="Picture 3">
            <a:hlinkClick r:id="rId7"/>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8813803" y="6237313"/>
            <a:ext cx="504301" cy="500893"/>
          </a:xfrm>
          <a:prstGeom prst="rect">
            <a:avLst/>
          </a:prstGeom>
        </p:spPr>
      </p:pic>
    </p:spTree>
    <p:extLst>
      <p:ext uri="{BB962C8B-B14F-4D97-AF65-F5344CB8AC3E}">
        <p14:creationId xmlns:p14="http://schemas.microsoft.com/office/powerpoint/2010/main" val="1882985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E36277-6AE5-4098-BD7E-C54215915D94}"/>
              </a:ext>
            </a:extLst>
          </p:cNvPr>
          <p:cNvSpPr txBox="1"/>
          <p:nvPr/>
        </p:nvSpPr>
        <p:spPr>
          <a:xfrm>
            <a:off x="1955540" y="188641"/>
            <a:ext cx="8280920" cy="646331"/>
          </a:xfrm>
          <a:prstGeom prst="rect">
            <a:avLst/>
          </a:prstGeom>
          <a:noFill/>
        </p:spPr>
        <p:txBody>
          <a:bodyPr wrap="square" rtlCol="0">
            <a:spAutoFit/>
          </a:bodyPr>
          <a:lstStyle/>
          <a:p>
            <a:pPr algn="ctr"/>
            <a:r>
              <a:rPr lang="en-GB" sz="3600" b="1" dirty="0"/>
              <a:t>Economic and Symbolic Capital</a:t>
            </a:r>
          </a:p>
        </p:txBody>
      </p:sp>
      <p:sp>
        <p:nvSpPr>
          <p:cNvPr id="3" name="TextBox 2">
            <a:extLst>
              <a:ext uri="{FF2B5EF4-FFF2-40B4-BE49-F238E27FC236}">
                <a16:creationId xmlns:a16="http://schemas.microsoft.com/office/drawing/2014/main" id="{A53975B2-F279-4BC0-81EE-D90B7BA86B6B}"/>
              </a:ext>
            </a:extLst>
          </p:cNvPr>
          <p:cNvSpPr txBox="1"/>
          <p:nvPr/>
        </p:nvSpPr>
        <p:spPr>
          <a:xfrm>
            <a:off x="263352" y="797957"/>
            <a:ext cx="11665296" cy="1723549"/>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This link between economic and symbolic consumption is also known as ‘conspicuous consumption’</a:t>
            </a:r>
          </a:p>
          <a:p>
            <a:pPr marL="285750" indent="-285750">
              <a:spcBef>
                <a:spcPts val="600"/>
              </a:spcBef>
              <a:spcAft>
                <a:spcPts val="600"/>
              </a:spcAft>
              <a:buFont typeface="Arial" panose="020B0604020202020204" pitchFamily="34" charset="0"/>
              <a:buChar char="•"/>
            </a:pPr>
            <a:r>
              <a:rPr lang="en-GB" sz="2400" dirty="0"/>
              <a:t>Conspicuous consumption is ‘Spending on goods and services primarily to display income or wealth, or to attain a certain social status’ </a:t>
            </a:r>
          </a:p>
        </p:txBody>
      </p:sp>
      <p:sp>
        <p:nvSpPr>
          <p:cNvPr id="4" name="TextBox 3">
            <a:extLst>
              <a:ext uri="{FF2B5EF4-FFF2-40B4-BE49-F238E27FC236}">
                <a16:creationId xmlns:a16="http://schemas.microsoft.com/office/drawing/2014/main" id="{28EEE995-AA66-4159-B720-9764575DA504}"/>
              </a:ext>
            </a:extLst>
          </p:cNvPr>
          <p:cNvSpPr txBox="1"/>
          <p:nvPr/>
        </p:nvSpPr>
        <p:spPr>
          <a:xfrm>
            <a:off x="5663952" y="2148051"/>
            <a:ext cx="4320480" cy="461665"/>
          </a:xfrm>
          <a:prstGeom prst="rect">
            <a:avLst/>
          </a:prstGeom>
          <a:noFill/>
        </p:spPr>
        <p:txBody>
          <a:bodyPr wrap="square" rtlCol="0">
            <a:spAutoFit/>
          </a:bodyPr>
          <a:lstStyle/>
          <a:p>
            <a:pPr algn="ctr"/>
            <a:r>
              <a:rPr lang="en-GB" sz="2400" dirty="0" err="1"/>
              <a:t>Hashimzade</a:t>
            </a:r>
            <a:r>
              <a:rPr lang="en-GB" sz="2400" dirty="0"/>
              <a:t> </a:t>
            </a:r>
            <a:r>
              <a:rPr lang="en-GB" sz="2400" i="1" dirty="0"/>
              <a:t>et al </a:t>
            </a:r>
            <a:r>
              <a:rPr lang="en-GB" sz="2400" dirty="0"/>
              <a:t>(2012)</a:t>
            </a:r>
          </a:p>
        </p:txBody>
      </p:sp>
      <p:sp>
        <p:nvSpPr>
          <p:cNvPr id="5" name="TextBox 4">
            <a:extLst>
              <a:ext uri="{FF2B5EF4-FFF2-40B4-BE49-F238E27FC236}">
                <a16:creationId xmlns:a16="http://schemas.microsoft.com/office/drawing/2014/main" id="{A7120AD7-A2D4-4E86-B715-7541620C5C73}"/>
              </a:ext>
            </a:extLst>
          </p:cNvPr>
          <p:cNvSpPr txBox="1"/>
          <p:nvPr/>
        </p:nvSpPr>
        <p:spPr>
          <a:xfrm>
            <a:off x="263353" y="2962332"/>
            <a:ext cx="11279870"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Damien Hirst’s ‘For the Love of God’ can be seen as an example of a ‘positional good’</a:t>
            </a:r>
          </a:p>
        </p:txBody>
      </p:sp>
      <p:sp>
        <p:nvSpPr>
          <p:cNvPr id="6" name="TextBox 5">
            <a:extLst>
              <a:ext uri="{FF2B5EF4-FFF2-40B4-BE49-F238E27FC236}">
                <a16:creationId xmlns:a16="http://schemas.microsoft.com/office/drawing/2014/main" id="{96273264-B77F-4A7C-BACD-F2D3AC7DA9FD}"/>
              </a:ext>
            </a:extLst>
          </p:cNvPr>
          <p:cNvSpPr txBox="1"/>
          <p:nvPr/>
        </p:nvSpPr>
        <p:spPr>
          <a:xfrm>
            <a:off x="293508" y="3812737"/>
            <a:ext cx="11635140"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A good whose value to a consumer depends on the ranking, or the position, of the good in desirability by other consumers, or on the quantity consumed of the good relative to its consumption by others. Social status, luxury holidays, or a degree from a prestigious university are considered to be examples of positional goods.</a:t>
            </a:r>
          </a:p>
        </p:txBody>
      </p:sp>
      <p:sp>
        <p:nvSpPr>
          <p:cNvPr id="7" name="TextBox 6">
            <a:extLst>
              <a:ext uri="{FF2B5EF4-FFF2-40B4-BE49-F238E27FC236}">
                <a16:creationId xmlns:a16="http://schemas.microsoft.com/office/drawing/2014/main" id="{88DFBE40-8BC3-4E24-A069-117F45C9B6E1}"/>
              </a:ext>
            </a:extLst>
          </p:cNvPr>
          <p:cNvSpPr txBox="1"/>
          <p:nvPr/>
        </p:nvSpPr>
        <p:spPr>
          <a:xfrm>
            <a:off x="7294751" y="5540304"/>
            <a:ext cx="4248472" cy="461665"/>
          </a:xfrm>
          <a:prstGeom prst="rect">
            <a:avLst/>
          </a:prstGeom>
          <a:noFill/>
        </p:spPr>
        <p:txBody>
          <a:bodyPr wrap="square" rtlCol="0">
            <a:spAutoFit/>
          </a:bodyPr>
          <a:lstStyle/>
          <a:p>
            <a:pPr algn="ctr"/>
            <a:r>
              <a:rPr lang="en-GB" sz="2400" dirty="0" err="1"/>
              <a:t>Hashimzade</a:t>
            </a:r>
            <a:r>
              <a:rPr lang="en-GB" sz="2400" dirty="0"/>
              <a:t> </a:t>
            </a:r>
            <a:r>
              <a:rPr lang="en-GB" sz="2400" i="1" dirty="0"/>
              <a:t>et al </a:t>
            </a:r>
            <a:r>
              <a:rPr lang="en-GB" sz="2400" dirty="0"/>
              <a:t>(2012)</a:t>
            </a:r>
          </a:p>
        </p:txBody>
      </p:sp>
    </p:spTree>
    <p:extLst>
      <p:ext uri="{BB962C8B-B14F-4D97-AF65-F5344CB8AC3E}">
        <p14:creationId xmlns:p14="http://schemas.microsoft.com/office/powerpoint/2010/main" val="2074075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31561"/>
            <a:ext cx="8229600" cy="706090"/>
          </a:xfrm>
        </p:spPr>
        <p:txBody>
          <a:bodyPr>
            <a:normAutofit fontScale="90000"/>
          </a:bodyPr>
          <a:lstStyle/>
          <a:p>
            <a:r>
              <a:rPr lang="en-GB" b="1" dirty="0"/>
              <a:t>Financial Capital</a:t>
            </a:r>
          </a:p>
        </p:txBody>
      </p:sp>
      <p:sp>
        <p:nvSpPr>
          <p:cNvPr id="5" name="TextBox 4">
            <a:extLst>
              <a:ext uri="{FF2B5EF4-FFF2-40B4-BE49-F238E27FC236}">
                <a16:creationId xmlns:a16="http://schemas.microsoft.com/office/drawing/2014/main" id="{A3F41FEC-E24C-4E24-97EF-54F2D95668BE}"/>
              </a:ext>
            </a:extLst>
          </p:cNvPr>
          <p:cNvSpPr txBox="1"/>
          <p:nvPr/>
        </p:nvSpPr>
        <p:spPr>
          <a:xfrm>
            <a:off x="407368" y="1325087"/>
            <a:ext cx="11233248" cy="954107"/>
          </a:xfrm>
          <a:prstGeom prst="rect">
            <a:avLst/>
          </a:prstGeom>
          <a:noFill/>
        </p:spPr>
        <p:txBody>
          <a:bodyPr wrap="square" rtlCol="0">
            <a:spAutoFit/>
          </a:bodyPr>
          <a:lstStyle/>
          <a:p>
            <a:pPr marL="285750" indent="-285750">
              <a:buFont typeface="Arial" panose="020B0604020202020204" pitchFamily="34" charset="0"/>
              <a:buChar char="•"/>
            </a:pPr>
            <a:r>
              <a:rPr lang="en-GB" sz="2800" dirty="0"/>
              <a:t>It has been argued that financial capital is capital that is controlled by banks and used by industrialists to grow and expand their businesses</a:t>
            </a:r>
          </a:p>
        </p:txBody>
      </p:sp>
      <p:sp>
        <p:nvSpPr>
          <p:cNvPr id="6" name="TextBox 5">
            <a:extLst>
              <a:ext uri="{FF2B5EF4-FFF2-40B4-BE49-F238E27FC236}">
                <a16:creationId xmlns:a16="http://schemas.microsoft.com/office/drawing/2014/main" id="{2E8FFA91-6986-4C69-BC29-BFE0824B3168}"/>
              </a:ext>
            </a:extLst>
          </p:cNvPr>
          <p:cNvSpPr txBox="1"/>
          <p:nvPr/>
        </p:nvSpPr>
        <p:spPr>
          <a:xfrm>
            <a:off x="407368" y="2693239"/>
            <a:ext cx="10945216"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Therefore banks could be seen as ‘Industrial Capitalists’</a:t>
            </a:r>
          </a:p>
        </p:txBody>
      </p:sp>
      <p:sp>
        <p:nvSpPr>
          <p:cNvPr id="8" name="TextBox 7">
            <a:extLst>
              <a:ext uri="{FF2B5EF4-FFF2-40B4-BE49-F238E27FC236}">
                <a16:creationId xmlns:a16="http://schemas.microsoft.com/office/drawing/2014/main" id="{7AD57E81-9F89-4F15-A7EE-BBA3F50B6A2A}"/>
              </a:ext>
            </a:extLst>
          </p:cNvPr>
          <p:cNvSpPr txBox="1"/>
          <p:nvPr/>
        </p:nvSpPr>
        <p:spPr>
          <a:xfrm>
            <a:off x="8421351" y="3269302"/>
            <a:ext cx="2232248" cy="400110"/>
          </a:xfrm>
          <a:prstGeom prst="rect">
            <a:avLst/>
          </a:prstGeom>
          <a:noFill/>
        </p:spPr>
        <p:txBody>
          <a:bodyPr wrap="square" rtlCol="0">
            <a:spAutoFit/>
          </a:bodyPr>
          <a:lstStyle/>
          <a:p>
            <a:r>
              <a:rPr lang="en-GB" sz="2000" dirty="0"/>
              <a:t>Lenin (1916:2010)</a:t>
            </a:r>
          </a:p>
        </p:txBody>
      </p:sp>
      <p:sp>
        <p:nvSpPr>
          <p:cNvPr id="9" name="TextBox 8">
            <a:extLst>
              <a:ext uri="{FF2B5EF4-FFF2-40B4-BE49-F238E27FC236}">
                <a16:creationId xmlns:a16="http://schemas.microsoft.com/office/drawing/2014/main" id="{9DCAE59B-C337-4B74-94F5-5E8D66C2758D}"/>
              </a:ext>
            </a:extLst>
          </p:cNvPr>
          <p:cNvSpPr txBox="1"/>
          <p:nvPr/>
        </p:nvSpPr>
        <p:spPr>
          <a:xfrm>
            <a:off x="407368" y="3701350"/>
            <a:ext cx="11099576"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As industry grows and expands it concentrates production in the hands of a few huge companies which can lead to market domination or event the creation of monopolies</a:t>
            </a:r>
          </a:p>
        </p:txBody>
      </p:sp>
    </p:spTree>
    <p:extLst>
      <p:ext uri="{BB962C8B-B14F-4D97-AF65-F5344CB8AC3E}">
        <p14:creationId xmlns:p14="http://schemas.microsoft.com/office/powerpoint/2010/main" val="588070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E6177BD-73F1-46B5-AEDA-6BA62CE121DA}"/>
              </a:ext>
            </a:extLst>
          </p:cNvPr>
          <p:cNvSpPr txBox="1"/>
          <p:nvPr/>
        </p:nvSpPr>
        <p:spPr>
          <a:xfrm>
            <a:off x="371200" y="1170325"/>
            <a:ext cx="8208912"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Examples of this financial domination; </a:t>
            </a:r>
          </a:p>
        </p:txBody>
      </p:sp>
      <p:sp>
        <p:nvSpPr>
          <p:cNvPr id="4" name="Title 1">
            <a:extLst>
              <a:ext uri="{FF2B5EF4-FFF2-40B4-BE49-F238E27FC236}">
                <a16:creationId xmlns:a16="http://schemas.microsoft.com/office/drawing/2014/main" id="{82F955EE-6C04-4A5A-9E32-E22EA0586AB3}"/>
              </a:ext>
            </a:extLst>
          </p:cNvPr>
          <p:cNvSpPr txBox="1">
            <a:spLocks/>
          </p:cNvSpPr>
          <p:nvPr/>
        </p:nvSpPr>
        <p:spPr>
          <a:xfrm>
            <a:off x="1981200" y="31561"/>
            <a:ext cx="8229600" cy="706090"/>
          </a:xfrm>
          <a:prstGeom prst="rect">
            <a:avLst/>
          </a:prstGeom>
        </p:spPr>
        <p:txBody>
          <a:bodyP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Financial Capital</a:t>
            </a:r>
          </a:p>
        </p:txBody>
      </p:sp>
      <p:sp>
        <p:nvSpPr>
          <p:cNvPr id="13" name="TextBox 12">
            <a:extLst>
              <a:ext uri="{FF2B5EF4-FFF2-40B4-BE49-F238E27FC236}">
                <a16:creationId xmlns:a16="http://schemas.microsoft.com/office/drawing/2014/main" id="{E8554F2A-9508-DCD6-B938-E9C09893F8D2}"/>
              </a:ext>
            </a:extLst>
          </p:cNvPr>
          <p:cNvSpPr txBox="1"/>
          <p:nvPr/>
        </p:nvSpPr>
        <p:spPr>
          <a:xfrm>
            <a:off x="371200" y="2132856"/>
            <a:ext cx="11017224" cy="3293209"/>
          </a:xfrm>
          <a:prstGeom prst="rect">
            <a:avLst/>
          </a:prstGeom>
          <a:noFill/>
        </p:spPr>
        <p:txBody>
          <a:bodyPr wrap="square" rtlCol="0">
            <a:spAutoFit/>
          </a:bodyPr>
          <a:lstStyle/>
          <a:p>
            <a:pPr marL="457200" indent="-457200">
              <a:spcBef>
                <a:spcPts val="1200"/>
              </a:spcBef>
              <a:spcAft>
                <a:spcPts val="1200"/>
              </a:spcAft>
              <a:buFont typeface="Arial" panose="020B0604020202020204" pitchFamily="34" charset="0"/>
              <a:buChar char="•"/>
            </a:pPr>
            <a:r>
              <a:rPr lang="en-GB" sz="2800" dirty="0"/>
              <a:t>Each year </a:t>
            </a:r>
            <a:r>
              <a:rPr lang="en-GB" sz="2800" dirty="0">
                <a:hlinkClick r:id="rId2"/>
              </a:rPr>
              <a:t>Forbes Business Magazine </a:t>
            </a:r>
            <a:r>
              <a:rPr lang="en-GB" sz="2800" dirty="0"/>
              <a:t>publishes a list of the 2000 richest companies based on sales, profits, assets and market value</a:t>
            </a:r>
          </a:p>
          <a:p>
            <a:pPr marL="457200" indent="-457200">
              <a:spcBef>
                <a:spcPts val="1200"/>
              </a:spcBef>
              <a:spcAft>
                <a:spcPts val="1200"/>
              </a:spcAft>
              <a:buFont typeface="Arial" panose="020B0604020202020204" pitchFamily="34" charset="0"/>
              <a:buChar char="•"/>
            </a:pPr>
            <a:r>
              <a:rPr lang="en-GB" sz="2800" dirty="0"/>
              <a:t>Many of these companies are now ‘richer’ than many countries as measured by the </a:t>
            </a:r>
            <a:r>
              <a:rPr lang="en-GB" sz="2800" dirty="0">
                <a:hlinkClick r:id="rId3"/>
              </a:rPr>
              <a:t>World Bank</a:t>
            </a:r>
            <a:endParaRPr lang="en-GB" sz="2800" dirty="0"/>
          </a:p>
          <a:p>
            <a:pPr marL="457200" indent="-457200">
              <a:spcBef>
                <a:spcPts val="1200"/>
              </a:spcBef>
              <a:spcAft>
                <a:spcPts val="1200"/>
              </a:spcAft>
              <a:buFont typeface="Arial" panose="020B0604020202020204" pitchFamily="34" charset="0"/>
              <a:buChar char="•"/>
            </a:pPr>
            <a:r>
              <a:rPr lang="en-GB" sz="2800" dirty="0"/>
              <a:t>Whilst a direct comparison is difficult, some have claimed that Apple is richer than the UK Forbes (Snowden Smith, 2022)</a:t>
            </a:r>
          </a:p>
        </p:txBody>
      </p:sp>
    </p:spTree>
    <p:extLst>
      <p:ext uri="{BB962C8B-B14F-4D97-AF65-F5344CB8AC3E}">
        <p14:creationId xmlns:p14="http://schemas.microsoft.com/office/powerpoint/2010/main" val="35387076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9422" y="0"/>
            <a:ext cx="8229600" cy="1143000"/>
          </a:xfrm>
        </p:spPr>
        <p:txBody>
          <a:bodyPr>
            <a:normAutofit/>
          </a:bodyPr>
          <a:lstStyle/>
          <a:p>
            <a:r>
              <a:rPr lang="en-GB" b="1" dirty="0"/>
              <a:t>Human Capital</a:t>
            </a:r>
          </a:p>
        </p:txBody>
      </p:sp>
      <p:sp>
        <p:nvSpPr>
          <p:cNvPr id="3" name="Content Placeholder 2"/>
          <p:cNvSpPr>
            <a:spLocks noGrp="1"/>
          </p:cNvSpPr>
          <p:nvPr>
            <p:ph idx="1"/>
          </p:nvPr>
        </p:nvSpPr>
        <p:spPr>
          <a:xfrm>
            <a:off x="263352" y="1412776"/>
            <a:ext cx="11457724" cy="2463485"/>
          </a:xfrm>
        </p:spPr>
        <p:txBody>
          <a:bodyPr>
            <a:normAutofit/>
          </a:bodyPr>
          <a:lstStyle/>
          <a:p>
            <a:r>
              <a:rPr lang="en-GB" dirty="0"/>
              <a:t>The ‘resources’ in people, such as skills, education, health, job training and other non-monetary assets, that ‘influence future monetary and psychic (social-psychological functioning) income’ </a:t>
            </a:r>
          </a:p>
          <a:p>
            <a:pPr marL="0" indent="0" algn="r">
              <a:buNone/>
            </a:pPr>
            <a:r>
              <a:rPr lang="en-GB" dirty="0"/>
              <a:t>(Becker 1964 </a:t>
            </a:r>
            <a:r>
              <a:rPr lang="en-GB" i="1" dirty="0"/>
              <a:t>cited in </a:t>
            </a:r>
            <a:r>
              <a:rPr lang="en-GB" dirty="0"/>
              <a:t>Dillion, 2010, p. 248).</a:t>
            </a:r>
          </a:p>
        </p:txBody>
      </p:sp>
      <p:sp>
        <p:nvSpPr>
          <p:cNvPr id="8" name="TextBox 7">
            <a:extLst>
              <a:ext uri="{FF2B5EF4-FFF2-40B4-BE49-F238E27FC236}">
                <a16:creationId xmlns:a16="http://schemas.microsoft.com/office/drawing/2014/main" id="{6248A9C3-BE6C-4550-8E31-41422DC98ED5}"/>
              </a:ext>
            </a:extLst>
          </p:cNvPr>
          <p:cNvSpPr txBox="1"/>
          <p:nvPr/>
        </p:nvSpPr>
        <p:spPr>
          <a:xfrm>
            <a:off x="263352" y="3876261"/>
            <a:ext cx="11521280" cy="2062103"/>
          </a:xfrm>
          <a:prstGeom prst="rect">
            <a:avLst/>
          </a:prstGeom>
          <a:noFill/>
        </p:spPr>
        <p:txBody>
          <a:bodyPr wrap="square" rtlCol="0">
            <a:spAutoFit/>
          </a:bodyPr>
          <a:lstStyle/>
          <a:p>
            <a:pPr marL="285750" indent="-285750">
              <a:buFont typeface="Arial" panose="020B0604020202020204" pitchFamily="34" charset="0"/>
              <a:buChar char="•"/>
            </a:pPr>
            <a:r>
              <a:rPr lang="en-GB" sz="3200" dirty="0"/>
              <a:t>Human capital is created by changing persons so as to give them skills and capabilities that make them able to act in new ways </a:t>
            </a:r>
          </a:p>
          <a:p>
            <a:pPr algn="r"/>
            <a:r>
              <a:rPr lang="en-GB" sz="3200" dirty="0"/>
              <a:t>(Coleman, 1990, p. 304 </a:t>
            </a:r>
            <a:r>
              <a:rPr lang="en-GB" sz="3200" i="1" dirty="0"/>
              <a:t>cited in </a:t>
            </a:r>
            <a:r>
              <a:rPr lang="en-GB" sz="3200" dirty="0"/>
              <a:t>Dillion, 2010, p. 248).</a:t>
            </a:r>
          </a:p>
          <a:p>
            <a:endParaRPr lang="en-GB" sz="3200" dirty="0"/>
          </a:p>
        </p:txBody>
      </p:sp>
    </p:spTree>
    <p:extLst>
      <p:ext uri="{BB962C8B-B14F-4D97-AF65-F5344CB8AC3E}">
        <p14:creationId xmlns:p14="http://schemas.microsoft.com/office/powerpoint/2010/main" val="3589092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9422" y="0"/>
            <a:ext cx="8229600" cy="1143000"/>
          </a:xfrm>
        </p:spPr>
        <p:txBody>
          <a:bodyPr>
            <a:normAutofit/>
          </a:bodyPr>
          <a:lstStyle/>
          <a:p>
            <a:r>
              <a:rPr lang="en-GB" b="1" dirty="0"/>
              <a:t>Human Capital</a:t>
            </a:r>
          </a:p>
        </p:txBody>
      </p:sp>
      <p:sp>
        <p:nvSpPr>
          <p:cNvPr id="3" name="Content Placeholder 2"/>
          <p:cNvSpPr>
            <a:spLocks noGrp="1"/>
          </p:cNvSpPr>
          <p:nvPr>
            <p:ph idx="1"/>
          </p:nvPr>
        </p:nvSpPr>
        <p:spPr>
          <a:xfrm>
            <a:off x="407368" y="1109532"/>
            <a:ext cx="11521280" cy="951317"/>
          </a:xfrm>
        </p:spPr>
        <p:txBody>
          <a:bodyPr>
            <a:normAutofit/>
          </a:bodyPr>
          <a:lstStyle/>
          <a:p>
            <a:r>
              <a:rPr lang="en-GB" sz="2800" dirty="0"/>
              <a:t>In sociological terms ‘human capital’ relates not only to the ‘human resources’ that exist within a company</a:t>
            </a:r>
          </a:p>
          <a:p>
            <a:pPr marL="0" indent="0" algn="r">
              <a:buNone/>
            </a:pPr>
            <a:endParaRPr lang="en-GB" sz="2800" dirty="0"/>
          </a:p>
        </p:txBody>
      </p:sp>
      <p:sp>
        <p:nvSpPr>
          <p:cNvPr id="5" name="Content Placeholder 2">
            <a:extLst>
              <a:ext uri="{FF2B5EF4-FFF2-40B4-BE49-F238E27FC236}">
                <a16:creationId xmlns:a16="http://schemas.microsoft.com/office/drawing/2014/main" id="{F9B5796B-CA7D-4834-8F60-FBC652BF08E0}"/>
              </a:ext>
            </a:extLst>
          </p:cNvPr>
          <p:cNvSpPr txBox="1">
            <a:spLocks/>
          </p:cNvSpPr>
          <p:nvPr/>
        </p:nvSpPr>
        <p:spPr>
          <a:xfrm>
            <a:off x="407368" y="2219063"/>
            <a:ext cx="11521280" cy="951317"/>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800" dirty="0"/>
              <a:t>It also relates to the way that these ‘human resources’ are converted by the ‘labour’ or work performed by people into economic value and eventually into profit</a:t>
            </a:r>
          </a:p>
          <a:p>
            <a:pPr marL="0" indent="0" algn="r">
              <a:buNone/>
            </a:pPr>
            <a:endParaRPr lang="en-GB" sz="2800" dirty="0"/>
          </a:p>
        </p:txBody>
      </p:sp>
      <p:sp>
        <p:nvSpPr>
          <p:cNvPr id="4" name="TextBox 3">
            <a:extLst>
              <a:ext uri="{FF2B5EF4-FFF2-40B4-BE49-F238E27FC236}">
                <a16:creationId xmlns:a16="http://schemas.microsoft.com/office/drawing/2014/main" id="{2EC0441C-7FA8-474E-9AA5-320C8047EB34}"/>
              </a:ext>
            </a:extLst>
          </p:cNvPr>
          <p:cNvSpPr txBox="1"/>
          <p:nvPr/>
        </p:nvSpPr>
        <p:spPr>
          <a:xfrm>
            <a:off x="444061" y="3645025"/>
            <a:ext cx="11478909" cy="2323713"/>
          </a:xfrm>
          <a:prstGeom prst="rect">
            <a:avLst/>
          </a:prstGeom>
          <a:noFill/>
        </p:spPr>
        <p:txBody>
          <a:bodyPr wrap="square" rtlCol="0">
            <a:spAutoFit/>
          </a:bodyPr>
          <a:lstStyle/>
          <a:p>
            <a:pPr marL="285750" indent="-285750">
              <a:buFont typeface="Arial" panose="020B0604020202020204" pitchFamily="34" charset="0"/>
              <a:buChar char="•"/>
            </a:pPr>
            <a:r>
              <a:rPr lang="en-GB" sz="2800" dirty="0"/>
              <a:t>As a concept it therefore combines the people who do the work, the skills that they have or develop ‘on the job’ and the profit that results from their work</a:t>
            </a:r>
          </a:p>
          <a:p>
            <a:pPr marL="285750" indent="-285750">
              <a:spcBef>
                <a:spcPts val="600"/>
              </a:spcBef>
              <a:spcAft>
                <a:spcPts val="600"/>
              </a:spcAft>
              <a:buFont typeface="Arial" panose="020B0604020202020204" pitchFamily="34" charset="0"/>
              <a:buChar char="•"/>
            </a:pPr>
            <a:r>
              <a:rPr lang="en-GB" sz="2800" dirty="0"/>
              <a:t>Therefore, if people are in unskilled jobs they have lower ‘human capital’ as well as lower financial capital</a:t>
            </a:r>
          </a:p>
        </p:txBody>
      </p:sp>
      <p:sp>
        <p:nvSpPr>
          <p:cNvPr id="6" name="TextBox 5"/>
          <p:cNvSpPr txBox="1"/>
          <p:nvPr/>
        </p:nvSpPr>
        <p:spPr>
          <a:xfrm>
            <a:off x="4079776" y="6093297"/>
            <a:ext cx="5112568" cy="646331"/>
          </a:xfrm>
          <a:prstGeom prst="rect">
            <a:avLst/>
          </a:prstGeom>
          <a:noFill/>
        </p:spPr>
        <p:txBody>
          <a:bodyPr wrap="square" rtlCol="0">
            <a:spAutoFit/>
          </a:bodyPr>
          <a:lstStyle/>
          <a:p>
            <a:r>
              <a:rPr lang="en-GB" dirty="0"/>
              <a:t>Human capital and inequality in the United Kingdom</a:t>
            </a:r>
          </a:p>
          <a:p>
            <a:r>
              <a:rPr lang="en-GB" dirty="0" err="1"/>
              <a:t>Attanasio</a:t>
            </a:r>
            <a:r>
              <a:rPr lang="en-GB" dirty="0"/>
              <a:t>, O. and Blundell, R. (2015)</a:t>
            </a:r>
          </a:p>
        </p:txBody>
      </p:sp>
      <p:pic>
        <p:nvPicPr>
          <p:cNvPr id="7" name="Picture 6">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186165" y="6025934"/>
            <a:ext cx="504056" cy="504056"/>
          </a:xfrm>
          <a:prstGeom prst="rect">
            <a:avLst/>
          </a:prstGeom>
        </p:spPr>
      </p:pic>
    </p:spTree>
    <p:extLst>
      <p:ext uri="{BB962C8B-B14F-4D97-AF65-F5344CB8AC3E}">
        <p14:creationId xmlns:p14="http://schemas.microsoft.com/office/powerpoint/2010/main" val="2964895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4" grpId="0" build="p"/>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0"/>
            <a:ext cx="8229600" cy="1143000"/>
          </a:xfrm>
        </p:spPr>
        <p:txBody>
          <a:bodyPr>
            <a:normAutofit/>
          </a:bodyPr>
          <a:lstStyle/>
          <a:p>
            <a:r>
              <a:rPr lang="en-GB" b="1" dirty="0"/>
              <a:t>Social Capital</a:t>
            </a:r>
          </a:p>
        </p:txBody>
      </p:sp>
      <p:sp>
        <p:nvSpPr>
          <p:cNvPr id="3" name="Content Placeholder 2"/>
          <p:cNvSpPr>
            <a:spLocks noGrp="1"/>
          </p:cNvSpPr>
          <p:nvPr>
            <p:ph idx="1"/>
          </p:nvPr>
        </p:nvSpPr>
        <p:spPr>
          <a:xfrm>
            <a:off x="335360" y="1417639"/>
            <a:ext cx="11521280" cy="1143001"/>
          </a:xfrm>
        </p:spPr>
        <p:txBody>
          <a:bodyPr/>
          <a:lstStyle/>
          <a:p>
            <a:r>
              <a:rPr lang="en-GB" dirty="0"/>
              <a:t>Bourdieu (1992 </a:t>
            </a:r>
            <a:r>
              <a:rPr lang="en-GB" i="1" dirty="0"/>
              <a:t>cited in </a:t>
            </a:r>
            <a:r>
              <a:rPr lang="en-GB" dirty="0"/>
              <a:t>Giddens, 2006, p.322) defines Social Capital as:</a:t>
            </a:r>
          </a:p>
        </p:txBody>
      </p:sp>
      <p:sp>
        <p:nvSpPr>
          <p:cNvPr id="5" name="TextBox 4">
            <a:extLst>
              <a:ext uri="{FF2B5EF4-FFF2-40B4-BE49-F238E27FC236}">
                <a16:creationId xmlns:a16="http://schemas.microsoft.com/office/drawing/2014/main" id="{C30B8F56-E006-48B6-91C9-5D2A4FC2BEF1}"/>
              </a:ext>
            </a:extLst>
          </p:cNvPr>
          <p:cNvSpPr txBox="1"/>
          <p:nvPr/>
        </p:nvSpPr>
        <p:spPr>
          <a:xfrm>
            <a:off x="2135560" y="2708920"/>
            <a:ext cx="7776864" cy="2862322"/>
          </a:xfrm>
          <a:prstGeom prst="rect">
            <a:avLst/>
          </a:prstGeom>
          <a:noFill/>
        </p:spPr>
        <p:txBody>
          <a:bodyPr wrap="square" rtlCol="0">
            <a:spAutoFit/>
          </a:bodyPr>
          <a:lstStyle/>
          <a:p>
            <a:pPr algn="ctr"/>
            <a:r>
              <a:rPr lang="en-GB" sz="3600" i="1" dirty="0"/>
              <a:t>‘The resources that individuals or groups gain ‘by virtue of possessing a durable network of more or less institutionalised relationships of mutual acquaintance and recognition’. </a:t>
            </a:r>
          </a:p>
        </p:txBody>
      </p:sp>
    </p:spTree>
    <p:extLst>
      <p:ext uri="{BB962C8B-B14F-4D97-AF65-F5344CB8AC3E}">
        <p14:creationId xmlns:p14="http://schemas.microsoft.com/office/powerpoint/2010/main" val="2243072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Social Capital</a:t>
            </a:r>
          </a:p>
        </p:txBody>
      </p:sp>
      <p:sp>
        <p:nvSpPr>
          <p:cNvPr id="3" name="Content Placeholder 2"/>
          <p:cNvSpPr>
            <a:spLocks noGrp="1"/>
          </p:cNvSpPr>
          <p:nvPr>
            <p:ph idx="1"/>
          </p:nvPr>
        </p:nvSpPr>
        <p:spPr>
          <a:xfrm>
            <a:off x="1981200" y="1600201"/>
            <a:ext cx="8229600" cy="604664"/>
          </a:xfrm>
        </p:spPr>
        <p:txBody>
          <a:bodyPr>
            <a:normAutofit/>
          </a:bodyPr>
          <a:lstStyle/>
          <a:p>
            <a:r>
              <a:rPr lang="en-GB" sz="2800" dirty="0"/>
              <a:t>Putnam (1993a, p. 169 </a:t>
            </a:r>
            <a:r>
              <a:rPr lang="en-GB" sz="2800" i="1" dirty="0"/>
              <a:t>cited in </a:t>
            </a:r>
            <a:r>
              <a:rPr lang="en-GB" sz="2800" dirty="0"/>
              <a:t> Field, 2012, p. 4)</a:t>
            </a:r>
          </a:p>
        </p:txBody>
      </p:sp>
      <p:sp>
        <p:nvSpPr>
          <p:cNvPr id="5" name="TextBox 4">
            <a:extLst>
              <a:ext uri="{FF2B5EF4-FFF2-40B4-BE49-F238E27FC236}">
                <a16:creationId xmlns:a16="http://schemas.microsoft.com/office/drawing/2014/main" id="{F427FF89-9774-4B73-A82A-EC0FBC51E41A}"/>
              </a:ext>
            </a:extLst>
          </p:cNvPr>
          <p:cNvSpPr txBox="1"/>
          <p:nvPr/>
        </p:nvSpPr>
        <p:spPr>
          <a:xfrm>
            <a:off x="2855640" y="2521059"/>
            <a:ext cx="6264696" cy="2862322"/>
          </a:xfrm>
          <a:prstGeom prst="rect">
            <a:avLst/>
          </a:prstGeom>
          <a:noFill/>
        </p:spPr>
        <p:txBody>
          <a:bodyPr wrap="square" rtlCol="0">
            <a:spAutoFit/>
          </a:bodyPr>
          <a:lstStyle/>
          <a:p>
            <a:pPr algn="ctr"/>
            <a:r>
              <a:rPr lang="en-GB" sz="3600" i="1" dirty="0"/>
              <a:t>‘features of social organisation, such as trust, norms, and networks, that can improve the efficiency of society by facilitating coordinated actions’.</a:t>
            </a:r>
          </a:p>
        </p:txBody>
      </p:sp>
    </p:spTree>
    <p:extLst>
      <p:ext uri="{BB962C8B-B14F-4D97-AF65-F5344CB8AC3E}">
        <p14:creationId xmlns:p14="http://schemas.microsoft.com/office/powerpoint/2010/main" val="2754785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298"/>
            <a:ext cx="8229600" cy="1143000"/>
          </a:xfrm>
        </p:spPr>
        <p:txBody>
          <a:bodyPr/>
          <a:lstStyle/>
          <a:p>
            <a:r>
              <a:rPr lang="en-GB" b="1" dirty="0"/>
              <a:t>Social Capital</a:t>
            </a:r>
          </a:p>
        </p:txBody>
      </p:sp>
      <p:sp>
        <p:nvSpPr>
          <p:cNvPr id="7" name="TextBox 6">
            <a:extLst>
              <a:ext uri="{FF2B5EF4-FFF2-40B4-BE49-F238E27FC236}">
                <a16:creationId xmlns:a16="http://schemas.microsoft.com/office/drawing/2014/main" id="{1128F779-6E18-4C9F-9200-781A1C32C59E}"/>
              </a:ext>
            </a:extLst>
          </p:cNvPr>
          <p:cNvSpPr txBox="1"/>
          <p:nvPr/>
        </p:nvSpPr>
        <p:spPr>
          <a:xfrm>
            <a:off x="2063552" y="1340768"/>
            <a:ext cx="8147248" cy="2677656"/>
          </a:xfrm>
          <a:prstGeom prst="rect">
            <a:avLst/>
          </a:prstGeom>
          <a:noFill/>
        </p:spPr>
        <p:txBody>
          <a:bodyPr wrap="square" rtlCol="0">
            <a:spAutoFit/>
          </a:bodyPr>
          <a:lstStyle/>
          <a:p>
            <a:pPr algn="ctr"/>
            <a:r>
              <a:rPr lang="en-GB" sz="2800" i="1" dirty="0"/>
              <a:t>In small groups, discuss this important concept.</a:t>
            </a:r>
          </a:p>
          <a:p>
            <a:pPr algn="ctr"/>
            <a:endParaRPr lang="en-GB" sz="2800" i="1" dirty="0"/>
          </a:p>
          <a:p>
            <a:pPr algn="ctr"/>
            <a:r>
              <a:rPr lang="en-GB" sz="2800" i="1" dirty="0"/>
              <a:t>What does it mean?</a:t>
            </a:r>
          </a:p>
          <a:p>
            <a:pPr algn="ctr"/>
            <a:endParaRPr lang="en-GB" sz="2800" i="1" dirty="0"/>
          </a:p>
          <a:p>
            <a:pPr algn="ctr"/>
            <a:r>
              <a:rPr lang="en-GB" sz="2800" i="1" dirty="0"/>
              <a:t>Using the handout from the OECD as a guide, can you think of examples of social capital?</a:t>
            </a:r>
          </a:p>
        </p:txBody>
      </p:sp>
      <p:pic>
        <p:nvPicPr>
          <p:cNvPr id="9" name="Picture 8">
            <a:hlinkClick r:id="rId3"/>
            <a:extLst>
              <a:ext uri="{FF2B5EF4-FFF2-40B4-BE49-F238E27FC236}">
                <a16:creationId xmlns:a16="http://schemas.microsoft.com/office/drawing/2014/main" id="{AC280206-0964-4953-807C-DE67A05EC92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195422" y="4653137"/>
            <a:ext cx="604435" cy="604435"/>
          </a:xfrm>
          <a:prstGeom prst="rect">
            <a:avLst/>
          </a:prstGeom>
        </p:spPr>
      </p:pic>
      <p:sp>
        <p:nvSpPr>
          <p:cNvPr id="10" name="TextBox 9">
            <a:extLst>
              <a:ext uri="{FF2B5EF4-FFF2-40B4-BE49-F238E27FC236}">
                <a16:creationId xmlns:a16="http://schemas.microsoft.com/office/drawing/2014/main" id="{FD1445A3-AFA0-4CC5-B6B8-A45425072575}"/>
              </a:ext>
            </a:extLst>
          </p:cNvPr>
          <p:cNvSpPr txBox="1"/>
          <p:nvPr/>
        </p:nvSpPr>
        <p:spPr>
          <a:xfrm>
            <a:off x="4799857" y="4725144"/>
            <a:ext cx="3572029" cy="369332"/>
          </a:xfrm>
          <a:prstGeom prst="rect">
            <a:avLst/>
          </a:prstGeom>
          <a:noFill/>
        </p:spPr>
        <p:txBody>
          <a:bodyPr wrap="square" rtlCol="0">
            <a:spAutoFit/>
          </a:bodyPr>
          <a:lstStyle/>
          <a:p>
            <a:r>
              <a:rPr lang="en-GB" dirty="0"/>
              <a:t>Guided Study Activity: Social Capital</a:t>
            </a:r>
          </a:p>
        </p:txBody>
      </p:sp>
      <p:sp>
        <p:nvSpPr>
          <p:cNvPr id="11" name="TextBox 10">
            <a:extLst>
              <a:ext uri="{FF2B5EF4-FFF2-40B4-BE49-F238E27FC236}">
                <a16:creationId xmlns:a16="http://schemas.microsoft.com/office/drawing/2014/main" id="{B0098F38-EAE7-4A9C-B5F9-BAF3BAFDCAB3}"/>
              </a:ext>
            </a:extLst>
          </p:cNvPr>
          <p:cNvSpPr txBox="1"/>
          <p:nvPr/>
        </p:nvSpPr>
        <p:spPr>
          <a:xfrm>
            <a:off x="3647728" y="5426060"/>
            <a:ext cx="5472608" cy="523220"/>
          </a:xfrm>
          <a:prstGeom prst="rect">
            <a:avLst/>
          </a:prstGeom>
          <a:noFill/>
        </p:spPr>
        <p:txBody>
          <a:bodyPr wrap="square" rtlCol="0">
            <a:spAutoFit/>
          </a:bodyPr>
          <a:lstStyle/>
          <a:p>
            <a:pPr algn="ctr"/>
            <a:r>
              <a:rPr lang="en-GB" sz="2800" i="1" dirty="0"/>
              <a:t>Feedback to your Tutor</a:t>
            </a:r>
          </a:p>
        </p:txBody>
      </p:sp>
      <p:pic>
        <p:nvPicPr>
          <p:cNvPr id="4" name="Picture 3" descr="A close up of a logo&#10;&#10;Description automatically generated">
            <a:extLst>
              <a:ext uri="{FF2B5EF4-FFF2-40B4-BE49-F238E27FC236}">
                <a16:creationId xmlns:a16="http://schemas.microsoft.com/office/drawing/2014/main" id="{8F0F9CA7-1460-414A-9BB0-40F578151BB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223793" y="4048578"/>
            <a:ext cx="604435" cy="604435"/>
          </a:xfrm>
          <a:prstGeom prst="rect">
            <a:avLst/>
          </a:prstGeom>
        </p:spPr>
      </p:pic>
      <p:sp>
        <p:nvSpPr>
          <p:cNvPr id="12" name="TextBox 11">
            <a:extLst>
              <a:ext uri="{FF2B5EF4-FFF2-40B4-BE49-F238E27FC236}">
                <a16:creationId xmlns:a16="http://schemas.microsoft.com/office/drawing/2014/main" id="{A2736664-6ADC-4FA7-AE6E-989A785D85B8}"/>
              </a:ext>
            </a:extLst>
          </p:cNvPr>
          <p:cNvSpPr txBox="1"/>
          <p:nvPr/>
        </p:nvSpPr>
        <p:spPr>
          <a:xfrm>
            <a:off x="4820832" y="4135080"/>
            <a:ext cx="4155489" cy="369332"/>
          </a:xfrm>
          <a:prstGeom prst="rect">
            <a:avLst/>
          </a:prstGeom>
          <a:noFill/>
        </p:spPr>
        <p:txBody>
          <a:bodyPr wrap="square" rtlCol="0">
            <a:spAutoFit/>
          </a:bodyPr>
          <a:lstStyle/>
          <a:p>
            <a:r>
              <a:rPr lang="en-GB" dirty="0"/>
              <a:t>Handout: Social Capital – OECD Definition</a:t>
            </a:r>
          </a:p>
        </p:txBody>
      </p:sp>
    </p:spTree>
    <p:extLst>
      <p:ext uri="{BB962C8B-B14F-4D97-AF65-F5344CB8AC3E}">
        <p14:creationId xmlns:p14="http://schemas.microsoft.com/office/powerpoint/2010/main" val="3691279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10" grpId="0"/>
      <p:bldP spid="11" grpId="0"/>
      <p:bldP spid="1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Social Capital </a:t>
            </a:r>
          </a:p>
        </p:txBody>
      </p:sp>
      <p:sp>
        <p:nvSpPr>
          <p:cNvPr id="3" name="Content Placeholder 2"/>
          <p:cNvSpPr>
            <a:spLocks noGrp="1"/>
          </p:cNvSpPr>
          <p:nvPr>
            <p:ph idx="1"/>
          </p:nvPr>
        </p:nvSpPr>
        <p:spPr>
          <a:xfrm>
            <a:off x="335360" y="1628800"/>
            <a:ext cx="11521280" cy="4525963"/>
          </a:xfrm>
        </p:spPr>
        <p:txBody>
          <a:bodyPr>
            <a:normAutofit/>
          </a:bodyPr>
          <a:lstStyle/>
          <a:p>
            <a:r>
              <a:rPr lang="en-GB" sz="3600" dirty="0"/>
              <a:t>Social networks contain value for individuals</a:t>
            </a:r>
          </a:p>
          <a:p>
            <a:r>
              <a:rPr lang="en-GB" sz="3600" dirty="0"/>
              <a:t>Relationships between individuals form social networks, norms of reciprocity and trustworthiness</a:t>
            </a:r>
          </a:p>
          <a:p>
            <a:r>
              <a:rPr lang="en-GB" sz="3600" dirty="0"/>
              <a:t>Allow participants to act together more effectively to reach collective goals</a:t>
            </a:r>
          </a:p>
          <a:p>
            <a:r>
              <a:rPr lang="en-GB" sz="3600" dirty="0"/>
              <a:t>May have links to civic virtue and political participation</a:t>
            </a:r>
          </a:p>
          <a:p>
            <a:endParaRPr lang="en-GB" sz="3600" dirty="0"/>
          </a:p>
        </p:txBody>
      </p:sp>
    </p:spTree>
    <p:extLst>
      <p:ext uri="{BB962C8B-B14F-4D97-AF65-F5344CB8AC3E}">
        <p14:creationId xmlns:p14="http://schemas.microsoft.com/office/powerpoint/2010/main" val="1816561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61731"/>
            <a:ext cx="8229600" cy="554563"/>
          </a:xfrm>
        </p:spPr>
        <p:txBody>
          <a:bodyPr>
            <a:normAutofit fontScale="90000"/>
          </a:bodyPr>
          <a:lstStyle/>
          <a:p>
            <a:r>
              <a:rPr lang="en-GB" b="1" dirty="0"/>
              <a:t>Social Capital: Networks</a:t>
            </a:r>
          </a:p>
        </p:txBody>
      </p:sp>
      <p:sp>
        <p:nvSpPr>
          <p:cNvPr id="5" name="Text Placeholder 4"/>
          <p:cNvSpPr>
            <a:spLocks noGrp="1"/>
          </p:cNvSpPr>
          <p:nvPr>
            <p:ph type="body" idx="1"/>
          </p:nvPr>
        </p:nvSpPr>
        <p:spPr>
          <a:xfrm>
            <a:off x="3849144" y="5962059"/>
            <a:ext cx="6138331" cy="685800"/>
          </a:xfrm>
        </p:spPr>
        <p:txBody>
          <a:bodyPr>
            <a:normAutofit lnSpcReduction="10000"/>
          </a:bodyPr>
          <a:lstStyle/>
          <a:p>
            <a:r>
              <a:rPr lang="en-GB" dirty="0"/>
              <a:t>Both Horizontal and Vertical networks work alongside each other in society. </a:t>
            </a:r>
          </a:p>
        </p:txBody>
      </p:sp>
      <p:sp>
        <p:nvSpPr>
          <p:cNvPr id="3" name="Content Placeholder 2"/>
          <p:cNvSpPr>
            <a:spLocks noGrp="1"/>
          </p:cNvSpPr>
          <p:nvPr>
            <p:ph sz="quarter" idx="13"/>
          </p:nvPr>
        </p:nvSpPr>
        <p:spPr>
          <a:xfrm>
            <a:off x="938592" y="2499078"/>
            <a:ext cx="4355976" cy="2980944"/>
          </a:xfrm>
        </p:spPr>
        <p:txBody>
          <a:bodyPr>
            <a:noAutofit/>
          </a:bodyPr>
          <a:lstStyle/>
          <a:p>
            <a:pPr marL="400050"/>
            <a:r>
              <a:rPr lang="en-GB" sz="2000" dirty="0"/>
              <a:t>Bring together people of the same status and power</a:t>
            </a:r>
          </a:p>
          <a:p>
            <a:pPr marL="400050"/>
            <a:r>
              <a:rPr lang="en-GB" sz="2000" dirty="0"/>
              <a:t>Facilitate communication and improved distribution of information about trustworthiness of individuals</a:t>
            </a:r>
          </a:p>
          <a:p>
            <a:pPr marL="400050"/>
            <a:r>
              <a:rPr lang="en-GB" sz="2000" dirty="0"/>
              <a:t>Improvement of reputation is directly linked to trust</a:t>
            </a:r>
          </a:p>
        </p:txBody>
      </p:sp>
      <p:sp>
        <p:nvSpPr>
          <p:cNvPr id="4" name="Content Placeholder 3"/>
          <p:cNvSpPr>
            <a:spLocks noGrp="1"/>
          </p:cNvSpPr>
          <p:nvPr>
            <p:ph sz="quarter" idx="14"/>
          </p:nvPr>
        </p:nvSpPr>
        <p:spPr>
          <a:xfrm>
            <a:off x="6121504" y="2373050"/>
            <a:ext cx="4495800" cy="2981389"/>
          </a:xfrm>
        </p:spPr>
        <p:txBody>
          <a:bodyPr>
            <a:noAutofit/>
          </a:bodyPr>
          <a:lstStyle/>
          <a:p>
            <a:pPr marL="400050"/>
            <a:r>
              <a:rPr lang="en-GB" sz="2000" dirty="0"/>
              <a:t>Join individuals that are different and located in asymmetric relations of hierarchy and dependency</a:t>
            </a:r>
          </a:p>
          <a:p>
            <a:pPr marL="400050"/>
            <a:r>
              <a:rPr lang="en-GB" sz="2000" dirty="0"/>
              <a:t>Vertical networks are not able to sustain social trust and cooperation</a:t>
            </a:r>
          </a:p>
          <a:p>
            <a:pPr marL="400050"/>
            <a:r>
              <a:rPr lang="en-GB" sz="2000" dirty="0"/>
              <a:t>Information flows are generally less reliable </a:t>
            </a:r>
          </a:p>
          <a:p>
            <a:pPr marL="400050"/>
            <a:r>
              <a:rPr lang="en-GB" sz="2000" dirty="0"/>
              <a:t>Subordinates hold information back as protection from exploitation</a:t>
            </a:r>
          </a:p>
        </p:txBody>
      </p:sp>
      <p:sp>
        <p:nvSpPr>
          <p:cNvPr id="7" name="TextBox 6">
            <a:extLst>
              <a:ext uri="{FF2B5EF4-FFF2-40B4-BE49-F238E27FC236}">
                <a16:creationId xmlns:a16="http://schemas.microsoft.com/office/drawing/2014/main" id="{52245493-E2F6-4CE2-B41A-0688D05B1583}"/>
              </a:ext>
            </a:extLst>
          </p:cNvPr>
          <p:cNvSpPr txBox="1"/>
          <p:nvPr/>
        </p:nvSpPr>
        <p:spPr>
          <a:xfrm>
            <a:off x="1343472" y="1827825"/>
            <a:ext cx="3840480" cy="523220"/>
          </a:xfrm>
          <a:prstGeom prst="rect">
            <a:avLst/>
          </a:prstGeom>
          <a:noFill/>
        </p:spPr>
        <p:txBody>
          <a:bodyPr wrap="square" rtlCol="0">
            <a:spAutoFit/>
          </a:bodyPr>
          <a:lstStyle/>
          <a:p>
            <a:pPr algn="ctr"/>
            <a:r>
              <a:rPr lang="en-GB" sz="2800" b="1" dirty="0"/>
              <a:t>Horizontal Networks</a:t>
            </a:r>
          </a:p>
        </p:txBody>
      </p:sp>
      <p:sp>
        <p:nvSpPr>
          <p:cNvPr id="8" name="TextBox 7">
            <a:extLst>
              <a:ext uri="{FF2B5EF4-FFF2-40B4-BE49-F238E27FC236}">
                <a16:creationId xmlns:a16="http://schemas.microsoft.com/office/drawing/2014/main" id="{BD41E50A-D672-4C66-844B-10E5BF9F4676}"/>
              </a:ext>
            </a:extLst>
          </p:cNvPr>
          <p:cNvSpPr txBox="1"/>
          <p:nvPr/>
        </p:nvSpPr>
        <p:spPr>
          <a:xfrm>
            <a:off x="407368" y="733808"/>
            <a:ext cx="11262320" cy="954107"/>
          </a:xfrm>
          <a:prstGeom prst="rect">
            <a:avLst/>
          </a:prstGeom>
          <a:noFill/>
        </p:spPr>
        <p:txBody>
          <a:bodyPr wrap="square" rtlCol="0">
            <a:spAutoFit/>
          </a:bodyPr>
          <a:lstStyle/>
          <a:p>
            <a:r>
              <a:rPr lang="en-GB" sz="2800" dirty="0"/>
              <a:t>In terms of social capital there are two types of network recognised by social scientists, namely;</a:t>
            </a:r>
          </a:p>
        </p:txBody>
      </p:sp>
      <p:sp>
        <p:nvSpPr>
          <p:cNvPr id="9" name="TextBox 8">
            <a:extLst>
              <a:ext uri="{FF2B5EF4-FFF2-40B4-BE49-F238E27FC236}">
                <a16:creationId xmlns:a16="http://schemas.microsoft.com/office/drawing/2014/main" id="{020AA575-4186-49A2-A8F9-29115BEE8F65}"/>
              </a:ext>
            </a:extLst>
          </p:cNvPr>
          <p:cNvSpPr txBox="1"/>
          <p:nvPr/>
        </p:nvSpPr>
        <p:spPr>
          <a:xfrm>
            <a:off x="6254364" y="1796985"/>
            <a:ext cx="3840480" cy="523220"/>
          </a:xfrm>
          <a:prstGeom prst="rect">
            <a:avLst/>
          </a:prstGeom>
          <a:noFill/>
        </p:spPr>
        <p:txBody>
          <a:bodyPr wrap="square" rtlCol="0">
            <a:spAutoFit/>
          </a:bodyPr>
          <a:lstStyle/>
          <a:p>
            <a:pPr algn="ctr"/>
            <a:r>
              <a:rPr lang="en-GB" sz="2800" b="1" dirty="0"/>
              <a:t>Vertical Networks</a:t>
            </a:r>
          </a:p>
        </p:txBody>
      </p:sp>
      <p:sp>
        <p:nvSpPr>
          <p:cNvPr id="10" name="TextBox 9">
            <a:extLst>
              <a:ext uri="{FF2B5EF4-FFF2-40B4-BE49-F238E27FC236}">
                <a16:creationId xmlns:a16="http://schemas.microsoft.com/office/drawing/2014/main" id="{DC0E2786-28E6-4E74-8C2C-77E8DEE31E63}"/>
              </a:ext>
            </a:extLst>
          </p:cNvPr>
          <p:cNvSpPr txBox="1"/>
          <p:nvPr/>
        </p:nvSpPr>
        <p:spPr>
          <a:xfrm>
            <a:off x="2351584" y="5549959"/>
            <a:ext cx="7488832" cy="400110"/>
          </a:xfrm>
          <a:prstGeom prst="rect">
            <a:avLst/>
          </a:prstGeom>
          <a:noFill/>
        </p:spPr>
        <p:txBody>
          <a:bodyPr wrap="square" rtlCol="0">
            <a:spAutoFit/>
          </a:bodyPr>
          <a:lstStyle/>
          <a:p>
            <a:pPr algn="ctr"/>
            <a:r>
              <a:rPr lang="en-GB" sz="2000" b="1" i="1" dirty="0"/>
              <a:t>What examples of Vertical Networks can you think of?</a:t>
            </a:r>
          </a:p>
        </p:txBody>
      </p:sp>
    </p:spTree>
    <p:extLst>
      <p:ext uri="{BB962C8B-B14F-4D97-AF65-F5344CB8AC3E}">
        <p14:creationId xmlns:p14="http://schemas.microsoft.com/office/powerpoint/2010/main" val="2976111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0"/>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build="p"/>
      <p:bldP spid="4" grpId="0" build="p"/>
      <p:bldP spid="7" grpId="0"/>
      <p:bldP spid="8" grpId="0"/>
      <p:bldP spid="9" grpId="0"/>
      <p:bldP spid="10"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0"/>
            <a:ext cx="8229600" cy="1143000"/>
          </a:xfrm>
        </p:spPr>
        <p:txBody>
          <a:bodyPr/>
          <a:lstStyle/>
          <a:p>
            <a:r>
              <a:rPr lang="en-GB" b="1" dirty="0"/>
              <a:t>Religious Capital</a:t>
            </a:r>
          </a:p>
        </p:txBody>
      </p:sp>
      <p:sp>
        <p:nvSpPr>
          <p:cNvPr id="3" name="Content Placeholder 2"/>
          <p:cNvSpPr>
            <a:spLocks noGrp="1"/>
          </p:cNvSpPr>
          <p:nvPr>
            <p:ph sz="quarter" idx="13"/>
          </p:nvPr>
        </p:nvSpPr>
        <p:spPr>
          <a:xfrm>
            <a:off x="335360" y="1760091"/>
            <a:ext cx="11315600" cy="2372146"/>
          </a:xfrm>
        </p:spPr>
        <p:txBody>
          <a:bodyPr>
            <a:normAutofit/>
          </a:bodyPr>
          <a:lstStyle/>
          <a:p>
            <a:r>
              <a:rPr lang="en-GB" dirty="0"/>
              <a:t>The amount of knowledge and practice pertaining to the religious ‘</a:t>
            </a:r>
            <a:r>
              <a:rPr lang="en-GB" dirty="0" err="1"/>
              <a:t>cultus</a:t>
            </a:r>
            <a:r>
              <a:rPr lang="en-GB" dirty="0"/>
              <a:t>’ one can bring to bear, and this knowledge and practice determine one’s hierarchical status in the religious field </a:t>
            </a:r>
          </a:p>
          <a:p>
            <a:pPr marL="0" indent="0" algn="r">
              <a:spcBef>
                <a:spcPts val="0"/>
              </a:spcBef>
              <a:buNone/>
            </a:pPr>
            <a:r>
              <a:rPr lang="en-GB" dirty="0"/>
              <a:t>(Da Souza, 2009, p.173).</a:t>
            </a:r>
          </a:p>
          <a:p>
            <a:endParaRPr lang="en-GB" dirty="0"/>
          </a:p>
        </p:txBody>
      </p:sp>
      <p:sp>
        <p:nvSpPr>
          <p:cNvPr id="7" name="TextBox 6">
            <a:extLst>
              <a:ext uri="{FF2B5EF4-FFF2-40B4-BE49-F238E27FC236}">
                <a16:creationId xmlns:a16="http://schemas.microsoft.com/office/drawing/2014/main" id="{037F2687-B8B8-4257-BE57-58CC1BAA0CDC}"/>
              </a:ext>
            </a:extLst>
          </p:cNvPr>
          <p:cNvSpPr txBox="1"/>
          <p:nvPr/>
        </p:nvSpPr>
        <p:spPr>
          <a:xfrm>
            <a:off x="407368" y="4276254"/>
            <a:ext cx="11171584" cy="1569660"/>
          </a:xfrm>
          <a:prstGeom prst="rect">
            <a:avLst/>
          </a:prstGeom>
          <a:noFill/>
        </p:spPr>
        <p:txBody>
          <a:bodyPr wrap="square" rtlCol="0">
            <a:spAutoFit/>
          </a:bodyPr>
          <a:lstStyle/>
          <a:p>
            <a:pPr marL="285750" indent="-285750">
              <a:buFont typeface="Arial" panose="020B0604020202020204" pitchFamily="34" charset="0"/>
              <a:buChar char="•"/>
            </a:pPr>
            <a:r>
              <a:rPr lang="en-GB" sz="3200" dirty="0"/>
              <a:t>Religious capital consists of the degree of mastery of and attachment to a particular religious culture</a:t>
            </a:r>
          </a:p>
          <a:p>
            <a:pPr algn="r"/>
            <a:r>
              <a:rPr lang="en-GB" sz="3200" dirty="0"/>
              <a:t>(Stark, 2007).</a:t>
            </a:r>
          </a:p>
        </p:txBody>
      </p:sp>
    </p:spTree>
    <p:extLst>
      <p:ext uri="{BB962C8B-B14F-4D97-AF65-F5344CB8AC3E}">
        <p14:creationId xmlns:p14="http://schemas.microsoft.com/office/powerpoint/2010/main" val="930525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0"/>
            <a:ext cx="8229600" cy="1143000"/>
          </a:xfrm>
        </p:spPr>
        <p:txBody>
          <a:bodyPr/>
          <a:lstStyle/>
          <a:p>
            <a:r>
              <a:rPr lang="en-GB" b="1" dirty="0"/>
              <a:t>Religious Capital</a:t>
            </a:r>
          </a:p>
        </p:txBody>
      </p:sp>
      <p:sp>
        <p:nvSpPr>
          <p:cNvPr id="8" name="TextBox 7">
            <a:extLst>
              <a:ext uri="{FF2B5EF4-FFF2-40B4-BE49-F238E27FC236}">
                <a16:creationId xmlns:a16="http://schemas.microsoft.com/office/drawing/2014/main" id="{DEB2C93A-AED6-46E4-AD12-0C473E67C05F}"/>
              </a:ext>
            </a:extLst>
          </p:cNvPr>
          <p:cNvSpPr txBox="1"/>
          <p:nvPr/>
        </p:nvSpPr>
        <p:spPr>
          <a:xfrm>
            <a:off x="320200" y="1171128"/>
            <a:ext cx="11824472" cy="1569660"/>
          </a:xfrm>
          <a:prstGeom prst="rect">
            <a:avLst/>
          </a:prstGeom>
          <a:noFill/>
        </p:spPr>
        <p:txBody>
          <a:bodyPr wrap="square" rtlCol="0">
            <a:spAutoFit/>
          </a:bodyPr>
          <a:lstStyle/>
          <a:p>
            <a:pPr marL="342900" indent="-342900">
              <a:buFont typeface="Arial" panose="020B0604020202020204" pitchFamily="34" charset="0"/>
              <a:buChar char="•"/>
            </a:pPr>
            <a:r>
              <a:rPr lang="en-GB" sz="3200" dirty="0"/>
              <a:t>The concept relates to the amount of time and effort (human capital) an individual is willing to commit to keep their religious standing in society (social capital)</a:t>
            </a:r>
          </a:p>
        </p:txBody>
      </p:sp>
      <p:sp>
        <p:nvSpPr>
          <p:cNvPr id="6" name="TextBox 5">
            <a:extLst>
              <a:ext uri="{FF2B5EF4-FFF2-40B4-BE49-F238E27FC236}">
                <a16:creationId xmlns:a16="http://schemas.microsoft.com/office/drawing/2014/main" id="{D90977D2-CAC3-4C6F-9B59-64E606C5294B}"/>
              </a:ext>
            </a:extLst>
          </p:cNvPr>
          <p:cNvSpPr txBox="1"/>
          <p:nvPr/>
        </p:nvSpPr>
        <p:spPr>
          <a:xfrm>
            <a:off x="407368" y="4732767"/>
            <a:ext cx="11233248" cy="1077218"/>
          </a:xfrm>
          <a:prstGeom prst="rect">
            <a:avLst/>
          </a:prstGeom>
          <a:noFill/>
        </p:spPr>
        <p:txBody>
          <a:bodyPr wrap="square" rtlCol="0">
            <a:spAutoFit/>
          </a:bodyPr>
          <a:lstStyle/>
          <a:p>
            <a:pPr marL="285750" indent="-285750">
              <a:buFont typeface="Arial" panose="020B0604020202020204" pitchFamily="34" charset="0"/>
              <a:buChar char="•"/>
            </a:pPr>
            <a:r>
              <a:rPr lang="en-GB" sz="3200" dirty="0"/>
              <a:t>Organised religion is also an example of a vertical network in that there is usually a hierarchy</a:t>
            </a:r>
          </a:p>
        </p:txBody>
      </p:sp>
      <p:sp>
        <p:nvSpPr>
          <p:cNvPr id="9" name="TextBox 8">
            <a:extLst>
              <a:ext uri="{FF2B5EF4-FFF2-40B4-BE49-F238E27FC236}">
                <a16:creationId xmlns:a16="http://schemas.microsoft.com/office/drawing/2014/main" id="{4ED3ADBC-8511-40E9-9558-71821166AEB0}"/>
              </a:ext>
            </a:extLst>
          </p:cNvPr>
          <p:cNvSpPr txBox="1"/>
          <p:nvPr/>
        </p:nvSpPr>
        <p:spPr>
          <a:xfrm>
            <a:off x="335360" y="2905781"/>
            <a:ext cx="11233248" cy="1569660"/>
          </a:xfrm>
          <a:prstGeom prst="rect">
            <a:avLst/>
          </a:prstGeom>
          <a:noFill/>
        </p:spPr>
        <p:txBody>
          <a:bodyPr wrap="square" rtlCol="0">
            <a:spAutoFit/>
          </a:bodyPr>
          <a:lstStyle/>
          <a:p>
            <a:pPr marL="457200" indent="-457200">
              <a:buFont typeface="Arial" panose="020B0604020202020204" pitchFamily="34" charset="0"/>
              <a:buChar char="•"/>
            </a:pPr>
            <a:r>
              <a:rPr lang="en-GB" sz="3200" dirty="0"/>
              <a:t>It also relates to the amount of ‘investment’ an individual makes in terms of the ideology, theology, rituals and associated behaviours</a:t>
            </a:r>
          </a:p>
        </p:txBody>
      </p:sp>
    </p:spTree>
    <p:extLst>
      <p:ext uri="{BB962C8B-B14F-4D97-AF65-F5344CB8AC3E}">
        <p14:creationId xmlns:p14="http://schemas.microsoft.com/office/powerpoint/2010/main" val="425499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6" grpId="0"/>
      <p:bldP spid="9"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850106"/>
          </a:xfrm>
        </p:spPr>
        <p:txBody>
          <a:bodyPr>
            <a:normAutofit/>
          </a:bodyPr>
          <a:lstStyle/>
          <a:p>
            <a:r>
              <a:rPr lang="en-GB" b="1" dirty="0"/>
              <a:t>Cultural Capital</a:t>
            </a:r>
          </a:p>
        </p:txBody>
      </p:sp>
      <p:sp>
        <p:nvSpPr>
          <p:cNvPr id="3" name="Content Placeholder 2"/>
          <p:cNvSpPr>
            <a:spLocks noGrp="1"/>
          </p:cNvSpPr>
          <p:nvPr>
            <p:ph idx="1"/>
          </p:nvPr>
        </p:nvSpPr>
        <p:spPr>
          <a:xfrm>
            <a:off x="335360" y="1166019"/>
            <a:ext cx="11582942" cy="4525963"/>
          </a:xfrm>
        </p:spPr>
        <p:txBody>
          <a:bodyPr>
            <a:noAutofit/>
          </a:bodyPr>
          <a:lstStyle/>
          <a:p>
            <a:pPr>
              <a:spcBef>
                <a:spcPts val="600"/>
              </a:spcBef>
              <a:spcAft>
                <a:spcPts val="600"/>
              </a:spcAft>
            </a:pPr>
            <a:r>
              <a:rPr lang="en-GB" dirty="0"/>
              <a:t>Objective knowledge of the arts and cultural practices and artefacts</a:t>
            </a:r>
          </a:p>
          <a:p>
            <a:pPr>
              <a:spcBef>
                <a:spcPts val="600"/>
              </a:spcBef>
              <a:spcAft>
                <a:spcPts val="600"/>
              </a:spcAft>
            </a:pPr>
            <a:r>
              <a:rPr lang="en-GB" dirty="0"/>
              <a:t>Cultural tastes and preferences</a:t>
            </a:r>
          </a:p>
          <a:p>
            <a:pPr>
              <a:spcBef>
                <a:spcPts val="600"/>
              </a:spcBef>
              <a:spcAft>
                <a:spcPts val="600"/>
              </a:spcAft>
            </a:pPr>
            <a:r>
              <a:rPr lang="en-GB" dirty="0"/>
              <a:t>Formal qualifications (e.g. University degrees, music exams)</a:t>
            </a:r>
          </a:p>
          <a:p>
            <a:pPr>
              <a:spcBef>
                <a:spcPts val="600"/>
              </a:spcBef>
              <a:spcAft>
                <a:spcPts val="600"/>
              </a:spcAft>
            </a:pPr>
            <a:r>
              <a:rPr lang="en-GB" dirty="0"/>
              <a:t>Cultural skills and know-how (e.g. the ability to play a musical instrument)</a:t>
            </a:r>
          </a:p>
          <a:p>
            <a:pPr>
              <a:spcBef>
                <a:spcPts val="600"/>
              </a:spcBef>
              <a:spcAft>
                <a:spcPts val="600"/>
              </a:spcAft>
            </a:pPr>
            <a:r>
              <a:rPr lang="en-GB" dirty="0"/>
              <a:t>The ability to be discriminating and to make distinctions between the ‘good’ and the ‘bad’ </a:t>
            </a:r>
          </a:p>
          <a:p>
            <a:pPr marL="0" indent="0" algn="r">
              <a:spcBef>
                <a:spcPts val="600"/>
              </a:spcBef>
              <a:spcAft>
                <a:spcPts val="600"/>
              </a:spcAft>
              <a:buNone/>
            </a:pPr>
            <a:r>
              <a:rPr lang="en-GB" dirty="0"/>
              <a:t>(Bourdieu, 1984 </a:t>
            </a:r>
            <a:r>
              <a:rPr lang="en-GB" i="1" dirty="0"/>
              <a:t>cited in </a:t>
            </a:r>
            <a:r>
              <a:rPr lang="en-GB" dirty="0"/>
              <a:t>Smith &amp; Riley, 2009)</a:t>
            </a:r>
          </a:p>
        </p:txBody>
      </p:sp>
    </p:spTree>
    <p:extLst>
      <p:ext uri="{BB962C8B-B14F-4D97-AF65-F5344CB8AC3E}">
        <p14:creationId xmlns:p14="http://schemas.microsoft.com/office/powerpoint/2010/main" val="1295769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88640"/>
            <a:ext cx="8229600" cy="778098"/>
          </a:xfrm>
        </p:spPr>
        <p:txBody>
          <a:bodyPr/>
          <a:lstStyle/>
          <a:p>
            <a:r>
              <a:rPr lang="en-GB" b="1" dirty="0"/>
              <a:t>Cultural Capital</a:t>
            </a:r>
          </a:p>
        </p:txBody>
      </p:sp>
      <p:sp>
        <p:nvSpPr>
          <p:cNvPr id="3" name="Content Placeholder 2"/>
          <p:cNvSpPr>
            <a:spLocks noGrp="1"/>
          </p:cNvSpPr>
          <p:nvPr>
            <p:ph idx="1"/>
          </p:nvPr>
        </p:nvSpPr>
        <p:spPr>
          <a:xfrm>
            <a:off x="623392" y="1805227"/>
            <a:ext cx="11017224" cy="3639998"/>
          </a:xfrm>
        </p:spPr>
        <p:txBody>
          <a:bodyPr>
            <a:noAutofit/>
          </a:bodyPr>
          <a:lstStyle/>
          <a:p>
            <a:pPr marL="514350" indent="-457200">
              <a:spcBef>
                <a:spcPts val="600"/>
              </a:spcBef>
              <a:spcAft>
                <a:spcPts val="600"/>
              </a:spcAft>
            </a:pPr>
            <a:r>
              <a:rPr lang="en-GB" sz="2800" dirty="0"/>
              <a:t>Impact of culture on the class system and on the relationship between action and social structure</a:t>
            </a:r>
          </a:p>
          <a:p>
            <a:pPr marL="514350" indent="-457200">
              <a:spcBef>
                <a:spcPts val="600"/>
              </a:spcBef>
              <a:spcAft>
                <a:spcPts val="600"/>
              </a:spcAft>
            </a:pPr>
            <a:r>
              <a:rPr lang="en-GB" sz="2800" dirty="0"/>
              <a:t>Social reproduction through behaviour being institutionalised or ‘taken-for-granted routines’ of daily life.</a:t>
            </a:r>
          </a:p>
          <a:p>
            <a:pPr marL="514350" indent="-457200">
              <a:spcBef>
                <a:spcPts val="600"/>
              </a:spcBef>
              <a:spcAft>
                <a:spcPts val="600"/>
              </a:spcAft>
            </a:pPr>
            <a:r>
              <a:rPr lang="en-GB" sz="2800" dirty="0"/>
              <a:t>Bourdieu particularly sees cultural capital as ‘an indicator and basis of class position’ cultural attitudes, preferences and behaviours are conceptualised as ‘tastes’ and then used as a form of ‘social selection’ </a:t>
            </a:r>
          </a:p>
          <a:p>
            <a:pPr marL="57150" indent="0" algn="r">
              <a:spcBef>
                <a:spcPts val="600"/>
              </a:spcBef>
              <a:spcAft>
                <a:spcPts val="600"/>
              </a:spcAft>
              <a:buNone/>
            </a:pPr>
            <a:r>
              <a:rPr lang="en-GB" sz="2800" dirty="0"/>
              <a:t>(Bourdieu </a:t>
            </a:r>
            <a:r>
              <a:rPr lang="en-GB" sz="2800" i="1" dirty="0"/>
              <a:t>cited in </a:t>
            </a:r>
            <a:r>
              <a:rPr lang="en-GB" sz="2800" dirty="0"/>
              <a:t>Lamont &amp; Lareau, 1988, p. 155).</a:t>
            </a:r>
          </a:p>
        </p:txBody>
      </p:sp>
      <p:sp>
        <p:nvSpPr>
          <p:cNvPr id="4" name="TextBox 3">
            <a:extLst>
              <a:ext uri="{FF2B5EF4-FFF2-40B4-BE49-F238E27FC236}">
                <a16:creationId xmlns:a16="http://schemas.microsoft.com/office/drawing/2014/main" id="{DE51D475-0DFD-43A7-9E45-A2E888F410C2}"/>
              </a:ext>
            </a:extLst>
          </p:cNvPr>
          <p:cNvSpPr txBox="1"/>
          <p:nvPr/>
        </p:nvSpPr>
        <p:spPr>
          <a:xfrm>
            <a:off x="335360" y="898731"/>
            <a:ext cx="7848872" cy="523220"/>
          </a:xfrm>
          <a:prstGeom prst="rect">
            <a:avLst/>
          </a:prstGeom>
          <a:noFill/>
        </p:spPr>
        <p:txBody>
          <a:bodyPr wrap="square" rtlCol="0">
            <a:spAutoFit/>
          </a:bodyPr>
          <a:lstStyle/>
          <a:p>
            <a:r>
              <a:rPr lang="en-GB" sz="2800" dirty="0"/>
              <a:t>Bourdieu and </a:t>
            </a:r>
            <a:r>
              <a:rPr lang="en-GB" sz="2800" dirty="0" err="1"/>
              <a:t>Passeron</a:t>
            </a:r>
            <a:r>
              <a:rPr lang="en-GB" sz="2800" dirty="0"/>
              <a:t> talk of;</a:t>
            </a:r>
          </a:p>
        </p:txBody>
      </p:sp>
    </p:spTree>
    <p:extLst>
      <p:ext uri="{BB962C8B-B14F-4D97-AF65-F5344CB8AC3E}">
        <p14:creationId xmlns:p14="http://schemas.microsoft.com/office/powerpoint/2010/main" val="308452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160337"/>
            <a:ext cx="8229600" cy="1143000"/>
          </a:xfrm>
        </p:spPr>
        <p:txBody>
          <a:bodyPr/>
          <a:lstStyle/>
          <a:p>
            <a:pPr algn="l"/>
            <a:r>
              <a:rPr lang="en-GB" b="1" dirty="0"/>
              <a:t>Also . . .</a:t>
            </a:r>
          </a:p>
        </p:txBody>
      </p:sp>
      <p:sp>
        <p:nvSpPr>
          <p:cNvPr id="3" name="Content Placeholder 2"/>
          <p:cNvSpPr>
            <a:spLocks noGrp="1"/>
          </p:cNvSpPr>
          <p:nvPr>
            <p:ph idx="1"/>
          </p:nvPr>
        </p:nvSpPr>
        <p:spPr>
          <a:xfrm>
            <a:off x="4007768" y="5662060"/>
            <a:ext cx="6444208" cy="504056"/>
          </a:xfrm>
        </p:spPr>
        <p:txBody>
          <a:bodyPr>
            <a:normAutofit/>
          </a:bodyPr>
          <a:lstStyle/>
          <a:p>
            <a:pPr marL="0" indent="0">
              <a:buNone/>
            </a:pPr>
            <a:r>
              <a:rPr lang="en-GB" sz="2400" dirty="0"/>
              <a:t>(Bourdieu </a:t>
            </a:r>
            <a:r>
              <a:rPr lang="en-GB" sz="2400" i="1" dirty="0"/>
              <a:t>cited in </a:t>
            </a:r>
            <a:r>
              <a:rPr lang="en-GB" sz="2400" dirty="0"/>
              <a:t>Lamont &amp; Lareau, 1988, p. 156).</a:t>
            </a:r>
          </a:p>
        </p:txBody>
      </p:sp>
      <p:sp>
        <p:nvSpPr>
          <p:cNvPr id="4" name="TextBox 3">
            <a:extLst>
              <a:ext uri="{FF2B5EF4-FFF2-40B4-BE49-F238E27FC236}">
                <a16:creationId xmlns:a16="http://schemas.microsoft.com/office/drawing/2014/main" id="{CCF2CC48-C689-48E5-BE42-5806F0D6ECAD}"/>
              </a:ext>
            </a:extLst>
          </p:cNvPr>
          <p:cNvSpPr txBox="1"/>
          <p:nvPr/>
        </p:nvSpPr>
        <p:spPr>
          <a:xfrm>
            <a:off x="407368" y="1303338"/>
            <a:ext cx="11377264" cy="523220"/>
          </a:xfrm>
          <a:prstGeom prst="rect">
            <a:avLst/>
          </a:prstGeom>
          <a:noFill/>
        </p:spPr>
        <p:txBody>
          <a:bodyPr wrap="square" rtlCol="0">
            <a:spAutoFit/>
          </a:bodyPr>
          <a:lstStyle/>
          <a:p>
            <a:r>
              <a:rPr lang="en-GB" sz="2800" dirty="0"/>
              <a:t>Cultural capital can be seen as utilising ‘power resources’ such as;</a:t>
            </a:r>
          </a:p>
        </p:txBody>
      </p:sp>
      <p:sp>
        <p:nvSpPr>
          <p:cNvPr id="5" name="TextBox 4">
            <a:extLst>
              <a:ext uri="{FF2B5EF4-FFF2-40B4-BE49-F238E27FC236}">
                <a16:creationId xmlns:a16="http://schemas.microsoft.com/office/drawing/2014/main" id="{2E2294C4-042F-4486-A2DE-0B370C40B92E}"/>
              </a:ext>
            </a:extLst>
          </p:cNvPr>
          <p:cNvSpPr txBox="1"/>
          <p:nvPr/>
        </p:nvSpPr>
        <p:spPr>
          <a:xfrm>
            <a:off x="3431704" y="2184727"/>
            <a:ext cx="3312368" cy="1815882"/>
          </a:xfrm>
          <a:prstGeom prst="rect">
            <a:avLst/>
          </a:prstGeom>
          <a:noFill/>
        </p:spPr>
        <p:txBody>
          <a:bodyPr wrap="square" rtlCol="0">
            <a:spAutoFit/>
          </a:bodyPr>
          <a:lstStyle/>
          <a:p>
            <a:pPr marL="457200" indent="-457200">
              <a:buFont typeface="Arial" panose="020B0604020202020204" pitchFamily="34" charset="0"/>
              <a:buChar char="•"/>
            </a:pPr>
            <a:r>
              <a:rPr lang="en-GB" sz="2800" dirty="0"/>
              <a:t>Technical power</a:t>
            </a:r>
          </a:p>
          <a:p>
            <a:pPr marL="457200" indent="-457200">
              <a:buFont typeface="Arial" panose="020B0604020202020204" pitchFamily="34" charset="0"/>
              <a:buChar char="•"/>
            </a:pPr>
            <a:r>
              <a:rPr lang="en-GB" sz="2800" dirty="0"/>
              <a:t>Scientific power</a:t>
            </a:r>
          </a:p>
          <a:p>
            <a:pPr marL="457200" indent="-457200">
              <a:buFont typeface="Arial" panose="020B0604020202020204" pitchFamily="34" charset="0"/>
              <a:buChar char="•"/>
            </a:pPr>
            <a:r>
              <a:rPr lang="en-GB" sz="2800" dirty="0"/>
              <a:t>Economic power</a:t>
            </a:r>
          </a:p>
          <a:p>
            <a:pPr marL="457200" indent="-457200">
              <a:buFont typeface="Arial" panose="020B0604020202020204" pitchFamily="34" charset="0"/>
              <a:buChar char="•"/>
            </a:pPr>
            <a:r>
              <a:rPr lang="en-GB" sz="2800" dirty="0"/>
              <a:t>Political power</a:t>
            </a:r>
          </a:p>
        </p:txBody>
      </p:sp>
      <p:sp>
        <p:nvSpPr>
          <p:cNvPr id="6" name="TextBox 5">
            <a:extLst>
              <a:ext uri="{FF2B5EF4-FFF2-40B4-BE49-F238E27FC236}">
                <a16:creationId xmlns:a16="http://schemas.microsoft.com/office/drawing/2014/main" id="{D202CE35-C16A-44BD-89D4-C037C6EEDD60}"/>
              </a:ext>
            </a:extLst>
          </p:cNvPr>
          <p:cNvSpPr txBox="1"/>
          <p:nvPr/>
        </p:nvSpPr>
        <p:spPr>
          <a:xfrm>
            <a:off x="335360" y="4348262"/>
            <a:ext cx="11521280" cy="954107"/>
          </a:xfrm>
          <a:prstGeom prst="rect">
            <a:avLst/>
          </a:prstGeom>
          <a:noFill/>
        </p:spPr>
        <p:txBody>
          <a:bodyPr wrap="square" rtlCol="0">
            <a:spAutoFit/>
          </a:bodyPr>
          <a:lstStyle/>
          <a:p>
            <a:r>
              <a:rPr lang="en-GB" sz="2800" dirty="0"/>
              <a:t>Therefore if an individual is able to use these power resources then they can gain access to new and higher positions in society </a:t>
            </a:r>
          </a:p>
        </p:txBody>
      </p:sp>
    </p:spTree>
    <p:extLst>
      <p:ext uri="{BB962C8B-B14F-4D97-AF65-F5344CB8AC3E}">
        <p14:creationId xmlns:p14="http://schemas.microsoft.com/office/powerpoint/2010/main" val="386325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build="p"/>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160338"/>
            <a:ext cx="8784976" cy="748383"/>
          </a:xfrm>
        </p:spPr>
        <p:txBody>
          <a:bodyPr>
            <a:normAutofit fontScale="90000"/>
          </a:bodyPr>
          <a:lstStyle/>
          <a:p>
            <a:pPr algn="l"/>
            <a:r>
              <a:rPr lang="en-GB" b="1" dirty="0"/>
              <a:t>So What does Cultural Capital Look Like?</a:t>
            </a:r>
          </a:p>
        </p:txBody>
      </p:sp>
      <p:sp>
        <p:nvSpPr>
          <p:cNvPr id="4" name="TextBox 3">
            <a:extLst>
              <a:ext uri="{FF2B5EF4-FFF2-40B4-BE49-F238E27FC236}">
                <a16:creationId xmlns:a16="http://schemas.microsoft.com/office/drawing/2014/main" id="{0A6B5B50-A8B5-44D3-80F4-A19B6213DA48}"/>
              </a:ext>
            </a:extLst>
          </p:cNvPr>
          <p:cNvSpPr txBox="1"/>
          <p:nvPr/>
        </p:nvSpPr>
        <p:spPr>
          <a:xfrm>
            <a:off x="1703512" y="856392"/>
            <a:ext cx="8589640" cy="523220"/>
          </a:xfrm>
          <a:prstGeom prst="rect">
            <a:avLst/>
          </a:prstGeom>
          <a:noFill/>
        </p:spPr>
        <p:txBody>
          <a:bodyPr wrap="square" rtlCol="0">
            <a:spAutoFit/>
          </a:bodyPr>
          <a:lstStyle/>
          <a:p>
            <a:r>
              <a:rPr lang="en-GB" sz="2800" dirty="0"/>
              <a:t>An example of ‘high status’ cultural capital assumptions is;</a:t>
            </a:r>
          </a:p>
        </p:txBody>
      </p:sp>
      <p:sp>
        <p:nvSpPr>
          <p:cNvPr id="7" name="TextBox 6">
            <a:extLst>
              <a:ext uri="{FF2B5EF4-FFF2-40B4-BE49-F238E27FC236}">
                <a16:creationId xmlns:a16="http://schemas.microsoft.com/office/drawing/2014/main" id="{31A8E13C-2A6C-421C-858F-9B361379E01E}"/>
              </a:ext>
            </a:extLst>
          </p:cNvPr>
          <p:cNvSpPr txBox="1"/>
          <p:nvPr/>
        </p:nvSpPr>
        <p:spPr>
          <a:xfrm>
            <a:off x="407369" y="1970084"/>
            <a:ext cx="11438356" cy="3847207"/>
          </a:xfrm>
          <a:prstGeom prst="rect">
            <a:avLst/>
          </a:prstGeom>
          <a:noFill/>
        </p:spPr>
        <p:txBody>
          <a:bodyPr wrap="square" rtlCol="0">
            <a:spAutoFit/>
          </a:bodyPr>
          <a:lstStyle/>
          <a:p>
            <a:pPr marL="514350" indent="-514350">
              <a:spcBef>
                <a:spcPts val="600"/>
              </a:spcBef>
              <a:buFont typeface="+mj-lt"/>
              <a:buAutoNum type="arabicPeriod"/>
            </a:pPr>
            <a:r>
              <a:rPr lang="en-GB" sz="2800" dirty="0"/>
              <a:t>The </a:t>
            </a:r>
            <a:r>
              <a:rPr lang="en-GB" sz="2800" b="1" dirty="0"/>
              <a:t>attitude</a:t>
            </a:r>
            <a:r>
              <a:rPr lang="en-GB" sz="2800" dirty="0"/>
              <a:t> that knowing what wines are considered to be ‘good’ is important</a:t>
            </a:r>
          </a:p>
          <a:p>
            <a:pPr marL="514350" indent="-514350">
              <a:spcBef>
                <a:spcPts val="600"/>
              </a:spcBef>
              <a:buFont typeface="+mj-lt"/>
              <a:buAutoNum type="arabicPeriod"/>
            </a:pPr>
            <a:r>
              <a:rPr lang="en-GB" sz="2800" dirty="0"/>
              <a:t>The </a:t>
            </a:r>
            <a:r>
              <a:rPr lang="en-GB" sz="2800" b="1" dirty="0"/>
              <a:t>formal knowledge</a:t>
            </a:r>
            <a:r>
              <a:rPr lang="en-GB" sz="2800" dirty="0"/>
              <a:t> of how to consume and evaluate wine</a:t>
            </a:r>
          </a:p>
          <a:p>
            <a:pPr marL="514350" indent="-514350">
              <a:spcBef>
                <a:spcPts val="600"/>
              </a:spcBef>
              <a:buFont typeface="+mj-lt"/>
              <a:buAutoNum type="arabicPeriod"/>
            </a:pPr>
            <a:r>
              <a:rPr lang="en-GB" sz="2800" dirty="0"/>
              <a:t>Having the </a:t>
            </a:r>
            <a:r>
              <a:rPr lang="en-GB" sz="2800" b="1" dirty="0"/>
              <a:t>confidence</a:t>
            </a:r>
            <a:r>
              <a:rPr lang="en-GB" sz="2800" dirty="0"/>
              <a:t> to recognise a ‘good’ wine even if it is not a ‘certified’ good wine</a:t>
            </a:r>
          </a:p>
          <a:p>
            <a:pPr marL="514350" indent="-514350">
              <a:spcBef>
                <a:spcPts val="600"/>
              </a:spcBef>
              <a:buFont typeface="+mj-lt"/>
              <a:buAutoNum type="arabicPeriod"/>
            </a:pPr>
            <a:r>
              <a:rPr lang="en-GB" sz="2800" dirty="0"/>
              <a:t>Knowing the </a:t>
            </a:r>
            <a:r>
              <a:rPr lang="en-GB" sz="2800" b="1" dirty="0"/>
              <a:t>behaviour</a:t>
            </a:r>
            <a:r>
              <a:rPr lang="en-GB" sz="2800" dirty="0"/>
              <a:t> associated with the conspicuous consumption of good wine</a:t>
            </a:r>
          </a:p>
          <a:p>
            <a:pPr marL="514350" indent="-514350">
              <a:spcBef>
                <a:spcPts val="600"/>
              </a:spcBef>
              <a:buFont typeface="+mj-lt"/>
              <a:buAutoNum type="arabicPeriod"/>
            </a:pPr>
            <a:r>
              <a:rPr lang="en-GB" sz="2800" dirty="0"/>
              <a:t>Owning a wine cellar (</a:t>
            </a:r>
            <a:r>
              <a:rPr lang="en-GB" sz="2800" b="1" dirty="0"/>
              <a:t>possession</a:t>
            </a:r>
            <a:r>
              <a:rPr lang="en-GB" sz="2800" dirty="0"/>
              <a:t> of economic capital)</a:t>
            </a:r>
          </a:p>
        </p:txBody>
      </p:sp>
      <p:sp>
        <p:nvSpPr>
          <p:cNvPr id="8" name="TextBox 7">
            <a:extLst>
              <a:ext uri="{FF2B5EF4-FFF2-40B4-BE49-F238E27FC236}">
                <a16:creationId xmlns:a16="http://schemas.microsoft.com/office/drawing/2014/main" id="{981B3709-43BF-4C9A-A62C-CD8D344350A7}"/>
              </a:ext>
            </a:extLst>
          </p:cNvPr>
          <p:cNvSpPr txBox="1"/>
          <p:nvPr/>
        </p:nvSpPr>
        <p:spPr>
          <a:xfrm>
            <a:off x="3521714" y="1379612"/>
            <a:ext cx="5256584" cy="523220"/>
          </a:xfrm>
          <a:prstGeom prst="rect">
            <a:avLst/>
          </a:prstGeom>
          <a:noFill/>
        </p:spPr>
        <p:txBody>
          <a:bodyPr wrap="square" rtlCol="0">
            <a:spAutoFit/>
          </a:bodyPr>
          <a:lstStyle/>
          <a:p>
            <a:pPr algn="ctr"/>
            <a:r>
              <a:rPr lang="en-GB" sz="2800" b="1" dirty="0"/>
              <a:t>Wine</a:t>
            </a:r>
          </a:p>
        </p:txBody>
      </p:sp>
    </p:spTree>
    <p:extLst>
      <p:ext uri="{BB962C8B-B14F-4D97-AF65-F5344CB8AC3E}">
        <p14:creationId xmlns:p14="http://schemas.microsoft.com/office/powerpoint/2010/main" val="3933367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build="p"/>
      <p:bldP spid="8"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C48C7D3-3537-435C-8887-B80A62670641}"/>
              </a:ext>
            </a:extLst>
          </p:cNvPr>
          <p:cNvSpPr>
            <a:spLocks noGrp="1"/>
          </p:cNvSpPr>
          <p:nvPr>
            <p:ph type="title"/>
          </p:nvPr>
        </p:nvSpPr>
        <p:spPr>
          <a:xfrm>
            <a:off x="1981200" y="116632"/>
            <a:ext cx="8229600" cy="778098"/>
          </a:xfrm>
        </p:spPr>
        <p:txBody>
          <a:bodyPr/>
          <a:lstStyle/>
          <a:p>
            <a:r>
              <a:rPr lang="en-GB" b="1" dirty="0"/>
              <a:t>Cultural Capital</a:t>
            </a:r>
          </a:p>
        </p:txBody>
      </p:sp>
      <p:sp>
        <p:nvSpPr>
          <p:cNvPr id="2" name="TextBox 1">
            <a:extLst>
              <a:ext uri="{FF2B5EF4-FFF2-40B4-BE49-F238E27FC236}">
                <a16:creationId xmlns:a16="http://schemas.microsoft.com/office/drawing/2014/main" id="{34D69CEB-86AD-4536-9174-E26080613677}"/>
              </a:ext>
            </a:extLst>
          </p:cNvPr>
          <p:cNvSpPr txBox="1"/>
          <p:nvPr/>
        </p:nvSpPr>
        <p:spPr>
          <a:xfrm>
            <a:off x="263352" y="894731"/>
            <a:ext cx="11665296" cy="523220"/>
          </a:xfrm>
          <a:prstGeom prst="rect">
            <a:avLst/>
          </a:prstGeom>
          <a:noFill/>
        </p:spPr>
        <p:txBody>
          <a:bodyPr wrap="square" rtlCol="0">
            <a:spAutoFit/>
          </a:bodyPr>
          <a:lstStyle/>
          <a:p>
            <a:r>
              <a:rPr lang="en-GB" sz="2800" dirty="0"/>
              <a:t>An important and original dimension of Bourdieu and </a:t>
            </a:r>
            <a:r>
              <a:rPr lang="en-GB" sz="2800" dirty="0" err="1"/>
              <a:t>Passeron’s</a:t>
            </a:r>
            <a:r>
              <a:rPr lang="en-GB" sz="2800" dirty="0"/>
              <a:t> theory is that;</a:t>
            </a:r>
          </a:p>
        </p:txBody>
      </p:sp>
      <p:sp>
        <p:nvSpPr>
          <p:cNvPr id="4" name="TextBox 3">
            <a:extLst>
              <a:ext uri="{FF2B5EF4-FFF2-40B4-BE49-F238E27FC236}">
                <a16:creationId xmlns:a16="http://schemas.microsoft.com/office/drawing/2014/main" id="{EE8027DF-C7A4-4431-8DBE-3DBB27BC3914}"/>
              </a:ext>
            </a:extLst>
          </p:cNvPr>
          <p:cNvSpPr txBox="1"/>
          <p:nvPr/>
        </p:nvSpPr>
        <p:spPr>
          <a:xfrm>
            <a:off x="479376" y="1916832"/>
            <a:ext cx="11233248" cy="3693319"/>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3200" dirty="0"/>
              <a:t>The idea of cultural capital is used as a </a:t>
            </a:r>
            <a:r>
              <a:rPr lang="en-GB" sz="3200" b="1" u="sng" dirty="0"/>
              <a:t>basis for exclusion</a:t>
            </a:r>
            <a:r>
              <a:rPr lang="en-GB" sz="3200" dirty="0"/>
              <a:t> from jobs, resources and high status groups</a:t>
            </a:r>
          </a:p>
          <a:p>
            <a:pPr marL="457200" indent="-457200">
              <a:spcBef>
                <a:spcPts val="600"/>
              </a:spcBef>
              <a:spcAft>
                <a:spcPts val="600"/>
              </a:spcAft>
              <a:buFont typeface="Arial" panose="020B0604020202020204" pitchFamily="34" charset="0"/>
              <a:buChar char="•"/>
            </a:pPr>
            <a:r>
              <a:rPr lang="en-GB" sz="3200" dirty="0"/>
              <a:t>The use of cultural capital in this way means that social exclusion is </a:t>
            </a:r>
            <a:r>
              <a:rPr lang="en-GB" sz="3200" b="1" u="sng" dirty="0"/>
              <a:t>institutionalised</a:t>
            </a:r>
            <a:r>
              <a:rPr lang="en-GB" sz="3200" dirty="0"/>
              <a:t> in that high status cultural signals (attitudes, formal knowledge, confidence, behaviours and possession of goods) are used to define who is ‘in’ and who is not.</a:t>
            </a:r>
          </a:p>
        </p:txBody>
      </p:sp>
      <p:sp>
        <p:nvSpPr>
          <p:cNvPr id="8" name="TextBox 7">
            <a:extLst>
              <a:ext uri="{FF2B5EF4-FFF2-40B4-BE49-F238E27FC236}">
                <a16:creationId xmlns:a16="http://schemas.microsoft.com/office/drawing/2014/main" id="{CBB5CF50-3233-4DA5-83F7-2D3A20122E5A}"/>
              </a:ext>
            </a:extLst>
          </p:cNvPr>
          <p:cNvSpPr txBox="1"/>
          <p:nvPr/>
        </p:nvSpPr>
        <p:spPr>
          <a:xfrm>
            <a:off x="4583832" y="6309320"/>
            <a:ext cx="5184576" cy="369332"/>
          </a:xfrm>
          <a:prstGeom prst="rect">
            <a:avLst/>
          </a:prstGeom>
          <a:noFill/>
        </p:spPr>
        <p:txBody>
          <a:bodyPr wrap="square" rtlCol="0">
            <a:spAutoFit/>
          </a:bodyPr>
          <a:lstStyle/>
          <a:p>
            <a:r>
              <a:rPr lang="en-GB" dirty="0"/>
              <a:t>(Bourdieu </a:t>
            </a:r>
            <a:r>
              <a:rPr lang="en-GB" i="1" dirty="0"/>
              <a:t>cited in </a:t>
            </a:r>
            <a:r>
              <a:rPr lang="en-GB" dirty="0"/>
              <a:t>Lamont &amp; Lareau, 1988, p. 157).</a:t>
            </a:r>
          </a:p>
        </p:txBody>
      </p:sp>
    </p:spTree>
    <p:extLst>
      <p:ext uri="{BB962C8B-B14F-4D97-AF65-F5344CB8AC3E}">
        <p14:creationId xmlns:p14="http://schemas.microsoft.com/office/powerpoint/2010/main" val="430866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8"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Oval 18">
            <a:extLst>
              <a:ext uri="{FF2B5EF4-FFF2-40B4-BE49-F238E27FC236}">
                <a16:creationId xmlns:a16="http://schemas.microsoft.com/office/drawing/2014/main" id="{B045F2D0-756E-4E48-AAC8-CD9EAAA18028}"/>
              </a:ext>
            </a:extLst>
          </p:cNvPr>
          <p:cNvSpPr/>
          <p:nvPr/>
        </p:nvSpPr>
        <p:spPr>
          <a:xfrm>
            <a:off x="2711624" y="62394"/>
            <a:ext cx="7056784" cy="6768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AE7DC207-CB18-46D7-A193-151EAB7E74CB}"/>
              </a:ext>
            </a:extLst>
          </p:cNvPr>
          <p:cNvSpPr/>
          <p:nvPr/>
        </p:nvSpPr>
        <p:spPr>
          <a:xfrm>
            <a:off x="3914486" y="1069648"/>
            <a:ext cx="4651060" cy="4754244"/>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8E5E3B6D-21D9-4014-B908-4B5054DD882A}"/>
              </a:ext>
            </a:extLst>
          </p:cNvPr>
          <p:cNvSpPr/>
          <p:nvPr/>
        </p:nvSpPr>
        <p:spPr>
          <a:xfrm>
            <a:off x="5397693" y="2640967"/>
            <a:ext cx="1523624" cy="1611606"/>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5112D49D-E32B-41C3-86EC-AD2FD92B23DC}"/>
              </a:ext>
            </a:extLst>
          </p:cNvPr>
          <p:cNvSpPr txBox="1"/>
          <p:nvPr/>
        </p:nvSpPr>
        <p:spPr>
          <a:xfrm>
            <a:off x="5270304" y="2866933"/>
            <a:ext cx="1844388" cy="1200329"/>
          </a:xfrm>
          <a:prstGeom prst="rect">
            <a:avLst/>
          </a:prstGeom>
          <a:noFill/>
        </p:spPr>
        <p:txBody>
          <a:bodyPr wrap="square" rtlCol="0">
            <a:spAutoFit/>
          </a:bodyPr>
          <a:lstStyle/>
          <a:p>
            <a:pPr algn="ctr"/>
            <a:r>
              <a:rPr lang="en-GB" b="1" dirty="0">
                <a:solidFill>
                  <a:schemeClr val="bg1"/>
                </a:solidFill>
              </a:rPr>
              <a:t>Identity</a:t>
            </a:r>
          </a:p>
          <a:p>
            <a:pPr algn="ctr"/>
            <a:r>
              <a:rPr lang="en-GB" b="1" dirty="0">
                <a:solidFill>
                  <a:schemeClr val="bg1"/>
                </a:solidFill>
              </a:rPr>
              <a:t>Individual</a:t>
            </a:r>
          </a:p>
          <a:p>
            <a:pPr algn="ctr"/>
            <a:r>
              <a:rPr lang="en-GB" b="1" dirty="0">
                <a:solidFill>
                  <a:schemeClr val="bg1"/>
                </a:solidFill>
              </a:rPr>
              <a:t>Psychology</a:t>
            </a:r>
          </a:p>
          <a:p>
            <a:pPr algn="ctr"/>
            <a:r>
              <a:rPr lang="en-GB" b="1" dirty="0">
                <a:solidFill>
                  <a:schemeClr val="bg1"/>
                </a:solidFill>
              </a:rPr>
              <a:t>Micro</a:t>
            </a:r>
          </a:p>
        </p:txBody>
      </p:sp>
      <p:sp>
        <p:nvSpPr>
          <p:cNvPr id="18" name="TextBox 17">
            <a:extLst>
              <a:ext uri="{FF2B5EF4-FFF2-40B4-BE49-F238E27FC236}">
                <a16:creationId xmlns:a16="http://schemas.microsoft.com/office/drawing/2014/main" id="{B01CD009-E60E-451A-AB9F-204EEB268180}"/>
              </a:ext>
            </a:extLst>
          </p:cNvPr>
          <p:cNvSpPr txBox="1"/>
          <p:nvPr/>
        </p:nvSpPr>
        <p:spPr>
          <a:xfrm>
            <a:off x="5015880" y="1466156"/>
            <a:ext cx="2448272" cy="400110"/>
          </a:xfrm>
          <a:prstGeom prst="rect">
            <a:avLst/>
          </a:prstGeom>
          <a:solidFill>
            <a:schemeClr val="bg1"/>
          </a:solidFill>
        </p:spPr>
        <p:txBody>
          <a:bodyPr wrap="square" rtlCol="0">
            <a:spAutoFit/>
          </a:bodyPr>
          <a:lstStyle/>
          <a:p>
            <a:pPr algn="ctr"/>
            <a:r>
              <a:rPr lang="en-GB" sz="2000" b="1" dirty="0"/>
              <a:t>Culture</a:t>
            </a:r>
          </a:p>
        </p:txBody>
      </p:sp>
      <p:sp>
        <p:nvSpPr>
          <p:cNvPr id="20" name="TextBox 19">
            <a:extLst>
              <a:ext uri="{FF2B5EF4-FFF2-40B4-BE49-F238E27FC236}">
                <a16:creationId xmlns:a16="http://schemas.microsoft.com/office/drawing/2014/main" id="{CDC87520-5CA5-4A19-A334-DB9B33010C6D}"/>
              </a:ext>
            </a:extLst>
          </p:cNvPr>
          <p:cNvSpPr txBox="1"/>
          <p:nvPr/>
        </p:nvSpPr>
        <p:spPr>
          <a:xfrm>
            <a:off x="5150948" y="150621"/>
            <a:ext cx="2157940" cy="400110"/>
          </a:xfrm>
          <a:prstGeom prst="rect">
            <a:avLst/>
          </a:prstGeom>
          <a:noFill/>
        </p:spPr>
        <p:txBody>
          <a:bodyPr wrap="square" rtlCol="0">
            <a:spAutoFit/>
          </a:bodyPr>
          <a:lstStyle/>
          <a:p>
            <a:pPr algn="ctr"/>
            <a:r>
              <a:rPr lang="en-GB" sz="2000" b="1" dirty="0"/>
              <a:t>Social Norms </a:t>
            </a:r>
          </a:p>
        </p:txBody>
      </p:sp>
      <p:sp>
        <p:nvSpPr>
          <p:cNvPr id="9" name="TextBox 8">
            <a:extLst>
              <a:ext uri="{FF2B5EF4-FFF2-40B4-BE49-F238E27FC236}">
                <a16:creationId xmlns:a16="http://schemas.microsoft.com/office/drawing/2014/main" id="{B01CD009-E60E-451A-AB9F-204EEB268180}"/>
              </a:ext>
            </a:extLst>
          </p:cNvPr>
          <p:cNvSpPr txBox="1"/>
          <p:nvPr/>
        </p:nvSpPr>
        <p:spPr>
          <a:xfrm>
            <a:off x="4968362" y="1981399"/>
            <a:ext cx="2448272" cy="400110"/>
          </a:xfrm>
          <a:prstGeom prst="rect">
            <a:avLst/>
          </a:prstGeom>
          <a:solidFill>
            <a:schemeClr val="bg1"/>
          </a:solidFill>
        </p:spPr>
        <p:txBody>
          <a:bodyPr wrap="square" rtlCol="0">
            <a:spAutoFit/>
          </a:bodyPr>
          <a:lstStyle/>
          <a:p>
            <a:pPr algn="ctr"/>
            <a:r>
              <a:rPr lang="en-GB" sz="2000" b="1" dirty="0"/>
              <a:t>Individuals &amp; Groups</a:t>
            </a:r>
          </a:p>
        </p:txBody>
      </p:sp>
      <p:sp>
        <p:nvSpPr>
          <p:cNvPr id="10" name="TextBox 9">
            <a:extLst>
              <a:ext uri="{FF2B5EF4-FFF2-40B4-BE49-F238E27FC236}">
                <a16:creationId xmlns:a16="http://schemas.microsoft.com/office/drawing/2014/main" id="{B01CD009-E60E-451A-AB9F-204EEB268180}"/>
              </a:ext>
            </a:extLst>
          </p:cNvPr>
          <p:cNvSpPr txBox="1"/>
          <p:nvPr/>
        </p:nvSpPr>
        <p:spPr>
          <a:xfrm>
            <a:off x="4959097" y="4352629"/>
            <a:ext cx="2448272" cy="400110"/>
          </a:xfrm>
          <a:prstGeom prst="rect">
            <a:avLst/>
          </a:prstGeom>
          <a:solidFill>
            <a:schemeClr val="bg1"/>
          </a:solidFill>
        </p:spPr>
        <p:txBody>
          <a:bodyPr wrap="square" rtlCol="0">
            <a:spAutoFit/>
          </a:bodyPr>
          <a:lstStyle/>
          <a:p>
            <a:pPr algn="ctr"/>
            <a:r>
              <a:rPr lang="en-GB" sz="2000" b="1" dirty="0"/>
              <a:t>Social Psychology</a:t>
            </a:r>
          </a:p>
        </p:txBody>
      </p:sp>
      <p:sp>
        <p:nvSpPr>
          <p:cNvPr id="11" name="TextBox 10">
            <a:extLst>
              <a:ext uri="{FF2B5EF4-FFF2-40B4-BE49-F238E27FC236}">
                <a16:creationId xmlns:a16="http://schemas.microsoft.com/office/drawing/2014/main" id="{B01CD009-E60E-451A-AB9F-204EEB268180}"/>
              </a:ext>
            </a:extLst>
          </p:cNvPr>
          <p:cNvSpPr txBox="1"/>
          <p:nvPr/>
        </p:nvSpPr>
        <p:spPr>
          <a:xfrm>
            <a:off x="4968362" y="4876682"/>
            <a:ext cx="2448272" cy="400110"/>
          </a:xfrm>
          <a:prstGeom prst="rect">
            <a:avLst/>
          </a:prstGeom>
          <a:solidFill>
            <a:schemeClr val="bg1"/>
          </a:solidFill>
        </p:spPr>
        <p:txBody>
          <a:bodyPr wrap="square" rtlCol="0">
            <a:spAutoFit/>
          </a:bodyPr>
          <a:lstStyle/>
          <a:p>
            <a:pPr algn="ctr"/>
            <a:r>
              <a:rPr lang="en-GB" sz="2000" b="1" dirty="0" err="1"/>
              <a:t>Meso</a:t>
            </a:r>
            <a:r>
              <a:rPr lang="en-GB" sz="2000" b="1" dirty="0"/>
              <a:t> &amp; </a:t>
            </a:r>
            <a:r>
              <a:rPr lang="en-GB" sz="2000" b="1" dirty="0" err="1"/>
              <a:t>Exo</a:t>
            </a:r>
            <a:r>
              <a:rPr lang="en-GB" sz="2000" b="1" dirty="0"/>
              <a:t>-systems</a:t>
            </a:r>
          </a:p>
        </p:txBody>
      </p:sp>
      <p:sp>
        <p:nvSpPr>
          <p:cNvPr id="12" name="TextBox 11">
            <a:extLst>
              <a:ext uri="{FF2B5EF4-FFF2-40B4-BE49-F238E27FC236}">
                <a16:creationId xmlns:a16="http://schemas.microsoft.com/office/drawing/2014/main" id="{CDC87520-5CA5-4A19-A334-DB9B33010C6D}"/>
              </a:ext>
            </a:extLst>
          </p:cNvPr>
          <p:cNvSpPr txBox="1"/>
          <p:nvPr/>
        </p:nvSpPr>
        <p:spPr>
          <a:xfrm>
            <a:off x="5161046" y="591175"/>
            <a:ext cx="2157940" cy="400110"/>
          </a:xfrm>
          <a:prstGeom prst="rect">
            <a:avLst/>
          </a:prstGeom>
          <a:noFill/>
        </p:spPr>
        <p:txBody>
          <a:bodyPr wrap="square" rtlCol="0">
            <a:spAutoFit/>
          </a:bodyPr>
          <a:lstStyle/>
          <a:p>
            <a:pPr algn="ctr"/>
            <a:r>
              <a:rPr lang="en-GB" sz="2000" b="1" dirty="0"/>
              <a:t>Society</a:t>
            </a:r>
          </a:p>
        </p:txBody>
      </p:sp>
      <p:sp>
        <p:nvSpPr>
          <p:cNvPr id="13" name="TextBox 12">
            <a:extLst>
              <a:ext uri="{FF2B5EF4-FFF2-40B4-BE49-F238E27FC236}">
                <a16:creationId xmlns:a16="http://schemas.microsoft.com/office/drawing/2014/main" id="{CDC87520-5CA5-4A19-A334-DB9B33010C6D}"/>
              </a:ext>
            </a:extLst>
          </p:cNvPr>
          <p:cNvSpPr txBox="1"/>
          <p:nvPr/>
        </p:nvSpPr>
        <p:spPr>
          <a:xfrm>
            <a:off x="5113528" y="5878378"/>
            <a:ext cx="2157940" cy="400110"/>
          </a:xfrm>
          <a:prstGeom prst="rect">
            <a:avLst/>
          </a:prstGeom>
          <a:noFill/>
        </p:spPr>
        <p:txBody>
          <a:bodyPr wrap="square" rtlCol="0">
            <a:spAutoFit/>
          </a:bodyPr>
          <a:lstStyle/>
          <a:p>
            <a:pPr algn="ctr"/>
            <a:r>
              <a:rPr lang="en-GB" sz="2000" b="1" dirty="0"/>
              <a:t>Sociology </a:t>
            </a:r>
          </a:p>
        </p:txBody>
      </p:sp>
      <p:sp>
        <p:nvSpPr>
          <p:cNvPr id="14" name="TextBox 13">
            <a:extLst>
              <a:ext uri="{FF2B5EF4-FFF2-40B4-BE49-F238E27FC236}">
                <a16:creationId xmlns:a16="http://schemas.microsoft.com/office/drawing/2014/main" id="{CDC87520-5CA5-4A19-A334-DB9B33010C6D}"/>
              </a:ext>
            </a:extLst>
          </p:cNvPr>
          <p:cNvSpPr txBox="1"/>
          <p:nvPr/>
        </p:nvSpPr>
        <p:spPr>
          <a:xfrm>
            <a:off x="5150948" y="6256409"/>
            <a:ext cx="2157940" cy="400110"/>
          </a:xfrm>
          <a:prstGeom prst="rect">
            <a:avLst/>
          </a:prstGeom>
          <a:noFill/>
        </p:spPr>
        <p:txBody>
          <a:bodyPr wrap="square" rtlCol="0">
            <a:spAutoFit/>
          </a:bodyPr>
          <a:lstStyle/>
          <a:p>
            <a:pPr algn="ctr"/>
            <a:r>
              <a:rPr lang="en-GB" sz="2000" b="1" dirty="0"/>
              <a:t>Macro-system </a:t>
            </a:r>
          </a:p>
        </p:txBody>
      </p:sp>
    </p:spTree>
    <p:extLst>
      <p:ext uri="{BB962C8B-B14F-4D97-AF65-F5344CB8AC3E}">
        <p14:creationId xmlns:p14="http://schemas.microsoft.com/office/powerpoint/2010/main" val="3798147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9"/>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0"/>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3"/>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8" grpId="0" animBg="1"/>
      <p:bldP spid="5" grpId="0" animBg="1"/>
      <p:bldP spid="6" grpId="0" build="p"/>
      <p:bldP spid="18" grpId="0" animBg="1"/>
      <p:bldP spid="20" grpId="0"/>
      <p:bldP spid="9" grpId="0" animBg="1"/>
      <p:bldP spid="10" grpId="0" animBg="1"/>
      <p:bldP spid="11" grpId="0" animBg="1"/>
      <p:bldP spid="12" grpId="0"/>
      <p:bldP spid="13" grpId="0"/>
      <p:bldP spid="1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981200" y="66328"/>
            <a:ext cx="8229600" cy="706090"/>
          </a:xfrm>
        </p:spPr>
        <p:txBody>
          <a:bodyPr>
            <a:normAutofit fontScale="90000"/>
          </a:bodyPr>
          <a:lstStyle/>
          <a:p>
            <a:r>
              <a:rPr lang="en-GB" b="1" dirty="0"/>
              <a:t>Bonding</a:t>
            </a:r>
          </a:p>
        </p:txBody>
      </p:sp>
      <p:sp>
        <p:nvSpPr>
          <p:cNvPr id="8" name="Content Placeholder 7"/>
          <p:cNvSpPr>
            <a:spLocks noGrp="1"/>
          </p:cNvSpPr>
          <p:nvPr>
            <p:ph idx="1"/>
          </p:nvPr>
        </p:nvSpPr>
        <p:spPr>
          <a:xfrm>
            <a:off x="227348" y="759234"/>
            <a:ext cx="11809312" cy="1373623"/>
          </a:xfrm>
        </p:spPr>
        <p:txBody>
          <a:bodyPr>
            <a:noAutofit/>
          </a:bodyPr>
          <a:lstStyle/>
          <a:p>
            <a:r>
              <a:rPr lang="en-GB" sz="2800" b="1" dirty="0"/>
              <a:t> Bonded Social capital </a:t>
            </a:r>
            <a:r>
              <a:rPr lang="en-GB" sz="2800" dirty="0"/>
              <a:t>can be seen as the relationship experienced among family members, close friends, and neighbours </a:t>
            </a:r>
          </a:p>
          <a:p>
            <a:pPr marL="0" indent="0" algn="r">
              <a:buNone/>
            </a:pPr>
            <a:r>
              <a:rPr lang="en-GB" sz="2800" dirty="0"/>
              <a:t>(Putnam, 1995; Woolcock, 2001). </a:t>
            </a:r>
          </a:p>
        </p:txBody>
      </p:sp>
      <p:sp>
        <p:nvSpPr>
          <p:cNvPr id="2" name="TextBox 1">
            <a:extLst>
              <a:ext uri="{FF2B5EF4-FFF2-40B4-BE49-F238E27FC236}">
                <a16:creationId xmlns:a16="http://schemas.microsoft.com/office/drawing/2014/main" id="{2ED1C5B7-689A-4CEF-8854-E61A43AD2A9D}"/>
              </a:ext>
            </a:extLst>
          </p:cNvPr>
          <p:cNvSpPr txBox="1"/>
          <p:nvPr/>
        </p:nvSpPr>
        <p:spPr>
          <a:xfrm>
            <a:off x="263352" y="2132857"/>
            <a:ext cx="11521280" cy="1384995"/>
          </a:xfrm>
          <a:prstGeom prst="rect">
            <a:avLst/>
          </a:prstGeom>
          <a:noFill/>
        </p:spPr>
        <p:txBody>
          <a:bodyPr wrap="square" rtlCol="0">
            <a:spAutoFit/>
          </a:bodyPr>
          <a:lstStyle/>
          <a:p>
            <a:pPr marL="342900" indent="-342900">
              <a:buFont typeface="Arial" panose="020B0604020202020204" pitchFamily="34" charset="0"/>
              <a:buChar char="•"/>
            </a:pPr>
            <a:r>
              <a:rPr lang="en-GB" sz="2800" dirty="0"/>
              <a:t>These networks are often less diverse and often not as open to the views of “others” outside of the network </a:t>
            </a:r>
          </a:p>
          <a:p>
            <a:pPr algn="r"/>
            <a:r>
              <a:rPr lang="en-GB" sz="2800" dirty="0"/>
              <a:t>(Dale &amp; Sparkes, 2010).</a:t>
            </a:r>
          </a:p>
        </p:txBody>
      </p:sp>
      <p:sp>
        <p:nvSpPr>
          <p:cNvPr id="3" name="TextBox 2">
            <a:extLst>
              <a:ext uri="{FF2B5EF4-FFF2-40B4-BE49-F238E27FC236}">
                <a16:creationId xmlns:a16="http://schemas.microsoft.com/office/drawing/2014/main" id="{46C42C2D-F065-412D-A547-F52E57546EA9}"/>
              </a:ext>
            </a:extLst>
          </p:cNvPr>
          <p:cNvSpPr txBox="1"/>
          <p:nvPr/>
        </p:nvSpPr>
        <p:spPr>
          <a:xfrm>
            <a:off x="311357" y="3536432"/>
            <a:ext cx="11329258" cy="954107"/>
          </a:xfrm>
          <a:prstGeom prst="rect">
            <a:avLst/>
          </a:prstGeom>
          <a:noFill/>
        </p:spPr>
        <p:txBody>
          <a:bodyPr wrap="square" rtlCol="0">
            <a:spAutoFit/>
          </a:bodyPr>
          <a:lstStyle/>
          <a:p>
            <a:pPr marL="342900" indent="-342900">
              <a:buFont typeface="Arial" panose="020B0604020202020204" pitchFamily="34" charset="0"/>
              <a:buChar char="•"/>
            </a:pPr>
            <a:r>
              <a:rPr lang="en-GB" sz="2800" dirty="0"/>
              <a:t>The ‘closed’ nature of these close personal relationships is also known as </a:t>
            </a:r>
            <a:r>
              <a:rPr lang="en-GB" sz="2800" b="1" dirty="0"/>
              <a:t>bonding</a:t>
            </a:r>
          </a:p>
        </p:txBody>
      </p:sp>
      <p:sp>
        <p:nvSpPr>
          <p:cNvPr id="4" name="TextBox 3">
            <a:extLst>
              <a:ext uri="{FF2B5EF4-FFF2-40B4-BE49-F238E27FC236}">
                <a16:creationId xmlns:a16="http://schemas.microsoft.com/office/drawing/2014/main" id="{DB9571F1-4AB1-4637-805D-205EF45A3C50}"/>
              </a:ext>
            </a:extLst>
          </p:cNvPr>
          <p:cNvSpPr txBox="1"/>
          <p:nvPr/>
        </p:nvSpPr>
        <p:spPr>
          <a:xfrm>
            <a:off x="294046" y="4653136"/>
            <a:ext cx="11713302" cy="1384995"/>
          </a:xfrm>
          <a:prstGeom prst="rect">
            <a:avLst/>
          </a:prstGeom>
          <a:noFill/>
        </p:spPr>
        <p:txBody>
          <a:bodyPr wrap="square" rtlCol="0">
            <a:spAutoFit/>
          </a:bodyPr>
          <a:lstStyle/>
          <a:p>
            <a:pPr marL="342900" indent="-342900">
              <a:buFont typeface="Arial" panose="020B0604020202020204" pitchFamily="34" charset="0"/>
              <a:buChar char="•"/>
            </a:pPr>
            <a:r>
              <a:rPr lang="en-GB" sz="2800" b="1" dirty="0"/>
              <a:t>Bonding</a:t>
            </a:r>
            <a:r>
              <a:rPr lang="en-GB" sz="2800" dirty="0"/>
              <a:t> is a term used in theories of child development to describe the formation of an effective ‘mutual identification’ between mother and child but is also used to describe other strong personal links</a:t>
            </a:r>
            <a:endParaRPr lang="en-GB" sz="2800" b="1" dirty="0"/>
          </a:p>
        </p:txBody>
      </p:sp>
    </p:spTree>
    <p:extLst>
      <p:ext uri="{BB962C8B-B14F-4D97-AF65-F5344CB8AC3E}">
        <p14:creationId xmlns:p14="http://schemas.microsoft.com/office/powerpoint/2010/main" val="3394579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2" grpId="0" build="p"/>
      <p:bldP spid="3" grpId="0"/>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981200" y="66328"/>
            <a:ext cx="8229600" cy="706090"/>
          </a:xfrm>
        </p:spPr>
        <p:txBody>
          <a:bodyPr>
            <a:normAutofit fontScale="90000"/>
          </a:bodyPr>
          <a:lstStyle/>
          <a:p>
            <a:r>
              <a:rPr lang="en-GB" b="1" dirty="0"/>
              <a:t>Bonding</a:t>
            </a:r>
          </a:p>
        </p:txBody>
      </p:sp>
      <p:sp>
        <p:nvSpPr>
          <p:cNvPr id="8" name="Content Placeholder 7"/>
          <p:cNvSpPr>
            <a:spLocks noGrp="1"/>
          </p:cNvSpPr>
          <p:nvPr>
            <p:ph idx="1"/>
          </p:nvPr>
        </p:nvSpPr>
        <p:spPr>
          <a:xfrm>
            <a:off x="263352" y="1326328"/>
            <a:ext cx="11665296" cy="4205343"/>
          </a:xfrm>
        </p:spPr>
        <p:txBody>
          <a:bodyPr>
            <a:noAutofit/>
          </a:bodyPr>
          <a:lstStyle/>
          <a:p>
            <a:r>
              <a:rPr lang="en-GB" sz="2800" dirty="0"/>
              <a:t>The ‘glue’ within these networks is a sense of deep trust held among the members of the group. </a:t>
            </a:r>
          </a:p>
          <a:p>
            <a:r>
              <a:rPr lang="en-GB" sz="2800" dirty="0"/>
              <a:t>This trust is often highly personalized and therefore there is a possibility of conflict when either trust or commonly held values or ‘norms’ break down. </a:t>
            </a:r>
          </a:p>
          <a:p>
            <a:r>
              <a:rPr lang="en-GB" sz="2800" dirty="0"/>
              <a:t>However, if trust is built between individuals over time, it is possible to engage in less personal exchanges based on ‘reciprocity’ (a mutual exchange of advantages and privileges – OED).</a:t>
            </a:r>
          </a:p>
          <a:p>
            <a:r>
              <a:rPr lang="en-GB" sz="2800" dirty="0"/>
              <a:t> This reciprocity creates social obligations between individuals and networks </a:t>
            </a:r>
          </a:p>
          <a:p>
            <a:pPr marL="0" indent="0" algn="r">
              <a:buNone/>
            </a:pPr>
            <a:r>
              <a:rPr lang="en-GB" sz="2800" dirty="0"/>
              <a:t>(Dale &amp; Sparkes, 2010). </a:t>
            </a:r>
          </a:p>
        </p:txBody>
      </p:sp>
    </p:spTree>
    <p:extLst>
      <p:ext uri="{BB962C8B-B14F-4D97-AF65-F5344CB8AC3E}">
        <p14:creationId xmlns:p14="http://schemas.microsoft.com/office/powerpoint/2010/main" val="4025180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919536" y="216360"/>
            <a:ext cx="8229600" cy="634082"/>
          </a:xfrm>
        </p:spPr>
        <p:txBody>
          <a:bodyPr>
            <a:normAutofit fontScale="90000"/>
          </a:bodyPr>
          <a:lstStyle/>
          <a:p>
            <a:r>
              <a:rPr lang="en-GB" b="1" dirty="0"/>
              <a:t>Bridging</a:t>
            </a:r>
          </a:p>
        </p:txBody>
      </p:sp>
      <p:sp>
        <p:nvSpPr>
          <p:cNvPr id="8" name="Content Placeholder 7"/>
          <p:cNvSpPr>
            <a:spLocks noGrp="1"/>
          </p:cNvSpPr>
          <p:nvPr>
            <p:ph idx="1"/>
          </p:nvPr>
        </p:nvSpPr>
        <p:spPr>
          <a:xfrm>
            <a:off x="335360" y="1052737"/>
            <a:ext cx="11511070" cy="4205343"/>
          </a:xfrm>
        </p:spPr>
        <p:txBody>
          <a:bodyPr>
            <a:noAutofit/>
          </a:bodyPr>
          <a:lstStyle/>
          <a:p>
            <a:r>
              <a:rPr lang="en-GB" sz="2800" b="1" dirty="0"/>
              <a:t>Bridging </a:t>
            </a:r>
            <a:r>
              <a:rPr lang="en-GB" sz="2800" dirty="0"/>
              <a:t>is distinguished by its horizontally linked relationships between groups held together by bonding &amp; social capital. </a:t>
            </a:r>
          </a:p>
          <a:p>
            <a:r>
              <a:rPr lang="en-GB" sz="2800" dirty="0"/>
              <a:t>These relationships tend to be more impersonal as the linkages are established for strategic reasons, (often to accomplish a task). </a:t>
            </a:r>
          </a:p>
          <a:p>
            <a:r>
              <a:rPr lang="en-GB" sz="2800" b="1" dirty="0"/>
              <a:t>Bridging</a:t>
            </a:r>
            <a:r>
              <a:rPr lang="en-GB" sz="2800" dirty="0"/>
              <a:t> occurs when one member of one network connects with a member of another network. </a:t>
            </a:r>
          </a:p>
          <a:p>
            <a:r>
              <a:rPr lang="en-GB" sz="2800" dirty="0"/>
              <a:t>Often, these bridges link networks within one community to more diverse resources normally unavailable (Woolcock, 2001).</a:t>
            </a:r>
          </a:p>
          <a:p>
            <a:r>
              <a:rPr lang="en-GB" sz="2800" dirty="0"/>
              <a:t>This often means that the trust between the bridging networks is often thinly held (Dales &amp; Sparkes, 2010).</a:t>
            </a:r>
          </a:p>
          <a:p>
            <a:endParaRPr lang="en-GB" sz="2800" dirty="0"/>
          </a:p>
        </p:txBody>
      </p:sp>
    </p:spTree>
    <p:extLst>
      <p:ext uri="{BB962C8B-B14F-4D97-AF65-F5344CB8AC3E}">
        <p14:creationId xmlns:p14="http://schemas.microsoft.com/office/powerpoint/2010/main" val="72292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981200" y="116632"/>
            <a:ext cx="8229600" cy="706090"/>
          </a:xfrm>
        </p:spPr>
        <p:txBody>
          <a:bodyPr>
            <a:normAutofit fontScale="90000"/>
          </a:bodyPr>
          <a:lstStyle/>
          <a:p>
            <a:r>
              <a:rPr lang="en-GB" b="1" dirty="0"/>
              <a:t>Linking</a:t>
            </a:r>
          </a:p>
        </p:txBody>
      </p:sp>
      <p:sp>
        <p:nvSpPr>
          <p:cNvPr id="8" name="Content Placeholder 7"/>
          <p:cNvSpPr>
            <a:spLocks noGrp="1"/>
          </p:cNvSpPr>
          <p:nvPr>
            <p:ph idx="1"/>
          </p:nvPr>
        </p:nvSpPr>
        <p:spPr>
          <a:xfrm>
            <a:off x="335360" y="1364429"/>
            <a:ext cx="11654952" cy="4129143"/>
          </a:xfrm>
        </p:spPr>
        <p:txBody>
          <a:bodyPr>
            <a:noAutofit/>
          </a:bodyPr>
          <a:lstStyle/>
          <a:p>
            <a:r>
              <a:rPr lang="en-GB" b="1" dirty="0"/>
              <a:t>Linking </a:t>
            </a:r>
            <a:r>
              <a:rPr lang="en-GB" dirty="0"/>
              <a:t>is defined as the connection between a community and the political and financial decision-makers. </a:t>
            </a:r>
          </a:p>
          <a:p>
            <a:r>
              <a:rPr lang="en-GB" dirty="0"/>
              <a:t>Linking social capital is also defined by weak and opportunistic ties (often communities do not have links to those with financial and political power)</a:t>
            </a:r>
          </a:p>
          <a:p>
            <a:r>
              <a:rPr lang="en-GB" dirty="0"/>
              <a:t>Effective </a:t>
            </a:r>
            <a:r>
              <a:rPr lang="en-GB" b="1" dirty="0"/>
              <a:t>linking</a:t>
            </a:r>
            <a:r>
              <a:rPr lang="en-GB" dirty="0"/>
              <a:t> is viewed as the capacity for a community to lever resources, ideas and information from formal institutions beyond the community</a:t>
            </a:r>
          </a:p>
          <a:p>
            <a:pPr marL="0" indent="0" algn="r">
              <a:buNone/>
            </a:pPr>
            <a:r>
              <a:rPr lang="en-GB" dirty="0"/>
              <a:t> (Woolcock, 2001). </a:t>
            </a:r>
          </a:p>
          <a:p>
            <a:endParaRPr lang="en-GB" dirty="0"/>
          </a:p>
        </p:txBody>
      </p:sp>
    </p:spTree>
    <p:extLst>
      <p:ext uri="{BB962C8B-B14F-4D97-AF65-F5344CB8AC3E}">
        <p14:creationId xmlns:p14="http://schemas.microsoft.com/office/powerpoint/2010/main" val="100001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1981200" y="188640"/>
            <a:ext cx="8229600" cy="706090"/>
          </a:xfrm>
        </p:spPr>
        <p:txBody>
          <a:bodyPr>
            <a:normAutofit fontScale="90000"/>
          </a:bodyPr>
          <a:lstStyle/>
          <a:p>
            <a:r>
              <a:rPr lang="en-GB" b="1" dirty="0"/>
              <a:t>Bridging and Bonding</a:t>
            </a:r>
          </a:p>
        </p:txBody>
      </p:sp>
      <p:sp>
        <p:nvSpPr>
          <p:cNvPr id="10" name="Content Placeholder 9"/>
          <p:cNvSpPr>
            <a:spLocks noGrp="1"/>
          </p:cNvSpPr>
          <p:nvPr>
            <p:ph sz="quarter" idx="13"/>
          </p:nvPr>
        </p:nvSpPr>
        <p:spPr>
          <a:xfrm>
            <a:off x="6422904" y="1916832"/>
            <a:ext cx="4245096" cy="3602736"/>
          </a:xfrm>
        </p:spPr>
        <p:txBody>
          <a:bodyPr>
            <a:normAutofit/>
          </a:bodyPr>
          <a:lstStyle/>
          <a:p>
            <a:r>
              <a:rPr lang="en-GB" sz="2400" dirty="0"/>
              <a:t>Brings together different people</a:t>
            </a:r>
          </a:p>
          <a:p>
            <a:r>
              <a:rPr lang="en-GB" sz="2400" dirty="0"/>
              <a:t>Is outward looking (who can help us)</a:t>
            </a:r>
          </a:p>
          <a:p>
            <a:r>
              <a:rPr lang="en-GB" sz="2400" dirty="0"/>
              <a:t>Leads to ‘inclusive’ identities (we are in this together)</a:t>
            </a:r>
          </a:p>
          <a:p>
            <a:r>
              <a:rPr lang="en-GB" sz="2400" dirty="0"/>
              <a:t>Bridges between people of different social groups</a:t>
            </a:r>
          </a:p>
          <a:p>
            <a:pPr lvl="2"/>
            <a:endParaRPr lang="en-GB" dirty="0"/>
          </a:p>
          <a:p>
            <a:pPr lvl="1"/>
            <a:endParaRPr lang="en-GB" sz="2400" dirty="0"/>
          </a:p>
        </p:txBody>
      </p:sp>
      <p:sp>
        <p:nvSpPr>
          <p:cNvPr id="11" name="Content Placeholder 10"/>
          <p:cNvSpPr>
            <a:spLocks noGrp="1"/>
          </p:cNvSpPr>
          <p:nvPr>
            <p:ph sz="quarter" idx="14"/>
          </p:nvPr>
        </p:nvSpPr>
        <p:spPr>
          <a:xfrm>
            <a:off x="1728266" y="1909623"/>
            <a:ext cx="3970784" cy="3605212"/>
          </a:xfrm>
        </p:spPr>
        <p:txBody>
          <a:bodyPr>
            <a:noAutofit/>
          </a:bodyPr>
          <a:lstStyle/>
          <a:p>
            <a:pPr marL="514350" indent="-457200"/>
            <a:r>
              <a:rPr lang="en-GB" sz="2400" dirty="0"/>
              <a:t>Connects people that are alike</a:t>
            </a:r>
          </a:p>
          <a:p>
            <a:pPr marL="514350" indent="-457200"/>
            <a:r>
              <a:rPr lang="en-GB" sz="2400" dirty="0"/>
              <a:t>Is inward looking (we look after ourselves)</a:t>
            </a:r>
          </a:p>
          <a:p>
            <a:pPr marL="514350" indent="-457200"/>
            <a:r>
              <a:rPr lang="en-GB" sz="2400" dirty="0"/>
              <a:t>Leads to ‘exclusive’ identities (us and them)</a:t>
            </a:r>
          </a:p>
          <a:p>
            <a:pPr marL="514350" indent="-457200"/>
            <a:r>
              <a:rPr lang="en-GB" sz="2400" dirty="0"/>
              <a:t>Reinforces homogeneous groups (one of us)</a:t>
            </a:r>
          </a:p>
        </p:txBody>
      </p:sp>
      <p:sp>
        <p:nvSpPr>
          <p:cNvPr id="2" name="TextBox 1">
            <a:extLst>
              <a:ext uri="{FF2B5EF4-FFF2-40B4-BE49-F238E27FC236}">
                <a16:creationId xmlns:a16="http://schemas.microsoft.com/office/drawing/2014/main" id="{71D2AAD3-B9B1-47FE-AC28-596D00EE02EF}"/>
              </a:ext>
            </a:extLst>
          </p:cNvPr>
          <p:cNvSpPr txBox="1"/>
          <p:nvPr/>
        </p:nvSpPr>
        <p:spPr>
          <a:xfrm>
            <a:off x="1981200" y="1196752"/>
            <a:ext cx="3106688" cy="523220"/>
          </a:xfrm>
          <a:prstGeom prst="rect">
            <a:avLst/>
          </a:prstGeom>
          <a:noFill/>
        </p:spPr>
        <p:txBody>
          <a:bodyPr wrap="square" rtlCol="0">
            <a:spAutoFit/>
          </a:bodyPr>
          <a:lstStyle/>
          <a:p>
            <a:r>
              <a:rPr lang="en-GB" sz="2800" b="1" dirty="0"/>
              <a:t>Bonding</a:t>
            </a:r>
          </a:p>
        </p:txBody>
      </p:sp>
      <p:sp>
        <p:nvSpPr>
          <p:cNvPr id="6" name="TextBox 5">
            <a:extLst>
              <a:ext uri="{FF2B5EF4-FFF2-40B4-BE49-F238E27FC236}">
                <a16:creationId xmlns:a16="http://schemas.microsoft.com/office/drawing/2014/main" id="{37B92315-E120-4433-8142-52D9A5F94E91}"/>
              </a:ext>
            </a:extLst>
          </p:cNvPr>
          <p:cNvSpPr txBox="1"/>
          <p:nvPr/>
        </p:nvSpPr>
        <p:spPr>
          <a:xfrm>
            <a:off x="6744072" y="1196752"/>
            <a:ext cx="3106688" cy="523220"/>
          </a:xfrm>
          <a:prstGeom prst="rect">
            <a:avLst/>
          </a:prstGeom>
          <a:noFill/>
        </p:spPr>
        <p:txBody>
          <a:bodyPr wrap="square" rtlCol="0">
            <a:spAutoFit/>
          </a:bodyPr>
          <a:lstStyle/>
          <a:p>
            <a:r>
              <a:rPr lang="en-GB" sz="2800" b="1" dirty="0"/>
              <a:t>Bridging</a:t>
            </a:r>
          </a:p>
        </p:txBody>
      </p:sp>
    </p:spTree>
    <p:extLst>
      <p:ext uri="{BB962C8B-B14F-4D97-AF65-F5344CB8AC3E}">
        <p14:creationId xmlns:p14="http://schemas.microsoft.com/office/powerpoint/2010/main" val="4189291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P spid="11" grpId="0" build="p"/>
      <p:bldP spid="2" grpId="0"/>
      <p:bldP spid="6"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b="1" dirty="0"/>
              <a:t>Bridging and Bonding</a:t>
            </a:r>
          </a:p>
        </p:txBody>
      </p:sp>
      <p:sp>
        <p:nvSpPr>
          <p:cNvPr id="8" name="Content Placeholder 7"/>
          <p:cNvSpPr>
            <a:spLocks noGrp="1"/>
          </p:cNvSpPr>
          <p:nvPr>
            <p:ph idx="1"/>
          </p:nvPr>
        </p:nvSpPr>
        <p:spPr/>
        <p:txBody>
          <a:bodyPr/>
          <a:lstStyle/>
          <a:p>
            <a:r>
              <a:rPr lang="en-GB" dirty="0"/>
              <a:t>Both can be positive and/or negative</a:t>
            </a:r>
          </a:p>
          <a:p>
            <a:endParaRPr lang="en-GB" dirty="0"/>
          </a:p>
          <a:p>
            <a:endParaRPr lang="en-GB" dirty="0"/>
          </a:p>
          <a:p>
            <a:r>
              <a:rPr lang="en-GB" dirty="0"/>
              <a:t>In reality we need a harmonious blend of bonding and bridging for a positive society</a:t>
            </a:r>
          </a:p>
        </p:txBody>
      </p:sp>
    </p:spTree>
    <p:extLst>
      <p:ext uri="{BB962C8B-B14F-4D97-AF65-F5344CB8AC3E}">
        <p14:creationId xmlns:p14="http://schemas.microsoft.com/office/powerpoint/2010/main" val="793367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3378" y="-99392"/>
            <a:ext cx="6965245" cy="1202485"/>
          </a:xfrm>
        </p:spPr>
        <p:txBody>
          <a:bodyPr>
            <a:normAutofit/>
          </a:bodyPr>
          <a:lstStyle/>
          <a:p>
            <a:r>
              <a:rPr lang="en-GB" sz="3600" b="1" dirty="0"/>
              <a:t>Bridging / Bonding / Linking </a:t>
            </a:r>
          </a:p>
        </p:txBody>
      </p:sp>
      <p:sp>
        <p:nvSpPr>
          <p:cNvPr id="5" name="TextBox 4"/>
          <p:cNvSpPr txBox="1"/>
          <p:nvPr/>
        </p:nvSpPr>
        <p:spPr>
          <a:xfrm>
            <a:off x="5715000" y="6400800"/>
            <a:ext cx="4191000" cy="369332"/>
          </a:xfrm>
          <a:prstGeom prst="rect">
            <a:avLst/>
          </a:prstGeom>
          <a:noFill/>
        </p:spPr>
        <p:txBody>
          <a:bodyPr wrap="square" rtlCol="0">
            <a:spAutoFit/>
          </a:bodyPr>
          <a:lstStyle/>
          <a:p>
            <a:pPr algn="r"/>
            <a:r>
              <a:rPr lang="en-GB" dirty="0"/>
              <a:t>(based on Lewis </a:t>
            </a:r>
            <a:r>
              <a:rPr lang="en-GB" i="1" dirty="0"/>
              <a:t>et al, </a:t>
            </a:r>
            <a:r>
              <a:rPr lang="en-GB" dirty="0"/>
              <a:t>2011)</a:t>
            </a:r>
          </a:p>
        </p:txBody>
      </p:sp>
      <p:sp>
        <p:nvSpPr>
          <p:cNvPr id="8" name="Rectangle: Rounded Corners 7">
            <a:extLst>
              <a:ext uri="{FF2B5EF4-FFF2-40B4-BE49-F238E27FC236}">
                <a16:creationId xmlns:a16="http://schemas.microsoft.com/office/drawing/2014/main" id="{4F8F1BCA-93E9-4F7A-A21C-A10EB095F9F3}"/>
              </a:ext>
            </a:extLst>
          </p:cNvPr>
          <p:cNvSpPr/>
          <p:nvPr/>
        </p:nvSpPr>
        <p:spPr>
          <a:xfrm>
            <a:off x="2063553" y="836712"/>
            <a:ext cx="8110665" cy="100811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Social Capital</a:t>
            </a:r>
          </a:p>
          <a:p>
            <a:pPr algn="ctr"/>
            <a:r>
              <a:rPr lang="en-GB" sz="2000" dirty="0"/>
              <a:t>(1) Structural: networks and relations (2) Cognitive: values and perceptions </a:t>
            </a:r>
          </a:p>
        </p:txBody>
      </p:sp>
      <p:sp>
        <p:nvSpPr>
          <p:cNvPr id="9" name="Rectangle: Rounded Corners 8">
            <a:extLst>
              <a:ext uri="{FF2B5EF4-FFF2-40B4-BE49-F238E27FC236}">
                <a16:creationId xmlns:a16="http://schemas.microsoft.com/office/drawing/2014/main" id="{A1A37A62-F654-48B0-A993-05E8AC8DC5D7}"/>
              </a:ext>
            </a:extLst>
          </p:cNvPr>
          <p:cNvSpPr/>
          <p:nvPr/>
        </p:nvSpPr>
        <p:spPr>
          <a:xfrm>
            <a:off x="2063553" y="2204864"/>
            <a:ext cx="8110665" cy="369332"/>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000" b="1" dirty="0"/>
              <a:t>Levels of analysis</a:t>
            </a:r>
          </a:p>
        </p:txBody>
      </p:sp>
      <p:sp>
        <p:nvSpPr>
          <p:cNvPr id="10" name="Rectangle: Rounded Corners 9">
            <a:extLst>
              <a:ext uri="{FF2B5EF4-FFF2-40B4-BE49-F238E27FC236}">
                <a16:creationId xmlns:a16="http://schemas.microsoft.com/office/drawing/2014/main" id="{60B704CB-B53F-456F-BA52-4D1B75DC12F3}"/>
              </a:ext>
            </a:extLst>
          </p:cNvPr>
          <p:cNvSpPr/>
          <p:nvPr/>
        </p:nvSpPr>
        <p:spPr>
          <a:xfrm>
            <a:off x="2063552" y="2996952"/>
            <a:ext cx="2448272" cy="720080"/>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dirty="0">
                <a:solidFill>
                  <a:schemeClr val="accent3">
                    <a:lumMod val="50000"/>
                  </a:schemeClr>
                </a:solidFill>
              </a:rPr>
              <a:t>Micro (individual)</a:t>
            </a:r>
          </a:p>
        </p:txBody>
      </p:sp>
      <p:sp>
        <p:nvSpPr>
          <p:cNvPr id="11" name="Rectangle: Rounded Corners 10">
            <a:extLst>
              <a:ext uri="{FF2B5EF4-FFF2-40B4-BE49-F238E27FC236}">
                <a16:creationId xmlns:a16="http://schemas.microsoft.com/office/drawing/2014/main" id="{D04ECA0C-F8F2-4695-9208-996BCCA7A596}"/>
              </a:ext>
            </a:extLst>
          </p:cNvPr>
          <p:cNvSpPr/>
          <p:nvPr/>
        </p:nvSpPr>
        <p:spPr>
          <a:xfrm>
            <a:off x="4871864" y="2996952"/>
            <a:ext cx="2448272" cy="720080"/>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b="1" dirty="0">
                <a:solidFill>
                  <a:schemeClr val="accent6">
                    <a:lumMod val="50000"/>
                  </a:schemeClr>
                </a:solidFill>
              </a:rPr>
              <a:t>Meso (community)</a:t>
            </a:r>
          </a:p>
        </p:txBody>
      </p:sp>
      <p:sp>
        <p:nvSpPr>
          <p:cNvPr id="12" name="Rectangle: Rounded Corners 11">
            <a:extLst>
              <a:ext uri="{FF2B5EF4-FFF2-40B4-BE49-F238E27FC236}">
                <a16:creationId xmlns:a16="http://schemas.microsoft.com/office/drawing/2014/main" id="{54F7FDA8-6F78-484F-BF8F-52CD100821DD}"/>
              </a:ext>
            </a:extLst>
          </p:cNvPr>
          <p:cNvSpPr/>
          <p:nvPr/>
        </p:nvSpPr>
        <p:spPr>
          <a:xfrm>
            <a:off x="7752184" y="2996952"/>
            <a:ext cx="2448272" cy="720080"/>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b="1" dirty="0">
                <a:solidFill>
                  <a:schemeClr val="accent5">
                    <a:lumMod val="50000"/>
                  </a:schemeClr>
                </a:solidFill>
              </a:rPr>
              <a:t>Macro (state/nation)</a:t>
            </a:r>
          </a:p>
        </p:txBody>
      </p:sp>
      <p:sp>
        <p:nvSpPr>
          <p:cNvPr id="13" name="Rectangle: Rounded Corners 12">
            <a:extLst>
              <a:ext uri="{FF2B5EF4-FFF2-40B4-BE49-F238E27FC236}">
                <a16:creationId xmlns:a16="http://schemas.microsoft.com/office/drawing/2014/main" id="{243B2113-C9B4-4C22-BE37-45766DB5C619}"/>
              </a:ext>
            </a:extLst>
          </p:cNvPr>
          <p:cNvSpPr/>
          <p:nvPr/>
        </p:nvSpPr>
        <p:spPr>
          <a:xfrm>
            <a:off x="2063552" y="4166998"/>
            <a:ext cx="2448272" cy="1854290"/>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dirty="0">
                <a:solidFill>
                  <a:schemeClr val="accent3">
                    <a:lumMod val="50000"/>
                  </a:schemeClr>
                </a:solidFill>
              </a:rPr>
              <a:t>Bonded Social Capital</a:t>
            </a:r>
            <a:endParaRPr lang="en-GB" dirty="0">
              <a:solidFill>
                <a:schemeClr val="accent3">
                  <a:lumMod val="50000"/>
                </a:schemeClr>
              </a:solidFill>
            </a:endParaRPr>
          </a:p>
          <a:p>
            <a:pPr algn="ctr"/>
            <a:r>
              <a:rPr lang="en-GB" sz="1600" dirty="0">
                <a:solidFill>
                  <a:schemeClr val="accent3">
                    <a:lumMod val="50000"/>
                  </a:schemeClr>
                </a:solidFill>
              </a:rPr>
              <a:t>1) Strong ‘homogeneous’ relations and networks</a:t>
            </a:r>
          </a:p>
          <a:p>
            <a:pPr algn="ctr"/>
            <a:r>
              <a:rPr lang="en-GB" sz="1600" dirty="0">
                <a:solidFill>
                  <a:schemeClr val="accent3">
                    <a:lumMod val="50000"/>
                  </a:schemeClr>
                </a:solidFill>
              </a:rPr>
              <a:t>2) Trust, reciprocity and behavioural norms </a:t>
            </a:r>
          </a:p>
        </p:txBody>
      </p:sp>
      <p:sp>
        <p:nvSpPr>
          <p:cNvPr id="14" name="Rectangle: Rounded Corners 13">
            <a:extLst>
              <a:ext uri="{FF2B5EF4-FFF2-40B4-BE49-F238E27FC236}">
                <a16:creationId xmlns:a16="http://schemas.microsoft.com/office/drawing/2014/main" id="{FFD2D1AB-F8C9-4C5B-A4CD-B5FB584401AF}"/>
              </a:ext>
            </a:extLst>
          </p:cNvPr>
          <p:cNvSpPr/>
          <p:nvPr/>
        </p:nvSpPr>
        <p:spPr>
          <a:xfrm>
            <a:off x="4871864" y="4166998"/>
            <a:ext cx="2448272" cy="1854290"/>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b="1" dirty="0">
                <a:solidFill>
                  <a:schemeClr val="accent6">
                    <a:lumMod val="50000"/>
                  </a:schemeClr>
                </a:solidFill>
              </a:rPr>
              <a:t>Bridged Social Capital</a:t>
            </a:r>
            <a:endParaRPr lang="en-GB" dirty="0">
              <a:solidFill>
                <a:schemeClr val="accent6">
                  <a:lumMod val="50000"/>
                </a:schemeClr>
              </a:solidFill>
            </a:endParaRPr>
          </a:p>
          <a:p>
            <a:pPr algn="ctr"/>
            <a:r>
              <a:rPr lang="en-GB" sz="1600" dirty="0">
                <a:solidFill>
                  <a:schemeClr val="accent6">
                    <a:lumMod val="50000"/>
                  </a:schemeClr>
                </a:solidFill>
              </a:rPr>
              <a:t>1) Weaker ‘heterogeneous’ relations and networks</a:t>
            </a:r>
          </a:p>
          <a:p>
            <a:pPr algn="ctr"/>
            <a:r>
              <a:rPr lang="en-GB" sz="1600" dirty="0">
                <a:solidFill>
                  <a:schemeClr val="accent6">
                    <a:lumMod val="50000"/>
                  </a:schemeClr>
                </a:solidFill>
              </a:rPr>
              <a:t>2) Community connectedness and cohesiveness</a:t>
            </a:r>
          </a:p>
        </p:txBody>
      </p:sp>
      <p:sp>
        <p:nvSpPr>
          <p:cNvPr id="15" name="Rectangle: Rounded Corners 14">
            <a:extLst>
              <a:ext uri="{FF2B5EF4-FFF2-40B4-BE49-F238E27FC236}">
                <a16:creationId xmlns:a16="http://schemas.microsoft.com/office/drawing/2014/main" id="{113AA5CB-5DE5-4802-83E2-0437E4EADB2E}"/>
              </a:ext>
            </a:extLst>
          </p:cNvPr>
          <p:cNvSpPr/>
          <p:nvPr/>
        </p:nvSpPr>
        <p:spPr>
          <a:xfrm>
            <a:off x="7752184" y="4166998"/>
            <a:ext cx="2448272" cy="1854290"/>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b="1" dirty="0">
                <a:solidFill>
                  <a:schemeClr val="accent5">
                    <a:lumMod val="50000"/>
                  </a:schemeClr>
                </a:solidFill>
              </a:rPr>
              <a:t>Linked Social Capital</a:t>
            </a:r>
            <a:endParaRPr lang="en-GB" dirty="0">
              <a:solidFill>
                <a:schemeClr val="accent5">
                  <a:lumMod val="50000"/>
                </a:schemeClr>
              </a:solidFill>
            </a:endParaRPr>
          </a:p>
          <a:p>
            <a:pPr algn="ctr"/>
            <a:r>
              <a:rPr lang="en-GB" sz="1600" dirty="0">
                <a:solidFill>
                  <a:schemeClr val="accent5">
                    <a:lumMod val="50000"/>
                  </a:schemeClr>
                </a:solidFill>
              </a:rPr>
              <a:t>1) Connections with government and ‘civic’ structures</a:t>
            </a:r>
          </a:p>
          <a:p>
            <a:pPr algn="ctr"/>
            <a:r>
              <a:rPr lang="en-GB" sz="1600" dirty="0">
                <a:solidFill>
                  <a:schemeClr val="accent5">
                    <a:lumMod val="50000"/>
                  </a:schemeClr>
                </a:solidFill>
              </a:rPr>
              <a:t>2) Civic engagement of organisational trust</a:t>
            </a:r>
          </a:p>
        </p:txBody>
      </p:sp>
      <p:cxnSp>
        <p:nvCxnSpPr>
          <p:cNvPr id="17" name="Straight Arrow Connector 16">
            <a:extLst>
              <a:ext uri="{FF2B5EF4-FFF2-40B4-BE49-F238E27FC236}">
                <a16:creationId xmlns:a16="http://schemas.microsoft.com/office/drawing/2014/main" id="{1EDA6005-26D8-4CEF-B74E-5A845315A7B4}"/>
              </a:ext>
            </a:extLst>
          </p:cNvPr>
          <p:cNvCxnSpPr>
            <a:stCxn id="8" idx="2"/>
            <a:endCxn id="9" idx="0"/>
          </p:cNvCxnSpPr>
          <p:nvPr/>
        </p:nvCxnSpPr>
        <p:spPr>
          <a:xfrm>
            <a:off x="6118885" y="1844824"/>
            <a:ext cx="0" cy="36004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9" name="Connector: Elbow 18">
            <a:extLst>
              <a:ext uri="{FF2B5EF4-FFF2-40B4-BE49-F238E27FC236}">
                <a16:creationId xmlns:a16="http://schemas.microsoft.com/office/drawing/2014/main" id="{1E81736B-8980-46AC-AF6B-3CA04FE69FD0}"/>
              </a:ext>
            </a:extLst>
          </p:cNvPr>
          <p:cNvCxnSpPr>
            <a:stCxn id="9" idx="2"/>
            <a:endCxn id="10" idx="0"/>
          </p:cNvCxnSpPr>
          <p:nvPr/>
        </p:nvCxnSpPr>
        <p:spPr>
          <a:xfrm rot="5400000">
            <a:off x="4491909" y="1369977"/>
            <a:ext cx="422756" cy="2831197"/>
          </a:xfrm>
          <a:prstGeom prst="bentConnector3">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27083BD6-8749-462F-94A9-1D250617BC49}"/>
              </a:ext>
            </a:extLst>
          </p:cNvPr>
          <p:cNvCxnSpPr>
            <a:stCxn id="10" idx="2"/>
            <a:endCxn id="13" idx="0"/>
          </p:cNvCxnSpPr>
          <p:nvPr/>
        </p:nvCxnSpPr>
        <p:spPr>
          <a:xfrm>
            <a:off x="3287688" y="3717032"/>
            <a:ext cx="0" cy="44996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5273F89A-694A-41A0-BF9F-483208B7FE7A}"/>
              </a:ext>
            </a:extLst>
          </p:cNvPr>
          <p:cNvCxnSpPr>
            <a:stCxn id="9" idx="2"/>
            <a:endCxn id="11" idx="0"/>
          </p:cNvCxnSpPr>
          <p:nvPr/>
        </p:nvCxnSpPr>
        <p:spPr>
          <a:xfrm flipH="1">
            <a:off x="6096001" y="2574196"/>
            <a:ext cx="22885" cy="42275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AA39ADDB-DDD0-4E1E-8F1D-858E096E8B4E}"/>
              </a:ext>
            </a:extLst>
          </p:cNvPr>
          <p:cNvCxnSpPr>
            <a:stCxn id="11" idx="2"/>
            <a:endCxn id="14" idx="0"/>
          </p:cNvCxnSpPr>
          <p:nvPr/>
        </p:nvCxnSpPr>
        <p:spPr>
          <a:xfrm>
            <a:off x="6096000" y="3717032"/>
            <a:ext cx="0" cy="44996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7" name="Connector: Elbow 26">
            <a:extLst>
              <a:ext uri="{FF2B5EF4-FFF2-40B4-BE49-F238E27FC236}">
                <a16:creationId xmlns:a16="http://schemas.microsoft.com/office/drawing/2014/main" id="{24932B92-C5AC-4B61-BD55-95615EBA95A3}"/>
              </a:ext>
            </a:extLst>
          </p:cNvPr>
          <p:cNvCxnSpPr>
            <a:stCxn id="9" idx="2"/>
            <a:endCxn id="12" idx="0"/>
          </p:cNvCxnSpPr>
          <p:nvPr/>
        </p:nvCxnSpPr>
        <p:spPr>
          <a:xfrm rot="16200000" flipH="1">
            <a:off x="7336224" y="1356857"/>
            <a:ext cx="422756" cy="2857435"/>
          </a:xfrm>
          <a:prstGeom prst="bentConnector3">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51524D1F-4146-4B56-A21A-67B89351DED0}"/>
              </a:ext>
            </a:extLst>
          </p:cNvPr>
          <p:cNvCxnSpPr>
            <a:stCxn id="12" idx="2"/>
            <a:endCxn id="15" idx="0"/>
          </p:cNvCxnSpPr>
          <p:nvPr/>
        </p:nvCxnSpPr>
        <p:spPr>
          <a:xfrm>
            <a:off x="8976320" y="3717032"/>
            <a:ext cx="0" cy="44996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5624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27"/>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29"/>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5"/>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animBg="1"/>
      <p:bldP spid="9" grpId="0" animBg="1"/>
      <p:bldP spid="10" grpId="0" animBg="1"/>
      <p:bldP spid="11" grpId="0" animBg="1"/>
      <p:bldP spid="12" grpId="0" animBg="1"/>
      <p:bldP spid="13" grpId="0" animBg="1"/>
      <p:bldP spid="14" grpId="0" animBg="1"/>
      <p:bldP spid="15"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4756" y="116632"/>
            <a:ext cx="8229600" cy="850106"/>
          </a:xfrm>
        </p:spPr>
        <p:txBody>
          <a:bodyPr>
            <a:normAutofit/>
          </a:bodyPr>
          <a:lstStyle/>
          <a:p>
            <a:r>
              <a:rPr lang="en-GB" b="1" dirty="0"/>
              <a:t>Identity Capital</a:t>
            </a:r>
          </a:p>
        </p:txBody>
      </p:sp>
      <p:sp>
        <p:nvSpPr>
          <p:cNvPr id="3" name="Content Placeholder 2"/>
          <p:cNvSpPr>
            <a:spLocks noGrp="1"/>
          </p:cNvSpPr>
          <p:nvPr>
            <p:ph idx="1"/>
          </p:nvPr>
        </p:nvSpPr>
        <p:spPr>
          <a:xfrm>
            <a:off x="335360" y="2384885"/>
            <a:ext cx="11500592" cy="954107"/>
          </a:xfrm>
        </p:spPr>
        <p:txBody>
          <a:bodyPr>
            <a:normAutofit fontScale="92500" lnSpcReduction="10000"/>
          </a:bodyPr>
          <a:lstStyle/>
          <a:p>
            <a:r>
              <a:rPr lang="en-GB" dirty="0" err="1"/>
              <a:t>Côté</a:t>
            </a:r>
            <a:r>
              <a:rPr lang="en-GB" dirty="0"/>
              <a:t> &amp; Levine (2002) consider that identity capital is fundamental to identity formation.</a:t>
            </a:r>
          </a:p>
        </p:txBody>
      </p:sp>
      <p:sp>
        <p:nvSpPr>
          <p:cNvPr id="4" name="TextBox 3">
            <a:extLst>
              <a:ext uri="{FF2B5EF4-FFF2-40B4-BE49-F238E27FC236}">
                <a16:creationId xmlns:a16="http://schemas.microsoft.com/office/drawing/2014/main" id="{A156D9AE-CE99-4CBD-95DD-4287CF67A183}"/>
              </a:ext>
            </a:extLst>
          </p:cNvPr>
          <p:cNvSpPr txBox="1"/>
          <p:nvPr/>
        </p:nvSpPr>
        <p:spPr>
          <a:xfrm>
            <a:off x="314272" y="1124745"/>
            <a:ext cx="11465348" cy="1077218"/>
          </a:xfrm>
          <a:prstGeom prst="rect">
            <a:avLst/>
          </a:prstGeom>
          <a:noFill/>
        </p:spPr>
        <p:txBody>
          <a:bodyPr wrap="square" rtlCol="0">
            <a:spAutoFit/>
          </a:bodyPr>
          <a:lstStyle/>
          <a:p>
            <a:pPr marL="457200" indent="-457200">
              <a:buFont typeface="Arial" panose="020B0604020202020204" pitchFamily="34" charset="0"/>
              <a:buChar char="•"/>
            </a:pPr>
            <a:r>
              <a:rPr lang="en-GB" sz="3200" dirty="0"/>
              <a:t>All of the types of ‘capital’ that we have looked at combine in an individual to create ‘identity capital’</a:t>
            </a:r>
          </a:p>
        </p:txBody>
      </p:sp>
      <p:sp>
        <p:nvSpPr>
          <p:cNvPr id="5" name="TextBox 4">
            <a:extLst>
              <a:ext uri="{FF2B5EF4-FFF2-40B4-BE49-F238E27FC236}">
                <a16:creationId xmlns:a16="http://schemas.microsoft.com/office/drawing/2014/main" id="{9AA1DD3D-2379-4959-92EA-6E3ADB322545}"/>
              </a:ext>
            </a:extLst>
          </p:cNvPr>
          <p:cNvSpPr txBox="1"/>
          <p:nvPr/>
        </p:nvSpPr>
        <p:spPr>
          <a:xfrm>
            <a:off x="309260" y="3717032"/>
            <a:ext cx="11500592" cy="584775"/>
          </a:xfrm>
          <a:prstGeom prst="rect">
            <a:avLst/>
          </a:prstGeom>
          <a:noFill/>
        </p:spPr>
        <p:txBody>
          <a:bodyPr wrap="square" rtlCol="0">
            <a:spAutoFit/>
          </a:bodyPr>
          <a:lstStyle/>
          <a:p>
            <a:pPr marL="457200" indent="-457200">
              <a:buFont typeface="Arial" panose="020B0604020202020204" pitchFamily="34" charset="0"/>
              <a:buChar char="•"/>
            </a:pPr>
            <a:r>
              <a:rPr lang="en-GB" sz="3200" dirty="0"/>
              <a:t>Identity capital consists of two types of ‘resource’ </a:t>
            </a:r>
          </a:p>
        </p:txBody>
      </p:sp>
      <p:sp>
        <p:nvSpPr>
          <p:cNvPr id="6" name="TextBox 5">
            <a:extLst>
              <a:ext uri="{FF2B5EF4-FFF2-40B4-BE49-F238E27FC236}">
                <a16:creationId xmlns:a16="http://schemas.microsoft.com/office/drawing/2014/main" id="{976BFD97-C15B-432F-A3FD-14E62AFCD244}"/>
              </a:ext>
            </a:extLst>
          </p:cNvPr>
          <p:cNvSpPr txBox="1"/>
          <p:nvPr/>
        </p:nvSpPr>
        <p:spPr>
          <a:xfrm>
            <a:off x="4367808" y="4581129"/>
            <a:ext cx="4104456"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Tangible Assets</a:t>
            </a:r>
          </a:p>
          <a:p>
            <a:pPr marL="457200" indent="-457200">
              <a:buFont typeface="Arial" panose="020B0604020202020204" pitchFamily="34" charset="0"/>
              <a:buChar char="•"/>
            </a:pPr>
            <a:r>
              <a:rPr lang="en-GB" sz="2800" dirty="0"/>
              <a:t>Intangible Assets </a:t>
            </a:r>
          </a:p>
        </p:txBody>
      </p:sp>
    </p:spTree>
    <p:extLst>
      <p:ext uri="{BB962C8B-B14F-4D97-AF65-F5344CB8AC3E}">
        <p14:creationId xmlns:p14="http://schemas.microsoft.com/office/powerpoint/2010/main" val="3246009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778098"/>
          </a:xfrm>
        </p:spPr>
        <p:txBody>
          <a:bodyPr>
            <a:normAutofit/>
          </a:bodyPr>
          <a:lstStyle/>
          <a:p>
            <a:r>
              <a:rPr lang="en-GB" b="1" dirty="0"/>
              <a:t>Tangible Assets </a:t>
            </a:r>
          </a:p>
        </p:txBody>
      </p:sp>
      <p:sp>
        <p:nvSpPr>
          <p:cNvPr id="3" name="Content Placeholder 2"/>
          <p:cNvSpPr>
            <a:spLocks noGrp="1"/>
          </p:cNvSpPr>
          <p:nvPr>
            <p:ph idx="1"/>
          </p:nvPr>
        </p:nvSpPr>
        <p:spPr>
          <a:xfrm>
            <a:off x="1055440" y="2276872"/>
            <a:ext cx="10585176" cy="3151509"/>
          </a:xfrm>
        </p:spPr>
        <p:txBody>
          <a:bodyPr>
            <a:noAutofit/>
          </a:bodyPr>
          <a:lstStyle/>
          <a:p>
            <a:pPr marL="400050"/>
            <a:r>
              <a:rPr lang="en-GB" sz="2400" dirty="0"/>
              <a:t>E.g. degrees or other qualifications which can function as ‘passports’ to other ‘social spheres’ </a:t>
            </a:r>
          </a:p>
          <a:p>
            <a:pPr marL="400050"/>
            <a:r>
              <a:rPr lang="en-GB" sz="2400" dirty="0"/>
              <a:t>Membership of professional bodies, clubs or associations </a:t>
            </a:r>
          </a:p>
          <a:p>
            <a:pPr marL="400050"/>
            <a:r>
              <a:rPr lang="en-GB" sz="2400" dirty="0"/>
              <a:t>They indirectly contribute to character formation</a:t>
            </a:r>
          </a:p>
          <a:p>
            <a:pPr marL="400050"/>
            <a:r>
              <a:rPr lang="en-GB" sz="2400" dirty="0"/>
              <a:t>E.g. This is who I am </a:t>
            </a:r>
          </a:p>
          <a:p>
            <a:pPr marL="400050"/>
            <a:r>
              <a:rPr lang="en-GB" sz="2400" dirty="0"/>
              <a:t>And also to Role socialisation </a:t>
            </a:r>
          </a:p>
          <a:p>
            <a:pPr marL="400050"/>
            <a:r>
              <a:rPr lang="en-GB" sz="2400" dirty="0"/>
              <a:t>E.g. This is what I do and with whom</a:t>
            </a:r>
          </a:p>
        </p:txBody>
      </p:sp>
      <p:sp>
        <p:nvSpPr>
          <p:cNvPr id="4" name="TextBox 3">
            <a:extLst>
              <a:ext uri="{FF2B5EF4-FFF2-40B4-BE49-F238E27FC236}">
                <a16:creationId xmlns:a16="http://schemas.microsoft.com/office/drawing/2014/main" id="{4BF566FB-AA1A-470B-ACE3-28940F59EE9F}"/>
              </a:ext>
            </a:extLst>
          </p:cNvPr>
          <p:cNvSpPr txBox="1"/>
          <p:nvPr/>
        </p:nvSpPr>
        <p:spPr>
          <a:xfrm>
            <a:off x="263352" y="1052737"/>
            <a:ext cx="11665296"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Tangible assets are ‘socially visible’</a:t>
            </a:r>
          </a:p>
          <a:p>
            <a:pPr marL="457200" indent="-457200">
              <a:buFont typeface="Arial" panose="020B0604020202020204" pitchFamily="34" charset="0"/>
              <a:buChar char="•"/>
            </a:pPr>
            <a:r>
              <a:rPr lang="en-GB" sz="2800" dirty="0"/>
              <a:t>They often are the elements that we include in our CVs or job applications</a:t>
            </a:r>
          </a:p>
        </p:txBody>
      </p:sp>
    </p:spTree>
    <p:extLst>
      <p:ext uri="{BB962C8B-B14F-4D97-AF65-F5344CB8AC3E}">
        <p14:creationId xmlns:p14="http://schemas.microsoft.com/office/powerpoint/2010/main" val="1559464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24000" y="-38100"/>
            <a:ext cx="9215796" cy="6934200"/>
          </a:xfrm>
          <a:prstGeom prst="rect">
            <a:avLst/>
          </a:prstGeom>
        </p:spPr>
      </p:pic>
    </p:spTree>
    <p:extLst>
      <p:ext uri="{BB962C8B-B14F-4D97-AF65-F5344CB8AC3E}">
        <p14:creationId xmlns:p14="http://schemas.microsoft.com/office/powerpoint/2010/main" val="15268009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CD2307-12E6-47F1-9047-344E6F31CB73}"/>
              </a:ext>
            </a:extLst>
          </p:cNvPr>
          <p:cNvSpPr txBox="1"/>
          <p:nvPr/>
        </p:nvSpPr>
        <p:spPr>
          <a:xfrm>
            <a:off x="407368" y="1431905"/>
            <a:ext cx="11161240" cy="4108817"/>
          </a:xfrm>
          <a:prstGeom prst="rect">
            <a:avLst/>
          </a:prstGeom>
          <a:noFill/>
        </p:spPr>
        <p:txBody>
          <a:bodyPr wrap="square" rtlCol="0">
            <a:spAutoFit/>
          </a:bodyPr>
          <a:lstStyle/>
          <a:p>
            <a:pPr marL="457200" indent="-457200">
              <a:buFont typeface="Arial" panose="020B0604020202020204" pitchFamily="34" charset="0"/>
              <a:buChar char="•"/>
            </a:pPr>
            <a:r>
              <a:rPr lang="en-GB" sz="3600" dirty="0"/>
              <a:t>Other identity capital is less easily identified</a:t>
            </a:r>
          </a:p>
          <a:p>
            <a:pPr marL="457200" indent="-457200">
              <a:spcBef>
                <a:spcPts val="600"/>
              </a:spcBef>
              <a:spcAft>
                <a:spcPts val="600"/>
              </a:spcAft>
              <a:buFont typeface="Arial" panose="020B0604020202020204" pitchFamily="34" charset="0"/>
              <a:buChar char="•"/>
            </a:pPr>
            <a:r>
              <a:rPr lang="en-GB" sz="3600" dirty="0"/>
              <a:t>It is more ‘personal’ and ‘internal’</a:t>
            </a:r>
          </a:p>
          <a:p>
            <a:pPr marL="457200" indent="-457200">
              <a:spcBef>
                <a:spcPts val="600"/>
              </a:spcBef>
              <a:spcAft>
                <a:spcPts val="600"/>
              </a:spcAft>
              <a:buFont typeface="Arial" panose="020B0604020202020204" pitchFamily="34" charset="0"/>
              <a:buChar char="•"/>
            </a:pPr>
            <a:r>
              <a:rPr lang="en-GB" sz="3600" dirty="0"/>
              <a:t>It includes how we choose to speak, </a:t>
            </a:r>
          </a:p>
          <a:p>
            <a:pPr marL="457200" indent="-457200">
              <a:spcBef>
                <a:spcPts val="600"/>
              </a:spcBef>
              <a:spcAft>
                <a:spcPts val="600"/>
              </a:spcAft>
              <a:buFont typeface="Arial" panose="020B0604020202020204" pitchFamily="34" charset="0"/>
              <a:buChar char="•"/>
            </a:pPr>
            <a:r>
              <a:rPr lang="en-GB" sz="3600" dirty="0"/>
              <a:t>Our sense of ‘self’</a:t>
            </a:r>
          </a:p>
          <a:p>
            <a:pPr marL="457200" indent="-457200">
              <a:spcBef>
                <a:spcPts val="600"/>
              </a:spcBef>
              <a:spcAft>
                <a:spcPts val="600"/>
              </a:spcAft>
              <a:buFont typeface="Arial" panose="020B0604020202020204" pitchFamily="34" charset="0"/>
              <a:buChar char="•"/>
            </a:pPr>
            <a:r>
              <a:rPr lang="en-GB" sz="3600" dirty="0"/>
              <a:t>How we choose to look</a:t>
            </a:r>
          </a:p>
          <a:p>
            <a:pPr marL="457200" indent="-457200">
              <a:spcBef>
                <a:spcPts val="600"/>
              </a:spcBef>
              <a:spcAft>
                <a:spcPts val="600"/>
              </a:spcAft>
              <a:buFont typeface="Arial" panose="020B0604020202020204" pitchFamily="34" charset="0"/>
              <a:buChar char="•"/>
            </a:pPr>
            <a:r>
              <a:rPr lang="en-GB" sz="3600" dirty="0"/>
              <a:t>How we choose to view society etc.</a:t>
            </a:r>
          </a:p>
        </p:txBody>
      </p:sp>
      <p:sp>
        <p:nvSpPr>
          <p:cNvPr id="3" name="Title 1">
            <a:extLst>
              <a:ext uri="{FF2B5EF4-FFF2-40B4-BE49-F238E27FC236}">
                <a16:creationId xmlns:a16="http://schemas.microsoft.com/office/drawing/2014/main" id="{3B2AB036-2D72-4996-974B-D6049D8838F4}"/>
              </a:ext>
            </a:extLst>
          </p:cNvPr>
          <p:cNvSpPr txBox="1">
            <a:spLocks/>
          </p:cNvSpPr>
          <p:nvPr/>
        </p:nvSpPr>
        <p:spPr>
          <a:xfrm>
            <a:off x="1981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Intangible Assets</a:t>
            </a:r>
          </a:p>
        </p:txBody>
      </p:sp>
    </p:spTree>
    <p:extLst>
      <p:ext uri="{BB962C8B-B14F-4D97-AF65-F5344CB8AC3E}">
        <p14:creationId xmlns:p14="http://schemas.microsoft.com/office/powerpoint/2010/main" val="3473264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778098"/>
          </a:xfrm>
        </p:spPr>
        <p:txBody>
          <a:bodyPr/>
          <a:lstStyle/>
          <a:p>
            <a:r>
              <a:rPr lang="en-GB" b="1" dirty="0"/>
              <a:t>Intangible Assets</a:t>
            </a:r>
          </a:p>
        </p:txBody>
      </p:sp>
      <p:sp>
        <p:nvSpPr>
          <p:cNvPr id="3" name="Content Placeholder 2"/>
          <p:cNvSpPr>
            <a:spLocks noGrp="1"/>
          </p:cNvSpPr>
          <p:nvPr>
            <p:ph idx="1"/>
          </p:nvPr>
        </p:nvSpPr>
        <p:spPr>
          <a:xfrm>
            <a:off x="3243805" y="4869160"/>
            <a:ext cx="7272808" cy="446038"/>
          </a:xfrm>
        </p:spPr>
        <p:txBody>
          <a:bodyPr>
            <a:normAutofit/>
          </a:bodyPr>
          <a:lstStyle/>
          <a:p>
            <a:pPr marL="0" indent="0">
              <a:buNone/>
            </a:pPr>
            <a:r>
              <a:rPr lang="en-GB" sz="2000" b="1" dirty="0"/>
              <a:t>(</a:t>
            </a:r>
            <a:r>
              <a:rPr lang="en-GB" sz="2000" b="1" dirty="0" err="1"/>
              <a:t>Côté</a:t>
            </a:r>
            <a:r>
              <a:rPr lang="en-GB" sz="2000" b="1" dirty="0"/>
              <a:t>, 1997a; Schwartz, 2001 </a:t>
            </a:r>
            <a:r>
              <a:rPr lang="en-GB" sz="2000" b="1" i="1" dirty="0"/>
              <a:t>cited in </a:t>
            </a:r>
            <a:r>
              <a:rPr lang="en-GB" sz="2000" b="1" dirty="0"/>
              <a:t>Cote &amp; Levine, 2002, p. 144).</a:t>
            </a:r>
          </a:p>
        </p:txBody>
      </p:sp>
      <p:sp>
        <p:nvSpPr>
          <p:cNvPr id="5" name="TextBox 4">
            <a:extLst>
              <a:ext uri="{FF2B5EF4-FFF2-40B4-BE49-F238E27FC236}">
                <a16:creationId xmlns:a16="http://schemas.microsoft.com/office/drawing/2014/main" id="{66A0AE5E-255C-4984-8A03-71FC7B63671C}"/>
              </a:ext>
            </a:extLst>
          </p:cNvPr>
          <p:cNvSpPr txBox="1"/>
          <p:nvPr/>
        </p:nvSpPr>
        <p:spPr>
          <a:xfrm>
            <a:off x="1847528" y="1268760"/>
            <a:ext cx="7715200"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Include ‘ego strengths’</a:t>
            </a:r>
          </a:p>
        </p:txBody>
      </p:sp>
      <p:sp>
        <p:nvSpPr>
          <p:cNvPr id="6" name="TextBox 5">
            <a:extLst>
              <a:ext uri="{FF2B5EF4-FFF2-40B4-BE49-F238E27FC236}">
                <a16:creationId xmlns:a16="http://schemas.microsoft.com/office/drawing/2014/main" id="{976AFE20-037C-4952-B162-9673D8B24BAB}"/>
              </a:ext>
            </a:extLst>
          </p:cNvPr>
          <p:cNvSpPr txBox="1"/>
          <p:nvPr/>
        </p:nvSpPr>
        <p:spPr>
          <a:xfrm>
            <a:off x="1857872" y="1839650"/>
            <a:ext cx="4464496"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Internal locus of control</a:t>
            </a:r>
          </a:p>
        </p:txBody>
      </p:sp>
      <p:sp>
        <p:nvSpPr>
          <p:cNvPr id="7" name="TextBox 6">
            <a:extLst>
              <a:ext uri="{FF2B5EF4-FFF2-40B4-BE49-F238E27FC236}">
                <a16:creationId xmlns:a16="http://schemas.microsoft.com/office/drawing/2014/main" id="{FDD1B837-5E62-448B-8A02-5E4AC53EB5CF}"/>
              </a:ext>
            </a:extLst>
          </p:cNvPr>
          <p:cNvSpPr txBox="1"/>
          <p:nvPr/>
        </p:nvSpPr>
        <p:spPr>
          <a:xfrm>
            <a:off x="1857872" y="2415714"/>
            <a:ext cx="6336704"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Appropriate levels of self-esteem</a:t>
            </a:r>
          </a:p>
        </p:txBody>
      </p:sp>
      <p:sp>
        <p:nvSpPr>
          <p:cNvPr id="8" name="TextBox 7">
            <a:extLst>
              <a:ext uri="{FF2B5EF4-FFF2-40B4-BE49-F238E27FC236}">
                <a16:creationId xmlns:a16="http://schemas.microsoft.com/office/drawing/2014/main" id="{7AE5E67A-35D0-4E06-9A85-1A0BA15BB505}"/>
              </a:ext>
            </a:extLst>
          </p:cNvPr>
          <p:cNvSpPr txBox="1"/>
          <p:nvPr/>
        </p:nvSpPr>
        <p:spPr>
          <a:xfrm>
            <a:off x="1857872" y="3063786"/>
            <a:ext cx="6336704"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A sense of purpose in life</a:t>
            </a:r>
          </a:p>
        </p:txBody>
      </p:sp>
      <p:sp>
        <p:nvSpPr>
          <p:cNvPr id="10" name="TextBox 9">
            <a:extLst>
              <a:ext uri="{FF2B5EF4-FFF2-40B4-BE49-F238E27FC236}">
                <a16:creationId xmlns:a16="http://schemas.microsoft.com/office/drawing/2014/main" id="{0AD8E073-386A-4BC9-B6DD-C56CB03CFAFE}"/>
              </a:ext>
            </a:extLst>
          </p:cNvPr>
          <p:cNvSpPr txBox="1"/>
          <p:nvPr/>
        </p:nvSpPr>
        <p:spPr>
          <a:xfrm>
            <a:off x="1847528" y="3659014"/>
            <a:ext cx="3970784"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Ability to self-actualise</a:t>
            </a:r>
          </a:p>
        </p:txBody>
      </p:sp>
      <p:sp>
        <p:nvSpPr>
          <p:cNvPr id="11" name="TextBox 10">
            <a:extLst>
              <a:ext uri="{FF2B5EF4-FFF2-40B4-BE49-F238E27FC236}">
                <a16:creationId xmlns:a16="http://schemas.microsoft.com/office/drawing/2014/main" id="{C49A8F7E-2A12-4C39-9181-CC1DDDE55641}"/>
              </a:ext>
            </a:extLst>
          </p:cNvPr>
          <p:cNvSpPr txBox="1"/>
          <p:nvPr/>
        </p:nvSpPr>
        <p:spPr>
          <a:xfrm>
            <a:off x="1857872" y="4287922"/>
            <a:ext cx="6336704"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Critical thinking abilities </a:t>
            </a:r>
          </a:p>
        </p:txBody>
      </p:sp>
      <p:sp>
        <p:nvSpPr>
          <p:cNvPr id="14" name="TextBox 13">
            <a:extLst>
              <a:ext uri="{FF2B5EF4-FFF2-40B4-BE49-F238E27FC236}">
                <a16:creationId xmlns:a16="http://schemas.microsoft.com/office/drawing/2014/main" id="{70F2A8A8-FAB2-4F6E-9364-F55799B2A98B}"/>
              </a:ext>
            </a:extLst>
          </p:cNvPr>
          <p:cNvSpPr txBox="1"/>
          <p:nvPr/>
        </p:nvSpPr>
        <p:spPr>
          <a:xfrm>
            <a:off x="4738192" y="5723964"/>
            <a:ext cx="5544616" cy="369332"/>
          </a:xfrm>
          <a:prstGeom prst="rect">
            <a:avLst/>
          </a:prstGeom>
          <a:noFill/>
        </p:spPr>
        <p:txBody>
          <a:bodyPr wrap="square" rtlCol="0">
            <a:spAutoFit/>
          </a:bodyPr>
          <a:lstStyle/>
          <a:p>
            <a:r>
              <a:rPr lang="en-GB" b="1" dirty="0"/>
              <a:t>Guided Study Activity: What do these concepts mean?</a:t>
            </a:r>
          </a:p>
        </p:txBody>
      </p:sp>
      <p:pic>
        <p:nvPicPr>
          <p:cNvPr id="16" name="Picture 15">
            <a:hlinkClick r:id="rId3"/>
            <a:extLst>
              <a:ext uri="{FF2B5EF4-FFF2-40B4-BE49-F238E27FC236}">
                <a16:creationId xmlns:a16="http://schemas.microsoft.com/office/drawing/2014/main" id="{D69B4619-6199-4840-9B95-773398B488D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05765" y="5637575"/>
            <a:ext cx="532427" cy="532427"/>
          </a:xfrm>
          <a:prstGeom prst="rect">
            <a:avLst/>
          </a:prstGeom>
        </p:spPr>
      </p:pic>
      <p:pic>
        <p:nvPicPr>
          <p:cNvPr id="9" name="Picture 8">
            <a:hlinkClick r:id="rId5"/>
            <a:extLst>
              <a:ext uri="{FF2B5EF4-FFF2-40B4-BE49-F238E27FC236}">
                <a16:creationId xmlns:a16="http://schemas.microsoft.com/office/drawing/2014/main" id="{83645909-7D40-48A7-8E16-B33C79B311DB}"/>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322369" y="1295182"/>
            <a:ext cx="523221" cy="523221"/>
          </a:xfrm>
          <a:prstGeom prst="rect">
            <a:avLst/>
          </a:prstGeom>
        </p:spPr>
      </p:pic>
      <p:pic>
        <p:nvPicPr>
          <p:cNvPr id="12" name="Picture 11">
            <a:hlinkClick r:id="rId7"/>
            <a:extLst>
              <a:ext uri="{FF2B5EF4-FFF2-40B4-BE49-F238E27FC236}">
                <a16:creationId xmlns:a16="http://schemas.microsoft.com/office/drawing/2014/main" id="{1D25363A-FE71-45F2-A521-D6BD983152DF}"/>
              </a:ext>
            </a:extLst>
          </p:cNvPr>
          <p:cNvPicPr>
            <a:picLocks noChangeAspect="1"/>
          </p:cNvPicPr>
          <p:nvPr/>
        </p:nvPicPr>
        <p:blipFill>
          <a:blip r:embed="rId8"/>
          <a:stretch>
            <a:fillRect/>
          </a:stretch>
        </p:blipFill>
        <p:spPr>
          <a:xfrm>
            <a:off x="7114457" y="1287807"/>
            <a:ext cx="524301" cy="524301"/>
          </a:xfrm>
          <a:prstGeom prst="rect">
            <a:avLst/>
          </a:prstGeom>
        </p:spPr>
      </p:pic>
      <p:sp>
        <p:nvSpPr>
          <p:cNvPr id="13" name="TextBox 12">
            <a:extLst>
              <a:ext uri="{FF2B5EF4-FFF2-40B4-BE49-F238E27FC236}">
                <a16:creationId xmlns:a16="http://schemas.microsoft.com/office/drawing/2014/main" id="{B62194CA-E5F4-47AC-ABAC-386EAC1F0135}"/>
              </a:ext>
            </a:extLst>
          </p:cNvPr>
          <p:cNvSpPr txBox="1"/>
          <p:nvPr/>
        </p:nvSpPr>
        <p:spPr>
          <a:xfrm>
            <a:off x="6414621" y="1916832"/>
            <a:ext cx="2448272" cy="369332"/>
          </a:xfrm>
          <a:prstGeom prst="rect">
            <a:avLst/>
          </a:prstGeom>
          <a:noFill/>
        </p:spPr>
        <p:txBody>
          <a:bodyPr wrap="square" rtlCol="0">
            <a:spAutoFit/>
          </a:bodyPr>
          <a:lstStyle/>
          <a:p>
            <a:r>
              <a:rPr lang="en-GB" dirty="0"/>
              <a:t>See next slide</a:t>
            </a:r>
          </a:p>
        </p:txBody>
      </p:sp>
    </p:spTree>
    <p:extLst>
      <p:ext uri="{BB962C8B-B14F-4D97-AF65-F5344CB8AC3E}">
        <p14:creationId xmlns:p14="http://schemas.microsoft.com/office/powerpoint/2010/main" val="64290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6"/>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P spid="7" grpId="0"/>
      <p:bldP spid="8" grpId="0"/>
      <p:bldP spid="10" grpId="0"/>
      <p:bldP spid="11" grpId="0"/>
      <p:bldP spid="14" grpId="0"/>
      <p:bldP spid="13"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Footer Placeholder 3">
            <a:extLst>
              <a:ext uri="{FF2B5EF4-FFF2-40B4-BE49-F238E27FC236}">
                <a16:creationId xmlns:a16="http://schemas.microsoft.com/office/drawing/2014/main" id="{735AE349-0EBF-4292-B5F6-70A66F1AEA72}"/>
              </a:ext>
            </a:extLst>
          </p:cNvPr>
          <p:cNvSpPr>
            <a:spLocks noGrp="1"/>
          </p:cNvSpPr>
          <p:nvPr>
            <p:ph type="ftr" sz="quarter" idx="10"/>
          </p:nvPr>
        </p:nvSpPr>
        <p:spPr/>
        <p:txBody>
          <a:bodyPr/>
          <a:lstStyle/>
          <a:p>
            <a:endParaRPr lang="en-GB" altLang="en-US"/>
          </a:p>
          <a:p>
            <a:endParaRPr lang="en-GB" altLang="en-US"/>
          </a:p>
          <a:p>
            <a:r>
              <a:rPr lang="en-GB" altLang="en-US"/>
              <a:t>Careers Wales Mid Glamorgan and Powys</a:t>
            </a:r>
          </a:p>
        </p:txBody>
      </p:sp>
      <p:pic>
        <p:nvPicPr>
          <p:cNvPr id="27650" name="Picture 2">
            <a:extLst>
              <a:ext uri="{FF2B5EF4-FFF2-40B4-BE49-F238E27FC236}">
                <a16:creationId xmlns:a16="http://schemas.microsoft.com/office/drawing/2014/main" id="{7D933764-65B8-4E04-BF8B-F46DDF1DF8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03839" y="3500439"/>
            <a:ext cx="1438275" cy="2676525"/>
          </a:xfrm>
          <a:prstGeom prst="rect">
            <a:avLst/>
          </a:prstGeom>
          <a:noFill/>
          <a:extLst>
            <a:ext uri="{909E8E84-426E-40DD-AFC4-6F175D3DCCD1}">
              <a14:hiddenFill xmlns:a14="http://schemas.microsoft.com/office/drawing/2010/main">
                <a:solidFill>
                  <a:srgbClr val="FFFFFF"/>
                </a:solidFill>
              </a14:hiddenFill>
            </a:ext>
          </a:extLst>
        </p:spPr>
      </p:pic>
      <p:grpSp>
        <p:nvGrpSpPr>
          <p:cNvPr id="27657" name="Group 9">
            <a:extLst>
              <a:ext uri="{FF2B5EF4-FFF2-40B4-BE49-F238E27FC236}">
                <a16:creationId xmlns:a16="http://schemas.microsoft.com/office/drawing/2014/main" id="{BFD61802-52C7-4C87-B1D4-CFDE03903932}"/>
              </a:ext>
            </a:extLst>
          </p:cNvPr>
          <p:cNvGrpSpPr>
            <a:grpSpLocks/>
          </p:cNvGrpSpPr>
          <p:nvPr/>
        </p:nvGrpSpPr>
        <p:grpSpPr bwMode="auto">
          <a:xfrm>
            <a:off x="2063750" y="1989139"/>
            <a:ext cx="1822450" cy="1679575"/>
            <a:chOff x="326" y="1434"/>
            <a:chExt cx="1148" cy="1058"/>
          </a:xfrm>
        </p:grpSpPr>
        <p:sp>
          <p:nvSpPr>
            <p:cNvPr id="27658" name="AutoShape 10">
              <a:extLst>
                <a:ext uri="{FF2B5EF4-FFF2-40B4-BE49-F238E27FC236}">
                  <a16:creationId xmlns:a16="http://schemas.microsoft.com/office/drawing/2014/main" id="{F3C9A81E-0C75-4A55-99D2-F24929C6ECAA}"/>
                </a:ext>
              </a:extLst>
            </p:cNvPr>
            <p:cNvSpPr>
              <a:spLocks noChangeArrowheads="1"/>
            </p:cNvSpPr>
            <p:nvPr/>
          </p:nvSpPr>
          <p:spPr bwMode="auto">
            <a:xfrm flipH="1">
              <a:off x="326" y="1434"/>
              <a:ext cx="1148" cy="1058"/>
            </a:xfrm>
            <a:prstGeom prst="cloudCallout">
              <a:avLst>
                <a:gd name="adj1" fmla="val -143384"/>
                <a:gd name="adj2" fmla="val 27977"/>
              </a:avLst>
            </a:prstGeom>
            <a:solidFill>
              <a:srgbClr val="CCFF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ltLang="en-US" sz="2400">
                <a:solidFill>
                  <a:srgbClr val="CCFF99"/>
                </a:solidFill>
                <a:latin typeface="Comic Sans MS" panose="030F0702030302020204" pitchFamily="66" charset="0"/>
              </a:endParaRPr>
            </a:p>
          </p:txBody>
        </p:sp>
        <p:sp>
          <p:nvSpPr>
            <p:cNvPr id="27659" name="Text Box 11">
              <a:extLst>
                <a:ext uri="{FF2B5EF4-FFF2-40B4-BE49-F238E27FC236}">
                  <a16:creationId xmlns:a16="http://schemas.microsoft.com/office/drawing/2014/main" id="{701CFD0C-F48D-441A-8503-11FDBE2E9C68}"/>
                </a:ext>
              </a:extLst>
            </p:cNvPr>
            <p:cNvSpPr txBox="1">
              <a:spLocks noChangeArrowheads="1"/>
            </p:cNvSpPr>
            <p:nvPr/>
          </p:nvSpPr>
          <p:spPr bwMode="auto">
            <a:xfrm>
              <a:off x="540" y="1515"/>
              <a:ext cx="698" cy="8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2000">
                  <a:latin typeface="Comic Sans MS" panose="030F0702030302020204" pitchFamily="66" charset="0"/>
                </a:rPr>
                <a:t>I have</a:t>
              </a:r>
            </a:p>
            <a:p>
              <a:r>
                <a:rPr lang="en-GB" altLang="en-US" sz="2000">
                  <a:latin typeface="Comic Sans MS" panose="030F0702030302020204" pitchFamily="66" charset="0"/>
                </a:rPr>
                <a:t>control</a:t>
              </a:r>
            </a:p>
            <a:p>
              <a:r>
                <a:rPr lang="en-GB" altLang="en-US" sz="2000">
                  <a:latin typeface="Comic Sans MS" panose="030F0702030302020204" pitchFamily="66" charset="0"/>
                </a:rPr>
                <a:t>over my</a:t>
              </a:r>
            </a:p>
            <a:p>
              <a:r>
                <a:rPr lang="en-GB" altLang="en-US" sz="2000">
                  <a:latin typeface="Comic Sans MS" panose="030F0702030302020204" pitchFamily="66" charset="0"/>
                </a:rPr>
                <a:t>life.</a:t>
              </a:r>
            </a:p>
          </p:txBody>
        </p:sp>
      </p:grpSp>
      <p:grpSp>
        <p:nvGrpSpPr>
          <p:cNvPr id="27660" name="Group 12">
            <a:extLst>
              <a:ext uri="{FF2B5EF4-FFF2-40B4-BE49-F238E27FC236}">
                <a16:creationId xmlns:a16="http://schemas.microsoft.com/office/drawing/2014/main" id="{6C74266D-E258-4760-A236-51B47BEE774E}"/>
              </a:ext>
            </a:extLst>
          </p:cNvPr>
          <p:cNvGrpSpPr>
            <a:grpSpLocks/>
          </p:cNvGrpSpPr>
          <p:nvPr/>
        </p:nvGrpSpPr>
        <p:grpSpPr bwMode="auto">
          <a:xfrm>
            <a:off x="8112126" y="1916113"/>
            <a:ext cx="1800225" cy="1657350"/>
            <a:chOff x="4150" y="1434"/>
            <a:chExt cx="1134" cy="1044"/>
          </a:xfrm>
        </p:grpSpPr>
        <p:sp>
          <p:nvSpPr>
            <p:cNvPr id="27661" name="AutoShape 13">
              <a:extLst>
                <a:ext uri="{FF2B5EF4-FFF2-40B4-BE49-F238E27FC236}">
                  <a16:creationId xmlns:a16="http://schemas.microsoft.com/office/drawing/2014/main" id="{5CC0247A-C0AA-489D-9FB9-32DFD58E22CA}"/>
                </a:ext>
              </a:extLst>
            </p:cNvPr>
            <p:cNvSpPr>
              <a:spLocks noChangeArrowheads="1"/>
            </p:cNvSpPr>
            <p:nvPr/>
          </p:nvSpPr>
          <p:spPr bwMode="auto">
            <a:xfrm>
              <a:off x="4150" y="1434"/>
              <a:ext cx="1134" cy="1044"/>
            </a:xfrm>
            <a:prstGeom prst="cloudCallout">
              <a:avLst>
                <a:gd name="adj1" fmla="val -173634"/>
                <a:gd name="adj2" fmla="val 27778"/>
              </a:avLst>
            </a:prstGeom>
            <a:solidFill>
              <a:srgbClr val="FFCC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ltLang="en-US" sz="2400">
                <a:solidFill>
                  <a:srgbClr val="CCFF99"/>
                </a:solidFill>
                <a:latin typeface="Comic Sans MS" panose="030F0702030302020204" pitchFamily="66" charset="0"/>
              </a:endParaRPr>
            </a:p>
          </p:txBody>
        </p:sp>
        <p:sp>
          <p:nvSpPr>
            <p:cNvPr id="27662" name="Text Box 14">
              <a:extLst>
                <a:ext uri="{FF2B5EF4-FFF2-40B4-BE49-F238E27FC236}">
                  <a16:creationId xmlns:a16="http://schemas.microsoft.com/office/drawing/2014/main" id="{D37B2FE4-7504-45B4-A460-49EA51EB6754}"/>
                </a:ext>
              </a:extLst>
            </p:cNvPr>
            <p:cNvSpPr txBox="1">
              <a:spLocks noChangeArrowheads="1"/>
            </p:cNvSpPr>
            <p:nvPr/>
          </p:nvSpPr>
          <p:spPr bwMode="auto">
            <a:xfrm>
              <a:off x="4284" y="1520"/>
              <a:ext cx="934" cy="8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2000">
                  <a:latin typeface="Comic Sans MS" panose="030F0702030302020204" pitchFamily="66" charset="0"/>
                </a:rPr>
                <a:t>‘They’ have</a:t>
              </a:r>
            </a:p>
            <a:p>
              <a:r>
                <a:rPr lang="en-GB" altLang="en-US" sz="2000">
                  <a:latin typeface="Comic Sans MS" panose="030F0702030302020204" pitchFamily="66" charset="0"/>
                </a:rPr>
                <a:t>control</a:t>
              </a:r>
            </a:p>
            <a:p>
              <a:r>
                <a:rPr lang="en-GB" altLang="en-US" sz="2000">
                  <a:latin typeface="Comic Sans MS" panose="030F0702030302020204" pitchFamily="66" charset="0"/>
                </a:rPr>
                <a:t>over my</a:t>
              </a:r>
            </a:p>
            <a:p>
              <a:r>
                <a:rPr lang="en-GB" altLang="en-US" sz="2000">
                  <a:latin typeface="Comic Sans MS" panose="030F0702030302020204" pitchFamily="66" charset="0"/>
                </a:rPr>
                <a:t>life.</a:t>
              </a:r>
            </a:p>
          </p:txBody>
        </p:sp>
      </p:grpSp>
      <p:grpSp>
        <p:nvGrpSpPr>
          <p:cNvPr id="27664" name="Group 16">
            <a:extLst>
              <a:ext uri="{FF2B5EF4-FFF2-40B4-BE49-F238E27FC236}">
                <a16:creationId xmlns:a16="http://schemas.microsoft.com/office/drawing/2014/main" id="{B93BBB49-5099-4855-8684-BB150C5440C7}"/>
              </a:ext>
            </a:extLst>
          </p:cNvPr>
          <p:cNvGrpSpPr>
            <a:grpSpLocks/>
          </p:cNvGrpSpPr>
          <p:nvPr/>
        </p:nvGrpSpPr>
        <p:grpSpPr bwMode="auto">
          <a:xfrm>
            <a:off x="1703389" y="3860801"/>
            <a:ext cx="1971675" cy="1368425"/>
            <a:chOff x="113" y="2568"/>
            <a:chExt cx="1242" cy="862"/>
          </a:xfrm>
        </p:grpSpPr>
        <p:sp>
          <p:nvSpPr>
            <p:cNvPr id="27665" name="AutoShape 17">
              <a:extLst>
                <a:ext uri="{FF2B5EF4-FFF2-40B4-BE49-F238E27FC236}">
                  <a16:creationId xmlns:a16="http://schemas.microsoft.com/office/drawing/2014/main" id="{9946E241-71A4-49C9-8BEC-7F4FC7B6F294}"/>
                </a:ext>
              </a:extLst>
            </p:cNvPr>
            <p:cNvSpPr>
              <a:spLocks noChangeArrowheads="1"/>
            </p:cNvSpPr>
            <p:nvPr/>
          </p:nvSpPr>
          <p:spPr bwMode="auto">
            <a:xfrm flipH="1">
              <a:off x="113" y="2568"/>
              <a:ext cx="1193" cy="862"/>
            </a:xfrm>
            <a:prstGeom prst="cloudCallout">
              <a:avLst>
                <a:gd name="adj1" fmla="val -150671"/>
                <a:gd name="adj2" fmla="val -73551"/>
              </a:avLst>
            </a:prstGeom>
            <a:solidFill>
              <a:srgbClr val="CCFF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ltLang="en-US" sz="2400">
                <a:solidFill>
                  <a:srgbClr val="CCFF99"/>
                </a:solidFill>
                <a:latin typeface="Comic Sans MS" panose="030F0702030302020204" pitchFamily="66" charset="0"/>
              </a:endParaRPr>
            </a:p>
          </p:txBody>
        </p:sp>
        <p:sp>
          <p:nvSpPr>
            <p:cNvPr id="27666" name="Text Box 18">
              <a:extLst>
                <a:ext uri="{FF2B5EF4-FFF2-40B4-BE49-F238E27FC236}">
                  <a16:creationId xmlns:a16="http://schemas.microsoft.com/office/drawing/2014/main" id="{6605A9AF-FD5E-4427-9760-293F5995B4E5}"/>
                </a:ext>
              </a:extLst>
            </p:cNvPr>
            <p:cNvSpPr txBox="1">
              <a:spLocks noChangeArrowheads="1"/>
            </p:cNvSpPr>
            <p:nvPr/>
          </p:nvSpPr>
          <p:spPr bwMode="auto">
            <a:xfrm>
              <a:off x="204" y="2704"/>
              <a:ext cx="1151" cy="4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2000">
                  <a:latin typeface="Comic Sans MS" panose="030F0702030302020204" pitchFamily="66" charset="0"/>
                </a:rPr>
                <a:t>I can choose  </a:t>
              </a:r>
            </a:p>
            <a:p>
              <a:r>
                <a:rPr lang="en-GB" altLang="en-US" sz="2000">
                  <a:latin typeface="Comic Sans MS" panose="030F0702030302020204" pitchFamily="66" charset="0"/>
                </a:rPr>
                <a:t>what to do…</a:t>
              </a:r>
            </a:p>
          </p:txBody>
        </p:sp>
      </p:grpSp>
      <p:grpSp>
        <p:nvGrpSpPr>
          <p:cNvPr id="27667" name="Group 19">
            <a:extLst>
              <a:ext uri="{FF2B5EF4-FFF2-40B4-BE49-F238E27FC236}">
                <a16:creationId xmlns:a16="http://schemas.microsoft.com/office/drawing/2014/main" id="{DF981293-F101-4D96-AE20-7032790F2B86}"/>
              </a:ext>
            </a:extLst>
          </p:cNvPr>
          <p:cNvGrpSpPr>
            <a:grpSpLocks/>
          </p:cNvGrpSpPr>
          <p:nvPr/>
        </p:nvGrpSpPr>
        <p:grpSpPr bwMode="auto">
          <a:xfrm>
            <a:off x="8688389" y="3789363"/>
            <a:ext cx="1800225" cy="1079500"/>
            <a:chOff x="4513" y="2478"/>
            <a:chExt cx="1134" cy="680"/>
          </a:xfrm>
        </p:grpSpPr>
        <p:sp>
          <p:nvSpPr>
            <p:cNvPr id="27668" name="AutoShape 20">
              <a:extLst>
                <a:ext uri="{FF2B5EF4-FFF2-40B4-BE49-F238E27FC236}">
                  <a16:creationId xmlns:a16="http://schemas.microsoft.com/office/drawing/2014/main" id="{6859976C-9882-41D8-B203-08257BFD1A61}"/>
                </a:ext>
              </a:extLst>
            </p:cNvPr>
            <p:cNvSpPr>
              <a:spLocks noChangeArrowheads="1"/>
            </p:cNvSpPr>
            <p:nvPr/>
          </p:nvSpPr>
          <p:spPr bwMode="auto">
            <a:xfrm>
              <a:off x="4513" y="2478"/>
              <a:ext cx="1134" cy="680"/>
            </a:xfrm>
            <a:prstGeom prst="cloudCallout">
              <a:avLst>
                <a:gd name="adj1" fmla="val -193472"/>
                <a:gd name="adj2" fmla="val -77352"/>
              </a:avLst>
            </a:prstGeom>
            <a:solidFill>
              <a:srgbClr val="FFCC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ltLang="en-US" sz="2400">
                <a:solidFill>
                  <a:srgbClr val="CCFF99"/>
                </a:solidFill>
                <a:latin typeface="Comic Sans MS" panose="030F0702030302020204" pitchFamily="66" charset="0"/>
              </a:endParaRPr>
            </a:p>
          </p:txBody>
        </p:sp>
        <p:sp>
          <p:nvSpPr>
            <p:cNvPr id="27669" name="Text Box 21">
              <a:extLst>
                <a:ext uri="{FF2B5EF4-FFF2-40B4-BE49-F238E27FC236}">
                  <a16:creationId xmlns:a16="http://schemas.microsoft.com/office/drawing/2014/main" id="{05153D8D-F6C8-4CAC-AAF8-F6536ABFE97E}"/>
                </a:ext>
              </a:extLst>
            </p:cNvPr>
            <p:cNvSpPr txBox="1">
              <a:spLocks noChangeArrowheads="1"/>
            </p:cNvSpPr>
            <p:nvPr/>
          </p:nvSpPr>
          <p:spPr bwMode="auto">
            <a:xfrm>
              <a:off x="4694" y="2568"/>
              <a:ext cx="855" cy="4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2000">
                  <a:latin typeface="Comic Sans MS" panose="030F0702030302020204" pitchFamily="66" charset="0"/>
                </a:rPr>
                <a:t>I have no </a:t>
              </a:r>
            </a:p>
            <a:p>
              <a:r>
                <a:rPr lang="en-GB" altLang="en-US" sz="2000">
                  <a:latin typeface="Comic Sans MS" panose="030F0702030302020204" pitchFamily="66" charset="0"/>
                </a:rPr>
                <a:t>choice…</a:t>
              </a:r>
            </a:p>
          </p:txBody>
        </p:sp>
      </p:grpSp>
      <p:grpSp>
        <p:nvGrpSpPr>
          <p:cNvPr id="27670" name="Group 22">
            <a:extLst>
              <a:ext uri="{FF2B5EF4-FFF2-40B4-BE49-F238E27FC236}">
                <a16:creationId xmlns:a16="http://schemas.microsoft.com/office/drawing/2014/main" id="{189D876F-6073-4378-9658-50E4B1342A72}"/>
              </a:ext>
            </a:extLst>
          </p:cNvPr>
          <p:cNvGrpSpPr>
            <a:grpSpLocks/>
          </p:cNvGrpSpPr>
          <p:nvPr/>
        </p:nvGrpSpPr>
        <p:grpSpPr bwMode="auto">
          <a:xfrm>
            <a:off x="2495550" y="5516564"/>
            <a:ext cx="1930400" cy="1081087"/>
            <a:chOff x="612" y="3475"/>
            <a:chExt cx="1216" cy="681"/>
          </a:xfrm>
        </p:grpSpPr>
        <p:sp>
          <p:nvSpPr>
            <p:cNvPr id="27671" name="AutoShape 23">
              <a:extLst>
                <a:ext uri="{FF2B5EF4-FFF2-40B4-BE49-F238E27FC236}">
                  <a16:creationId xmlns:a16="http://schemas.microsoft.com/office/drawing/2014/main" id="{F2F453AD-6FB0-4908-BF5A-29BAD5BF1750}"/>
                </a:ext>
              </a:extLst>
            </p:cNvPr>
            <p:cNvSpPr>
              <a:spLocks noChangeArrowheads="1"/>
            </p:cNvSpPr>
            <p:nvPr/>
          </p:nvSpPr>
          <p:spPr bwMode="auto">
            <a:xfrm>
              <a:off x="612" y="3475"/>
              <a:ext cx="1216" cy="681"/>
            </a:xfrm>
            <a:prstGeom prst="wedgeEllipseCallout">
              <a:avLst>
                <a:gd name="adj1" fmla="val 124097"/>
                <a:gd name="adj2" fmla="val -169384"/>
              </a:avLst>
            </a:prstGeom>
            <a:solidFill>
              <a:srgbClr val="CCFF99"/>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ltLang="en-US" sz="2400">
                <a:solidFill>
                  <a:srgbClr val="CCFF99"/>
                </a:solidFill>
                <a:latin typeface="Comic Sans MS" panose="030F0702030302020204" pitchFamily="66" charset="0"/>
              </a:endParaRPr>
            </a:p>
          </p:txBody>
        </p:sp>
        <p:sp>
          <p:nvSpPr>
            <p:cNvPr id="27672" name="Text Box 24">
              <a:extLst>
                <a:ext uri="{FF2B5EF4-FFF2-40B4-BE49-F238E27FC236}">
                  <a16:creationId xmlns:a16="http://schemas.microsoft.com/office/drawing/2014/main" id="{77642B50-3391-4684-9244-2FE604348FF1}"/>
                </a:ext>
              </a:extLst>
            </p:cNvPr>
            <p:cNvSpPr txBox="1">
              <a:spLocks noChangeArrowheads="1"/>
            </p:cNvSpPr>
            <p:nvPr/>
          </p:nvSpPr>
          <p:spPr bwMode="auto">
            <a:xfrm>
              <a:off x="748" y="3702"/>
              <a:ext cx="931"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2000">
                  <a:latin typeface="Comic Sans MS" panose="030F0702030302020204" pitchFamily="66" charset="0"/>
                </a:rPr>
                <a:t>I can do it!</a:t>
              </a:r>
            </a:p>
          </p:txBody>
        </p:sp>
      </p:grpSp>
      <p:grpSp>
        <p:nvGrpSpPr>
          <p:cNvPr id="27673" name="Group 25">
            <a:extLst>
              <a:ext uri="{FF2B5EF4-FFF2-40B4-BE49-F238E27FC236}">
                <a16:creationId xmlns:a16="http://schemas.microsoft.com/office/drawing/2014/main" id="{E01824B5-FB32-415C-8F70-4A8A5B1D3F07}"/>
              </a:ext>
            </a:extLst>
          </p:cNvPr>
          <p:cNvGrpSpPr>
            <a:grpSpLocks/>
          </p:cNvGrpSpPr>
          <p:nvPr/>
        </p:nvGrpSpPr>
        <p:grpSpPr bwMode="auto">
          <a:xfrm>
            <a:off x="7715251" y="5229226"/>
            <a:ext cx="1909763" cy="1152525"/>
            <a:chOff x="3900" y="3294"/>
            <a:chExt cx="1203" cy="726"/>
          </a:xfrm>
        </p:grpSpPr>
        <p:sp>
          <p:nvSpPr>
            <p:cNvPr id="27674" name="AutoShape 26">
              <a:extLst>
                <a:ext uri="{FF2B5EF4-FFF2-40B4-BE49-F238E27FC236}">
                  <a16:creationId xmlns:a16="http://schemas.microsoft.com/office/drawing/2014/main" id="{A30DCCA1-C501-422E-ADF5-992672B36764}"/>
                </a:ext>
              </a:extLst>
            </p:cNvPr>
            <p:cNvSpPr>
              <a:spLocks noChangeArrowheads="1"/>
            </p:cNvSpPr>
            <p:nvPr/>
          </p:nvSpPr>
          <p:spPr bwMode="auto">
            <a:xfrm flipH="1">
              <a:off x="3900" y="3294"/>
              <a:ext cx="1203" cy="726"/>
            </a:xfrm>
            <a:prstGeom prst="wedgeEllipseCallout">
              <a:avLst>
                <a:gd name="adj1" fmla="val 135282"/>
                <a:gd name="adj2" fmla="val -138708"/>
              </a:avLst>
            </a:prstGeom>
            <a:solidFill>
              <a:srgbClr val="FFCC99"/>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ltLang="en-US" sz="2400">
                <a:solidFill>
                  <a:srgbClr val="FFCC99"/>
                </a:solidFill>
                <a:latin typeface="Comic Sans MS" panose="030F0702030302020204" pitchFamily="66" charset="0"/>
              </a:endParaRPr>
            </a:p>
          </p:txBody>
        </p:sp>
        <p:sp>
          <p:nvSpPr>
            <p:cNvPr id="27675" name="Text Box 27">
              <a:extLst>
                <a:ext uri="{FF2B5EF4-FFF2-40B4-BE49-F238E27FC236}">
                  <a16:creationId xmlns:a16="http://schemas.microsoft.com/office/drawing/2014/main" id="{585F4377-8D2B-4AAA-80AA-A4FCCF025FA3}"/>
                </a:ext>
              </a:extLst>
            </p:cNvPr>
            <p:cNvSpPr txBox="1">
              <a:spLocks noChangeArrowheads="1"/>
            </p:cNvSpPr>
            <p:nvPr/>
          </p:nvSpPr>
          <p:spPr bwMode="auto">
            <a:xfrm>
              <a:off x="4053" y="3430"/>
              <a:ext cx="902" cy="4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2000">
                  <a:latin typeface="Comic Sans MS" panose="030F0702030302020204" pitchFamily="66" charset="0"/>
                </a:rPr>
                <a:t>Can you do</a:t>
              </a:r>
            </a:p>
            <a:p>
              <a:r>
                <a:rPr lang="en-GB" altLang="en-US" sz="2000">
                  <a:latin typeface="Comic Sans MS" panose="030F0702030302020204" pitchFamily="66" charset="0"/>
                </a:rPr>
                <a:t>it for me?</a:t>
              </a:r>
            </a:p>
          </p:txBody>
        </p:sp>
      </p:grpSp>
      <p:sp>
        <p:nvSpPr>
          <p:cNvPr id="27663" name="Rectangle 15">
            <a:extLst>
              <a:ext uri="{FF2B5EF4-FFF2-40B4-BE49-F238E27FC236}">
                <a16:creationId xmlns:a16="http://schemas.microsoft.com/office/drawing/2014/main" id="{B2AD19DA-7056-4106-BC2A-940536C002FC}"/>
              </a:ext>
            </a:extLst>
          </p:cNvPr>
          <p:cNvSpPr>
            <a:spLocks noGrp="1" noChangeArrowheads="1"/>
          </p:cNvSpPr>
          <p:nvPr>
            <p:ph type="title"/>
          </p:nvPr>
        </p:nvSpPr>
        <p:spPr>
          <a:xfrm>
            <a:off x="3648076" y="188914"/>
            <a:ext cx="5110163" cy="947737"/>
          </a:xfrm>
          <a:noFill/>
          <a:ln/>
        </p:spPr>
        <p:txBody>
          <a:bodyPr/>
          <a:lstStyle/>
          <a:p>
            <a:r>
              <a:rPr lang="en-GB" altLang="en-US" sz="3200" b="1" dirty="0">
                <a:latin typeface="Teifryn" pitchFamily="2" charset="0"/>
              </a:rPr>
              <a:t>Locus of Control</a:t>
            </a:r>
          </a:p>
        </p:txBody>
      </p:sp>
      <p:grpSp>
        <p:nvGrpSpPr>
          <p:cNvPr id="27651" name="Group 3">
            <a:extLst>
              <a:ext uri="{FF2B5EF4-FFF2-40B4-BE49-F238E27FC236}">
                <a16:creationId xmlns:a16="http://schemas.microsoft.com/office/drawing/2014/main" id="{053D0EB2-F92A-4CE9-8D29-6BFCBF3D772E}"/>
              </a:ext>
            </a:extLst>
          </p:cNvPr>
          <p:cNvGrpSpPr>
            <a:grpSpLocks/>
          </p:cNvGrpSpPr>
          <p:nvPr/>
        </p:nvGrpSpPr>
        <p:grpSpPr bwMode="auto">
          <a:xfrm>
            <a:off x="2990850" y="1484313"/>
            <a:ext cx="6324600" cy="304800"/>
            <a:chOff x="576" y="1152"/>
            <a:chExt cx="4656" cy="192"/>
          </a:xfrm>
        </p:grpSpPr>
        <p:sp>
          <p:nvSpPr>
            <p:cNvPr id="27652" name="Line 4">
              <a:extLst>
                <a:ext uri="{FF2B5EF4-FFF2-40B4-BE49-F238E27FC236}">
                  <a16:creationId xmlns:a16="http://schemas.microsoft.com/office/drawing/2014/main" id="{3599677D-A871-4F1E-8BF4-69CC2CC019CB}"/>
                </a:ext>
              </a:extLst>
            </p:cNvPr>
            <p:cNvSpPr>
              <a:spLocks noChangeShapeType="1"/>
            </p:cNvSpPr>
            <p:nvPr/>
          </p:nvSpPr>
          <p:spPr bwMode="auto">
            <a:xfrm>
              <a:off x="576" y="1248"/>
              <a:ext cx="4656"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3" name="Line 5">
              <a:extLst>
                <a:ext uri="{FF2B5EF4-FFF2-40B4-BE49-F238E27FC236}">
                  <a16:creationId xmlns:a16="http://schemas.microsoft.com/office/drawing/2014/main" id="{DBACE0D6-4F81-44CF-8D22-8965A4A65D94}"/>
                </a:ext>
              </a:extLst>
            </p:cNvPr>
            <p:cNvSpPr>
              <a:spLocks noChangeShapeType="1"/>
            </p:cNvSpPr>
            <p:nvPr/>
          </p:nvSpPr>
          <p:spPr bwMode="auto">
            <a:xfrm>
              <a:off x="576" y="1152"/>
              <a:ext cx="0" cy="192"/>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4" name="Line 6">
              <a:extLst>
                <a:ext uri="{FF2B5EF4-FFF2-40B4-BE49-F238E27FC236}">
                  <a16:creationId xmlns:a16="http://schemas.microsoft.com/office/drawing/2014/main" id="{A8197116-CEA6-4BD2-9F96-2108A26085C1}"/>
                </a:ext>
              </a:extLst>
            </p:cNvPr>
            <p:cNvSpPr>
              <a:spLocks noChangeShapeType="1"/>
            </p:cNvSpPr>
            <p:nvPr/>
          </p:nvSpPr>
          <p:spPr bwMode="auto">
            <a:xfrm>
              <a:off x="5232" y="1152"/>
              <a:ext cx="0" cy="192"/>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27655" name="Text Box 7">
            <a:extLst>
              <a:ext uri="{FF2B5EF4-FFF2-40B4-BE49-F238E27FC236}">
                <a16:creationId xmlns:a16="http://schemas.microsoft.com/office/drawing/2014/main" id="{DDE5B737-8F1B-4BAD-8B41-28CBF3B87BDB}"/>
              </a:ext>
            </a:extLst>
          </p:cNvPr>
          <p:cNvSpPr txBox="1">
            <a:spLocks noChangeArrowheads="1"/>
          </p:cNvSpPr>
          <p:nvPr/>
        </p:nvSpPr>
        <p:spPr bwMode="auto">
          <a:xfrm>
            <a:off x="2305050" y="1128713"/>
            <a:ext cx="1447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400">
                <a:latin typeface="Comic Sans MS" panose="030F0702030302020204" pitchFamily="66" charset="0"/>
              </a:rPr>
              <a:t>Internal</a:t>
            </a:r>
          </a:p>
        </p:txBody>
      </p:sp>
      <p:sp>
        <p:nvSpPr>
          <p:cNvPr id="27656" name="Text Box 8">
            <a:extLst>
              <a:ext uri="{FF2B5EF4-FFF2-40B4-BE49-F238E27FC236}">
                <a16:creationId xmlns:a16="http://schemas.microsoft.com/office/drawing/2014/main" id="{BB9090D4-4711-43C3-BE6A-BB73351867F6}"/>
              </a:ext>
            </a:extLst>
          </p:cNvPr>
          <p:cNvSpPr txBox="1">
            <a:spLocks noChangeArrowheads="1"/>
          </p:cNvSpPr>
          <p:nvPr/>
        </p:nvSpPr>
        <p:spPr bwMode="auto">
          <a:xfrm>
            <a:off x="8629650" y="1052513"/>
            <a:ext cx="1447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400">
                <a:latin typeface="Comic Sans MS" panose="030F0702030302020204" pitchFamily="66" charset="0"/>
              </a:rPr>
              <a:t>External</a:t>
            </a:r>
          </a:p>
        </p:txBody>
      </p:sp>
      <p:sp>
        <p:nvSpPr>
          <p:cNvPr id="2" name="TextBox 1">
            <a:extLst>
              <a:ext uri="{FF2B5EF4-FFF2-40B4-BE49-F238E27FC236}">
                <a16:creationId xmlns:a16="http://schemas.microsoft.com/office/drawing/2014/main" id="{BEAFA882-1D6A-44AE-A0BB-91863E5274C8}"/>
              </a:ext>
            </a:extLst>
          </p:cNvPr>
          <p:cNvSpPr txBox="1"/>
          <p:nvPr/>
        </p:nvSpPr>
        <p:spPr>
          <a:xfrm>
            <a:off x="7032104" y="6453336"/>
            <a:ext cx="2775471" cy="369332"/>
          </a:xfrm>
          <a:prstGeom prst="rect">
            <a:avLst/>
          </a:prstGeom>
          <a:noFill/>
        </p:spPr>
        <p:txBody>
          <a:bodyPr wrap="square" rtlCol="0">
            <a:spAutoFit/>
          </a:bodyPr>
          <a:lstStyle/>
          <a:p>
            <a:r>
              <a:rPr lang="en-GB" dirty="0"/>
              <a:t>(Careers Wales , 2008) </a:t>
            </a:r>
          </a:p>
        </p:txBody>
      </p:sp>
      <p:pic>
        <p:nvPicPr>
          <p:cNvPr id="4" name="Picture 3">
            <a:hlinkClick r:id="rId4"/>
            <a:extLst>
              <a:ext uri="{FF2B5EF4-FFF2-40B4-BE49-F238E27FC236}">
                <a16:creationId xmlns:a16="http://schemas.microsoft.com/office/drawing/2014/main" id="{C9710A97-7DAD-4311-B27E-F78A3E36ECA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652766" y="6325924"/>
            <a:ext cx="496744" cy="496744"/>
          </a:xfrm>
          <a:prstGeom prst="rect">
            <a:avLst/>
          </a:prstGeom>
        </p:spPr>
      </p:pic>
    </p:spTree>
    <p:extLst>
      <p:ext uri="{BB962C8B-B14F-4D97-AF65-F5344CB8AC3E}">
        <p14:creationId xmlns:p14="http://schemas.microsoft.com/office/powerpoint/2010/main" val="61679353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65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7660"/>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7667"/>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7673"/>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7657"/>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27664"/>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2767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5" grpId="0"/>
      <p:bldP spid="27656" grpId="0"/>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Why Explore Identity Capital?</a:t>
            </a:r>
          </a:p>
        </p:txBody>
      </p:sp>
      <p:sp>
        <p:nvSpPr>
          <p:cNvPr id="3" name="Content Placeholder 2"/>
          <p:cNvSpPr>
            <a:spLocks noGrp="1"/>
          </p:cNvSpPr>
          <p:nvPr>
            <p:ph idx="1"/>
          </p:nvPr>
        </p:nvSpPr>
        <p:spPr>
          <a:xfrm>
            <a:off x="263352" y="1600202"/>
            <a:ext cx="9947448" cy="1828799"/>
          </a:xfrm>
        </p:spPr>
        <p:txBody>
          <a:bodyPr>
            <a:normAutofit/>
          </a:bodyPr>
          <a:lstStyle/>
          <a:p>
            <a:r>
              <a:rPr lang="en-GB" dirty="0"/>
              <a:t>It is a way of theorising ‘agency’ for persons confronted by the task of individualisation</a:t>
            </a:r>
          </a:p>
          <a:p>
            <a:r>
              <a:rPr lang="en-GB" dirty="0"/>
              <a:t>Agency:</a:t>
            </a:r>
          </a:p>
        </p:txBody>
      </p:sp>
      <p:sp>
        <p:nvSpPr>
          <p:cNvPr id="4" name="TextBox 3">
            <a:extLst>
              <a:ext uri="{FF2B5EF4-FFF2-40B4-BE49-F238E27FC236}">
                <a16:creationId xmlns:a16="http://schemas.microsoft.com/office/drawing/2014/main" id="{3562C9D3-CA63-4B11-90A8-31C7BC9EB8C1}"/>
              </a:ext>
            </a:extLst>
          </p:cNvPr>
          <p:cNvSpPr txBox="1"/>
          <p:nvPr/>
        </p:nvSpPr>
        <p:spPr>
          <a:xfrm>
            <a:off x="2495600" y="3068960"/>
            <a:ext cx="7632848" cy="2862322"/>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The faculty for action</a:t>
            </a:r>
          </a:p>
          <a:p>
            <a:pPr marL="342900" indent="-342900">
              <a:spcBef>
                <a:spcPts val="600"/>
              </a:spcBef>
              <a:spcAft>
                <a:spcPts val="600"/>
              </a:spcAft>
              <a:buFont typeface="Arial" panose="020B0604020202020204" pitchFamily="34" charset="0"/>
              <a:buChar char="•"/>
            </a:pPr>
            <a:r>
              <a:rPr lang="en-GB" sz="2800" dirty="0"/>
              <a:t>Humans have minds and selves</a:t>
            </a:r>
          </a:p>
          <a:p>
            <a:pPr marL="342900" indent="-342900">
              <a:spcBef>
                <a:spcPts val="600"/>
              </a:spcBef>
              <a:spcAft>
                <a:spcPts val="600"/>
              </a:spcAft>
              <a:buFont typeface="Arial" panose="020B0604020202020204" pitchFamily="34" charset="0"/>
              <a:buChar char="•"/>
            </a:pPr>
            <a:r>
              <a:rPr lang="en-GB" sz="2800" dirty="0"/>
              <a:t>These together are the sources for action</a:t>
            </a:r>
          </a:p>
          <a:p>
            <a:pPr marL="342900" indent="-342900">
              <a:spcBef>
                <a:spcPts val="600"/>
              </a:spcBef>
              <a:spcAft>
                <a:spcPts val="600"/>
              </a:spcAft>
              <a:buFont typeface="Arial" panose="020B0604020202020204" pitchFamily="34" charset="0"/>
              <a:buChar char="•"/>
            </a:pPr>
            <a:r>
              <a:rPr lang="en-GB" sz="2800" dirty="0"/>
              <a:t>Action is motivated but not caused by intentions</a:t>
            </a:r>
          </a:p>
          <a:p>
            <a:pPr marL="342900" indent="-342900">
              <a:spcBef>
                <a:spcPts val="600"/>
              </a:spcBef>
              <a:spcAft>
                <a:spcPts val="600"/>
              </a:spcAft>
              <a:buFont typeface="Arial" panose="020B0604020202020204" pitchFamily="34" charset="0"/>
              <a:buChar char="•"/>
            </a:pPr>
            <a:r>
              <a:rPr lang="en-GB" sz="2800" dirty="0"/>
              <a:t>Intentions give actions meaning</a:t>
            </a:r>
          </a:p>
        </p:txBody>
      </p:sp>
    </p:spTree>
    <p:extLst>
      <p:ext uri="{BB962C8B-B14F-4D97-AF65-F5344CB8AC3E}">
        <p14:creationId xmlns:p14="http://schemas.microsoft.com/office/powerpoint/2010/main" val="2367556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Symbolic Capital</a:t>
            </a:r>
          </a:p>
        </p:txBody>
      </p:sp>
      <p:sp>
        <p:nvSpPr>
          <p:cNvPr id="3" name="Content Placeholder 2"/>
          <p:cNvSpPr>
            <a:spLocks noGrp="1"/>
          </p:cNvSpPr>
          <p:nvPr>
            <p:ph idx="1"/>
          </p:nvPr>
        </p:nvSpPr>
        <p:spPr>
          <a:xfrm>
            <a:off x="335360" y="1417638"/>
            <a:ext cx="9875440" cy="1540768"/>
          </a:xfrm>
        </p:spPr>
        <p:txBody>
          <a:bodyPr>
            <a:normAutofit/>
          </a:bodyPr>
          <a:lstStyle/>
          <a:p>
            <a:r>
              <a:rPr lang="en-GB" dirty="0"/>
              <a:t>All forms of capital can be converted into ‘symbolic capital’</a:t>
            </a:r>
          </a:p>
        </p:txBody>
      </p:sp>
      <p:sp>
        <p:nvSpPr>
          <p:cNvPr id="5" name="TextBox 4">
            <a:extLst>
              <a:ext uri="{FF2B5EF4-FFF2-40B4-BE49-F238E27FC236}">
                <a16:creationId xmlns:a16="http://schemas.microsoft.com/office/drawing/2014/main" id="{CC6DE4F4-CD07-40A7-A7B4-EF180F4174FB}"/>
              </a:ext>
            </a:extLst>
          </p:cNvPr>
          <p:cNvSpPr txBox="1"/>
          <p:nvPr/>
        </p:nvSpPr>
        <p:spPr>
          <a:xfrm>
            <a:off x="609600" y="2560639"/>
            <a:ext cx="11775232" cy="3539430"/>
          </a:xfrm>
          <a:prstGeom prst="rect">
            <a:avLst/>
          </a:prstGeom>
          <a:noFill/>
        </p:spPr>
        <p:txBody>
          <a:bodyPr wrap="square" rtlCol="0">
            <a:spAutoFit/>
          </a:bodyPr>
          <a:lstStyle/>
          <a:p>
            <a:pPr marL="285750" indent="-285750">
              <a:buFont typeface="Arial" panose="020B0604020202020204" pitchFamily="34" charset="0"/>
              <a:buChar char="•"/>
            </a:pPr>
            <a:r>
              <a:rPr lang="en-GB" sz="2800" dirty="0"/>
              <a:t>Once they are either recognised or misrecognised as having the effects of power.</a:t>
            </a:r>
          </a:p>
          <a:p>
            <a:pPr marL="285750" indent="-285750">
              <a:buFont typeface="Arial" panose="020B0604020202020204" pitchFamily="34" charset="0"/>
              <a:buChar char="•"/>
            </a:pPr>
            <a:r>
              <a:rPr lang="en-GB" sz="2800" dirty="0"/>
              <a:t>Capital is also influenced by the ‘trajectory’ which shifts over time (things become more or less desirable)</a:t>
            </a:r>
          </a:p>
          <a:p>
            <a:pPr marL="285750" indent="-285750">
              <a:buFont typeface="Arial" panose="020B0604020202020204" pitchFamily="34" charset="0"/>
              <a:buChar char="•"/>
            </a:pPr>
            <a:r>
              <a:rPr lang="en-GB" sz="2800" dirty="0"/>
              <a:t>Also influenced by the volume and composition of their capital over their life time.</a:t>
            </a:r>
          </a:p>
          <a:p>
            <a:pPr marL="285750" indent="-285750">
              <a:buFont typeface="Arial" panose="020B0604020202020204" pitchFamily="34" charset="0"/>
              <a:buChar char="•"/>
            </a:pPr>
            <a:r>
              <a:rPr lang="en-GB" sz="2800" dirty="0"/>
              <a:t>This is also mediated through other social divisions e.g. gender, race etc.</a:t>
            </a:r>
          </a:p>
          <a:p>
            <a:endParaRPr lang="en-GB" sz="2800" dirty="0"/>
          </a:p>
        </p:txBody>
      </p:sp>
    </p:spTree>
    <p:extLst>
      <p:ext uri="{BB962C8B-B14F-4D97-AF65-F5344CB8AC3E}">
        <p14:creationId xmlns:p14="http://schemas.microsoft.com/office/powerpoint/2010/main" val="843765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Symbolic Capital: </a:t>
            </a:r>
            <a:br>
              <a:rPr lang="en-GB" b="1" dirty="0"/>
            </a:br>
            <a:r>
              <a:rPr lang="en-GB" b="1" dirty="0"/>
              <a:t>So What does this Mean?</a:t>
            </a:r>
          </a:p>
        </p:txBody>
      </p:sp>
      <p:sp>
        <p:nvSpPr>
          <p:cNvPr id="3" name="Content Placeholder 2"/>
          <p:cNvSpPr>
            <a:spLocks noGrp="1"/>
          </p:cNvSpPr>
          <p:nvPr>
            <p:ph idx="1"/>
          </p:nvPr>
        </p:nvSpPr>
        <p:spPr>
          <a:xfrm>
            <a:off x="335360" y="2420888"/>
            <a:ext cx="11469218" cy="2404864"/>
          </a:xfrm>
        </p:spPr>
        <p:txBody>
          <a:bodyPr>
            <a:noAutofit/>
          </a:bodyPr>
          <a:lstStyle/>
          <a:p>
            <a:r>
              <a:rPr lang="en-GB" sz="3600" dirty="0"/>
              <a:t>This means that every type of capital can give the individual </a:t>
            </a:r>
          </a:p>
          <a:p>
            <a:r>
              <a:rPr lang="en-GB" sz="3600" dirty="0"/>
              <a:t>Power  OR the illusion of power </a:t>
            </a:r>
          </a:p>
          <a:p>
            <a:r>
              <a:rPr lang="en-GB" sz="3600" dirty="0"/>
              <a:t>This </a:t>
            </a:r>
            <a:r>
              <a:rPr lang="en-GB" sz="3600" u="sng" dirty="0"/>
              <a:t>power</a:t>
            </a:r>
            <a:r>
              <a:rPr lang="en-GB" sz="3600" dirty="0"/>
              <a:t> is wielded in society and over others</a:t>
            </a:r>
          </a:p>
        </p:txBody>
      </p:sp>
    </p:spTree>
    <p:extLst>
      <p:ext uri="{BB962C8B-B14F-4D97-AF65-F5344CB8AC3E}">
        <p14:creationId xmlns:p14="http://schemas.microsoft.com/office/powerpoint/2010/main" val="3131955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Power Depends Upon . . .</a:t>
            </a:r>
          </a:p>
        </p:txBody>
      </p:sp>
      <p:sp>
        <p:nvSpPr>
          <p:cNvPr id="3" name="Content Placeholder 2"/>
          <p:cNvSpPr>
            <a:spLocks noGrp="1"/>
          </p:cNvSpPr>
          <p:nvPr>
            <p:ph idx="1"/>
          </p:nvPr>
        </p:nvSpPr>
        <p:spPr/>
        <p:txBody>
          <a:bodyPr>
            <a:normAutofit/>
          </a:bodyPr>
          <a:lstStyle/>
          <a:p>
            <a:r>
              <a:rPr lang="en-GB" dirty="0"/>
              <a:t>. . . the type of capital</a:t>
            </a:r>
          </a:p>
          <a:p>
            <a:r>
              <a:rPr lang="en-GB" dirty="0"/>
              <a:t>. . . upon the amount of capital </a:t>
            </a:r>
          </a:p>
          <a:p>
            <a:endParaRPr lang="en-GB" dirty="0"/>
          </a:p>
          <a:p>
            <a:r>
              <a:rPr lang="en-GB" dirty="0"/>
              <a:t>In turn this will impact upon the amount of agency an individual has:</a:t>
            </a:r>
          </a:p>
          <a:p>
            <a:pPr lvl="1"/>
            <a:r>
              <a:rPr lang="en-GB" dirty="0"/>
              <a:t>e.g. choice and control over their life</a:t>
            </a:r>
          </a:p>
        </p:txBody>
      </p:sp>
    </p:spTree>
    <p:extLst>
      <p:ext uri="{BB962C8B-B14F-4D97-AF65-F5344CB8AC3E}">
        <p14:creationId xmlns:p14="http://schemas.microsoft.com/office/powerpoint/2010/main" val="2221113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How Can We Tell?</a:t>
            </a:r>
          </a:p>
        </p:txBody>
      </p:sp>
      <p:sp>
        <p:nvSpPr>
          <p:cNvPr id="3" name="Content Placeholder 2"/>
          <p:cNvSpPr>
            <a:spLocks noGrp="1"/>
          </p:cNvSpPr>
          <p:nvPr>
            <p:ph idx="1"/>
          </p:nvPr>
        </p:nvSpPr>
        <p:spPr/>
        <p:txBody>
          <a:bodyPr/>
          <a:lstStyle/>
          <a:p>
            <a:r>
              <a:rPr lang="en-GB" dirty="0"/>
              <a:t>Ultimately the acquisition of capital is related to your social economic status in society and your family/community/society within which you live</a:t>
            </a:r>
          </a:p>
          <a:p>
            <a:r>
              <a:rPr lang="en-GB" dirty="0"/>
              <a:t>Capital is represented in society through ‘symbols’</a:t>
            </a:r>
          </a:p>
          <a:p>
            <a:pPr lvl="1"/>
            <a:r>
              <a:rPr lang="en-GB" dirty="0"/>
              <a:t>E.g. education, clothes, speech, accent, skills, knowledge, associations, clubs etc.</a:t>
            </a:r>
          </a:p>
          <a:p>
            <a:endParaRPr lang="en-GB" dirty="0"/>
          </a:p>
        </p:txBody>
      </p:sp>
    </p:spTree>
    <p:extLst>
      <p:ext uri="{BB962C8B-B14F-4D97-AF65-F5344CB8AC3E}">
        <p14:creationId xmlns:p14="http://schemas.microsoft.com/office/powerpoint/2010/main" val="3846405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t>Importance for Inclusion:</a:t>
            </a:r>
            <a:br>
              <a:rPr lang="en-GB" sz="3200" b="1" dirty="0"/>
            </a:br>
            <a:r>
              <a:rPr lang="en-GB" sz="3200" b="1" dirty="0"/>
              <a:t>Such Symbols May be Used to . . .</a:t>
            </a:r>
          </a:p>
        </p:txBody>
      </p:sp>
      <p:sp>
        <p:nvSpPr>
          <p:cNvPr id="3" name="Content Placeholder 2"/>
          <p:cNvSpPr>
            <a:spLocks noGrp="1"/>
          </p:cNvSpPr>
          <p:nvPr>
            <p:ph idx="1"/>
          </p:nvPr>
        </p:nvSpPr>
        <p:spPr/>
        <p:txBody>
          <a:bodyPr>
            <a:normAutofit lnSpcReduction="10000"/>
          </a:bodyPr>
          <a:lstStyle/>
          <a:p>
            <a:r>
              <a:rPr lang="en-GB" dirty="0"/>
              <a:t>Identify an individual/group</a:t>
            </a:r>
          </a:p>
          <a:p>
            <a:r>
              <a:rPr lang="en-GB" dirty="0"/>
              <a:t>Classify an individual/group</a:t>
            </a:r>
          </a:p>
          <a:p>
            <a:r>
              <a:rPr lang="en-GB" dirty="0"/>
              <a:t>Reproduce stereotypes in media, society’s norms and values</a:t>
            </a:r>
          </a:p>
          <a:p>
            <a:r>
              <a:rPr lang="en-GB" dirty="0"/>
              <a:t>Include/exclude individuals/groups</a:t>
            </a:r>
          </a:p>
          <a:p>
            <a:r>
              <a:rPr lang="en-GB" dirty="0"/>
              <a:t>Identify whether they are high/low status</a:t>
            </a:r>
          </a:p>
          <a:p>
            <a:r>
              <a:rPr lang="en-GB" dirty="0"/>
              <a:t>Influence the ease or difficulty of obtaining goods and services</a:t>
            </a:r>
          </a:p>
          <a:p>
            <a:r>
              <a:rPr lang="en-GB" dirty="0"/>
              <a:t>May end up becoming owned by the individual/group and ultimately become self-reproducing </a:t>
            </a:r>
          </a:p>
        </p:txBody>
      </p:sp>
    </p:spTree>
    <p:extLst>
      <p:ext uri="{BB962C8B-B14F-4D97-AF65-F5344CB8AC3E}">
        <p14:creationId xmlns:p14="http://schemas.microsoft.com/office/powerpoint/2010/main" val="3049316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Symbolic Power through Capital</a:t>
            </a:r>
          </a:p>
        </p:txBody>
      </p:sp>
      <p:sp>
        <p:nvSpPr>
          <p:cNvPr id="3" name="Content Placeholder 2"/>
          <p:cNvSpPr>
            <a:spLocks noGrp="1"/>
          </p:cNvSpPr>
          <p:nvPr>
            <p:ph idx="1"/>
          </p:nvPr>
        </p:nvSpPr>
        <p:spPr>
          <a:xfrm>
            <a:off x="335360" y="1600201"/>
            <a:ext cx="11521280" cy="1540768"/>
          </a:xfrm>
        </p:spPr>
        <p:txBody>
          <a:bodyPr>
            <a:normAutofit/>
          </a:bodyPr>
          <a:lstStyle/>
          <a:p>
            <a:r>
              <a:rPr lang="en-GB" sz="2800" dirty="0"/>
              <a:t>The potential of all forms of power to be transformed into symbolic capital makes the latter the basis of symbolic power</a:t>
            </a:r>
          </a:p>
        </p:txBody>
      </p:sp>
      <p:sp>
        <p:nvSpPr>
          <p:cNvPr id="4" name="TextBox 3">
            <a:extLst>
              <a:ext uri="{FF2B5EF4-FFF2-40B4-BE49-F238E27FC236}">
                <a16:creationId xmlns:a16="http://schemas.microsoft.com/office/drawing/2014/main" id="{53D2E3E4-42E4-4A2B-A184-ECF831EEEA13}"/>
              </a:ext>
            </a:extLst>
          </p:cNvPr>
          <p:cNvSpPr txBox="1"/>
          <p:nvPr/>
        </p:nvSpPr>
        <p:spPr>
          <a:xfrm>
            <a:off x="335360" y="3429000"/>
            <a:ext cx="11521280" cy="2246769"/>
          </a:xfrm>
          <a:prstGeom prst="rect">
            <a:avLst/>
          </a:prstGeom>
          <a:noFill/>
        </p:spPr>
        <p:txBody>
          <a:bodyPr wrap="square" rtlCol="0">
            <a:spAutoFit/>
          </a:bodyPr>
          <a:lstStyle/>
          <a:p>
            <a:pPr algn="ctr"/>
            <a:r>
              <a:rPr lang="en-GB" sz="2800" dirty="0"/>
              <a:t>‘a power of constituting the given through utterances, of making people see and believe, of confirming or transforming the vision of the world and, thereby, action on the world and thus the world itself’ </a:t>
            </a:r>
          </a:p>
          <a:p>
            <a:pPr algn="ctr"/>
            <a:r>
              <a:rPr lang="en-GB" sz="2800" dirty="0"/>
              <a:t>(Bourdieu, 1991, p. 170 cited in </a:t>
            </a:r>
            <a:r>
              <a:rPr lang="en-GB" sz="2800" dirty="0" err="1"/>
              <a:t>Chouliaraki</a:t>
            </a:r>
            <a:r>
              <a:rPr lang="en-GB" sz="2800" dirty="0"/>
              <a:t> and Fairclough, 2005, p. 102).</a:t>
            </a:r>
          </a:p>
          <a:p>
            <a:pPr algn="ctr"/>
            <a:endParaRPr lang="en-GB" sz="2800" dirty="0"/>
          </a:p>
        </p:txBody>
      </p:sp>
    </p:spTree>
    <p:extLst>
      <p:ext uri="{BB962C8B-B14F-4D97-AF65-F5344CB8AC3E}">
        <p14:creationId xmlns:p14="http://schemas.microsoft.com/office/powerpoint/2010/main" val="4151288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graphicFrame>
        <p:nvGraphicFramePr>
          <p:cNvPr id="6" name="Content Placeholder 5"/>
          <p:cNvGraphicFramePr>
            <a:graphicFrameLocks noGrp="1"/>
          </p:cNvGraphicFramePr>
          <p:nvPr>
            <p:ph idx="1"/>
          </p:nvPr>
        </p:nvGraphicFramePr>
        <p:xfrm>
          <a:off x="1523997" y="381000"/>
          <a:ext cx="9144002" cy="5943604"/>
        </p:xfrm>
        <a:graphic>
          <a:graphicData uri="http://schemas.openxmlformats.org/drawingml/2006/table">
            <a:tbl>
              <a:tblPr firstRow="1" bandRow="1">
                <a:tableStyleId>{5C22544A-7EE6-4342-B048-85BDC9FD1C3A}</a:tableStyleId>
              </a:tblPr>
              <a:tblGrid>
                <a:gridCol w="2362203">
                  <a:extLst>
                    <a:ext uri="{9D8B030D-6E8A-4147-A177-3AD203B41FA5}">
                      <a16:colId xmlns:a16="http://schemas.microsoft.com/office/drawing/2014/main" val="20000"/>
                    </a:ext>
                  </a:extLst>
                </a:gridCol>
                <a:gridCol w="6781799">
                  <a:extLst>
                    <a:ext uri="{9D8B030D-6E8A-4147-A177-3AD203B41FA5}">
                      <a16:colId xmlns:a16="http://schemas.microsoft.com/office/drawing/2014/main" val="20001"/>
                    </a:ext>
                  </a:extLst>
                </a:gridCol>
              </a:tblGrid>
              <a:tr h="692779">
                <a:tc>
                  <a:txBody>
                    <a:bodyPr/>
                    <a:lstStyle/>
                    <a:p>
                      <a:r>
                        <a:rPr lang="en-GB" dirty="0"/>
                        <a:t>Type</a:t>
                      </a:r>
                      <a:r>
                        <a:rPr lang="en-GB" baseline="0" dirty="0"/>
                        <a:t> of Capital</a:t>
                      </a:r>
                      <a:endParaRPr lang="en-GB" dirty="0"/>
                    </a:p>
                  </a:txBody>
                  <a:tcPr/>
                </a:tc>
                <a:tc>
                  <a:txBody>
                    <a:bodyPr/>
                    <a:lstStyle/>
                    <a:p>
                      <a:r>
                        <a:rPr lang="en-GB" dirty="0"/>
                        <a:t>The ability to support community development.</a:t>
                      </a:r>
                    </a:p>
                    <a:p>
                      <a:r>
                        <a:rPr lang="en-GB" i="1" dirty="0">
                          <a:solidFill>
                            <a:srgbClr val="002060"/>
                          </a:solidFill>
                        </a:rPr>
                        <a:t>The capability to . . .</a:t>
                      </a:r>
                    </a:p>
                  </a:txBody>
                  <a:tcPr/>
                </a:tc>
                <a:extLst>
                  <a:ext uri="{0D108BD9-81ED-4DB2-BD59-A6C34878D82A}">
                    <a16:rowId xmlns:a16="http://schemas.microsoft.com/office/drawing/2014/main" val="10000"/>
                  </a:ext>
                </a:extLst>
              </a:tr>
              <a:tr h="692779">
                <a:tc>
                  <a:txBody>
                    <a:bodyPr/>
                    <a:lstStyle/>
                    <a:p>
                      <a:r>
                        <a:rPr lang="en-GB" dirty="0"/>
                        <a:t>Identity</a:t>
                      </a:r>
                      <a:r>
                        <a:rPr lang="en-GB" baseline="0" dirty="0"/>
                        <a:t> Capital</a:t>
                      </a:r>
                      <a:endParaRPr lang="en-GB" dirty="0"/>
                    </a:p>
                  </a:txBody>
                  <a:tcPr/>
                </a:tc>
                <a:tc>
                  <a:txBody>
                    <a:bodyPr/>
                    <a:lstStyle/>
                    <a:p>
                      <a:r>
                        <a:rPr lang="en-GB" dirty="0"/>
                        <a:t>Create and evolve a distinctive and well-</a:t>
                      </a:r>
                      <a:r>
                        <a:rPr lang="en-GB" dirty="0" err="1"/>
                        <a:t>postioned</a:t>
                      </a:r>
                      <a:r>
                        <a:rPr lang="en-GB" baseline="0" dirty="0"/>
                        <a:t> urban personality</a:t>
                      </a:r>
                      <a:endParaRPr lang="en-GB" dirty="0"/>
                    </a:p>
                  </a:txBody>
                  <a:tcPr/>
                </a:tc>
                <a:extLst>
                  <a:ext uri="{0D108BD9-81ED-4DB2-BD59-A6C34878D82A}">
                    <a16:rowId xmlns:a16="http://schemas.microsoft.com/office/drawing/2014/main" val="10001"/>
                  </a:ext>
                </a:extLst>
              </a:tr>
              <a:tr h="692779">
                <a:tc>
                  <a:txBody>
                    <a:bodyPr/>
                    <a:lstStyle/>
                    <a:p>
                      <a:r>
                        <a:rPr lang="en-GB" dirty="0"/>
                        <a:t>Intelligence</a:t>
                      </a:r>
                      <a:r>
                        <a:rPr lang="en-GB" baseline="0" dirty="0"/>
                        <a:t> Capital</a:t>
                      </a:r>
                      <a:endParaRPr lang="en-GB" dirty="0"/>
                    </a:p>
                  </a:txBody>
                  <a:tcPr/>
                </a:tc>
                <a:tc>
                  <a:txBody>
                    <a:bodyPr/>
                    <a:lstStyle/>
                    <a:p>
                      <a:r>
                        <a:rPr lang="en-GB" dirty="0"/>
                        <a:t>Identify</a:t>
                      </a:r>
                      <a:r>
                        <a:rPr lang="en-GB" baseline="0" dirty="0"/>
                        <a:t>/foresee and adequately respond to significant agents and events</a:t>
                      </a:r>
                      <a:endParaRPr lang="en-GB" dirty="0"/>
                    </a:p>
                  </a:txBody>
                  <a:tcPr/>
                </a:tc>
                <a:extLst>
                  <a:ext uri="{0D108BD9-81ED-4DB2-BD59-A6C34878D82A}">
                    <a16:rowId xmlns:a16="http://schemas.microsoft.com/office/drawing/2014/main" val="10002"/>
                  </a:ext>
                </a:extLst>
              </a:tr>
              <a:tr h="401372">
                <a:tc>
                  <a:txBody>
                    <a:bodyPr/>
                    <a:lstStyle/>
                    <a:p>
                      <a:r>
                        <a:rPr lang="en-GB"/>
                        <a:t>Financial </a:t>
                      </a:r>
                      <a:r>
                        <a:rPr lang="en-GB" dirty="0"/>
                        <a:t>Capital</a:t>
                      </a:r>
                    </a:p>
                  </a:txBody>
                  <a:tcPr/>
                </a:tc>
                <a:tc>
                  <a:txBody>
                    <a:bodyPr/>
                    <a:lstStyle/>
                    <a:p>
                      <a:r>
                        <a:rPr lang="en-GB" dirty="0"/>
                        <a:t>Generate and sustain a healthy monetary base</a:t>
                      </a:r>
                    </a:p>
                  </a:txBody>
                  <a:tcPr/>
                </a:tc>
                <a:extLst>
                  <a:ext uri="{0D108BD9-81ED-4DB2-BD59-A6C34878D82A}">
                    <a16:rowId xmlns:a16="http://schemas.microsoft.com/office/drawing/2014/main" val="10003"/>
                  </a:ext>
                </a:extLst>
              </a:tr>
              <a:tr h="692779">
                <a:tc>
                  <a:txBody>
                    <a:bodyPr/>
                    <a:lstStyle/>
                    <a:p>
                      <a:r>
                        <a:rPr lang="en-GB" dirty="0"/>
                        <a:t>Relational Capital</a:t>
                      </a:r>
                    </a:p>
                  </a:txBody>
                  <a:tcPr/>
                </a:tc>
                <a:tc>
                  <a:txBody>
                    <a:bodyPr/>
                    <a:lstStyle/>
                    <a:p>
                      <a:r>
                        <a:rPr lang="en-GB" dirty="0"/>
                        <a:t>Develop quality interactions</a:t>
                      </a:r>
                      <a:r>
                        <a:rPr lang="en-GB" baseline="0" dirty="0"/>
                        <a:t> with all significant internal and external agents</a:t>
                      </a:r>
                      <a:endParaRPr lang="en-GB" dirty="0"/>
                    </a:p>
                  </a:txBody>
                  <a:tcPr/>
                </a:tc>
                <a:extLst>
                  <a:ext uri="{0D108BD9-81ED-4DB2-BD59-A6C34878D82A}">
                    <a16:rowId xmlns:a16="http://schemas.microsoft.com/office/drawing/2014/main" val="10004"/>
                  </a:ext>
                </a:extLst>
              </a:tr>
              <a:tr h="692779">
                <a:tc>
                  <a:txBody>
                    <a:bodyPr/>
                    <a:lstStyle/>
                    <a:p>
                      <a:r>
                        <a:rPr lang="en-GB" dirty="0"/>
                        <a:t>Human Individual Capital</a:t>
                      </a:r>
                    </a:p>
                  </a:txBody>
                  <a:tcPr/>
                </a:tc>
                <a:tc>
                  <a:txBody>
                    <a:bodyPr/>
                    <a:lstStyle/>
                    <a:p>
                      <a:r>
                        <a:rPr lang="en-GB" dirty="0"/>
                        <a:t>Create conditions for the full biological and psychological development of residents</a:t>
                      </a:r>
                    </a:p>
                  </a:txBody>
                  <a:tcPr/>
                </a:tc>
                <a:extLst>
                  <a:ext uri="{0D108BD9-81ED-4DB2-BD59-A6C34878D82A}">
                    <a16:rowId xmlns:a16="http://schemas.microsoft.com/office/drawing/2014/main" val="10005"/>
                  </a:ext>
                </a:extLst>
              </a:tr>
              <a:tr h="692779">
                <a:tc>
                  <a:txBody>
                    <a:bodyPr/>
                    <a:lstStyle/>
                    <a:p>
                      <a:r>
                        <a:rPr lang="en-GB" dirty="0"/>
                        <a:t>Instrumental-material capital</a:t>
                      </a:r>
                    </a:p>
                  </a:txBody>
                  <a:tcPr/>
                </a:tc>
                <a:tc>
                  <a:txBody>
                    <a:bodyPr/>
                    <a:lstStyle/>
                    <a:p>
                      <a:r>
                        <a:rPr lang="en-GB" dirty="0"/>
                        <a:t>Enhance the goal achievement potential of its constituent communities</a:t>
                      </a:r>
                    </a:p>
                  </a:txBody>
                  <a:tcPr/>
                </a:tc>
                <a:extLst>
                  <a:ext uri="{0D108BD9-81ED-4DB2-BD59-A6C34878D82A}">
                    <a16:rowId xmlns:a16="http://schemas.microsoft.com/office/drawing/2014/main" val="10006"/>
                  </a:ext>
                </a:extLst>
              </a:tr>
              <a:tr h="692779">
                <a:tc>
                  <a:txBody>
                    <a:bodyPr/>
                    <a:lstStyle/>
                    <a:p>
                      <a:r>
                        <a:rPr lang="en-GB" dirty="0"/>
                        <a:t>Instrumental-knowledge capital</a:t>
                      </a:r>
                    </a:p>
                  </a:txBody>
                  <a:tcPr/>
                </a:tc>
                <a:tc>
                  <a:txBody>
                    <a:bodyPr/>
                    <a:lstStyle/>
                    <a:p>
                      <a:r>
                        <a:rPr lang="en-GB" dirty="0"/>
                        <a:t>Take advantage of location and to build and renew</a:t>
                      </a:r>
                      <a:r>
                        <a:rPr lang="en-GB" baseline="0" dirty="0"/>
                        <a:t> a world-class physical infrastructure</a:t>
                      </a:r>
                      <a:endParaRPr lang="en-GB" dirty="0"/>
                    </a:p>
                  </a:txBody>
                  <a:tcPr/>
                </a:tc>
                <a:extLst>
                  <a:ext uri="{0D108BD9-81ED-4DB2-BD59-A6C34878D82A}">
                    <a16:rowId xmlns:a16="http://schemas.microsoft.com/office/drawing/2014/main" val="10007"/>
                  </a:ext>
                </a:extLst>
              </a:tr>
              <a:tr h="692779">
                <a:tc>
                  <a:txBody>
                    <a:bodyPr/>
                    <a:lstStyle/>
                    <a:p>
                      <a:endParaRPr lang="en-GB" dirty="0"/>
                    </a:p>
                  </a:txBody>
                  <a:tcPr/>
                </a:tc>
                <a:tc>
                  <a:txBody>
                    <a:bodyPr/>
                    <a:lstStyle/>
                    <a:p>
                      <a:r>
                        <a:rPr lang="en-GB" dirty="0"/>
                        <a:t>Transfer knowledge and foster innovation in all major areas of city life</a:t>
                      </a:r>
                    </a:p>
                  </a:txBody>
                  <a:tcPr/>
                </a:tc>
                <a:extLst>
                  <a:ext uri="{0D108BD9-81ED-4DB2-BD59-A6C34878D82A}">
                    <a16:rowId xmlns:a16="http://schemas.microsoft.com/office/drawing/2014/main" val="10008"/>
                  </a:ext>
                </a:extLst>
              </a:tr>
            </a:tbl>
          </a:graphicData>
        </a:graphic>
      </p:graphicFrame>
      <p:sp>
        <p:nvSpPr>
          <p:cNvPr id="7" name="TextBox 6"/>
          <p:cNvSpPr txBox="1"/>
          <p:nvPr/>
        </p:nvSpPr>
        <p:spPr>
          <a:xfrm>
            <a:off x="4419600" y="6477000"/>
            <a:ext cx="6248400" cy="381000"/>
          </a:xfrm>
          <a:prstGeom prst="rect">
            <a:avLst/>
          </a:prstGeom>
          <a:noFill/>
        </p:spPr>
        <p:txBody>
          <a:bodyPr wrap="square" rtlCol="0">
            <a:spAutoFit/>
          </a:bodyPr>
          <a:lstStyle/>
          <a:p>
            <a:pPr algn="r"/>
            <a:r>
              <a:rPr lang="en-GB" dirty="0"/>
              <a:t>(</a:t>
            </a:r>
            <a:r>
              <a:rPr lang="en-GB" dirty="0" err="1"/>
              <a:t>Piaggesi</a:t>
            </a:r>
            <a:r>
              <a:rPr lang="en-GB" dirty="0"/>
              <a:t>, </a:t>
            </a:r>
            <a:r>
              <a:rPr lang="en-GB" dirty="0" err="1"/>
              <a:t>Sund</a:t>
            </a:r>
            <a:r>
              <a:rPr lang="en-GB" dirty="0"/>
              <a:t> &amp; </a:t>
            </a:r>
            <a:r>
              <a:rPr lang="en-GB" dirty="0" err="1"/>
              <a:t>Castelnovo</a:t>
            </a:r>
            <a:r>
              <a:rPr lang="en-GB" dirty="0"/>
              <a:t>, 2011, p. 428).</a:t>
            </a:r>
          </a:p>
        </p:txBody>
      </p:sp>
    </p:spTree>
    <p:extLst>
      <p:ext uri="{BB962C8B-B14F-4D97-AF65-F5344CB8AC3E}">
        <p14:creationId xmlns:p14="http://schemas.microsoft.com/office/powerpoint/2010/main" val="188656310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4352" y="336311"/>
            <a:ext cx="8229600" cy="1143000"/>
          </a:xfrm>
        </p:spPr>
        <p:txBody>
          <a:bodyPr>
            <a:noAutofit/>
          </a:bodyPr>
          <a:lstStyle/>
          <a:p>
            <a:r>
              <a:rPr lang="en-GB" sz="3200" dirty="0"/>
              <a:t>Extension Activity</a:t>
            </a:r>
            <a:br>
              <a:rPr lang="en-GB" sz="3200" dirty="0"/>
            </a:br>
            <a:r>
              <a:rPr lang="en-GB" sz="3200" dirty="0"/>
              <a:t>Richard Wilkinson: How Economic Inequality </a:t>
            </a:r>
            <a:br>
              <a:rPr lang="en-GB" sz="3200" dirty="0"/>
            </a:br>
            <a:r>
              <a:rPr lang="en-GB" sz="3200" dirty="0"/>
              <a:t>Harms Societies</a:t>
            </a:r>
            <a:endParaRPr lang="en-GB" dirty="0"/>
          </a:p>
        </p:txBody>
      </p:sp>
      <p:sp>
        <p:nvSpPr>
          <p:cNvPr id="3" name="Content Placeholder 2"/>
          <p:cNvSpPr>
            <a:spLocks noGrp="1"/>
          </p:cNvSpPr>
          <p:nvPr>
            <p:ph idx="1"/>
          </p:nvPr>
        </p:nvSpPr>
        <p:spPr>
          <a:xfrm>
            <a:off x="1981200" y="1600201"/>
            <a:ext cx="8229600" cy="1828800"/>
          </a:xfrm>
        </p:spPr>
        <p:txBody>
          <a:bodyPr>
            <a:normAutofit fontScale="92500" lnSpcReduction="10000"/>
          </a:bodyPr>
          <a:lstStyle/>
          <a:p>
            <a:endParaRPr lang="en-GB" dirty="0">
              <a:hlinkClick r:id="rId3"/>
            </a:endParaRPr>
          </a:p>
          <a:p>
            <a:r>
              <a:rPr lang="en-GB" dirty="0">
                <a:hlinkClick r:id="rId4"/>
              </a:rPr>
              <a:t>https://www.ted.com/talks/richard_wilkinson_how_economic_inequality_harms_societies?language=en</a:t>
            </a:r>
            <a:r>
              <a:rPr lang="en-GB" dirty="0"/>
              <a:t> </a:t>
            </a:r>
          </a:p>
        </p:txBody>
      </p:sp>
      <p:sp>
        <p:nvSpPr>
          <p:cNvPr id="4" name="TextBox 3">
            <a:extLst>
              <a:ext uri="{FF2B5EF4-FFF2-40B4-BE49-F238E27FC236}">
                <a16:creationId xmlns:a16="http://schemas.microsoft.com/office/drawing/2014/main" id="{C5DA99FD-3E01-40F7-90F2-303CB5D4BB54}"/>
              </a:ext>
            </a:extLst>
          </p:cNvPr>
          <p:cNvSpPr txBox="1"/>
          <p:nvPr/>
        </p:nvSpPr>
        <p:spPr>
          <a:xfrm>
            <a:off x="2639616" y="3450570"/>
            <a:ext cx="6912768" cy="954107"/>
          </a:xfrm>
          <a:prstGeom prst="rect">
            <a:avLst/>
          </a:prstGeom>
          <a:noFill/>
        </p:spPr>
        <p:txBody>
          <a:bodyPr wrap="square" rtlCol="0">
            <a:spAutoFit/>
          </a:bodyPr>
          <a:lstStyle/>
          <a:p>
            <a:pPr algn="ctr"/>
            <a:r>
              <a:rPr lang="en-GB" sz="2800" i="1" dirty="0"/>
              <a:t>What do you consider to be the key points of Wilkinson’s argument?</a:t>
            </a:r>
          </a:p>
        </p:txBody>
      </p:sp>
      <p:pic>
        <p:nvPicPr>
          <p:cNvPr id="6" name="Picture 5">
            <a:hlinkClick r:id="rId5"/>
            <a:extLst>
              <a:ext uri="{FF2B5EF4-FFF2-40B4-BE49-F238E27FC236}">
                <a16:creationId xmlns:a16="http://schemas.microsoft.com/office/drawing/2014/main" id="{0CF1005A-7D58-4C09-B6AA-3B8BA29555B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719737" y="4831352"/>
            <a:ext cx="852895" cy="852895"/>
          </a:xfrm>
          <a:prstGeom prst="rect">
            <a:avLst/>
          </a:prstGeom>
        </p:spPr>
      </p:pic>
      <p:sp>
        <p:nvSpPr>
          <p:cNvPr id="7" name="TextBox 6">
            <a:extLst>
              <a:ext uri="{FF2B5EF4-FFF2-40B4-BE49-F238E27FC236}">
                <a16:creationId xmlns:a16="http://schemas.microsoft.com/office/drawing/2014/main" id="{841C8481-7006-41AC-9394-C9A35E2864EA}"/>
              </a:ext>
            </a:extLst>
          </p:cNvPr>
          <p:cNvSpPr txBox="1"/>
          <p:nvPr/>
        </p:nvSpPr>
        <p:spPr>
          <a:xfrm>
            <a:off x="4572632" y="5073132"/>
            <a:ext cx="4547705" cy="369332"/>
          </a:xfrm>
          <a:prstGeom prst="rect">
            <a:avLst/>
          </a:prstGeom>
          <a:noFill/>
        </p:spPr>
        <p:txBody>
          <a:bodyPr wrap="square" rtlCol="0">
            <a:spAutoFit/>
          </a:bodyPr>
          <a:lstStyle/>
          <a:p>
            <a:r>
              <a:rPr lang="en-GB" dirty="0"/>
              <a:t>Guided Study Activity: Economic Inequality </a:t>
            </a:r>
          </a:p>
        </p:txBody>
      </p:sp>
    </p:spTree>
    <p:extLst>
      <p:ext uri="{BB962C8B-B14F-4D97-AF65-F5344CB8AC3E}">
        <p14:creationId xmlns:p14="http://schemas.microsoft.com/office/powerpoint/2010/main" val="320327229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A2A61-1236-26C0-8502-D96C1E61C457}"/>
              </a:ext>
            </a:extLst>
          </p:cNvPr>
          <p:cNvSpPr txBox="1">
            <a:spLocks/>
          </p:cNvSpPr>
          <p:nvPr/>
        </p:nvSpPr>
        <p:spPr>
          <a:xfrm>
            <a:off x="1981200" y="0"/>
            <a:ext cx="8229600" cy="836712"/>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Reference List</a:t>
            </a:r>
            <a:endParaRPr lang="en-GB" b="1" dirty="0"/>
          </a:p>
        </p:txBody>
      </p:sp>
      <p:sp>
        <p:nvSpPr>
          <p:cNvPr id="3" name="Content Placeholder 2">
            <a:extLst>
              <a:ext uri="{FF2B5EF4-FFF2-40B4-BE49-F238E27FC236}">
                <a16:creationId xmlns:a16="http://schemas.microsoft.com/office/drawing/2014/main" id="{AD6B5E4D-C48F-144B-329E-A139C224CDB0}"/>
              </a:ext>
            </a:extLst>
          </p:cNvPr>
          <p:cNvSpPr txBox="1">
            <a:spLocks/>
          </p:cNvSpPr>
          <p:nvPr/>
        </p:nvSpPr>
        <p:spPr>
          <a:xfrm>
            <a:off x="191344" y="908720"/>
            <a:ext cx="11809312" cy="5184576"/>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spcBef>
                <a:spcPts val="600"/>
              </a:spcBef>
              <a:spcAft>
                <a:spcPts val="600"/>
              </a:spcAft>
            </a:pPr>
            <a:r>
              <a:rPr lang="en-GB" sz="1600" dirty="0" err="1"/>
              <a:t>Attanasio</a:t>
            </a:r>
            <a:r>
              <a:rPr lang="en-GB" sz="1600" dirty="0"/>
              <a:t>, O. and Blundell, R. (2015) ‘Human capital and inequality in the United Kingdom’ in </a:t>
            </a:r>
            <a:r>
              <a:rPr lang="en-GB" sz="1600" i="1" dirty="0"/>
              <a:t>Bank of England Quarterly </a:t>
            </a:r>
            <a:r>
              <a:rPr lang="en-GB" sz="1600" dirty="0"/>
              <a:t>Vol. 55 Issue 1 p41. Available at </a:t>
            </a:r>
            <a:r>
              <a:rPr lang="en-GB" sz="1600" dirty="0">
                <a:hlinkClick r:id="rId2"/>
              </a:rPr>
              <a:t>https://www.ucl.ac.uk/~uctp39a/BoE_q1.pdf</a:t>
            </a:r>
            <a:r>
              <a:rPr lang="en-GB" sz="1600" dirty="0"/>
              <a:t> [Accessed 14/11/2023]</a:t>
            </a:r>
          </a:p>
          <a:p>
            <a:pPr>
              <a:spcBef>
                <a:spcPts val="600"/>
              </a:spcBef>
              <a:spcAft>
                <a:spcPts val="600"/>
              </a:spcAft>
            </a:pPr>
            <a:r>
              <a:rPr lang="en-GB" sz="1600" dirty="0"/>
              <a:t>Ball, S.J. (2004) </a:t>
            </a:r>
            <a:r>
              <a:rPr lang="en-GB" sz="1600" i="1" dirty="0"/>
              <a:t>Reader in Sociology of Education, </a:t>
            </a:r>
            <a:r>
              <a:rPr lang="en-GB" sz="1600" dirty="0"/>
              <a:t>Routledge Falmer</a:t>
            </a:r>
            <a:r>
              <a:rPr lang="en-GB" sz="1600" i="1" dirty="0"/>
              <a:t>: </a:t>
            </a:r>
            <a:r>
              <a:rPr lang="en-GB" sz="1600" dirty="0"/>
              <a:t>London.</a:t>
            </a:r>
          </a:p>
          <a:p>
            <a:pPr>
              <a:spcBef>
                <a:spcPts val="600"/>
              </a:spcBef>
              <a:spcAft>
                <a:spcPts val="600"/>
              </a:spcAft>
            </a:pPr>
            <a:r>
              <a:rPr lang="en-GB" sz="1600" dirty="0"/>
              <a:t>Bourdieu P (1990) </a:t>
            </a:r>
            <a:r>
              <a:rPr lang="en-GB" sz="1600" i="1" dirty="0"/>
              <a:t> The Logic of Practice, </a:t>
            </a:r>
            <a:r>
              <a:rPr lang="en-GB" sz="1600" dirty="0"/>
              <a:t>Stanford, CA: Blackwell Publishers. Available at: </a:t>
            </a:r>
            <a:r>
              <a:rPr lang="en-GB" sz="1600" dirty="0">
                <a:hlinkClick r:id="rId3"/>
              </a:rPr>
              <a:t>https://monoskop.org/images/8/88/Bourdieu_Pierre_The_Logic_of_Practice_1990.pdf</a:t>
            </a:r>
            <a:r>
              <a:rPr lang="en-GB" sz="1600" dirty="0"/>
              <a:t> [Accessed 14/11/2023]</a:t>
            </a:r>
          </a:p>
          <a:p>
            <a:pPr>
              <a:spcBef>
                <a:spcPts val="600"/>
              </a:spcBef>
              <a:spcAft>
                <a:spcPts val="600"/>
              </a:spcAft>
            </a:pPr>
            <a:r>
              <a:rPr lang="en-GB" sz="1600" dirty="0"/>
              <a:t>Brittan, S. (2013) ‘Thatcher was right – there is ‘no society’ in Financial Times Online Available at: </a:t>
            </a:r>
            <a:r>
              <a:rPr lang="en-GB" sz="1600" dirty="0">
                <a:hlinkClick r:id="rId4"/>
              </a:rPr>
              <a:t>https://www.ft.com/content/d1387b70-a5d5-11e2-9b77-00144feabdc0</a:t>
            </a:r>
            <a:r>
              <a:rPr lang="en-GB" sz="1600" dirty="0"/>
              <a:t>  (Accessed 30/09/2018) </a:t>
            </a:r>
            <a:r>
              <a:rPr lang="en-GB" sz="1600" b="1" dirty="0"/>
              <a:t>N.B. This article is now behind a paywall.</a:t>
            </a:r>
            <a:endParaRPr lang="en-GB" sz="1600" dirty="0"/>
          </a:p>
          <a:p>
            <a:pPr>
              <a:spcBef>
                <a:spcPts val="600"/>
              </a:spcBef>
              <a:spcAft>
                <a:spcPts val="600"/>
              </a:spcAft>
            </a:pPr>
            <a:r>
              <a:rPr lang="en-GB" sz="1600" dirty="0" err="1"/>
              <a:t>Chouliaraki</a:t>
            </a:r>
            <a:r>
              <a:rPr lang="en-GB" sz="1600" dirty="0"/>
              <a:t> L &amp; Fairclough N (2005) </a:t>
            </a:r>
            <a:r>
              <a:rPr lang="en-GB" sz="1600" i="1" dirty="0"/>
              <a:t>Discourse in Late Modernity: Rethinking Critical Discourse Analysis, </a:t>
            </a:r>
            <a:r>
              <a:rPr lang="en-GB" sz="1600" dirty="0"/>
              <a:t>Edinburgh: Edinburgh University Press Available at: </a:t>
            </a:r>
            <a:r>
              <a:rPr lang="en-GB" sz="1600" dirty="0">
                <a:hlinkClick r:id="rId5"/>
              </a:rPr>
              <a:t>https://www.researchgate.net/publication/30522922_Discourse_in_Late_Modernity_Rethinking_Critical_Discourse_Analysis</a:t>
            </a:r>
            <a:r>
              <a:rPr lang="en-GB" sz="1600" dirty="0"/>
              <a:t> [Accessed 14/11/2023]</a:t>
            </a:r>
          </a:p>
          <a:p>
            <a:pPr>
              <a:spcBef>
                <a:spcPts val="600"/>
              </a:spcBef>
              <a:spcAft>
                <a:spcPts val="600"/>
              </a:spcAft>
            </a:pPr>
            <a:r>
              <a:rPr lang="en-GB" sz="1600" dirty="0"/>
              <a:t>Community Development Tool Box, ‘Collaborative Networks (Social Capital at Work), </a:t>
            </a:r>
            <a:r>
              <a:rPr lang="en-GB" sz="1600" u="sng" dirty="0">
                <a:hlinkClick r:id="rId6"/>
              </a:rPr>
              <a:t>http://communitydevelopmenttoolbox.weebly.com/strategies-of-fostering-collaborative-relationships-social-capital-at-work.html</a:t>
            </a:r>
            <a:r>
              <a:rPr lang="en-GB" sz="1600" dirty="0"/>
              <a:t> [Accessed 14/11/2023]</a:t>
            </a:r>
          </a:p>
        </p:txBody>
      </p:sp>
    </p:spTree>
    <p:extLst>
      <p:ext uri="{BB962C8B-B14F-4D97-AF65-F5344CB8AC3E}">
        <p14:creationId xmlns:p14="http://schemas.microsoft.com/office/powerpoint/2010/main" val="297400052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0"/>
            <a:ext cx="8229600" cy="836712"/>
          </a:xfrm>
        </p:spPr>
        <p:txBody>
          <a:bodyPr/>
          <a:lstStyle/>
          <a:p>
            <a:r>
              <a:rPr lang="en-GB" b="1" dirty="0"/>
              <a:t>Reference List</a:t>
            </a:r>
          </a:p>
        </p:txBody>
      </p:sp>
      <p:sp>
        <p:nvSpPr>
          <p:cNvPr id="3" name="Content Placeholder 2"/>
          <p:cNvSpPr>
            <a:spLocks noGrp="1"/>
          </p:cNvSpPr>
          <p:nvPr>
            <p:ph idx="1"/>
          </p:nvPr>
        </p:nvSpPr>
        <p:spPr>
          <a:xfrm>
            <a:off x="335360" y="836713"/>
            <a:ext cx="11449272" cy="3976743"/>
          </a:xfrm>
        </p:spPr>
        <p:txBody>
          <a:bodyPr>
            <a:noAutofit/>
          </a:bodyPr>
          <a:lstStyle/>
          <a:p>
            <a:pPr>
              <a:spcBef>
                <a:spcPts val="600"/>
              </a:spcBef>
              <a:spcAft>
                <a:spcPts val="600"/>
              </a:spcAft>
            </a:pPr>
            <a:r>
              <a:rPr lang="en-GB" sz="1600" dirty="0" err="1"/>
              <a:t>Côté</a:t>
            </a:r>
            <a:r>
              <a:rPr lang="en-GB" sz="1600" dirty="0"/>
              <a:t>, J.E. &amp; Levine, C.G. (2002) </a:t>
            </a:r>
            <a:r>
              <a:rPr lang="en-GB" sz="1600" i="1" dirty="0"/>
              <a:t>Identity Formation, Agency, and Culture: A social psychological synthesis, </a:t>
            </a:r>
            <a:r>
              <a:rPr lang="en-GB" sz="1600" dirty="0"/>
              <a:t>Mahwah, NJ: Lawrence Erlbaum Associates, Inc. Available at: </a:t>
            </a:r>
            <a:r>
              <a:rPr lang="en-GB" sz="1600" dirty="0">
                <a:hlinkClick r:id="rId3"/>
              </a:rPr>
              <a:t>https://web-p-ebscohost-com.ezproxy.uwtsd.ac.uk/ehost/detail/detail?vid=0&amp;sid=c288ccf9-de38-46c6-879d-f524d4cacef6%40redis&amp;bdata=JnNpdGU9ZWhvc3QtbGl2ZQ%3d%3d#AN=129658&amp;db=nlebk</a:t>
            </a:r>
            <a:r>
              <a:rPr lang="en-GB" sz="1600" dirty="0"/>
              <a:t> [Accessed 14/11/2023]</a:t>
            </a:r>
          </a:p>
          <a:p>
            <a:pPr>
              <a:spcBef>
                <a:spcPts val="600"/>
              </a:spcBef>
              <a:spcAft>
                <a:spcPts val="600"/>
              </a:spcAft>
            </a:pPr>
            <a:r>
              <a:rPr lang="en-GB" sz="1600" dirty="0"/>
              <a:t>Dale, A. &amp; Sparks, J. (2010) ‘The 'agency' of sustainable community development’ in </a:t>
            </a:r>
            <a:r>
              <a:rPr lang="en-GB" sz="1600" i="1" dirty="0"/>
              <a:t>Community Development Journal</a:t>
            </a:r>
            <a:r>
              <a:rPr lang="en-GB" sz="1600" dirty="0"/>
              <a:t> 46(4): pp. 476-492 Available at: </a:t>
            </a:r>
            <a:r>
              <a:rPr lang="en-GB" sz="1600" dirty="0">
                <a:hlinkClick r:id="rId4"/>
              </a:rPr>
              <a:t>https://www.researchgate.net/publication/234014930_The_'agency'_of_sustainable_community_development</a:t>
            </a:r>
            <a:r>
              <a:rPr lang="en-GB" sz="1600" dirty="0"/>
              <a:t> [Accessed 14/11/2023]</a:t>
            </a:r>
          </a:p>
          <a:p>
            <a:pPr>
              <a:spcBef>
                <a:spcPts val="600"/>
              </a:spcBef>
              <a:spcAft>
                <a:spcPts val="600"/>
              </a:spcAft>
            </a:pPr>
            <a:r>
              <a:rPr lang="en-GB" sz="1600" dirty="0"/>
              <a:t>De Souza M, Francis LJ, O’Higgins-Norman, J &amp; Scott D (Eds) </a:t>
            </a:r>
            <a:r>
              <a:rPr lang="en-GB" sz="1600" i="1" dirty="0"/>
              <a:t>The International Handbooks of Religion and Education 3: International Handbook of Education for Spirituality, Care and Wellbeing (Part One), </a:t>
            </a:r>
            <a:r>
              <a:rPr lang="en-GB" sz="1600" dirty="0"/>
              <a:t>London: Springer Dordrecht Heidelberg.</a:t>
            </a:r>
          </a:p>
          <a:p>
            <a:pPr>
              <a:spcBef>
                <a:spcPts val="600"/>
              </a:spcBef>
              <a:spcAft>
                <a:spcPts val="600"/>
              </a:spcAft>
            </a:pPr>
            <a:r>
              <a:rPr lang="en-GB" sz="1600" dirty="0"/>
              <a:t>Dillon M (2010) </a:t>
            </a:r>
            <a:r>
              <a:rPr lang="en-GB" sz="1600" i="1" dirty="0"/>
              <a:t>Introduction to Sociological Theory: Theorists, Concepts, and their Applicability in the Twenty-First Century, </a:t>
            </a:r>
            <a:r>
              <a:rPr lang="en-GB" sz="1600" dirty="0"/>
              <a:t>Chichester, West Sussex: Blackwell publishing.</a:t>
            </a:r>
          </a:p>
          <a:p>
            <a:pPr>
              <a:spcBef>
                <a:spcPts val="600"/>
              </a:spcBef>
              <a:spcAft>
                <a:spcPts val="600"/>
              </a:spcAft>
            </a:pPr>
            <a:r>
              <a:rPr lang="en-GB" sz="1600" dirty="0"/>
              <a:t>Field J (2012) Social Capital, London: Routledge.</a:t>
            </a:r>
          </a:p>
          <a:p>
            <a:pPr>
              <a:spcBef>
                <a:spcPts val="600"/>
              </a:spcBef>
              <a:spcAft>
                <a:spcPts val="600"/>
              </a:spcAft>
            </a:pPr>
            <a:r>
              <a:rPr lang="en-GB" sz="1600" dirty="0"/>
              <a:t>Forbes (2023) The Global 2000 Available at: </a:t>
            </a:r>
            <a:r>
              <a:rPr lang="en-GB" sz="1600" dirty="0">
                <a:hlinkClick r:id="rId5"/>
              </a:rPr>
              <a:t>https://www.forbes.com/lists/global2000/?sh=27c594d5ac04</a:t>
            </a:r>
            <a:r>
              <a:rPr lang="en-GB" sz="1600" dirty="0"/>
              <a:t> [Accessed 14/11/2023]</a:t>
            </a:r>
          </a:p>
          <a:p>
            <a:pPr>
              <a:spcBef>
                <a:spcPts val="600"/>
              </a:spcBef>
              <a:spcAft>
                <a:spcPts val="600"/>
              </a:spcAft>
            </a:pPr>
            <a:r>
              <a:rPr lang="en-GB" sz="1600" dirty="0"/>
              <a:t>Giddens A (2006) Sociology,  Cambridge: Polity Press.</a:t>
            </a:r>
          </a:p>
          <a:p>
            <a:pPr marL="0" indent="0">
              <a:spcBef>
                <a:spcPts val="600"/>
              </a:spcBef>
              <a:spcAft>
                <a:spcPts val="600"/>
              </a:spcAft>
              <a:buNone/>
            </a:pPr>
            <a:endParaRPr lang="en-GB" sz="1600" dirty="0"/>
          </a:p>
        </p:txBody>
      </p:sp>
    </p:spTree>
    <p:extLst>
      <p:ext uri="{BB962C8B-B14F-4D97-AF65-F5344CB8AC3E}">
        <p14:creationId xmlns:p14="http://schemas.microsoft.com/office/powerpoint/2010/main" val="128863604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7684" y="8046"/>
            <a:ext cx="8229600" cy="828666"/>
          </a:xfrm>
        </p:spPr>
        <p:txBody>
          <a:bodyPr/>
          <a:lstStyle/>
          <a:p>
            <a:r>
              <a:rPr lang="en-GB" b="1" dirty="0"/>
              <a:t>Reference List</a:t>
            </a:r>
          </a:p>
        </p:txBody>
      </p:sp>
      <p:sp>
        <p:nvSpPr>
          <p:cNvPr id="3" name="Content Placeholder 2"/>
          <p:cNvSpPr>
            <a:spLocks noGrp="1"/>
          </p:cNvSpPr>
          <p:nvPr>
            <p:ph idx="1"/>
          </p:nvPr>
        </p:nvSpPr>
        <p:spPr>
          <a:xfrm>
            <a:off x="119336" y="813889"/>
            <a:ext cx="11946296" cy="4525963"/>
          </a:xfrm>
        </p:spPr>
        <p:txBody>
          <a:bodyPr>
            <a:noAutofit/>
          </a:bodyPr>
          <a:lstStyle/>
          <a:p>
            <a:pPr>
              <a:spcBef>
                <a:spcPts val="600"/>
              </a:spcBef>
              <a:spcAft>
                <a:spcPts val="600"/>
              </a:spcAft>
            </a:pPr>
            <a:r>
              <a:rPr lang="en-GB" sz="1600" dirty="0" err="1"/>
              <a:t>Hashimzade</a:t>
            </a:r>
            <a:r>
              <a:rPr lang="en-GB" sz="1600" dirty="0"/>
              <a:t> </a:t>
            </a:r>
            <a:r>
              <a:rPr lang="en-GB" sz="1600" i="1" dirty="0"/>
              <a:t>et al</a:t>
            </a:r>
            <a:r>
              <a:rPr lang="en-GB" sz="1600" dirty="0"/>
              <a:t> (2012) </a:t>
            </a:r>
            <a:r>
              <a:rPr lang="en-GB" sz="1600" i="1" dirty="0"/>
              <a:t>Dictionary of Economics</a:t>
            </a:r>
            <a:r>
              <a:rPr lang="en-GB" sz="1600" dirty="0"/>
              <a:t> Oxford: OUP Available at </a:t>
            </a:r>
            <a:r>
              <a:rPr lang="en-GB" sz="1600" dirty="0">
                <a:hlinkClick r:id="rId3"/>
              </a:rPr>
              <a:t>https://www.oxfordreference.com/view/10.1093/acref/9780198759430.001.0001/acref-9780198759430</a:t>
            </a:r>
            <a:r>
              <a:rPr lang="en-GB" sz="1600" dirty="0"/>
              <a:t> [Accessed 14/11/2023]</a:t>
            </a:r>
          </a:p>
          <a:p>
            <a:pPr>
              <a:spcBef>
                <a:spcPts val="600"/>
              </a:spcBef>
              <a:spcAft>
                <a:spcPts val="600"/>
              </a:spcAft>
            </a:pPr>
            <a:r>
              <a:rPr lang="en-GB" sz="1600" dirty="0"/>
              <a:t>Jacobs, M.D. and Hanrahan, N.W. (2005) The Blackwell companion to the sociology of culture. 1st ed. Malden, MA: Blackwell Pub. Available at: </a:t>
            </a:r>
            <a:r>
              <a:rPr lang="en-GB" sz="1600" dirty="0">
                <a:hlinkClick r:id="rId4"/>
              </a:rPr>
              <a:t>https://web-s-ebscohost-com.ezproxy.uwtsd.ac.uk/ehost/detail/detail?vid=0&amp;sid=7390278c-7da0-490b-8f6c-5f58af70bcac%40redis&amp;bdata=JnNpdGU9ZWhvc3QtbGl2ZQ%3d%3d#AN=132391&amp;db=nlebk</a:t>
            </a:r>
            <a:r>
              <a:rPr lang="en-GB" sz="1600" dirty="0"/>
              <a:t> [Accessed 14/11/2023]</a:t>
            </a:r>
          </a:p>
          <a:p>
            <a:pPr>
              <a:spcBef>
                <a:spcPts val="600"/>
              </a:spcBef>
              <a:spcAft>
                <a:spcPts val="600"/>
              </a:spcAft>
            </a:pPr>
            <a:r>
              <a:rPr lang="en-GB" sz="1600" dirty="0"/>
              <a:t>Lamont, M &amp; Lareau, A (1988) ‘Cultural Capital: Allusions, gaps and Glissandos in Recent Theoretical Developments’ </a:t>
            </a:r>
            <a:r>
              <a:rPr lang="en-GB" sz="1600" i="1" dirty="0"/>
              <a:t>Sociological Theory, </a:t>
            </a:r>
            <a:r>
              <a:rPr lang="en-GB" sz="1600" dirty="0"/>
              <a:t>Vol. 6, No. 2, pp. 153-168. Available at: </a:t>
            </a:r>
            <a:r>
              <a:rPr lang="en-GB" sz="1600" dirty="0">
                <a:hlinkClick r:id="rId5"/>
              </a:rPr>
              <a:t>https://www-jstor-org.ezproxy.uwtsd.ac.uk/stable/202113?sid=primo#metadata_info_tab_contents</a:t>
            </a:r>
            <a:r>
              <a:rPr lang="en-GB" sz="1600" dirty="0"/>
              <a:t> [Accessed 14/11/2023]</a:t>
            </a:r>
          </a:p>
          <a:p>
            <a:pPr>
              <a:spcBef>
                <a:spcPts val="600"/>
              </a:spcBef>
              <a:spcAft>
                <a:spcPts val="600"/>
              </a:spcAft>
            </a:pPr>
            <a:r>
              <a:rPr lang="en-GB" sz="1600" dirty="0"/>
              <a:t>Lenin V (1916:2010) </a:t>
            </a:r>
            <a:r>
              <a:rPr lang="en-GB" sz="1600" i="1" dirty="0"/>
              <a:t>Imperialism: The Highest Stage of Capitalism, </a:t>
            </a:r>
            <a:r>
              <a:rPr lang="en-GB" sz="1600" dirty="0"/>
              <a:t>London: Penguin. Available at </a:t>
            </a:r>
            <a:r>
              <a:rPr lang="en-GB" sz="1600" dirty="0">
                <a:hlinkClick r:id="rId6"/>
              </a:rPr>
              <a:t>https://www.marxists.org/archive/lenin/works/1916/imp-hsc/</a:t>
            </a:r>
            <a:r>
              <a:rPr lang="en-GB" sz="1600" dirty="0"/>
              <a:t> [Accessed 14/11/2023]</a:t>
            </a:r>
          </a:p>
          <a:p>
            <a:pPr>
              <a:spcBef>
                <a:spcPts val="600"/>
              </a:spcBef>
              <a:spcAft>
                <a:spcPts val="600"/>
              </a:spcAft>
            </a:pPr>
            <a:r>
              <a:rPr lang="en-GB" sz="1600" dirty="0"/>
              <a:t>Lewis JM, DiGiacomo M, Luckett T, Davidson PM &amp; </a:t>
            </a:r>
            <a:r>
              <a:rPr lang="en-GB" sz="1600" dirty="0" err="1"/>
              <a:t>Currow</a:t>
            </a:r>
            <a:r>
              <a:rPr lang="en-GB" sz="1600" dirty="0"/>
              <a:t> DC (2011) ‘A Social Capital Framework for Palliative Care: Supporting Health and Well-Being for People With Life-Limiting Illness and Their Carers Through Social Relations and Networks’ </a:t>
            </a:r>
            <a:r>
              <a:rPr lang="en-GB" sz="1600" i="1" dirty="0"/>
              <a:t>Journal of Pain and Symptom Management’ Volume 45, Issue 1, Pages 92-103 Available at: </a:t>
            </a:r>
            <a:r>
              <a:rPr lang="en-GB" sz="1600" u="sng" dirty="0">
                <a:hlinkClick r:id="rId7"/>
              </a:rPr>
              <a:t>http://www.sciencedirect.com/science/article/pii/S0885392412002047</a:t>
            </a:r>
            <a:r>
              <a:rPr lang="en-GB" sz="1600" dirty="0"/>
              <a:t> [Accessed 14/11/2023]</a:t>
            </a:r>
          </a:p>
          <a:p>
            <a:pPr>
              <a:spcBef>
                <a:spcPts val="600"/>
              </a:spcBef>
              <a:spcAft>
                <a:spcPts val="600"/>
              </a:spcAft>
            </a:pPr>
            <a:r>
              <a:rPr lang="en-GB" sz="1600" dirty="0"/>
              <a:t>OECD (No Date) Social Capital Available at </a:t>
            </a:r>
            <a:r>
              <a:rPr lang="en-GB" sz="1600" dirty="0">
                <a:hlinkClick r:id="rId8"/>
              </a:rPr>
              <a:t>https://www.oecd.org/insights/37966934.pdf</a:t>
            </a:r>
            <a:r>
              <a:rPr lang="en-GB" sz="1600" dirty="0"/>
              <a:t>  [Accessed 07/12/2022]</a:t>
            </a:r>
          </a:p>
          <a:p>
            <a:pPr>
              <a:spcBef>
                <a:spcPts val="600"/>
              </a:spcBef>
              <a:spcAft>
                <a:spcPts val="600"/>
              </a:spcAft>
            </a:pPr>
            <a:endParaRPr lang="en-GB" sz="1600" dirty="0"/>
          </a:p>
          <a:p>
            <a:pPr marL="0">
              <a:spcBef>
                <a:spcPts val="600"/>
              </a:spcBef>
              <a:spcAft>
                <a:spcPts val="600"/>
              </a:spcAft>
              <a:buNone/>
            </a:pPr>
            <a:endParaRPr lang="en-GB" sz="1600" dirty="0"/>
          </a:p>
        </p:txBody>
      </p:sp>
    </p:spTree>
    <p:extLst>
      <p:ext uri="{BB962C8B-B14F-4D97-AF65-F5344CB8AC3E}">
        <p14:creationId xmlns:p14="http://schemas.microsoft.com/office/powerpoint/2010/main" val="336158664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7684" y="8046"/>
            <a:ext cx="8229600" cy="828666"/>
          </a:xfrm>
        </p:spPr>
        <p:txBody>
          <a:bodyPr/>
          <a:lstStyle/>
          <a:p>
            <a:r>
              <a:rPr lang="en-GB" b="1" dirty="0"/>
              <a:t>Reference List</a:t>
            </a:r>
          </a:p>
        </p:txBody>
      </p:sp>
      <p:sp>
        <p:nvSpPr>
          <p:cNvPr id="3" name="Content Placeholder 2"/>
          <p:cNvSpPr>
            <a:spLocks noGrp="1"/>
          </p:cNvSpPr>
          <p:nvPr>
            <p:ph idx="1"/>
          </p:nvPr>
        </p:nvSpPr>
        <p:spPr>
          <a:xfrm>
            <a:off x="335360" y="764705"/>
            <a:ext cx="11514248" cy="4525963"/>
          </a:xfrm>
        </p:spPr>
        <p:txBody>
          <a:bodyPr>
            <a:noAutofit/>
          </a:bodyPr>
          <a:lstStyle/>
          <a:p>
            <a:pPr>
              <a:spcBef>
                <a:spcPts val="600"/>
              </a:spcBef>
              <a:spcAft>
                <a:spcPts val="600"/>
              </a:spcAft>
            </a:pPr>
            <a:r>
              <a:rPr lang="en-GB" sz="1600" dirty="0" err="1"/>
              <a:t>Piaggesi</a:t>
            </a:r>
            <a:r>
              <a:rPr lang="en-GB" sz="1600" dirty="0"/>
              <a:t> D, </a:t>
            </a:r>
            <a:r>
              <a:rPr lang="en-GB" sz="1600" dirty="0" err="1"/>
              <a:t>Sund</a:t>
            </a:r>
            <a:r>
              <a:rPr lang="en-GB" sz="1600" dirty="0"/>
              <a:t> KJ &amp; </a:t>
            </a:r>
            <a:r>
              <a:rPr lang="en-GB" sz="1600" dirty="0" err="1"/>
              <a:t>Castelnovo</a:t>
            </a:r>
            <a:r>
              <a:rPr lang="en-GB" sz="1600" dirty="0"/>
              <a:t> W (2011) </a:t>
            </a:r>
            <a:r>
              <a:rPr lang="en-GB" sz="1600" i="1" dirty="0"/>
              <a:t>Global Strategy and Practice of E-Governance: Examples from Around the World, </a:t>
            </a:r>
            <a:r>
              <a:rPr lang="en-GB" sz="1600" dirty="0"/>
              <a:t>Hershey, PA: IGI Global. Available at: </a:t>
            </a:r>
            <a:r>
              <a:rPr lang="en-GB" sz="1600" dirty="0">
                <a:hlinkClick r:id="rId3"/>
              </a:rPr>
              <a:t>https://www.researchgate.net/publication/293299918_Global_Strategy_and_Practice_of_E-Governance_Examples_from_Around_the_World</a:t>
            </a:r>
            <a:r>
              <a:rPr lang="en-GB" sz="1600" dirty="0"/>
              <a:t> [Accessed 14/11/2023]</a:t>
            </a:r>
          </a:p>
          <a:p>
            <a:pPr>
              <a:spcBef>
                <a:spcPts val="600"/>
              </a:spcBef>
              <a:spcAft>
                <a:spcPts val="600"/>
              </a:spcAft>
            </a:pPr>
            <a:r>
              <a:rPr lang="en-GB" sz="1600" dirty="0"/>
              <a:t>Ritzer G &amp; Ryan JM (2011) </a:t>
            </a:r>
            <a:r>
              <a:rPr lang="en-GB" sz="1600" i="1" dirty="0"/>
              <a:t>The Concise Encyclopaedia of Sociology</a:t>
            </a:r>
            <a:r>
              <a:rPr lang="en-GB" sz="1600" dirty="0"/>
              <a:t>,  Chichester, West Sussex: Blackwell Publishing. Available at: </a:t>
            </a:r>
            <a:r>
              <a:rPr lang="en-GB" sz="1600" dirty="0">
                <a:hlinkClick r:id="rId4"/>
              </a:rPr>
              <a:t>https://onlinelibrary.wiley.com/doi/book/10.1002/9781444392654</a:t>
            </a:r>
            <a:r>
              <a:rPr lang="en-GB" sz="1600" dirty="0"/>
              <a:t> [Accessed 14/11/2023]</a:t>
            </a:r>
          </a:p>
          <a:p>
            <a:r>
              <a:rPr lang="en-GB" sz="1600" dirty="0"/>
              <a:t>Scott, J. (2009) Dictionary of Sociology Oxford: OUP Available at </a:t>
            </a:r>
            <a:r>
              <a:rPr lang="en-GB" sz="1600" dirty="0">
                <a:hlinkClick r:id="rId5"/>
              </a:rPr>
              <a:t>https://www.oxfordreference.com/view/10.1093/acref/9780199683581.001.0001/acref-9780199683581</a:t>
            </a:r>
            <a:r>
              <a:rPr lang="en-GB" sz="1600" dirty="0"/>
              <a:t> [Accessed 14/11/2023]</a:t>
            </a:r>
          </a:p>
          <a:p>
            <a:r>
              <a:rPr lang="en-GB" sz="1600" dirty="0"/>
              <a:t>Snowden Smith, Z (2022) </a:t>
            </a:r>
            <a:r>
              <a:rPr lang="en-GB" sz="1600" i="1" dirty="0"/>
              <a:t>Apple Becomes 1st Company Worth $3 Trillion—Greater Than The GDP Of The UK</a:t>
            </a:r>
            <a:r>
              <a:rPr lang="en-GB" sz="1600" dirty="0"/>
              <a:t> Forbes Available at: </a:t>
            </a:r>
            <a:r>
              <a:rPr lang="en-GB" sz="1600" dirty="0">
                <a:hlinkClick r:id="rId6"/>
              </a:rPr>
              <a:t>https://www.forbes.com/sites/zacharysmith/2022/01/03/apple-becomes-1st-company-worth-3-trillion-greater-than-the-gdp-of-the-uk/?sh=421d3bc65603</a:t>
            </a:r>
            <a:r>
              <a:rPr lang="en-GB" sz="1600" dirty="0"/>
              <a:t> [Accessed 14/11/2023]</a:t>
            </a:r>
            <a:endParaRPr lang="en-GB" sz="1600" i="1" dirty="0"/>
          </a:p>
          <a:p>
            <a:r>
              <a:rPr lang="en-GB" sz="1600" dirty="0"/>
              <a:t>Stark, R. (2007). The Victory of Reason: how Christianity led to freedom, capitalism, and Western success. Random House</a:t>
            </a:r>
          </a:p>
          <a:p>
            <a:pPr>
              <a:spcBef>
                <a:spcPts val="600"/>
              </a:spcBef>
              <a:spcAft>
                <a:spcPts val="600"/>
              </a:spcAft>
            </a:pPr>
            <a:r>
              <a:rPr lang="en-GB" sz="1600" dirty="0"/>
              <a:t>Smith, P &amp; Riley, A (2009) </a:t>
            </a:r>
            <a:r>
              <a:rPr lang="en-GB" sz="1600" i="1" dirty="0"/>
              <a:t>Cultural Theory: An Introduction, </a:t>
            </a:r>
            <a:r>
              <a:rPr lang="en-GB" sz="1600" dirty="0"/>
              <a:t>Malden, MA: Blackwell Publishing.</a:t>
            </a:r>
          </a:p>
          <a:p>
            <a:pPr>
              <a:spcBef>
                <a:spcPts val="600"/>
              </a:spcBef>
              <a:spcAft>
                <a:spcPts val="600"/>
              </a:spcAft>
            </a:pPr>
            <a:r>
              <a:rPr lang="en-GB" sz="1600" dirty="0"/>
              <a:t>Woolcock, M. (2001) ‘The Place of Social Capital in Understanding Social and Economic Outcome’ Available at: </a:t>
            </a:r>
            <a:r>
              <a:rPr lang="en-GB" sz="1600" dirty="0">
                <a:hlinkClick r:id="rId7"/>
              </a:rPr>
              <a:t>https://www.researchgate.net/publication/269576288_The_Place_of_Social_Capital_in_Understanding_Social_and_Economic_Outcome</a:t>
            </a:r>
            <a:r>
              <a:rPr lang="en-GB" sz="1600" dirty="0"/>
              <a:t> [Accessed 14/11/2023]</a:t>
            </a:r>
          </a:p>
          <a:p>
            <a:pPr>
              <a:spcBef>
                <a:spcPts val="600"/>
              </a:spcBef>
              <a:spcAft>
                <a:spcPts val="600"/>
              </a:spcAft>
            </a:pPr>
            <a:r>
              <a:rPr lang="en-GB" sz="1600" dirty="0"/>
              <a:t>World Bank (2023) </a:t>
            </a:r>
            <a:r>
              <a:rPr lang="en-GB" sz="1600" i="1" dirty="0"/>
              <a:t>Gross Domestic Product All Countries</a:t>
            </a:r>
            <a:r>
              <a:rPr lang="en-GB" sz="1600" dirty="0"/>
              <a:t> Available at: </a:t>
            </a:r>
            <a:r>
              <a:rPr lang="en-GB" sz="1600" dirty="0">
                <a:hlinkClick r:id="rId8"/>
              </a:rPr>
              <a:t>https://data.worldbank.org/indicator/NY.GDP.MKTP.CD?most_recent_value_desc=true</a:t>
            </a:r>
            <a:r>
              <a:rPr lang="en-GB" sz="1600" dirty="0"/>
              <a:t> [Accessed 14/11/2023]</a:t>
            </a:r>
          </a:p>
          <a:p>
            <a:pPr marL="0">
              <a:spcBef>
                <a:spcPts val="600"/>
              </a:spcBef>
              <a:spcAft>
                <a:spcPts val="600"/>
              </a:spcAft>
              <a:buNone/>
            </a:pPr>
            <a:endParaRPr lang="en-GB" sz="1600" dirty="0"/>
          </a:p>
        </p:txBody>
      </p:sp>
    </p:spTree>
    <p:extLst>
      <p:ext uri="{BB962C8B-B14F-4D97-AF65-F5344CB8AC3E}">
        <p14:creationId xmlns:p14="http://schemas.microsoft.com/office/powerpoint/2010/main" val="2118345296"/>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1142</TotalTime>
  <Words>4375</Words>
  <Application>Microsoft Office PowerPoint</Application>
  <PresentationFormat>Widescreen</PresentationFormat>
  <Paragraphs>390</Paragraphs>
  <Slides>48</Slides>
  <Notes>41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Teifryn</vt:lpstr>
      <vt:lpstr>Arial</vt:lpstr>
      <vt:lpstr>Calibri</vt:lpstr>
      <vt:lpstr>Comic Sans MS</vt:lpstr>
      <vt:lpstr>UWTSD blue background</vt:lpstr>
      <vt:lpstr>PowerPoint Presentation</vt:lpstr>
      <vt:lpstr>PowerPoint Presentation</vt:lpstr>
      <vt:lpstr>Economic Capital</vt:lpstr>
      <vt:lpstr>Economic Capital</vt:lpstr>
      <vt:lpstr>PowerPoint Presentation</vt:lpstr>
      <vt:lpstr>Financial Capital</vt:lpstr>
      <vt:lpstr>PowerPoint Presentation</vt:lpstr>
      <vt:lpstr>Human Capital</vt:lpstr>
      <vt:lpstr>Human Capital</vt:lpstr>
      <vt:lpstr>Social Capital</vt:lpstr>
      <vt:lpstr>Social Capital</vt:lpstr>
      <vt:lpstr>Social Capital</vt:lpstr>
      <vt:lpstr>Social Capital </vt:lpstr>
      <vt:lpstr>Social Capital: Networks</vt:lpstr>
      <vt:lpstr>Religious Capital</vt:lpstr>
      <vt:lpstr>Religious Capital</vt:lpstr>
      <vt:lpstr>Cultural Capital</vt:lpstr>
      <vt:lpstr>Cultural Capital</vt:lpstr>
      <vt:lpstr>Also . . .</vt:lpstr>
      <vt:lpstr>So What does Cultural Capital Look Like?</vt:lpstr>
      <vt:lpstr>Cultural Capital</vt:lpstr>
      <vt:lpstr>PowerPoint Presentation</vt:lpstr>
      <vt:lpstr>Bonding</vt:lpstr>
      <vt:lpstr>Bonding</vt:lpstr>
      <vt:lpstr>Bridging</vt:lpstr>
      <vt:lpstr>Linking</vt:lpstr>
      <vt:lpstr>Bridging and Bonding</vt:lpstr>
      <vt:lpstr>Bridging and Bonding</vt:lpstr>
      <vt:lpstr>Bridging / Bonding / Linking </vt:lpstr>
      <vt:lpstr>Identity Capital</vt:lpstr>
      <vt:lpstr>Tangible Assets </vt:lpstr>
      <vt:lpstr>PowerPoint Presentation</vt:lpstr>
      <vt:lpstr>PowerPoint Presentation</vt:lpstr>
      <vt:lpstr>Intangible Assets</vt:lpstr>
      <vt:lpstr>Locus of Control</vt:lpstr>
      <vt:lpstr>Why Explore Identity Capital?</vt:lpstr>
      <vt:lpstr>Symbolic Capital</vt:lpstr>
      <vt:lpstr>Symbolic Capital:  So What does this Mean?</vt:lpstr>
      <vt:lpstr>Power Depends Upon . . .</vt:lpstr>
      <vt:lpstr>How Can We Tell?</vt:lpstr>
      <vt:lpstr>Importance for Inclusion: Such Symbols May be Used to . . .</vt:lpstr>
      <vt:lpstr>Symbolic Power through Capital</vt:lpstr>
      <vt:lpstr>PowerPoint Presentation</vt:lpstr>
      <vt:lpstr>Extension Activity Richard Wilkinson: How Economic Inequality  Harms Societies</vt:lpstr>
      <vt:lpstr>PowerPoint Presentation</vt:lpstr>
      <vt:lpstr>Reference List</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68</cp:revision>
  <dcterms:created xsi:type="dcterms:W3CDTF">2018-09-30T11:39:06Z</dcterms:created>
  <dcterms:modified xsi:type="dcterms:W3CDTF">2024-01-16T13:55:31Z</dcterms:modified>
</cp:coreProperties>
</file>