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170130-6812-9F50-D48E-6024B315BD79}" v="8" dt="2025-06-28T11:14:36.256"/>
    <p1510:client id="{8CA87C6F-E033-ADA6-F2BC-63C432B818D2}" v="384" dt="2025-06-28T12:25:47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ampus.recit.qc.ca/course/view.php?id=188&amp;section=5" TargetMode="External"/><Relationship Id="rId13" Type="http://schemas.openxmlformats.org/officeDocument/2006/relationships/hyperlink" Target="https://www.bltt.org/software/powerpoint/touchvideo.htm" TargetMode="External"/><Relationship Id="rId18" Type="http://schemas.openxmlformats.org/officeDocument/2006/relationships/hyperlink" Target="http://commons.wikimedia.org/wiki/File:Hyperlink-internet-search.svg" TargetMode="External"/><Relationship Id="rId26" Type="http://schemas.openxmlformats.org/officeDocument/2006/relationships/image" Target="../media/image17.svg"/><Relationship Id="rId3" Type="http://schemas.openxmlformats.org/officeDocument/2006/relationships/image" Target="../media/image2.png"/><Relationship Id="rId21" Type="http://schemas.openxmlformats.org/officeDocument/2006/relationships/image" Target="../media/image1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17" Type="http://schemas.openxmlformats.org/officeDocument/2006/relationships/image" Target="../media/image10.png"/><Relationship Id="rId25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hyperlink" Target="https://freepngimg.com/png/61681-logo-email-address-free-clipart-hq" TargetMode="External"/><Relationship Id="rId20" Type="http://schemas.openxmlformats.org/officeDocument/2006/relationships/hyperlink" Target="https://www.technollama.co.uk/no-the-eu-is-not-going-to-make-hyperlinks-illegal" TargetMode="External"/><Relationship Id="rId29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ngall.com/website-png/download/37694" TargetMode="External"/><Relationship Id="rId11" Type="http://schemas.openxmlformats.org/officeDocument/2006/relationships/hyperlink" Target="http://www.pngall.com/files-png" TargetMode="External"/><Relationship Id="rId24" Type="http://schemas.openxmlformats.org/officeDocument/2006/relationships/image" Target="../media/image15.svg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23" Type="http://schemas.openxmlformats.org/officeDocument/2006/relationships/image" Target="../media/image14.png"/><Relationship Id="rId28" Type="http://schemas.openxmlformats.org/officeDocument/2006/relationships/image" Target="../media/image19.svg"/><Relationship Id="rId10" Type="http://schemas.openxmlformats.org/officeDocument/2006/relationships/image" Target="../media/image6.png"/><Relationship Id="rId19" Type="http://schemas.openxmlformats.org/officeDocument/2006/relationships/image" Target="../media/image11.jpeg"/><Relationship Id="rId4" Type="http://schemas.openxmlformats.org/officeDocument/2006/relationships/hyperlink" Target="https://web.esrc.unimelb.edu.au/CREG/" TargetMode="External"/><Relationship Id="rId9" Type="http://schemas.openxmlformats.org/officeDocument/2006/relationships/image" Target="../media/image5.jpeg"/><Relationship Id="rId14" Type="http://schemas.openxmlformats.org/officeDocument/2006/relationships/image" Target="../media/image8.png"/><Relationship Id="rId22" Type="http://schemas.openxmlformats.org/officeDocument/2006/relationships/image" Target="../media/image13.svg"/><Relationship Id="rId27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350997"/>
            <a:ext cx="5484394" cy="1477359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Colonna MT"/>
                <a:ea typeface="Calibri"/>
                <a:cs typeface="Calibri"/>
              </a:rPr>
              <a:t>INSERT</a:t>
            </a:r>
            <a:br>
              <a:rPr lang="en-US" sz="3200" b="1" dirty="0">
                <a:latin typeface="Colonna MT"/>
                <a:ea typeface="Calibri"/>
                <a:cs typeface="Calibri"/>
              </a:rPr>
            </a:br>
            <a:r>
              <a:rPr lang="en-US" sz="3200" b="1" dirty="0">
                <a:solidFill>
                  <a:schemeClr val="tx2">
                    <a:lumMod val="76000"/>
                    <a:lumOff val="24000"/>
                  </a:schemeClr>
                </a:solidFill>
                <a:latin typeface="Colonna MT"/>
                <a:ea typeface="Calibri"/>
                <a:cs typeface="Calibri"/>
              </a:rPr>
              <a:t>HYPERLINK</a:t>
            </a:r>
            <a:br>
              <a:rPr lang="en-US" sz="3200" b="1" dirty="0">
                <a:latin typeface="Colonna MT"/>
                <a:ea typeface="Calibri"/>
                <a:cs typeface="Calibri"/>
              </a:rPr>
            </a:br>
            <a:r>
              <a:rPr lang="en-US" sz="3200" b="1" dirty="0">
                <a:solidFill>
                  <a:srgbClr val="C00000"/>
                </a:solidFill>
                <a:latin typeface="Colonna MT"/>
                <a:ea typeface="Calibri"/>
                <a:cs typeface="Calibri"/>
              </a:rPr>
              <a:t>POWERPOINT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4901" y="3179242"/>
            <a:ext cx="5096648" cy="1341517"/>
          </a:xfrm>
          <a:ln w="57150">
            <a:solidFill>
              <a:schemeClr val="tx2">
                <a:lumMod val="75000"/>
                <a:lumOff val="25000"/>
              </a:schemeClr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1800" b="1" dirty="0">
                <a:solidFill>
                  <a:schemeClr val="tx2">
                    <a:lumMod val="76000"/>
                    <a:lumOff val="24000"/>
                  </a:schemeClr>
                </a:solidFill>
                <a:latin typeface="Open Sans"/>
                <a:ea typeface="Open Sans"/>
                <a:cs typeface="Open Sans"/>
              </a:rPr>
              <a:t>  How to Add a Hyperlink to a PowerPoint</a:t>
            </a:r>
            <a:endParaRPr lang="en-US" sz="1800" dirty="0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algn="l"/>
            <a:r>
              <a:rPr lang="en-US" sz="2000" b="1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To insert a hyperlink</a:t>
            </a:r>
            <a:r>
              <a:rPr lang="en-US" sz="2000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 to text, shape, chart, or picture, select it and go to</a:t>
            </a:r>
            <a:r>
              <a:rPr lang="en-US" sz="2000" dirty="0">
                <a:solidFill>
                  <a:srgbClr val="C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2000" i="1" dirty="0">
                <a:solidFill>
                  <a:srgbClr val="C00000"/>
                </a:solidFill>
                <a:latin typeface="Open Sans"/>
                <a:ea typeface="Open Sans"/>
                <a:cs typeface="Open Sans"/>
              </a:rPr>
              <a:t>Insert -&gt; Link -&gt; Insert Link</a:t>
            </a:r>
            <a:r>
              <a:rPr lang="en-US" sz="2000" dirty="0">
                <a:solidFill>
                  <a:srgbClr val="C00000"/>
                </a:solidFill>
                <a:latin typeface="Open Sans"/>
                <a:ea typeface="Open Sans"/>
                <a:cs typeface="Open Sans"/>
              </a:rPr>
              <a:t>.</a:t>
            </a:r>
            <a:r>
              <a:rPr lang="en-US" sz="2000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  </a:t>
            </a:r>
          </a:p>
        </p:txBody>
      </p:sp>
      <p:pic>
        <p:nvPicPr>
          <p:cNvPr id="6" name="Picture 5" descr="A screenshot of a powerpoint&#10;&#10;AI-generated content may be incorrect.">
            <a:extLst>
              <a:ext uri="{FF2B5EF4-FFF2-40B4-BE49-F238E27FC236}">
                <a16:creationId xmlns:a16="http://schemas.microsoft.com/office/drawing/2014/main" id="{A15A79FA-56C1-8E27-39D2-64DEFBE23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524" y="5134809"/>
            <a:ext cx="5095693" cy="32006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75000"/>
                <a:lumOff val="2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Arrow: Down 6">
            <a:extLst>
              <a:ext uri="{FF2B5EF4-FFF2-40B4-BE49-F238E27FC236}">
                <a16:creationId xmlns:a16="http://schemas.microsoft.com/office/drawing/2014/main" id="{677941DC-4348-B545-2D70-0630445F9B5A}"/>
              </a:ext>
            </a:extLst>
          </p:cNvPr>
          <p:cNvSpPr/>
          <p:nvPr/>
        </p:nvSpPr>
        <p:spPr>
          <a:xfrm>
            <a:off x="3119888" y="4577456"/>
            <a:ext cx="865632" cy="64992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blue circle with a white link in it&#10;&#10;AI-generated content may be incorrect.">
            <a:extLst>
              <a:ext uri="{FF2B5EF4-FFF2-40B4-BE49-F238E27FC236}">
                <a16:creationId xmlns:a16="http://schemas.microsoft.com/office/drawing/2014/main" id="{2CC1E3C2-B52E-8E22-F2A1-A439E337EB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67390" y="240393"/>
            <a:ext cx="1533072" cy="1533072"/>
          </a:xfrm>
          <a:prstGeom prst="rect">
            <a:avLst/>
          </a:prstGeom>
          <a:ln>
            <a:noFill/>
          </a:ln>
        </p:spPr>
      </p:pic>
      <p:pic>
        <p:nvPicPr>
          <p:cNvPr id="11" name="Picture 10" descr="A blue circle with a black globe in it&#10;&#10;AI-generated content may be incorrect.">
            <a:extLst>
              <a:ext uri="{FF2B5EF4-FFF2-40B4-BE49-F238E27FC236}">
                <a16:creationId xmlns:a16="http://schemas.microsoft.com/office/drawing/2014/main" id="{1814DDFA-8699-C34C-760C-84C051D523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066392" y="240391"/>
            <a:ext cx="1587503" cy="1587503"/>
          </a:xfrm>
          <a:prstGeom prst="rect">
            <a:avLst/>
          </a:prstGeom>
          <a:ln>
            <a:noFill/>
          </a:ln>
        </p:spPr>
      </p:pic>
      <p:pic>
        <p:nvPicPr>
          <p:cNvPr id="14" name="Picture 13" descr="A logo with a letter p&#10;&#10;AI-generated content may be incorrect.">
            <a:extLst>
              <a:ext uri="{FF2B5EF4-FFF2-40B4-BE49-F238E27FC236}">
                <a16:creationId xmlns:a16="http://schemas.microsoft.com/office/drawing/2014/main" id="{E6663F38-5155-8AB2-157D-687A9DC742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2889249" y="1673677"/>
            <a:ext cx="1333502" cy="1333502"/>
          </a:xfrm>
          <a:prstGeom prst="rect">
            <a:avLst/>
          </a:prstGeom>
          <a:ln>
            <a:noFill/>
          </a:ln>
        </p:spPr>
      </p:pic>
      <p:pic>
        <p:nvPicPr>
          <p:cNvPr id="19" name="Picture 18" descr="A blue and white background with text&#10;&#10;AI-generated content may be incorrect.">
            <a:extLst>
              <a:ext uri="{FF2B5EF4-FFF2-40B4-BE49-F238E27FC236}">
                <a16:creationId xmlns:a16="http://schemas.microsoft.com/office/drawing/2014/main" id="{CC05D847-2C27-7F3E-2BBF-3A855497D8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120000">
            <a:off x="2925779" y="7969059"/>
            <a:ext cx="1329615" cy="10187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E1A234-AFE5-3360-D8B4-EF418DC5B0A8}"/>
              </a:ext>
            </a:extLst>
          </p:cNvPr>
          <p:cNvSpPr txBox="1"/>
          <p:nvPr/>
        </p:nvSpPr>
        <p:spPr>
          <a:xfrm>
            <a:off x="1195023" y="9276986"/>
            <a:ext cx="6483973" cy="3139321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Ø"/>
            </a:pPr>
            <a:r>
              <a:rPr lang="en-US" b="1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Hyperlink a Webpage or </a:t>
            </a:r>
            <a:r>
              <a:rPr lang="en-US" b="1" dirty="0">
                <a:solidFill>
                  <a:schemeClr val="tx2">
                    <a:lumMod val="76000"/>
                    <a:lumOff val="24000"/>
                  </a:schemeClr>
                </a:solidFill>
                <a:latin typeface="Open Sans"/>
                <a:ea typeface="Open Sans"/>
                <a:cs typeface="Open Sans"/>
              </a:rPr>
              <a:t>File</a:t>
            </a:r>
            <a:endParaRPr lang="en-US" dirty="0">
              <a:solidFill>
                <a:schemeClr val="tx2">
                  <a:lumMod val="76000"/>
                  <a:lumOff val="24000"/>
                </a:schemeClr>
              </a:solidFill>
              <a:latin typeface="Aptos" panose="020B0004020202020204"/>
              <a:ea typeface="Open Sans"/>
              <a:cs typeface="Open Sans"/>
            </a:endParaRPr>
          </a:p>
          <a:p>
            <a:pPr marL="342900" indent="-342900">
              <a:buFont typeface="Wingdings"/>
              <a:buChar char="Ø"/>
            </a:pPr>
            <a:endParaRPr lang="en-US" b="1" dirty="0">
              <a:solidFill>
                <a:schemeClr val="tx2">
                  <a:lumMod val="76000"/>
                  <a:lumOff val="24000"/>
                </a:schemeClr>
              </a:solidFill>
              <a:latin typeface="Open Sans"/>
              <a:ea typeface="Open Sans"/>
              <a:cs typeface="Open Sans"/>
            </a:endParaRPr>
          </a:p>
          <a:p>
            <a:pPr marL="342900" indent="-342900">
              <a:buFont typeface="Wingdings"/>
              <a:buChar char="Ø"/>
            </a:pPr>
            <a:endParaRPr lang="en-US" b="1" dirty="0">
              <a:solidFill>
                <a:srgbClr val="212529"/>
              </a:solidFill>
              <a:latin typeface="Open Sans"/>
              <a:ea typeface="Open Sans"/>
              <a:cs typeface="Open Sans"/>
            </a:endParaRPr>
          </a:p>
          <a:p>
            <a:pPr marL="342900" indent="-342900">
              <a:buFont typeface="Wingdings"/>
              <a:buChar char="Ø"/>
            </a:pPr>
            <a:r>
              <a:rPr lang="en-US" b="1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Hyperlink a </a:t>
            </a:r>
            <a:r>
              <a:rPr lang="en-US" b="1" dirty="0">
                <a:solidFill>
                  <a:schemeClr val="tx2">
                    <a:lumMod val="76000"/>
                    <a:lumOff val="24000"/>
                  </a:schemeClr>
                </a:solidFill>
                <a:latin typeface="Open Sans"/>
                <a:ea typeface="Open Sans"/>
                <a:cs typeface="Open Sans"/>
              </a:rPr>
              <a:t>Slide</a:t>
            </a:r>
            <a:r>
              <a:rPr lang="en-US" b="1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 </a:t>
            </a:r>
            <a:endParaRPr lang="en-US" dirty="0"/>
          </a:p>
          <a:p>
            <a:pPr marL="342900" indent="-342900">
              <a:buFont typeface="Wingdings"/>
              <a:buChar char="Ø"/>
            </a:pPr>
            <a:endParaRPr lang="en-US" b="1" dirty="0">
              <a:solidFill>
                <a:srgbClr val="212529"/>
              </a:solidFill>
              <a:latin typeface="Open Sans"/>
              <a:ea typeface="Open Sans"/>
              <a:cs typeface="Open Sans"/>
            </a:endParaRPr>
          </a:p>
          <a:p>
            <a:pPr marL="342900" indent="-342900">
              <a:buFont typeface="Wingdings"/>
              <a:buChar char="Ø"/>
            </a:pPr>
            <a:endParaRPr lang="en-US" b="1" dirty="0">
              <a:solidFill>
                <a:srgbClr val="212529"/>
              </a:solidFill>
              <a:latin typeface="Open Sans"/>
              <a:ea typeface="Open Sans"/>
              <a:cs typeface="Open Sans"/>
            </a:endParaRPr>
          </a:p>
          <a:p>
            <a:pPr marL="342900" indent="-342900">
              <a:buFont typeface="Wingdings"/>
              <a:buChar char="Ø"/>
            </a:pPr>
            <a:r>
              <a:rPr lang="en-US" b="1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Hyperlink a</a:t>
            </a:r>
            <a:r>
              <a:rPr lang="en-US" b="1" dirty="0">
                <a:solidFill>
                  <a:schemeClr val="tx2">
                    <a:lumMod val="76000"/>
                    <a:lumOff val="24000"/>
                  </a:schemeClr>
                </a:solidFill>
                <a:latin typeface="Open Sans"/>
                <a:ea typeface="Open Sans"/>
                <a:cs typeface="Open Sans"/>
              </a:rPr>
              <a:t> New Document </a:t>
            </a:r>
            <a:endParaRPr lang="en-US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marL="342900" indent="-342900">
              <a:buFont typeface="Wingdings"/>
              <a:buChar char="Ø"/>
            </a:pPr>
            <a:endParaRPr lang="en-US" b="1" dirty="0">
              <a:solidFill>
                <a:schemeClr val="tx2">
                  <a:lumMod val="76000"/>
                  <a:lumOff val="24000"/>
                </a:schemeClr>
              </a:solidFill>
              <a:latin typeface="Open Sans"/>
              <a:ea typeface="Open Sans"/>
              <a:cs typeface="Open Sans"/>
            </a:endParaRPr>
          </a:p>
          <a:p>
            <a:pPr marL="342900" indent="-342900">
              <a:buFont typeface="Wingdings"/>
              <a:buChar char="Ø"/>
            </a:pPr>
            <a:endParaRPr lang="en-US" b="1" dirty="0">
              <a:solidFill>
                <a:srgbClr val="C00000"/>
              </a:solidFill>
              <a:latin typeface="Open Sans"/>
              <a:ea typeface="Open Sans"/>
              <a:cs typeface="Open Sans"/>
            </a:endParaRPr>
          </a:p>
          <a:p>
            <a:pPr marL="342900" indent="-342900">
              <a:buFont typeface="Wingdings"/>
              <a:buChar char="Ø"/>
            </a:pPr>
            <a:r>
              <a:rPr lang="en-US" b="1" dirty="0">
                <a:solidFill>
                  <a:srgbClr val="212529"/>
                </a:solidFill>
                <a:latin typeface="Open Sans"/>
                <a:ea typeface="Open Sans"/>
                <a:cs typeface="Open Sans"/>
              </a:rPr>
              <a:t>Hyperlink an </a:t>
            </a:r>
            <a:r>
              <a:rPr lang="en-US" b="1" dirty="0">
                <a:solidFill>
                  <a:schemeClr val="tx2">
                    <a:lumMod val="76000"/>
                    <a:lumOff val="24000"/>
                  </a:schemeClr>
                </a:solidFill>
                <a:latin typeface="Open Sans"/>
                <a:ea typeface="Open Sans"/>
                <a:cs typeface="Open Sans"/>
              </a:rPr>
              <a:t>Email Address</a:t>
            </a:r>
            <a:endParaRPr lang="en-US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marL="342900" indent="-342900" algn="l">
              <a:buFont typeface="Wingdings"/>
              <a:buChar char="Ø"/>
            </a:pPr>
            <a:endParaRPr lang="en-US" dirty="0"/>
          </a:p>
        </p:txBody>
      </p:sp>
      <p:pic>
        <p:nvPicPr>
          <p:cNvPr id="5" name="Picture 4" descr="A blue file with white text on it&#10;&#10;AI-generated content may be incorrect.">
            <a:extLst>
              <a:ext uri="{FF2B5EF4-FFF2-40B4-BE49-F238E27FC236}">
                <a16:creationId xmlns:a16="http://schemas.microsoft.com/office/drawing/2014/main" id="{641C036F-919E-AF4E-710E-5D17CDC0DD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826046" y="9274038"/>
            <a:ext cx="477233" cy="359398"/>
          </a:xfrm>
          <a:prstGeom prst="rect">
            <a:avLst/>
          </a:prstGeom>
        </p:spPr>
      </p:pic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D497100-E0B2-44C0-0353-EAE7583E10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645336" y="10125168"/>
            <a:ext cx="763314" cy="386669"/>
          </a:xfrm>
          <a:prstGeom prst="rect">
            <a:avLst/>
          </a:prstGeom>
        </p:spPr>
      </p:pic>
      <p:pic>
        <p:nvPicPr>
          <p:cNvPr id="16" name="Picture 15" descr="Dokumente Ordner Büro - Kostenlose Vektorgrafik auf Pixabay">
            <a:extLst>
              <a:ext uri="{FF2B5EF4-FFF2-40B4-BE49-F238E27FC236}">
                <a16:creationId xmlns:a16="http://schemas.microsoft.com/office/drawing/2014/main" id="{9F5C8743-CBD5-4E2F-C50E-81365C064B9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880475" y="10848229"/>
            <a:ext cx="555789" cy="490842"/>
          </a:xfrm>
          <a:prstGeom prst="rect">
            <a:avLst/>
          </a:prstGeom>
        </p:spPr>
      </p:pic>
      <p:pic>
        <p:nvPicPr>
          <p:cNvPr id="17" name="Picture 16" descr="An envelope with an arrow&#10;&#10;AI-generated content may be incorrect.">
            <a:extLst>
              <a:ext uri="{FF2B5EF4-FFF2-40B4-BE49-F238E27FC236}">
                <a16:creationId xmlns:a16="http://schemas.microsoft.com/office/drawing/2014/main" id="{3ED6BE66-4CC6-D87A-7238-B8DC32515C7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4880474" y="11690300"/>
            <a:ext cx="555789" cy="38183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599CA5D-5297-4930-740B-40364F20BB3F}"/>
              </a:ext>
            </a:extLst>
          </p:cNvPr>
          <p:cNvSpPr txBox="1"/>
          <p:nvPr/>
        </p:nvSpPr>
        <p:spPr>
          <a:xfrm>
            <a:off x="1572738" y="8689252"/>
            <a:ext cx="1311816" cy="646331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chemeClr val="tx2">
                    <a:lumMod val="76000"/>
                    <a:lumOff val="24000"/>
                  </a:schemeClr>
                </a:solidFill>
                <a:latin typeface="Kristen ITC"/>
              </a:rPr>
              <a:t>Types </a:t>
            </a:r>
            <a:r>
              <a:rPr lang="en-US" dirty="0">
                <a:solidFill>
                  <a:schemeClr val="tx2">
                    <a:lumMod val="76000"/>
                    <a:lumOff val="24000"/>
                  </a:schemeClr>
                </a:solidFill>
                <a:latin typeface="Kristen ITC"/>
              </a:rPr>
              <a:t>of Sources</a:t>
            </a:r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CDB77662-45EB-B9CA-EA89-E8430796EF5C}"/>
              </a:ext>
            </a:extLst>
          </p:cNvPr>
          <p:cNvSpPr/>
          <p:nvPr/>
        </p:nvSpPr>
        <p:spPr>
          <a:xfrm>
            <a:off x="581321" y="9505360"/>
            <a:ext cx="272529" cy="40494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 descr="A magnifying glass over a globe&#10;&#10;AI-generated content may be incorrect.">
            <a:extLst>
              <a:ext uri="{FF2B5EF4-FFF2-40B4-BE49-F238E27FC236}">
                <a16:creationId xmlns:a16="http://schemas.microsoft.com/office/drawing/2014/main" id="{1232CAFE-2461-C3F8-B3C6-439C803D738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837473B0-CC2E-450A-ABE3-18F120FF3D39}">
                <a1611:picAttrSrcUrl xmlns:a1611="http://schemas.microsoft.com/office/drawing/2016/11/main" r:id="rId18"/>
              </a:ext>
            </a:extLst>
          </a:blip>
          <a:stretch>
            <a:fillRect/>
          </a:stretch>
        </p:blipFill>
        <p:spPr>
          <a:xfrm rot="20460000">
            <a:off x="5045982" y="9167632"/>
            <a:ext cx="1651415" cy="1588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26" descr="A hand cursor pointing to a blue word&#10;&#10;AI-generated content may be incorrect.">
            <a:extLst>
              <a:ext uri="{FF2B5EF4-FFF2-40B4-BE49-F238E27FC236}">
                <a16:creationId xmlns:a16="http://schemas.microsoft.com/office/drawing/2014/main" id="{39631C90-69D5-ACDA-4ED9-581838A70B5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837473B0-CC2E-450A-ABE3-18F120FF3D39}">
                <a1611:picAttrSrcUrl xmlns:a1611="http://schemas.microsoft.com/office/drawing/2016/11/main" r:id="rId20"/>
              </a:ext>
            </a:extLst>
          </a:blip>
          <a:stretch>
            <a:fillRect/>
          </a:stretch>
        </p:blipFill>
        <p:spPr>
          <a:xfrm rot="19800000">
            <a:off x="5819323" y="10509830"/>
            <a:ext cx="602924" cy="428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Graphic 14" descr="Badge 1 outline">
            <a:extLst>
              <a:ext uri="{FF2B5EF4-FFF2-40B4-BE49-F238E27FC236}">
                <a16:creationId xmlns:a16="http://schemas.microsoft.com/office/drawing/2014/main" id="{3DE0BC33-2A93-F0D7-C2F5-4575FA4D17F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4029965" y="6361806"/>
            <a:ext cx="573206" cy="539087"/>
          </a:xfrm>
          <a:prstGeom prst="rect">
            <a:avLst/>
          </a:prstGeom>
        </p:spPr>
      </p:pic>
      <p:pic>
        <p:nvPicPr>
          <p:cNvPr id="18" name="Graphic 17" descr="Badge outline">
            <a:extLst>
              <a:ext uri="{FF2B5EF4-FFF2-40B4-BE49-F238E27FC236}">
                <a16:creationId xmlns:a16="http://schemas.microsoft.com/office/drawing/2014/main" id="{EB0B9A01-BCC9-4A0E-4022-6D22476FBDB1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340290" y="7030614"/>
            <a:ext cx="533401" cy="548952"/>
          </a:xfrm>
          <a:prstGeom prst="rect">
            <a:avLst/>
          </a:prstGeom>
        </p:spPr>
      </p:pic>
      <p:pic>
        <p:nvPicPr>
          <p:cNvPr id="20" name="Graphic 19" descr="Badge 3 outline">
            <a:extLst>
              <a:ext uri="{FF2B5EF4-FFF2-40B4-BE49-F238E27FC236}">
                <a16:creationId xmlns:a16="http://schemas.microsoft.com/office/drawing/2014/main" id="{9B601D59-55CA-4539-A8D2-445569416268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4332514" y="7675984"/>
            <a:ext cx="556727" cy="58005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5914022-421F-885E-90D0-8D9A9F90B798}"/>
              </a:ext>
            </a:extLst>
          </p:cNvPr>
          <p:cNvSpPr txBox="1"/>
          <p:nvPr/>
        </p:nvSpPr>
        <p:spPr>
          <a:xfrm>
            <a:off x="2301551" y="6935755"/>
            <a:ext cx="1920551" cy="646331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buAutoNum type="arabicPeriod"/>
            </a:pPr>
            <a:r>
              <a:rPr lang="en-US" sz="1200" dirty="0">
                <a:solidFill>
                  <a:srgbClr val="34373C"/>
                </a:solidFill>
                <a:ea typeface="+mn-lt"/>
                <a:cs typeface="+mn-lt"/>
              </a:rPr>
              <a:t> Go to the </a:t>
            </a:r>
            <a:r>
              <a:rPr lang="en-US" sz="1200" b="1" dirty="0">
                <a:solidFill>
                  <a:srgbClr val="C00000"/>
                </a:solidFill>
                <a:ea typeface="+mn-lt"/>
                <a:cs typeface="+mn-lt"/>
              </a:rPr>
              <a:t>Insert </a:t>
            </a:r>
            <a:r>
              <a:rPr lang="en-US" sz="1200" dirty="0">
                <a:solidFill>
                  <a:srgbClr val="34373C"/>
                </a:solidFill>
                <a:ea typeface="+mn-lt"/>
                <a:cs typeface="+mn-lt"/>
              </a:rPr>
              <a:t>tab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228600" indent="-228600">
              <a:buAutoNum type="arabicPeriod"/>
            </a:pPr>
            <a:r>
              <a:rPr lang="en-US" sz="1200" dirty="0">
                <a:solidFill>
                  <a:srgbClr val="34373C"/>
                </a:solidFill>
                <a:ea typeface="+mn-lt"/>
                <a:cs typeface="+mn-lt"/>
              </a:rPr>
              <a:t> Click the </a:t>
            </a:r>
            <a:r>
              <a:rPr lang="en-US" sz="1200" b="1" dirty="0">
                <a:solidFill>
                  <a:srgbClr val="C00000"/>
                </a:solidFill>
                <a:ea typeface="+mn-lt"/>
                <a:cs typeface="+mn-lt"/>
              </a:rPr>
              <a:t>Link</a:t>
            </a:r>
            <a:r>
              <a:rPr lang="en-US" sz="1200" b="1" dirty="0">
                <a:solidFill>
                  <a:srgbClr val="161C24"/>
                </a:solidFill>
                <a:ea typeface="+mn-lt"/>
                <a:cs typeface="+mn-lt"/>
              </a:rPr>
              <a:t> </a:t>
            </a:r>
            <a:r>
              <a:rPr lang="en-US" sz="1200" dirty="0">
                <a:solidFill>
                  <a:srgbClr val="34373C"/>
                </a:solidFill>
                <a:ea typeface="+mn-lt"/>
                <a:cs typeface="+mn-lt"/>
              </a:rPr>
              <a:t>button</a:t>
            </a:r>
            <a:endParaRPr lang="en-US" dirty="0"/>
          </a:p>
          <a:p>
            <a:pPr marL="228600" indent="-228600">
              <a:buAutoNum type="arabicPeriod"/>
            </a:pPr>
            <a:r>
              <a:rPr lang="en-US" sz="1200" dirty="0">
                <a:solidFill>
                  <a:srgbClr val="34373C"/>
                </a:solidFill>
                <a:ea typeface="+mn-lt"/>
                <a:cs typeface="+mn-lt"/>
              </a:rPr>
              <a:t> Click </a:t>
            </a:r>
            <a:r>
              <a:rPr lang="en-US" sz="1200" b="1" dirty="0">
                <a:solidFill>
                  <a:srgbClr val="C00000"/>
                </a:solidFill>
                <a:ea typeface="+mn-lt"/>
                <a:cs typeface="+mn-lt"/>
              </a:rPr>
              <a:t>Insert Link</a:t>
            </a:r>
            <a:endParaRPr lang="en-US" sz="1200" dirty="0">
              <a:solidFill>
                <a:srgbClr val="C00000"/>
              </a:solidFill>
            </a:endParaRPr>
          </a:p>
        </p:txBody>
      </p:sp>
      <p:pic>
        <p:nvPicPr>
          <p:cNvPr id="28" name="Graphic 27" descr="Arrow: Rotate left outline">
            <a:extLst>
              <a:ext uri="{FF2B5EF4-FFF2-40B4-BE49-F238E27FC236}">
                <a16:creationId xmlns:a16="http://schemas.microsoft.com/office/drawing/2014/main" id="{699FBBB6-EEAB-C4C9-A082-1E7AE310FEDB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-68423" y="6385250"/>
            <a:ext cx="2516154" cy="131872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2D90AD1-2E75-4223-45F9-E1B1A73241D2}"/>
              </a:ext>
            </a:extLst>
          </p:cNvPr>
          <p:cNvSpPr txBox="1"/>
          <p:nvPr/>
        </p:nvSpPr>
        <p:spPr>
          <a:xfrm>
            <a:off x="-1" y="7495591"/>
            <a:ext cx="1718388" cy="1200329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ptos"/>
              </a:rPr>
              <a:t>Then </a:t>
            </a:r>
            <a:r>
              <a:rPr lang="en-US" dirty="0">
                <a:solidFill>
                  <a:schemeClr val="accent1"/>
                </a:solidFill>
                <a:latin typeface="Aptos"/>
              </a:rPr>
              <a:t>Choose</a:t>
            </a:r>
            <a:r>
              <a:rPr lang="en-US" dirty="0">
                <a:latin typeface="Aptos"/>
              </a:rPr>
              <a:t> the</a:t>
            </a:r>
            <a:r>
              <a:rPr lang="en-US" dirty="0">
                <a:solidFill>
                  <a:srgbClr val="C00000"/>
                </a:solidFill>
                <a:latin typeface="Aptos"/>
              </a:rPr>
              <a:t> </a:t>
            </a:r>
            <a:r>
              <a:rPr lang="en-US" dirty="0">
                <a:solidFill>
                  <a:schemeClr val="accent1"/>
                </a:solidFill>
                <a:latin typeface="Aptos"/>
              </a:rPr>
              <a:t>type</a:t>
            </a:r>
            <a:r>
              <a:rPr lang="en-US" dirty="0">
                <a:latin typeface="Aptos"/>
              </a:rPr>
              <a:t> of </a:t>
            </a:r>
            <a:r>
              <a:rPr lang="en-US" dirty="0">
                <a:solidFill>
                  <a:schemeClr val="accent1"/>
                </a:solidFill>
                <a:latin typeface="Aptos"/>
              </a:rPr>
              <a:t>Source </a:t>
            </a:r>
          </a:p>
          <a:p>
            <a:r>
              <a:rPr lang="en-US" dirty="0">
                <a:latin typeface="Aptos"/>
              </a:rPr>
              <a:t>Below</a:t>
            </a:r>
          </a:p>
        </p:txBody>
      </p:sp>
      <p:pic>
        <p:nvPicPr>
          <p:cNvPr id="32" name="Picture 3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E452E34-6CCF-0BD4-7D13-AF587F898F8F}"/>
              </a:ext>
            </a:extLst>
          </p:cNvPr>
          <p:cNvPicPr>
            <a:picLocks noChangeAspect="1"/>
          </p:cNvPicPr>
          <p:nvPr/>
        </p:nvPicPr>
        <p:blipFill>
          <a:blip r:embed="rId29"/>
          <a:srcRect l="725" t="8571" r="86457" b="3898"/>
          <a:stretch>
            <a:fillRect/>
          </a:stretch>
        </p:blipFill>
        <p:spPr>
          <a:xfrm>
            <a:off x="305330" y="8939505"/>
            <a:ext cx="825373" cy="3142407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INSERT HYPERLINK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418</cp:revision>
  <dcterms:created xsi:type="dcterms:W3CDTF">2025-06-21T11:22:39Z</dcterms:created>
  <dcterms:modified xsi:type="dcterms:W3CDTF">2025-06-28T12:26:33Z</dcterms:modified>
</cp:coreProperties>
</file>