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49"/>
  </p:notesMasterIdLst>
  <p:handoutMasterIdLst>
    <p:handoutMasterId r:id="rId50"/>
  </p:handoutMasterIdLst>
  <p:sldIdLst>
    <p:sldId id="256" r:id="rId4"/>
    <p:sldId id="257" r:id="rId5"/>
    <p:sldId id="270" r:id="rId6"/>
    <p:sldId id="271" r:id="rId7"/>
    <p:sldId id="272" r:id="rId8"/>
    <p:sldId id="273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312" r:id="rId19"/>
    <p:sldId id="284" r:id="rId20"/>
    <p:sldId id="285" r:id="rId21"/>
    <p:sldId id="286" r:id="rId22"/>
    <p:sldId id="287" r:id="rId23"/>
    <p:sldId id="288" r:id="rId24"/>
    <p:sldId id="289" r:id="rId25"/>
    <p:sldId id="290" r:id="rId26"/>
    <p:sldId id="291" r:id="rId27"/>
    <p:sldId id="292" r:id="rId28"/>
    <p:sldId id="293" r:id="rId29"/>
    <p:sldId id="294" r:id="rId30"/>
    <p:sldId id="295" r:id="rId31"/>
    <p:sldId id="296" r:id="rId32"/>
    <p:sldId id="297" r:id="rId33"/>
    <p:sldId id="298" r:id="rId34"/>
    <p:sldId id="299" r:id="rId35"/>
    <p:sldId id="300" r:id="rId36"/>
    <p:sldId id="301" r:id="rId37"/>
    <p:sldId id="302" r:id="rId38"/>
    <p:sldId id="303" r:id="rId39"/>
    <p:sldId id="304" r:id="rId40"/>
    <p:sldId id="305" r:id="rId41"/>
    <p:sldId id="306" r:id="rId42"/>
    <p:sldId id="307" r:id="rId43"/>
    <p:sldId id="308" r:id="rId44"/>
    <p:sldId id="311" r:id="rId45"/>
    <p:sldId id="309" r:id="rId46"/>
    <p:sldId id="268" r:id="rId47"/>
    <p:sldId id="310" r:id="rId4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75" d="100"/>
          <a:sy n="75" d="100"/>
        </p:scale>
        <p:origin x="1666" y="6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41" Type="http://schemas.openxmlformats.org/officeDocument/2006/relationships/slide" Target="slides/slide38.xml"/><Relationship Id="rId54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8" Type="http://schemas.openxmlformats.org/officeDocument/2006/relationships/slide" Target="slides/slide5.xml"/><Relationship Id="rId51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28/10/2017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30000" dirty="0"/>
              <a:t>1</a:t>
            </a:r>
            <a:r>
              <a:rPr lang="en-GB" dirty="0"/>
              <a:t> http://sass-lang.com/documentation/file.SASS_REFERENCE.html [accessed: 21-Oct-2017]</a:t>
            </a:r>
          </a:p>
          <a:p>
            <a:r>
              <a:rPr lang="en-GB" baseline="30000" dirty="0"/>
              <a:t>1</a:t>
            </a:r>
            <a:r>
              <a:rPr lang="en-GB" dirty="0"/>
              <a:t> http://sass-lang.com/ [accessed: 21-Oct-2017]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44648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 more on Rack-enabled</a:t>
            </a:r>
            <a:r>
              <a:rPr lang="en-GB" baseline="0" dirty="0"/>
              <a:t> frameworks for the interested student: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http://culttt.com/2015/09/09/what-is-ruby-rack/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https://rack.github.io/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7405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93149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066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10/28/2017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dictionary.cambridge.org/dictionary/english/verbose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rubyinstaller.org/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sass-lang.com/libsass" TargetMode="Externa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dictionary.cambridge.org/dictionary/english/verbose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o.uk/search?q=sass+mixin+libraries&amp;oq=sass+mixin+libraries&amp;aqs=chrome..69i57.14211j0j0&amp;sourceid=chrome&amp;ie=UTF-8" TargetMode="Externa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http://thesassway.com/advanced/pure-sass-functions" TargetMode="External"/><Relationship Id="rId2" Type="http://schemas.openxmlformats.org/officeDocument/2006/relationships/hyperlink" Target="http://sass-lang.com/documentation/Sass/Script/Functions.html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hyperlink" Target="http://sass-lang.com/guide" TargetMode="External"/><Relationship Id="rId2" Type="http://schemas.openxmlformats.org/officeDocument/2006/relationships/hyperlink" Target="http://sass-lang.com/documentation/file.SASS_REFERENC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raygun.com/blog/2015/05/6-reasons-you-should-use-a-css-preprocessor/" TargetMode="External"/><Relationship Id="rId5" Type="http://schemas.openxmlformats.org/officeDocument/2006/relationships/hyperlink" Target="http://csspre.com/compare/" TargetMode="External"/><Relationship Id="rId4" Type="http://schemas.openxmlformats.org/officeDocument/2006/relationships/hyperlink" Target="https://www.slant.co/topics/217/~best-css-preprocessors-postprocessors" TargetMode="Externa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CSS </a:t>
            </a:r>
            <a:r>
              <a:rPr lang="en-GB" dirty="0" err="1"/>
              <a:t>Preprocessors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3: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30-Oct-2017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Introduction to CSS </a:t>
            </a:r>
            <a:r>
              <a:rPr lang="en-GB" dirty="0" err="1"/>
              <a:t>Preprocessors</a:t>
            </a:r>
            <a:endParaRPr lang="en-GB" dirty="0"/>
          </a:p>
          <a:p>
            <a:r>
              <a:rPr lang="en-GB" dirty="0"/>
              <a:t>Sass, Syntactically Awesome Style Sheets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a CSS Preprocessor?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Put simply, they are an extension of CSS.</a:t>
            </a:r>
          </a:p>
          <a:p>
            <a:r>
              <a:rPr lang="en-GB" dirty="0"/>
              <a:t>A CSS </a:t>
            </a:r>
            <a:r>
              <a:rPr lang="en-GB" dirty="0" err="1"/>
              <a:t>preprocessor</a:t>
            </a:r>
            <a:r>
              <a:rPr lang="en-GB" dirty="0"/>
              <a:t> is a scripting language that extends the functionality of CSS.</a:t>
            </a:r>
          </a:p>
          <a:p>
            <a:r>
              <a:rPr lang="en-GB" dirty="0"/>
              <a:t>It extends CSS with variables, nesting, functions, </a:t>
            </a:r>
            <a:r>
              <a:rPr lang="en-GB" dirty="0" err="1"/>
              <a:t>mixins</a:t>
            </a:r>
            <a:r>
              <a:rPr lang="en-GB" dirty="0"/>
              <a:t>, imports and many more reusable assets.</a:t>
            </a:r>
          </a:p>
          <a:p>
            <a:r>
              <a:rPr lang="en-GB" dirty="0"/>
              <a:t>The scripted CSS </a:t>
            </a:r>
            <a:r>
              <a:rPr lang="en-GB" dirty="0" err="1"/>
              <a:t>preprocessor</a:t>
            </a:r>
            <a:r>
              <a:rPr lang="en-GB" dirty="0"/>
              <a:t> code then gets compiled into regular CSS. </a:t>
            </a:r>
          </a:p>
        </p:txBody>
      </p:sp>
    </p:spTree>
    <p:extLst>
      <p:ext uri="{BB962C8B-B14F-4D97-AF65-F5344CB8AC3E}">
        <p14:creationId xmlns:p14="http://schemas.microsoft.com/office/powerpoint/2010/main" val="28926806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Why do we need CSS </a:t>
            </a:r>
            <a:r>
              <a:rPr lang="en-GB" dirty="0" err="1"/>
              <a:t>Preprocessors</a:t>
            </a:r>
            <a:r>
              <a:rPr lang="en-GB" dirty="0"/>
              <a:t>?</a:t>
            </a:r>
            <a:br>
              <a:rPr lang="en-GB" dirty="0"/>
            </a:br>
            <a:r>
              <a:rPr lang="en-GB" sz="4000" dirty="0"/>
              <a:t>A Few Reasons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CSS is not a programming language</a:t>
            </a:r>
            <a:r>
              <a:rPr lang="en-GB" dirty="0"/>
              <a:t> – there is no ability to add any logic. For example:</a:t>
            </a:r>
          </a:p>
          <a:p>
            <a:pPr lvl="1"/>
            <a:r>
              <a:rPr lang="en-GB" dirty="0"/>
              <a:t>If &lt;h1&gt; element appears in a header, make it blue,</a:t>
            </a:r>
            <a:br>
              <a:rPr lang="en-GB" dirty="0"/>
            </a:br>
            <a:r>
              <a:rPr lang="en-GB" dirty="0"/>
              <a:t>Else make it red</a:t>
            </a:r>
          </a:p>
          <a:p>
            <a:pPr lvl="1"/>
            <a:r>
              <a:rPr lang="en-GB" dirty="0"/>
              <a:t>Calculations? Min, Max values, converting units, etc.</a:t>
            </a:r>
          </a:p>
          <a:p>
            <a:r>
              <a:rPr lang="en-GB" b="1" dirty="0"/>
              <a:t>CSS is very repetitive</a:t>
            </a:r>
            <a:r>
              <a:rPr lang="en-GB" dirty="0"/>
              <a:t> and some of those things that need to be repeated are not easy to remember e.g. colour hex values.</a:t>
            </a:r>
          </a:p>
          <a:p>
            <a:pPr lvl="1"/>
            <a:r>
              <a:rPr lang="en-GB" dirty="0"/>
              <a:t>What colour is  #11c909? Any ideas?</a:t>
            </a:r>
          </a:p>
          <a:p>
            <a:pPr lvl="1"/>
            <a:r>
              <a:rPr lang="en-GB" dirty="0"/>
              <a:t>My client has just decided he/she doesn’t like this “colour” – OMG, I have used it in several places!</a:t>
            </a:r>
          </a:p>
          <a:p>
            <a:r>
              <a:rPr lang="en-GB" b="1" dirty="0"/>
              <a:t>Browser prefixes are annoying</a:t>
            </a:r>
            <a:r>
              <a:rPr lang="en-GB" dirty="0"/>
              <a:t>. Remember these:</a:t>
            </a:r>
          </a:p>
          <a:p>
            <a:pPr marL="640080" lvl="2" indent="0">
              <a:buNone/>
            </a:pPr>
            <a:r>
              <a:rPr lang="en-GB" dirty="0"/>
              <a:t>-</a:t>
            </a:r>
            <a:r>
              <a:rPr lang="en-GB" dirty="0" err="1"/>
              <a:t>moz</a:t>
            </a:r>
            <a:r>
              <a:rPr lang="en-GB" dirty="0"/>
              <a:t>-, -</a:t>
            </a:r>
            <a:r>
              <a:rPr lang="en-GB" dirty="0" err="1"/>
              <a:t>webkit</a:t>
            </a:r>
            <a:r>
              <a:rPr lang="en-GB" dirty="0"/>
              <a:t>-, -o-, -</a:t>
            </a:r>
            <a:r>
              <a:rPr lang="en-GB" dirty="0" err="1"/>
              <a:t>ms</a:t>
            </a:r>
            <a:r>
              <a:rPr lang="en-GB" dirty="0"/>
              <a:t>-?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4263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CSS Preprocessors?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Why complicate things and write more code if it just gets compiled to regular CSS anyway?</a:t>
            </a:r>
          </a:p>
          <a:p>
            <a:r>
              <a:rPr lang="en-GB" dirty="0"/>
              <a:t>Cleaner and Reusable code pieces</a:t>
            </a:r>
          </a:p>
          <a:p>
            <a:r>
              <a:rPr lang="en-GB" dirty="0"/>
              <a:t>More flexibility and the ability to have dynamic CSS</a:t>
            </a:r>
          </a:p>
          <a:p>
            <a:r>
              <a:rPr lang="en-GB" dirty="0"/>
              <a:t>Use of shareable libraries and code snippets for common problems. Easier to maintain.</a:t>
            </a:r>
          </a:p>
          <a:p>
            <a:r>
              <a:rPr lang="en-GB" dirty="0"/>
              <a:t>Easier to produce CSS that works across different browsers.</a:t>
            </a:r>
          </a:p>
          <a:p>
            <a:r>
              <a:rPr lang="en-GB" dirty="0"/>
              <a:t>Calculations and logic.</a:t>
            </a:r>
          </a:p>
          <a:p>
            <a:r>
              <a:rPr lang="en-GB" dirty="0"/>
              <a:t>More organised and easy to setup. Saves you time.</a:t>
            </a:r>
          </a:p>
          <a:p>
            <a:r>
              <a:rPr lang="en-GB" dirty="0"/>
              <a:t>Automatic compression of CSS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159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What are the popular CSS </a:t>
            </a:r>
            <a:r>
              <a:rPr lang="en-GB" dirty="0" err="1"/>
              <a:t>preprocessors</a:t>
            </a:r>
            <a:r>
              <a:rPr lang="en-GB" dirty="0"/>
              <a:t>?</a:t>
            </a:r>
          </a:p>
          <a:p>
            <a:r>
              <a:rPr lang="en-GB" dirty="0"/>
              <a:t>Which one would you use and why?</a:t>
            </a:r>
          </a:p>
        </p:txBody>
      </p:sp>
    </p:spTree>
    <p:extLst>
      <p:ext uri="{BB962C8B-B14F-4D97-AF65-F5344CB8AC3E}">
        <p14:creationId xmlns:p14="http://schemas.microsoft.com/office/powerpoint/2010/main" val="550149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S</a:t>
            </a:r>
            <a:r>
              <a:rPr lang="en-GB" dirty="0"/>
              <a:t>yntactically </a:t>
            </a:r>
            <a:r>
              <a:rPr lang="en-GB" b="1" dirty="0"/>
              <a:t>A</a:t>
            </a:r>
            <a:r>
              <a:rPr lang="en-GB" dirty="0"/>
              <a:t>wesome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S</a:t>
            </a:r>
            <a:r>
              <a:rPr lang="en-GB" dirty="0"/>
              <a:t>yntactically </a:t>
            </a:r>
            <a:r>
              <a:rPr lang="en-GB" b="1" dirty="0"/>
              <a:t>A</a:t>
            </a:r>
            <a:r>
              <a:rPr lang="en-GB" dirty="0"/>
              <a:t>wesome </a:t>
            </a:r>
            <a:r>
              <a:rPr lang="en-GB" b="1" dirty="0"/>
              <a:t>S</a:t>
            </a:r>
            <a:r>
              <a:rPr lang="en-GB" dirty="0"/>
              <a:t>tyle </a:t>
            </a:r>
            <a:r>
              <a:rPr lang="en-GB" b="1" dirty="0"/>
              <a:t>S</a:t>
            </a:r>
            <a:r>
              <a:rPr lang="en-GB" dirty="0"/>
              <a:t>heets (</a:t>
            </a:r>
            <a:r>
              <a:rPr lang="en-GB" b="1" dirty="0"/>
              <a:t>Sass</a:t>
            </a:r>
            <a:r>
              <a:rPr lang="en-GB" dirty="0"/>
              <a:t>) is an extension of CSS that adds power and elegance to the basic language</a:t>
            </a:r>
            <a:r>
              <a:rPr lang="en-GB" baseline="30000" dirty="0"/>
              <a:t>1</a:t>
            </a:r>
            <a:r>
              <a:rPr lang="en-GB" dirty="0"/>
              <a:t> i.e.: </a:t>
            </a:r>
            <a:r>
              <a:rPr lang="en-GB" i="1" dirty="0"/>
              <a:t>CSS with superpowers</a:t>
            </a:r>
            <a:r>
              <a:rPr lang="en-GB" dirty="0"/>
              <a:t>!</a:t>
            </a:r>
            <a:r>
              <a:rPr lang="en-GB" baseline="30000" dirty="0"/>
              <a:t> 2</a:t>
            </a:r>
            <a:endParaRPr lang="en-GB" dirty="0"/>
          </a:p>
          <a:p>
            <a:r>
              <a:rPr lang="en-GB" dirty="0"/>
              <a:t>Features</a:t>
            </a:r>
            <a:r>
              <a:rPr lang="en-GB" baseline="30000" dirty="0"/>
              <a:t>1</a:t>
            </a:r>
            <a:r>
              <a:rPr lang="en-GB" dirty="0"/>
              <a:t>:</a:t>
            </a:r>
          </a:p>
          <a:p>
            <a:pPr lvl="1"/>
            <a:r>
              <a:rPr lang="en-GB" dirty="0"/>
              <a:t>Fully CSS-compatible</a:t>
            </a:r>
          </a:p>
          <a:p>
            <a:pPr lvl="1"/>
            <a:r>
              <a:rPr lang="en-GB" dirty="0"/>
              <a:t>CSS language extensions e.g. variables, nesting, </a:t>
            </a:r>
            <a:r>
              <a:rPr lang="en-GB" dirty="0" err="1"/>
              <a:t>mixins</a:t>
            </a:r>
            <a:r>
              <a:rPr lang="en-GB" dirty="0"/>
              <a:t>, etc.</a:t>
            </a:r>
          </a:p>
          <a:p>
            <a:pPr lvl="1"/>
            <a:r>
              <a:rPr lang="en-GB" dirty="0"/>
              <a:t>Many useful functions for manipulating colours and other values.</a:t>
            </a:r>
          </a:p>
          <a:p>
            <a:pPr lvl="1"/>
            <a:r>
              <a:rPr lang="en-GB" dirty="0"/>
              <a:t>Advanced features like control directives</a:t>
            </a:r>
          </a:p>
          <a:p>
            <a:pPr lvl="1"/>
            <a:r>
              <a:rPr lang="en-GB" dirty="0"/>
              <a:t>Well-formatted, customisable CSS output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51163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Syntax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There are two syntaxes available:</a:t>
            </a:r>
          </a:p>
          <a:p>
            <a:pPr lvl="1"/>
            <a:r>
              <a:rPr lang="en-GB" dirty="0"/>
              <a:t>Sassy CSS (SCSS)</a:t>
            </a:r>
          </a:p>
          <a:p>
            <a:pPr lvl="2"/>
            <a:r>
              <a:rPr lang="en-GB" dirty="0"/>
              <a:t>It is an extension of CSS and has the file extension .</a:t>
            </a:r>
            <a:r>
              <a:rPr lang="en-GB" dirty="0" err="1"/>
              <a:t>scss</a:t>
            </a:r>
            <a:endParaRPr lang="en-GB" dirty="0"/>
          </a:p>
          <a:p>
            <a:pPr lvl="2"/>
            <a:r>
              <a:rPr lang="en-GB" dirty="0"/>
              <a:t>It is the newer syntax – use this!</a:t>
            </a:r>
          </a:p>
          <a:p>
            <a:pPr lvl="2"/>
            <a:r>
              <a:rPr lang="en-GB" dirty="0"/>
              <a:t>More </a:t>
            </a:r>
            <a:r>
              <a:rPr lang="en-GB" dirty="0">
                <a:hlinkClick r:id="rId2"/>
              </a:rPr>
              <a:t>verbose</a:t>
            </a:r>
            <a:r>
              <a:rPr lang="en-GB" dirty="0"/>
              <a:t>, but more popular due to its similarity with the CSS syntax.</a:t>
            </a:r>
          </a:p>
          <a:p>
            <a:pPr lvl="1"/>
            <a:r>
              <a:rPr lang="en-GB" dirty="0"/>
              <a:t>Indented syntax (or simply Sass), it uses:</a:t>
            </a:r>
          </a:p>
          <a:p>
            <a:pPr lvl="2"/>
            <a:r>
              <a:rPr lang="en-GB" dirty="0"/>
              <a:t>indentations (tab spacing) instead of the familiar CSS curly braces, and </a:t>
            </a:r>
          </a:p>
          <a:p>
            <a:pPr lvl="2"/>
            <a:r>
              <a:rPr lang="en-GB" dirty="0"/>
              <a:t>new lines instead of semi-colons to separate styles.</a:t>
            </a:r>
          </a:p>
          <a:p>
            <a:pPr lvl="2"/>
            <a:r>
              <a:rPr lang="en-GB" dirty="0"/>
              <a:t>It uses the file extension .sass</a:t>
            </a:r>
          </a:p>
          <a:p>
            <a:r>
              <a:rPr lang="en-GB" dirty="0"/>
              <a:t>We will be using Sassy CSS (.</a:t>
            </a:r>
            <a:r>
              <a:rPr lang="en-GB" dirty="0" err="1"/>
              <a:t>scss</a:t>
            </a:r>
            <a:r>
              <a:rPr lang="en-GB" dirty="0"/>
              <a:t>).</a:t>
            </a:r>
          </a:p>
        </p:txBody>
      </p:sp>
    </p:spTree>
    <p:extLst>
      <p:ext uri="{BB962C8B-B14F-4D97-AF65-F5344CB8AC3E}">
        <p14:creationId xmlns:p14="http://schemas.microsoft.com/office/powerpoint/2010/main" val="256524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Sass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For Windows, Sass requires </a:t>
            </a:r>
            <a:r>
              <a:rPr lang="en-GB" dirty="0">
                <a:hlinkClick r:id="rId3"/>
              </a:rPr>
              <a:t>Ruby</a:t>
            </a:r>
            <a:r>
              <a:rPr lang="en-GB" dirty="0"/>
              <a:t> or </a:t>
            </a:r>
            <a:r>
              <a:rPr lang="en-GB" dirty="0" err="1">
                <a:hlinkClick r:id="rId4"/>
              </a:rPr>
              <a:t>libSass</a:t>
            </a:r>
            <a:r>
              <a:rPr lang="en-GB" dirty="0"/>
              <a:t>.</a:t>
            </a:r>
          </a:p>
          <a:p>
            <a:r>
              <a:rPr lang="en-GB" dirty="0"/>
              <a:t>Sass can be used in three main ways:</a:t>
            </a:r>
          </a:p>
          <a:p>
            <a:pPr lvl="1"/>
            <a:r>
              <a:rPr lang="en-GB" dirty="0"/>
              <a:t>As a command-line tool</a:t>
            </a:r>
          </a:p>
          <a:p>
            <a:pPr lvl="1"/>
            <a:r>
              <a:rPr lang="en-GB" dirty="0"/>
              <a:t>As a standalone Ruby module</a:t>
            </a:r>
          </a:p>
          <a:p>
            <a:pPr lvl="1"/>
            <a:r>
              <a:rPr lang="en-GB" dirty="0"/>
              <a:t>As a plugin for any Rack-enabled framework.</a:t>
            </a:r>
          </a:p>
          <a:p>
            <a:r>
              <a:rPr lang="en-GB" dirty="0"/>
              <a:t>All sounds complicated right!</a:t>
            </a:r>
          </a:p>
          <a:p>
            <a:r>
              <a:rPr lang="en-GB" b="1" i="1" dirty="0"/>
              <a:t>Good news</a:t>
            </a:r>
            <a:r>
              <a:rPr lang="en-GB" dirty="0"/>
              <a:t>, Visual Studio has in-built support for Sass and simplifies all the hard work for us </a:t>
            </a:r>
            <a:r>
              <a:rPr lang="en-GB" dirty="0">
                <a:sym typeface="Wingdings" panose="05000000000000000000" pitchFamily="2" charset="2"/>
              </a:rPr>
              <a:t>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You simply add a .</a:t>
            </a:r>
            <a:r>
              <a:rPr lang="en-GB" dirty="0" err="1">
                <a:sym typeface="Wingdings" panose="05000000000000000000" pitchFamily="2" charset="2"/>
              </a:rPr>
              <a:t>scss</a:t>
            </a:r>
            <a:r>
              <a:rPr lang="en-GB" dirty="0">
                <a:sym typeface="Wingdings" panose="05000000000000000000" pitchFamily="2" charset="2"/>
              </a:rPr>
              <a:t> file</a:t>
            </a:r>
          </a:p>
          <a:p>
            <a:pPr lvl="1"/>
            <a:r>
              <a:rPr lang="en-GB" dirty="0">
                <a:sym typeface="Wingdings" panose="05000000000000000000" pitchFamily="2" charset="2"/>
              </a:rPr>
              <a:t>When done, right-click on it and compile to CSS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691928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14116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Allows you to define reusable values e.g. define a CSS value once.</a:t>
            </a:r>
          </a:p>
          <a:p>
            <a:r>
              <a:rPr lang="en-GB" dirty="0"/>
              <a:t>Variables are defined using the </a:t>
            </a:r>
            <a:r>
              <a:rPr lang="en-GB" b="1" dirty="0"/>
              <a:t>$ symbol</a:t>
            </a:r>
          </a:p>
          <a:p>
            <a:pPr lvl="1"/>
            <a:r>
              <a:rPr lang="en-GB" dirty="0"/>
              <a:t>‘$’ symbol, followed by chosen variable name: value;</a:t>
            </a:r>
          </a:p>
          <a:p>
            <a:pPr lvl="1"/>
            <a:r>
              <a:rPr lang="en-GB" dirty="0"/>
              <a:t>For example:</a:t>
            </a:r>
          </a:p>
          <a:p>
            <a:pPr lvl="2"/>
            <a:r>
              <a:rPr lang="en-GB" dirty="0"/>
              <a:t>$</a:t>
            </a:r>
            <a:r>
              <a:rPr lang="en-GB" dirty="0" err="1"/>
              <a:t>maxPageWidth</a:t>
            </a:r>
            <a:r>
              <a:rPr lang="en-GB" dirty="0"/>
              <a:t>: 960px;</a:t>
            </a:r>
          </a:p>
          <a:p>
            <a:pPr lvl="2"/>
            <a:r>
              <a:rPr lang="en-GB" dirty="0"/>
              <a:t>$red: #E82C0C;</a:t>
            </a:r>
          </a:p>
          <a:p>
            <a:r>
              <a:rPr lang="en-GB" dirty="0"/>
              <a:t>You can then use the variables as follows: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597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/>
          </a:bodyPr>
          <a:lstStyle/>
          <a:p>
            <a:r>
              <a:rPr lang="en-GB" dirty="0"/>
              <a:t>The variables used in the .</a:t>
            </a:r>
            <a:r>
              <a:rPr lang="en-GB" dirty="0" err="1"/>
              <a:t>scss</a:t>
            </a:r>
            <a:r>
              <a:rPr lang="en-GB" dirty="0"/>
              <a:t> style sheet: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Will compile to: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960px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</a:p>
          <a:p>
            <a:r>
              <a:rPr lang="en-GB" dirty="0"/>
              <a:t>And applied to HTML element with id “main” e.g.	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="main"&gt;</a:t>
            </a:r>
            <a:r>
              <a:rPr lang="en-GB" sz="20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20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2442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/>
          </a:bodyPr>
          <a:lstStyle/>
          <a:p>
            <a:r>
              <a:rPr lang="en-GB" dirty="0"/>
              <a:t>Sass variables are really useful for colours.</a:t>
            </a:r>
          </a:p>
          <a:p>
            <a:r>
              <a:rPr lang="en-GB" dirty="0"/>
              <a:t>The older browsers do not support the newer RGBA and HSLA colour values.</a:t>
            </a:r>
          </a:p>
          <a:p>
            <a:pPr lvl="1"/>
            <a:r>
              <a:rPr lang="en-GB" dirty="0"/>
              <a:t>You must define a hex colour value first</a:t>
            </a:r>
          </a:p>
          <a:p>
            <a:pPr lvl="1"/>
            <a:r>
              <a:rPr lang="en-GB" dirty="0"/>
              <a:t>Then a RGBA or HSLA value</a:t>
            </a:r>
          </a:p>
          <a:p>
            <a:r>
              <a:rPr lang="en-GB" dirty="0"/>
              <a:t>Using Sass: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max-width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rgba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$red, 0.8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2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768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Local and Global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Sass variables can be:</a:t>
            </a:r>
          </a:p>
          <a:p>
            <a:pPr lvl="1"/>
            <a:r>
              <a:rPr lang="en-GB" dirty="0"/>
              <a:t>Local</a:t>
            </a:r>
          </a:p>
          <a:p>
            <a:pPr lvl="2"/>
            <a:r>
              <a:rPr lang="en-GB" dirty="0"/>
              <a:t>Defined within a selector</a:t>
            </a:r>
          </a:p>
          <a:p>
            <a:pPr lvl="2"/>
            <a:r>
              <a:rPr lang="en-GB" dirty="0"/>
              <a:t>They will only be available within the selector where they are defined</a:t>
            </a:r>
          </a:p>
          <a:p>
            <a:pPr lvl="1"/>
            <a:r>
              <a:rPr lang="en-GB" dirty="0"/>
              <a:t>Global</a:t>
            </a:r>
          </a:p>
          <a:p>
            <a:pPr lvl="2"/>
            <a:r>
              <a:rPr lang="en-GB" dirty="0"/>
              <a:t>Defined outside any nested selectors – available everywhere.</a:t>
            </a:r>
          </a:p>
          <a:p>
            <a:pPr lvl="2"/>
            <a:r>
              <a:rPr lang="en-GB" dirty="0"/>
              <a:t>Local variables can be made global by defining them with the !global flag.</a:t>
            </a:r>
          </a:p>
        </p:txBody>
      </p:sp>
    </p:spTree>
    <p:extLst>
      <p:ext uri="{BB962C8B-B14F-4D97-AF65-F5344CB8AC3E}">
        <p14:creationId xmlns:p14="http://schemas.microsoft.com/office/powerpoint/2010/main" val="3500004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Local and Global Variables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141168"/>
          </a:xfrm>
        </p:spPr>
        <p:txBody>
          <a:bodyPr>
            <a:normAutofit/>
          </a:bodyPr>
          <a:lstStyle/>
          <a:p>
            <a:r>
              <a:rPr lang="en-GB" dirty="0"/>
              <a:t>Local and global variables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sz="17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maxPageWidth</a:t>
            </a: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960px;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global variable (outside any selector)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5em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local variable inside #main { } selector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r>
              <a:rPr lang="en-GB" dirty="0"/>
              <a:t>Local variable made global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#main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5em !global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local variable made global</a:t>
            </a:r>
            <a:endParaRPr lang="en-GB" sz="1700" dirty="0">
              <a:solidFill>
                <a:srgbClr val="0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#sidebar 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sz="1700" dirty="0">
                <a:solidFill>
                  <a:srgbClr val="00B05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// using local variable that was made global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365760" lvl="1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50024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Sass Data Types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Sass supports seven main data types:</a:t>
            </a:r>
          </a:p>
          <a:p>
            <a:pPr lvl="1"/>
            <a:r>
              <a:rPr lang="en-GB" b="1" dirty="0"/>
              <a:t>Numbers</a:t>
            </a:r>
            <a:r>
              <a:rPr lang="en-GB" dirty="0"/>
              <a:t>: e.g. 1, 2, 13, 10px, 5em</a:t>
            </a:r>
          </a:p>
          <a:p>
            <a:pPr lvl="1"/>
            <a:r>
              <a:rPr lang="en-GB" b="1" dirty="0"/>
              <a:t>Strings</a:t>
            </a:r>
            <a:r>
              <a:rPr lang="en-GB" dirty="0"/>
              <a:t> of text, with and without quotes: e.g. “foo”, ‘bar’, </a:t>
            </a:r>
            <a:r>
              <a:rPr lang="en-GB" dirty="0" err="1"/>
              <a:t>baz</a:t>
            </a:r>
            <a:endParaRPr lang="en-GB" dirty="0"/>
          </a:p>
          <a:p>
            <a:pPr lvl="1"/>
            <a:r>
              <a:rPr lang="en-GB" b="1" dirty="0"/>
              <a:t>Colours</a:t>
            </a:r>
            <a:r>
              <a:rPr lang="en-GB" dirty="0"/>
              <a:t>: e.g. blue, #0000ff; </a:t>
            </a:r>
            <a:r>
              <a:rPr lang="en-GB" dirty="0" err="1"/>
              <a:t>rgba</a:t>
            </a:r>
            <a:r>
              <a:rPr lang="en-GB" dirty="0"/>
              <a:t>(0,0,255, 0.5)</a:t>
            </a:r>
          </a:p>
          <a:p>
            <a:pPr lvl="1"/>
            <a:r>
              <a:rPr lang="en-GB" b="1" dirty="0"/>
              <a:t>Booleans</a:t>
            </a:r>
            <a:r>
              <a:rPr lang="en-GB" dirty="0"/>
              <a:t>: i.e. true, false</a:t>
            </a:r>
          </a:p>
          <a:p>
            <a:pPr lvl="1"/>
            <a:r>
              <a:rPr lang="en-GB" b="1" dirty="0"/>
              <a:t>Nulls</a:t>
            </a:r>
            <a:r>
              <a:rPr lang="en-GB" dirty="0"/>
              <a:t>: i.e. null</a:t>
            </a:r>
          </a:p>
          <a:p>
            <a:pPr lvl="1"/>
            <a:r>
              <a:rPr lang="en-GB" b="1" dirty="0"/>
              <a:t>List of values</a:t>
            </a:r>
            <a:r>
              <a:rPr lang="en-GB" dirty="0"/>
              <a:t>, separated by commas or spaces: e.g. 1.5em 1em 0 2em	Helvetica, Arial, sans-serif</a:t>
            </a:r>
          </a:p>
          <a:p>
            <a:pPr lvl="1"/>
            <a:r>
              <a:rPr lang="en-GB" b="1" dirty="0"/>
              <a:t>Key-value pairs (maps)</a:t>
            </a:r>
            <a:r>
              <a:rPr lang="en-GB" dirty="0"/>
              <a:t>: e.g. key1: value1, key2: value2</a:t>
            </a:r>
          </a:p>
          <a:p>
            <a:pPr lvl="1"/>
            <a:r>
              <a:rPr lang="en-GB" b="1" dirty="0"/>
              <a:t>Function references</a:t>
            </a:r>
            <a:r>
              <a:rPr lang="en-GB" dirty="0"/>
              <a:t> reusable, predefined functions</a:t>
            </a:r>
            <a:endParaRPr lang="en-GB" b="1" dirty="0"/>
          </a:p>
          <a:p>
            <a:r>
              <a:rPr lang="en-GB" dirty="0"/>
              <a:t>You do not have to specify the data type, it is inferred from the value.</a:t>
            </a:r>
          </a:p>
        </p:txBody>
      </p:sp>
    </p:spTree>
    <p:extLst>
      <p:ext uri="{BB962C8B-B14F-4D97-AF65-F5344CB8AC3E}">
        <p14:creationId xmlns:p14="http://schemas.microsoft.com/office/powerpoint/2010/main" val="25170528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Interpolation: #{}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Variables can also be used in </a:t>
            </a:r>
            <a:r>
              <a:rPr lang="en-GB" b="1" dirty="0"/>
              <a:t>CSS selectors</a:t>
            </a:r>
            <a:r>
              <a:rPr lang="en-GB" dirty="0"/>
              <a:t> and </a:t>
            </a:r>
            <a:r>
              <a:rPr lang="en-GB" b="1" dirty="0"/>
              <a:t>property names</a:t>
            </a:r>
            <a:r>
              <a:rPr lang="en-GB" dirty="0"/>
              <a:t>.</a:t>
            </a:r>
          </a:p>
          <a:p>
            <a:r>
              <a:rPr lang="en-GB" dirty="0"/>
              <a:t>It requires using the </a:t>
            </a:r>
            <a:r>
              <a:rPr lang="en-GB" b="1" dirty="0"/>
              <a:t>#{variable-name}</a:t>
            </a:r>
            <a:r>
              <a:rPr lang="en-GB" dirty="0"/>
              <a:t> interpolation syntax.</a:t>
            </a:r>
          </a:p>
          <a:p>
            <a:r>
              <a:rPr lang="en-GB" dirty="0"/>
              <a:t>For example:</a:t>
            </a:r>
          </a:p>
          <a:p>
            <a:pPr marL="594360" lvl="2" indent="0">
              <a:buNone/>
            </a:pPr>
            <a:r>
              <a:rPr lang="en-GB" sz="2900" dirty="0">
                <a:solidFill>
                  <a:srgbClr val="800080"/>
                </a:solidFill>
                <a:latin typeface="Consolas" panose="020B0609020204030204" pitchFamily="49" charset="0"/>
              </a:rPr>
              <a:t>$menu-class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menu</a:t>
            </a:r>
            <a:r>
              <a:rPr lang="en-GB" sz="2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  <a:endParaRPr lang="en-GB" sz="2600" dirty="0">
              <a:solidFill>
                <a:srgbClr val="8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600" dirty="0" err="1">
                <a:solidFill>
                  <a:srgbClr val="800000"/>
                </a:solidFill>
                <a:latin typeface="Consolas" panose="020B0609020204030204" pitchFamily="49" charset="0"/>
              </a:rPr>
              <a:t>ul</a:t>
            </a: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.#{</a:t>
            </a:r>
            <a:r>
              <a:rPr lang="en-GB" sz="2600" dirty="0">
                <a:solidFill>
                  <a:srgbClr val="800080"/>
                </a:solidFill>
                <a:latin typeface="Consolas" panose="020B0609020204030204" pitchFamily="49" charset="0"/>
              </a:rPr>
              <a:t>$menu-class</a:t>
            </a:r>
            <a:r>
              <a:rPr lang="en-GB" sz="2600" dirty="0">
                <a:solidFill>
                  <a:srgbClr val="800000"/>
                </a:solidFill>
                <a:latin typeface="Consolas" panose="020B0609020204030204" pitchFamily="49" charset="0"/>
              </a:rPr>
              <a:t>}</a:t>
            </a:r>
            <a:r>
              <a:rPr lang="en-GB" sz="2600" dirty="0">
                <a:solidFill>
                  <a:srgbClr val="000000"/>
                </a:solidFill>
                <a:latin typeface="Consolas" panose="020B0609020204030204" pitchFamily="49" charset="0"/>
              </a:rPr>
              <a:t> { … }</a:t>
            </a:r>
            <a:endParaRPr lang="en-GB" dirty="0"/>
          </a:p>
          <a:p>
            <a:r>
              <a:rPr lang="en-GB" dirty="0"/>
              <a:t>Will compile to:</a:t>
            </a:r>
          </a:p>
          <a:p>
            <a:pPr marL="640080" lvl="2" indent="0">
              <a:buNone/>
            </a:pPr>
            <a:r>
              <a:rPr lang="en-GB" sz="2500" dirty="0" err="1">
                <a:solidFill>
                  <a:srgbClr val="800000"/>
                </a:solidFill>
                <a:latin typeface="Consolas" panose="020B0609020204030204" pitchFamily="49" charset="0"/>
              </a:rPr>
              <a:t>ul.menu</a:t>
            </a:r>
            <a:r>
              <a:rPr lang="en-GB" sz="2500" dirty="0">
                <a:solidFill>
                  <a:srgbClr val="000000"/>
                </a:solidFill>
                <a:latin typeface="Consolas" panose="020B0609020204030204" pitchFamily="49" charset="0"/>
              </a:rPr>
              <a:t> { … }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86508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CSS has a few properties that are in “</a:t>
            </a:r>
            <a:r>
              <a:rPr lang="en-GB" b="1" dirty="0"/>
              <a:t>namespaces</a:t>
            </a:r>
            <a:r>
              <a:rPr lang="en-GB" dirty="0"/>
              <a:t>”, i.e. they are grouped together.</a:t>
            </a:r>
          </a:p>
          <a:p>
            <a:r>
              <a:rPr lang="en-GB" dirty="0"/>
              <a:t>For example, all font properties are in the “font” namespace, which means you have to write “font-” before each of the properties. E.g.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-size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b="1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This makes writing the properties </a:t>
            </a:r>
            <a:r>
              <a:rPr lang="en-GB" dirty="0">
                <a:hlinkClick r:id="rId2"/>
              </a:rPr>
              <a:t>verbose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395917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properties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Sass provides a shortcut for verbose namespace properties, by:</a:t>
            </a:r>
          </a:p>
          <a:p>
            <a:pPr lvl="1"/>
            <a:r>
              <a:rPr lang="en-GB" dirty="0"/>
              <a:t>writing the namespace once, </a:t>
            </a:r>
          </a:p>
          <a:p>
            <a:pPr lvl="1"/>
            <a:r>
              <a:rPr lang="en-GB" dirty="0"/>
              <a:t>and then nesting each of the sub-properties within it using curly braces { … }.</a:t>
            </a:r>
          </a:p>
          <a:p>
            <a:pPr>
              <a:spcAft>
                <a:spcPts val="600"/>
              </a:spcAft>
            </a:pPr>
            <a:r>
              <a:rPr lang="en-GB" dirty="0"/>
              <a:t>For example: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2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200" b="1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</a:t>
            </a:r>
            <a:r>
              <a:rPr lang="en-GB" sz="22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size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2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weight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2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2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}</a:t>
            </a:r>
          </a:p>
          <a:p>
            <a:pPr marL="685800" lvl="2" indent="0">
              <a:buNone/>
            </a:pPr>
            <a:r>
              <a:rPr lang="en-GB" sz="19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200" dirty="0"/>
          </a:p>
          <a:p>
            <a:endParaRPr lang="en-GB" dirty="0"/>
          </a:p>
        </p:txBody>
      </p:sp>
      <p:cxnSp>
        <p:nvCxnSpPr>
          <p:cNvPr id="8" name="Straight Arrow Connector 7"/>
          <p:cNvCxnSpPr>
            <a:stCxn id="16" idx="1"/>
          </p:cNvCxnSpPr>
          <p:nvPr/>
        </p:nvCxnSpPr>
        <p:spPr>
          <a:xfrm flipH="1">
            <a:off x="2318714" y="4087178"/>
            <a:ext cx="2241984" cy="49395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ight Brace 8"/>
          <p:cNvSpPr/>
          <p:nvPr/>
        </p:nvSpPr>
        <p:spPr>
          <a:xfrm flipH="1">
            <a:off x="1282846" y="4725144"/>
            <a:ext cx="458716" cy="1008112"/>
          </a:xfrm>
          <a:prstGeom prst="rightBrace">
            <a:avLst>
              <a:gd name="adj1" fmla="val 8333"/>
              <a:gd name="adj2" fmla="val 4936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35497" y="4725144"/>
            <a:ext cx="170606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Sub-properties are nested within 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625032" y="4329678"/>
            <a:ext cx="3839513" cy="21236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2700" dirty="0"/>
              <a:t>This will compile to: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sz="2000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bigText</a:t>
            </a:r>
            <a:r>
              <a:rPr lang="en-GB" sz="20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font-name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font-size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2em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sz="20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font-weight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sz="2000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685800" lvl="2" indent="0">
              <a:buNone/>
            </a:pPr>
            <a:r>
              <a:rPr lang="en-GB" sz="20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sz="2000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4355976" y="4005064"/>
            <a:ext cx="0" cy="22772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Box 15"/>
          <p:cNvSpPr txBox="1"/>
          <p:nvPr/>
        </p:nvSpPr>
        <p:spPr>
          <a:xfrm>
            <a:off x="4560698" y="3764012"/>
            <a:ext cx="3787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Namespace is written once, defining “font” properties…</a:t>
            </a:r>
          </a:p>
        </p:txBody>
      </p:sp>
    </p:spTree>
    <p:extLst>
      <p:ext uri="{BB962C8B-B14F-4D97-AF65-F5344CB8AC3E}">
        <p14:creationId xmlns:p14="http://schemas.microsoft.com/office/powerpoint/2010/main" val="16433423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animBg="1"/>
      <p:bldP spid="10" grpId="0"/>
      <p:bldP spid="7" grpId="0"/>
      <p:bldP spid="1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Can you think of any other examples of CSS properties that are in “namespaces” that you can use nesting for?</a:t>
            </a:r>
          </a:p>
        </p:txBody>
      </p:sp>
    </p:spTree>
    <p:extLst>
      <p:ext uri="{BB962C8B-B14F-4D97-AF65-F5344CB8AC3E}">
        <p14:creationId xmlns:p14="http://schemas.microsoft.com/office/powerpoint/2010/main" val="331744674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Allows you to nest CSS rules within one another.</a:t>
            </a:r>
          </a:p>
          <a:p>
            <a:r>
              <a:rPr lang="en-GB" dirty="0"/>
              <a:t>It helps to avoid repetition of parent selectors.</a:t>
            </a:r>
          </a:p>
          <a:p>
            <a:r>
              <a:rPr lang="en-GB" dirty="0"/>
              <a:t>For example, say we have the following HTML</a:t>
            </a:r>
          </a:p>
          <a:p>
            <a:pPr marL="320040" lvl="1" indent="0">
              <a:buNone/>
            </a:pPr>
            <a:r>
              <a:rPr lang="en-GB" i="1" u="sng" dirty="0"/>
              <a:t>HTML</a:t>
            </a:r>
            <a:r>
              <a:rPr lang="en-GB" dirty="0"/>
              <a:t>				</a:t>
            </a:r>
            <a:r>
              <a:rPr lang="en-GB" i="1" u="sng" dirty="0"/>
              <a:t>Possible Selectors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938797"/>
              </p:ext>
            </p:extLst>
          </p:nvPr>
        </p:nvGraphicFramePr>
        <p:xfrm>
          <a:off x="612648" y="3861048"/>
          <a:ext cx="8153400" cy="28346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467943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4739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id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="main"&gt;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baseline="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baseline="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   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   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  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>
                        <a:solidFill>
                          <a:srgbClr val="000000"/>
                        </a:solidFill>
                        <a:latin typeface="Consolas" panose="020B0609020204030204" pitchFamily="49" charset="0"/>
                      </a:endParaRP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div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</a:p>
                    <a:p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 </a:t>
                      </a:r>
                      <a:r>
                        <a:rPr lang="en-GB" sz="1800" dirty="0">
                          <a:solidFill>
                            <a:srgbClr val="FF0000"/>
                          </a:solidFill>
                          <a:latin typeface="Consolas" panose="020B0609020204030204" pitchFamily="49" charset="0"/>
                        </a:rPr>
                        <a:t>class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="</a:t>
                      </a:r>
                      <a:r>
                        <a:rPr lang="en-GB" sz="1800" dirty="0" err="1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redbox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"&gt;</a:t>
                      </a:r>
                      <a:r>
                        <a:rPr lang="en-GB" sz="1800" dirty="0">
                          <a:solidFill>
                            <a:srgbClr val="000000"/>
                          </a:solidFill>
                          <a:latin typeface="Consolas" panose="020B0609020204030204" pitchFamily="49" charset="0"/>
                        </a:rPr>
                        <a:t>...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&lt;/</a:t>
                      </a:r>
                      <a:r>
                        <a:rPr lang="en-GB" sz="1800" dirty="0">
                          <a:solidFill>
                            <a:srgbClr val="800000"/>
                          </a:solidFill>
                          <a:latin typeface="Consolas" panose="020B0609020204030204" pitchFamily="49" charset="0"/>
                        </a:rPr>
                        <a:t>p</a:t>
                      </a:r>
                      <a:r>
                        <a:rPr lang="en-GB" sz="1800" dirty="0">
                          <a:solidFill>
                            <a:srgbClr val="0000FF"/>
                          </a:solidFill>
                          <a:latin typeface="Consolas" panose="020B0609020204030204" pitchFamily="49" charset="0"/>
                        </a:rPr>
                        <a:t>&gt;</a:t>
                      </a:r>
                      <a:endParaRPr lang="en-GB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#main</a:t>
                      </a:r>
                    </a:p>
                    <a:p>
                      <a:r>
                        <a:rPr lang="en-GB" dirty="0"/>
                        <a:t>#main</a:t>
                      </a:r>
                      <a:r>
                        <a:rPr lang="en-GB" baseline="0" dirty="0"/>
                        <a:t> div</a:t>
                      </a:r>
                    </a:p>
                    <a:p>
                      <a:endParaRPr lang="en-GB" baseline="0" dirty="0"/>
                    </a:p>
                    <a:p>
                      <a:endParaRPr lang="en-GB" baseline="0" dirty="0"/>
                    </a:p>
                    <a:p>
                      <a:r>
                        <a:rPr lang="en-GB" baseline="0" dirty="0"/>
                        <a:t>#main div .</a:t>
                      </a:r>
                      <a:r>
                        <a:rPr lang="en-GB" baseline="0" dirty="0" err="1"/>
                        <a:t>redbox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</a:tbl>
          </a:graphicData>
        </a:graphic>
      </p:graphicFrame>
      <p:sp>
        <p:nvSpPr>
          <p:cNvPr id="5" name="Right Brace 4"/>
          <p:cNvSpPr/>
          <p:nvPr/>
        </p:nvSpPr>
        <p:spPr>
          <a:xfrm>
            <a:off x="5220072" y="4869160"/>
            <a:ext cx="144016" cy="576064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4860032" y="3573016"/>
            <a:ext cx="3600400" cy="302433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54539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Rules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Sass nested rules, you can write: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#00ff00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97%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redbox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background-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#ff0000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}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r>
              <a:rPr lang="en-GB" dirty="0"/>
              <a:t>This will compile to: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#00ff00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width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97%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sz="1700" dirty="0"/>
          </a:p>
          <a:p>
            <a:pPr marL="594360" lvl="2" indent="0">
              <a:buNone/>
            </a:pP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#main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.</a:t>
            </a:r>
            <a:r>
              <a:rPr lang="en-GB" sz="1700" dirty="0" err="1">
                <a:solidFill>
                  <a:srgbClr val="000000"/>
                </a:solidFill>
                <a:latin typeface="Consolas" panose="020B0609020204030204" pitchFamily="49" charset="0"/>
              </a:rPr>
              <a:t>redbox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background-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#ff0000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7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#000000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220072" y="2564904"/>
            <a:ext cx="3663182" cy="255454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id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="main"&gt;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   ...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   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   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6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600" dirty="0" err="1">
                <a:solidFill>
                  <a:srgbClr val="0000FF"/>
                </a:solidFill>
                <a:latin typeface="Consolas" panose="020B0609020204030204" pitchFamily="49" charset="0"/>
              </a:rPr>
              <a:t>redbox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600" dirty="0">
                <a:solidFill>
                  <a:srgbClr val="000000"/>
                </a:solidFill>
                <a:latin typeface="Consolas" panose="020B0609020204030204" pitchFamily="49" charset="0"/>
              </a:rPr>
              <a:t>...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600" dirty="0">
                <a:solidFill>
                  <a:srgbClr val="800000"/>
                </a:solidFill>
                <a:latin typeface="Consolas" panose="020B0609020204030204" pitchFamily="49" charset="0"/>
              </a:rPr>
              <a:t>p</a:t>
            </a:r>
            <a:r>
              <a:rPr lang="en-GB" sz="16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600" dirty="0"/>
          </a:p>
        </p:txBody>
      </p:sp>
      <p:cxnSp>
        <p:nvCxnSpPr>
          <p:cNvPr id="6" name="Straight Arrow Connector 5"/>
          <p:cNvCxnSpPr/>
          <p:nvPr/>
        </p:nvCxnSpPr>
        <p:spPr>
          <a:xfrm>
            <a:off x="2411760" y="2132856"/>
            <a:ext cx="3168352" cy="8640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>
            <a:off x="2699792" y="2924944"/>
            <a:ext cx="3024336" cy="79208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9" name="Left Brace 8"/>
          <p:cNvSpPr/>
          <p:nvPr/>
        </p:nvSpPr>
        <p:spPr>
          <a:xfrm>
            <a:off x="5724128" y="3501008"/>
            <a:ext cx="144016" cy="504056"/>
          </a:xfrm>
          <a:prstGeom prst="leftBrace">
            <a:avLst/>
          </a:prstGeom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6099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9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Nested Rules, Referencing Parents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Nested rules in Sass also allow you to reference the </a:t>
            </a:r>
            <a:r>
              <a:rPr lang="en-GB" b="1" dirty="0"/>
              <a:t>parent</a:t>
            </a:r>
            <a:r>
              <a:rPr lang="en-GB" dirty="0"/>
              <a:t> element and define styles other than the default.</a:t>
            </a:r>
          </a:p>
          <a:p>
            <a:r>
              <a:rPr lang="en-GB" dirty="0"/>
              <a:t>This can be useful, for example, to define styles that:</a:t>
            </a:r>
          </a:p>
          <a:p>
            <a:pPr lvl="1"/>
            <a:r>
              <a:rPr lang="en-GB" dirty="0"/>
              <a:t>indicate the state of an element e.g. hover, active</a:t>
            </a:r>
          </a:p>
          <a:p>
            <a:pPr lvl="1"/>
            <a:r>
              <a:rPr lang="en-GB" dirty="0"/>
              <a:t>change descendant styles dynamically when a parent element is changed to a particular class.</a:t>
            </a:r>
          </a:p>
          <a:p>
            <a:r>
              <a:rPr lang="en-GB" dirty="0"/>
              <a:t>To reference the parent element, you use the </a:t>
            </a:r>
            <a:r>
              <a:rPr lang="en-GB" b="1" dirty="0"/>
              <a:t>&amp;</a:t>
            </a:r>
            <a:r>
              <a:rPr lang="en-GB" dirty="0"/>
              <a:t> </a:t>
            </a:r>
            <a:r>
              <a:rPr lang="en-GB" b="1" dirty="0"/>
              <a:t>symbol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493026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Referencing Parent Selectors, &amp;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For example, you want to style a link, &lt;a&gt;, element and also add styles for when:</a:t>
            </a:r>
          </a:p>
          <a:p>
            <a:pPr lvl="1"/>
            <a:r>
              <a:rPr lang="en-GB" dirty="0"/>
              <a:t>A user hovers over it</a:t>
            </a:r>
          </a:p>
          <a:p>
            <a:pPr lvl="1"/>
            <a:r>
              <a:rPr lang="en-GB" dirty="0"/>
              <a:t>The &lt;body&gt; element has a class style “</a:t>
            </a:r>
            <a:r>
              <a:rPr lang="en-GB" dirty="0" err="1"/>
              <a:t>firefox</a:t>
            </a:r>
            <a:r>
              <a:rPr lang="en-GB" dirty="0"/>
              <a:t>”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   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&amp;:hover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underline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  </a:t>
            </a: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body.firefox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&amp;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normal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Compiles to: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a:hover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underline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pPr marL="1051560" lvl="3" indent="0">
              <a:buNone/>
            </a:pPr>
            <a:r>
              <a:rPr lang="en-GB" dirty="0" err="1">
                <a:solidFill>
                  <a:srgbClr val="800000"/>
                </a:solidFill>
                <a:latin typeface="Consolas" panose="020B0609020204030204" pitchFamily="49" charset="0"/>
              </a:rPr>
              <a:t>body.firefox</a:t>
            </a:r>
            <a:r>
              <a:rPr lang="en-GB" dirty="0">
                <a:solidFill>
                  <a:srgbClr val="800000"/>
                </a:solidFill>
                <a:latin typeface="Consolas" panose="020B0609020204030204" pitchFamily="49" charset="0"/>
              </a:rPr>
              <a:t> a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  <a:r>
              <a:rPr lang="en-GB" dirty="0">
                <a:solidFill>
                  <a:srgbClr val="FF0000"/>
                </a:solidFill>
                <a:latin typeface="Consolas" panose="020B0609020204030204" pitchFamily="49" charset="0"/>
              </a:rPr>
              <a:t>font-weight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normal</a:t>
            </a:r>
            <a:r>
              <a:rPr lang="en-GB" dirty="0">
                <a:solidFill>
                  <a:srgbClr val="000000"/>
                </a:solidFill>
                <a:latin typeface="Consolas" panose="020B0609020204030204" pitchFamily="49" charset="0"/>
              </a:rPr>
              <a:t>; }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5148064" y="3140968"/>
            <a:ext cx="1921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Parent Element, a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>
          <a:xfrm flipH="1">
            <a:off x="2195736" y="3325634"/>
            <a:ext cx="2952328" cy="3135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107504" y="3510300"/>
            <a:ext cx="1946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Parent referenced using &amp; symbol in nested rule</a:t>
            </a:r>
          </a:p>
        </p:txBody>
      </p:sp>
      <p:cxnSp>
        <p:nvCxnSpPr>
          <p:cNvPr id="9" name="Straight Arrow Connector 8"/>
          <p:cNvCxnSpPr/>
          <p:nvPr/>
        </p:nvCxnSpPr>
        <p:spPr>
          <a:xfrm>
            <a:off x="1331640" y="4293096"/>
            <a:ext cx="7920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>
            <a:off x="1331640" y="4293096"/>
            <a:ext cx="2520280" cy="36004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586387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207824" cy="470912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Sometimes you want a set of styles to have its own specific styles, as well as the styles of another selector.</a:t>
            </a:r>
          </a:p>
          <a:p>
            <a:r>
              <a:rPr lang="en-GB" dirty="0"/>
              <a:t>In standard CSS, you have to combine these multiple styles.</a:t>
            </a:r>
          </a:p>
          <a:p>
            <a:r>
              <a:rPr lang="en-GB" dirty="0"/>
              <a:t>The </a:t>
            </a:r>
            <a:r>
              <a:rPr lang="en-GB" b="1" dirty="0"/>
              <a:t>@extend</a:t>
            </a:r>
            <a:r>
              <a:rPr lang="en-GB" dirty="0"/>
              <a:t> rule allows a set of styles to be inherited/extended from the styles of another.</a:t>
            </a:r>
          </a:p>
          <a:p>
            <a:r>
              <a:rPr lang="en-GB" dirty="0"/>
              <a:t>For example</a:t>
            </a:r>
          </a:p>
          <a:p>
            <a:pPr lvl="1"/>
            <a:r>
              <a:rPr lang="en-GB" dirty="0"/>
              <a:t>You have a generic set of styles to display errors</a:t>
            </a:r>
          </a:p>
          <a:p>
            <a:pPr lvl="1"/>
            <a:r>
              <a:rPr lang="en-GB" dirty="0"/>
              <a:t>Other more specific styles for different error types</a:t>
            </a:r>
          </a:p>
        </p:txBody>
      </p:sp>
    </p:spTree>
    <p:extLst>
      <p:ext uri="{BB962C8B-B14F-4D97-AF65-F5344CB8AC3E}">
        <p14:creationId xmlns:p14="http://schemas.microsoft.com/office/powerpoint/2010/main" val="115580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Suppose you have the following CSS styles:</a:t>
            </a:r>
          </a:p>
          <a:p>
            <a:pPr lvl="1"/>
            <a:r>
              <a:rPr lang="en-GB" dirty="0"/>
              <a:t>Displays a bordered box around the content.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5px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2px dotted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background-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colBoxBkgrd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Makes the border box blue and changes the text colour.</a:t>
            </a:r>
            <a:endParaRPr lang="en-GB" sz="2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.info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#00f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lvl="1"/>
            <a:r>
              <a:rPr lang="en-GB" dirty="0">
                <a:solidFill>
                  <a:prstClr val="black"/>
                </a:solidFill>
              </a:rPr>
              <a:t>Makes the border box red and changes the text colour.</a:t>
            </a:r>
            <a:endParaRPr lang="en-GB" sz="25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.error 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#f00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33390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How can you combine the style definitions on the previous slide to display:</a:t>
            </a:r>
          </a:p>
          <a:p>
            <a:pPr lvl="1"/>
            <a:r>
              <a:rPr lang="en-GB" dirty="0"/>
              <a:t>A warning information message with a blue border box and its corresponding text colour?</a:t>
            </a:r>
          </a:p>
          <a:p>
            <a:pPr lvl="1"/>
            <a:r>
              <a:rPr lang="en-GB" dirty="0"/>
              <a:t>An error warning message with a red border box and its corresponding text colour?</a:t>
            </a:r>
          </a:p>
          <a:p>
            <a:r>
              <a:rPr lang="en-GB" dirty="0"/>
              <a:t>Fill in the missing class(</a:t>
            </a:r>
            <a:r>
              <a:rPr lang="en-GB" dirty="0" err="1"/>
              <a:t>es</a:t>
            </a:r>
            <a:r>
              <a:rPr lang="en-GB" dirty="0"/>
              <a:t>):</a:t>
            </a:r>
          </a:p>
          <a:p>
            <a:pPr marL="594360" lvl="2" indent="0">
              <a:buNone/>
            </a:pP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="             "&gt;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7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7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="             "&gt;</a:t>
            </a:r>
            <a:r>
              <a:rPr lang="en-GB" sz="17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7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7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</a:p>
          <a:p>
            <a:pPr marL="91440" indent="0">
              <a:buNone/>
            </a:pP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4797152"/>
            <a:ext cx="124175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Information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5108022"/>
            <a:ext cx="6641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Error</a:t>
            </a:r>
          </a:p>
        </p:txBody>
      </p:sp>
    </p:spTree>
    <p:extLst>
      <p:ext uri="{BB962C8B-B14F-4D97-AF65-F5344CB8AC3E}">
        <p14:creationId xmlns:p14="http://schemas.microsoft.com/office/powerpoint/2010/main" val="16357647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@Extend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35719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Using Sass @extend, you can have one class name in the HTML instead of combining multiple styles: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warningInfo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warningError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600" dirty="0"/>
          </a:p>
          <a:p>
            <a:r>
              <a:rPr lang="en-GB" dirty="0"/>
              <a:t>And define CSS styles, using Sass @extend: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padding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5px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2px dotted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background-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colBoxBkgrd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latin typeface="Consolas" panose="020B0609020204030204" pitchFamily="49" charset="0"/>
              </a:rPr>
              <a:t>warningInfo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b="1" dirty="0">
                <a:solidFill>
                  <a:srgbClr val="FF0000"/>
                </a:solidFill>
                <a:latin typeface="Consolas" panose="020B0609020204030204" pitchFamily="49" charset="0"/>
              </a:rPr>
              <a:t>@extend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colTextInfo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#00f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.</a:t>
            </a:r>
            <a:r>
              <a:rPr lang="en-GB" sz="1900" dirty="0" err="1">
                <a:solidFill>
                  <a:srgbClr val="800000"/>
                </a:solidFill>
                <a:latin typeface="Consolas" panose="020B0609020204030204" pitchFamily="49" charset="0"/>
              </a:rPr>
              <a:t>warningError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{ 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   </a:t>
            </a:r>
            <a:r>
              <a:rPr lang="en-GB" sz="1900" b="1" dirty="0">
                <a:solidFill>
                  <a:srgbClr val="FF0000"/>
                </a:solidFill>
                <a:latin typeface="Consolas" panose="020B0609020204030204" pitchFamily="49" charset="0"/>
              </a:rPr>
              <a:t>@extend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.warning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    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$</a:t>
            </a:r>
            <a:r>
              <a:rPr lang="en-GB" sz="1900" dirty="0" err="1">
                <a:solidFill>
                  <a:srgbClr val="0000FF"/>
                </a:solidFill>
                <a:latin typeface="Consolas" panose="020B0609020204030204" pitchFamily="49" charset="0"/>
              </a:rPr>
              <a:t>colTextError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border-</a:t>
            </a:r>
            <a:r>
              <a:rPr lang="en-GB" sz="1900" dirty="0" err="1">
                <a:solidFill>
                  <a:srgbClr val="FF0000"/>
                </a:solidFill>
                <a:latin typeface="Consolas" panose="020B0609020204030204" pitchFamily="49" charset="0"/>
              </a:rPr>
              <a:t>color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: 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#f00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}</a:t>
            </a:r>
          </a:p>
          <a:p>
            <a:pPr marL="1051560" lvl="3" indent="0">
              <a:buNone/>
            </a:pP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7308304" y="3140968"/>
            <a:ext cx="1728192" cy="5847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.warning styles defined once</a:t>
            </a:r>
          </a:p>
        </p:txBody>
      </p:sp>
      <p:cxnSp>
        <p:nvCxnSpPr>
          <p:cNvPr id="6" name="Straight Arrow Connector 5"/>
          <p:cNvCxnSpPr>
            <a:stCxn id="4" idx="1"/>
          </p:cNvCxnSpPr>
          <p:nvPr/>
        </p:nvCxnSpPr>
        <p:spPr>
          <a:xfrm flipH="1">
            <a:off x="2987824" y="3433356"/>
            <a:ext cx="4320480" cy="4355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/>
          <p:cNvSpPr txBox="1"/>
          <p:nvPr/>
        </p:nvSpPr>
        <p:spPr>
          <a:xfrm>
            <a:off x="7236296" y="4581128"/>
            <a:ext cx="1907704" cy="132343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1600" dirty="0"/>
              <a:t>.warning styles reused (extended) by .</a:t>
            </a:r>
            <a:r>
              <a:rPr lang="en-GB" sz="1600" dirty="0" err="1"/>
              <a:t>warningInfo</a:t>
            </a:r>
            <a:r>
              <a:rPr lang="en-GB" sz="1600" dirty="0"/>
              <a:t> and .</a:t>
            </a:r>
            <a:r>
              <a:rPr lang="en-GB" sz="1600" dirty="0" err="1"/>
              <a:t>warningError</a:t>
            </a:r>
            <a:r>
              <a:rPr lang="en-GB" sz="1600" dirty="0"/>
              <a:t> styles</a:t>
            </a:r>
          </a:p>
        </p:txBody>
      </p:sp>
      <p:cxnSp>
        <p:nvCxnSpPr>
          <p:cNvPr id="9" name="Straight Arrow Connector 8"/>
          <p:cNvCxnSpPr>
            <a:stCxn id="7" idx="1"/>
          </p:cNvCxnSpPr>
          <p:nvPr/>
        </p:nvCxnSpPr>
        <p:spPr>
          <a:xfrm flipH="1" flipV="1">
            <a:off x="4355976" y="4797152"/>
            <a:ext cx="2880320" cy="445696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>
            <a:stCxn id="7" idx="1"/>
          </p:cNvCxnSpPr>
          <p:nvPr/>
        </p:nvCxnSpPr>
        <p:spPr>
          <a:xfrm flipH="1">
            <a:off x="4355976" y="5242848"/>
            <a:ext cx="2880320" cy="66171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16624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7" grpId="0" animBg="1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25144"/>
          </a:xfrm>
        </p:spPr>
        <p:txBody>
          <a:bodyPr>
            <a:normAutofit fontScale="92500"/>
          </a:bodyPr>
          <a:lstStyle/>
          <a:p>
            <a:r>
              <a:rPr lang="en-GB" dirty="0"/>
              <a:t>Allows you to define reusable blocks of CSS styles once and then allow you to “mix-in” these CSS code blocks elsewhere in your main CSS file(s).</a:t>
            </a:r>
          </a:p>
          <a:p>
            <a:r>
              <a:rPr lang="en-GB" dirty="0" err="1"/>
              <a:t>Mixins</a:t>
            </a:r>
            <a:r>
              <a:rPr lang="en-GB" dirty="0"/>
              <a:t> can also accept arguments (similar to function parameters).</a:t>
            </a:r>
          </a:p>
          <a:p>
            <a:r>
              <a:rPr lang="en-GB" dirty="0" err="1"/>
              <a:t>Mixins</a:t>
            </a:r>
            <a:r>
              <a:rPr lang="en-GB" dirty="0"/>
              <a:t> are defined using the </a:t>
            </a:r>
            <a:r>
              <a:rPr lang="en-GB" b="1" dirty="0"/>
              <a:t>@</a:t>
            </a:r>
            <a:r>
              <a:rPr lang="en-GB" b="1" dirty="0" err="1"/>
              <a:t>mixin</a:t>
            </a:r>
            <a:r>
              <a:rPr lang="en-GB" dirty="0"/>
              <a:t> directive, followed by a chosen name for the </a:t>
            </a:r>
            <a:r>
              <a:rPr lang="en-GB" dirty="0" err="1"/>
              <a:t>mixin</a:t>
            </a:r>
            <a:r>
              <a:rPr lang="en-GB" dirty="0"/>
              <a:t> and optionally the arguments allowed.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 { … };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OR</a:t>
            </a:r>
          </a:p>
          <a:p>
            <a:pPr marL="685800" lvl="2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name (arguments) { … };</a:t>
            </a:r>
          </a:p>
        </p:txBody>
      </p:sp>
    </p:spTree>
    <p:extLst>
      <p:ext uri="{BB962C8B-B14F-4D97-AF65-F5344CB8AC3E}">
        <p14:creationId xmlns:p14="http://schemas.microsoft.com/office/powerpoint/2010/main" val="900602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06916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For example, the following defines a </a:t>
            </a:r>
            <a:r>
              <a:rPr lang="en-GB" dirty="0" err="1"/>
              <a:t>mixin</a:t>
            </a:r>
            <a:r>
              <a:rPr lang="en-GB" dirty="0"/>
              <a:t> to style large text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large-text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font: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family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Arial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size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3em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weight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bold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#E82C0C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To use a </a:t>
            </a:r>
            <a:r>
              <a:rPr lang="en-GB" dirty="0" err="1"/>
              <a:t>mixin</a:t>
            </a:r>
            <a:r>
              <a:rPr lang="en-GB" dirty="0"/>
              <a:t> in another style, you use the @include directive: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.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pageTitle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@include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large-text;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padding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5px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56757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What will be the CSS generated for .</a:t>
            </a:r>
            <a:r>
              <a:rPr lang="en-GB" dirty="0" err="1"/>
              <a:t>pageTitle</a:t>
            </a:r>
            <a:r>
              <a:rPr lang="en-GB" dirty="0"/>
              <a:t> on the previous slide?</a:t>
            </a:r>
          </a:p>
        </p:txBody>
      </p:sp>
    </p:spTree>
    <p:extLst>
      <p:ext uri="{BB962C8B-B14F-4D97-AF65-F5344CB8AC3E}">
        <p14:creationId xmlns:p14="http://schemas.microsoft.com/office/powerpoint/2010/main" val="253800674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8531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You can also use defined </a:t>
            </a:r>
            <a:r>
              <a:rPr lang="en-GB" dirty="0" err="1"/>
              <a:t>mixins</a:t>
            </a:r>
            <a:r>
              <a:rPr lang="en-GB" dirty="0"/>
              <a:t> outside of any CSS selectors.</a:t>
            </a:r>
          </a:p>
          <a:p>
            <a:r>
              <a:rPr lang="en-GB" dirty="0"/>
              <a:t>For example, a defined </a:t>
            </a:r>
            <a:r>
              <a:rPr lang="en-GB" dirty="0" err="1"/>
              <a:t>mixin</a:t>
            </a:r>
            <a:r>
              <a:rPr lang="en-GB" dirty="0"/>
              <a:t> for &lt;a&gt; elements: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default-link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a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  </a:t>
            </a: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text-decoration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none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blue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 }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Then use the </a:t>
            </a:r>
            <a:r>
              <a:rPr lang="en-GB" dirty="0" err="1"/>
              <a:t>mixin</a:t>
            </a:r>
            <a:r>
              <a:rPr lang="en-GB" dirty="0"/>
              <a:t> in your .</a:t>
            </a:r>
            <a:r>
              <a:rPr lang="en-GB" dirty="0" err="1"/>
              <a:t>scss</a:t>
            </a:r>
            <a:r>
              <a:rPr lang="en-GB" dirty="0"/>
              <a:t> stylesheet – no selector specified:</a:t>
            </a:r>
          </a:p>
          <a:p>
            <a:pPr marL="114300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default-link;</a:t>
            </a:r>
            <a:endParaRPr lang="en-GB" dirty="0"/>
          </a:p>
          <a:p>
            <a:r>
              <a:rPr lang="en-GB" dirty="0" err="1"/>
              <a:t>Mixin</a:t>
            </a:r>
            <a:r>
              <a:rPr lang="en-GB" dirty="0"/>
              <a:t> definitions can also include other </a:t>
            </a:r>
            <a:r>
              <a:rPr lang="en-GB" dirty="0" err="1"/>
              <a:t>mixins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943130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Suppose you have a website that uses bordered outlines to section content</a:t>
            </a:r>
          </a:p>
          <a:p>
            <a:r>
              <a:rPr lang="en-GB" dirty="0"/>
              <a:t>But you want to use different background colours and widths for different types of content</a:t>
            </a:r>
          </a:p>
          <a:p>
            <a:r>
              <a:rPr lang="en-GB" dirty="0"/>
              <a:t>You can define a </a:t>
            </a:r>
            <a:r>
              <a:rPr lang="en-GB" b="1" dirty="0" err="1"/>
              <a:t>mixin</a:t>
            </a:r>
            <a:r>
              <a:rPr lang="en-GB" b="1" dirty="0"/>
              <a:t> with arguments</a:t>
            </a:r>
            <a:r>
              <a:rPr lang="en-GB" dirty="0"/>
              <a:t> for a more dynamic approach.</a:t>
            </a:r>
          </a:p>
          <a:p>
            <a:r>
              <a:rPr lang="en-GB" dirty="0"/>
              <a:t>You can also specify default values for arguments.</a:t>
            </a:r>
          </a:p>
          <a:p>
            <a:pPr marL="685800" lvl="2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584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The following defines a </a:t>
            </a:r>
            <a:r>
              <a:rPr lang="en-GB" dirty="0" err="1"/>
              <a:t>mixin</a:t>
            </a:r>
            <a:r>
              <a:rPr lang="en-GB" dirty="0"/>
              <a:t> called box</a:t>
            </a:r>
          </a:p>
          <a:p>
            <a:r>
              <a:rPr lang="en-GB" dirty="0"/>
              <a:t>It accepts two arguments:</a:t>
            </a:r>
          </a:p>
          <a:p>
            <a:pPr lvl="1"/>
            <a:r>
              <a:rPr lang="en-GB" dirty="0"/>
              <a:t>$</a:t>
            </a:r>
            <a:r>
              <a:rPr lang="en-GB" dirty="0" err="1"/>
              <a:t>bkgrdColour</a:t>
            </a:r>
            <a:r>
              <a:rPr lang="en-GB" dirty="0"/>
              <a:t>: for specifying a background colour</a:t>
            </a:r>
          </a:p>
          <a:p>
            <a:pPr lvl="1"/>
            <a:r>
              <a:rPr lang="en-GB" dirty="0"/>
              <a:t>$width: to specify the width, but this argument has also set a default value of 100px.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$width: 100px)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75856" y="3933056"/>
            <a:ext cx="1728192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5156856" y="3933056"/>
            <a:ext cx="1935424" cy="432048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803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4" grpId="0" animBg="1"/>
      <p:bldP spid="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</a:t>
            </a:r>
            <a:r>
              <a:rPr lang="en-GB" dirty="0" err="1"/>
              <a:t>mixin</a:t>
            </a:r>
            <a:r>
              <a:rPr lang="en-GB" dirty="0"/>
              <a:t> with Arguments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1051560" lvl="3" indent="0">
              <a:buNone/>
            </a:pP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</a:t>
            </a:r>
            <a:r>
              <a:rPr lang="en-GB" dirty="0" err="1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mixin</a:t>
            </a:r>
            <a:r>
              <a:rPr lang="en-GB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$width: 100px) {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background-</a:t>
            </a:r>
            <a:r>
              <a:rPr lang="en-GB" dirty="0" err="1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color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</a:t>
            </a:r>
            <a:r>
              <a:rPr lang="en-GB" dirty="0" err="1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bkgrdColour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	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: </a:t>
            </a:r>
            <a:r>
              <a:rPr lang="en-GB" dirty="0">
                <a:solidFill>
                  <a:srgbClr val="0000FF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$width</a:t>
            </a: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pPr marL="1051560" lvl="3" indent="0">
              <a:buNone/>
            </a:pPr>
            <a:r>
              <a:rPr lang="en-GB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}</a:t>
            </a:r>
            <a:endParaRPr lang="en-GB" dirty="0"/>
          </a:p>
          <a:p>
            <a:r>
              <a:rPr lang="en-GB" dirty="0"/>
              <a:t>You can use this </a:t>
            </a:r>
            <a:r>
              <a:rPr lang="en-GB" dirty="0" err="1"/>
              <a:t>mixin</a:t>
            </a:r>
            <a:r>
              <a:rPr lang="en-GB" dirty="0"/>
              <a:t> as follows:</a:t>
            </a:r>
          </a:p>
          <a:p>
            <a:pPr lvl="1"/>
            <a:r>
              <a:rPr lang="en-GB" dirty="0"/>
              <a:t>A value is specified for the colour and width:</a:t>
            </a: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box(blue, 150px);</a:t>
            </a:r>
          </a:p>
          <a:p>
            <a:pPr lvl="1"/>
            <a:r>
              <a:rPr lang="en-GB" sz="2400" dirty="0"/>
              <a:t>No value is specified for the width, the default will be used:</a:t>
            </a: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box(blue);</a:t>
            </a:r>
          </a:p>
          <a:p>
            <a:pPr lvl="1"/>
            <a:r>
              <a:rPr lang="en-GB" sz="2400" dirty="0"/>
              <a:t>A variable is used to specify the colour argument:</a:t>
            </a:r>
            <a:endParaRPr lang="en-GB" sz="2400" dirty="0">
              <a:solidFill>
                <a:srgbClr val="800000"/>
              </a:solidFill>
              <a:highlight>
                <a:srgbClr val="FFFFFF"/>
              </a:highlight>
              <a:latin typeface="Consolas" panose="020B0609020204030204" pitchFamily="49" charset="0"/>
            </a:endParaRPr>
          </a:p>
          <a:p>
            <a:pPr lvl="2"/>
            <a:r>
              <a:rPr lang="en-GB" sz="2100" dirty="0">
                <a:solidFill>
                  <a:srgbClr val="8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@include 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box($</a:t>
            </a:r>
            <a:r>
              <a:rPr lang="en-GB" sz="21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someVar</a:t>
            </a:r>
            <a:r>
              <a:rPr lang="en-GB" sz="21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150px);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0776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Prebuilt </a:t>
            </a:r>
            <a:r>
              <a:rPr lang="en-GB" dirty="0" err="1"/>
              <a:t>mixin</a:t>
            </a:r>
            <a:r>
              <a:rPr lang="en-GB" dirty="0"/>
              <a:t> libraries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There is no need to reinvent the wheel.</a:t>
            </a:r>
          </a:p>
          <a:p>
            <a:r>
              <a:rPr lang="en-GB" dirty="0"/>
              <a:t>You can use existing </a:t>
            </a:r>
            <a:r>
              <a:rPr lang="en-GB" dirty="0" err="1"/>
              <a:t>mixin</a:t>
            </a:r>
            <a:r>
              <a:rPr lang="en-GB" dirty="0"/>
              <a:t> libraries. </a:t>
            </a:r>
          </a:p>
          <a:p>
            <a:r>
              <a:rPr lang="en-GB" dirty="0"/>
              <a:t>Just Google: </a:t>
            </a:r>
            <a:r>
              <a:rPr lang="en-GB" dirty="0">
                <a:hlinkClick r:id="rId2"/>
              </a:rPr>
              <a:t>sass </a:t>
            </a:r>
            <a:r>
              <a:rPr lang="en-GB" dirty="0" err="1">
                <a:hlinkClick r:id="rId2"/>
              </a:rPr>
              <a:t>mixin</a:t>
            </a:r>
            <a:r>
              <a:rPr lang="en-GB" dirty="0">
                <a:hlinkClick r:id="rId2"/>
              </a:rPr>
              <a:t> libraries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5013563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@function Directive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997152"/>
          </a:xfrm>
        </p:spPr>
        <p:txBody>
          <a:bodyPr>
            <a:normAutofit fontScale="92500"/>
          </a:bodyPr>
          <a:lstStyle/>
          <a:p>
            <a:r>
              <a:rPr lang="en-GB" dirty="0"/>
              <a:t>Sass has lots of </a:t>
            </a:r>
            <a:r>
              <a:rPr lang="en-GB" dirty="0">
                <a:hlinkClick r:id="rId2"/>
              </a:rPr>
              <a:t>useful functions</a:t>
            </a:r>
            <a:r>
              <a:rPr lang="en-GB" dirty="0"/>
              <a:t> you can reuse e.g. for manipulating colours and other values.</a:t>
            </a:r>
          </a:p>
          <a:p>
            <a:r>
              <a:rPr lang="en-GB" dirty="0"/>
              <a:t>Sass also lets you create </a:t>
            </a:r>
            <a:r>
              <a:rPr lang="en-GB" u="sng" dirty="0"/>
              <a:t>your own</a:t>
            </a:r>
            <a:r>
              <a:rPr lang="en-GB" dirty="0"/>
              <a:t> functions.</a:t>
            </a:r>
          </a:p>
          <a:p>
            <a:r>
              <a:rPr lang="en-GB" dirty="0"/>
              <a:t>You define a function using the @function directive and it can accept arguments like </a:t>
            </a:r>
            <a:r>
              <a:rPr lang="en-GB" dirty="0" err="1"/>
              <a:t>mixins</a:t>
            </a:r>
            <a:r>
              <a:rPr lang="en-GB" dirty="0"/>
              <a:t>.</a:t>
            </a:r>
          </a:p>
          <a:p>
            <a:r>
              <a:rPr lang="en-GB" dirty="0"/>
              <a:t>A function is very similar in syntax to </a:t>
            </a:r>
            <a:r>
              <a:rPr lang="en-GB" dirty="0" err="1"/>
              <a:t>mixins</a:t>
            </a:r>
            <a:r>
              <a:rPr lang="en-GB" dirty="0"/>
              <a:t>. The main difference is:</a:t>
            </a:r>
          </a:p>
          <a:p>
            <a:pPr lvl="1"/>
            <a:r>
              <a:rPr lang="en-GB" dirty="0"/>
              <a:t>A function returns a single value</a:t>
            </a:r>
          </a:p>
          <a:p>
            <a:pPr lvl="1"/>
            <a:r>
              <a:rPr lang="en-GB" dirty="0"/>
              <a:t>A </a:t>
            </a:r>
            <a:r>
              <a:rPr lang="en-GB" dirty="0" err="1"/>
              <a:t>mixin</a:t>
            </a:r>
            <a:r>
              <a:rPr lang="en-GB" dirty="0"/>
              <a:t> returns CSS code, usually multiple lines</a:t>
            </a:r>
          </a:p>
          <a:p>
            <a:pPr marL="365760" lvl="1" indent="0">
              <a:buNone/>
            </a:pPr>
            <a:r>
              <a:rPr lang="en-GB" i="1" dirty="0">
                <a:hlinkClick r:id="rId3"/>
              </a:rPr>
              <a:t>Read this article</a:t>
            </a:r>
            <a:r>
              <a:rPr lang="en-GB" i="1" dirty="0"/>
              <a:t> for a good explanation of the differences.</a:t>
            </a:r>
          </a:p>
          <a:p>
            <a:pPr marL="365760" lvl="1" indent="0">
              <a:buNone/>
            </a:pP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09868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@function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We will use the @function directive in the tutorial exercise to build a grid layout.</a:t>
            </a:r>
          </a:p>
        </p:txBody>
      </p:sp>
    </p:spTree>
    <p:extLst>
      <p:ext uri="{BB962C8B-B14F-4D97-AF65-F5344CB8AC3E}">
        <p14:creationId xmlns:p14="http://schemas.microsoft.com/office/powerpoint/2010/main" val="1311094629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 Rule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Sass extends CSS’s @import rule to allow it to import external files into your Sass files.</a:t>
            </a:r>
          </a:p>
          <a:p>
            <a:r>
              <a:rPr lang="en-GB" dirty="0"/>
              <a:t>Enables you to:</a:t>
            </a:r>
          </a:p>
          <a:p>
            <a:pPr lvl="1"/>
            <a:r>
              <a:rPr lang="en-GB" dirty="0"/>
              <a:t>split CSS into smaller, more maintainable files that can be reused.</a:t>
            </a:r>
          </a:p>
          <a:p>
            <a:pPr lvl="1"/>
            <a:r>
              <a:rPr lang="en-GB" dirty="0"/>
              <a:t>reuse existing CSS styles or other assets.</a:t>
            </a:r>
          </a:p>
          <a:p>
            <a:r>
              <a:rPr lang="en-GB" dirty="0"/>
              <a:t>All imported files will be merged together to generate a single CSS output file.</a:t>
            </a:r>
          </a:p>
          <a:p>
            <a:r>
              <a:rPr lang="en-GB" dirty="0"/>
              <a:t>Any variables or </a:t>
            </a:r>
            <a:r>
              <a:rPr lang="en-GB" dirty="0" err="1"/>
              <a:t>mixins</a:t>
            </a:r>
            <a:r>
              <a:rPr lang="en-GB" dirty="0"/>
              <a:t> defined in imported files can be used in the main file you are importing to.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83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Importing a single file: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reset.scss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</a:t>
            </a:r>
          </a:p>
          <a:p>
            <a:r>
              <a:rPr lang="en-GB" dirty="0"/>
              <a:t>Importing multiple files (separate the files using commas):</a:t>
            </a:r>
          </a:p>
          <a:p>
            <a:pPr lvl="1"/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layout.scss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,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fonts.scss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; </a:t>
            </a:r>
            <a:endParaRPr lang="en-GB" sz="2400" dirty="0"/>
          </a:p>
          <a:p>
            <a:r>
              <a:rPr lang="en-GB" dirty="0"/>
              <a:t>You can also import:</a:t>
            </a:r>
          </a:p>
          <a:p>
            <a:pPr lvl="1"/>
            <a:r>
              <a:rPr lang="en-GB" dirty="0"/>
              <a:t>http files: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http://foo.com/bar.scss;</a:t>
            </a:r>
          </a:p>
          <a:p>
            <a:pPr lvl="1"/>
            <a:r>
              <a:rPr lang="en-GB" dirty="0" err="1"/>
              <a:t>url</a:t>
            </a:r>
            <a:r>
              <a:rPr lang="en-GB" dirty="0"/>
              <a:t> based files: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url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(sass/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foo.scss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);</a:t>
            </a:r>
            <a:endParaRPr lang="en-GB" dirty="0"/>
          </a:p>
          <a:p>
            <a:pPr lvl="1"/>
            <a:r>
              <a:rPr lang="en-GB" dirty="0"/>
              <a:t>files based on media queries (next lecture): </a:t>
            </a:r>
            <a:r>
              <a:rPr lang="en-GB" sz="2400" dirty="0">
                <a:solidFill>
                  <a:srgbClr val="FF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@import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</a:t>
            </a:r>
            <a:r>
              <a:rPr lang="en-GB" sz="2400" dirty="0" err="1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fonts.scss</a:t>
            </a:r>
            <a:r>
              <a:rPr lang="en-GB" sz="2400" dirty="0">
                <a:solidFill>
                  <a:srgbClr val="000000"/>
                </a:solidFill>
                <a:highlight>
                  <a:srgbClr val="FFFFFF"/>
                </a:highlight>
                <a:latin typeface="Consolas" panose="020B0609020204030204" pitchFamily="49" charset="0"/>
              </a:rPr>
              <a:t> screen;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0204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@Import: Partials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Sometimes you have a Sass file you want to import, but don’t want to compile to CSS.</a:t>
            </a:r>
          </a:p>
          <a:p>
            <a:r>
              <a:rPr lang="en-GB" dirty="0"/>
              <a:t>These are called </a:t>
            </a:r>
            <a:r>
              <a:rPr lang="en-GB" b="1" dirty="0"/>
              <a:t>Partials</a:t>
            </a:r>
            <a:r>
              <a:rPr lang="en-GB" dirty="0"/>
              <a:t>, and are typically used for smaller and more maintainable CSS code that can be reused.</a:t>
            </a:r>
          </a:p>
          <a:p>
            <a:r>
              <a:rPr lang="en-GB" dirty="0"/>
              <a:t>You name these files with an underscore (</a:t>
            </a:r>
            <a:r>
              <a:rPr lang="en-GB" b="1" dirty="0"/>
              <a:t>_</a:t>
            </a:r>
            <a:r>
              <a:rPr lang="en-GB" dirty="0"/>
              <a:t>) at the beginning of the file name e.g. </a:t>
            </a:r>
            <a:r>
              <a:rPr lang="en-GB" b="1" dirty="0"/>
              <a:t>_</a:t>
            </a:r>
            <a:r>
              <a:rPr lang="en-GB" dirty="0"/>
              <a:t>colours.scss.</a:t>
            </a:r>
          </a:p>
          <a:p>
            <a:pPr lvl="1"/>
            <a:r>
              <a:rPr lang="en-GB" dirty="0"/>
              <a:t>This tells Sass not to compile it to a normal .</a:t>
            </a:r>
            <a:r>
              <a:rPr lang="en-GB" dirty="0" err="1"/>
              <a:t>css</a:t>
            </a:r>
            <a:r>
              <a:rPr lang="en-GB" dirty="0"/>
              <a:t> file as it will be compiled as part of the main CSS output.</a:t>
            </a:r>
          </a:p>
          <a:p>
            <a:pPr lvl="1"/>
            <a:r>
              <a:rPr lang="en-GB" dirty="0"/>
              <a:t>In this example, as _colours.scss is a partial, this means Sass will not generate colours.css.</a:t>
            </a:r>
          </a:p>
        </p:txBody>
      </p:sp>
    </p:spTree>
    <p:extLst>
      <p:ext uri="{BB962C8B-B14F-4D97-AF65-F5344CB8AC3E}">
        <p14:creationId xmlns:p14="http://schemas.microsoft.com/office/powerpoint/2010/main" val="239450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@Import: Partials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/>
              <a:t>Examples:</a:t>
            </a:r>
          </a:p>
          <a:p>
            <a:pPr lvl="1"/>
            <a:r>
              <a:rPr lang="en-GB" dirty="0"/>
              <a:t>_</a:t>
            </a:r>
            <a:r>
              <a:rPr lang="en-GB" dirty="0" err="1"/>
              <a:t>reset.scss</a:t>
            </a:r>
            <a:r>
              <a:rPr lang="en-GB" dirty="0"/>
              <a:t>: to reset browser defaults</a:t>
            </a:r>
          </a:p>
          <a:p>
            <a:pPr lvl="1"/>
            <a:r>
              <a:rPr lang="en-GB" dirty="0"/>
              <a:t>_colours.scss: to define a set of colour variables</a:t>
            </a:r>
          </a:p>
          <a:p>
            <a:pPr lvl="1"/>
            <a:r>
              <a:rPr lang="en-GB" dirty="0"/>
              <a:t>_</a:t>
            </a:r>
            <a:r>
              <a:rPr lang="en-GB" dirty="0" err="1"/>
              <a:t>fonts.scss</a:t>
            </a:r>
            <a:r>
              <a:rPr lang="en-GB" dirty="0"/>
              <a:t>: to define font styles</a:t>
            </a:r>
          </a:p>
          <a:p>
            <a:r>
              <a:rPr lang="en-GB" dirty="0"/>
              <a:t>Only main.css will be generated as an output file.</a:t>
            </a:r>
          </a:p>
        </p:txBody>
      </p:sp>
      <p:grpSp>
        <p:nvGrpSpPr>
          <p:cNvPr id="13" name="Group 12"/>
          <p:cNvGrpSpPr/>
          <p:nvPr/>
        </p:nvGrpSpPr>
        <p:grpSpPr>
          <a:xfrm>
            <a:off x="1121430" y="4365104"/>
            <a:ext cx="6978962" cy="2160240"/>
            <a:chOff x="1121430" y="4365104"/>
            <a:chExt cx="6978962" cy="2160240"/>
          </a:xfrm>
        </p:grpSpPr>
        <p:sp>
          <p:nvSpPr>
            <p:cNvPr id="4" name="Rounded Rectangle 3"/>
            <p:cNvSpPr/>
            <p:nvPr/>
          </p:nvSpPr>
          <p:spPr>
            <a:xfrm>
              <a:off x="1121430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</a:t>
              </a:r>
              <a:r>
                <a:rPr lang="en-GB" sz="1400" dirty="0" err="1"/>
                <a:t>reset.scss</a:t>
              </a:r>
              <a:r>
                <a:rPr lang="en-GB" sz="1400" dirty="0"/>
                <a:t> Styles</a:t>
              </a:r>
            </a:p>
          </p:txBody>
        </p:sp>
        <p:sp>
          <p:nvSpPr>
            <p:cNvPr id="5" name="Rounded Rectangle 4"/>
            <p:cNvSpPr/>
            <p:nvPr/>
          </p:nvSpPr>
          <p:spPr>
            <a:xfrm>
              <a:off x="3638803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_colours.scss Styles</a:t>
              </a:r>
            </a:p>
          </p:txBody>
        </p:sp>
        <p:sp>
          <p:nvSpPr>
            <p:cNvPr id="6" name="Rounded Rectangle 5"/>
            <p:cNvSpPr/>
            <p:nvPr/>
          </p:nvSpPr>
          <p:spPr>
            <a:xfrm>
              <a:off x="6156176" y="43651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_</a:t>
              </a:r>
              <a:r>
                <a:rPr lang="en-GB" sz="1400" dirty="0" err="1"/>
                <a:t>fonts.scss</a:t>
              </a:r>
              <a:r>
                <a:rPr lang="en-GB" sz="1400" dirty="0"/>
                <a:t> Styles</a:t>
              </a:r>
            </a:p>
          </p:txBody>
        </p:sp>
        <p:sp>
          <p:nvSpPr>
            <p:cNvPr id="7" name="Rounded Rectangle 6"/>
            <p:cNvSpPr/>
            <p:nvPr/>
          </p:nvSpPr>
          <p:spPr>
            <a:xfrm>
              <a:off x="3641710" y="5303912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 err="1"/>
                <a:t>main.scss</a:t>
              </a:r>
              <a:r>
                <a:rPr lang="en-GB" sz="1400" dirty="0"/>
                <a:t> Styles</a:t>
              </a:r>
            </a:p>
          </p:txBody>
        </p:sp>
        <p:cxnSp>
          <p:nvCxnSpPr>
            <p:cNvPr id="8" name="Straight Arrow Connector 7"/>
            <p:cNvCxnSpPr>
              <a:stCxn id="4" idx="2"/>
              <a:endCxn id="7" idx="1"/>
            </p:cNvCxnSpPr>
            <p:nvPr/>
          </p:nvCxnSpPr>
          <p:spPr>
            <a:xfrm>
              <a:off x="2093538" y="4725144"/>
              <a:ext cx="1548172" cy="758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Arrow Connector 8"/>
            <p:cNvCxnSpPr>
              <a:stCxn id="5" idx="2"/>
              <a:endCxn id="7" idx="0"/>
            </p:cNvCxnSpPr>
            <p:nvPr/>
          </p:nvCxnSpPr>
          <p:spPr>
            <a:xfrm>
              <a:off x="4610911" y="4725144"/>
              <a:ext cx="2907" cy="57876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Arrow Connector 9"/>
            <p:cNvCxnSpPr>
              <a:stCxn id="6" idx="2"/>
              <a:endCxn id="7" idx="3"/>
            </p:cNvCxnSpPr>
            <p:nvPr/>
          </p:nvCxnSpPr>
          <p:spPr>
            <a:xfrm flipH="1">
              <a:off x="5585926" y="4725144"/>
              <a:ext cx="1542358" cy="758788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Box 10"/>
            <p:cNvSpPr txBox="1"/>
            <p:nvPr/>
          </p:nvSpPr>
          <p:spPr>
            <a:xfrm>
              <a:off x="3478229" y="4846630"/>
              <a:ext cx="2265364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All imported into </a:t>
              </a:r>
              <a:r>
                <a:rPr lang="en-GB" sz="1400" dirty="0" err="1"/>
                <a:t>main.scss</a:t>
              </a:r>
              <a:endParaRPr lang="en-GB" sz="1400" dirty="0"/>
            </a:p>
          </p:txBody>
        </p:sp>
        <p:sp>
          <p:nvSpPr>
            <p:cNvPr id="12" name="Rounded Rectangle 11"/>
            <p:cNvSpPr/>
            <p:nvPr/>
          </p:nvSpPr>
          <p:spPr>
            <a:xfrm>
              <a:off x="3638803" y="6165304"/>
              <a:ext cx="1944216" cy="360040"/>
            </a:xfrm>
            <a:prstGeom prst="roundRect">
              <a:avLst/>
            </a:pr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main.css</a:t>
              </a:r>
            </a:p>
          </p:txBody>
        </p:sp>
        <p:cxnSp>
          <p:nvCxnSpPr>
            <p:cNvPr id="14" name="Straight Arrow Connector 13"/>
            <p:cNvCxnSpPr>
              <a:stCxn id="7" idx="2"/>
              <a:endCxn id="12" idx="0"/>
            </p:cNvCxnSpPr>
            <p:nvPr/>
          </p:nvCxnSpPr>
          <p:spPr>
            <a:xfrm flipH="1">
              <a:off x="4610911" y="5663952"/>
              <a:ext cx="2907" cy="501352"/>
            </a:xfrm>
            <a:prstGeom prst="straightConnector1">
              <a:avLst/>
            </a:prstGeom>
            <a:ln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Box 14"/>
            <p:cNvSpPr txBox="1"/>
            <p:nvPr/>
          </p:nvSpPr>
          <p:spPr>
            <a:xfrm>
              <a:off x="3419417" y="5745273"/>
              <a:ext cx="2539862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dirty="0"/>
                <a:t>Compiles to a single output file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202502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@each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219650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Finally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It is impossible for me to teach you everything about Sass or CSS </a:t>
            </a:r>
            <a:r>
              <a:rPr lang="en-GB" dirty="0" err="1"/>
              <a:t>preprocessors</a:t>
            </a:r>
            <a:r>
              <a:rPr lang="en-GB" dirty="0"/>
              <a:t>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r>
              <a:rPr lang="en-GB" dirty="0"/>
              <a:t>.</a:t>
            </a:r>
          </a:p>
          <a:p>
            <a:r>
              <a:rPr lang="en-GB" dirty="0"/>
              <a:t>Please refer to the online </a:t>
            </a:r>
            <a:r>
              <a:rPr lang="en-GB" dirty="0">
                <a:hlinkClick r:id="rId2"/>
              </a:rPr>
              <a:t>documentation guide</a:t>
            </a:r>
            <a:r>
              <a:rPr lang="en-GB" dirty="0"/>
              <a:t> and </a:t>
            </a:r>
            <a:r>
              <a:rPr lang="en-GB" dirty="0">
                <a:hlinkClick r:id="rId3"/>
              </a:rPr>
              <a:t>basic tutorial</a:t>
            </a:r>
            <a:r>
              <a:rPr lang="en-GB" dirty="0"/>
              <a:t> for more information.</a:t>
            </a:r>
          </a:p>
          <a:p>
            <a:r>
              <a:rPr lang="en-GB" dirty="0"/>
              <a:t>Some additional links:</a:t>
            </a:r>
          </a:p>
          <a:p>
            <a:pPr lvl="1"/>
            <a:r>
              <a:rPr lang="en-GB" dirty="0">
                <a:hlinkClick r:id="rId4"/>
              </a:rPr>
              <a:t>What are the best CSS </a:t>
            </a:r>
            <a:r>
              <a:rPr lang="en-GB" dirty="0" err="1">
                <a:hlinkClick r:id="rId4"/>
              </a:rPr>
              <a:t>preprocessors</a:t>
            </a:r>
            <a:r>
              <a:rPr lang="en-GB" dirty="0">
                <a:hlinkClick r:id="rId4"/>
              </a:rPr>
              <a:t>/postprocessors?</a:t>
            </a:r>
            <a:endParaRPr lang="en-GB" dirty="0"/>
          </a:p>
          <a:p>
            <a:pPr lvl="1"/>
            <a:r>
              <a:rPr lang="en-GB" dirty="0">
                <a:hlinkClick r:id="rId5"/>
              </a:rPr>
              <a:t>CSS </a:t>
            </a:r>
            <a:r>
              <a:rPr lang="en-GB" dirty="0" err="1">
                <a:hlinkClick r:id="rId5"/>
              </a:rPr>
              <a:t>PREprocessors</a:t>
            </a:r>
            <a:r>
              <a:rPr lang="en-GB" dirty="0">
                <a:hlinkClick r:id="rId5"/>
              </a:rPr>
              <a:t> (Comparison)</a:t>
            </a:r>
            <a:endParaRPr lang="en-GB" dirty="0">
              <a:hlinkClick r:id="rId6"/>
            </a:endParaRPr>
          </a:p>
          <a:p>
            <a:pPr lvl="1"/>
            <a:r>
              <a:rPr lang="en-GB" dirty="0">
                <a:hlinkClick r:id="rId6"/>
              </a:rPr>
              <a:t>6 Reasons You Should Use a CSS </a:t>
            </a:r>
            <a:r>
              <a:rPr lang="en-GB" dirty="0" err="1">
                <a:hlinkClick r:id="rId6"/>
              </a:rPr>
              <a:t>Preprocessor</a:t>
            </a:r>
            <a:endParaRPr lang="en-GB" dirty="0"/>
          </a:p>
          <a:p>
            <a:pPr lvl="1"/>
            <a:r>
              <a:rPr lang="en-GB" b="1" dirty="0"/>
              <a:t>Google</a:t>
            </a:r>
            <a:r>
              <a:rPr lang="en-GB" dirty="0"/>
              <a:t>: CSS </a:t>
            </a:r>
            <a:r>
              <a:rPr lang="en-GB" dirty="0" err="1"/>
              <a:t>Preprocessor</a:t>
            </a:r>
            <a:r>
              <a:rPr lang="en-GB" dirty="0"/>
              <a:t> 2017 or similar</a:t>
            </a:r>
          </a:p>
        </p:txBody>
      </p:sp>
    </p:spTree>
    <p:extLst>
      <p:ext uri="{BB962C8B-B14F-4D97-AF65-F5344CB8AC3E}">
        <p14:creationId xmlns:p14="http://schemas.microsoft.com/office/powerpoint/2010/main" val="410434839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Download Instructions from Moodle.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To combine these in HTML, you have to specify multiple classes on the elements using them.</a:t>
            </a: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="warning info"&gt;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This site uses cookies.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1900" dirty="0">
              <a:solidFill>
                <a:srgbClr val="000000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 </a:t>
            </a:r>
            <a:r>
              <a:rPr lang="en-GB" sz="1900" dirty="0">
                <a:solidFill>
                  <a:srgbClr val="FF0000"/>
                </a:solidFill>
                <a:latin typeface="Consolas" panose="020B0609020204030204" pitchFamily="49" charset="0"/>
              </a:rPr>
              <a:t>class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="warning error"&gt;</a:t>
            </a:r>
            <a:r>
              <a:rPr lang="en-GB" sz="1900" dirty="0">
                <a:solidFill>
                  <a:srgbClr val="000000"/>
                </a:solidFill>
                <a:latin typeface="Consolas" panose="020B0609020204030204" pitchFamily="49" charset="0"/>
              </a:rPr>
              <a:t>Name is required.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&lt;/</a:t>
            </a:r>
            <a:r>
              <a:rPr lang="en-GB" sz="1900" dirty="0">
                <a:solidFill>
                  <a:srgbClr val="800000"/>
                </a:solidFill>
                <a:latin typeface="Consolas" panose="020B0609020204030204" pitchFamily="49" charset="0"/>
              </a:rPr>
              <a:t>div</a:t>
            </a:r>
            <a:r>
              <a:rPr lang="en-GB" sz="1900" dirty="0">
                <a:solidFill>
                  <a:srgbClr val="0000FF"/>
                </a:solidFill>
                <a:latin typeface="Consolas" panose="020B0609020204030204" pitchFamily="49" charset="0"/>
              </a:rPr>
              <a:t>&gt;</a:t>
            </a:r>
            <a:endParaRPr lang="en-GB" sz="2600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2771799" y="2578596"/>
            <a:ext cx="1915413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771800" y="2924944"/>
            <a:ext cx="2016224" cy="288032"/>
          </a:xfrm>
          <a:prstGeom prst="rect">
            <a:avLst/>
          </a:prstGeom>
          <a:noFill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09350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11084</TotalTime>
  <Words>2947</Words>
  <Application>Microsoft Office PowerPoint</Application>
  <PresentationFormat>On-screen Show (4:3)</PresentationFormat>
  <Paragraphs>430</Paragraphs>
  <Slides>45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2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CSS Preprocessors</vt:lpstr>
      <vt:lpstr>Today’s Lecture</vt:lpstr>
      <vt:lpstr>What is a CSS Preprocessor?</vt:lpstr>
      <vt:lpstr>Why do we need CSS Preprocessors? A Few Reasons</vt:lpstr>
      <vt:lpstr>Why Use CSS Preprocessors?</vt:lpstr>
      <vt:lpstr>Exercise</vt:lpstr>
      <vt:lpstr>Syntactically Awesome Style Sheets</vt:lpstr>
      <vt:lpstr>Sass Syntax</vt:lpstr>
      <vt:lpstr>Using Sass</vt:lpstr>
      <vt:lpstr>Sass Variables</vt:lpstr>
      <vt:lpstr>Sass variables</vt:lpstr>
      <vt:lpstr>Sass variables</vt:lpstr>
      <vt:lpstr>Sass Local and Global Variables</vt:lpstr>
      <vt:lpstr>Sass Local and Global Variables</vt:lpstr>
      <vt:lpstr>Sass Data Types</vt:lpstr>
      <vt:lpstr>Interpolation: #{}</vt:lpstr>
      <vt:lpstr>Nested Properties</vt:lpstr>
      <vt:lpstr>Nested properties</vt:lpstr>
      <vt:lpstr>Question</vt:lpstr>
      <vt:lpstr>Nested Rules</vt:lpstr>
      <vt:lpstr>Nested Rules</vt:lpstr>
      <vt:lpstr>Nested Rules, Referencing Parents</vt:lpstr>
      <vt:lpstr>Referencing Parent Selectors, &amp;</vt:lpstr>
      <vt:lpstr>@Extend Rule</vt:lpstr>
      <vt:lpstr>@Extend</vt:lpstr>
      <vt:lpstr>Question</vt:lpstr>
      <vt:lpstr>@Extend</vt:lpstr>
      <vt:lpstr>@mixin Directive</vt:lpstr>
      <vt:lpstr>@mixin</vt:lpstr>
      <vt:lpstr>Question</vt:lpstr>
      <vt:lpstr>@mixin</vt:lpstr>
      <vt:lpstr>@mixin with Arguments</vt:lpstr>
      <vt:lpstr>@mixin with Arguments</vt:lpstr>
      <vt:lpstr>@mixin with Arguments</vt:lpstr>
      <vt:lpstr>Prebuilt mixin libraries</vt:lpstr>
      <vt:lpstr>@function Directive</vt:lpstr>
      <vt:lpstr>@function</vt:lpstr>
      <vt:lpstr>@Import Rule</vt:lpstr>
      <vt:lpstr>@Import</vt:lpstr>
      <vt:lpstr>@Import: Partials</vt:lpstr>
      <vt:lpstr>@Import: Partials</vt:lpstr>
      <vt:lpstr>@each</vt:lpstr>
      <vt:lpstr>Finally</vt:lpstr>
      <vt:lpstr>Lab Exercise</vt:lpstr>
      <vt:lpstr>Solution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1211</cp:revision>
  <cp:lastPrinted>2014-09-29T16:21:25Z</cp:lastPrinted>
  <dcterms:created xsi:type="dcterms:W3CDTF">2013-09-18T07:00:31Z</dcterms:created>
  <dcterms:modified xsi:type="dcterms:W3CDTF">2017-10-29T13:47:34Z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