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70" r:id="rId3"/>
    <p:sldId id="271" r:id="rId4"/>
    <p:sldId id="272" r:id="rId5"/>
    <p:sldId id="273" r:id="rId6"/>
    <p:sldId id="274" r:id="rId7"/>
    <p:sldId id="276" r:id="rId8"/>
    <p:sldId id="277" r:id="rId9"/>
    <p:sldId id="278" r:id="rId10"/>
    <p:sldId id="279" r:id="rId11"/>
    <p:sldId id="281" r:id="rId12"/>
    <p:sldId id="282" r:id="rId13"/>
    <p:sldId id="284" r:id="rId14"/>
    <p:sldId id="293" r:id="rId15"/>
    <p:sldId id="285" r:id="rId16"/>
    <p:sldId id="286" r:id="rId17"/>
    <p:sldId id="287" r:id="rId18"/>
    <p:sldId id="288" r:id="rId19"/>
    <p:sldId id="289" r:id="rId20"/>
    <p:sldId id="290" r:id="rId21"/>
    <p:sldId id="291" r:id="rId22"/>
    <p:sldId id="283" r:id="rId23"/>
    <p:sldId id="294" r:id="rId24"/>
    <p:sldId id="296" r:id="rId25"/>
    <p:sldId id="299" r:id="rId26"/>
    <p:sldId id="300" r:id="rId27"/>
    <p:sldId id="301" r:id="rId28"/>
    <p:sldId id="302" r:id="rId29"/>
    <p:sldId id="303" r:id="rId30"/>
    <p:sldId id="304" r:id="rId31"/>
    <p:sldId id="305" r:id="rId32"/>
    <p:sldId id="310" r:id="rId33"/>
    <p:sldId id="311" r:id="rId34"/>
    <p:sldId id="306" r:id="rId35"/>
    <p:sldId id="309" r:id="rId36"/>
    <p:sldId id="312" r:id="rId37"/>
    <p:sldId id="313" r:id="rId38"/>
    <p:sldId id="314" r:id="rId39"/>
    <p:sldId id="307" r:id="rId40"/>
    <p:sldId id="308"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CBC0AAD1-6355-48B3-940E-E9B8344EFEB5}" type="datetimeFigureOut">
              <a:rPr lang="en-GB" smtClean="0"/>
              <a:pPr/>
              <a:t>30/09/2020</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94F9BC33-21B5-459D-9502-BBB087E59444}"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C0AAD1-6355-48B3-940E-E9B8344EFEB5}" type="datetimeFigureOut">
              <a:rPr lang="en-GB" smtClean="0"/>
              <a:pPr/>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BC0AAD1-6355-48B3-940E-E9B8344EFEB5}" type="datetimeFigureOut">
              <a:rPr lang="en-GB" smtClean="0"/>
              <a:pPr/>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94F9BC33-21B5-459D-9502-BBB087E5944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BC0AAD1-6355-48B3-940E-E9B8344EFEB5}" type="datetimeFigureOut">
              <a:rPr lang="en-GB" smtClean="0"/>
              <a:pPr/>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BC0AAD1-6355-48B3-940E-E9B8344EFEB5}" type="datetimeFigureOut">
              <a:rPr lang="en-GB" smtClean="0"/>
              <a:pPr/>
              <a:t>30/09/2020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BC0AAD1-6355-48B3-940E-E9B8344EFEB5}" type="datetimeFigureOut">
              <a:rPr lang="en-GB" smtClean="0"/>
              <a:pPr/>
              <a:t>30/09/2020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C0AAD1-6355-48B3-940E-E9B8344EFEB5}" type="datetimeFigureOut">
              <a:rPr lang="en-GB" smtClean="0"/>
              <a:pPr/>
              <a:t>30/09/2020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BC0AAD1-6355-48B3-940E-E9B8344EFEB5}" type="datetimeFigureOut">
              <a:rPr lang="en-GB" smtClean="0"/>
              <a:pPr/>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BC0AAD1-6355-48B3-940E-E9B8344EFEB5}" type="datetimeFigureOut">
              <a:rPr lang="en-GB" smtClean="0"/>
              <a:pPr/>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C0AAD1-6355-48B3-940E-E9B8344EFEB5}" type="datetimeFigureOut">
              <a:rPr lang="en-GB" smtClean="0"/>
              <a:pPr/>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C0AAD1-6355-48B3-940E-E9B8344EFEB5}" type="datetimeFigureOut">
              <a:rPr lang="en-GB" smtClean="0"/>
              <a:pPr/>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CBC0AAD1-6355-48B3-940E-E9B8344EFEB5}" type="datetimeFigureOut">
              <a:rPr lang="en-GB" smtClean="0"/>
              <a:pPr/>
              <a:t>30/09/2020</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4F9BC33-21B5-459D-9502-BBB087E5944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HPFY 3012</a:t>
            </a:r>
            <a:endParaRPr lang="en-GB" dirty="0"/>
          </a:p>
        </p:txBody>
      </p:sp>
      <p:pic>
        <p:nvPicPr>
          <p:cNvPr id="6" name="Content Placeholder 5" descr="interview_inside.jpg"/>
          <p:cNvPicPr>
            <a:picLocks noGrp="1" noChangeAspect="1"/>
          </p:cNvPicPr>
          <p:nvPr>
            <p:ph sz="half" idx="1"/>
          </p:nvPr>
        </p:nvPicPr>
        <p:blipFill>
          <a:blip r:embed="rId2" cstate="print"/>
          <a:stretch>
            <a:fillRect/>
          </a:stretch>
        </p:blipFill>
        <p:spPr>
          <a:xfrm>
            <a:off x="457200" y="2514289"/>
            <a:ext cx="4038600" cy="2697784"/>
          </a:xfrm>
        </p:spPr>
      </p:pic>
      <p:sp>
        <p:nvSpPr>
          <p:cNvPr id="2" name="Content Placeholder 1"/>
          <p:cNvSpPr>
            <a:spLocks noGrp="1"/>
          </p:cNvSpPr>
          <p:nvPr>
            <p:ph sz="half" idx="2"/>
          </p:nvPr>
        </p:nvSpPr>
        <p:spPr/>
        <p:txBody>
          <a:bodyPr/>
          <a:lstStyle/>
          <a:p>
            <a:r>
              <a:rPr lang="en-GB" dirty="0"/>
              <a:t>PART 2 – </a:t>
            </a:r>
            <a:endParaRPr lang="en-GB" dirty="0" smtClean="0"/>
          </a:p>
          <a:p>
            <a:endParaRPr lang="en-GB" dirty="0"/>
          </a:p>
          <a:p>
            <a:r>
              <a:rPr lang="en-GB" dirty="0" smtClean="0"/>
              <a:t>COLLECTING </a:t>
            </a:r>
            <a:r>
              <a:rPr lang="en-GB" dirty="0"/>
              <a:t>AND ANALYSING ORAL </a:t>
            </a:r>
            <a:r>
              <a:rPr lang="en-GB" dirty="0" smtClean="0"/>
              <a:t>HISTORY</a:t>
            </a:r>
          </a:p>
          <a:p>
            <a:endParaRPr lang="en-GB" dirty="0"/>
          </a:p>
          <a:p>
            <a:r>
              <a:rPr lang="en-GB" dirty="0" smtClean="0"/>
              <a:t>PART 3 </a:t>
            </a:r>
            <a:r>
              <a:rPr lang="en-GB" smtClean="0"/>
              <a:t>- MEMORY</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COLLECTING AND ANALYSING</a:t>
            </a:r>
            <a:endParaRPr lang="en-GB" dirty="0"/>
          </a:p>
        </p:txBody>
      </p:sp>
      <p:sp>
        <p:nvSpPr>
          <p:cNvPr id="3" name="Content Placeholder 2"/>
          <p:cNvSpPr>
            <a:spLocks noGrp="1"/>
          </p:cNvSpPr>
          <p:nvPr>
            <p:ph idx="1"/>
          </p:nvPr>
        </p:nvSpPr>
        <p:spPr/>
        <p:txBody>
          <a:bodyPr>
            <a:normAutofit/>
          </a:bodyPr>
          <a:lstStyle/>
          <a:p>
            <a:r>
              <a:rPr lang="en-GB" dirty="0" smtClean="0"/>
              <a:t>STEP 1  – </a:t>
            </a:r>
            <a:r>
              <a:rPr lang="en-GB" b="1" u="sng" dirty="0" smtClean="0"/>
              <a:t>CHOOSE A THEME </a:t>
            </a:r>
            <a:r>
              <a:rPr lang="en-GB" dirty="0" smtClean="0"/>
              <a:t>– or area of interest before hand ; this will help you and interviewee</a:t>
            </a:r>
            <a:r>
              <a:rPr lang="en-GB" b="1" dirty="0" smtClean="0"/>
              <a:t> </a:t>
            </a:r>
            <a:r>
              <a:rPr lang="en-GB" dirty="0" smtClean="0"/>
              <a:t>prepare. </a:t>
            </a:r>
          </a:p>
          <a:p>
            <a:r>
              <a:rPr lang="en-GB" dirty="0" smtClean="0"/>
              <a:t>Themes can be </a:t>
            </a:r>
            <a:r>
              <a:rPr lang="en-GB" b="1" dirty="0" smtClean="0"/>
              <a:t>BROAD</a:t>
            </a:r>
            <a:r>
              <a:rPr lang="en-GB" dirty="0" smtClean="0"/>
              <a:t>: childhood; employment; family life; army life; evacuee life;</a:t>
            </a:r>
          </a:p>
          <a:p>
            <a:r>
              <a:rPr lang="en-GB" dirty="0" smtClean="0"/>
              <a:t> or </a:t>
            </a:r>
            <a:r>
              <a:rPr lang="en-GB" b="1" dirty="0" smtClean="0"/>
              <a:t>SPECIFIC</a:t>
            </a:r>
            <a:r>
              <a:rPr lang="en-GB" dirty="0" smtClean="0"/>
              <a:t>: local industry; a personality (father or mother); Coronation day; England World Cup triumph</a:t>
            </a:r>
          </a:p>
          <a:p>
            <a:r>
              <a:rPr lang="en-GB" dirty="0" smtClean="0"/>
              <a:t>Choosing a theme helps set boundaries and helps with preliminary research</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COLLECTING AND ANALYSING</a:t>
            </a:r>
            <a:endParaRPr lang="en-GB" dirty="0"/>
          </a:p>
        </p:txBody>
      </p:sp>
      <p:sp>
        <p:nvSpPr>
          <p:cNvPr id="3" name="Content Placeholder 2"/>
          <p:cNvSpPr>
            <a:spLocks noGrp="1"/>
          </p:cNvSpPr>
          <p:nvPr>
            <p:ph idx="1"/>
          </p:nvPr>
        </p:nvSpPr>
        <p:spPr/>
        <p:txBody>
          <a:bodyPr>
            <a:normAutofit lnSpcReduction="10000"/>
          </a:bodyPr>
          <a:lstStyle/>
          <a:p>
            <a:r>
              <a:rPr lang="en-GB" dirty="0" smtClean="0"/>
              <a:t>STEP 2 – </a:t>
            </a:r>
            <a:r>
              <a:rPr lang="en-GB" b="1" u="sng" dirty="0" smtClean="0"/>
              <a:t>PRELIMINARY RESEARCH </a:t>
            </a:r>
            <a:r>
              <a:rPr lang="en-GB" dirty="0" smtClean="0"/>
              <a:t>– e.g. local industry</a:t>
            </a:r>
          </a:p>
          <a:p>
            <a:r>
              <a:rPr lang="en-GB" dirty="0" smtClean="0"/>
              <a:t>Search out  SECONDARY SOURCES – local histories; biographies</a:t>
            </a:r>
          </a:p>
          <a:p>
            <a:r>
              <a:rPr lang="en-GB" dirty="0" smtClean="0"/>
              <a:t>Search out PRIMARY SOURCES – local newspapers; local authority minute books (county; borough; parish); street directories; business directories; maps; photographs</a:t>
            </a:r>
          </a:p>
          <a:p>
            <a:r>
              <a:rPr lang="en-GB" dirty="0" smtClean="0"/>
              <a:t>For searching out individuals try: </a:t>
            </a:r>
            <a:r>
              <a:rPr lang="en-GB" i="1" dirty="0" smtClean="0"/>
              <a:t>Who’s Who; </a:t>
            </a:r>
            <a:r>
              <a:rPr lang="en-GB" dirty="0" smtClean="0"/>
              <a:t>existing biographies; clubs and associations; personal papers</a:t>
            </a:r>
            <a:endParaRPr lang="en-GB" i="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RECORDS OFFICE</a:t>
            </a:r>
            <a:endParaRPr lang="en-GB" dirty="0"/>
          </a:p>
        </p:txBody>
      </p:sp>
      <p:sp>
        <p:nvSpPr>
          <p:cNvPr id="5" name="Content Placeholder 4"/>
          <p:cNvSpPr>
            <a:spLocks noGrp="1"/>
          </p:cNvSpPr>
          <p:nvPr>
            <p:ph sz="half" idx="1"/>
          </p:nvPr>
        </p:nvSpPr>
        <p:spPr/>
        <p:txBody>
          <a:bodyPr>
            <a:normAutofit/>
          </a:bodyPr>
          <a:lstStyle/>
          <a:p>
            <a:r>
              <a:rPr lang="en-GB" dirty="0" smtClean="0"/>
              <a:t>STOP OFFS – County Records Office e.g. Ceredigion Archives – </a:t>
            </a:r>
            <a:r>
              <a:rPr lang="en-GB" i="1" dirty="0" smtClean="0"/>
              <a:t>The search room by the sea – </a:t>
            </a:r>
            <a:r>
              <a:rPr lang="en-GB" dirty="0" smtClean="0"/>
              <a:t>County Offices, Marine Terrace, Aberystwyth SY23 2DE; Tel: 01970 -633697 or 633698; archives@ceredigion.gov.uk</a:t>
            </a:r>
            <a:endParaRPr lang="en-GB" dirty="0"/>
          </a:p>
        </p:txBody>
      </p:sp>
      <p:pic>
        <p:nvPicPr>
          <p:cNvPr id="7" name="Content Placeholder 6" descr="IMG_0905.jpg"/>
          <p:cNvPicPr>
            <a:picLocks noGrp="1" noChangeAspect="1"/>
          </p:cNvPicPr>
          <p:nvPr>
            <p:ph sz="half" idx="2"/>
          </p:nvPr>
        </p:nvPicPr>
        <p:blipFill>
          <a:blip r:embed="rId2" cstate="print"/>
          <a:stretch>
            <a:fillRect/>
          </a:stretch>
        </p:blipFill>
        <p:spPr>
          <a:xfrm>
            <a:off x="5076056" y="1628800"/>
            <a:ext cx="3240360" cy="4320480"/>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THE INTERVIEW</a:t>
            </a:r>
            <a:endParaRPr lang="en-GB" dirty="0"/>
          </a:p>
        </p:txBody>
      </p:sp>
      <p:sp>
        <p:nvSpPr>
          <p:cNvPr id="9" name="Content Placeholder 8"/>
          <p:cNvSpPr>
            <a:spLocks noGrp="1"/>
          </p:cNvSpPr>
          <p:nvPr>
            <p:ph idx="1"/>
          </p:nvPr>
        </p:nvSpPr>
        <p:spPr/>
        <p:txBody>
          <a:bodyPr>
            <a:normAutofit/>
          </a:bodyPr>
          <a:lstStyle/>
          <a:p>
            <a:r>
              <a:rPr lang="en-GB" dirty="0" smtClean="0"/>
              <a:t>STEP3 – </a:t>
            </a:r>
            <a:r>
              <a:rPr lang="en-GB" b="1" u="sng" dirty="0" smtClean="0"/>
              <a:t>PLANNING THE INTERVIEW:</a:t>
            </a:r>
          </a:p>
          <a:p>
            <a:r>
              <a:rPr lang="en-GB" dirty="0" smtClean="0"/>
              <a:t>Sticking to an original theme helps make a project manageable</a:t>
            </a:r>
          </a:p>
          <a:p>
            <a:r>
              <a:rPr lang="en-GB" dirty="0" smtClean="0"/>
              <a:t>Think of: time management; costs (£); the rest of your life!! Fix on a specific number of interviews</a:t>
            </a:r>
          </a:p>
          <a:p>
            <a:r>
              <a:rPr lang="en-GB" b="1" u="sng" dirty="0" smtClean="0"/>
              <a:t>SAMPLING</a:t>
            </a:r>
            <a:r>
              <a:rPr lang="en-GB" dirty="0" smtClean="0"/>
              <a:t>  - little agreement among oral historians over the advantages or disadvantages of a quota-based approach to interviewing.  The main concern is bias!!</a:t>
            </a:r>
            <a:endParaRPr lang="en-GB"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INTERVIEW</a:t>
            </a:r>
            <a:endParaRPr lang="en-GB" dirty="0"/>
          </a:p>
        </p:txBody>
      </p:sp>
      <p:sp>
        <p:nvSpPr>
          <p:cNvPr id="3" name="Content Placeholder 2"/>
          <p:cNvSpPr>
            <a:spLocks noGrp="1"/>
          </p:cNvSpPr>
          <p:nvPr>
            <p:ph idx="1"/>
          </p:nvPr>
        </p:nvSpPr>
        <p:spPr>
          <a:xfrm>
            <a:off x="457200" y="1268760"/>
            <a:ext cx="8229600" cy="5328592"/>
          </a:xfrm>
        </p:spPr>
        <p:txBody>
          <a:bodyPr>
            <a:normAutofit lnSpcReduction="10000"/>
          </a:bodyPr>
          <a:lstStyle/>
          <a:p>
            <a:r>
              <a:rPr lang="en-GB" b="1" u="sng" dirty="0" smtClean="0"/>
              <a:t>RANGE OF INTERVIEWS</a:t>
            </a:r>
            <a:r>
              <a:rPr lang="en-GB" dirty="0" smtClean="0"/>
              <a:t>  - </a:t>
            </a:r>
            <a:r>
              <a:rPr lang="en-GB" dirty="0" err="1" smtClean="0"/>
              <a:t>e.g</a:t>
            </a:r>
            <a:r>
              <a:rPr lang="en-GB" dirty="0" smtClean="0"/>
              <a:t> </a:t>
            </a:r>
            <a:r>
              <a:rPr lang="en-GB" b="1" u="sng" dirty="0" smtClean="0"/>
              <a:t>Mining Industry </a:t>
            </a:r>
            <a:r>
              <a:rPr lang="en-GB" dirty="0" smtClean="0"/>
              <a:t>would require interviews from individuals representing a range of functions (to avoid bias in testimonies and experiences): coalface workers; pithead workers; office workers; female staff; management; trade union reps. Leading to an age-old problem of availability</a:t>
            </a:r>
          </a:p>
          <a:p>
            <a:r>
              <a:rPr lang="en-GB" dirty="0" smtClean="0"/>
              <a:t>If the project is to include industrial action, testimonies would be ideal from those who did not strike, as well as those who did – an approach requiring a degree of sensitivity for the oral historian</a:t>
            </a:r>
          </a:p>
          <a:p>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INTERVIEW</a:t>
            </a:r>
            <a:endParaRPr lang="en-GB" dirty="0"/>
          </a:p>
        </p:txBody>
      </p:sp>
      <p:sp>
        <p:nvSpPr>
          <p:cNvPr id="3" name="Content Placeholder 2"/>
          <p:cNvSpPr>
            <a:spLocks noGrp="1"/>
          </p:cNvSpPr>
          <p:nvPr>
            <p:ph idx="1"/>
          </p:nvPr>
        </p:nvSpPr>
        <p:spPr/>
        <p:txBody>
          <a:bodyPr>
            <a:normAutofit/>
          </a:bodyPr>
          <a:lstStyle/>
          <a:p>
            <a:r>
              <a:rPr lang="en-GB" b="1" u="sng" dirty="0" smtClean="0"/>
              <a:t>SMALLER  PROJECTS  </a:t>
            </a:r>
            <a:r>
              <a:rPr lang="en-GB" dirty="0" smtClean="0"/>
              <a:t>- Less onus on number of interviews -  insights (</a:t>
            </a:r>
            <a:r>
              <a:rPr lang="en-GB" dirty="0" err="1" smtClean="0"/>
              <a:t>e.g</a:t>
            </a:r>
            <a:r>
              <a:rPr lang="en-GB" dirty="0" smtClean="0"/>
              <a:t> wartime experiences) can be gained from a single interviewee – how that person looks back and reflects on the past – the perspective gained from lifetime experiences </a:t>
            </a:r>
          </a:p>
          <a:p>
            <a:r>
              <a:rPr lang="en-GB" dirty="0" smtClean="0"/>
              <a:t>INTERPRETATIONS  at the heart of single person interviews and what the interviewer is after from the interviewee</a:t>
            </a:r>
            <a:endParaRPr lang="en-GB" b="1" u="sng"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INTERVIEW</a:t>
            </a:r>
            <a:endParaRPr lang="en-GB" dirty="0"/>
          </a:p>
        </p:txBody>
      </p:sp>
      <p:sp>
        <p:nvSpPr>
          <p:cNvPr id="3" name="Content Placeholder 2"/>
          <p:cNvSpPr>
            <a:spLocks noGrp="1"/>
          </p:cNvSpPr>
          <p:nvPr>
            <p:ph idx="1"/>
          </p:nvPr>
        </p:nvSpPr>
        <p:spPr/>
        <p:txBody>
          <a:bodyPr>
            <a:normAutofit fontScale="92500"/>
          </a:bodyPr>
          <a:lstStyle/>
          <a:p>
            <a:r>
              <a:rPr lang="en-GB" b="1" u="sng" dirty="0" smtClean="0"/>
              <a:t>STEP 4 – MAKING CONTACT </a:t>
            </a:r>
            <a:r>
              <a:rPr lang="en-GB" dirty="0" smtClean="0"/>
              <a:t> - Easier said than done – can be an individual; established institution; club; trade union; business or company – with a broad theme contacts can accumulate. </a:t>
            </a:r>
          </a:p>
          <a:p>
            <a:r>
              <a:rPr lang="en-GB" dirty="0" smtClean="0"/>
              <a:t>Appeal for information or contacts through: local and national newspapers; local radio; even in the shop window</a:t>
            </a:r>
          </a:p>
          <a:p>
            <a:r>
              <a:rPr lang="en-GB" dirty="0" smtClean="0"/>
              <a:t>Getting to know the world of senior citizens – residential homes; day centres; community centres; pensioners associations; FIR clubs; health visitors; </a:t>
            </a:r>
            <a:r>
              <a:rPr lang="en-GB" smtClean="0"/>
              <a:t>religious leaders </a:t>
            </a:r>
            <a:endParaRPr lang="en-GB" b="1" u="sng"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normAutofit fontScale="92500" lnSpcReduction="10000"/>
          </a:bodyPr>
          <a:lstStyle/>
          <a:p>
            <a:r>
              <a:rPr lang="en-GB" b="1" u="sng" dirty="0" smtClean="0"/>
              <a:t>STEP 5 – THE QUESTIONS</a:t>
            </a:r>
          </a:p>
          <a:p>
            <a:r>
              <a:rPr lang="en-GB" dirty="0" smtClean="0"/>
              <a:t>1. Make a list</a:t>
            </a:r>
          </a:p>
          <a:p>
            <a:r>
              <a:rPr lang="en-GB" dirty="0" smtClean="0"/>
              <a:t>2. Avoid too much detail – it is off putting to see interviewer constantly looking down to check if the correct question is being asked</a:t>
            </a:r>
          </a:p>
          <a:p>
            <a:r>
              <a:rPr lang="en-GB" dirty="0" smtClean="0"/>
              <a:t>3. Avoid rigid questions – be prepared for the unexpected response – new ideas or paths may emerge – be flexible, one question can lead to another</a:t>
            </a:r>
          </a:p>
          <a:p>
            <a:r>
              <a:rPr lang="en-GB" dirty="0" smtClean="0"/>
              <a:t>4. Flexible, yes! But stick to a general structure – </a:t>
            </a:r>
            <a:r>
              <a:rPr lang="en-GB" dirty="0" err="1" smtClean="0"/>
              <a:t>e.g</a:t>
            </a:r>
            <a:r>
              <a:rPr lang="en-GB" dirty="0" smtClean="0"/>
              <a:t> CHRONOLOGICAL</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normAutofit/>
          </a:bodyPr>
          <a:lstStyle/>
          <a:p>
            <a:r>
              <a:rPr lang="en-GB" dirty="0" smtClean="0"/>
              <a:t>Avoid questions that lead to a one-word (yes or no) answer</a:t>
            </a:r>
          </a:p>
          <a:p>
            <a:r>
              <a:rPr lang="en-GB" dirty="0" smtClean="0"/>
              <a:t>Ask questions that invite a fully answered response – </a:t>
            </a:r>
            <a:r>
              <a:rPr lang="en-GB" dirty="0" err="1" smtClean="0"/>
              <a:t>e.g</a:t>
            </a:r>
            <a:r>
              <a:rPr lang="en-GB" dirty="0" smtClean="0"/>
              <a:t> it is better to ask: ‘HOW DID YOU FEEL ABOUT THAT?’ than: ‘WAS THAT AN ENJOYABLE EXPERIENCE?’</a:t>
            </a:r>
          </a:p>
          <a:p>
            <a:r>
              <a:rPr lang="en-GB" dirty="0" smtClean="0"/>
              <a:t> Ask questions that invite a descriptive answer, or one requiring an opinion, while ensuring the questions are open and simple</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INCLUSIVITY</a:t>
            </a:r>
            <a:endParaRPr lang="en-GB" dirty="0"/>
          </a:p>
        </p:txBody>
      </p:sp>
      <p:sp>
        <p:nvSpPr>
          <p:cNvPr id="3" name="Content Placeholder 2"/>
          <p:cNvSpPr>
            <a:spLocks noGrp="1"/>
          </p:cNvSpPr>
          <p:nvPr>
            <p:ph idx="1"/>
          </p:nvPr>
        </p:nvSpPr>
        <p:spPr>
          <a:xfrm>
            <a:off x="457200" y="1124744"/>
            <a:ext cx="8229600" cy="5733256"/>
          </a:xfrm>
        </p:spPr>
        <p:txBody>
          <a:bodyPr>
            <a:normAutofit fontScale="92500"/>
          </a:bodyPr>
          <a:lstStyle/>
          <a:p>
            <a:r>
              <a:rPr lang="en-GB" dirty="0" smtClean="0"/>
              <a:t>Stress the role and contribution of the interviewee – make them feel in control</a:t>
            </a:r>
          </a:p>
          <a:p>
            <a:r>
              <a:rPr lang="en-GB" dirty="0" smtClean="0"/>
              <a:t>Remain aware of the possible personal or private nature of the subject-matter – old emotive memories may be brought to the surface</a:t>
            </a:r>
          </a:p>
          <a:p>
            <a:r>
              <a:rPr lang="en-GB" dirty="0" smtClean="0"/>
              <a:t>From the beginning let the interviewee know of your plans and purpose</a:t>
            </a:r>
          </a:p>
          <a:p>
            <a:r>
              <a:rPr lang="en-GB" dirty="0" smtClean="0"/>
              <a:t>Publication consent must be sought and material seen by the interviewee prior to publication – be aware of Copyright laws etc</a:t>
            </a:r>
          </a:p>
          <a:p>
            <a:r>
              <a:rPr lang="en-GB" dirty="0" smtClean="0"/>
              <a:t>Remain reassuring about the process and their part in it</a:t>
            </a:r>
          </a:p>
          <a:p>
            <a:r>
              <a:rPr lang="en-GB" dirty="0" smtClean="0"/>
              <a:t>Remember: the concept of SHARED AUTHORITY</a:t>
            </a:r>
          </a:p>
          <a:p>
            <a:endParaRPr lang="en-GB" dirty="0" smtClean="0"/>
          </a:p>
          <a:p>
            <a:endParaRPr lang="en-GB" dirty="0" smtClean="0"/>
          </a:p>
          <a:p>
            <a:endParaRPr lang="en-GB" dirty="0" smtClean="0"/>
          </a:p>
          <a:p>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 OUT FOR:</a:t>
            </a:r>
            <a:endParaRPr lang="en-GB" dirty="0"/>
          </a:p>
        </p:txBody>
      </p:sp>
      <p:sp>
        <p:nvSpPr>
          <p:cNvPr id="3" name="Content Placeholder 2"/>
          <p:cNvSpPr>
            <a:spLocks noGrp="1"/>
          </p:cNvSpPr>
          <p:nvPr>
            <p:ph idx="1"/>
          </p:nvPr>
        </p:nvSpPr>
        <p:spPr/>
        <p:txBody>
          <a:bodyPr>
            <a:normAutofit/>
          </a:bodyPr>
          <a:lstStyle/>
          <a:p>
            <a:r>
              <a:rPr lang="en-GB" dirty="0" smtClean="0"/>
              <a:t>Over assertiveness leading to a one-sided interview – do not put words in the interviewees mouth</a:t>
            </a:r>
          </a:p>
          <a:p>
            <a:r>
              <a:rPr lang="en-GB" dirty="0" smtClean="0"/>
              <a:t>The stirring up of old emotions – e.g. Miner’s strike; the Troubles in Northern Ireland</a:t>
            </a:r>
          </a:p>
          <a:p>
            <a:r>
              <a:rPr lang="en-GB" dirty="0" smtClean="0"/>
              <a:t>Memory!!  - inaccurate; selective; prejudiced</a:t>
            </a:r>
          </a:p>
          <a:p>
            <a:r>
              <a:rPr lang="en-GB" dirty="0" smtClean="0"/>
              <a:t>Lack of perspective – only one side of the story available</a:t>
            </a:r>
          </a:p>
          <a:p>
            <a:r>
              <a:rPr lang="en-GB" dirty="0" smtClean="0"/>
              <a:t>Only able to record the living!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TECHNOLOGY</a:t>
            </a:r>
            <a:endParaRPr lang="en-GB" dirty="0"/>
          </a:p>
        </p:txBody>
      </p:sp>
      <p:sp>
        <p:nvSpPr>
          <p:cNvPr id="3" name="Content Placeholder 2"/>
          <p:cNvSpPr>
            <a:spLocks noGrp="1"/>
          </p:cNvSpPr>
          <p:nvPr>
            <p:ph idx="1"/>
          </p:nvPr>
        </p:nvSpPr>
        <p:spPr/>
        <p:txBody>
          <a:bodyPr>
            <a:normAutofit/>
          </a:bodyPr>
          <a:lstStyle/>
          <a:p>
            <a:r>
              <a:rPr lang="en-GB" dirty="0" smtClean="0"/>
              <a:t>Acquire the best available</a:t>
            </a:r>
          </a:p>
          <a:p>
            <a:r>
              <a:rPr lang="en-GB" dirty="0" smtClean="0"/>
              <a:t>Familiarise yourself with the chosen equipment</a:t>
            </a:r>
          </a:p>
          <a:p>
            <a:r>
              <a:rPr lang="en-GB" dirty="0" smtClean="0"/>
              <a:t>Nightmare scenario - collecting a quality testimony and finding it is not there!! – palpable disappointment on all sides </a:t>
            </a:r>
          </a:p>
          <a:p>
            <a:r>
              <a:rPr lang="en-GB" dirty="0" smtClean="0"/>
              <a:t>SECRET – test your equipment</a:t>
            </a:r>
          </a:p>
          <a:p>
            <a:r>
              <a:rPr lang="en-GB" dirty="0" smtClean="0"/>
              <a:t>Ensure that the technology does its job but remains unobtrusive</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TECHNOLOGIES</a:t>
            </a:r>
            <a:endParaRPr lang="en-GB" dirty="0"/>
          </a:p>
        </p:txBody>
      </p:sp>
      <p:sp>
        <p:nvSpPr>
          <p:cNvPr id="3" name="Content Placeholder 2"/>
          <p:cNvSpPr>
            <a:spLocks noGrp="1"/>
          </p:cNvSpPr>
          <p:nvPr>
            <p:ph idx="1"/>
          </p:nvPr>
        </p:nvSpPr>
        <p:spPr/>
        <p:txBody>
          <a:bodyPr>
            <a:normAutofit/>
          </a:bodyPr>
          <a:lstStyle/>
          <a:p>
            <a:r>
              <a:rPr lang="en-GB" dirty="0" smtClean="0"/>
              <a:t>Advances in technology has influenced both the practice of recording interviews and preserving material</a:t>
            </a:r>
          </a:p>
          <a:p>
            <a:r>
              <a:rPr lang="en-GB" dirty="0" smtClean="0"/>
              <a:t>New concerns regarding impact of modern technology on the relationship between interviewer and interviewee and the meaning given to testimonies</a:t>
            </a:r>
          </a:p>
          <a:p>
            <a:r>
              <a:rPr lang="en-GB" dirty="0" smtClean="0"/>
              <a:t>Conserving material today, in the digital world, is a major concern for archivists, because the numerous formats available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THE DAY</a:t>
            </a:r>
            <a:endParaRPr lang="en-GB" dirty="0"/>
          </a:p>
        </p:txBody>
      </p:sp>
      <p:sp>
        <p:nvSpPr>
          <p:cNvPr id="3" name="Content Placeholder 2"/>
          <p:cNvSpPr>
            <a:spLocks noGrp="1"/>
          </p:cNvSpPr>
          <p:nvPr>
            <p:ph idx="1"/>
          </p:nvPr>
        </p:nvSpPr>
        <p:spPr/>
        <p:txBody>
          <a:bodyPr>
            <a:normAutofit/>
          </a:bodyPr>
          <a:lstStyle/>
          <a:p>
            <a:r>
              <a:rPr lang="en-GB" dirty="0" smtClean="0"/>
              <a:t>Remember! you are the guest – be friendly, pleasant, but relaxed</a:t>
            </a:r>
          </a:p>
          <a:p>
            <a:r>
              <a:rPr lang="en-GB" dirty="0" smtClean="0"/>
              <a:t>Unless the arrangement is otherwise, a one-to-one interview means just that – politely make it known before hand that only the two of you remain in the room during the process</a:t>
            </a:r>
          </a:p>
          <a:p>
            <a:r>
              <a:rPr lang="en-GB" dirty="0" smtClean="0"/>
              <a:t>Ensure comfort, warmth, and peace and quiet – avoid hard-surface rooms (kitchens – echo disturbance), loud clocks, roaring fires, busy traffic outside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THE DAY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Short questions</a:t>
            </a:r>
          </a:p>
          <a:p>
            <a:r>
              <a:rPr lang="en-GB" dirty="0" smtClean="0"/>
              <a:t>Don’t fret about periods of silence, the material will eventually come</a:t>
            </a:r>
          </a:p>
          <a:p>
            <a:r>
              <a:rPr lang="en-GB" dirty="0" smtClean="0"/>
              <a:t>Keep attentive and remind interviewee of the value of their testimonies</a:t>
            </a:r>
          </a:p>
          <a:p>
            <a:r>
              <a:rPr lang="en-GB" dirty="0" smtClean="0"/>
              <a:t>Avoid talking over the interviewee – contradiction or opinions – remain tolerant, irrespective of views being expressed</a:t>
            </a:r>
          </a:p>
          <a:p>
            <a:r>
              <a:rPr lang="en-GB" dirty="0" smtClean="0"/>
              <a:t>Mark up tapes/material immediately</a:t>
            </a:r>
          </a:p>
          <a:p>
            <a:r>
              <a:rPr lang="en-GB" dirty="0" smtClean="0"/>
              <a:t>Give contact details and give some indication about the next step in the process</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POST-INTERVIEW ANALYSIS</a:t>
            </a:r>
            <a:endParaRPr lang="en-GB" dirty="0"/>
          </a:p>
        </p:txBody>
      </p:sp>
      <p:sp>
        <p:nvSpPr>
          <p:cNvPr id="3" name="Content Placeholder 2"/>
          <p:cNvSpPr>
            <a:spLocks noGrp="1"/>
          </p:cNvSpPr>
          <p:nvPr>
            <p:ph idx="1"/>
          </p:nvPr>
        </p:nvSpPr>
        <p:spPr/>
        <p:txBody>
          <a:bodyPr>
            <a:normAutofit/>
          </a:bodyPr>
          <a:lstStyle/>
          <a:p>
            <a:r>
              <a:rPr lang="en-GB" dirty="0" smtClean="0"/>
              <a:t>Write a formal letter thanking the interviewee for their time and cooperation</a:t>
            </a:r>
          </a:p>
          <a:p>
            <a:endParaRPr lang="en-GB" dirty="0" smtClean="0"/>
          </a:p>
          <a:p>
            <a:r>
              <a:rPr lang="en-GB" dirty="0" smtClean="0"/>
              <a:t>Copy </a:t>
            </a:r>
            <a:r>
              <a:rPr lang="en-GB" dirty="0" err="1" smtClean="0"/>
              <a:t>therecording</a:t>
            </a:r>
            <a:endParaRPr lang="en-GB" dirty="0" smtClean="0"/>
          </a:p>
          <a:p>
            <a:endParaRPr lang="en-GB" dirty="0" smtClean="0"/>
          </a:p>
          <a:p>
            <a:r>
              <a:rPr lang="en-GB" dirty="0" smtClean="0"/>
              <a:t>Summarise the interview in writing – basic topic information; interviewee details; </a:t>
            </a:r>
          </a:p>
          <a:p>
            <a:endParaRPr lang="en-GB" dirty="0" smtClean="0"/>
          </a:p>
          <a:p>
            <a:r>
              <a:rPr lang="en-GB" dirty="0" smtClean="0"/>
              <a:t>Store sensibly – cool and dry place</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POST-INTERVIEW ANALYSIS</a:t>
            </a:r>
            <a:endParaRPr lang="en-GB" dirty="0"/>
          </a:p>
        </p:txBody>
      </p:sp>
      <p:sp>
        <p:nvSpPr>
          <p:cNvPr id="3" name="Content Placeholder 2"/>
          <p:cNvSpPr>
            <a:spLocks noGrp="1"/>
          </p:cNvSpPr>
          <p:nvPr>
            <p:ph idx="1"/>
          </p:nvPr>
        </p:nvSpPr>
        <p:spPr/>
        <p:txBody>
          <a:bodyPr>
            <a:normAutofit lnSpcReduction="10000"/>
          </a:bodyPr>
          <a:lstStyle/>
          <a:p>
            <a:r>
              <a:rPr lang="en-GB" b="1" dirty="0" smtClean="0"/>
              <a:t>TRANSCRIBING:  </a:t>
            </a:r>
            <a:r>
              <a:rPr lang="en-GB" dirty="0" smtClean="0"/>
              <a:t>Essential process for research purposes and possible publication – inexact process, expect inaccuracies</a:t>
            </a:r>
          </a:p>
          <a:p>
            <a:r>
              <a:rPr lang="en-GB" dirty="0" smtClean="0"/>
              <a:t>Question? – How much to transcribe – every utterance, pause, repeat phrase, change of emphasis or mood</a:t>
            </a:r>
          </a:p>
          <a:p>
            <a:r>
              <a:rPr lang="en-GB" dirty="0" smtClean="0"/>
              <a:t>One of tape can take five hours to transcribe – careful selection required</a:t>
            </a:r>
          </a:p>
          <a:p>
            <a:r>
              <a:rPr lang="en-GB" b="1" dirty="0" smtClean="0"/>
              <a:t>Transcribing allows familiarisation with the work – its structure and style, as well as the content</a:t>
            </a:r>
            <a:endParaRPr lang="en-GB" b="1"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OUTCOMES</a:t>
            </a:r>
            <a:endParaRPr lang="en-GB" dirty="0"/>
          </a:p>
        </p:txBody>
      </p:sp>
      <p:sp>
        <p:nvSpPr>
          <p:cNvPr id="3" name="Content Placeholder 2"/>
          <p:cNvSpPr>
            <a:spLocks noGrp="1"/>
          </p:cNvSpPr>
          <p:nvPr>
            <p:ph idx="1"/>
          </p:nvPr>
        </p:nvSpPr>
        <p:spPr/>
        <p:txBody>
          <a:bodyPr>
            <a:normAutofit lnSpcReduction="10000"/>
          </a:bodyPr>
          <a:lstStyle/>
          <a:p>
            <a:r>
              <a:rPr lang="en-GB" dirty="0" smtClean="0"/>
              <a:t>Remember! What you have in your possession is someone’s life experience – interviewees have ownership status on material, and therefore restriction powers</a:t>
            </a:r>
          </a:p>
          <a:p>
            <a:r>
              <a:rPr lang="en-GB" dirty="0" smtClean="0"/>
              <a:t>They could choose to prevent publication</a:t>
            </a:r>
          </a:p>
          <a:p>
            <a:r>
              <a:rPr lang="en-GB" b="1" u="sng" dirty="0" smtClean="0"/>
              <a:t>ETHICAL/LEGAL ISSUES: </a:t>
            </a:r>
            <a:r>
              <a:rPr lang="en-GB" dirty="0" smtClean="0"/>
              <a:t> Be aware of RECORDING CONSENT forms which records whether or not the interviewee wishes to place restrictions on the material. It is advised that the form be completed even if the intention is not to publish</a:t>
            </a:r>
            <a:endParaRPr lang="en-GB" b="1" u="sng"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a:t>
            </a:r>
            <a:endParaRPr lang="en-GB" dirty="0"/>
          </a:p>
        </p:txBody>
      </p:sp>
      <p:sp>
        <p:nvSpPr>
          <p:cNvPr id="3" name="Content Placeholder 2"/>
          <p:cNvSpPr>
            <a:spLocks noGrp="1"/>
          </p:cNvSpPr>
          <p:nvPr>
            <p:ph idx="1"/>
          </p:nvPr>
        </p:nvSpPr>
        <p:spPr/>
        <p:txBody>
          <a:bodyPr>
            <a:normAutofit/>
          </a:bodyPr>
          <a:lstStyle/>
          <a:p>
            <a:r>
              <a:rPr lang="en-GB" b="1" dirty="0" smtClean="0"/>
              <a:t>LEGAL ISSUES: </a:t>
            </a:r>
          </a:p>
          <a:p>
            <a:r>
              <a:rPr lang="en-GB" b="1" dirty="0" smtClean="0"/>
              <a:t>1988 COPYRIGHT, DESIGNS, AND PATENT ACT</a:t>
            </a:r>
          </a:p>
          <a:p>
            <a:r>
              <a:rPr lang="en-GB" dirty="0" smtClean="0"/>
              <a:t>States that the copyright rests with the interviewee</a:t>
            </a:r>
          </a:p>
          <a:p>
            <a:r>
              <a:rPr lang="en-GB" dirty="0" smtClean="0"/>
              <a:t>Use of the material subject to consent through the consent form or assigned copyright form</a:t>
            </a:r>
          </a:p>
          <a:p>
            <a:r>
              <a:rPr lang="en-GB" dirty="0" smtClean="0"/>
              <a:t>Non-assigned material belongs to the interviewee and will be passed on as part of their estate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POSSIBILITIES</a:t>
            </a:r>
            <a:endParaRPr lang="en-GB" dirty="0"/>
          </a:p>
        </p:txBody>
      </p:sp>
      <p:sp>
        <p:nvSpPr>
          <p:cNvPr id="3" name="Content Placeholder 2"/>
          <p:cNvSpPr>
            <a:spLocks noGrp="1"/>
          </p:cNvSpPr>
          <p:nvPr>
            <p:ph idx="1"/>
          </p:nvPr>
        </p:nvSpPr>
        <p:spPr/>
        <p:txBody>
          <a:bodyPr>
            <a:normAutofit/>
          </a:bodyPr>
          <a:lstStyle/>
          <a:p>
            <a:r>
              <a:rPr lang="en-GB" dirty="0" smtClean="0"/>
              <a:t>Local library collections</a:t>
            </a:r>
          </a:p>
          <a:p>
            <a:endParaRPr lang="en-GB" dirty="0" smtClean="0"/>
          </a:p>
          <a:p>
            <a:r>
              <a:rPr lang="en-GB" dirty="0" smtClean="0"/>
              <a:t>British Library Sound Archive</a:t>
            </a:r>
          </a:p>
          <a:p>
            <a:endParaRPr lang="en-GB" dirty="0" smtClean="0"/>
          </a:p>
          <a:p>
            <a:r>
              <a:rPr lang="en-GB" dirty="0" smtClean="0"/>
              <a:t>Welsh National History Museum (Storytellers) St </a:t>
            </a:r>
            <a:r>
              <a:rPr lang="en-GB" dirty="0" err="1" smtClean="0"/>
              <a:t>Fagans</a:t>
            </a:r>
            <a:endParaRPr lang="en-GB" dirty="0" smtClean="0"/>
          </a:p>
          <a:p>
            <a:endParaRPr lang="en-GB" dirty="0" smtClean="0"/>
          </a:p>
          <a:p>
            <a:r>
              <a:rPr lang="en-GB" dirty="0" smtClean="0"/>
              <a:t>Academic publications; tours; booklets; family history collections; museum displays; WWW </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TASK</a:t>
            </a:r>
            <a:endParaRPr lang="en-GB" dirty="0"/>
          </a:p>
        </p:txBody>
      </p:sp>
      <p:sp>
        <p:nvSpPr>
          <p:cNvPr id="4" name="Content Placeholder 3"/>
          <p:cNvSpPr>
            <a:spLocks noGrp="1"/>
          </p:cNvSpPr>
          <p:nvPr>
            <p:ph sz="half" idx="1"/>
          </p:nvPr>
        </p:nvSpPr>
        <p:spPr/>
        <p:txBody>
          <a:bodyPr>
            <a:normAutofit/>
          </a:bodyPr>
          <a:lstStyle/>
          <a:p>
            <a:r>
              <a:rPr lang="en-GB" dirty="0" smtClean="0"/>
              <a:t>‘The task is to participate in different memories, to share their differences not in anyway in an attempt to demonstrate their universality, but rather to insist on the diversity and plurality of memory’ (OUP, 1992), p.18.  </a:t>
            </a:r>
            <a:endParaRPr lang="en-GB" dirty="0"/>
          </a:p>
        </p:txBody>
      </p:sp>
      <p:pic>
        <p:nvPicPr>
          <p:cNvPr id="6" name="Content Placeholder 5" descr="51CCBM3C7RL.jpg"/>
          <p:cNvPicPr>
            <a:picLocks noGrp="1" noChangeAspect="1"/>
          </p:cNvPicPr>
          <p:nvPr>
            <p:ph sz="half" idx="2"/>
          </p:nvPr>
        </p:nvPicPr>
        <p:blipFill>
          <a:blip r:embed="rId2" cstate="print"/>
          <a:stretch>
            <a:fillRect/>
          </a:stretch>
        </p:blipFill>
        <p:spPr>
          <a:xfrm>
            <a:off x="5162550" y="1600994"/>
            <a:ext cx="3009900" cy="4524375"/>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PART 3</a:t>
            </a:r>
            <a:r>
              <a:rPr lang="en-GB" dirty="0" smtClean="0"/>
              <a:t>. MEMORY</a:t>
            </a:r>
            <a:endParaRPr lang="en-GB" dirty="0"/>
          </a:p>
        </p:txBody>
      </p:sp>
      <p:sp>
        <p:nvSpPr>
          <p:cNvPr id="3" name="Content Placeholder 2"/>
          <p:cNvSpPr>
            <a:spLocks noGrp="1"/>
          </p:cNvSpPr>
          <p:nvPr>
            <p:ph idx="1"/>
          </p:nvPr>
        </p:nvSpPr>
        <p:spPr/>
        <p:txBody>
          <a:bodyPr>
            <a:normAutofit/>
          </a:bodyPr>
          <a:lstStyle/>
          <a:p>
            <a:r>
              <a:rPr lang="en-GB" dirty="0" smtClean="0"/>
              <a:t>Synonymous with oral history is the issue of memory and accuracy, as well as its subjectivity - or the need for oral historians to better understand and analyse :</a:t>
            </a:r>
          </a:p>
          <a:p>
            <a:r>
              <a:rPr lang="en-GB" dirty="0" smtClean="0"/>
              <a:t>‘what people think happened...the presentation of radically different account...that different groups and individuals experience the same event in totally different ways’ Tony Green, ‘The Leicester Conference on Oral History’, </a:t>
            </a:r>
            <a:r>
              <a:rPr lang="en-GB" i="1" dirty="0" smtClean="0"/>
              <a:t>Oral History </a:t>
            </a:r>
            <a:r>
              <a:rPr lang="en-GB" dirty="0" smtClean="0"/>
              <a:t>1 No 3, 1971</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STUDY OF MEMORY</a:t>
            </a:r>
            <a:endParaRPr lang="en-GB" dirty="0"/>
          </a:p>
        </p:txBody>
      </p:sp>
      <p:sp>
        <p:nvSpPr>
          <p:cNvPr id="3" name="Content Placeholder 2"/>
          <p:cNvSpPr>
            <a:spLocks noGrp="1"/>
          </p:cNvSpPr>
          <p:nvPr>
            <p:ph idx="1"/>
          </p:nvPr>
        </p:nvSpPr>
        <p:spPr/>
        <p:txBody>
          <a:bodyPr>
            <a:normAutofit/>
          </a:bodyPr>
          <a:lstStyle/>
          <a:p>
            <a:r>
              <a:rPr lang="en-GB" dirty="0" smtClean="0"/>
              <a:t>Relationship between individual and social surroundings – the way human beings experience the world around them</a:t>
            </a:r>
          </a:p>
          <a:p>
            <a:r>
              <a:rPr lang="en-GB" dirty="0" smtClean="0"/>
              <a:t>Shaping of memory by ideologies, myths and culture – how the world is invested with meaning</a:t>
            </a:r>
          </a:p>
          <a:p>
            <a:r>
              <a:rPr lang="en-GB" dirty="0" smtClean="0"/>
              <a:t>Central is an understanding of the nature of memory  and the conceptualisation of the relationship between ‘memory ‘and ‘history’</a:t>
            </a:r>
          </a:p>
          <a:p>
            <a:endParaRPr lang="en-GB" dirty="0" smtClean="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INDIVIDUAL AND SOCIAL MEMORY</a:t>
            </a:r>
            <a:endParaRPr lang="en-GB" dirty="0"/>
          </a:p>
        </p:txBody>
      </p:sp>
      <p:sp>
        <p:nvSpPr>
          <p:cNvPr id="3" name="Content Placeholder 2"/>
          <p:cNvSpPr>
            <a:spLocks noGrp="1"/>
          </p:cNvSpPr>
          <p:nvPr>
            <p:ph idx="1"/>
          </p:nvPr>
        </p:nvSpPr>
        <p:spPr/>
        <p:txBody>
          <a:bodyPr>
            <a:normAutofit/>
          </a:bodyPr>
          <a:lstStyle/>
          <a:p>
            <a:r>
              <a:rPr lang="en-GB" dirty="0" smtClean="0"/>
              <a:t>Connection between personal knowledge and  experience, and knowledge acquired as part of the collective</a:t>
            </a:r>
          </a:p>
          <a:p>
            <a:r>
              <a:rPr lang="en-GB" dirty="0" smtClean="0"/>
              <a:t>Individuals remember ‘not as isolated agents but as social beings’ (</a:t>
            </a:r>
            <a:r>
              <a:rPr lang="en-GB" dirty="0" err="1" smtClean="0"/>
              <a:t>Cubitt</a:t>
            </a:r>
            <a:r>
              <a:rPr lang="en-GB" dirty="0" smtClean="0"/>
              <a:t>, p.118)</a:t>
            </a:r>
          </a:p>
          <a:p>
            <a:r>
              <a:rPr lang="en-GB" dirty="0" smtClean="0"/>
              <a:t>‘Individuals remember in ways that are fluctuating and discontinuous, and this reflects the fact that the social environment they inhabit is a complex and shifting one’ (</a:t>
            </a:r>
            <a:r>
              <a:rPr lang="en-GB" dirty="0" err="1" smtClean="0"/>
              <a:t>Cubitt</a:t>
            </a:r>
            <a:r>
              <a:rPr lang="en-GB" dirty="0" smtClean="0"/>
              <a:t>, p.159) </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AND WAR</a:t>
            </a:r>
            <a:endParaRPr lang="en-GB" dirty="0"/>
          </a:p>
        </p:txBody>
      </p:sp>
      <p:sp>
        <p:nvSpPr>
          <p:cNvPr id="3" name="Content Placeholder 2"/>
          <p:cNvSpPr>
            <a:spLocks noGrp="1"/>
          </p:cNvSpPr>
          <p:nvPr>
            <p:ph sz="half" idx="1"/>
          </p:nvPr>
        </p:nvSpPr>
        <p:spPr/>
        <p:txBody>
          <a:bodyPr>
            <a:normAutofit/>
          </a:bodyPr>
          <a:lstStyle/>
          <a:p>
            <a:r>
              <a:rPr lang="en-GB" dirty="0" smtClean="0"/>
              <a:t>The ‘Before’ and ‘After’ categorisation of war (e.g. The Great War), part of ‘a shared sense of the general significance of a particular event’ </a:t>
            </a:r>
            <a:r>
              <a:rPr lang="en-GB" dirty="0" err="1" smtClean="0"/>
              <a:t>Ludmilla</a:t>
            </a:r>
            <a:r>
              <a:rPr lang="en-GB" dirty="0" smtClean="0"/>
              <a:t>  </a:t>
            </a:r>
            <a:r>
              <a:rPr lang="en-GB" dirty="0" err="1" smtClean="0"/>
              <a:t>Jordanova</a:t>
            </a:r>
            <a:r>
              <a:rPr lang="en-GB" dirty="0" smtClean="0"/>
              <a:t>,  </a:t>
            </a:r>
            <a:r>
              <a:rPr lang="en-GB" i="1" dirty="0" smtClean="0"/>
              <a:t>History in Practice </a:t>
            </a:r>
            <a:r>
              <a:rPr lang="en-GB" dirty="0" smtClean="0"/>
              <a:t>(London: Arnold, 2000), p.122</a:t>
            </a:r>
            <a:endParaRPr lang="en-GB" dirty="0"/>
          </a:p>
        </p:txBody>
      </p:sp>
      <p:pic>
        <p:nvPicPr>
          <p:cNvPr id="5" name="Content Placeholder 4" descr="imagesCAG8QFWV.jpg"/>
          <p:cNvPicPr>
            <a:picLocks noGrp="1" noChangeAspect="1"/>
          </p:cNvPicPr>
          <p:nvPr>
            <p:ph sz="half" idx="2"/>
          </p:nvPr>
        </p:nvPicPr>
        <p:blipFill>
          <a:blip r:embed="rId2" cstate="print"/>
          <a:stretch>
            <a:fillRect/>
          </a:stretch>
        </p:blipFill>
        <p:spPr>
          <a:xfrm>
            <a:off x="5724128" y="1700808"/>
            <a:ext cx="2664296" cy="4032448"/>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pic>
        <p:nvPicPr>
          <p:cNvPr id="4" name="Content Placeholder 3" descr="jordanova_ludmilla.jpg"/>
          <p:cNvPicPr>
            <a:picLocks noGrp="1" noChangeAspect="1"/>
          </p:cNvPicPr>
          <p:nvPr>
            <p:ph sz="half" idx="1"/>
          </p:nvPr>
        </p:nvPicPr>
        <p:blipFill>
          <a:blip r:embed="rId2" cstate="print"/>
          <a:stretch>
            <a:fillRect/>
          </a:stretch>
        </p:blipFill>
        <p:spPr>
          <a:xfrm>
            <a:off x="971600" y="692696"/>
            <a:ext cx="3024336" cy="5256584"/>
          </a:xfrm>
        </p:spPr>
      </p:pic>
      <p:sp>
        <p:nvSpPr>
          <p:cNvPr id="6" name="Content Placeholder 5"/>
          <p:cNvSpPr>
            <a:spLocks noGrp="1"/>
          </p:cNvSpPr>
          <p:nvPr>
            <p:ph sz="half" idx="2"/>
          </p:nvPr>
        </p:nvSpPr>
        <p:spPr>
          <a:xfrm>
            <a:off x="4648200" y="1484784"/>
            <a:ext cx="4038600" cy="4641379"/>
          </a:xfrm>
        </p:spPr>
        <p:txBody>
          <a:bodyPr/>
          <a:lstStyle/>
          <a:p>
            <a:r>
              <a:rPr lang="en-GB" dirty="0" smtClean="0"/>
              <a:t>LUDMILLA JORDANOVA, </a:t>
            </a:r>
          </a:p>
          <a:p>
            <a:endParaRPr lang="en-GB" i="1" dirty="0" smtClean="0"/>
          </a:p>
          <a:p>
            <a:r>
              <a:rPr lang="en-GB" i="1" dirty="0" smtClean="0"/>
              <a:t>HISTORY IN PRACTICE, </a:t>
            </a:r>
            <a:r>
              <a:rPr lang="en-GB" dirty="0" smtClean="0"/>
              <a:t>(LONDON: ARNOLD, 2000)</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AND WAR</a:t>
            </a:r>
            <a:endParaRPr lang="en-GB" dirty="0"/>
          </a:p>
        </p:txBody>
      </p:sp>
      <p:sp>
        <p:nvSpPr>
          <p:cNvPr id="5" name="Content Placeholder 4"/>
          <p:cNvSpPr>
            <a:spLocks noGrp="1"/>
          </p:cNvSpPr>
          <p:nvPr>
            <p:ph idx="1"/>
          </p:nvPr>
        </p:nvSpPr>
        <p:spPr/>
        <p:txBody>
          <a:bodyPr>
            <a:normAutofit fontScale="92500" lnSpcReduction="20000"/>
          </a:bodyPr>
          <a:lstStyle/>
          <a:p>
            <a:r>
              <a:rPr lang="en-GB" dirty="0" smtClean="0"/>
              <a:t>Remembering war or other significant events e.g. The Holocaust, are linked to subsequent actions manifested through points of reference (memorials or museums) </a:t>
            </a:r>
          </a:p>
          <a:p>
            <a:r>
              <a:rPr lang="en-GB" dirty="0" smtClean="0"/>
              <a:t>Interpreting meaning attributed to such points of reference is not straight forward, as meaning given to, and taken from them are multi-layered and can change overtime </a:t>
            </a:r>
          </a:p>
          <a:p>
            <a:r>
              <a:rPr lang="en-GB" dirty="0" smtClean="0"/>
              <a:t>New meaning is brought on by the ‘constant give and take between memorials and viewers ...the responses of viewers to their own world in light of a memorialised past – the consequences of memory’ James Young, </a:t>
            </a:r>
            <a:r>
              <a:rPr lang="en-GB" i="1" dirty="0" smtClean="0"/>
              <a:t>The Texture of Memory </a:t>
            </a:r>
            <a:r>
              <a:rPr lang="en-GB" dirty="0" smtClean="0"/>
              <a:t>(London: Yale, 1993), </a:t>
            </a:r>
            <a:r>
              <a:rPr lang="en-GB" dirty="0" err="1" smtClean="0"/>
              <a:t>p.ix</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‘AXES’ OF MEMORY</a:t>
            </a:r>
            <a:endParaRPr lang="en-GB" dirty="0"/>
          </a:p>
        </p:txBody>
      </p:sp>
      <p:sp>
        <p:nvSpPr>
          <p:cNvPr id="3" name="Content Placeholder 2"/>
          <p:cNvSpPr>
            <a:spLocks noGrp="1"/>
          </p:cNvSpPr>
          <p:nvPr>
            <p:ph idx="1"/>
          </p:nvPr>
        </p:nvSpPr>
        <p:spPr/>
        <p:txBody>
          <a:bodyPr>
            <a:normAutofit/>
          </a:bodyPr>
          <a:lstStyle/>
          <a:p>
            <a:r>
              <a:rPr lang="en-GB" dirty="0" smtClean="0"/>
              <a:t>James Young refers to:</a:t>
            </a:r>
          </a:p>
          <a:p>
            <a:endParaRPr lang="en-GB" dirty="0" smtClean="0"/>
          </a:p>
          <a:p>
            <a:r>
              <a:rPr lang="en-GB" dirty="0" smtClean="0"/>
              <a:t> ‘the many complicated historical, political, and aesthetic axes on which memory is constructed. For neither memory nor intention is ever monolithic: each depends on the vast array of forces – material, aesthetic, spatial, ideological – converging in one memorial site’</a:t>
            </a:r>
          </a:p>
          <a:p>
            <a:r>
              <a:rPr lang="en-GB" i="1" dirty="0" smtClean="0"/>
              <a:t>The Texture of Memory, </a:t>
            </a:r>
            <a:r>
              <a:rPr lang="en-GB" dirty="0" smtClean="0"/>
              <a:t>p. x.</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smtClean="0"/>
              <a:t>JAMES  YOUNG:</a:t>
            </a:r>
          </a:p>
          <a:p>
            <a:endParaRPr lang="en-GB" dirty="0" smtClean="0"/>
          </a:p>
          <a:p>
            <a:r>
              <a:rPr lang="en-GB" i="1" smtClean="0"/>
              <a:t>THE TEXTURE OF MEMORY: HOLOCAUST MEMORIALS AND MEANING </a:t>
            </a:r>
            <a:r>
              <a:rPr lang="en-GB" smtClean="0"/>
              <a:t>(YALE UNIVERSITY, 1993)</a:t>
            </a:r>
            <a:endParaRPr lang="en-GB" i="1"/>
          </a:p>
        </p:txBody>
      </p:sp>
      <p:pic>
        <p:nvPicPr>
          <p:cNvPr id="5" name="Content Placeholder 4" descr="51hco1BahkL__SL500_AA300_.jpg"/>
          <p:cNvPicPr>
            <a:picLocks noGrp="1" noChangeAspect="1"/>
          </p:cNvPicPr>
          <p:nvPr>
            <p:ph sz="half" idx="2"/>
          </p:nvPr>
        </p:nvPicPr>
        <p:blipFill>
          <a:blip r:embed="rId2" cstate="print"/>
          <a:stretch>
            <a:fillRect/>
          </a:stretch>
        </p:blipFill>
        <p:spPr>
          <a:xfrm>
            <a:off x="5238750" y="1124744"/>
            <a:ext cx="3509714" cy="4824536"/>
          </a:xfr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AND ‘IRONY’</a:t>
            </a:r>
            <a:endParaRPr lang="en-GB" dirty="0"/>
          </a:p>
        </p:txBody>
      </p:sp>
      <p:sp>
        <p:nvSpPr>
          <p:cNvPr id="8" name="Content Placeholder 7"/>
          <p:cNvSpPr>
            <a:spLocks noGrp="1"/>
          </p:cNvSpPr>
          <p:nvPr>
            <p:ph sz="half" idx="1"/>
          </p:nvPr>
        </p:nvSpPr>
        <p:spPr>
          <a:xfrm>
            <a:off x="457200" y="1196752"/>
            <a:ext cx="4038600" cy="5661248"/>
          </a:xfrm>
        </p:spPr>
        <p:txBody>
          <a:bodyPr>
            <a:normAutofit fontScale="92500" lnSpcReduction="10000"/>
          </a:bodyPr>
          <a:lstStyle/>
          <a:p>
            <a:r>
              <a:rPr lang="en-GB" dirty="0" smtClean="0"/>
              <a:t>Paul </a:t>
            </a:r>
            <a:r>
              <a:rPr lang="en-GB" dirty="0" err="1" smtClean="0"/>
              <a:t>Fussell’s</a:t>
            </a:r>
            <a:r>
              <a:rPr lang="en-GB" dirty="0" smtClean="0"/>
              <a:t> modern classic: </a:t>
            </a:r>
            <a:r>
              <a:rPr lang="en-GB" i="1" dirty="0" smtClean="0"/>
              <a:t>The Great War and Modern Memory </a:t>
            </a:r>
            <a:r>
              <a:rPr lang="en-GB" dirty="0" smtClean="0"/>
              <a:t>(Oxford: OUP, [2nd Edition],1977)</a:t>
            </a:r>
          </a:p>
          <a:p>
            <a:r>
              <a:rPr lang="en-GB" dirty="0" smtClean="0"/>
              <a:t>Through wartime reminiscences of soldier-writers he explores ‘the application of mind and memory to the events of the Great War’ (page 35)</a:t>
            </a:r>
          </a:p>
          <a:p>
            <a:r>
              <a:rPr lang="en-GB" dirty="0" smtClean="0"/>
              <a:t>one dominant form of modern understanding - </a:t>
            </a:r>
            <a:r>
              <a:rPr lang="en-GB" b="1" dirty="0" smtClean="0"/>
              <a:t>IRONY</a:t>
            </a:r>
          </a:p>
          <a:p>
            <a:endParaRPr lang="en-GB" dirty="0"/>
          </a:p>
        </p:txBody>
      </p:sp>
      <p:pic>
        <p:nvPicPr>
          <p:cNvPr id="5" name="Content Placeholder 4" descr="9780195021714.jpg"/>
          <p:cNvPicPr>
            <a:picLocks noGrp="1" noChangeAspect="1"/>
          </p:cNvPicPr>
          <p:nvPr>
            <p:ph sz="half" idx="2"/>
          </p:nvPr>
        </p:nvPicPr>
        <p:blipFill>
          <a:blip r:embed="rId2" cstate="print"/>
          <a:stretch>
            <a:fillRect/>
          </a:stretch>
        </p:blipFill>
        <p:spPr>
          <a:xfrm>
            <a:off x="6660232" y="1628800"/>
            <a:ext cx="2123728" cy="3240360"/>
          </a:xfrm>
        </p:spPr>
      </p:pic>
      <p:pic>
        <p:nvPicPr>
          <p:cNvPr id="1026" name="Picture 2" descr="C:\Users\Sony\Pictures\fussell_paul.jpg"/>
          <p:cNvPicPr>
            <a:picLocks noChangeAspect="1" noChangeArrowheads="1"/>
          </p:cNvPicPr>
          <p:nvPr/>
        </p:nvPicPr>
        <p:blipFill>
          <a:blip r:embed="rId3" cstate="print"/>
          <a:srcRect/>
          <a:stretch>
            <a:fillRect/>
          </a:stretch>
        </p:blipFill>
        <p:spPr bwMode="auto">
          <a:xfrm>
            <a:off x="4860032" y="3573016"/>
            <a:ext cx="2088232" cy="2664296"/>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AND IRONY</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Robert Graves, </a:t>
            </a:r>
            <a:r>
              <a:rPr lang="en-GB" i="1" dirty="0" smtClean="0"/>
              <a:t>Goodbye to All That </a:t>
            </a:r>
            <a:r>
              <a:rPr lang="en-GB" dirty="0" smtClean="0"/>
              <a:t>(London: Penguin, 1960 [3</a:t>
            </a:r>
            <a:r>
              <a:rPr lang="en-GB" baseline="30000" dirty="0" smtClean="0"/>
              <a:t>rd</a:t>
            </a:r>
            <a:r>
              <a:rPr lang="en-GB" dirty="0" smtClean="0"/>
              <a:t> Edition]).</a:t>
            </a:r>
          </a:p>
          <a:p>
            <a:r>
              <a:rPr lang="en-GB" dirty="0" smtClean="0"/>
              <a:t>Siegfried Sassoon, </a:t>
            </a:r>
            <a:r>
              <a:rPr lang="en-GB" i="1" dirty="0" smtClean="0"/>
              <a:t>Selected Poems</a:t>
            </a:r>
            <a:r>
              <a:rPr lang="en-GB" dirty="0" smtClean="0"/>
              <a:t> (London: Faber, 1979 [5</a:t>
            </a:r>
            <a:r>
              <a:rPr lang="en-GB" baseline="30000" dirty="0" smtClean="0"/>
              <a:t>th</a:t>
            </a:r>
            <a:r>
              <a:rPr lang="en-GB" dirty="0" smtClean="0"/>
              <a:t> Edition]).</a:t>
            </a:r>
          </a:p>
          <a:p>
            <a:r>
              <a:rPr lang="en-GB" dirty="0" smtClean="0"/>
              <a:t>Edmund Blunden, </a:t>
            </a:r>
            <a:r>
              <a:rPr lang="en-GB" i="1" dirty="0" smtClean="0"/>
              <a:t>The Undertones of War </a:t>
            </a:r>
            <a:r>
              <a:rPr lang="en-GB" dirty="0" smtClean="0"/>
              <a:t>(London:Penguin,1982 [3</a:t>
            </a:r>
            <a:r>
              <a:rPr lang="en-GB" baseline="30000" dirty="0" smtClean="0"/>
              <a:t>rd</a:t>
            </a:r>
            <a:r>
              <a:rPr lang="en-GB" dirty="0" smtClean="0"/>
              <a:t> Edition]).</a:t>
            </a:r>
          </a:p>
          <a:p>
            <a:endParaRPr lang="en-GB" dirty="0"/>
          </a:p>
        </p:txBody>
      </p:sp>
      <p:pic>
        <p:nvPicPr>
          <p:cNvPr id="5" name="Content Placeholder 4" descr="robertgraves-7782.jpg"/>
          <p:cNvPicPr>
            <a:picLocks noGrp="1" noChangeAspect="1"/>
          </p:cNvPicPr>
          <p:nvPr>
            <p:ph sz="half" idx="2"/>
          </p:nvPr>
        </p:nvPicPr>
        <p:blipFill>
          <a:blip r:embed="rId2" cstate="print"/>
          <a:stretch>
            <a:fillRect/>
          </a:stretch>
        </p:blipFill>
        <p:spPr>
          <a:xfrm>
            <a:off x="5148064" y="1844824"/>
            <a:ext cx="2664296" cy="3744416"/>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AND IRONY</a:t>
            </a:r>
            <a:endParaRPr lang="en-GB" dirty="0"/>
          </a:p>
        </p:txBody>
      </p:sp>
      <p:pic>
        <p:nvPicPr>
          <p:cNvPr id="5" name="Content Placeholder 4" descr="siegfried_sassoon.jpg"/>
          <p:cNvPicPr>
            <a:picLocks noGrp="1" noChangeAspect="1"/>
          </p:cNvPicPr>
          <p:nvPr>
            <p:ph sz="half" idx="1"/>
          </p:nvPr>
        </p:nvPicPr>
        <p:blipFill>
          <a:blip r:embed="rId2" cstate="print"/>
          <a:stretch>
            <a:fillRect/>
          </a:stretch>
        </p:blipFill>
        <p:spPr>
          <a:xfrm>
            <a:off x="779264" y="1600200"/>
            <a:ext cx="3394472" cy="4525963"/>
          </a:xfrm>
        </p:spPr>
      </p:pic>
      <p:pic>
        <p:nvPicPr>
          <p:cNvPr id="6" name="Content Placeholder 5" descr="Edmund%20Blunden%20in%20Uniform%20(560xn).jpg"/>
          <p:cNvPicPr>
            <a:picLocks noGrp="1" noChangeAspect="1"/>
          </p:cNvPicPr>
          <p:nvPr>
            <p:ph sz="half" idx="2"/>
          </p:nvPr>
        </p:nvPicPr>
        <p:blipFill>
          <a:blip r:embed="rId3" cstate="print"/>
          <a:stretch>
            <a:fillRect/>
          </a:stretch>
        </p:blipFill>
        <p:spPr>
          <a:xfrm>
            <a:off x="5076056" y="1700808"/>
            <a:ext cx="2952328" cy="4320480"/>
          </a:xfr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‘WAR MEMORY’ AND NEW MEANING </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smtClean="0"/>
              <a:t>1918 – the ‘before’ and ‘after’ dichotomy (reflecting the contrast between a perceived pre-war idyll and wartime nastiness), and evident in </a:t>
            </a:r>
            <a:r>
              <a:rPr lang="en-GB" dirty="0" err="1" smtClean="0"/>
              <a:t>Fussell’s</a:t>
            </a:r>
            <a:r>
              <a:rPr lang="en-GB" dirty="0" smtClean="0"/>
              <a:t> modern understanding of the war – irony,  highlighted in Samuel </a:t>
            </a:r>
            <a:r>
              <a:rPr lang="en-GB" dirty="0" err="1" smtClean="0"/>
              <a:t>Hyne’s</a:t>
            </a:r>
            <a:r>
              <a:rPr lang="en-GB" dirty="0" smtClean="0"/>
              <a:t> observations:</a:t>
            </a:r>
          </a:p>
          <a:p>
            <a:r>
              <a:rPr lang="en-GB" dirty="0" smtClean="0"/>
              <a:t>A breach ‘in the perceived continuity of history...was the war’s most striking legacy’ </a:t>
            </a:r>
            <a:r>
              <a:rPr lang="en-GB" i="1" dirty="0" smtClean="0"/>
              <a:t>A War Imagined </a:t>
            </a:r>
            <a:r>
              <a:rPr lang="en-GB" dirty="0" smtClean="0"/>
              <a:t>(Pimlico, 1990), p.78</a:t>
            </a:r>
          </a:p>
          <a:p>
            <a:r>
              <a:rPr lang="en-GB" dirty="0" smtClean="0"/>
              <a:t>Perceived discontinuity evolved through collective memory into myths about the war and what it was like</a:t>
            </a:r>
          </a:p>
          <a:p>
            <a:endParaRPr lang="en-GB" dirty="0"/>
          </a:p>
        </p:txBody>
      </p:sp>
      <p:pic>
        <p:nvPicPr>
          <p:cNvPr id="5" name="Content Placeholder 4" descr="51zidunaxqL__SL500_AA300_.jpg"/>
          <p:cNvPicPr>
            <a:picLocks noGrp="1" noChangeAspect="1"/>
          </p:cNvPicPr>
          <p:nvPr>
            <p:ph sz="half" idx="2"/>
          </p:nvPr>
        </p:nvPicPr>
        <p:blipFill>
          <a:blip r:embed="rId2" cstate="print"/>
          <a:stretch>
            <a:fillRect/>
          </a:stretch>
        </p:blipFill>
        <p:spPr>
          <a:xfrm>
            <a:off x="5238750" y="1772816"/>
            <a:ext cx="2857500" cy="4248472"/>
          </a:xfr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BRITTAIN</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‘it seems to me that the war will make a big division of before and after in the history of the world, almost if not quite as big as the B.C. And A.D. division made by the birth of Christ’.</a:t>
            </a:r>
          </a:p>
          <a:p>
            <a:r>
              <a:rPr lang="en-GB" dirty="0" smtClean="0"/>
              <a:t>Vera </a:t>
            </a:r>
            <a:r>
              <a:rPr lang="en-GB" dirty="0" err="1" smtClean="0"/>
              <a:t>Brittain</a:t>
            </a:r>
            <a:r>
              <a:rPr lang="en-GB" dirty="0" smtClean="0"/>
              <a:t>, </a:t>
            </a:r>
            <a:r>
              <a:rPr lang="en-GB" i="1" dirty="0" smtClean="0"/>
              <a:t>Testament of Youth: An Autobiographical Study of the Years 1900-1925</a:t>
            </a:r>
            <a:r>
              <a:rPr lang="en-GB" dirty="0" smtClean="0"/>
              <a:t> (London: Virago, 1978 [2</a:t>
            </a:r>
            <a:r>
              <a:rPr lang="en-GB" baseline="30000" dirty="0" smtClean="0"/>
              <a:t>nd</a:t>
            </a:r>
            <a:r>
              <a:rPr lang="en-GB" dirty="0" smtClean="0"/>
              <a:t> Edition]).</a:t>
            </a:r>
          </a:p>
          <a:p>
            <a:endParaRPr lang="en-GB" dirty="0"/>
          </a:p>
        </p:txBody>
      </p:sp>
      <p:pic>
        <p:nvPicPr>
          <p:cNvPr id="5" name="Content Placeholder 4" descr="poet-brittain.jpg"/>
          <p:cNvPicPr>
            <a:picLocks noGrp="1" noChangeAspect="1"/>
          </p:cNvPicPr>
          <p:nvPr>
            <p:ph sz="half" idx="2"/>
          </p:nvPr>
        </p:nvPicPr>
        <p:blipFill>
          <a:blip r:embed="rId2" cstate="print"/>
          <a:stretch>
            <a:fillRect/>
          </a:stretch>
        </p:blipFill>
        <p:spPr>
          <a:xfrm>
            <a:off x="5220072" y="1700808"/>
            <a:ext cx="3024336" cy="4392488"/>
          </a:xfr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CRITIQUE</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Traditional aspects of European culture proved resilient; hence communities after 1918 were able to reach back ‘into their traditional cultural heritage’ and make sense of the war</a:t>
            </a:r>
          </a:p>
          <a:p>
            <a:r>
              <a:rPr lang="en-GB" dirty="0" smtClean="0"/>
              <a:t> Jay Winter, </a:t>
            </a:r>
            <a:r>
              <a:rPr lang="en-GB" i="1" dirty="0" smtClean="0"/>
              <a:t>Sites of Memory, Sites of Mourning: The Great War in European</a:t>
            </a:r>
            <a:r>
              <a:rPr lang="en-GB" dirty="0" smtClean="0"/>
              <a:t> </a:t>
            </a:r>
            <a:r>
              <a:rPr lang="en-GB" i="1" dirty="0" smtClean="0"/>
              <a:t>Cultural History</a:t>
            </a:r>
            <a:r>
              <a:rPr lang="en-GB" dirty="0" smtClean="0"/>
              <a:t> (Cambridge: Cambridge University Press, 1995), p.9.</a:t>
            </a:r>
          </a:p>
          <a:p>
            <a:r>
              <a:rPr lang="en-GB" dirty="0" smtClean="0"/>
              <a:t> </a:t>
            </a:r>
          </a:p>
          <a:p>
            <a:endParaRPr lang="en-GB" dirty="0"/>
          </a:p>
        </p:txBody>
      </p:sp>
      <p:pic>
        <p:nvPicPr>
          <p:cNvPr id="5" name="Content Placeholder 4" descr="Sites-of-Memory-Sites-of-Mourning-9780521639880.jpg"/>
          <p:cNvPicPr>
            <a:picLocks noGrp="1" noChangeAspect="1"/>
          </p:cNvPicPr>
          <p:nvPr>
            <p:ph sz="half" idx="2"/>
          </p:nvPr>
        </p:nvPicPr>
        <p:blipFill>
          <a:blip r:embed="rId2" cstate="print"/>
          <a:stretch>
            <a:fillRect/>
          </a:stretch>
        </p:blipFill>
        <p:spPr>
          <a:xfrm>
            <a:off x="5224849" y="1600200"/>
            <a:ext cx="2885301" cy="4525963"/>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FORWARD...LOOKING BACK!</a:t>
            </a:r>
            <a:endParaRPr lang="en-GB" dirty="0"/>
          </a:p>
        </p:txBody>
      </p:sp>
      <p:sp>
        <p:nvSpPr>
          <p:cNvPr id="5" name="Content Placeholder 4"/>
          <p:cNvSpPr>
            <a:spLocks noGrp="1"/>
          </p:cNvSpPr>
          <p:nvPr>
            <p:ph idx="1"/>
          </p:nvPr>
        </p:nvSpPr>
        <p:spPr/>
        <p:txBody>
          <a:bodyPr>
            <a:normAutofit fontScale="92500"/>
          </a:bodyPr>
          <a:lstStyle/>
          <a:p>
            <a:r>
              <a:rPr lang="en-GB" dirty="0" smtClean="0"/>
              <a:t>‘Paul </a:t>
            </a:r>
            <a:r>
              <a:rPr lang="en-GB" dirty="0" err="1" smtClean="0"/>
              <a:t>Fussell’s</a:t>
            </a:r>
            <a:r>
              <a:rPr lang="en-GB" dirty="0" smtClean="0"/>
              <a:t> war generation faced forward to find its answers in modernism...Jay Winter’s turned back to seek neo-classical and romantic solutions from the past. Whereas </a:t>
            </a:r>
            <a:r>
              <a:rPr lang="en-GB" dirty="0" err="1" smtClean="0"/>
              <a:t>Fussell</a:t>
            </a:r>
            <a:r>
              <a:rPr lang="en-GB" dirty="0" smtClean="0"/>
              <a:t> emphasises catastrophe and discontinuity, Winter tends to highlight recovery and continuity’.</a:t>
            </a:r>
          </a:p>
          <a:p>
            <a:r>
              <a:rPr lang="en-GB" dirty="0" smtClean="0"/>
              <a:t>Peter </a:t>
            </a:r>
            <a:r>
              <a:rPr lang="en-GB" dirty="0" err="1" smtClean="0"/>
              <a:t>Hoffenburg</a:t>
            </a:r>
            <a:r>
              <a:rPr lang="en-GB" dirty="0" smtClean="0"/>
              <a:t>, ‘Landscape, Memory and the Australian War Experience, 1915-1918’, </a:t>
            </a:r>
            <a:r>
              <a:rPr lang="en-GB" i="1" dirty="0" smtClean="0"/>
              <a:t>Journal of Contemporary History</a:t>
            </a:r>
            <a:r>
              <a:rPr lang="en-GB" dirty="0" smtClean="0"/>
              <a:t>, (2001), Vol. 36, No. 1, pp. 111-31.</a:t>
            </a:r>
          </a:p>
          <a:p>
            <a:r>
              <a:rPr lang="en-GB" dirty="0" smtClean="0"/>
              <a:t> </a:t>
            </a:r>
          </a:p>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SITES OF MEMORY...</a:t>
            </a:r>
            <a:endParaRPr lang="en-GB" dirty="0"/>
          </a:p>
        </p:txBody>
      </p:sp>
      <p:pic>
        <p:nvPicPr>
          <p:cNvPr id="7" name="Content Placeholder 6" descr="2371771357_b23099c438.jpg"/>
          <p:cNvPicPr>
            <a:picLocks noGrp="1" noChangeAspect="1"/>
          </p:cNvPicPr>
          <p:nvPr>
            <p:ph sz="half" idx="1"/>
          </p:nvPr>
        </p:nvPicPr>
        <p:blipFill>
          <a:blip r:embed="rId2" cstate="print"/>
          <a:stretch>
            <a:fillRect/>
          </a:stretch>
        </p:blipFill>
        <p:spPr>
          <a:xfrm>
            <a:off x="964828" y="1600200"/>
            <a:ext cx="3023343" cy="4525963"/>
          </a:xfrm>
        </p:spPr>
      </p:pic>
      <p:pic>
        <p:nvPicPr>
          <p:cNvPr id="8" name="Content Placeholder 7" descr="914476_1a469175.jpg"/>
          <p:cNvPicPr>
            <a:picLocks noGrp="1" noChangeAspect="1"/>
          </p:cNvPicPr>
          <p:nvPr>
            <p:ph sz="half" idx="2"/>
          </p:nvPr>
        </p:nvPicPr>
        <p:blipFill>
          <a:blip r:embed="rId3" cstate="print"/>
          <a:stretch>
            <a:fillRect/>
          </a:stretch>
        </p:blipFill>
        <p:spPr>
          <a:xfrm>
            <a:off x="4970264" y="1600200"/>
            <a:ext cx="3394472" cy="4525963"/>
          </a:xfr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‘WAR MEMORY’ AND NEW MEANING</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Respecting the dead – Pilgrimage, Battlefield Tourism and the search for meaning</a:t>
            </a:r>
          </a:p>
          <a:p>
            <a:r>
              <a:rPr lang="en-GB" dirty="0" smtClean="0"/>
              <a:t>‘Economy of sacrifice’ – those at home and those at the front</a:t>
            </a:r>
          </a:p>
          <a:p>
            <a:r>
              <a:rPr lang="en-GB" dirty="0" smtClean="0"/>
              <a:t>Memory of war was determined by ‘Existing predilections in the cultural, political, religious and communitarian, rather than the other way round’ – Adrian Gregory </a:t>
            </a:r>
            <a:r>
              <a:rPr lang="en-GB" i="1" dirty="0" smtClean="0"/>
              <a:t>The Silence of Memory </a:t>
            </a:r>
            <a:r>
              <a:rPr lang="en-GB" dirty="0" smtClean="0"/>
              <a:t>(Berg,1994), p.5. War memory is fluid in nature constantly shaped by political and economic events, as opposed to shaping events – reflecting Geoffrey </a:t>
            </a:r>
            <a:r>
              <a:rPr lang="en-GB" dirty="0" err="1" smtClean="0"/>
              <a:t>Cubitt’s</a:t>
            </a:r>
            <a:r>
              <a:rPr lang="en-GB" dirty="0" smtClean="0"/>
              <a:t>  shifting environments (see above)</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GREGORY</a:t>
            </a:r>
            <a:endParaRPr lang="en-GB" dirty="0"/>
          </a:p>
        </p:txBody>
      </p:sp>
      <p:pic>
        <p:nvPicPr>
          <p:cNvPr id="4" name="Content Placeholder 3" descr="60707995.jpg"/>
          <p:cNvPicPr>
            <a:picLocks noGrp="1" noChangeAspect="1"/>
          </p:cNvPicPr>
          <p:nvPr>
            <p:ph idx="1"/>
          </p:nvPr>
        </p:nvPicPr>
        <p:blipFill>
          <a:blip r:embed="rId2" cstate="print"/>
          <a:stretch>
            <a:fillRect/>
          </a:stretch>
        </p:blipFill>
        <p:spPr>
          <a:xfrm>
            <a:off x="2555776" y="1600200"/>
            <a:ext cx="3888432" cy="4997152"/>
          </a:xfr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882</TotalTime>
  <Words>2351</Words>
  <Application>Microsoft Office PowerPoint</Application>
  <PresentationFormat>On-screen Show (4:3)</PresentationFormat>
  <Paragraphs>171</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Apex</vt:lpstr>
      <vt:lpstr>HPFY 3012</vt:lpstr>
      <vt:lpstr> COLLECTING AND ANALYSING</vt:lpstr>
      <vt:lpstr>COLLECTING AND ANALYSING</vt:lpstr>
      <vt:lpstr>RECORDS OFFICE</vt:lpstr>
      <vt:lpstr>THE INTERVIEW</vt:lpstr>
      <vt:lpstr>THE INTERVIEW</vt:lpstr>
      <vt:lpstr>THE INTERVIEW</vt:lpstr>
      <vt:lpstr>THE INTERVIEW</vt:lpstr>
      <vt:lpstr>QUESTIONS?</vt:lpstr>
      <vt:lpstr>QUESTIONS?</vt:lpstr>
      <vt:lpstr>INCLUSIVITY</vt:lpstr>
      <vt:lpstr>LOOK OUT FOR:</vt:lpstr>
      <vt:lpstr>TECHNOLOGY</vt:lpstr>
      <vt:lpstr>NEW TECHNOLOGIES</vt:lpstr>
      <vt:lpstr>ON THE DAY</vt:lpstr>
      <vt:lpstr>ON THE DAY</vt:lpstr>
      <vt:lpstr>POST-INTERVIEW ANALYSIS</vt:lpstr>
      <vt:lpstr>POST-INTERVIEW ANALYSIS</vt:lpstr>
      <vt:lpstr>OUTCOMES</vt:lpstr>
      <vt:lpstr>OUTCOME</vt:lpstr>
      <vt:lpstr>POSSIBILITIES</vt:lpstr>
      <vt:lpstr>THE TASK</vt:lpstr>
      <vt:lpstr>PART 3. MEMORY</vt:lpstr>
      <vt:lpstr>THE STUDY OF MEMORY</vt:lpstr>
      <vt:lpstr>INDIVIDUAL AND SOCIAL MEMORY</vt:lpstr>
      <vt:lpstr>‘MEMORY’ AND WAR</vt:lpstr>
      <vt:lpstr>PowerPoint Presentation</vt:lpstr>
      <vt:lpstr>‘MEMORY’ AND WAR</vt:lpstr>
      <vt:lpstr>THE ‘AXES’ OF MEMORY</vt:lpstr>
      <vt:lpstr>PowerPoint Presentation</vt:lpstr>
      <vt:lpstr>‘MEMORY’ AND ‘IRONY’</vt:lpstr>
      <vt:lpstr>WAR AND IRONY</vt:lpstr>
      <vt:lpstr>WAR AND IRONY</vt:lpstr>
      <vt:lpstr>‘WAR MEMORY’ AND NEW MEANING </vt:lpstr>
      <vt:lpstr>BRITTAIN</vt:lpstr>
      <vt:lpstr>CRITIQUE</vt:lpstr>
      <vt:lpstr>LOOKING FORWARD...LOOKING BACK!</vt:lpstr>
      <vt:lpstr>SITES OF MEMORY...</vt:lpstr>
      <vt:lpstr>‘WAR MEMORY’ AND NEW MEANING</vt:lpstr>
      <vt:lpstr>GREGORY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II – COLLECTING AND ANALYSING ORAL HISTORY</dc:title>
  <dc:creator>Sony</dc:creator>
  <cp:lastModifiedBy>Lester Mason</cp:lastModifiedBy>
  <cp:revision>101</cp:revision>
  <dcterms:created xsi:type="dcterms:W3CDTF">2010-11-16T13:40:24Z</dcterms:created>
  <dcterms:modified xsi:type="dcterms:W3CDTF">2020-09-30T10:40:33Z</dcterms:modified>
</cp:coreProperties>
</file>