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1"/>
  </p:sldMasterIdLst>
  <p:sldIdLst>
    <p:sldId id="275" r:id="rId2"/>
    <p:sldId id="258" r:id="rId3"/>
    <p:sldId id="271" r:id="rId4"/>
    <p:sldId id="259" r:id="rId5"/>
    <p:sldId id="260" r:id="rId6"/>
    <p:sldId id="276" r:id="rId7"/>
    <p:sldId id="272" r:id="rId8"/>
    <p:sldId id="261" r:id="rId9"/>
    <p:sldId id="264" r:id="rId10"/>
    <p:sldId id="267" r:id="rId11"/>
    <p:sldId id="268" r:id="rId12"/>
    <p:sldId id="266" r:id="rId13"/>
    <p:sldId id="273" r:id="rId14"/>
    <p:sldId id="274" r:id="rId15"/>
    <p:sldId id="278" r:id="rId16"/>
    <p:sldId id="279" r:id="rId17"/>
    <p:sldId id="277"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843" autoAdjust="0"/>
    <p:restoredTop sz="94660"/>
  </p:normalViewPr>
  <p:slideViewPr>
    <p:cSldViewPr snapToGrid="0">
      <p:cViewPr varScale="1">
        <p:scale>
          <a:sx n="72" d="100"/>
          <a:sy n="72" d="100"/>
        </p:scale>
        <p:origin x="22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5868055-DB32-4763-BB83-BAFB0E957369}" type="datetimeFigureOut">
              <a:rPr lang="en-GB" smtClean="0"/>
              <a:t>17/03/2018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F9C228-1B45-4E92-943A-7AC57D96B6F3}" type="slidenum">
              <a:rPr lang="en-GB" smtClean="0"/>
              <a:t>‹#›</a:t>
            </a:fld>
            <a:endParaRPr lang="en-GB"/>
          </a:p>
        </p:txBody>
      </p:sp>
    </p:spTree>
    <p:extLst>
      <p:ext uri="{BB962C8B-B14F-4D97-AF65-F5344CB8AC3E}">
        <p14:creationId xmlns:p14="http://schemas.microsoft.com/office/powerpoint/2010/main" val="21892465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5868055-DB32-4763-BB83-BAFB0E957369}" type="datetimeFigureOut">
              <a:rPr lang="en-GB" smtClean="0"/>
              <a:t>17/03/2018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F9C228-1B45-4E92-943A-7AC57D96B6F3}" type="slidenum">
              <a:rPr lang="en-GB" smtClean="0"/>
              <a:t>‹#›</a:t>
            </a:fld>
            <a:endParaRPr lang="en-GB"/>
          </a:p>
        </p:txBody>
      </p:sp>
    </p:spTree>
    <p:extLst>
      <p:ext uri="{BB962C8B-B14F-4D97-AF65-F5344CB8AC3E}">
        <p14:creationId xmlns:p14="http://schemas.microsoft.com/office/powerpoint/2010/main" val="22947094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5868055-DB32-4763-BB83-BAFB0E957369}" type="datetimeFigureOut">
              <a:rPr lang="en-GB" smtClean="0"/>
              <a:t>17/03/2018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F9C228-1B45-4E92-943A-7AC57D96B6F3}" type="slidenum">
              <a:rPr lang="en-GB" smtClean="0"/>
              <a:t>‹#›</a:t>
            </a:fld>
            <a:endParaRPr lang="en-GB"/>
          </a:p>
        </p:txBody>
      </p:sp>
    </p:spTree>
    <p:extLst>
      <p:ext uri="{BB962C8B-B14F-4D97-AF65-F5344CB8AC3E}">
        <p14:creationId xmlns:p14="http://schemas.microsoft.com/office/powerpoint/2010/main" val="27091630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5868055-DB32-4763-BB83-BAFB0E957369}" type="datetimeFigureOut">
              <a:rPr lang="en-GB" smtClean="0"/>
              <a:t>17/03/2018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5F9C228-1B45-4E92-943A-7AC57D96B6F3}" type="slidenum">
              <a:rPr lang="en-GB" smtClean="0"/>
              <a:t>‹#›</a:t>
            </a:fld>
            <a:endParaRPr lang="en-GB"/>
          </a:p>
        </p:txBody>
      </p:sp>
    </p:spTree>
    <p:extLst>
      <p:ext uri="{BB962C8B-B14F-4D97-AF65-F5344CB8AC3E}">
        <p14:creationId xmlns:p14="http://schemas.microsoft.com/office/powerpoint/2010/main" val="23645450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5868055-DB32-4763-BB83-BAFB0E957369}" type="datetimeFigureOut">
              <a:rPr lang="en-GB" smtClean="0"/>
              <a:t>17/03/2018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5F9C228-1B45-4E92-943A-7AC57D96B6F3}" type="slidenum">
              <a:rPr lang="en-GB" smtClean="0"/>
              <a:t>‹#›</a:t>
            </a:fld>
            <a:endParaRPr lang="en-GB"/>
          </a:p>
        </p:txBody>
      </p:sp>
    </p:spTree>
    <p:extLst>
      <p:ext uri="{BB962C8B-B14F-4D97-AF65-F5344CB8AC3E}">
        <p14:creationId xmlns:p14="http://schemas.microsoft.com/office/powerpoint/2010/main" val="24243965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5868055-DB32-4763-BB83-BAFB0E957369}" type="datetimeFigureOut">
              <a:rPr lang="en-GB" smtClean="0"/>
              <a:t>17/03/2018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5F9C228-1B45-4E92-943A-7AC57D96B6F3}" type="slidenum">
              <a:rPr lang="en-GB" smtClean="0"/>
              <a:t>‹#›</a:t>
            </a:fld>
            <a:endParaRPr lang="en-GB"/>
          </a:p>
        </p:txBody>
      </p:sp>
    </p:spTree>
    <p:extLst>
      <p:ext uri="{BB962C8B-B14F-4D97-AF65-F5344CB8AC3E}">
        <p14:creationId xmlns:p14="http://schemas.microsoft.com/office/powerpoint/2010/main" val="9628441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5868055-DB32-4763-BB83-BAFB0E957369}" type="datetimeFigureOut">
              <a:rPr lang="en-GB" smtClean="0"/>
              <a:t>17/03/2018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5F9C228-1B45-4E92-943A-7AC57D96B6F3}" type="slidenum">
              <a:rPr lang="en-GB" smtClean="0"/>
              <a:t>‹#›</a:t>
            </a:fld>
            <a:endParaRPr lang="en-GB"/>
          </a:p>
        </p:txBody>
      </p:sp>
    </p:spTree>
    <p:extLst>
      <p:ext uri="{BB962C8B-B14F-4D97-AF65-F5344CB8AC3E}">
        <p14:creationId xmlns:p14="http://schemas.microsoft.com/office/powerpoint/2010/main" val="31970917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5868055-DB32-4763-BB83-BAFB0E957369}" type="datetimeFigureOut">
              <a:rPr lang="en-GB" smtClean="0"/>
              <a:t>17/03/2018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5F9C228-1B45-4E92-943A-7AC57D96B6F3}" type="slidenum">
              <a:rPr lang="en-GB" smtClean="0"/>
              <a:t>‹#›</a:t>
            </a:fld>
            <a:endParaRPr lang="en-GB"/>
          </a:p>
        </p:txBody>
      </p:sp>
    </p:spTree>
    <p:extLst>
      <p:ext uri="{BB962C8B-B14F-4D97-AF65-F5344CB8AC3E}">
        <p14:creationId xmlns:p14="http://schemas.microsoft.com/office/powerpoint/2010/main" val="42148001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5868055-DB32-4763-BB83-BAFB0E957369}" type="datetimeFigureOut">
              <a:rPr lang="en-GB" smtClean="0"/>
              <a:t>17/03/2018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5F9C228-1B45-4E92-943A-7AC57D96B6F3}" type="slidenum">
              <a:rPr lang="en-GB" smtClean="0"/>
              <a:t>‹#›</a:t>
            </a:fld>
            <a:endParaRPr lang="en-GB"/>
          </a:p>
        </p:txBody>
      </p:sp>
    </p:spTree>
    <p:extLst>
      <p:ext uri="{BB962C8B-B14F-4D97-AF65-F5344CB8AC3E}">
        <p14:creationId xmlns:p14="http://schemas.microsoft.com/office/powerpoint/2010/main" val="33731733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5868055-DB32-4763-BB83-BAFB0E957369}" type="datetimeFigureOut">
              <a:rPr lang="en-GB" smtClean="0"/>
              <a:t>17/03/2018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F9C228-1B45-4E92-943A-7AC57D96B6F3}" type="slidenum">
              <a:rPr lang="en-GB" smtClean="0"/>
              <a:t>‹#›</a:t>
            </a:fld>
            <a:endParaRPr lang="en-GB"/>
          </a:p>
        </p:txBody>
      </p:sp>
    </p:spTree>
    <p:extLst>
      <p:ext uri="{BB962C8B-B14F-4D97-AF65-F5344CB8AC3E}">
        <p14:creationId xmlns:p14="http://schemas.microsoft.com/office/powerpoint/2010/main" val="16492009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5868055-DB32-4763-BB83-BAFB0E957369}" type="datetimeFigureOut">
              <a:rPr lang="en-GB" smtClean="0"/>
              <a:t>17/03/2018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F9C228-1B45-4E92-943A-7AC57D96B6F3}"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8001405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5868055-DB32-4763-BB83-BAFB0E957369}" type="datetimeFigureOut">
              <a:rPr lang="en-GB" smtClean="0"/>
              <a:t>17/03/2018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F9C228-1B45-4E92-943A-7AC57D96B6F3}" type="slidenum">
              <a:rPr lang="en-GB" smtClean="0"/>
              <a:t>‹#›</a:t>
            </a:fld>
            <a:endParaRPr lang="en-GB"/>
          </a:p>
        </p:txBody>
      </p:sp>
    </p:spTree>
    <p:extLst>
      <p:ext uri="{BB962C8B-B14F-4D97-AF65-F5344CB8AC3E}">
        <p14:creationId xmlns:p14="http://schemas.microsoft.com/office/powerpoint/2010/main" val="21670104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5868055-DB32-4763-BB83-BAFB0E957369}" type="datetimeFigureOut">
              <a:rPr lang="en-GB" smtClean="0"/>
              <a:t>17/03/2018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F9C228-1B45-4E92-943A-7AC57D96B6F3}"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0840647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5868055-DB32-4763-BB83-BAFB0E957369}" type="datetimeFigureOut">
              <a:rPr lang="en-GB" smtClean="0"/>
              <a:t>17/03/2018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F9C228-1B45-4E92-943A-7AC57D96B6F3}" type="slidenum">
              <a:rPr lang="en-GB" smtClean="0"/>
              <a:t>‹#›</a:t>
            </a:fld>
            <a:endParaRPr lang="en-GB"/>
          </a:p>
        </p:txBody>
      </p:sp>
    </p:spTree>
    <p:extLst>
      <p:ext uri="{BB962C8B-B14F-4D97-AF65-F5344CB8AC3E}">
        <p14:creationId xmlns:p14="http://schemas.microsoft.com/office/powerpoint/2010/main" val="28238060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5868055-DB32-4763-BB83-BAFB0E957369}" type="datetimeFigureOut">
              <a:rPr lang="en-GB" smtClean="0"/>
              <a:t>17/03/2018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F9C228-1B45-4E92-943A-7AC57D96B6F3}" type="slidenum">
              <a:rPr lang="en-GB" smtClean="0"/>
              <a:t>‹#›</a:t>
            </a:fld>
            <a:endParaRPr lang="en-GB"/>
          </a:p>
        </p:txBody>
      </p:sp>
    </p:spTree>
    <p:extLst>
      <p:ext uri="{BB962C8B-B14F-4D97-AF65-F5344CB8AC3E}">
        <p14:creationId xmlns:p14="http://schemas.microsoft.com/office/powerpoint/2010/main" val="19290557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5868055-DB32-4763-BB83-BAFB0E957369}" type="datetimeFigureOut">
              <a:rPr lang="en-GB" smtClean="0"/>
              <a:t>17/03/2018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F9C228-1B45-4E92-943A-7AC57D96B6F3}" type="slidenum">
              <a:rPr lang="en-GB" smtClean="0"/>
              <a:t>‹#›</a:t>
            </a:fld>
            <a:endParaRPr lang="en-GB"/>
          </a:p>
        </p:txBody>
      </p:sp>
    </p:spTree>
    <p:extLst>
      <p:ext uri="{BB962C8B-B14F-4D97-AF65-F5344CB8AC3E}">
        <p14:creationId xmlns:p14="http://schemas.microsoft.com/office/powerpoint/2010/main" val="7292872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5868055-DB32-4763-BB83-BAFB0E957369}" type="datetimeFigureOut">
              <a:rPr lang="en-GB" smtClean="0"/>
              <a:t>17/03/2018</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85F9C228-1B45-4E92-943A-7AC57D96B6F3}" type="slidenum">
              <a:rPr lang="en-GB" smtClean="0"/>
              <a:t>‹#›</a:t>
            </a:fld>
            <a:endParaRPr lang="en-GB"/>
          </a:p>
        </p:txBody>
      </p:sp>
    </p:spTree>
    <p:extLst>
      <p:ext uri="{BB962C8B-B14F-4D97-AF65-F5344CB8AC3E}">
        <p14:creationId xmlns:p14="http://schemas.microsoft.com/office/powerpoint/2010/main" val="935479883"/>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www.gov.uk/government/uploads/system/uploads/attachment_data/file/512906/Multi_Agency_Statutory_Guidance_on_FGM__-_FINAL.pdf" TargetMode="External"/><Relationship Id="rId3" Type="http://schemas.openxmlformats.org/officeDocument/2006/relationships/hyperlink" Target="http://www.bbc.co.uk/newsbeat/article/36838870/the-first-ever-fgm-figures-show-nearly-6000-new-cases-in-england" TargetMode="External"/><Relationship Id="rId7" Type="http://schemas.openxmlformats.org/officeDocument/2006/relationships/hyperlink" Target="https://www.gotquestions.org/cultural-relativism.html" TargetMode="External"/><Relationship Id="rId2" Type="http://schemas.openxmlformats.org/officeDocument/2006/relationships/hyperlink" Target="http://www.bbc.co.uk/news/uk-wales-39630199" TargetMode="External"/><Relationship Id="rId1" Type="http://schemas.openxmlformats.org/officeDocument/2006/relationships/slideLayout" Target="../slideLayouts/slideLayout2.xml"/><Relationship Id="rId6" Type="http://schemas.openxmlformats.org/officeDocument/2006/relationships/hyperlink" Target="https://www.reuters.com/article/us-health-fgm/female-mutilation-a-means-of-male-power-over-women-un-rights-chief-idUSKBN0ER1XF20140616" TargetMode="External"/><Relationship Id="rId5" Type="http://schemas.openxmlformats.org/officeDocument/2006/relationships/hyperlink" Target="https://www.gov.uk/government/uploads/system/uploads/attachment_data/file/525390/FGM_safeguarding_report_A.pdf" TargetMode="External"/><Relationship Id="rId10" Type="http://schemas.openxmlformats.org/officeDocument/2006/relationships/hyperlink" Target="https://plan-uk.org/blogs/3-ways-you-can-help-stop-fgm-and-cutting-season" TargetMode="External"/><Relationship Id="rId4" Type="http://schemas.openxmlformats.org/officeDocument/2006/relationships/hyperlink" Target="https://www.cps.gov.uk/legal-guidance/female-genital-mutilation-prosecution-guidance" TargetMode="External"/><Relationship Id="rId9" Type="http://schemas.openxmlformats.org/officeDocument/2006/relationships/hyperlink" Target="https://www.nspcc.org.uk/preventing-abuse/child-abuse-and-neglect/female-genital-mutilation-fgm/legislation-policy-and-guidance/"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theguardian.com/society/2018/mar/07/reported-cases-fgm-rise-sharply-uk-no-court-convictions" TargetMode="External"/><Relationship Id="rId2" Type="http://schemas.openxmlformats.org/officeDocument/2006/relationships/hyperlink" Target="https://faculty.uca.edu/rnovy/Rachels--Cultural%20Relativism.htm" TargetMode="External"/><Relationship Id="rId1" Type="http://schemas.openxmlformats.org/officeDocument/2006/relationships/slideLayout" Target="../slideLayouts/slideLayout2.xml"/><Relationship Id="rId5" Type="http://schemas.openxmlformats.org/officeDocument/2006/relationships/hyperlink" Target="https://www.unicef.org/media/files/FGMC_2016_brochure_final_UNICEF_SPREAD.pdf" TargetMode="External"/><Relationship Id="rId4" Type="http://schemas.openxmlformats.org/officeDocument/2006/relationships/hyperlink" Target="https://www.theguardian.com/society/2015/jul/21/fgm-affects-females-in-every-local-authority-in-england-and-wales-study"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plan-uk.org/blogs/3-ways-you-can-help-stop-fgm-and-cutting-season" TargetMode="External"/><Relationship Id="rId2" Type="http://schemas.openxmlformats.org/officeDocument/2006/relationships/hyperlink" Target="https://www.hart-uk.org/blog/fgm-story-worlds-oldest-patriarch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A3AF4-4B2C-4B73-AECF-C7BEB78D7ECC}"/>
              </a:ext>
            </a:extLst>
          </p:cNvPr>
          <p:cNvSpPr>
            <a:spLocks noGrp="1"/>
          </p:cNvSpPr>
          <p:nvPr>
            <p:ph type="title"/>
          </p:nvPr>
        </p:nvSpPr>
        <p:spPr>
          <a:xfrm>
            <a:off x="677334" y="609599"/>
            <a:ext cx="8596668" cy="2612361"/>
          </a:xfrm>
        </p:spPr>
        <p:txBody>
          <a:bodyPr>
            <a:normAutofit/>
          </a:bodyPr>
          <a:lstStyle/>
          <a:p>
            <a:pPr algn="ctr"/>
            <a:br>
              <a:rPr lang="en-GB" sz="4000" dirty="0"/>
            </a:br>
            <a:br>
              <a:rPr lang="en-GB" sz="4000" dirty="0"/>
            </a:br>
            <a:br>
              <a:rPr lang="en-GB" sz="4000" dirty="0"/>
            </a:br>
            <a:r>
              <a:rPr lang="en-GB" sz="4000" dirty="0"/>
              <a:t>Hard to Reach Groups </a:t>
            </a:r>
          </a:p>
        </p:txBody>
      </p:sp>
      <p:sp>
        <p:nvSpPr>
          <p:cNvPr id="3" name="Content Placeholder 2">
            <a:extLst>
              <a:ext uri="{FF2B5EF4-FFF2-40B4-BE49-F238E27FC236}">
                <a16:creationId xmlns:a16="http://schemas.microsoft.com/office/drawing/2014/main" id="{DBE78FF6-0980-4D82-B52C-DAC550F548D1}"/>
              </a:ext>
            </a:extLst>
          </p:cNvPr>
          <p:cNvSpPr>
            <a:spLocks noGrp="1"/>
          </p:cNvSpPr>
          <p:nvPr>
            <p:ph idx="1"/>
          </p:nvPr>
        </p:nvSpPr>
        <p:spPr>
          <a:xfrm>
            <a:off x="677334" y="3429000"/>
            <a:ext cx="8596668" cy="2612362"/>
          </a:xfrm>
        </p:spPr>
        <p:txBody>
          <a:bodyPr>
            <a:normAutofit/>
          </a:bodyPr>
          <a:lstStyle/>
          <a:p>
            <a:pPr marL="0" indent="0" algn="ctr">
              <a:buNone/>
            </a:pPr>
            <a:r>
              <a:rPr lang="en-GB" sz="2800" dirty="0">
                <a:solidFill>
                  <a:schemeClr val="accent1">
                    <a:lumMod val="75000"/>
                  </a:schemeClr>
                </a:solidFill>
              </a:rPr>
              <a:t>Module Number- SJSS4001</a:t>
            </a:r>
          </a:p>
          <a:p>
            <a:pPr marL="0" indent="0" algn="ctr">
              <a:buNone/>
            </a:pPr>
            <a:r>
              <a:rPr lang="en-GB" sz="2800" dirty="0">
                <a:solidFill>
                  <a:schemeClr val="accent1">
                    <a:lumMod val="75000"/>
                  </a:schemeClr>
                </a:solidFill>
              </a:rPr>
              <a:t>Student Number - 1703729</a:t>
            </a:r>
          </a:p>
        </p:txBody>
      </p:sp>
    </p:spTree>
    <p:extLst>
      <p:ext uri="{BB962C8B-B14F-4D97-AF65-F5344CB8AC3E}">
        <p14:creationId xmlns:p14="http://schemas.microsoft.com/office/powerpoint/2010/main" val="9259617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73CBB-9505-4407-BD80-36720A201E9B}"/>
              </a:ext>
            </a:extLst>
          </p:cNvPr>
          <p:cNvSpPr>
            <a:spLocks noGrp="1"/>
          </p:cNvSpPr>
          <p:nvPr>
            <p:ph type="title"/>
          </p:nvPr>
        </p:nvSpPr>
        <p:spPr>
          <a:xfrm>
            <a:off x="677334" y="265044"/>
            <a:ext cx="9791882" cy="1311966"/>
          </a:xfrm>
        </p:spPr>
        <p:txBody>
          <a:bodyPr>
            <a:normAutofit/>
          </a:bodyPr>
          <a:lstStyle/>
          <a:p>
            <a:pPr algn="ctr"/>
            <a:r>
              <a:rPr lang="en-GB" dirty="0"/>
              <a:t>Introduction</a:t>
            </a:r>
          </a:p>
        </p:txBody>
      </p:sp>
      <p:sp>
        <p:nvSpPr>
          <p:cNvPr id="3" name="Content Placeholder 2">
            <a:extLst>
              <a:ext uri="{FF2B5EF4-FFF2-40B4-BE49-F238E27FC236}">
                <a16:creationId xmlns:a16="http://schemas.microsoft.com/office/drawing/2014/main" id="{8AA7D215-F231-4553-81C7-BD661EAD18D6}"/>
              </a:ext>
            </a:extLst>
          </p:cNvPr>
          <p:cNvSpPr>
            <a:spLocks noGrp="1"/>
          </p:cNvSpPr>
          <p:nvPr>
            <p:ph idx="1"/>
          </p:nvPr>
        </p:nvSpPr>
        <p:spPr>
          <a:xfrm>
            <a:off x="677333" y="1457739"/>
            <a:ext cx="9791883" cy="5247861"/>
          </a:xfrm>
        </p:spPr>
        <p:txBody>
          <a:bodyPr/>
          <a:lstStyle/>
          <a:p>
            <a:pPr algn="just">
              <a:lnSpc>
                <a:spcPct val="150000"/>
              </a:lnSpc>
            </a:pPr>
            <a:r>
              <a:rPr lang="en-GB" sz="2400" b="1" dirty="0">
                <a:solidFill>
                  <a:schemeClr val="tx1"/>
                </a:solidFill>
              </a:rPr>
              <a:t>Question</a:t>
            </a:r>
            <a:r>
              <a:rPr lang="en-GB" sz="2400" dirty="0">
                <a:solidFill>
                  <a:schemeClr val="tx1"/>
                </a:solidFill>
              </a:rPr>
              <a:t> – for your chosen group describe what you consider to be the most effective strategies currently available to support their inclusion in society. </a:t>
            </a:r>
          </a:p>
          <a:p>
            <a:pPr algn="just">
              <a:lnSpc>
                <a:spcPct val="150000"/>
              </a:lnSpc>
            </a:pPr>
            <a:endParaRPr lang="en-GB" sz="2400" dirty="0">
              <a:solidFill>
                <a:schemeClr val="tx1"/>
              </a:solidFill>
            </a:endParaRPr>
          </a:p>
          <a:p>
            <a:pPr marL="0" indent="0" algn="ctr">
              <a:lnSpc>
                <a:spcPct val="150000"/>
              </a:lnSpc>
              <a:buNone/>
            </a:pPr>
            <a:r>
              <a:rPr lang="en-GB" sz="3600" dirty="0">
                <a:solidFill>
                  <a:schemeClr val="tx1"/>
                </a:solidFill>
              </a:rPr>
              <a:t>Female Genital Mutilation (FGM) </a:t>
            </a:r>
          </a:p>
          <a:p>
            <a:pPr algn="just">
              <a:lnSpc>
                <a:spcPct val="150000"/>
              </a:lnSpc>
            </a:pPr>
            <a:endParaRPr lang="en-GB" sz="2400" dirty="0"/>
          </a:p>
          <a:p>
            <a:pPr algn="just">
              <a:lnSpc>
                <a:spcPct val="150000"/>
              </a:lnSpc>
            </a:pPr>
            <a:endParaRPr lang="en-GB" sz="2400" dirty="0"/>
          </a:p>
          <a:p>
            <a:endParaRPr lang="en-GB" dirty="0"/>
          </a:p>
        </p:txBody>
      </p:sp>
    </p:spTree>
    <p:extLst>
      <p:ext uri="{BB962C8B-B14F-4D97-AF65-F5344CB8AC3E}">
        <p14:creationId xmlns:p14="http://schemas.microsoft.com/office/powerpoint/2010/main" val="9848253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1373D-43B5-43D4-800B-3EC7775638B0}"/>
              </a:ext>
            </a:extLst>
          </p:cNvPr>
          <p:cNvSpPr>
            <a:spLocks noGrp="1"/>
          </p:cNvSpPr>
          <p:nvPr>
            <p:ph type="title"/>
          </p:nvPr>
        </p:nvSpPr>
        <p:spPr/>
        <p:txBody>
          <a:bodyPr>
            <a:normAutofit/>
          </a:bodyPr>
          <a:lstStyle/>
          <a:p>
            <a:pPr algn="ctr"/>
            <a:r>
              <a:rPr lang="en-GB" dirty="0"/>
              <a:t>What Is Female Genital Mutilation? </a:t>
            </a:r>
          </a:p>
        </p:txBody>
      </p:sp>
      <p:sp>
        <p:nvSpPr>
          <p:cNvPr id="3" name="Content Placeholder 2">
            <a:extLst>
              <a:ext uri="{FF2B5EF4-FFF2-40B4-BE49-F238E27FC236}">
                <a16:creationId xmlns:a16="http://schemas.microsoft.com/office/drawing/2014/main" id="{CA9EEC08-AEE7-49D1-BEF3-08183B8F40AD}"/>
              </a:ext>
            </a:extLst>
          </p:cNvPr>
          <p:cNvSpPr>
            <a:spLocks noGrp="1"/>
          </p:cNvSpPr>
          <p:nvPr>
            <p:ph idx="1"/>
          </p:nvPr>
        </p:nvSpPr>
        <p:spPr>
          <a:xfrm>
            <a:off x="677334" y="1930400"/>
            <a:ext cx="8596668" cy="4642678"/>
          </a:xfrm>
        </p:spPr>
        <p:txBody>
          <a:bodyPr>
            <a:normAutofit/>
          </a:bodyPr>
          <a:lstStyle/>
          <a:p>
            <a:r>
              <a:rPr lang="en-GB" sz="2400" dirty="0">
                <a:solidFill>
                  <a:schemeClr val="tx1"/>
                </a:solidFill>
              </a:rPr>
              <a:t>Female Genital Mutilation is a term for a range of procedures which consist of partial or total removal of the external female genitalia for non-medical motives. </a:t>
            </a:r>
          </a:p>
          <a:p>
            <a:r>
              <a:rPr lang="en-GB" sz="2400" dirty="0">
                <a:solidFill>
                  <a:schemeClr val="tx1"/>
                </a:solidFill>
              </a:rPr>
              <a:t>It is occasionally referred to as female circumcision, or female genital cutting.</a:t>
            </a:r>
          </a:p>
          <a:p>
            <a:r>
              <a:rPr lang="en-GB" sz="2400" dirty="0">
                <a:solidFill>
                  <a:schemeClr val="tx1"/>
                </a:solidFill>
              </a:rPr>
              <a:t> FGM is medically unnecessary, it is distressing to the victim and may have serious health concerns, both at the time when the mutilation is carried out, and in later life.</a:t>
            </a:r>
          </a:p>
          <a:p>
            <a:pPr marL="0" indent="0" algn="r">
              <a:buNone/>
            </a:pPr>
            <a:r>
              <a:rPr lang="en-GB" sz="1400" b="1" dirty="0">
                <a:solidFill>
                  <a:schemeClr val="tx1"/>
                </a:solidFill>
              </a:rPr>
              <a:t> </a:t>
            </a:r>
            <a:r>
              <a:rPr lang="en-GB" sz="1400" dirty="0">
                <a:solidFill>
                  <a:schemeClr val="tx1"/>
                </a:solidFill>
              </a:rPr>
              <a:t>(Cps.gov.uk, 2017) </a:t>
            </a:r>
          </a:p>
        </p:txBody>
      </p:sp>
    </p:spTree>
    <p:extLst>
      <p:ext uri="{BB962C8B-B14F-4D97-AF65-F5344CB8AC3E}">
        <p14:creationId xmlns:p14="http://schemas.microsoft.com/office/powerpoint/2010/main" val="10109292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04B4F-60AA-4A3E-A3D7-CBB890FE737E}"/>
              </a:ext>
            </a:extLst>
          </p:cNvPr>
          <p:cNvSpPr>
            <a:spLocks noGrp="1"/>
          </p:cNvSpPr>
          <p:nvPr>
            <p:ph type="title"/>
          </p:nvPr>
        </p:nvSpPr>
        <p:spPr>
          <a:xfrm>
            <a:off x="677334" y="609600"/>
            <a:ext cx="8596668" cy="821635"/>
          </a:xfrm>
        </p:spPr>
        <p:txBody>
          <a:bodyPr>
            <a:normAutofit/>
          </a:bodyPr>
          <a:lstStyle/>
          <a:p>
            <a:pPr algn="ctr"/>
            <a:r>
              <a:rPr lang="en-GB" dirty="0"/>
              <a:t>FGM</a:t>
            </a:r>
          </a:p>
        </p:txBody>
      </p:sp>
      <p:sp>
        <p:nvSpPr>
          <p:cNvPr id="3" name="Content Placeholder 2">
            <a:extLst>
              <a:ext uri="{FF2B5EF4-FFF2-40B4-BE49-F238E27FC236}">
                <a16:creationId xmlns:a16="http://schemas.microsoft.com/office/drawing/2014/main" id="{95E5E2FF-C397-42FD-B966-C5BAA6A5CA12}"/>
              </a:ext>
            </a:extLst>
          </p:cNvPr>
          <p:cNvSpPr>
            <a:spLocks noGrp="1"/>
          </p:cNvSpPr>
          <p:nvPr>
            <p:ph idx="1"/>
          </p:nvPr>
        </p:nvSpPr>
        <p:spPr>
          <a:xfrm>
            <a:off x="331303" y="914401"/>
            <a:ext cx="9793357" cy="5943600"/>
          </a:xfrm>
        </p:spPr>
        <p:txBody>
          <a:bodyPr>
            <a:normAutofit/>
          </a:bodyPr>
          <a:lstStyle/>
          <a:p>
            <a:pPr marL="0" indent="0" algn="just">
              <a:buNone/>
            </a:pPr>
            <a:endParaRPr lang="en-GB" sz="2400" dirty="0"/>
          </a:p>
          <a:p>
            <a:pPr marL="0" indent="0" algn="just">
              <a:buNone/>
            </a:pPr>
            <a:r>
              <a:rPr lang="en-GB" sz="2400" dirty="0">
                <a:solidFill>
                  <a:schemeClr val="tx1"/>
                </a:solidFill>
              </a:rPr>
              <a:t>Different types of Female Genital Mutilation are categorised into four types.    </a:t>
            </a:r>
          </a:p>
          <a:p>
            <a:pPr marL="0" indent="0" algn="just">
              <a:buNone/>
            </a:pPr>
            <a:r>
              <a:rPr lang="en-GB" sz="2400" dirty="0">
                <a:solidFill>
                  <a:schemeClr val="tx1"/>
                </a:solidFill>
              </a:rPr>
              <a:t>The World Health Organisation (WHO) definition- </a:t>
            </a:r>
            <a:endParaRPr lang="en-GB" sz="2000" dirty="0">
              <a:solidFill>
                <a:schemeClr val="tx1"/>
              </a:solidFill>
            </a:endParaRPr>
          </a:p>
          <a:p>
            <a:pPr algn="just"/>
            <a:endParaRPr lang="en-GB" sz="2000" dirty="0">
              <a:solidFill>
                <a:schemeClr val="tx1"/>
              </a:solidFill>
            </a:endParaRPr>
          </a:p>
          <a:p>
            <a:pPr algn="just"/>
            <a:r>
              <a:rPr lang="en-GB" sz="2000" dirty="0">
                <a:solidFill>
                  <a:schemeClr val="tx1"/>
                </a:solidFill>
              </a:rPr>
              <a:t> </a:t>
            </a:r>
            <a:r>
              <a:rPr lang="en-GB" sz="2400" b="1" dirty="0">
                <a:solidFill>
                  <a:schemeClr val="tx1"/>
                </a:solidFill>
              </a:rPr>
              <a:t>Type 1</a:t>
            </a:r>
            <a:r>
              <a:rPr lang="en-GB" sz="2400" dirty="0">
                <a:solidFill>
                  <a:schemeClr val="tx1"/>
                </a:solidFill>
              </a:rPr>
              <a:t>: Clitoridectomy: partial or total removal of the clitoris  and, in very rare cases, only the prepuce (the fold of skin around the clitoris). </a:t>
            </a:r>
          </a:p>
          <a:p>
            <a:pPr algn="just"/>
            <a:r>
              <a:rPr lang="en-GB" sz="2400" dirty="0">
                <a:solidFill>
                  <a:schemeClr val="tx1"/>
                </a:solidFill>
              </a:rPr>
              <a:t> </a:t>
            </a:r>
            <a:r>
              <a:rPr lang="en-GB" sz="2400" b="1" dirty="0">
                <a:solidFill>
                  <a:schemeClr val="tx1"/>
                </a:solidFill>
              </a:rPr>
              <a:t>Type 2</a:t>
            </a:r>
            <a:r>
              <a:rPr lang="en-GB" sz="2400" dirty="0">
                <a:solidFill>
                  <a:schemeClr val="tx1"/>
                </a:solidFill>
              </a:rPr>
              <a:t>: Excision: partial or total removal of the clitoris and the labia minora. </a:t>
            </a:r>
          </a:p>
          <a:p>
            <a:pPr marL="0" indent="0" algn="r">
              <a:buNone/>
            </a:pPr>
            <a:endParaRPr lang="en-GB" sz="1400" dirty="0">
              <a:solidFill>
                <a:schemeClr val="tx1"/>
              </a:solidFill>
            </a:endParaRPr>
          </a:p>
          <a:p>
            <a:pPr marL="0" indent="0" algn="r">
              <a:buNone/>
            </a:pPr>
            <a:endParaRPr lang="en-GB" sz="1400" dirty="0">
              <a:solidFill>
                <a:schemeClr val="tx1"/>
              </a:solidFill>
            </a:endParaRPr>
          </a:p>
          <a:p>
            <a:pPr marL="0" indent="0" algn="r">
              <a:buNone/>
            </a:pPr>
            <a:endParaRPr lang="en-GB" sz="1400" dirty="0">
              <a:solidFill>
                <a:schemeClr val="tx1"/>
              </a:solidFill>
            </a:endParaRPr>
          </a:p>
          <a:p>
            <a:pPr marL="0" indent="0" algn="r">
              <a:buNone/>
            </a:pPr>
            <a:r>
              <a:rPr lang="en-GB" sz="1400" dirty="0">
                <a:solidFill>
                  <a:schemeClr val="tx1"/>
                </a:solidFill>
              </a:rPr>
              <a:t>(WHO </a:t>
            </a:r>
            <a:r>
              <a:rPr lang="en-GB" sz="1400" i="1" dirty="0">
                <a:solidFill>
                  <a:schemeClr val="tx1"/>
                </a:solidFill>
              </a:rPr>
              <a:t>cited in</a:t>
            </a:r>
            <a:r>
              <a:rPr lang="en-GB" sz="1400" dirty="0">
                <a:solidFill>
                  <a:schemeClr val="tx1"/>
                </a:solidFill>
              </a:rPr>
              <a:t> Female Genital Mutilation Risk and Safeguarding; Guidance for professionals, 2016,p. 27 )</a:t>
            </a:r>
          </a:p>
          <a:p>
            <a:pPr marL="0" indent="0" algn="just">
              <a:buNone/>
            </a:pPr>
            <a:endParaRPr lang="en-GB" sz="2400" dirty="0">
              <a:solidFill>
                <a:schemeClr val="tx1"/>
              </a:solidFill>
            </a:endParaRPr>
          </a:p>
        </p:txBody>
      </p:sp>
    </p:spTree>
    <p:extLst>
      <p:ext uri="{BB962C8B-B14F-4D97-AF65-F5344CB8AC3E}">
        <p14:creationId xmlns:p14="http://schemas.microsoft.com/office/powerpoint/2010/main" val="7598540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F17D8-59DE-4BDC-997E-962D96DE653E}"/>
              </a:ext>
            </a:extLst>
          </p:cNvPr>
          <p:cNvSpPr>
            <a:spLocks noGrp="1"/>
          </p:cNvSpPr>
          <p:nvPr>
            <p:ph type="title"/>
          </p:nvPr>
        </p:nvSpPr>
        <p:spPr>
          <a:xfrm>
            <a:off x="677334" y="609600"/>
            <a:ext cx="8596668" cy="834887"/>
          </a:xfrm>
        </p:spPr>
        <p:txBody>
          <a:bodyPr/>
          <a:lstStyle/>
          <a:p>
            <a:pPr algn="ctr"/>
            <a:r>
              <a:rPr lang="en-GB" dirty="0"/>
              <a:t>FGM Continued</a:t>
            </a:r>
          </a:p>
        </p:txBody>
      </p:sp>
      <p:sp>
        <p:nvSpPr>
          <p:cNvPr id="3" name="Content Placeholder 2">
            <a:extLst>
              <a:ext uri="{FF2B5EF4-FFF2-40B4-BE49-F238E27FC236}">
                <a16:creationId xmlns:a16="http://schemas.microsoft.com/office/drawing/2014/main" id="{AE589099-078F-4E5B-80DF-B7F04F9B4878}"/>
              </a:ext>
            </a:extLst>
          </p:cNvPr>
          <p:cNvSpPr>
            <a:spLocks noGrp="1"/>
          </p:cNvSpPr>
          <p:nvPr>
            <p:ph idx="1"/>
          </p:nvPr>
        </p:nvSpPr>
        <p:spPr>
          <a:xfrm>
            <a:off x="677333" y="1444487"/>
            <a:ext cx="9646109" cy="4596875"/>
          </a:xfrm>
        </p:spPr>
        <p:txBody>
          <a:bodyPr>
            <a:normAutofit lnSpcReduction="10000"/>
          </a:bodyPr>
          <a:lstStyle/>
          <a:p>
            <a:pPr algn="just"/>
            <a:r>
              <a:rPr lang="en-GB" sz="2400" dirty="0">
                <a:solidFill>
                  <a:schemeClr val="tx1"/>
                </a:solidFill>
              </a:rPr>
              <a:t>Type 3: Infibulation: narrowing of the vaginal opening through the creation of a covering seal. The seal is formed by cutting and repositioning the inner, or outer, labia, with or without removal of the clitoris. </a:t>
            </a:r>
          </a:p>
          <a:p>
            <a:pPr algn="just"/>
            <a:r>
              <a:rPr lang="en-GB" sz="2400" b="1" dirty="0">
                <a:solidFill>
                  <a:schemeClr val="tx1"/>
                </a:solidFill>
              </a:rPr>
              <a:t> Type 4</a:t>
            </a:r>
            <a:r>
              <a:rPr lang="en-GB" sz="2400" dirty="0">
                <a:solidFill>
                  <a:schemeClr val="tx1"/>
                </a:solidFill>
              </a:rPr>
              <a:t>: Other: all other damaging methods to the female genitalia for non-medical reasons, for example: pricking, piercing, cutting, scraping and closing of the genital area. </a:t>
            </a:r>
          </a:p>
          <a:p>
            <a:pPr marL="0" indent="0" algn="just">
              <a:buNone/>
            </a:pPr>
            <a:r>
              <a:rPr lang="en-GB" sz="2400" dirty="0">
                <a:solidFill>
                  <a:schemeClr val="tx1"/>
                </a:solidFill>
              </a:rPr>
              <a:t>       </a:t>
            </a:r>
          </a:p>
          <a:p>
            <a:pPr marL="0" indent="0" algn="r">
              <a:buNone/>
            </a:pPr>
            <a:r>
              <a:rPr lang="en-GB" sz="1600" dirty="0">
                <a:solidFill>
                  <a:schemeClr val="tx1"/>
                </a:solidFill>
              </a:rPr>
              <a:t>          </a:t>
            </a:r>
          </a:p>
          <a:p>
            <a:pPr marL="0" indent="0" algn="r">
              <a:buNone/>
            </a:pPr>
            <a:endParaRPr lang="en-GB" sz="1600" dirty="0">
              <a:solidFill>
                <a:schemeClr val="tx1"/>
              </a:solidFill>
            </a:endParaRPr>
          </a:p>
          <a:p>
            <a:pPr marL="0" indent="0" algn="r">
              <a:buNone/>
            </a:pPr>
            <a:endParaRPr lang="en-GB" sz="1600" dirty="0">
              <a:solidFill>
                <a:schemeClr val="tx1"/>
              </a:solidFill>
            </a:endParaRPr>
          </a:p>
          <a:p>
            <a:pPr marL="0" indent="0" algn="r">
              <a:buNone/>
            </a:pPr>
            <a:r>
              <a:rPr lang="en-GB" sz="1400" dirty="0">
                <a:solidFill>
                  <a:schemeClr val="tx1"/>
                </a:solidFill>
              </a:rPr>
              <a:t>(WHO </a:t>
            </a:r>
            <a:r>
              <a:rPr lang="en-GB" sz="1400" i="1" dirty="0">
                <a:solidFill>
                  <a:schemeClr val="tx1"/>
                </a:solidFill>
              </a:rPr>
              <a:t>cited in</a:t>
            </a:r>
            <a:r>
              <a:rPr lang="en-GB" sz="1400" dirty="0">
                <a:solidFill>
                  <a:schemeClr val="tx1"/>
                </a:solidFill>
              </a:rPr>
              <a:t> Female Genital Mutilation Risk and Safeguarding; Guidance for professionals, 2016,p. 27 )</a:t>
            </a:r>
          </a:p>
          <a:p>
            <a:endParaRPr lang="en-GB" dirty="0"/>
          </a:p>
        </p:txBody>
      </p:sp>
    </p:spTree>
    <p:extLst>
      <p:ext uri="{BB962C8B-B14F-4D97-AF65-F5344CB8AC3E}">
        <p14:creationId xmlns:p14="http://schemas.microsoft.com/office/powerpoint/2010/main" val="9844662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4F0E1-9EDB-4650-96A7-1C4AFE6EBE50}"/>
              </a:ext>
            </a:extLst>
          </p:cNvPr>
          <p:cNvSpPr>
            <a:spLocks noGrp="1"/>
          </p:cNvSpPr>
          <p:nvPr>
            <p:ph type="title"/>
          </p:nvPr>
        </p:nvSpPr>
        <p:spPr>
          <a:xfrm>
            <a:off x="677333" y="4943062"/>
            <a:ext cx="9420823" cy="1762538"/>
          </a:xfrm>
        </p:spPr>
        <p:txBody>
          <a:bodyPr>
            <a:normAutofit/>
          </a:bodyPr>
          <a:lstStyle/>
          <a:p>
            <a:pPr algn="ctr"/>
            <a:r>
              <a:rPr lang="en-GB" sz="1600" dirty="0">
                <a:solidFill>
                  <a:schemeClr val="tx1"/>
                </a:solidFill>
              </a:rPr>
              <a:t>(Humanitarian Aid Relief Trust, 2018)</a:t>
            </a:r>
          </a:p>
        </p:txBody>
      </p:sp>
      <p:pic>
        <p:nvPicPr>
          <p:cNvPr id="5" name="Content Placeholder 4" descr="A close up of a logo&#10;&#10;Description generated with very high confidence">
            <a:extLst>
              <a:ext uri="{FF2B5EF4-FFF2-40B4-BE49-F238E27FC236}">
                <a16:creationId xmlns:a16="http://schemas.microsoft.com/office/drawing/2014/main" id="{A9782D78-7A1F-484F-9B07-E16DECA2622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77334" y="808384"/>
            <a:ext cx="9235292" cy="4134678"/>
          </a:xfrm>
        </p:spPr>
      </p:pic>
    </p:spTree>
    <p:extLst>
      <p:ext uri="{BB962C8B-B14F-4D97-AF65-F5344CB8AC3E}">
        <p14:creationId xmlns:p14="http://schemas.microsoft.com/office/powerpoint/2010/main" val="20403290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284337-109E-48A3-88FB-BCACE1B00D11}"/>
              </a:ext>
            </a:extLst>
          </p:cNvPr>
          <p:cNvSpPr>
            <a:spLocks noGrp="1"/>
          </p:cNvSpPr>
          <p:nvPr>
            <p:ph type="title"/>
          </p:nvPr>
        </p:nvSpPr>
        <p:spPr/>
        <p:txBody>
          <a:bodyPr>
            <a:normAutofit/>
          </a:bodyPr>
          <a:lstStyle/>
          <a:p>
            <a:pPr algn="ctr"/>
            <a:r>
              <a:rPr lang="en-GB" dirty="0"/>
              <a:t>Who is at Risk ?</a:t>
            </a:r>
          </a:p>
        </p:txBody>
      </p:sp>
      <p:sp>
        <p:nvSpPr>
          <p:cNvPr id="3" name="Content Placeholder 2">
            <a:extLst>
              <a:ext uri="{FF2B5EF4-FFF2-40B4-BE49-F238E27FC236}">
                <a16:creationId xmlns:a16="http://schemas.microsoft.com/office/drawing/2014/main" id="{22ADCFD8-D2EB-4066-95D1-081D81526AF2}"/>
              </a:ext>
            </a:extLst>
          </p:cNvPr>
          <p:cNvSpPr>
            <a:spLocks noGrp="1"/>
          </p:cNvSpPr>
          <p:nvPr>
            <p:ph idx="1"/>
          </p:nvPr>
        </p:nvSpPr>
        <p:spPr>
          <a:xfrm>
            <a:off x="677333" y="1192696"/>
            <a:ext cx="10494250" cy="5512904"/>
          </a:xfrm>
        </p:spPr>
        <p:txBody>
          <a:bodyPr>
            <a:normAutofit fontScale="92500"/>
          </a:bodyPr>
          <a:lstStyle/>
          <a:p>
            <a:pPr marL="0" indent="0">
              <a:buNone/>
            </a:pPr>
            <a:endParaRPr lang="en-GB" sz="2000" dirty="0">
              <a:solidFill>
                <a:schemeClr val="tx1"/>
              </a:solidFill>
            </a:endParaRPr>
          </a:p>
          <a:p>
            <a:pPr marL="0" indent="0">
              <a:buNone/>
            </a:pPr>
            <a:r>
              <a:rPr lang="en-GB" sz="2400" dirty="0">
                <a:solidFill>
                  <a:schemeClr val="tx1"/>
                </a:solidFill>
              </a:rPr>
              <a:t>200 million women and young girls in 30 countries have been subjected to FGM</a:t>
            </a:r>
            <a:r>
              <a:rPr lang="en-GB" sz="2000" dirty="0">
                <a:solidFill>
                  <a:schemeClr val="tx1"/>
                </a:solidFill>
              </a:rPr>
              <a:t>.                                                                    </a:t>
            </a:r>
          </a:p>
          <a:p>
            <a:pPr marL="0" indent="0" algn="r">
              <a:buNone/>
            </a:pPr>
            <a:endParaRPr lang="en-GB" sz="1400" dirty="0">
              <a:solidFill>
                <a:schemeClr val="tx1"/>
              </a:solidFill>
            </a:endParaRPr>
          </a:p>
          <a:p>
            <a:pPr marL="0" indent="0" algn="r">
              <a:buNone/>
            </a:pPr>
            <a:r>
              <a:rPr lang="en-GB" sz="1400" dirty="0">
                <a:solidFill>
                  <a:schemeClr val="tx1"/>
                </a:solidFill>
              </a:rPr>
              <a:t>(Unicef.org, 2016)</a:t>
            </a:r>
          </a:p>
          <a:p>
            <a:pPr marL="0" indent="0">
              <a:buNone/>
            </a:pPr>
            <a:endParaRPr lang="en-GB" sz="2000" dirty="0"/>
          </a:p>
          <a:p>
            <a:pPr marL="0" indent="0">
              <a:buNone/>
            </a:pPr>
            <a:r>
              <a:rPr lang="en-GB" sz="2400" dirty="0">
                <a:solidFill>
                  <a:schemeClr val="tx1"/>
                </a:solidFill>
              </a:rPr>
              <a:t>Countries around the Atlantic coast, Africa, the Middle East, and in some countries in Asia. </a:t>
            </a:r>
          </a:p>
          <a:p>
            <a:pPr marL="0" indent="0">
              <a:buNone/>
            </a:pPr>
            <a:r>
              <a:rPr lang="en-GB" sz="2400" dirty="0">
                <a:solidFill>
                  <a:schemeClr val="tx1"/>
                </a:solidFill>
              </a:rPr>
              <a:t>Approximately 103,000 women aged 15-49 and almost 24,000 women aged 50 and over who have moved to England and Wales are living with the results of FGM. </a:t>
            </a:r>
          </a:p>
          <a:p>
            <a:pPr marL="0" indent="0">
              <a:buNone/>
            </a:pPr>
            <a:r>
              <a:rPr lang="en-GB" sz="2400" dirty="0">
                <a:solidFill>
                  <a:schemeClr val="tx1"/>
                </a:solidFill>
              </a:rPr>
              <a:t>Roughly 10,000 girls aged under 15 who have migrated to England and Wales are likely to have endured FGM.</a:t>
            </a:r>
          </a:p>
          <a:p>
            <a:pPr marL="0" indent="0" algn="r">
              <a:buNone/>
            </a:pPr>
            <a:endParaRPr lang="en-GB" sz="1400" dirty="0">
              <a:solidFill>
                <a:schemeClr val="tx1"/>
              </a:solidFill>
            </a:endParaRPr>
          </a:p>
          <a:p>
            <a:pPr marL="0" indent="0" algn="r">
              <a:buNone/>
            </a:pPr>
            <a:r>
              <a:rPr lang="en-GB" sz="1400" dirty="0">
                <a:solidFill>
                  <a:schemeClr val="tx1"/>
                </a:solidFill>
              </a:rPr>
              <a:t>(Multi-agency statutory guidance on female genital mutilation, 2016, p. 8)</a:t>
            </a:r>
          </a:p>
          <a:p>
            <a:pPr marL="0" indent="0">
              <a:buNone/>
            </a:pPr>
            <a:endParaRPr lang="en-GB" sz="1400" dirty="0">
              <a:solidFill>
                <a:schemeClr val="tx1"/>
              </a:solidFill>
            </a:endParaRPr>
          </a:p>
          <a:p>
            <a:pPr marL="0" indent="0">
              <a:buNone/>
            </a:pPr>
            <a:endParaRPr lang="en-GB" sz="2000" dirty="0">
              <a:solidFill>
                <a:schemeClr val="tx1"/>
              </a:solidFill>
            </a:endParaRPr>
          </a:p>
        </p:txBody>
      </p:sp>
    </p:spTree>
    <p:extLst>
      <p:ext uri="{BB962C8B-B14F-4D97-AF65-F5344CB8AC3E}">
        <p14:creationId xmlns:p14="http://schemas.microsoft.com/office/powerpoint/2010/main" val="32780772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330670-DDB2-4979-9BF6-B953ED71E8A6}"/>
              </a:ext>
            </a:extLst>
          </p:cNvPr>
          <p:cNvSpPr>
            <a:spLocks noGrp="1"/>
          </p:cNvSpPr>
          <p:nvPr>
            <p:ph type="title"/>
          </p:nvPr>
        </p:nvSpPr>
        <p:spPr>
          <a:xfrm>
            <a:off x="677334" y="251791"/>
            <a:ext cx="8596668" cy="1678609"/>
          </a:xfrm>
        </p:spPr>
        <p:txBody>
          <a:bodyPr>
            <a:normAutofit/>
          </a:bodyPr>
          <a:lstStyle/>
          <a:p>
            <a:pPr algn="ctr"/>
            <a:r>
              <a:rPr lang="en-GB" dirty="0"/>
              <a:t>Motives for FGM </a:t>
            </a:r>
          </a:p>
        </p:txBody>
      </p:sp>
      <p:sp>
        <p:nvSpPr>
          <p:cNvPr id="3" name="Content Placeholder 2">
            <a:extLst>
              <a:ext uri="{FF2B5EF4-FFF2-40B4-BE49-F238E27FC236}">
                <a16:creationId xmlns:a16="http://schemas.microsoft.com/office/drawing/2014/main" id="{23A60BB2-3F26-496D-B214-0F770429452C}"/>
              </a:ext>
            </a:extLst>
          </p:cNvPr>
          <p:cNvSpPr>
            <a:spLocks noGrp="1"/>
          </p:cNvSpPr>
          <p:nvPr>
            <p:ph idx="1"/>
          </p:nvPr>
        </p:nvSpPr>
        <p:spPr>
          <a:xfrm>
            <a:off x="677334" y="821635"/>
            <a:ext cx="10837332" cy="5923722"/>
          </a:xfrm>
        </p:spPr>
        <p:txBody>
          <a:bodyPr>
            <a:normAutofit/>
          </a:bodyPr>
          <a:lstStyle/>
          <a:p>
            <a:r>
              <a:rPr lang="en-GB" sz="2000" dirty="0"/>
              <a:t> </a:t>
            </a:r>
            <a:r>
              <a:rPr lang="en-GB" sz="2400" dirty="0">
                <a:solidFill>
                  <a:schemeClr val="tx1"/>
                </a:solidFill>
              </a:rPr>
              <a:t>Brings status and admiration to the girl</a:t>
            </a:r>
          </a:p>
          <a:p>
            <a:r>
              <a:rPr lang="en-GB" sz="2400" dirty="0">
                <a:solidFill>
                  <a:schemeClr val="tx1"/>
                </a:solidFill>
              </a:rPr>
              <a:t> Protects a girl’s virginity</a:t>
            </a:r>
          </a:p>
          <a:p>
            <a:r>
              <a:rPr lang="en-GB" sz="2400" dirty="0">
                <a:solidFill>
                  <a:schemeClr val="tx1"/>
                </a:solidFill>
              </a:rPr>
              <a:t> Is part of being a woman</a:t>
            </a:r>
          </a:p>
          <a:p>
            <a:r>
              <a:rPr lang="en-GB" sz="2400" dirty="0">
                <a:solidFill>
                  <a:schemeClr val="tx1"/>
                </a:solidFill>
              </a:rPr>
              <a:t> Gives a girl social approval, mainly for marriage</a:t>
            </a:r>
          </a:p>
          <a:p>
            <a:r>
              <a:rPr lang="en-GB" sz="2400" dirty="0">
                <a:solidFill>
                  <a:schemeClr val="tx1"/>
                </a:solidFill>
              </a:rPr>
              <a:t> Maintains the family honour </a:t>
            </a:r>
          </a:p>
          <a:p>
            <a:r>
              <a:rPr lang="en-GB" sz="2400" dirty="0">
                <a:solidFill>
                  <a:schemeClr val="tx1"/>
                </a:solidFill>
              </a:rPr>
              <a:t> Cleanses and purifies the girl</a:t>
            </a:r>
          </a:p>
          <a:p>
            <a:r>
              <a:rPr lang="en-GB" sz="2400" dirty="0">
                <a:solidFill>
                  <a:schemeClr val="tx1"/>
                </a:solidFill>
              </a:rPr>
              <a:t> Gives the girl and her family a sense of belonging to the community</a:t>
            </a:r>
          </a:p>
          <a:p>
            <a:r>
              <a:rPr lang="en-GB" sz="2400" dirty="0">
                <a:solidFill>
                  <a:schemeClr val="tx1"/>
                </a:solidFill>
              </a:rPr>
              <a:t> Fulfils a religious obligation alleged to be real</a:t>
            </a:r>
          </a:p>
          <a:p>
            <a:r>
              <a:rPr lang="en-GB" sz="2400" dirty="0">
                <a:solidFill>
                  <a:schemeClr val="tx1"/>
                </a:solidFill>
              </a:rPr>
              <a:t> Maintains a custom/tradition</a:t>
            </a:r>
          </a:p>
          <a:p>
            <a:r>
              <a:rPr lang="en-GB" sz="2400" dirty="0">
                <a:solidFill>
                  <a:schemeClr val="tx1"/>
                </a:solidFill>
              </a:rPr>
              <a:t> Helps girls and women to be clean and hygienic </a:t>
            </a:r>
          </a:p>
          <a:p>
            <a:r>
              <a:rPr lang="en-GB" sz="2400" dirty="0">
                <a:solidFill>
                  <a:schemeClr val="tx1"/>
                </a:solidFill>
              </a:rPr>
              <a:t> Believes that the family with get rid of evil spirits and bad luck </a:t>
            </a:r>
          </a:p>
          <a:p>
            <a:pPr marL="0" indent="0" algn="r">
              <a:buNone/>
            </a:pPr>
            <a:r>
              <a:rPr lang="en-GB" dirty="0">
                <a:solidFill>
                  <a:schemeClr val="tx1"/>
                </a:solidFill>
              </a:rPr>
              <a:t>       </a:t>
            </a:r>
            <a:r>
              <a:rPr lang="en-GB" sz="1400" dirty="0">
                <a:solidFill>
                  <a:schemeClr val="tx1"/>
                </a:solidFill>
              </a:rPr>
              <a:t>(Multi-agency statutory guidance on female genital mutilation, 2016, p. 36)</a:t>
            </a:r>
          </a:p>
          <a:p>
            <a:endParaRPr lang="en-GB" sz="2000" dirty="0">
              <a:solidFill>
                <a:schemeClr val="tx1"/>
              </a:solidFill>
            </a:endParaRPr>
          </a:p>
        </p:txBody>
      </p:sp>
    </p:spTree>
    <p:extLst>
      <p:ext uri="{BB962C8B-B14F-4D97-AF65-F5344CB8AC3E}">
        <p14:creationId xmlns:p14="http://schemas.microsoft.com/office/powerpoint/2010/main" val="18884057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312EB-79CA-455B-BE45-399706351110}"/>
              </a:ext>
            </a:extLst>
          </p:cNvPr>
          <p:cNvSpPr>
            <a:spLocks noGrp="1"/>
          </p:cNvSpPr>
          <p:nvPr>
            <p:ph type="title"/>
          </p:nvPr>
        </p:nvSpPr>
        <p:spPr>
          <a:xfrm>
            <a:off x="677334" y="609600"/>
            <a:ext cx="8596668" cy="768626"/>
          </a:xfrm>
        </p:spPr>
        <p:txBody>
          <a:bodyPr>
            <a:normAutofit fontScale="90000"/>
          </a:bodyPr>
          <a:lstStyle/>
          <a:p>
            <a:pPr algn="ctr"/>
            <a:r>
              <a:rPr lang="en-GB" sz="4000" b="1" dirty="0"/>
              <a:t>No Court Convictions</a:t>
            </a:r>
            <a:br>
              <a:rPr lang="en-GB" b="1" dirty="0"/>
            </a:br>
            <a:endParaRPr lang="en-GB" dirty="0"/>
          </a:p>
        </p:txBody>
      </p:sp>
      <p:sp>
        <p:nvSpPr>
          <p:cNvPr id="3" name="Content Placeholder 2">
            <a:extLst>
              <a:ext uri="{FF2B5EF4-FFF2-40B4-BE49-F238E27FC236}">
                <a16:creationId xmlns:a16="http://schemas.microsoft.com/office/drawing/2014/main" id="{53743A66-42DA-4C6D-A74D-82A5819D68BB}"/>
              </a:ext>
            </a:extLst>
          </p:cNvPr>
          <p:cNvSpPr>
            <a:spLocks noGrp="1"/>
          </p:cNvSpPr>
          <p:nvPr>
            <p:ph idx="1"/>
          </p:nvPr>
        </p:nvSpPr>
        <p:spPr>
          <a:xfrm>
            <a:off x="172277" y="1152940"/>
            <a:ext cx="10694505" cy="5234608"/>
          </a:xfrm>
        </p:spPr>
        <p:txBody>
          <a:bodyPr>
            <a:normAutofit/>
          </a:bodyPr>
          <a:lstStyle/>
          <a:p>
            <a:pPr marL="0" indent="0" algn="just">
              <a:buNone/>
            </a:pPr>
            <a:endParaRPr lang="en-GB" sz="2400" dirty="0">
              <a:solidFill>
                <a:schemeClr val="tx1"/>
              </a:solidFill>
            </a:endParaRPr>
          </a:p>
          <a:p>
            <a:pPr marL="0" indent="0">
              <a:buNone/>
            </a:pPr>
            <a:r>
              <a:rPr lang="en-GB" sz="2400" dirty="0">
                <a:solidFill>
                  <a:schemeClr val="tx1"/>
                </a:solidFill>
              </a:rPr>
              <a:t>FGM has been a crime in the UK since 1985.</a:t>
            </a:r>
          </a:p>
          <a:p>
            <a:pPr marL="0" indent="0">
              <a:buNone/>
            </a:pPr>
            <a:r>
              <a:rPr lang="en-GB" sz="2400" dirty="0">
                <a:solidFill>
                  <a:schemeClr val="tx1"/>
                </a:solidFill>
              </a:rPr>
              <a:t>In 2003 it also became a crime for UK nationals or permanent UK residents to take their child abroad to have FGM.</a:t>
            </a:r>
          </a:p>
          <a:p>
            <a:pPr marL="0" indent="0" algn="just">
              <a:buNone/>
            </a:pPr>
            <a:r>
              <a:rPr lang="en-GB" sz="2400" dirty="0">
                <a:solidFill>
                  <a:schemeClr val="tx1"/>
                </a:solidFill>
              </a:rPr>
              <a:t>If found guilty of the offence they faces a maximum sentence of 14 years in prison.                                                                                           </a:t>
            </a:r>
            <a:r>
              <a:rPr lang="en-GB" sz="1400" dirty="0">
                <a:solidFill>
                  <a:schemeClr val="tx1"/>
                </a:solidFill>
              </a:rPr>
              <a:t>(NSPCC, 2018)</a:t>
            </a:r>
          </a:p>
          <a:p>
            <a:pPr marL="0" indent="0">
              <a:buNone/>
            </a:pPr>
            <a:r>
              <a:rPr lang="en-GB" sz="2400" dirty="0">
                <a:solidFill>
                  <a:schemeClr val="tx1"/>
                </a:solidFill>
              </a:rPr>
              <a:t> </a:t>
            </a:r>
          </a:p>
          <a:p>
            <a:pPr marL="0" indent="0">
              <a:buNone/>
            </a:pPr>
            <a:r>
              <a:rPr lang="en-GB" sz="2400" dirty="0">
                <a:solidFill>
                  <a:schemeClr val="tx1"/>
                </a:solidFill>
              </a:rPr>
              <a:t>It has been more 30 years since FGM was made illegal in the UK. However, there is yet to be a prosecution. </a:t>
            </a:r>
          </a:p>
          <a:p>
            <a:pPr marL="0" indent="0" algn="r">
              <a:buNone/>
            </a:pPr>
            <a:r>
              <a:rPr lang="en-GB" sz="1400" dirty="0">
                <a:solidFill>
                  <a:schemeClr val="tx1"/>
                </a:solidFill>
                <a:latin typeface="+mj-lt"/>
              </a:rPr>
              <a:t> (Summers, 2018)</a:t>
            </a:r>
          </a:p>
        </p:txBody>
      </p:sp>
    </p:spTree>
    <p:extLst>
      <p:ext uri="{BB962C8B-B14F-4D97-AF65-F5344CB8AC3E}">
        <p14:creationId xmlns:p14="http://schemas.microsoft.com/office/powerpoint/2010/main" val="21730851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F4F7A-3BC9-421A-B5EB-CCED5288FB62}"/>
              </a:ext>
            </a:extLst>
          </p:cNvPr>
          <p:cNvSpPr>
            <a:spLocks noGrp="1"/>
          </p:cNvSpPr>
          <p:nvPr>
            <p:ph type="title"/>
          </p:nvPr>
        </p:nvSpPr>
        <p:spPr>
          <a:xfrm>
            <a:off x="677334" y="609600"/>
            <a:ext cx="8596668" cy="954157"/>
          </a:xfrm>
        </p:spPr>
        <p:txBody>
          <a:bodyPr/>
          <a:lstStyle/>
          <a:p>
            <a:pPr algn="ctr"/>
            <a:r>
              <a:rPr lang="en-GB" dirty="0"/>
              <a:t>Laws in England and Wales</a:t>
            </a:r>
          </a:p>
        </p:txBody>
      </p:sp>
      <p:sp>
        <p:nvSpPr>
          <p:cNvPr id="3" name="Content Placeholder 2">
            <a:extLst>
              <a:ext uri="{FF2B5EF4-FFF2-40B4-BE49-F238E27FC236}">
                <a16:creationId xmlns:a16="http://schemas.microsoft.com/office/drawing/2014/main" id="{174AAA74-4B04-4C1E-9298-9997764583E1}"/>
              </a:ext>
            </a:extLst>
          </p:cNvPr>
          <p:cNvSpPr>
            <a:spLocks noGrp="1"/>
          </p:cNvSpPr>
          <p:nvPr>
            <p:ph idx="1"/>
          </p:nvPr>
        </p:nvSpPr>
        <p:spPr>
          <a:xfrm>
            <a:off x="677334" y="1378226"/>
            <a:ext cx="9977414" cy="5479774"/>
          </a:xfrm>
        </p:spPr>
        <p:txBody>
          <a:bodyPr>
            <a:noAutofit/>
          </a:bodyPr>
          <a:lstStyle/>
          <a:p>
            <a:pPr marL="0" indent="0">
              <a:buNone/>
            </a:pPr>
            <a:r>
              <a:rPr lang="en-GB" sz="2400" dirty="0">
                <a:solidFill>
                  <a:schemeClr val="tx1"/>
                </a:solidFill>
              </a:rPr>
              <a:t>FGM is illegal in England and Wales under the Female Genital Mutilation Act 2003. The Act was amended by the Serious Crime Act 2015, the Female Genital Mutilation Act 2003 includes: </a:t>
            </a:r>
          </a:p>
          <a:p>
            <a:r>
              <a:rPr lang="en-GB" sz="2400" dirty="0">
                <a:solidFill>
                  <a:schemeClr val="tx1"/>
                </a:solidFill>
              </a:rPr>
              <a:t>Failing to protect a girl from the risk of FGM  </a:t>
            </a:r>
          </a:p>
          <a:p>
            <a:r>
              <a:rPr lang="en-GB" sz="2400" dirty="0">
                <a:solidFill>
                  <a:schemeClr val="tx1"/>
                </a:solidFill>
              </a:rPr>
              <a:t>Extra-territorial jurisdiction </a:t>
            </a:r>
          </a:p>
          <a:p>
            <a:r>
              <a:rPr lang="en-GB" sz="2400" dirty="0">
                <a:solidFill>
                  <a:schemeClr val="tx1"/>
                </a:solidFill>
              </a:rPr>
              <a:t>Lifelong anonymity FGM Protection Orders which can be used to protect girls at risk</a:t>
            </a:r>
          </a:p>
          <a:p>
            <a:r>
              <a:rPr lang="en-GB" sz="2400" dirty="0">
                <a:solidFill>
                  <a:schemeClr val="tx1"/>
                </a:solidFill>
              </a:rPr>
              <a:t>A mandatory reporting duty which requires specified professionals to report known cases of FGM in under 18s to the police. </a:t>
            </a:r>
          </a:p>
          <a:p>
            <a:pPr marL="0" indent="0" algn="r">
              <a:buNone/>
            </a:pPr>
            <a:r>
              <a:rPr lang="en-GB" sz="1400" dirty="0">
                <a:solidFill>
                  <a:schemeClr val="tx1"/>
                </a:solidFill>
              </a:rPr>
              <a:t>(Multi-agency statutory guidance on female genital mutilation, 2016, p. 13)</a:t>
            </a:r>
          </a:p>
          <a:p>
            <a:pPr marL="0" indent="0">
              <a:buNone/>
            </a:pPr>
            <a:r>
              <a:rPr lang="en-GB" sz="2400" dirty="0">
                <a:solidFill>
                  <a:schemeClr val="tx1"/>
                </a:solidFill>
              </a:rPr>
              <a:t>FGM affects females in every local authority in England and Wales</a:t>
            </a:r>
          </a:p>
          <a:p>
            <a:pPr marL="0" indent="0" algn="r">
              <a:buNone/>
            </a:pPr>
            <a:r>
              <a:rPr lang="en-GB" sz="1400" dirty="0">
                <a:solidFill>
                  <a:schemeClr val="tx1"/>
                </a:solidFill>
              </a:rPr>
              <a:t>(Topping, 2015)</a:t>
            </a:r>
          </a:p>
          <a:p>
            <a:pPr marL="0" indent="0">
              <a:buNone/>
            </a:pPr>
            <a:endParaRPr lang="en-GB" sz="2400" dirty="0">
              <a:solidFill>
                <a:schemeClr val="tx1"/>
              </a:solidFill>
            </a:endParaRPr>
          </a:p>
        </p:txBody>
      </p:sp>
    </p:spTree>
    <p:extLst>
      <p:ext uri="{BB962C8B-B14F-4D97-AF65-F5344CB8AC3E}">
        <p14:creationId xmlns:p14="http://schemas.microsoft.com/office/powerpoint/2010/main" val="20902305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45F1D8-4EDC-43B8-B969-94C922DC68F0}"/>
              </a:ext>
            </a:extLst>
          </p:cNvPr>
          <p:cNvSpPr>
            <a:spLocks noGrp="1"/>
          </p:cNvSpPr>
          <p:nvPr>
            <p:ph type="title"/>
          </p:nvPr>
        </p:nvSpPr>
        <p:spPr/>
        <p:txBody>
          <a:bodyPr/>
          <a:lstStyle/>
          <a:p>
            <a:pPr algn="ctr"/>
            <a:r>
              <a:rPr lang="en-GB" dirty="0"/>
              <a:t>Wales FGM Facts </a:t>
            </a:r>
          </a:p>
        </p:txBody>
      </p:sp>
      <p:sp>
        <p:nvSpPr>
          <p:cNvPr id="3" name="Content Placeholder 2">
            <a:extLst>
              <a:ext uri="{FF2B5EF4-FFF2-40B4-BE49-F238E27FC236}">
                <a16:creationId xmlns:a16="http://schemas.microsoft.com/office/drawing/2014/main" id="{B8F842A3-6D5D-40F1-B4A5-4D3A9A978D14}"/>
              </a:ext>
            </a:extLst>
          </p:cNvPr>
          <p:cNvSpPr>
            <a:spLocks noGrp="1"/>
          </p:cNvSpPr>
          <p:nvPr>
            <p:ph idx="1"/>
          </p:nvPr>
        </p:nvSpPr>
        <p:spPr>
          <a:xfrm>
            <a:off x="677334" y="2160589"/>
            <a:ext cx="9235292" cy="3880773"/>
          </a:xfrm>
        </p:spPr>
        <p:txBody>
          <a:bodyPr/>
          <a:lstStyle/>
          <a:p>
            <a:pPr algn="just"/>
            <a:r>
              <a:rPr lang="en-GB" sz="2400" dirty="0">
                <a:solidFill>
                  <a:schemeClr val="tx1"/>
                </a:solidFill>
              </a:rPr>
              <a:t>A case of female genital mutilation was discovered every three days, on average, by maternity staff in Wales during 2016.</a:t>
            </a:r>
          </a:p>
          <a:p>
            <a:pPr algn="just" fontAlgn="base"/>
            <a:r>
              <a:rPr lang="en-GB" sz="2400" dirty="0">
                <a:solidFill>
                  <a:schemeClr val="tx1"/>
                </a:solidFill>
              </a:rPr>
              <a:t>New data attained by BBC Wales established there were 123 victims of FGM were found by midwives in 2016.</a:t>
            </a:r>
          </a:p>
          <a:p>
            <a:pPr algn="just" fontAlgn="base"/>
            <a:r>
              <a:rPr lang="en-GB" sz="2400" dirty="0">
                <a:solidFill>
                  <a:schemeClr val="tx1"/>
                </a:solidFill>
              </a:rPr>
              <a:t>An additional 44 children under 18 were emphasised to be at risk of FGM.</a:t>
            </a:r>
          </a:p>
          <a:p>
            <a:pPr marL="0" indent="0" algn="r">
              <a:buNone/>
            </a:pPr>
            <a:endParaRPr lang="en-GB" sz="1400" dirty="0">
              <a:solidFill>
                <a:schemeClr val="tx1"/>
              </a:solidFill>
            </a:endParaRPr>
          </a:p>
          <a:p>
            <a:pPr marL="0" indent="0" algn="r">
              <a:buNone/>
            </a:pPr>
            <a:endParaRPr lang="en-GB" sz="1400" dirty="0">
              <a:solidFill>
                <a:schemeClr val="tx1"/>
              </a:solidFill>
            </a:endParaRPr>
          </a:p>
          <a:p>
            <a:pPr marL="0" indent="0" algn="r">
              <a:buNone/>
            </a:pPr>
            <a:r>
              <a:rPr lang="en-GB" sz="1400" dirty="0">
                <a:solidFill>
                  <a:schemeClr val="tx1"/>
                </a:solidFill>
              </a:rPr>
              <a:t>(BBC News, 2017) </a:t>
            </a:r>
          </a:p>
        </p:txBody>
      </p:sp>
    </p:spTree>
    <p:extLst>
      <p:ext uri="{BB962C8B-B14F-4D97-AF65-F5344CB8AC3E}">
        <p14:creationId xmlns:p14="http://schemas.microsoft.com/office/powerpoint/2010/main" val="5955178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38290-27F6-459C-BC9E-1AE986939F41}"/>
              </a:ext>
            </a:extLst>
          </p:cNvPr>
          <p:cNvSpPr>
            <a:spLocks noGrp="1"/>
          </p:cNvSpPr>
          <p:nvPr>
            <p:ph type="title"/>
          </p:nvPr>
        </p:nvSpPr>
        <p:spPr/>
        <p:txBody>
          <a:bodyPr/>
          <a:lstStyle/>
          <a:p>
            <a:pPr algn="ctr"/>
            <a:r>
              <a:rPr lang="en-GB" dirty="0"/>
              <a:t>England FGM Facts </a:t>
            </a:r>
          </a:p>
        </p:txBody>
      </p:sp>
      <p:sp>
        <p:nvSpPr>
          <p:cNvPr id="3" name="Content Placeholder 2">
            <a:extLst>
              <a:ext uri="{FF2B5EF4-FFF2-40B4-BE49-F238E27FC236}">
                <a16:creationId xmlns:a16="http://schemas.microsoft.com/office/drawing/2014/main" id="{717D0B5F-BAE6-4AC7-A358-6981E13A3AC1}"/>
              </a:ext>
            </a:extLst>
          </p:cNvPr>
          <p:cNvSpPr>
            <a:spLocks noGrp="1"/>
          </p:cNvSpPr>
          <p:nvPr>
            <p:ph idx="1"/>
          </p:nvPr>
        </p:nvSpPr>
        <p:spPr>
          <a:xfrm>
            <a:off x="677333" y="1431235"/>
            <a:ext cx="9897901" cy="4610127"/>
          </a:xfrm>
        </p:spPr>
        <p:txBody>
          <a:bodyPr>
            <a:noAutofit/>
          </a:bodyPr>
          <a:lstStyle/>
          <a:p>
            <a:r>
              <a:rPr lang="en-GB" sz="2400" dirty="0">
                <a:solidFill>
                  <a:schemeClr val="tx1"/>
                </a:solidFill>
              </a:rPr>
              <a:t>The first verified figures for FGM show that between April 2015 and March 2016 there were 5,702 new cases in England.</a:t>
            </a:r>
          </a:p>
          <a:p>
            <a:r>
              <a:rPr lang="en-GB" sz="2400" dirty="0">
                <a:solidFill>
                  <a:schemeClr val="tx1"/>
                </a:solidFill>
              </a:rPr>
              <a:t>The data was recorded by medical professionals who have been obliged to do so since July 2015.</a:t>
            </a:r>
          </a:p>
          <a:p>
            <a:r>
              <a:rPr lang="en-GB" sz="2400" dirty="0">
                <a:solidFill>
                  <a:schemeClr val="tx1"/>
                </a:solidFill>
              </a:rPr>
              <a:t>Most of the girls and women were born in Africa and experienced FGM there. However,  43 girls were born in the United Kingdom and 18 had the procedure here.</a:t>
            </a:r>
          </a:p>
          <a:p>
            <a:r>
              <a:rPr lang="en-GB" sz="2400" dirty="0">
                <a:solidFill>
                  <a:schemeClr val="tx1"/>
                </a:solidFill>
              </a:rPr>
              <a:t>The exact amount of women experiencing FGM is thought to be much higher with the Government estimating 170,000 women and girls in the UK have undergone FGM.</a:t>
            </a:r>
          </a:p>
          <a:p>
            <a:r>
              <a:rPr lang="en-GB" sz="2400" dirty="0">
                <a:solidFill>
                  <a:schemeClr val="tx1"/>
                </a:solidFill>
              </a:rPr>
              <a:t>An additional 65,000 girls under the age of 13 are at vulnerability of FGM.                      </a:t>
            </a:r>
          </a:p>
          <a:p>
            <a:pPr marL="0" indent="0" algn="r">
              <a:buNone/>
            </a:pPr>
            <a:r>
              <a:rPr lang="en-GB" sz="2400" dirty="0">
                <a:solidFill>
                  <a:schemeClr val="tx1"/>
                </a:solidFill>
              </a:rPr>
              <a:t>                                                                      </a:t>
            </a:r>
            <a:r>
              <a:rPr lang="en-GB" sz="1600" dirty="0">
                <a:solidFill>
                  <a:schemeClr val="tx1"/>
                </a:solidFill>
              </a:rPr>
              <a:t>(Brown, 2016)</a:t>
            </a:r>
          </a:p>
        </p:txBody>
      </p:sp>
    </p:spTree>
    <p:extLst>
      <p:ext uri="{BB962C8B-B14F-4D97-AF65-F5344CB8AC3E}">
        <p14:creationId xmlns:p14="http://schemas.microsoft.com/office/powerpoint/2010/main" val="6489678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06823D-F793-4234-8641-319F7E7D4A56}"/>
              </a:ext>
            </a:extLst>
          </p:cNvPr>
          <p:cNvSpPr>
            <a:spLocks noGrp="1"/>
          </p:cNvSpPr>
          <p:nvPr>
            <p:ph type="title"/>
          </p:nvPr>
        </p:nvSpPr>
        <p:spPr/>
        <p:txBody>
          <a:bodyPr/>
          <a:lstStyle/>
          <a:p>
            <a:pPr algn="ctr"/>
            <a:r>
              <a:rPr lang="en-GB" dirty="0"/>
              <a:t>Cultural Relativism </a:t>
            </a:r>
            <a:br>
              <a:rPr lang="en-GB" dirty="0"/>
            </a:br>
            <a:endParaRPr lang="en-GB" dirty="0"/>
          </a:p>
        </p:txBody>
      </p:sp>
      <p:sp>
        <p:nvSpPr>
          <p:cNvPr id="3" name="Content Placeholder 2">
            <a:extLst>
              <a:ext uri="{FF2B5EF4-FFF2-40B4-BE49-F238E27FC236}">
                <a16:creationId xmlns:a16="http://schemas.microsoft.com/office/drawing/2014/main" id="{C39BC48C-2DC2-4C93-83DA-BC081BB73F0E}"/>
              </a:ext>
            </a:extLst>
          </p:cNvPr>
          <p:cNvSpPr>
            <a:spLocks noGrp="1"/>
          </p:cNvSpPr>
          <p:nvPr>
            <p:ph idx="1"/>
          </p:nvPr>
        </p:nvSpPr>
        <p:spPr>
          <a:xfrm>
            <a:off x="677333" y="1192696"/>
            <a:ext cx="9646109" cy="5219728"/>
          </a:xfrm>
        </p:spPr>
        <p:txBody>
          <a:bodyPr>
            <a:normAutofit/>
          </a:bodyPr>
          <a:lstStyle/>
          <a:p>
            <a:pPr marL="0" indent="0">
              <a:buNone/>
            </a:pPr>
            <a:endParaRPr lang="en-GB" sz="2800" dirty="0">
              <a:solidFill>
                <a:schemeClr val="tx1"/>
              </a:solidFill>
            </a:endParaRPr>
          </a:p>
          <a:p>
            <a:pPr marL="0" indent="0">
              <a:buNone/>
            </a:pPr>
            <a:r>
              <a:rPr lang="en-GB" sz="2400" dirty="0">
                <a:solidFill>
                  <a:schemeClr val="tx1"/>
                </a:solidFill>
              </a:rPr>
              <a:t>Cultural Relativism is a viewpoint that all beliefs, customs, and ethics are comparative to the person inside their own social setting. Consequently, there is no right or wrong, what is reflected moral in one society it may be considered immoral in another. </a:t>
            </a:r>
          </a:p>
          <a:p>
            <a:pPr marL="0" indent="0" algn="r">
              <a:buNone/>
            </a:pPr>
            <a:r>
              <a:rPr lang="en-GB" sz="1400" dirty="0">
                <a:solidFill>
                  <a:schemeClr val="tx1"/>
                </a:solidFill>
              </a:rPr>
              <a:t>(GotQuestions.org, 2018)</a:t>
            </a:r>
          </a:p>
          <a:p>
            <a:pPr marL="0" indent="0" algn="ctr">
              <a:buNone/>
            </a:pPr>
            <a:r>
              <a:rPr lang="en-GB" sz="4000" dirty="0">
                <a:solidFill>
                  <a:schemeClr val="accent1">
                    <a:lumMod val="75000"/>
                  </a:schemeClr>
                </a:solidFill>
              </a:rPr>
              <a:t>Power and Control</a:t>
            </a:r>
          </a:p>
          <a:p>
            <a:pPr marL="0" indent="0">
              <a:buNone/>
            </a:pPr>
            <a:r>
              <a:rPr lang="en-GB" sz="2000" dirty="0">
                <a:solidFill>
                  <a:schemeClr val="tx1"/>
                </a:solidFill>
              </a:rPr>
              <a:t>“FGM is a form of gender-based discrimination and violence. It is a violation of the right (of women and girls) to physical and mental integrity” </a:t>
            </a:r>
          </a:p>
          <a:p>
            <a:pPr marL="0" indent="0" algn="just">
              <a:buNone/>
            </a:pPr>
            <a:r>
              <a:rPr lang="en-GB" sz="2000">
                <a:solidFill>
                  <a:schemeClr val="tx1"/>
                </a:solidFill>
              </a:rPr>
              <a:t>                                                                                   </a:t>
            </a:r>
            <a:r>
              <a:rPr lang="en-GB" sz="1400" dirty="0">
                <a:solidFill>
                  <a:schemeClr val="tx1"/>
                </a:solidFill>
              </a:rPr>
              <a:t>Navi </a:t>
            </a:r>
            <a:r>
              <a:rPr lang="en-GB" sz="1400">
                <a:solidFill>
                  <a:schemeClr val="tx1"/>
                </a:solidFill>
              </a:rPr>
              <a:t>Pillay  </a:t>
            </a:r>
            <a:r>
              <a:rPr lang="en-GB" sz="1400" dirty="0">
                <a:solidFill>
                  <a:schemeClr val="tx1"/>
                </a:solidFill>
              </a:rPr>
              <a:t>(2014</a:t>
            </a:r>
            <a:r>
              <a:rPr lang="en-GB" sz="1400" i="1" dirty="0">
                <a:solidFill>
                  <a:schemeClr val="tx1"/>
                </a:solidFill>
              </a:rPr>
              <a:t> cited in Evans, 2014) </a:t>
            </a:r>
            <a:endParaRPr lang="en-GB" sz="1400" dirty="0">
              <a:solidFill>
                <a:schemeClr val="tx1"/>
              </a:solidFill>
            </a:endParaRPr>
          </a:p>
        </p:txBody>
      </p:sp>
    </p:spTree>
    <p:extLst>
      <p:ext uri="{BB962C8B-B14F-4D97-AF65-F5344CB8AC3E}">
        <p14:creationId xmlns:p14="http://schemas.microsoft.com/office/powerpoint/2010/main" val="20945151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group of people posing for the camera&#10;&#10;Description generated with very high confidence">
            <a:extLst>
              <a:ext uri="{FF2B5EF4-FFF2-40B4-BE49-F238E27FC236}">
                <a16:creationId xmlns:a16="http://schemas.microsoft.com/office/drawing/2014/main" id="{2862393F-96A8-4A16-9CC6-C3A3C45EBC74}"/>
              </a:ext>
            </a:extLst>
          </p:cNvPr>
          <p:cNvPicPr>
            <a:picLocks noChangeAspect="1"/>
          </p:cNvPicPr>
          <p:nvPr/>
        </p:nvPicPr>
        <p:blipFill rotWithShape="1">
          <a:blip r:embed="rId2">
            <a:extLst>
              <a:ext uri="{28A0092B-C50C-407E-A947-70E740481C1C}">
                <a14:useLocalDpi xmlns:a14="http://schemas.microsoft.com/office/drawing/2010/main" val="0"/>
              </a:ext>
            </a:extLst>
          </a:blip>
          <a:srcRect l="32574" r="10589"/>
          <a:stretch/>
        </p:blipFill>
        <p:spPr>
          <a:xfrm>
            <a:off x="20" y="-1"/>
            <a:ext cx="5394940" cy="6858001"/>
          </a:xfrm>
          <a:custGeom>
            <a:avLst/>
            <a:gdLst>
              <a:gd name="connsiteX0" fmla="*/ 842596 w 5394960"/>
              <a:gd name="connsiteY0" fmla="*/ 0 h 6858000"/>
              <a:gd name="connsiteX1" fmla="*/ 5394960 w 5394960"/>
              <a:gd name="connsiteY1" fmla="*/ 0 h 6858000"/>
              <a:gd name="connsiteX2" fmla="*/ 5394960 w 5394960"/>
              <a:gd name="connsiteY2" fmla="*/ 21851 h 6858000"/>
              <a:gd name="connsiteX3" fmla="*/ 4365943 w 5394960"/>
              <a:gd name="connsiteY3" fmla="*/ 6858000 h 6858000"/>
              <a:gd name="connsiteX4" fmla="*/ 0 w 5394960"/>
              <a:gd name="connsiteY4" fmla="*/ 6858000 h 6858000"/>
              <a:gd name="connsiteX5" fmla="*/ 0 w 5394960"/>
              <a:gd name="connsiteY5" fmla="*/ 566615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0" name="Isosceles Triangle 9">
            <a:extLst>
              <a:ext uri="{FF2B5EF4-FFF2-40B4-BE49-F238E27FC236}">
                <a16:creationId xmlns:a16="http://schemas.microsoft.com/office/drawing/2014/main" id="{3BCB5F6A-9EB0-40B0-9D13-3023E9A2050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C82E751-2BF7-4CA9-B4F2-5FA60DE4D047}"/>
              </a:ext>
            </a:extLst>
          </p:cNvPr>
          <p:cNvSpPr>
            <a:spLocks noGrp="1"/>
          </p:cNvSpPr>
          <p:nvPr>
            <p:ph type="title"/>
          </p:nvPr>
        </p:nvSpPr>
        <p:spPr>
          <a:xfrm>
            <a:off x="5536733" y="609600"/>
            <a:ext cx="4627683" cy="821635"/>
          </a:xfrm>
        </p:spPr>
        <p:txBody>
          <a:bodyPr>
            <a:normAutofit/>
          </a:bodyPr>
          <a:lstStyle/>
          <a:p>
            <a:r>
              <a:rPr lang="en-GB" sz="4000" dirty="0"/>
              <a:t>Conclusion</a:t>
            </a:r>
          </a:p>
        </p:txBody>
      </p:sp>
      <p:sp>
        <p:nvSpPr>
          <p:cNvPr id="3" name="Content Placeholder 2">
            <a:extLst>
              <a:ext uri="{FF2B5EF4-FFF2-40B4-BE49-F238E27FC236}">
                <a16:creationId xmlns:a16="http://schemas.microsoft.com/office/drawing/2014/main" id="{58B2A22E-D463-4BF8-89F2-582DAD828BF7}"/>
              </a:ext>
            </a:extLst>
          </p:cNvPr>
          <p:cNvSpPr>
            <a:spLocks noGrp="1"/>
          </p:cNvSpPr>
          <p:nvPr>
            <p:ph idx="1"/>
          </p:nvPr>
        </p:nvSpPr>
        <p:spPr>
          <a:xfrm>
            <a:off x="5209563" y="1318846"/>
            <a:ext cx="5798406" cy="5539154"/>
          </a:xfrm>
        </p:spPr>
        <p:txBody>
          <a:bodyPr>
            <a:normAutofit/>
          </a:bodyPr>
          <a:lstStyle/>
          <a:p>
            <a:endParaRPr lang="en-GB" dirty="0"/>
          </a:p>
          <a:p>
            <a:r>
              <a:rPr lang="en-GB" sz="2800" dirty="0"/>
              <a:t>Raise awareness </a:t>
            </a:r>
          </a:p>
          <a:p>
            <a:endParaRPr lang="en-GB" sz="2800" dirty="0"/>
          </a:p>
          <a:p>
            <a:r>
              <a:rPr lang="en-GB" sz="2800" dirty="0"/>
              <a:t>Community Outreach</a:t>
            </a:r>
          </a:p>
          <a:p>
            <a:endParaRPr lang="en-GB" sz="2800" dirty="0"/>
          </a:p>
          <a:p>
            <a:r>
              <a:rPr lang="en-GB" sz="2800" dirty="0"/>
              <a:t>Stay Vigilant </a:t>
            </a:r>
          </a:p>
          <a:p>
            <a:pPr marL="0" indent="0" algn="r">
              <a:buNone/>
            </a:pPr>
            <a:r>
              <a:rPr lang="en-GB" sz="2800" dirty="0"/>
              <a:t>                      </a:t>
            </a:r>
            <a:r>
              <a:rPr lang="en-GB" sz="1400" dirty="0"/>
              <a:t>    </a:t>
            </a:r>
            <a:r>
              <a:rPr lang="en-GB" sz="1400" dirty="0">
                <a:solidFill>
                  <a:schemeClr val="tx1"/>
                </a:solidFill>
              </a:rPr>
              <a:t>(Plan UK International, 2016) </a:t>
            </a:r>
          </a:p>
          <a:p>
            <a:pPr marL="0" indent="0">
              <a:buNone/>
            </a:pPr>
            <a:endParaRPr lang="en-GB" dirty="0"/>
          </a:p>
          <a:p>
            <a:r>
              <a:rPr lang="en-GB" sz="1400" dirty="0">
                <a:solidFill>
                  <a:schemeClr val="tx1"/>
                </a:solidFill>
              </a:rPr>
              <a:t>Picture 2 - (Plan UK International, 2016)</a:t>
            </a:r>
          </a:p>
          <a:p>
            <a:endParaRPr lang="en-GB" dirty="0"/>
          </a:p>
        </p:txBody>
      </p:sp>
    </p:spTree>
    <p:extLst>
      <p:ext uri="{BB962C8B-B14F-4D97-AF65-F5344CB8AC3E}">
        <p14:creationId xmlns:p14="http://schemas.microsoft.com/office/powerpoint/2010/main" val="11148938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B2133-651B-4344-A1F2-BFC877337971}"/>
              </a:ext>
            </a:extLst>
          </p:cNvPr>
          <p:cNvSpPr>
            <a:spLocks noGrp="1"/>
          </p:cNvSpPr>
          <p:nvPr>
            <p:ph type="title"/>
          </p:nvPr>
        </p:nvSpPr>
        <p:spPr>
          <a:xfrm>
            <a:off x="677334" y="609600"/>
            <a:ext cx="8596668" cy="596348"/>
          </a:xfrm>
        </p:spPr>
        <p:txBody>
          <a:bodyPr>
            <a:normAutofit/>
          </a:bodyPr>
          <a:lstStyle/>
          <a:p>
            <a:pPr algn="ctr"/>
            <a:r>
              <a:rPr lang="en-GB" sz="2800" dirty="0"/>
              <a:t>References </a:t>
            </a:r>
          </a:p>
        </p:txBody>
      </p:sp>
      <p:sp>
        <p:nvSpPr>
          <p:cNvPr id="3" name="Content Placeholder 2">
            <a:extLst>
              <a:ext uri="{FF2B5EF4-FFF2-40B4-BE49-F238E27FC236}">
                <a16:creationId xmlns:a16="http://schemas.microsoft.com/office/drawing/2014/main" id="{804ECC2C-76F1-4039-9066-D305C6CC1C80}"/>
              </a:ext>
            </a:extLst>
          </p:cNvPr>
          <p:cNvSpPr>
            <a:spLocks noGrp="1"/>
          </p:cNvSpPr>
          <p:nvPr>
            <p:ph idx="1"/>
          </p:nvPr>
        </p:nvSpPr>
        <p:spPr>
          <a:xfrm>
            <a:off x="677334" y="1205949"/>
            <a:ext cx="10162944" cy="5393634"/>
          </a:xfrm>
        </p:spPr>
        <p:txBody>
          <a:bodyPr>
            <a:normAutofit/>
          </a:bodyPr>
          <a:lstStyle/>
          <a:p>
            <a:pPr algn="just"/>
            <a:r>
              <a:rPr lang="en-GB" sz="1200" dirty="0">
                <a:latin typeface="Times New Roman" panose="02020603050405020304" pitchFamily="18" charset="0"/>
                <a:cs typeface="Times New Roman" panose="02020603050405020304" pitchFamily="18" charset="0"/>
              </a:rPr>
              <a:t>BBC News. (2017). </a:t>
            </a:r>
            <a:r>
              <a:rPr lang="en-GB" sz="1200" i="1" dirty="0">
                <a:latin typeface="Times New Roman" panose="02020603050405020304" pitchFamily="18" charset="0"/>
                <a:cs typeface="Times New Roman" panose="02020603050405020304" pitchFamily="18" charset="0"/>
              </a:rPr>
              <a:t>123 victims of FGM treated in Wales</a:t>
            </a:r>
            <a:r>
              <a:rPr lang="en-GB" sz="1200" dirty="0">
                <a:latin typeface="Times New Roman" panose="02020603050405020304" pitchFamily="18" charset="0"/>
                <a:cs typeface="Times New Roman" panose="02020603050405020304" pitchFamily="18" charset="0"/>
              </a:rPr>
              <a:t>. (online) Available at: </a:t>
            </a:r>
            <a:r>
              <a:rPr lang="en-GB" sz="1200" u="sng" dirty="0">
                <a:latin typeface="Times New Roman" panose="02020603050405020304" pitchFamily="18" charset="0"/>
                <a:cs typeface="Times New Roman" panose="02020603050405020304" pitchFamily="18" charset="0"/>
                <a:hlinkClick r:id="rId2"/>
              </a:rPr>
              <a:t>http://www.bbc.co.uk/news/uk-wales-39630199</a:t>
            </a:r>
            <a:r>
              <a:rPr lang="en-GB" sz="1200" dirty="0">
                <a:latin typeface="Times New Roman" panose="02020603050405020304" pitchFamily="18" charset="0"/>
                <a:cs typeface="Times New Roman" panose="02020603050405020304" pitchFamily="18" charset="0"/>
              </a:rPr>
              <a:t> Accessed 10 Mar. 2018).</a:t>
            </a:r>
          </a:p>
          <a:p>
            <a:pPr algn="just"/>
            <a:r>
              <a:rPr lang="en-GB" sz="1200" dirty="0">
                <a:latin typeface="Times New Roman" panose="02020603050405020304" pitchFamily="18" charset="0"/>
                <a:cs typeface="Times New Roman" panose="02020603050405020304" pitchFamily="18" charset="0"/>
              </a:rPr>
              <a:t>Brown, L. (2016). </a:t>
            </a:r>
            <a:r>
              <a:rPr lang="en-GB" sz="1200" i="1" dirty="0">
                <a:latin typeface="Times New Roman" panose="02020603050405020304" pitchFamily="18" charset="0"/>
                <a:cs typeface="Times New Roman" panose="02020603050405020304" pitchFamily="18" charset="0"/>
              </a:rPr>
              <a:t>The first ever FGM figures show nearly 6,000 new cases in England</a:t>
            </a:r>
            <a:r>
              <a:rPr lang="en-GB" sz="1200" dirty="0">
                <a:latin typeface="Times New Roman" panose="02020603050405020304" pitchFamily="18" charset="0"/>
                <a:cs typeface="Times New Roman" panose="02020603050405020304" pitchFamily="18" charset="0"/>
              </a:rPr>
              <a:t>. (online) Bbc.co.uk. Available at: </a:t>
            </a:r>
            <a:r>
              <a:rPr lang="en-GB" sz="1200" u="sng" dirty="0">
                <a:latin typeface="Times New Roman" panose="02020603050405020304" pitchFamily="18" charset="0"/>
                <a:cs typeface="Times New Roman" panose="02020603050405020304" pitchFamily="18" charset="0"/>
                <a:hlinkClick r:id="rId3"/>
              </a:rPr>
              <a:t>http://www.bbc.co.uk/newsbeat/article/36838870/the-first-ever-fgm-figures-show-nearly-6000-new-cases-in-england</a:t>
            </a:r>
            <a:r>
              <a:rPr lang="en-GB" sz="1200" dirty="0">
                <a:latin typeface="Times New Roman" panose="02020603050405020304" pitchFamily="18" charset="0"/>
                <a:cs typeface="Times New Roman" panose="02020603050405020304" pitchFamily="18" charset="0"/>
              </a:rPr>
              <a:t> (Accessed 10 Mar. 2018).</a:t>
            </a:r>
          </a:p>
          <a:p>
            <a:pPr algn="just"/>
            <a:r>
              <a:rPr lang="en-GB" sz="1200" dirty="0">
                <a:latin typeface="Times New Roman" panose="02020603050405020304" pitchFamily="18" charset="0"/>
                <a:cs typeface="Times New Roman" panose="02020603050405020304" pitchFamily="18" charset="0"/>
              </a:rPr>
              <a:t>Cps.gov.uk. (2017). </a:t>
            </a:r>
            <a:r>
              <a:rPr lang="en-GB" sz="1200" i="1" dirty="0">
                <a:latin typeface="Times New Roman" panose="02020603050405020304" pitchFamily="18" charset="0"/>
                <a:cs typeface="Times New Roman" panose="02020603050405020304" pitchFamily="18" charset="0"/>
              </a:rPr>
              <a:t>Female Genital Mutilation Prosecution Guidance | The Crown Prosecution Service</a:t>
            </a:r>
            <a:r>
              <a:rPr lang="en-GB" sz="1200" dirty="0">
                <a:latin typeface="Times New Roman" panose="02020603050405020304" pitchFamily="18" charset="0"/>
                <a:cs typeface="Times New Roman" panose="02020603050405020304" pitchFamily="18" charset="0"/>
              </a:rPr>
              <a:t>. (online) Available at: </a:t>
            </a:r>
            <a:r>
              <a:rPr lang="en-GB" sz="1200" u="sng" dirty="0">
                <a:latin typeface="Times New Roman" panose="02020603050405020304" pitchFamily="18" charset="0"/>
                <a:cs typeface="Times New Roman" panose="02020603050405020304" pitchFamily="18" charset="0"/>
                <a:hlinkClick r:id="rId4"/>
              </a:rPr>
              <a:t>https://www.cps.gov.uk/legal-guidance/female-genital-mutilation-prosecution-guidance</a:t>
            </a:r>
            <a:r>
              <a:rPr lang="en-GB" sz="1200" dirty="0">
                <a:latin typeface="Times New Roman" panose="02020603050405020304" pitchFamily="18" charset="0"/>
                <a:cs typeface="Times New Roman" panose="02020603050405020304" pitchFamily="18" charset="0"/>
              </a:rPr>
              <a:t> (Accessed 13 Mar. 2018).</a:t>
            </a:r>
          </a:p>
          <a:p>
            <a:pPr algn="just"/>
            <a:r>
              <a:rPr lang="en-GB" sz="1200" dirty="0" err="1">
                <a:latin typeface="Times New Roman" panose="02020603050405020304" pitchFamily="18" charset="0"/>
                <a:cs typeface="Times New Roman" panose="02020603050405020304" pitchFamily="18" charset="0"/>
              </a:rPr>
              <a:t>Ebah</a:t>
            </a:r>
            <a:r>
              <a:rPr lang="en-GB" sz="1200" dirty="0">
                <a:latin typeface="Times New Roman" panose="02020603050405020304" pitchFamily="18" charset="0"/>
                <a:cs typeface="Times New Roman" panose="02020603050405020304" pitchFamily="18" charset="0"/>
              </a:rPr>
              <a:t>, E. (2015). </a:t>
            </a:r>
            <a:r>
              <a:rPr lang="en-GB" sz="1200" i="1" dirty="0">
                <a:latin typeface="Times New Roman" panose="02020603050405020304" pitchFamily="18" charset="0"/>
                <a:cs typeface="Times New Roman" panose="02020603050405020304" pitchFamily="18" charset="0"/>
              </a:rPr>
              <a:t>Female Genital Mutilation (FGM): A Deadly Degrading Painful Practice</a:t>
            </a:r>
            <a:r>
              <a:rPr lang="en-GB" sz="1200" dirty="0">
                <a:latin typeface="Times New Roman" panose="02020603050405020304" pitchFamily="18" charset="0"/>
                <a:cs typeface="Times New Roman" panose="02020603050405020304" pitchFamily="18" charset="0"/>
              </a:rPr>
              <a:t>. Glasgow: Divine Spark Publications.</a:t>
            </a:r>
          </a:p>
          <a:p>
            <a:pPr algn="just"/>
            <a:r>
              <a:rPr lang="en-GB" sz="1200" dirty="0">
                <a:latin typeface="Times New Roman" panose="02020603050405020304" pitchFamily="18" charset="0"/>
                <a:cs typeface="Times New Roman" panose="02020603050405020304" pitchFamily="18" charset="0"/>
              </a:rPr>
              <a:t>Female Genital Mutilation Risk and Safeguarding; Guidance for professionals. (2016). (eBook) London: Department of Health, p.27. Available at: </a:t>
            </a:r>
            <a:r>
              <a:rPr lang="en-GB" sz="1200" u="sng" dirty="0">
                <a:latin typeface="Times New Roman" panose="02020603050405020304" pitchFamily="18" charset="0"/>
                <a:cs typeface="Times New Roman" panose="02020603050405020304" pitchFamily="18" charset="0"/>
                <a:hlinkClick r:id="rId5"/>
              </a:rPr>
              <a:t>https://www.gov.uk/government/uploads/system/uploads/attachment_data/file/525390/FGM_safeguarding_report_A.pdf</a:t>
            </a:r>
            <a:r>
              <a:rPr lang="en-GB" sz="1200" dirty="0">
                <a:latin typeface="Times New Roman" panose="02020603050405020304" pitchFamily="18" charset="0"/>
                <a:cs typeface="Times New Roman" panose="02020603050405020304" pitchFamily="18" charset="0"/>
              </a:rPr>
              <a:t> (Accessed 10 Mar. 2018). </a:t>
            </a:r>
          </a:p>
          <a:p>
            <a:pPr algn="just"/>
            <a:r>
              <a:rPr lang="en-GB" sz="1200" dirty="0">
                <a:latin typeface="Times New Roman" panose="02020603050405020304" pitchFamily="18" charset="0"/>
                <a:cs typeface="Times New Roman" panose="02020603050405020304" pitchFamily="18" charset="0"/>
              </a:rPr>
              <a:t>Evans, R. (2014). </a:t>
            </a:r>
            <a:r>
              <a:rPr lang="en-GB" sz="1200" i="1" dirty="0">
                <a:latin typeface="Times New Roman" panose="02020603050405020304" pitchFamily="18" charset="0"/>
                <a:cs typeface="Times New Roman" panose="02020603050405020304" pitchFamily="18" charset="0"/>
              </a:rPr>
              <a:t>Female mutilation a means of male power over women: UN rights chief</a:t>
            </a:r>
            <a:r>
              <a:rPr lang="en-GB" sz="1200" dirty="0">
                <a:latin typeface="Times New Roman" panose="02020603050405020304" pitchFamily="18" charset="0"/>
                <a:cs typeface="Times New Roman" panose="02020603050405020304" pitchFamily="18" charset="0"/>
              </a:rPr>
              <a:t>. (online) U.S. Available at: </a:t>
            </a:r>
            <a:r>
              <a:rPr lang="en-GB" sz="1200" u="sng" dirty="0">
                <a:latin typeface="Times New Roman" panose="02020603050405020304" pitchFamily="18" charset="0"/>
                <a:cs typeface="Times New Roman" panose="02020603050405020304" pitchFamily="18" charset="0"/>
                <a:hlinkClick r:id="rId6"/>
              </a:rPr>
              <a:t>https://www.reuters.com/article/us-health-fgm/female-mutilation-a-means-of-male-power-over-women-un-rights-chief-idUSKBN0ER1XF20140616</a:t>
            </a:r>
            <a:r>
              <a:rPr lang="en-GB" sz="1200" dirty="0">
                <a:latin typeface="Times New Roman" panose="02020603050405020304" pitchFamily="18" charset="0"/>
                <a:cs typeface="Times New Roman" panose="02020603050405020304" pitchFamily="18" charset="0"/>
              </a:rPr>
              <a:t> (Accessed 17 Mar. 2018)</a:t>
            </a:r>
          </a:p>
          <a:p>
            <a:pPr algn="just"/>
            <a:r>
              <a:rPr lang="en-GB" sz="1200" dirty="0">
                <a:latin typeface="Times New Roman" panose="02020603050405020304" pitchFamily="18" charset="0"/>
                <a:cs typeface="Times New Roman" panose="02020603050405020304" pitchFamily="18" charset="0"/>
              </a:rPr>
              <a:t>GotQuestions.org. (2018). </a:t>
            </a:r>
            <a:r>
              <a:rPr lang="en-GB" sz="1200" i="1" dirty="0">
                <a:latin typeface="Times New Roman" panose="02020603050405020304" pitchFamily="18" charset="0"/>
                <a:cs typeface="Times New Roman" panose="02020603050405020304" pitchFamily="18" charset="0"/>
              </a:rPr>
              <a:t>What is cultural relativism?</a:t>
            </a:r>
            <a:r>
              <a:rPr lang="en-GB" sz="1200" dirty="0">
                <a:latin typeface="Times New Roman" panose="02020603050405020304" pitchFamily="18" charset="0"/>
                <a:cs typeface="Times New Roman" panose="02020603050405020304" pitchFamily="18" charset="0"/>
              </a:rPr>
              <a:t> (online) Available at: </a:t>
            </a:r>
            <a:r>
              <a:rPr lang="en-GB" sz="1200" u="sng" dirty="0">
                <a:latin typeface="Times New Roman" panose="02020603050405020304" pitchFamily="18" charset="0"/>
                <a:cs typeface="Times New Roman" panose="02020603050405020304" pitchFamily="18" charset="0"/>
                <a:hlinkClick r:id="rId7"/>
              </a:rPr>
              <a:t>https://www.gotquestions.org/cultural-relativism.html</a:t>
            </a:r>
            <a:r>
              <a:rPr lang="en-GB" sz="1200" dirty="0">
                <a:latin typeface="Times New Roman" panose="02020603050405020304" pitchFamily="18" charset="0"/>
                <a:cs typeface="Times New Roman" panose="02020603050405020304" pitchFamily="18" charset="0"/>
              </a:rPr>
              <a:t> (Accessed 13 Mar. 2018).</a:t>
            </a:r>
          </a:p>
          <a:p>
            <a:pPr algn="just"/>
            <a:r>
              <a:rPr lang="en-GB" sz="1200" dirty="0">
                <a:latin typeface="Times New Roman" panose="02020603050405020304" pitchFamily="18" charset="0"/>
                <a:cs typeface="Times New Roman" panose="02020603050405020304" pitchFamily="18" charset="0"/>
              </a:rPr>
              <a:t>Multi-agency statutory guidance on female genital mutilation. (2016). (eBook) London: HM Government. Available at: </a:t>
            </a:r>
            <a:r>
              <a:rPr lang="en-GB" sz="1200" u="sng" dirty="0">
                <a:latin typeface="Times New Roman" panose="02020603050405020304" pitchFamily="18" charset="0"/>
                <a:cs typeface="Times New Roman" panose="02020603050405020304" pitchFamily="18" charset="0"/>
                <a:hlinkClick r:id="rId8"/>
              </a:rPr>
              <a:t>https://www.gov.uk/government/uploads/system/uploads/attachment_data/file/512906/Multi_Agency_Statutory_Guidance_on_FGM__-_FINAL.pdf</a:t>
            </a:r>
            <a:r>
              <a:rPr lang="en-GB" sz="1200" dirty="0">
                <a:latin typeface="Times New Roman" panose="02020603050405020304" pitchFamily="18" charset="0"/>
                <a:cs typeface="Times New Roman" panose="02020603050405020304" pitchFamily="18" charset="0"/>
              </a:rPr>
              <a:t> (Accessed 16 Mar. 2018).</a:t>
            </a:r>
          </a:p>
          <a:p>
            <a:pPr algn="just"/>
            <a:r>
              <a:rPr lang="en-GB" sz="1200" dirty="0">
                <a:latin typeface="Times New Roman" panose="02020603050405020304" pitchFamily="18" charset="0"/>
                <a:cs typeface="Times New Roman" panose="02020603050405020304" pitchFamily="18" charset="0"/>
              </a:rPr>
              <a:t>NSPCC. (2018). </a:t>
            </a:r>
            <a:r>
              <a:rPr lang="en-GB" sz="1200" i="1" dirty="0">
                <a:latin typeface="Times New Roman" panose="02020603050405020304" pitchFamily="18" charset="0"/>
                <a:cs typeface="Times New Roman" panose="02020603050405020304" pitchFamily="18" charset="0"/>
              </a:rPr>
              <a:t>Legislation, policy and guidance</a:t>
            </a:r>
            <a:r>
              <a:rPr lang="en-GB" sz="1200" dirty="0">
                <a:latin typeface="Times New Roman" panose="02020603050405020304" pitchFamily="18" charset="0"/>
                <a:cs typeface="Times New Roman" panose="02020603050405020304" pitchFamily="18" charset="0"/>
              </a:rPr>
              <a:t>. (online) Available at: </a:t>
            </a:r>
            <a:r>
              <a:rPr lang="en-GB" sz="1200" u="sng" dirty="0">
                <a:latin typeface="Times New Roman" panose="02020603050405020304" pitchFamily="18" charset="0"/>
                <a:cs typeface="Times New Roman" panose="02020603050405020304" pitchFamily="18" charset="0"/>
                <a:hlinkClick r:id="rId9"/>
              </a:rPr>
              <a:t>https://www.nspcc.org.uk/preventing-abuse/child-abuse-and-neglect/female-genital-mutilation-fgm/legislation-policy-and-guidance/</a:t>
            </a:r>
            <a:r>
              <a:rPr lang="en-GB" sz="1200" dirty="0">
                <a:latin typeface="Times New Roman" panose="02020603050405020304" pitchFamily="18" charset="0"/>
                <a:cs typeface="Times New Roman" panose="02020603050405020304" pitchFamily="18" charset="0"/>
              </a:rPr>
              <a:t> (Accessed 17 Mar. 2018).</a:t>
            </a:r>
          </a:p>
          <a:p>
            <a:pPr algn="just"/>
            <a:r>
              <a:rPr lang="en-GB" sz="1200" dirty="0">
                <a:latin typeface="Times New Roman" panose="02020603050405020304" pitchFamily="18" charset="0"/>
                <a:cs typeface="Times New Roman" panose="02020603050405020304" pitchFamily="18" charset="0"/>
              </a:rPr>
              <a:t>Plan UK International. (2016). </a:t>
            </a:r>
            <a:r>
              <a:rPr lang="en-GB" sz="1200" i="1" dirty="0">
                <a:latin typeface="Times New Roman" panose="02020603050405020304" pitchFamily="18" charset="0"/>
                <a:cs typeface="Times New Roman" panose="02020603050405020304" pitchFamily="18" charset="0"/>
              </a:rPr>
              <a:t>3 ways you can help stop FGM and ‘cutting season’ Plan International UK</a:t>
            </a:r>
            <a:r>
              <a:rPr lang="en-GB" sz="1200" dirty="0">
                <a:latin typeface="Times New Roman" panose="02020603050405020304" pitchFamily="18" charset="0"/>
                <a:cs typeface="Times New Roman" panose="02020603050405020304" pitchFamily="18" charset="0"/>
              </a:rPr>
              <a:t>. (online) Available at: </a:t>
            </a:r>
            <a:r>
              <a:rPr lang="en-GB" sz="1200" u="sng" dirty="0">
                <a:latin typeface="Times New Roman" panose="02020603050405020304" pitchFamily="18" charset="0"/>
                <a:cs typeface="Times New Roman" panose="02020603050405020304" pitchFamily="18" charset="0"/>
                <a:hlinkClick r:id="rId10"/>
              </a:rPr>
              <a:t>https://plan-uk.org/blogs/3-ways-you-can-help-stop-fgm-and-cutting-season</a:t>
            </a:r>
            <a:r>
              <a:rPr lang="en-GB" sz="1200" dirty="0">
                <a:latin typeface="Times New Roman" panose="02020603050405020304" pitchFamily="18" charset="0"/>
                <a:cs typeface="Times New Roman" panose="02020603050405020304" pitchFamily="18" charset="0"/>
              </a:rPr>
              <a:t> (Accessed 16 Mar. 2018).</a:t>
            </a:r>
          </a:p>
          <a:p>
            <a:endParaRPr lang="en-GB" dirty="0"/>
          </a:p>
        </p:txBody>
      </p:sp>
    </p:spTree>
    <p:extLst>
      <p:ext uri="{BB962C8B-B14F-4D97-AF65-F5344CB8AC3E}">
        <p14:creationId xmlns:p14="http://schemas.microsoft.com/office/powerpoint/2010/main" val="37459102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F817B-7D2D-44AE-9248-53C5D073212B}"/>
              </a:ext>
            </a:extLst>
          </p:cNvPr>
          <p:cNvSpPr>
            <a:spLocks noGrp="1"/>
          </p:cNvSpPr>
          <p:nvPr>
            <p:ph type="title"/>
          </p:nvPr>
        </p:nvSpPr>
        <p:spPr>
          <a:xfrm>
            <a:off x="677334" y="609600"/>
            <a:ext cx="8596668" cy="583096"/>
          </a:xfrm>
        </p:spPr>
        <p:txBody>
          <a:bodyPr>
            <a:normAutofit fontScale="90000"/>
          </a:bodyPr>
          <a:lstStyle/>
          <a:p>
            <a:pPr algn="ctr"/>
            <a:r>
              <a:rPr lang="en-GB" dirty="0"/>
              <a:t>References </a:t>
            </a:r>
          </a:p>
        </p:txBody>
      </p:sp>
      <p:sp>
        <p:nvSpPr>
          <p:cNvPr id="3" name="Content Placeholder 2">
            <a:extLst>
              <a:ext uri="{FF2B5EF4-FFF2-40B4-BE49-F238E27FC236}">
                <a16:creationId xmlns:a16="http://schemas.microsoft.com/office/drawing/2014/main" id="{D4FB52B9-80FE-4ABA-8663-F95075CEC20C}"/>
              </a:ext>
            </a:extLst>
          </p:cNvPr>
          <p:cNvSpPr>
            <a:spLocks noGrp="1"/>
          </p:cNvSpPr>
          <p:nvPr>
            <p:ph idx="1"/>
          </p:nvPr>
        </p:nvSpPr>
        <p:spPr>
          <a:xfrm>
            <a:off x="677334" y="848139"/>
            <a:ext cx="9659362" cy="5193223"/>
          </a:xfrm>
        </p:spPr>
        <p:txBody>
          <a:bodyPr>
            <a:normAutofit/>
          </a:bodyPr>
          <a:lstStyle/>
          <a:p>
            <a:pPr marL="0" indent="0" algn="just">
              <a:buNone/>
            </a:pPr>
            <a:endParaRPr lang="en-GB" dirty="0"/>
          </a:p>
          <a:p>
            <a:pPr algn="just"/>
            <a:endParaRPr lang="en-GB" dirty="0"/>
          </a:p>
          <a:p>
            <a:pPr algn="just"/>
            <a:r>
              <a:rPr lang="en-GB" sz="1200" dirty="0"/>
              <a:t>Rachels, J. (1999). </a:t>
            </a:r>
            <a:r>
              <a:rPr lang="en-GB" sz="1200" i="1" dirty="0"/>
              <a:t>The Challenge of Cultural Relativism</a:t>
            </a:r>
            <a:r>
              <a:rPr lang="en-GB" sz="1200" dirty="0"/>
              <a:t>. (online) Faculty.uca.edu. Available at: </a:t>
            </a:r>
            <a:r>
              <a:rPr lang="en-GB" sz="1200" u="sng" dirty="0">
                <a:hlinkClick r:id="rId2"/>
              </a:rPr>
              <a:t>https://faculty.uca.edu/rnovy/Rachels--Cultural%20Relativism.htm</a:t>
            </a:r>
            <a:r>
              <a:rPr lang="en-GB" sz="1200" dirty="0"/>
              <a:t> (Accessed 13 Mar. 2018).</a:t>
            </a:r>
          </a:p>
          <a:p>
            <a:pPr algn="just"/>
            <a:r>
              <a:rPr lang="en-GB" sz="1200" dirty="0"/>
              <a:t>Summers, H. (2018). </a:t>
            </a:r>
            <a:r>
              <a:rPr lang="en-GB" sz="1200" i="1" dirty="0"/>
              <a:t>Reported cases of FGM rise sharply in UK yet still no court convictions</a:t>
            </a:r>
            <a:r>
              <a:rPr lang="en-GB" sz="1200" dirty="0"/>
              <a:t>. (online) The Guardian. Available at: </a:t>
            </a:r>
            <a:r>
              <a:rPr lang="en-GB" sz="1200" u="sng" dirty="0">
                <a:hlinkClick r:id="rId3"/>
              </a:rPr>
              <a:t>https://www.theguardian.com/society/2018/mar/07/reported-cases-fgm-rise-sharply-uk-no-court-convictions</a:t>
            </a:r>
            <a:r>
              <a:rPr lang="en-GB" sz="1200" dirty="0"/>
              <a:t> (Accessed 10 Mar. 2018).</a:t>
            </a:r>
          </a:p>
          <a:p>
            <a:pPr algn="just"/>
            <a:r>
              <a:rPr lang="en-GB" sz="1200" b="1" dirty="0"/>
              <a:t> </a:t>
            </a:r>
            <a:r>
              <a:rPr lang="en-GB" sz="1200" dirty="0"/>
              <a:t>Topping, A. (2015). </a:t>
            </a:r>
            <a:r>
              <a:rPr lang="en-GB" sz="1200" i="1" dirty="0"/>
              <a:t>FGM affects females in every local authority in England and Wales - study</a:t>
            </a:r>
            <a:r>
              <a:rPr lang="en-GB" sz="1200" dirty="0"/>
              <a:t>. (online) the Guardian. Available at: </a:t>
            </a:r>
            <a:r>
              <a:rPr lang="en-GB" sz="1200" u="sng" dirty="0">
                <a:hlinkClick r:id="rId4"/>
              </a:rPr>
              <a:t>https://www.theguardian.com/society/2015/jul/21/fgm-affects-females-in-every-local-authority-in-england-and-wales-study</a:t>
            </a:r>
            <a:r>
              <a:rPr lang="en-GB" sz="1200" dirty="0"/>
              <a:t> (Accessed 17 Mar. 2018).</a:t>
            </a:r>
          </a:p>
          <a:p>
            <a:pPr algn="just"/>
            <a:r>
              <a:rPr lang="en-GB" sz="1200" dirty="0"/>
              <a:t>Unicef.org. (2016). </a:t>
            </a:r>
            <a:r>
              <a:rPr lang="en-GB" sz="1200" i="1" dirty="0"/>
              <a:t>FEMALE GENITAL MUTILATION/CUTTING: A GLOBAL CONCERN</a:t>
            </a:r>
            <a:r>
              <a:rPr lang="en-GB" sz="1200" dirty="0"/>
              <a:t>. (online) Available at: </a:t>
            </a:r>
            <a:r>
              <a:rPr lang="en-GB" sz="1200" u="sng" dirty="0">
                <a:hlinkClick r:id="rId5"/>
              </a:rPr>
              <a:t>https://www.unicef.org/media/files/FGMC_2016_brochure_final_UNICEF_SPREAD.pdf</a:t>
            </a:r>
            <a:r>
              <a:rPr lang="en-GB" sz="1200" dirty="0"/>
              <a:t> (Accessed 13 Mar. 2018).</a:t>
            </a:r>
          </a:p>
          <a:p>
            <a:endParaRPr lang="en-GB" dirty="0"/>
          </a:p>
        </p:txBody>
      </p:sp>
    </p:spTree>
    <p:extLst>
      <p:ext uri="{BB962C8B-B14F-4D97-AF65-F5344CB8AC3E}">
        <p14:creationId xmlns:p14="http://schemas.microsoft.com/office/powerpoint/2010/main" val="7607087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5AF42-18C3-4704-9F26-96862CFEF972}"/>
              </a:ext>
            </a:extLst>
          </p:cNvPr>
          <p:cNvSpPr>
            <a:spLocks noGrp="1"/>
          </p:cNvSpPr>
          <p:nvPr>
            <p:ph type="title"/>
          </p:nvPr>
        </p:nvSpPr>
        <p:spPr>
          <a:xfrm>
            <a:off x="677334" y="609600"/>
            <a:ext cx="8596668" cy="728870"/>
          </a:xfrm>
        </p:spPr>
        <p:txBody>
          <a:bodyPr>
            <a:normAutofit/>
          </a:bodyPr>
          <a:lstStyle/>
          <a:p>
            <a:pPr algn="ctr"/>
            <a:r>
              <a:rPr lang="en-GB" sz="2400" dirty="0"/>
              <a:t>Picture References </a:t>
            </a:r>
          </a:p>
        </p:txBody>
      </p:sp>
      <p:sp>
        <p:nvSpPr>
          <p:cNvPr id="3" name="Content Placeholder 2">
            <a:extLst>
              <a:ext uri="{FF2B5EF4-FFF2-40B4-BE49-F238E27FC236}">
                <a16:creationId xmlns:a16="http://schemas.microsoft.com/office/drawing/2014/main" id="{2381FEAA-3767-403C-8B5C-5B927FB23479}"/>
              </a:ext>
            </a:extLst>
          </p:cNvPr>
          <p:cNvSpPr>
            <a:spLocks noGrp="1"/>
          </p:cNvSpPr>
          <p:nvPr>
            <p:ph idx="1"/>
          </p:nvPr>
        </p:nvSpPr>
        <p:spPr>
          <a:xfrm>
            <a:off x="677334" y="1338471"/>
            <a:ext cx="9990666" cy="4702892"/>
          </a:xfrm>
        </p:spPr>
        <p:txBody>
          <a:bodyPr/>
          <a:lstStyle/>
          <a:p>
            <a:pPr algn="just"/>
            <a:r>
              <a:rPr lang="en-GB" sz="1200" dirty="0">
                <a:latin typeface="Times New Roman" panose="02020603050405020304" pitchFamily="18" charset="0"/>
                <a:cs typeface="Times New Roman" panose="02020603050405020304" pitchFamily="18" charset="0"/>
              </a:rPr>
              <a:t>Picture 1: Humanitarian Aid Relief Trust. (2018). </a:t>
            </a:r>
            <a:r>
              <a:rPr lang="en-GB" sz="1200" i="1" dirty="0">
                <a:latin typeface="Times New Roman" panose="02020603050405020304" pitchFamily="18" charset="0"/>
                <a:cs typeface="Times New Roman" panose="02020603050405020304" pitchFamily="18" charset="0"/>
              </a:rPr>
              <a:t>FGM: A Story of the World’s Oldest Patriarchy? - Humanitarian Aid Relief Trust</a:t>
            </a:r>
            <a:r>
              <a:rPr lang="en-GB" sz="1200" dirty="0">
                <a:latin typeface="Times New Roman" panose="02020603050405020304" pitchFamily="18" charset="0"/>
                <a:cs typeface="Times New Roman" panose="02020603050405020304" pitchFamily="18" charset="0"/>
              </a:rPr>
              <a:t>. (online) Available at: </a:t>
            </a:r>
            <a:r>
              <a:rPr lang="en-GB" sz="1200" u="sng" dirty="0">
                <a:latin typeface="Times New Roman" panose="02020603050405020304" pitchFamily="18" charset="0"/>
                <a:cs typeface="Times New Roman" panose="02020603050405020304" pitchFamily="18" charset="0"/>
                <a:hlinkClick r:id="rId2"/>
              </a:rPr>
              <a:t>https://www.hart-uk.org/blog/fgm-story-worlds-oldest-patriarchy/</a:t>
            </a:r>
            <a:r>
              <a:rPr lang="en-GB" sz="1200" dirty="0">
                <a:latin typeface="Times New Roman" panose="02020603050405020304" pitchFamily="18" charset="0"/>
                <a:cs typeface="Times New Roman" panose="02020603050405020304" pitchFamily="18" charset="0"/>
              </a:rPr>
              <a:t> (Accessed 16 Mar. 2018).</a:t>
            </a:r>
          </a:p>
          <a:p>
            <a:pPr algn="just"/>
            <a:r>
              <a:rPr lang="en-GB" sz="1200" dirty="0">
                <a:latin typeface="Times New Roman" panose="02020603050405020304" pitchFamily="18" charset="0"/>
                <a:cs typeface="Times New Roman" panose="02020603050405020304" pitchFamily="18" charset="0"/>
              </a:rPr>
              <a:t>Picture 2 : Plan UK International. (2016). </a:t>
            </a:r>
            <a:r>
              <a:rPr lang="en-GB" sz="1200" i="1" dirty="0">
                <a:latin typeface="Times New Roman" panose="02020603050405020304" pitchFamily="18" charset="0"/>
                <a:cs typeface="Times New Roman" panose="02020603050405020304" pitchFamily="18" charset="0"/>
              </a:rPr>
              <a:t>3 ways you can help stop FGM and ‘cutting season’ Plan International UK</a:t>
            </a:r>
            <a:r>
              <a:rPr lang="en-GB" sz="1200" dirty="0">
                <a:latin typeface="Times New Roman" panose="02020603050405020304" pitchFamily="18" charset="0"/>
                <a:cs typeface="Times New Roman" panose="02020603050405020304" pitchFamily="18" charset="0"/>
              </a:rPr>
              <a:t>. (online) Available at: </a:t>
            </a:r>
            <a:r>
              <a:rPr lang="en-GB" sz="1200" u="sng" dirty="0">
                <a:latin typeface="Times New Roman" panose="02020603050405020304" pitchFamily="18" charset="0"/>
                <a:cs typeface="Times New Roman" panose="02020603050405020304" pitchFamily="18" charset="0"/>
                <a:hlinkClick r:id="rId3"/>
              </a:rPr>
              <a:t>https://plan-uk.org/blogs/3-ways-you-can-help-stop-fgm-and-cutting-season</a:t>
            </a:r>
            <a:r>
              <a:rPr lang="en-GB" sz="1200" dirty="0">
                <a:latin typeface="Times New Roman" panose="02020603050405020304" pitchFamily="18" charset="0"/>
                <a:cs typeface="Times New Roman" panose="02020603050405020304" pitchFamily="18" charset="0"/>
              </a:rPr>
              <a:t> (Accessed 16 Mar. 2018).</a:t>
            </a:r>
          </a:p>
          <a:p>
            <a:endParaRPr lang="en-GB" dirty="0"/>
          </a:p>
        </p:txBody>
      </p:sp>
    </p:spTree>
    <p:extLst>
      <p:ext uri="{BB962C8B-B14F-4D97-AF65-F5344CB8AC3E}">
        <p14:creationId xmlns:p14="http://schemas.microsoft.com/office/powerpoint/2010/main" val="148300407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docProps/app.xml><?xml version="1.0" encoding="utf-8"?>
<Properties xmlns="http://schemas.openxmlformats.org/officeDocument/2006/extended-properties" xmlns:vt="http://schemas.openxmlformats.org/officeDocument/2006/docPropsVTypes">
  <Template>Facet</Template>
  <TotalTime>966</TotalTime>
  <Words>1080</Words>
  <Application>Microsoft Office PowerPoint</Application>
  <PresentationFormat>Widescreen</PresentationFormat>
  <Paragraphs>126</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Times New Roman</vt:lpstr>
      <vt:lpstr>Trebuchet MS</vt:lpstr>
      <vt:lpstr>Wingdings 3</vt:lpstr>
      <vt:lpstr>Facet</vt:lpstr>
      <vt:lpstr>   Hard to Reach Groups </vt:lpstr>
      <vt:lpstr>Introduction</vt:lpstr>
      <vt:lpstr>What Is Female Genital Mutilation? </vt:lpstr>
      <vt:lpstr>FGM</vt:lpstr>
      <vt:lpstr>FGM Continued</vt:lpstr>
      <vt:lpstr>(Humanitarian Aid Relief Trust, 2018)</vt:lpstr>
      <vt:lpstr>Who is at Risk ?</vt:lpstr>
      <vt:lpstr>Motives for FGM </vt:lpstr>
      <vt:lpstr>No Court Convictions </vt:lpstr>
      <vt:lpstr>Laws in England and Wales</vt:lpstr>
      <vt:lpstr>Wales FGM Facts </vt:lpstr>
      <vt:lpstr>England FGM Facts </vt:lpstr>
      <vt:lpstr>Cultural Relativism  </vt:lpstr>
      <vt:lpstr>Conclusion</vt:lpstr>
      <vt:lpstr>References </vt:lpstr>
      <vt:lpstr>References </vt:lpstr>
      <vt:lpstr>Picture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anna levett</dc:creator>
  <cp:lastModifiedBy>anna levett</cp:lastModifiedBy>
  <cp:revision>81</cp:revision>
  <dcterms:created xsi:type="dcterms:W3CDTF">2018-03-07T19:05:10Z</dcterms:created>
  <dcterms:modified xsi:type="dcterms:W3CDTF">2018-03-17T14:37:03Z</dcterms:modified>
</cp:coreProperties>
</file>