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54"/>
  </p:notesMasterIdLst>
  <p:handoutMasterIdLst>
    <p:handoutMasterId r:id="rId55"/>
  </p:handoutMasterIdLst>
  <p:sldIdLst>
    <p:sldId id="277" r:id="rId2"/>
    <p:sldId id="453" r:id="rId3"/>
    <p:sldId id="454" r:id="rId4"/>
    <p:sldId id="400" r:id="rId5"/>
    <p:sldId id="401" r:id="rId6"/>
    <p:sldId id="402" r:id="rId7"/>
    <p:sldId id="403" r:id="rId8"/>
    <p:sldId id="404" r:id="rId9"/>
    <p:sldId id="405" r:id="rId10"/>
    <p:sldId id="406" r:id="rId11"/>
    <p:sldId id="407" r:id="rId12"/>
    <p:sldId id="408" r:id="rId13"/>
    <p:sldId id="409" r:id="rId14"/>
    <p:sldId id="410" r:id="rId15"/>
    <p:sldId id="411" r:id="rId16"/>
    <p:sldId id="412" r:id="rId17"/>
    <p:sldId id="413" r:id="rId18"/>
    <p:sldId id="414" r:id="rId19"/>
    <p:sldId id="416" r:id="rId20"/>
    <p:sldId id="417" r:id="rId21"/>
    <p:sldId id="418" r:id="rId22"/>
    <p:sldId id="419" r:id="rId23"/>
    <p:sldId id="420" r:id="rId24"/>
    <p:sldId id="421" r:id="rId25"/>
    <p:sldId id="422" r:id="rId26"/>
    <p:sldId id="423" r:id="rId27"/>
    <p:sldId id="424" r:id="rId28"/>
    <p:sldId id="425" r:id="rId29"/>
    <p:sldId id="426" r:id="rId30"/>
    <p:sldId id="427" r:id="rId31"/>
    <p:sldId id="428" r:id="rId32"/>
    <p:sldId id="429" r:id="rId33"/>
    <p:sldId id="432" r:id="rId34"/>
    <p:sldId id="433" r:id="rId35"/>
    <p:sldId id="434" r:id="rId36"/>
    <p:sldId id="436" r:id="rId37"/>
    <p:sldId id="437" r:id="rId38"/>
    <p:sldId id="439" r:id="rId39"/>
    <p:sldId id="440" r:id="rId40"/>
    <p:sldId id="441" r:id="rId41"/>
    <p:sldId id="442" r:id="rId42"/>
    <p:sldId id="443" r:id="rId43"/>
    <p:sldId id="444" r:id="rId44"/>
    <p:sldId id="445" r:id="rId45"/>
    <p:sldId id="446" r:id="rId46"/>
    <p:sldId id="447" r:id="rId47"/>
    <p:sldId id="448" r:id="rId48"/>
    <p:sldId id="449" r:id="rId49"/>
    <p:sldId id="450" r:id="rId50"/>
    <p:sldId id="451" r:id="rId51"/>
    <p:sldId id="452" r:id="rId52"/>
    <p:sldId id="357" r:id="rId53"/>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7FAE64-4583-4002-82F0-FCB38372BC8B}" v="41" dt="2021-03-11T10:56:56.1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347" autoAdjust="0"/>
  </p:normalViewPr>
  <p:slideViewPr>
    <p:cSldViewPr>
      <p:cViewPr varScale="1">
        <p:scale>
          <a:sx n="73" d="100"/>
          <a:sy n="73" d="100"/>
        </p:scale>
        <p:origin x="132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82"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83"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az Bhatti" userId="a379b8bf-736b-4c00-9451-3a85dd844047" providerId="ADAL" clId="{057FAE64-4583-4002-82F0-FCB38372BC8B}"/>
    <pc:docChg chg="undo custSel addSld delSld modSld">
      <pc:chgData name="Riaz Bhatti" userId="a379b8bf-736b-4c00-9451-3a85dd844047" providerId="ADAL" clId="{057FAE64-4583-4002-82F0-FCB38372BC8B}" dt="2021-03-11T10:59:10.336" v="148" actId="47"/>
      <pc:docMkLst>
        <pc:docMk/>
      </pc:docMkLst>
      <pc:sldChg chg="modSp mod">
        <pc:chgData name="Riaz Bhatti" userId="a379b8bf-736b-4c00-9451-3a85dd844047" providerId="ADAL" clId="{057FAE64-4583-4002-82F0-FCB38372BC8B}" dt="2021-03-11T10:40:55.511" v="112" actId="20577"/>
        <pc:sldMkLst>
          <pc:docMk/>
          <pc:sldMk cId="3602111726" sldId="259"/>
        </pc:sldMkLst>
        <pc:spChg chg="mod">
          <ac:chgData name="Riaz Bhatti" userId="a379b8bf-736b-4c00-9451-3a85dd844047" providerId="ADAL" clId="{057FAE64-4583-4002-82F0-FCB38372BC8B}" dt="2021-03-11T10:40:55.511" v="112" actId="20577"/>
          <ac:spMkLst>
            <pc:docMk/>
            <pc:sldMk cId="3602111726" sldId="259"/>
            <ac:spMk id="7170" creationId="{1984F4D7-2BB5-D74C-9175-E67C4546413D}"/>
          </ac:spMkLst>
        </pc:spChg>
      </pc:sldChg>
      <pc:sldChg chg="modSp">
        <pc:chgData name="Riaz Bhatti" userId="a379b8bf-736b-4c00-9451-3a85dd844047" providerId="ADAL" clId="{057FAE64-4583-4002-82F0-FCB38372BC8B}" dt="2021-03-11T09:35:20.487" v="0" actId="1076"/>
        <pc:sldMkLst>
          <pc:docMk/>
          <pc:sldMk cId="1942869533" sldId="260"/>
        </pc:sldMkLst>
        <pc:spChg chg="mod">
          <ac:chgData name="Riaz Bhatti" userId="a379b8bf-736b-4c00-9451-3a85dd844047" providerId="ADAL" clId="{057FAE64-4583-4002-82F0-FCB38372BC8B}" dt="2021-03-11T09:35:20.487" v="0" actId="1076"/>
          <ac:spMkLst>
            <pc:docMk/>
            <pc:sldMk cId="1942869533" sldId="260"/>
            <ac:spMk id="8194" creationId="{2114150F-5BA8-4141-8331-75977CEFEEF6}"/>
          </ac:spMkLst>
        </pc:spChg>
      </pc:sldChg>
      <pc:sldChg chg="modSp mod">
        <pc:chgData name="Riaz Bhatti" userId="a379b8bf-736b-4c00-9451-3a85dd844047" providerId="ADAL" clId="{057FAE64-4583-4002-82F0-FCB38372BC8B}" dt="2021-03-11T09:37:04.364" v="5" actId="5793"/>
        <pc:sldMkLst>
          <pc:docMk/>
          <pc:sldMk cId="2458797066" sldId="264"/>
        </pc:sldMkLst>
        <pc:spChg chg="mod">
          <ac:chgData name="Riaz Bhatti" userId="a379b8bf-736b-4c00-9451-3a85dd844047" providerId="ADAL" clId="{057FAE64-4583-4002-82F0-FCB38372BC8B}" dt="2021-03-11T09:37:04.364" v="5" actId="5793"/>
          <ac:spMkLst>
            <pc:docMk/>
            <pc:sldMk cId="2458797066" sldId="264"/>
            <ac:spMk id="15362" creationId="{E3B05F8A-333A-2D48-B557-74557B2F62E9}"/>
          </ac:spMkLst>
        </pc:spChg>
        <pc:graphicFrameChg chg="mod">
          <ac:chgData name="Riaz Bhatti" userId="a379b8bf-736b-4c00-9451-3a85dd844047" providerId="ADAL" clId="{057FAE64-4583-4002-82F0-FCB38372BC8B}" dt="2021-03-11T09:36:28.008" v="3" actId="1076"/>
          <ac:graphicFrameMkLst>
            <pc:docMk/>
            <pc:sldMk cId="2458797066" sldId="264"/>
            <ac:graphicFrameMk id="2" creationId="{B9877A62-39CC-AC4B-935D-EDC8E2A616F7}"/>
          </ac:graphicFrameMkLst>
        </pc:graphicFrameChg>
      </pc:sldChg>
      <pc:sldChg chg="del">
        <pc:chgData name="Riaz Bhatti" userId="a379b8bf-736b-4c00-9451-3a85dd844047" providerId="ADAL" clId="{057FAE64-4583-4002-82F0-FCB38372BC8B}" dt="2021-03-11T09:41:42.447" v="18" actId="47"/>
        <pc:sldMkLst>
          <pc:docMk/>
          <pc:sldMk cId="151964681" sldId="265"/>
        </pc:sldMkLst>
      </pc:sldChg>
      <pc:sldChg chg="del">
        <pc:chgData name="Riaz Bhatti" userId="a379b8bf-736b-4c00-9451-3a85dd844047" providerId="ADAL" clId="{057FAE64-4583-4002-82F0-FCB38372BC8B}" dt="2021-03-11T09:43:31.841" v="20" actId="47"/>
        <pc:sldMkLst>
          <pc:docMk/>
          <pc:sldMk cId="466459230" sldId="266"/>
        </pc:sldMkLst>
      </pc:sldChg>
      <pc:sldChg chg="modSp mod">
        <pc:chgData name="Riaz Bhatti" userId="a379b8bf-736b-4c00-9451-3a85dd844047" providerId="ADAL" clId="{057FAE64-4583-4002-82F0-FCB38372BC8B}" dt="2021-03-11T09:44:47.902" v="24" actId="5793"/>
        <pc:sldMkLst>
          <pc:docMk/>
          <pc:sldMk cId="3694206614" sldId="267"/>
        </pc:sldMkLst>
        <pc:spChg chg="mod">
          <ac:chgData name="Riaz Bhatti" userId="a379b8bf-736b-4c00-9451-3a85dd844047" providerId="ADAL" clId="{057FAE64-4583-4002-82F0-FCB38372BC8B}" dt="2021-03-11T09:44:47.902" v="24" actId="5793"/>
          <ac:spMkLst>
            <pc:docMk/>
            <pc:sldMk cId="3694206614" sldId="267"/>
            <ac:spMk id="22530" creationId="{93FC5783-29CC-8640-8571-65019E06FF90}"/>
          </ac:spMkLst>
        </pc:spChg>
      </pc:sldChg>
      <pc:sldChg chg="modSp">
        <pc:chgData name="Riaz Bhatti" userId="a379b8bf-736b-4c00-9451-3a85dd844047" providerId="ADAL" clId="{057FAE64-4583-4002-82F0-FCB38372BC8B}" dt="2021-03-11T09:45:20.163" v="25" actId="1076"/>
        <pc:sldMkLst>
          <pc:docMk/>
          <pc:sldMk cId="93550644" sldId="271"/>
        </pc:sldMkLst>
        <pc:spChg chg="mod">
          <ac:chgData name="Riaz Bhatti" userId="a379b8bf-736b-4c00-9451-3a85dd844047" providerId="ADAL" clId="{057FAE64-4583-4002-82F0-FCB38372BC8B}" dt="2021-03-11T09:45:20.163" v="25" actId="1076"/>
          <ac:spMkLst>
            <pc:docMk/>
            <pc:sldMk cId="93550644" sldId="271"/>
            <ac:spMk id="17411" creationId="{76160ABA-3D54-EA4A-BA77-24DDFA11E0A9}"/>
          </ac:spMkLst>
        </pc:spChg>
      </pc:sldChg>
      <pc:sldChg chg="modSp mod">
        <pc:chgData name="Riaz Bhatti" userId="a379b8bf-736b-4c00-9451-3a85dd844047" providerId="ADAL" clId="{057FAE64-4583-4002-82F0-FCB38372BC8B}" dt="2021-03-11T09:56:08.858" v="50" actId="1076"/>
        <pc:sldMkLst>
          <pc:docMk/>
          <pc:sldMk cId="3673750068" sldId="276"/>
        </pc:sldMkLst>
        <pc:spChg chg="mod">
          <ac:chgData name="Riaz Bhatti" userId="a379b8bf-736b-4c00-9451-3a85dd844047" providerId="ADAL" clId="{057FAE64-4583-4002-82F0-FCB38372BC8B}" dt="2021-03-11T09:56:04.899" v="49" actId="20577"/>
          <ac:spMkLst>
            <pc:docMk/>
            <pc:sldMk cId="3673750068" sldId="276"/>
            <ac:spMk id="38913" creationId="{C5EA3703-CE10-0C43-9206-0DD33BA3BBE2}"/>
          </ac:spMkLst>
        </pc:spChg>
        <pc:spChg chg="mod">
          <ac:chgData name="Riaz Bhatti" userId="a379b8bf-736b-4c00-9451-3a85dd844047" providerId="ADAL" clId="{057FAE64-4583-4002-82F0-FCB38372BC8B}" dt="2021-03-11T09:56:08.858" v="50" actId="1076"/>
          <ac:spMkLst>
            <pc:docMk/>
            <pc:sldMk cId="3673750068" sldId="276"/>
            <ac:spMk id="38914" creationId="{8E4D8EA7-F6C3-2149-8136-563EB77EB8E2}"/>
          </ac:spMkLst>
        </pc:spChg>
      </pc:sldChg>
      <pc:sldChg chg="del">
        <pc:chgData name="Riaz Bhatti" userId="a379b8bf-736b-4c00-9451-3a85dd844047" providerId="ADAL" clId="{057FAE64-4583-4002-82F0-FCB38372BC8B}" dt="2021-03-11T09:46:44.685" v="28" actId="47"/>
        <pc:sldMkLst>
          <pc:docMk/>
          <pc:sldMk cId="2287314008" sldId="280"/>
        </pc:sldMkLst>
      </pc:sldChg>
      <pc:sldChg chg="del">
        <pc:chgData name="Riaz Bhatti" userId="a379b8bf-736b-4c00-9451-3a85dd844047" providerId="ADAL" clId="{057FAE64-4583-4002-82F0-FCB38372BC8B}" dt="2021-03-11T09:46:44.685" v="28" actId="47"/>
        <pc:sldMkLst>
          <pc:docMk/>
          <pc:sldMk cId="2007961818" sldId="281"/>
        </pc:sldMkLst>
      </pc:sldChg>
      <pc:sldChg chg="del">
        <pc:chgData name="Riaz Bhatti" userId="a379b8bf-736b-4c00-9451-3a85dd844047" providerId="ADAL" clId="{057FAE64-4583-4002-82F0-FCB38372BC8B}" dt="2021-03-11T09:46:44.685" v="28" actId="47"/>
        <pc:sldMkLst>
          <pc:docMk/>
          <pc:sldMk cId="4250719025" sldId="282"/>
        </pc:sldMkLst>
      </pc:sldChg>
      <pc:sldChg chg="del">
        <pc:chgData name="Riaz Bhatti" userId="a379b8bf-736b-4c00-9451-3a85dd844047" providerId="ADAL" clId="{057FAE64-4583-4002-82F0-FCB38372BC8B}" dt="2021-03-11T09:46:44.685" v="28" actId="47"/>
        <pc:sldMkLst>
          <pc:docMk/>
          <pc:sldMk cId="3773314793" sldId="283"/>
        </pc:sldMkLst>
      </pc:sldChg>
      <pc:sldChg chg="del">
        <pc:chgData name="Riaz Bhatti" userId="a379b8bf-736b-4c00-9451-3a85dd844047" providerId="ADAL" clId="{057FAE64-4583-4002-82F0-FCB38372BC8B}" dt="2021-03-11T09:46:44.685" v="28" actId="47"/>
        <pc:sldMkLst>
          <pc:docMk/>
          <pc:sldMk cId="1153142044" sldId="284"/>
        </pc:sldMkLst>
      </pc:sldChg>
      <pc:sldChg chg="del">
        <pc:chgData name="Riaz Bhatti" userId="a379b8bf-736b-4c00-9451-3a85dd844047" providerId="ADAL" clId="{057FAE64-4583-4002-82F0-FCB38372BC8B}" dt="2021-03-11T09:46:44.685" v="28" actId="47"/>
        <pc:sldMkLst>
          <pc:docMk/>
          <pc:sldMk cId="3349635698" sldId="285"/>
        </pc:sldMkLst>
      </pc:sldChg>
      <pc:sldChg chg="del">
        <pc:chgData name="Riaz Bhatti" userId="a379b8bf-736b-4c00-9451-3a85dd844047" providerId="ADAL" clId="{057FAE64-4583-4002-82F0-FCB38372BC8B}" dt="2021-03-11T09:56:30.121" v="51" actId="47"/>
        <pc:sldMkLst>
          <pc:docMk/>
          <pc:sldMk cId="1723127872" sldId="286"/>
        </pc:sldMkLst>
      </pc:sldChg>
      <pc:sldChg chg="del">
        <pc:chgData name="Riaz Bhatti" userId="a379b8bf-736b-4c00-9451-3a85dd844047" providerId="ADAL" clId="{057FAE64-4583-4002-82F0-FCB38372BC8B}" dt="2021-03-11T09:56:30.121" v="51" actId="47"/>
        <pc:sldMkLst>
          <pc:docMk/>
          <pc:sldMk cId="3802007543" sldId="287"/>
        </pc:sldMkLst>
      </pc:sldChg>
      <pc:sldChg chg="modSp mod">
        <pc:chgData name="Riaz Bhatti" userId="a379b8bf-736b-4c00-9451-3a85dd844047" providerId="ADAL" clId="{057FAE64-4583-4002-82F0-FCB38372BC8B}" dt="2021-03-11T09:56:41.603" v="52"/>
        <pc:sldMkLst>
          <pc:docMk/>
          <pc:sldMk cId="579643692" sldId="288"/>
        </pc:sldMkLst>
        <pc:spChg chg="mod">
          <ac:chgData name="Riaz Bhatti" userId="a379b8bf-736b-4c00-9451-3a85dd844047" providerId="ADAL" clId="{057FAE64-4583-4002-82F0-FCB38372BC8B}" dt="2021-03-11T09:56:41.603" v="52"/>
          <ac:spMkLst>
            <pc:docMk/>
            <pc:sldMk cId="579643692" sldId="288"/>
            <ac:spMk id="57346" creationId="{F7B456D0-614D-0046-AE2C-1A8709347D26}"/>
          </ac:spMkLst>
        </pc:spChg>
      </pc:sldChg>
      <pc:sldChg chg="del">
        <pc:chgData name="Riaz Bhatti" userId="a379b8bf-736b-4c00-9451-3a85dd844047" providerId="ADAL" clId="{057FAE64-4583-4002-82F0-FCB38372BC8B}" dt="2021-03-11T10:21:41.127" v="64" actId="47"/>
        <pc:sldMkLst>
          <pc:docMk/>
          <pc:sldMk cId="1344669802" sldId="291"/>
        </pc:sldMkLst>
      </pc:sldChg>
      <pc:sldChg chg="del">
        <pc:chgData name="Riaz Bhatti" userId="a379b8bf-736b-4c00-9451-3a85dd844047" providerId="ADAL" clId="{057FAE64-4583-4002-82F0-FCB38372BC8B}" dt="2021-03-11T10:22:15.495" v="65" actId="47"/>
        <pc:sldMkLst>
          <pc:docMk/>
          <pc:sldMk cId="4049850724" sldId="295"/>
        </pc:sldMkLst>
      </pc:sldChg>
      <pc:sldChg chg="del">
        <pc:chgData name="Riaz Bhatti" userId="a379b8bf-736b-4c00-9451-3a85dd844047" providerId="ADAL" clId="{057FAE64-4583-4002-82F0-FCB38372BC8B}" dt="2021-03-11T10:22:15.495" v="65" actId="47"/>
        <pc:sldMkLst>
          <pc:docMk/>
          <pc:sldMk cId="122467589" sldId="296"/>
        </pc:sldMkLst>
      </pc:sldChg>
      <pc:sldChg chg="del">
        <pc:chgData name="Riaz Bhatti" userId="a379b8bf-736b-4c00-9451-3a85dd844047" providerId="ADAL" clId="{057FAE64-4583-4002-82F0-FCB38372BC8B}" dt="2021-03-11T09:41:42.447" v="18" actId="47"/>
        <pc:sldMkLst>
          <pc:docMk/>
          <pc:sldMk cId="257160529" sldId="299"/>
        </pc:sldMkLst>
      </pc:sldChg>
      <pc:sldChg chg="del">
        <pc:chgData name="Riaz Bhatti" userId="a379b8bf-736b-4c00-9451-3a85dd844047" providerId="ADAL" clId="{057FAE64-4583-4002-82F0-FCB38372BC8B}" dt="2021-03-11T09:41:47.091" v="19" actId="47"/>
        <pc:sldMkLst>
          <pc:docMk/>
          <pc:sldMk cId="3650033178" sldId="300"/>
        </pc:sldMkLst>
      </pc:sldChg>
      <pc:sldChg chg="modSp del">
        <pc:chgData name="Riaz Bhatti" userId="a379b8bf-736b-4c00-9451-3a85dd844047" providerId="ADAL" clId="{057FAE64-4583-4002-82F0-FCB38372BC8B}" dt="2021-03-11T09:55:58.433" v="48" actId="47"/>
        <pc:sldMkLst>
          <pc:docMk/>
          <pc:sldMk cId="1689907156" sldId="301"/>
        </pc:sldMkLst>
        <pc:spChg chg="mod">
          <ac:chgData name="Riaz Bhatti" userId="a379b8bf-736b-4c00-9451-3a85dd844047" providerId="ADAL" clId="{057FAE64-4583-4002-82F0-FCB38372BC8B}" dt="2021-03-11T09:45:41.087" v="26" actId="1076"/>
          <ac:spMkLst>
            <pc:docMk/>
            <pc:sldMk cId="1689907156" sldId="301"/>
            <ac:spMk id="36866" creationId="{CDEF944C-87D3-8444-81D7-667C65C0E279}"/>
          </ac:spMkLst>
        </pc:spChg>
      </pc:sldChg>
      <pc:sldChg chg="modSp">
        <pc:chgData name="Riaz Bhatti" userId="a379b8bf-736b-4c00-9451-3a85dd844047" providerId="ADAL" clId="{057FAE64-4583-4002-82F0-FCB38372BC8B}" dt="2021-03-11T09:46:01.183" v="27" actId="1076"/>
        <pc:sldMkLst>
          <pc:docMk/>
          <pc:sldMk cId="1747028270" sldId="303"/>
        </pc:sldMkLst>
        <pc:spChg chg="mod">
          <ac:chgData name="Riaz Bhatti" userId="a379b8bf-736b-4c00-9451-3a85dd844047" providerId="ADAL" clId="{057FAE64-4583-4002-82F0-FCB38372BC8B}" dt="2021-03-11T09:46:01.183" v="27" actId="1076"/>
          <ac:spMkLst>
            <pc:docMk/>
            <pc:sldMk cId="1747028270" sldId="303"/>
            <ac:spMk id="40962" creationId="{43DA14B5-E52A-BF42-B4F4-17D946C30204}"/>
          </ac:spMkLst>
        </pc:spChg>
      </pc:sldChg>
      <pc:sldChg chg="del">
        <pc:chgData name="Riaz Bhatti" userId="a379b8bf-736b-4c00-9451-3a85dd844047" providerId="ADAL" clId="{057FAE64-4583-4002-82F0-FCB38372BC8B}" dt="2021-03-11T09:46:44.685" v="28" actId="47"/>
        <pc:sldMkLst>
          <pc:docMk/>
          <pc:sldMk cId="1934436024" sldId="304"/>
        </pc:sldMkLst>
      </pc:sldChg>
      <pc:sldChg chg="del">
        <pc:chgData name="Riaz Bhatti" userId="a379b8bf-736b-4c00-9451-3a85dd844047" providerId="ADAL" clId="{057FAE64-4583-4002-82F0-FCB38372BC8B}" dt="2021-03-11T09:46:44.685" v="28" actId="47"/>
        <pc:sldMkLst>
          <pc:docMk/>
          <pc:sldMk cId="1365783591" sldId="305"/>
        </pc:sldMkLst>
      </pc:sldChg>
      <pc:sldChg chg="del">
        <pc:chgData name="Riaz Bhatti" userId="a379b8bf-736b-4c00-9451-3a85dd844047" providerId="ADAL" clId="{057FAE64-4583-4002-82F0-FCB38372BC8B}" dt="2021-03-11T10:22:15.495" v="65" actId="47"/>
        <pc:sldMkLst>
          <pc:docMk/>
          <pc:sldMk cId="1737289648" sldId="307"/>
        </pc:sldMkLst>
      </pc:sldChg>
      <pc:sldChg chg="del">
        <pc:chgData name="Riaz Bhatti" userId="a379b8bf-736b-4c00-9451-3a85dd844047" providerId="ADAL" clId="{057FAE64-4583-4002-82F0-FCB38372BC8B}" dt="2021-03-11T09:50:30.588" v="29" actId="47"/>
        <pc:sldMkLst>
          <pc:docMk/>
          <pc:sldMk cId="2502498088" sldId="308"/>
        </pc:sldMkLst>
      </pc:sldChg>
      <pc:sldChg chg="delSp modSp new mod">
        <pc:chgData name="Riaz Bhatti" userId="a379b8bf-736b-4c00-9451-3a85dd844047" providerId="ADAL" clId="{057FAE64-4583-4002-82F0-FCB38372BC8B}" dt="2021-03-11T09:41:30.164" v="17" actId="20577"/>
        <pc:sldMkLst>
          <pc:docMk/>
          <pc:sldMk cId="3267250926" sldId="314"/>
        </pc:sldMkLst>
        <pc:spChg chg="del">
          <ac:chgData name="Riaz Bhatti" userId="a379b8bf-736b-4c00-9451-3a85dd844047" providerId="ADAL" clId="{057FAE64-4583-4002-82F0-FCB38372BC8B}" dt="2021-03-11T09:41:13.582" v="10" actId="478"/>
          <ac:spMkLst>
            <pc:docMk/>
            <pc:sldMk cId="3267250926" sldId="314"/>
            <ac:spMk id="2" creationId="{267C7757-A914-4B4E-9D0C-A2E082386F33}"/>
          </ac:spMkLst>
        </pc:spChg>
        <pc:spChg chg="mod">
          <ac:chgData name="Riaz Bhatti" userId="a379b8bf-736b-4c00-9451-3a85dd844047" providerId="ADAL" clId="{057FAE64-4583-4002-82F0-FCB38372BC8B}" dt="2021-03-11T09:41:30.164" v="17" actId="20577"/>
          <ac:spMkLst>
            <pc:docMk/>
            <pc:sldMk cId="3267250926" sldId="314"/>
            <ac:spMk id="3" creationId="{27EBD86A-B132-4C40-8BDB-D31A290CB471}"/>
          </ac:spMkLst>
        </pc:spChg>
      </pc:sldChg>
      <pc:sldChg chg="modSp new mod">
        <pc:chgData name="Riaz Bhatti" userId="a379b8bf-736b-4c00-9451-3a85dd844047" providerId="ADAL" clId="{057FAE64-4583-4002-82F0-FCB38372BC8B}" dt="2021-03-11T10:03:59.416" v="62" actId="313"/>
        <pc:sldMkLst>
          <pc:docMk/>
          <pc:sldMk cId="2347586940" sldId="315"/>
        </pc:sldMkLst>
        <pc:spChg chg="mod">
          <ac:chgData name="Riaz Bhatti" userId="a379b8bf-736b-4c00-9451-3a85dd844047" providerId="ADAL" clId="{057FAE64-4583-4002-82F0-FCB38372BC8B}" dt="2021-03-11T09:57:37.137" v="54"/>
          <ac:spMkLst>
            <pc:docMk/>
            <pc:sldMk cId="2347586940" sldId="315"/>
            <ac:spMk id="2" creationId="{6E32706E-8C10-455A-8263-9B55C6D45C61}"/>
          </ac:spMkLst>
        </pc:spChg>
        <pc:spChg chg="mod">
          <ac:chgData name="Riaz Bhatti" userId="a379b8bf-736b-4c00-9451-3a85dd844047" providerId="ADAL" clId="{057FAE64-4583-4002-82F0-FCB38372BC8B}" dt="2021-03-11T10:03:59.416" v="62" actId="313"/>
          <ac:spMkLst>
            <pc:docMk/>
            <pc:sldMk cId="2347586940" sldId="315"/>
            <ac:spMk id="3" creationId="{6C0CF91A-1BB1-4C90-9A74-5A3C0DD86B5B}"/>
          </ac:spMkLst>
        </pc:spChg>
      </pc:sldChg>
      <pc:sldChg chg="delSp modSp new mod">
        <pc:chgData name="Riaz Bhatti" userId="a379b8bf-736b-4c00-9451-3a85dd844047" providerId="ADAL" clId="{057FAE64-4583-4002-82F0-FCB38372BC8B}" dt="2021-03-11T10:04:08.638" v="63" actId="20577"/>
        <pc:sldMkLst>
          <pc:docMk/>
          <pc:sldMk cId="3440760861" sldId="316"/>
        </pc:sldMkLst>
        <pc:spChg chg="del">
          <ac:chgData name="Riaz Bhatti" userId="a379b8bf-736b-4c00-9451-3a85dd844047" providerId="ADAL" clId="{057FAE64-4583-4002-82F0-FCB38372BC8B}" dt="2021-03-11T10:03:52.941" v="61" actId="478"/>
          <ac:spMkLst>
            <pc:docMk/>
            <pc:sldMk cId="3440760861" sldId="316"/>
            <ac:spMk id="2" creationId="{9730ACD3-3864-4FC8-9F10-F038051E8B12}"/>
          </ac:spMkLst>
        </pc:spChg>
        <pc:spChg chg="mod">
          <ac:chgData name="Riaz Bhatti" userId="a379b8bf-736b-4c00-9451-3a85dd844047" providerId="ADAL" clId="{057FAE64-4583-4002-82F0-FCB38372BC8B}" dt="2021-03-11T10:04:08.638" v="63" actId="20577"/>
          <ac:spMkLst>
            <pc:docMk/>
            <pc:sldMk cId="3440760861" sldId="316"/>
            <ac:spMk id="3" creationId="{B4B1D1C0-4F47-4E3D-B9F2-C161A59DFFCB}"/>
          </ac:spMkLst>
        </pc:spChg>
      </pc:sldChg>
      <pc:sldChg chg="addSp delSp modSp new mod">
        <pc:chgData name="Riaz Bhatti" userId="a379b8bf-736b-4c00-9451-3a85dd844047" providerId="ADAL" clId="{057FAE64-4583-4002-82F0-FCB38372BC8B}" dt="2021-03-11T10:23:37.249" v="76" actId="14100"/>
        <pc:sldMkLst>
          <pc:docMk/>
          <pc:sldMk cId="2889260901" sldId="317"/>
        </pc:sldMkLst>
        <pc:spChg chg="mod">
          <ac:chgData name="Riaz Bhatti" userId="a379b8bf-736b-4c00-9451-3a85dd844047" providerId="ADAL" clId="{057FAE64-4583-4002-82F0-FCB38372BC8B}" dt="2021-03-11T10:22:34.663" v="72" actId="255"/>
          <ac:spMkLst>
            <pc:docMk/>
            <pc:sldMk cId="2889260901" sldId="317"/>
            <ac:spMk id="2" creationId="{03999441-9DC1-4AAF-8A32-0B9A70F4B091}"/>
          </ac:spMkLst>
        </pc:spChg>
        <pc:spChg chg="del">
          <ac:chgData name="Riaz Bhatti" userId="a379b8bf-736b-4c00-9451-3a85dd844047" providerId="ADAL" clId="{057FAE64-4583-4002-82F0-FCB38372BC8B}" dt="2021-03-11T10:23:27.077" v="73" actId="22"/>
          <ac:spMkLst>
            <pc:docMk/>
            <pc:sldMk cId="2889260901" sldId="317"/>
            <ac:spMk id="3" creationId="{1957C08F-A417-49DD-856C-228A71228CF8}"/>
          </ac:spMkLst>
        </pc:spChg>
        <pc:picChg chg="add mod ord">
          <ac:chgData name="Riaz Bhatti" userId="a379b8bf-736b-4c00-9451-3a85dd844047" providerId="ADAL" clId="{057FAE64-4583-4002-82F0-FCB38372BC8B}" dt="2021-03-11T10:23:37.249" v="76" actId="14100"/>
          <ac:picMkLst>
            <pc:docMk/>
            <pc:sldMk cId="2889260901" sldId="317"/>
            <ac:picMk id="7" creationId="{F2BBD6E5-8CEB-4C83-91A0-09EFC69C97F1}"/>
          </ac:picMkLst>
        </pc:picChg>
      </pc:sldChg>
      <pc:sldChg chg="modSp add mod">
        <pc:chgData name="Riaz Bhatti" userId="a379b8bf-736b-4c00-9451-3a85dd844047" providerId="ADAL" clId="{057FAE64-4583-4002-82F0-FCB38372BC8B}" dt="2021-03-11T10:24:05.566" v="79"/>
        <pc:sldMkLst>
          <pc:docMk/>
          <pc:sldMk cId="2384500141" sldId="318"/>
        </pc:sldMkLst>
        <pc:spChg chg="mod">
          <ac:chgData name="Riaz Bhatti" userId="a379b8bf-736b-4c00-9451-3a85dd844047" providerId="ADAL" clId="{057FAE64-4583-4002-82F0-FCB38372BC8B}" dt="2021-03-11T10:24:05.566" v="79"/>
          <ac:spMkLst>
            <pc:docMk/>
            <pc:sldMk cId="2384500141" sldId="318"/>
            <ac:spMk id="2" creationId="{03999441-9DC1-4AAF-8A32-0B9A70F4B091}"/>
          </ac:spMkLst>
        </pc:spChg>
        <pc:spChg chg="mod">
          <ac:chgData name="Riaz Bhatti" userId="a379b8bf-736b-4c00-9451-3a85dd844047" providerId="ADAL" clId="{057FAE64-4583-4002-82F0-FCB38372BC8B}" dt="2021-03-11T10:24:04.169" v="78" actId="21"/>
          <ac:spMkLst>
            <pc:docMk/>
            <pc:sldMk cId="2384500141" sldId="318"/>
            <ac:spMk id="3" creationId="{1957C08F-A417-49DD-856C-228A71228CF8}"/>
          </ac:spMkLst>
        </pc:spChg>
      </pc:sldChg>
      <pc:sldChg chg="modSp add mod">
        <pc:chgData name="Riaz Bhatti" userId="a379b8bf-736b-4c00-9451-3a85dd844047" providerId="ADAL" clId="{057FAE64-4583-4002-82F0-FCB38372BC8B}" dt="2021-03-11T10:24:23.601" v="83" actId="1076"/>
        <pc:sldMkLst>
          <pc:docMk/>
          <pc:sldMk cId="2434349850" sldId="319"/>
        </pc:sldMkLst>
        <pc:spChg chg="mod">
          <ac:chgData name="Riaz Bhatti" userId="a379b8bf-736b-4c00-9451-3a85dd844047" providerId="ADAL" clId="{057FAE64-4583-4002-82F0-FCB38372BC8B}" dt="2021-03-11T10:24:21.057" v="82"/>
          <ac:spMkLst>
            <pc:docMk/>
            <pc:sldMk cId="2434349850" sldId="319"/>
            <ac:spMk id="2" creationId="{03999441-9DC1-4AAF-8A32-0B9A70F4B091}"/>
          </ac:spMkLst>
        </pc:spChg>
        <pc:spChg chg="mod">
          <ac:chgData name="Riaz Bhatti" userId="a379b8bf-736b-4c00-9451-3a85dd844047" providerId="ADAL" clId="{057FAE64-4583-4002-82F0-FCB38372BC8B}" dt="2021-03-11T10:24:23.601" v="83" actId="1076"/>
          <ac:spMkLst>
            <pc:docMk/>
            <pc:sldMk cId="2434349850" sldId="319"/>
            <ac:spMk id="3" creationId="{1957C08F-A417-49DD-856C-228A71228CF8}"/>
          </ac:spMkLst>
        </pc:spChg>
      </pc:sldChg>
      <pc:sldChg chg="addSp delSp modSp add mod">
        <pc:chgData name="Riaz Bhatti" userId="a379b8bf-736b-4c00-9451-3a85dd844047" providerId="ADAL" clId="{057FAE64-4583-4002-82F0-FCB38372BC8B}" dt="2021-03-11T10:24:40.021" v="88"/>
        <pc:sldMkLst>
          <pc:docMk/>
          <pc:sldMk cId="935164112" sldId="320"/>
        </pc:sldMkLst>
        <pc:spChg chg="add del mod">
          <ac:chgData name="Riaz Bhatti" userId="a379b8bf-736b-4c00-9451-3a85dd844047" providerId="ADAL" clId="{057FAE64-4583-4002-82F0-FCB38372BC8B}" dt="2021-03-11T10:24:40.021" v="88"/>
          <ac:spMkLst>
            <pc:docMk/>
            <pc:sldMk cId="935164112" sldId="320"/>
            <ac:spMk id="2" creationId="{03999441-9DC1-4AAF-8A32-0B9A70F4B091}"/>
          </ac:spMkLst>
        </pc:spChg>
        <pc:spChg chg="mod">
          <ac:chgData name="Riaz Bhatti" userId="a379b8bf-736b-4c00-9451-3a85dd844047" providerId="ADAL" clId="{057FAE64-4583-4002-82F0-FCB38372BC8B}" dt="2021-03-11T10:24:38.936" v="87" actId="21"/>
          <ac:spMkLst>
            <pc:docMk/>
            <pc:sldMk cId="935164112" sldId="320"/>
            <ac:spMk id="3" creationId="{1957C08F-A417-49DD-856C-228A71228CF8}"/>
          </ac:spMkLst>
        </pc:spChg>
      </pc:sldChg>
      <pc:sldChg chg="addSp delSp modSp add mod">
        <pc:chgData name="Riaz Bhatti" userId="a379b8bf-736b-4c00-9451-3a85dd844047" providerId="ADAL" clId="{057FAE64-4583-4002-82F0-FCB38372BC8B}" dt="2021-03-11T10:25:11.928" v="93" actId="14100"/>
        <pc:sldMkLst>
          <pc:docMk/>
          <pc:sldMk cId="3109723853" sldId="321"/>
        </pc:sldMkLst>
        <pc:spChg chg="del">
          <ac:chgData name="Riaz Bhatti" userId="a379b8bf-736b-4c00-9451-3a85dd844047" providerId="ADAL" clId="{057FAE64-4583-4002-82F0-FCB38372BC8B}" dt="2021-03-11T10:25:05.799" v="90" actId="478"/>
          <ac:spMkLst>
            <pc:docMk/>
            <pc:sldMk cId="3109723853" sldId="321"/>
            <ac:spMk id="2" creationId="{03999441-9DC1-4AAF-8A32-0B9A70F4B091}"/>
          </ac:spMkLst>
        </pc:spChg>
        <pc:spChg chg="del">
          <ac:chgData name="Riaz Bhatti" userId="a379b8bf-736b-4c00-9451-3a85dd844047" providerId="ADAL" clId="{057FAE64-4583-4002-82F0-FCB38372BC8B}" dt="2021-03-11T10:24:57.797" v="89" actId="22"/>
          <ac:spMkLst>
            <pc:docMk/>
            <pc:sldMk cId="3109723853" sldId="321"/>
            <ac:spMk id="3" creationId="{1957C08F-A417-49DD-856C-228A71228CF8}"/>
          </ac:spMkLst>
        </pc:spChg>
        <pc:picChg chg="add mod ord">
          <ac:chgData name="Riaz Bhatti" userId="a379b8bf-736b-4c00-9451-3a85dd844047" providerId="ADAL" clId="{057FAE64-4583-4002-82F0-FCB38372BC8B}" dt="2021-03-11T10:25:11.928" v="93" actId="14100"/>
          <ac:picMkLst>
            <pc:docMk/>
            <pc:sldMk cId="3109723853" sldId="321"/>
            <ac:picMk id="7" creationId="{886AAD3F-0CBE-475B-942B-88206DCFE576}"/>
          </ac:picMkLst>
        </pc:picChg>
      </pc:sldChg>
      <pc:sldChg chg="modSp new mod">
        <pc:chgData name="Riaz Bhatti" userId="a379b8bf-736b-4c00-9451-3a85dd844047" providerId="ADAL" clId="{057FAE64-4583-4002-82F0-FCB38372BC8B}" dt="2021-03-11T10:25:26.353" v="97"/>
        <pc:sldMkLst>
          <pc:docMk/>
          <pc:sldMk cId="4268207172" sldId="322"/>
        </pc:sldMkLst>
        <pc:spChg chg="mod">
          <ac:chgData name="Riaz Bhatti" userId="a379b8bf-736b-4c00-9451-3a85dd844047" providerId="ADAL" clId="{057FAE64-4583-4002-82F0-FCB38372BC8B}" dt="2021-03-11T10:25:26.353" v="97"/>
          <ac:spMkLst>
            <pc:docMk/>
            <pc:sldMk cId="4268207172" sldId="322"/>
            <ac:spMk id="2" creationId="{0642DDCB-8462-4E23-9AA4-5E68684ECAD4}"/>
          </ac:spMkLst>
        </pc:spChg>
        <pc:spChg chg="mod">
          <ac:chgData name="Riaz Bhatti" userId="a379b8bf-736b-4c00-9451-3a85dd844047" providerId="ADAL" clId="{057FAE64-4583-4002-82F0-FCB38372BC8B}" dt="2021-03-11T10:25:25.320" v="96" actId="21"/>
          <ac:spMkLst>
            <pc:docMk/>
            <pc:sldMk cId="4268207172" sldId="322"/>
            <ac:spMk id="3" creationId="{76C8BE5A-8C79-4FD3-B3E4-29AA0B0BF874}"/>
          </ac:spMkLst>
        </pc:spChg>
      </pc:sldChg>
      <pc:sldChg chg="addSp delSp modSp new mod">
        <pc:chgData name="Riaz Bhatti" userId="a379b8bf-736b-4c00-9451-3a85dd844047" providerId="ADAL" clId="{057FAE64-4583-4002-82F0-FCB38372BC8B}" dt="2021-03-11T10:25:56.417" v="104" actId="14100"/>
        <pc:sldMkLst>
          <pc:docMk/>
          <pc:sldMk cId="3140305919" sldId="323"/>
        </pc:sldMkLst>
        <pc:spChg chg="del">
          <ac:chgData name="Riaz Bhatti" userId="a379b8bf-736b-4c00-9451-3a85dd844047" providerId="ADAL" clId="{057FAE64-4583-4002-82F0-FCB38372BC8B}" dt="2021-03-11T10:25:46.221" v="99" actId="478"/>
          <ac:spMkLst>
            <pc:docMk/>
            <pc:sldMk cId="3140305919" sldId="323"/>
            <ac:spMk id="2" creationId="{9720CB2B-8B5E-44D0-AF2B-0C577916FBD6}"/>
          </ac:spMkLst>
        </pc:spChg>
        <pc:spChg chg="del mod">
          <ac:chgData name="Riaz Bhatti" userId="a379b8bf-736b-4c00-9451-3a85dd844047" providerId="ADAL" clId="{057FAE64-4583-4002-82F0-FCB38372BC8B}" dt="2021-03-11T10:25:49.351" v="101" actId="22"/>
          <ac:spMkLst>
            <pc:docMk/>
            <pc:sldMk cId="3140305919" sldId="323"/>
            <ac:spMk id="3" creationId="{280ADB5B-880A-4857-BD9B-6C35D10D5EEE}"/>
          </ac:spMkLst>
        </pc:spChg>
        <pc:picChg chg="add mod ord">
          <ac:chgData name="Riaz Bhatti" userId="a379b8bf-736b-4c00-9451-3a85dd844047" providerId="ADAL" clId="{057FAE64-4583-4002-82F0-FCB38372BC8B}" dt="2021-03-11T10:25:56.417" v="104" actId="14100"/>
          <ac:picMkLst>
            <pc:docMk/>
            <pc:sldMk cId="3140305919" sldId="323"/>
            <ac:picMk id="7" creationId="{F5F40C62-7305-410D-B5D0-9587F61E9383}"/>
          </ac:picMkLst>
        </pc:picChg>
      </pc:sldChg>
      <pc:sldChg chg="delSp modSp new mod">
        <pc:chgData name="Riaz Bhatti" userId="a379b8bf-736b-4c00-9451-3a85dd844047" providerId="ADAL" clId="{057FAE64-4583-4002-82F0-FCB38372BC8B}" dt="2021-03-11T10:26:33.829" v="111" actId="1076"/>
        <pc:sldMkLst>
          <pc:docMk/>
          <pc:sldMk cId="4141236500" sldId="324"/>
        </pc:sldMkLst>
        <pc:spChg chg="del">
          <ac:chgData name="Riaz Bhatti" userId="a379b8bf-736b-4c00-9451-3a85dd844047" providerId="ADAL" clId="{057FAE64-4583-4002-82F0-FCB38372BC8B}" dt="2021-03-11T10:26:30.724" v="110" actId="478"/>
          <ac:spMkLst>
            <pc:docMk/>
            <pc:sldMk cId="4141236500" sldId="324"/>
            <ac:spMk id="2" creationId="{9BBAA90F-9CD8-4A10-BDD6-B8C2EB62CE93}"/>
          </ac:spMkLst>
        </pc:spChg>
        <pc:spChg chg="mod">
          <ac:chgData name="Riaz Bhatti" userId="a379b8bf-736b-4c00-9451-3a85dd844047" providerId="ADAL" clId="{057FAE64-4583-4002-82F0-FCB38372BC8B}" dt="2021-03-11T10:26:33.829" v="111" actId="1076"/>
          <ac:spMkLst>
            <pc:docMk/>
            <pc:sldMk cId="4141236500" sldId="324"/>
            <ac:spMk id="3" creationId="{6CA5D290-7C76-40D0-84D7-11C342949523}"/>
          </ac:spMkLst>
        </pc:spChg>
      </pc:sldChg>
      <pc:sldChg chg="addSp delSp modSp new mod">
        <pc:chgData name="Riaz Bhatti" userId="a379b8bf-736b-4c00-9451-3a85dd844047" providerId="ADAL" clId="{057FAE64-4583-4002-82F0-FCB38372BC8B}" dt="2021-03-11T10:49:48.248" v="116" actId="26606"/>
        <pc:sldMkLst>
          <pc:docMk/>
          <pc:sldMk cId="563921113" sldId="325"/>
        </pc:sldMkLst>
        <pc:spChg chg="mod">
          <ac:chgData name="Riaz Bhatti" userId="a379b8bf-736b-4c00-9451-3a85dd844047" providerId="ADAL" clId="{057FAE64-4583-4002-82F0-FCB38372BC8B}" dt="2021-03-11T10:49:48.248" v="116" actId="26606"/>
          <ac:spMkLst>
            <pc:docMk/>
            <pc:sldMk cId="563921113" sldId="325"/>
            <ac:spMk id="2" creationId="{03460A99-E211-4FDE-AF92-E9A29C7A5F0E}"/>
          </ac:spMkLst>
        </pc:spChg>
        <pc:spChg chg="del">
          <ac:chgData name="Riaz Bhatti" userId="a379b8bf-736b-4c00-9451-3a85dd844047" providerId="ADAL" clId="{057FAE64-4583-4002-82F0-FCB38372BC8B}" dt="2021-03-11T10:49:45.630" v="115" actId="22"/>
          <ac:spMkLst>
            <pc:docMk/>
            <pc:sldMk cId="563921113" sldId="325"/>
            <ac:spMk id="3" creationId="{926CFA8F-31DC-4744-B541-4FDAA827E6C1}"/>
          </ac:spMkLst>
        </pc:spChg>
        <pc:spChg chg="mod">
          <ac:chgData name="Riaz Bhatti" userId="a379b8bf-736b-4c00-9451-3a85dd844047" providerId="ADAL" clId="{057FAE64-4583-4002-82F0-FCB38372BC8B}" dt="2021-03-11T10:49:48.248" v="116" actId="26606"/>
          <ac:spMkLst>
            <pc:docMk/>
            <pc:sldMk cId="563921113" sldId="325"/>
            <ac:spMk id="4" creationId="{DAD6805B-728C-46B5-B624-414C1A5F8247}"/>
          </ac:spMkLst>
        </pc:spChg>
        <pc:spChg chg="mod">
          <ac:chgData name="Riaz Bhatti" userId="a379b8bf-736b-4c00-9451-3a85dd844047" providerId="ADAL" clId="{057FAE64-4583-4002-82F0-FCB38372BC8B}" dt="2021-03-11T10:49:48.248" v="116" actId="26606"/>
          <ac:spMkLst>
            <pc:docMk/>
            <pc:sldMk cId="563921113" sldId="325"/>
            <ac:spMk id="5" creationId="{3A3A4505-5B91-464D-A49F-3E83FCD6B1A8}"/>
          </ac:spMkLst>
        </pc:spChg>
        <pc:picChg chg="add mod ord">
          <ac:chgData name="Riaz Bhatti" userId="a379b8bf-736b-4c00-9451-3a85dd844047" providerId="ADAL" clId="{057FAE64-4583-4002-82F0-FCB38372BC8B}" dt="2021-03-11T10:49:48.248" v="116" actId="26606"/>
          <ac:picMkLst>
            <pc:docMk/>
            <pc:sldMk cId="563921113" sldId="325"/>
            <ac:picMk id="7" creationId="{08C1D324-6771-451F-BBAB-C19A5EF8290E}"/>
          </ac:picMkLst>
        </pc:picChg>
      </pc:sldChg>
      <pc:sldChg chg="addSp delSp modSp new mod">
        <pc:chgData name="Riaz Bhatti" userId="a379b8bf-736b-4c00-9451-3a85dd844047" providerId="ADAL" clId="{057FAE64-4583-4002-82F0-FCB38372BC8B}" dt="2021-03-11T10:52:53.424" v="129" actId="14100"/>
        <pc:sldMkLst>
          <pc:docMk/>
          <pc:sldMk cId="574549983" sldId="326"/>
        </pc:sldMkLst>
        <pc:spChg chg="mod">
          <ac:chgData name="Riaz Bhatti" userId="a379b8bf-736b-4c00-9451-3a85dd844047" providerId="ADAL" clId="{057FAE64-4583-4002-82F0-FCB38372BC8B}" dt="2021-03-11T10:52:31.660" v="122"/>
          <ac:spMkLst>
            <pc:docMk/>
            <pc:sldMk cId="574549983" sldId="326"/>
            <ac:spMk id="2" creationId="{63A7B56E-5551-4A4B-AC3D-6300FB055F7B}"/>
          </ac:spMkLst>
        </pc:spChg>
        <pc:spChg chg="del">
          <ac:chgData name="Riaz Bhatti" userId="a379b8bf-736b-4c00-9451-3a85dd844047" providerId="ADAL" clId="{057FAE64-4583-4002-82F0-FCB38372BC8B}" dt="2021-03-11T10:52:10.794" v="118" actId="22"/>
          <ac:spMkLst>
            <pc:docMk/>
            <pc:sldMk cId="574549983" sldId="326"/>
            <ac:spMk id="3" creationId="{3DFA590E-1711-425A-A830-C98C1BAADBAB}"/>
          </ac:spMkLst>
        </pc:spChg>
        <pc:spChg chg="add mod">
          <ac:chgData name="Riaz Bhatti" userId="a379b8bf-736b-4c00-9451-3a85dd844047" providerId="ADAL" clId="{057FAE64-4583-4002-82F0-FCB38372BC8B}" dt="2021-03-11T10:52:38.699" v="124" actId="207"/>
          <ac:spMkLst>
            <pc:docMk/>
            <pc:sldMk cId="574549983" sldId="326"/>
            <ac:spMk id="8" creationId="{4496876B-F53B-4DE7-A614-0B42045968CE}"/>
          </ac:spMkLst>
        </pc:spChg>
        <pc:picChg chg="add del mod ord">
          <ac:chgData name="Riaz Bhatti" userId="a379b8bf-736b-4c00-9451-3a85dd844047" providerId="ADAL" clId="{057FAE64-4583-4002-82F0-FCB38372BC8B}" dt="2021-03-11T10:52:26.441" v="119" actId="478"/>
          <ac:picMkLst>
            <pc:docMk/>
            <pc:sldMk cId="574549983" sldId="326"/>
            <ac:picMk id="7" creationId="{1B071174-B8B6-45D6-8D9C-E5D990E877B1}"/>
          </ac:picMkLst>
        </pc:picChg>
        <pc:picChg chg="add mod">
          <ac:chgData name="Riaz Bhatti" userId="a379b8bf-736b-4c00-9451-3a85dd844047" providerId="ADAL" clId="{057FAE64-4583-4002-82F0-FCB38372BC8B}" dt="2021-03-11T10:52:53.424" v="129" actId="14100"/>
          <ac:picMkLst>
            <pc:docMk/>
            <pc:sldMk cId="574549983" sldId="326"/>
            <ac:picMk id="10" creationId="{1658522F-8555-48CC-9729-C42B8FDE64F8}"/>
          </ac:picMkLst>
        </pc:picChg>
      </pc:sldChg>
      <pc:sldChg chg="addSp delSp modSp new mod">
        <pc:chgData name="Riaz Bhatti" userId="a379b8bf-736b-4c00-9451-3a85dd844047" providerId="ADAL" clId="{057FAE64-4583-4002-82F0-FCB38372BC8B}" dt="2021-03-11T10:56:31.439" v="140" actId="14100"/>
        <pc:sldMkLst>
          <pc:docMk/>
          <pc:sldMk cId="3355813685" sldId="327"/>
        </pc:sldMkLst>
        <pc:spChg chg="mod">
          <ac:chgData name="Riaz Bhatti" userId="a379b8bf-736b-4c00-9451-3a85dd844047" providerId="ADAL" clId="{057FAE64-4583-4002-82F0-FCB38372BC8B}" dt="2021-03-11T10:55:57.294" v="134" actId="255"/>
          <ac:spMkLst>
            <pc:docMk/>
            <pc:sldMk cId="3355813685" sldId="327"/>
            <ac:spMk id="2" creationId="{D6625036-1FB6-4ECC-8A7E-221E2673914D}"/>
          </ac:spMkLst>
        </pc:spChg>
        <pc:spChg chg="add del mod">
          <ac:chgData name="Riaz Bhatti" userId="a379b8bf-736b-4c00-9451-3a85dd844047" providerId="ADAL" clId="{057FAE64-4583-4002-82F0-FCB38372BC8B}" dt="2021-03-11T10:56:26.450" v="138" actId="22"/>
          <ac:spMkLst>
            <pc:docMk/>
            <pc:sldMk cId="3355813685" sldId="327"/>
            <ac:spMk id="3" creationId="{DE11F9E0-EBB1-4C08-940C-3558F69286FA}"/>
          </ac:spMkLst>
        </pc:spChg>
        <pc:spChg chg="add del">
          <ac:chgData name="Riaz Bhatti" userId="a379b8bf-736b-4c00-9451-3a85dd844047" providerId="ADAL" clId="{057FAE64-4583-4002-82F0-FCB38372BC8B}" dt="2021-03-11T10:56:10.251" v="136"/>
          <ac:spMkLst>
            <pc:docMk/>
            <pc:sldMk cId="3355813685" sldId="327"/>
            <ac:spMk id="7" creationId="{434B073A-9F7C-437B-BB69-81779D7E8752}"/>
          </ac:spMkLst>
        </pc:spChg>
        <pc:graphicFrameChg chg="add del mod">
          <ac:chgData name="Riaz Bhatti" userId="a379b8bf-736b-4c00-9451-3a85dd844047" providerId="ADAL" clId="{057FAE64-4583-4002-82F0-FCB38372BC8B}" dt="2021-03-11T10:56:10.251" v="136"/>
          <ac:graphicFrameMkLst>
            <pc:docMk/>
            <pc:sldMk cId="3355813685" sldId="327"/>
            <ac:graphicFrameMk id="6" creationId="{FBFBE723-8953-4146-89FD-1F5DB3575E01}"/>
          </ac:graphicFrameMkLst>
        </pc:graphicFrameChg>
        <pc:picChg chg="add mod ord">
          <ac:chgData name="Riaz Bhatti" userId="a379b8bf-736b-4c00-9451-3a85dd844047" providerId="ADAL" clId="{057FAE64-4583-4002-82F0-FCB38372BC8B}" dt="2021-03-11T10:56:31.439" v="140" actId="14100"/>
          <ac:picMkLst>
            <pc:docMk/>
            <pc:sldMk cId="3355813685" sldId="327"/>
            <ac:picMk id="9" creationId="{2D111213-E0FE-4BCC-86EF-2EA0C3D8628E}"/>
          </ac:picMkLst>
        </pc:picChg>
      </pc:sldChg>
      <pc:sldChg chg="new del">
        <pc:chgData name="Riaz Bhatti" userId="a379b8bf-736b-4c00-9451-3a85dd844047" providerId="ADAL" clId="{057FAE64-4583-4002-82F0-FCB38372BC8B}" dt="2021-03-11T10:59:10.336" v="148" actId="47"/>
        <pc:sldMkLst>
          <pc:docMk/>
          <pc:sldMk cId="1045058182" sldId="328"/>
        </pc:sldMkLst>
      </pc:sldChg>
      <pc:sldChg chg="addSp delSp modSp new">
        <pc:chgData name="Riaz Bhatti" userId="a379b8bf-736b-4c00-9451-3a85dd844047" providerId="ADAL" clId="{057FAE64-4583-4002-82F0-FCB38372BC8B}" dt="2021-03-11T10:56:56.143" v="147" actId="14100"/>
        <pc:sldMkLst>
          <pc:docMk/>
          <pc:sldMk cId="2009059149" sldId="329"/>
        </pc:sldMkLst>
        <pc:spChg chg="del">
          <ac:chgData name="Riaz Bhatti" userId="a379b8bf-736b-4c00-9451-3a85dd844047" providerId="ADAL" clId="{057FAE64-4583-4002-82F0-FCB38372BC8B}" dt="2021-03-11T10:56:47.214" v="143" actId="478"/>
          <ac:spMkLst>
            <pc:docMk/>
            <pc:sldMk cId="2009059149" sldId="329"/>
            <ac:spMk id="2" creationId="{5A51DCBC-132D-494A-B628-B93F0282CCCB}"/>
          </ac:spMkLst>
        </pc:spChg>
        <pc:spChg chg="del">
          <ac:chgData name="Riaz Bhatti" userId="a379b8bf-736b-4c00-9451-3a85dd844047" providerId="ADAL" clId="{057FAE64-4583-4002-82F0-FCB38372BC8B}" dt="2021-03-11T10:56:49.135" v="144"/>
          <ac:spMkLst>
            <pc:docMk/>
            <pc:sldMk cId="2009059149" sldId="329"/>
            <ac:spMk id="3" creationId="{7CBEFA1F-B679-4586-AC6A-9031B08AA660}"/>
          </ac:spMkLst>
        </pc:spChg>
        <pc:picChg chg="add mod">
          <ac:chgData name="Riaz Bhatti" userId="a379b8bf-736b-4c00-9451-3a85dd844047" providerId="ADAL" clId="{057FAE64-4583-4002-82F0-FCB38372BC8B}" dt="2021-03-11T10:56:56.143" v="147" actId="14100"/>
          <ac:picMkLst>
            <pc:docMk/>
            <pc:sldMk cId="2009059149" sldId="329"/>
            <ac:picMk id="6" creationId="{E0014E06-ADB5-4379-A49D-56D6B74B4B6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623006-8D0C-4D8E-B7A6-85FE6D57AF2C}" type="slidenum">
              <a:rPr kumimoji="0" lang="en-GB" sz="1200" b="0" i="0" u="none" strike="noStrike" kern="1200" cap="none" spc="0" normalizeH="0" baseline="0" noProof="0" smtClean="0">
                <a:ln>
                  <a:noFill/>
                </a:ln>
                <a:solidFill>
                  <a:srgbClr val="000000"/>
                </a:solidFill>
                <a:effectLst/>
                <a:uLnTx/>
                <a:uFillTx/>
                <a:latin typeface="Verdana" panose="020B060403050404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sz="12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p:txBody>
      </p:sp>
    </p:spTree>
    <p:extLst>
      <p:ext uri="{BB962C8B-B14F-4D97-AF65-F5344CB8AC3E}">
        <p14:creationId xmlns:p14="http://schemas.microsoft.com/office/powerpoint/2010/main" val="1448362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p:spPr>
      </p:sp>
      <p:sp>
        <p:nvSpPr>
          <p:cNvPr id="71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1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65EF8D-9467-4DBE-AB92-DFF0D6C0851F}" type="slidenum">
              <a:rPr lang="en-GB" smtClean="0"/>
              <a:pPr/>
              <a:t>16</a:t>
            </a:fld>
            <a:endParaRPr lang="en-GB" smtClean="0"/>
          </a:p>
        </p:txBody>
      </p:sp>
    </p:spTree>
    <p:extLst>
      <p:ext uri="{BB962C8B-B14F-4D97-AF65-F5344CB8AC3E}">
        <p14:creationId xmlns:p14="http://schemas.microsoft.com/office/powerpoint/2010/main" val="1821482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p:spPr>
      </p:sp>
      <p:sp>
        <p:nvSpPr>
          <p:cNvPr id="71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1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65EF8D-9467-4DBE-AB92-DFF0D6C0851F}" type="slidenum">
              <a:rPr lang="en-GB" smtClean="0"/>
              <a:pPr/>
              <a:t>17</a:t>
            </a:fld>
            <a:endParaRPr lang="en-GB" smtClean="0"/>
          </a:p>
        </p:txBody>
      </p:sp>
    </p:spTree>
    <p:extLst>
      <p:ext uri="{BB962C8B-B14F-4D97-AF65-F5344CB8AC3E}">
        <p14:creationId xmlns:p14="http://schemas.microsoft.com/office/powerpoint/2010/main" val="4066143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p:spPr>
      </p:sp>
      <p:sp>
        <p:nvSpPr>
          <p:cNvPr id="71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1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65EF8D-9467-4DBE-AB92-DFF0D6C0851F}" type="slidenum">
              <a:rPr lang="en-GB" smtClean="0"/>
              <a:pPr/>
              <a:t>18</a:t>
            </a:fld>
            <a:endParaRPr lang="en-GB" smtClean="0"/>
          </a:p>
        </p:txBody>
      </p:sp>
    </p:spTree>
    <p:extLst>
      <p:ext uri="{BB962C8B-B14F-4D97-AF65-F5344CB8AC3E}">
        <p14:creationId xmlns:p14="http://schemas.microsoft.com/office/powerpoint/2010/main" val="15456952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20/11/2021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20/11/2021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20/11/2021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20/11/2021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20/11/2021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20/11/2021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20/11/2021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20/11/2021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20/11/2021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20/11/2021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20/11/2021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2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789972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20/11/2021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2.xml"/><Relationship Id="rId1" Type="http://schemas.openxmlformats.org/officeDocument/2006/relationships/video" Target="https://www.youtube.com/embed/nyt7uZ63vM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docid=vQznOcxGP8yovM&amp;tbnid=If3cjhKiYWiPuM:&amp;ved=0CAUQjRw&amp;url=http://www.telegraph.co.uk/news/uknews/2968069/Royal-Mail-workers-to-stage-three-day-strike-next-week.html&amp;ei=jnTOU6S8FqKa0QXTw4CIBQ&amp;bvm=bv.71198958,d.ZGU&amp;psig=AFQjCNEUP9VzeEDy5tPZzNDDWPClbf3Ihw&amp;ust=1406125567271054"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hyperlink" Target="http://www.economicsonline.co.uk/Competitive_markets/Consumer_and_producer_surplus.html"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020753"/>
          </a:xfrm>
        </p:spPr>
        <p:txBody>
          <a:bodyPr/>
          <a:lstStyle/>
          <a:p>
            <a:pPr eaLnBrk="1" hangingPunct="1"/>
            <a:r>
              <a:rPr lang="en-GB" dirty="0">
                <a:solidFill>
                  <a:srgbClr val="FFFF00"/>
                </a:solidFill>
              </a:rPr>
              <a:t>LCBB5003</a:t>
            </a:r>
            <a:endParaRPr lang="en-GB" altLang="en-US" b="1" dirty="0">
              <a:solidFill>
                <a:srgbClr val="FFFF00"/>
              </a:solidFill>
            </a:endParaRP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Management Economics</a:t>
            </a:r>
          </a:p>
          <a:p>
            <a:pPr eaLnBrk="1" hangingPunct="1"/>
            <a:r>
              <a:rPr lang="en-GB" altLang="en-US" dirty="0">
                <a:solidFill>
                  <a:schemeClr val="accent2"/>
                </a:solidFill>
              </a:rPr>
              <a:t>Week - </a:t>
            </a:r>
            <a:r>
              <a:rPr lang="en-GB" altLang="en-US" dirty="0" smtClean="0">
                <a:solidFill>
                  <a:schemeClr val="accent2"/>
                </a:solidFill>
              </a:rPr>
              <a:t>7</a:t>
            </a:r>
            <a:endParaRPr lang="en-GB" altLang="en-US" dirty="0">
              <a:solidFill>
                <a:schemeClr val="accent2"/>
              </a:solidFill>
            </a:endParaRPr>
          </a:p>
          <a:p>
            <a:pPr eaLnBrk="1" hangingPunct="1"/>
            <a:endParaRPr lang="en-GB" altLang="en-US" dirty="0">
              <a:solidFill>
                <a:schemeClr val="accent2"/>
              </a:solidFill>
            </a:endParaRPr>
          </a:p>
          <a:p>
            <a:pPr eaLnBrk="1" hangingPunct="1"/>
            <a:r>
              <a:rPr lang="en-GB" altLang="en-US" b="1" dirty="0" smtClean="0">
                <a:solidFill>
                  <a:schemeClr val="accent2"/>
                </a:solidFill>
              </a:rPr>
              <a:t>Market Structures: Monopolies</a:t>
            </a:r>
            <a:endParaRPr lang="en-GB" altLang="en-US" b="1" dirty="0">
              <a:solidFill>
                <a:schemeClr val="accent2"/>
              </a:solidFill>
            </a:endParaRPr>
          </a:p>
          <a:p>
            <a:pPr eaLnBrk="1" hangingPunct="1"/>
            <a:endParaRPr lang="en-GB" altLang="en-US" sz="4800" b="1" dirty="0">
              <a:solidFill>
                <a:schemeClr val="accent2"/>
              </a:solidFill>
            </a:endParaRPr>
          </a:p>
          <a:p>
            <a:pPr eaLnBrk="1" hangingPunct="1"/>
            <a:endParaRPr lang="en-GB" altLang="en-US" sz="4800" b="1" dirty="0">
              <a:solidFill>
                <a:schemeClr val="accent2"/>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nvSpPr>
        <p:spPr>
          <a:xfrm>
            <a:off x="251520" y="188640"/>
            <a:ext cx="8242300" cy="576064"/>
          </a:xfrm>
          <a:prstGeom prst="rect">
            <a:avLst/>
          </a:prstGeom>
        </p:spPr>
        <p:txBody>
          <a:bodyPr lIns="36000" tIns="0" rIns="36000" bIns="0" anchor="t" anchorCtr="1">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GB" sz="3200" b="1" i="0" u="none" strike="noStrike" kern="1200" cap="none" spc="0" normalizeH="0" baseline="0" noProof="0" dirty="0" smtClean="0">
                <a:ln>
                  <a:noFill/>
                </a:ln>
                <a:solidFill>
                  <a:prstClr val="black"/>
                </a:solidFill>
                <a:effectLst/>
                <a:uLnTx/>
                <a:uFillTx/>
                <a:latin typeface="Myriad Pro"/>
                <a:ea typeface="+mj-ea"/>
                <a:cs typeface="+mj-cs"/>
              </a:rPr>
              <a:t>Learning Objectives</a:t>
            </a:r>
            <a:endParaRPr kumimoji="0" lang="en-GB" sz="3200" b="1" i="0" u="none" strike="noStrike" kern="1200" cap="none" spc="0" normalizeH="0" baseline="0" noProof="0" dirty="0">
              <a:ln>
                <a:noFill/>
              </a:ln>
              <a:solidFill>
                <a:prstClr val="black"/>
              </a:solidFill>
              <a:effectLst/>
              <a:uLnTx/>
              <a:uFillTx/>
              <a:latin typeface="Myriad Pro"/>
              <a:ea typeface="+mj-ea"/>
              <a:cs typeface="+mj-cs"/>
            </a:endParaRPr>
          </a:p>
        </p:txBody>
      </p:sp>
      <p:sp>
        <p:nvSpPr>
          <p:cNvPr id="5" name="TextBox 4"/>
          <p:cNvSpPr txBox="1"/>
          <p:nvPr/>
        </p:nvSpPr>
        <p:spPr>
          <a:xfrm>
            <a:off x="269005" y="980728"/>
            <a:ext cx="8592462" cy="4801314"/>
          </a:xfrm>
          <a:prstGeom prst="rect">
            <a:avLst/>
          </a:prstGeom>
          <a:noFill/>
        </p:spPr>
        <p:txBody>
          <a:bodyPr wrap="square">
            <a:spAutoFit/>
          </a:bodyPr>
          <a:lstStyle/>
          <a:p>
            <a:pPr>
              <a:defRPr/>
            </a:pPr>
            <a:endParaRPr lang="en-GB" dirty="0">
              <a:latin typeface="Arial" charset="0"/>
            </a:endParaRPr>
          </a:p>
          <a:p>
            <a:pPr marL="514350" indent="-514350">
              <a:buFont typeface="Wingdings 2" charset="2"/>
              <a:buAutoNum type="arabicPeriod"/>
            </a:pPr>
            <a:r>
              <a:rPr lang="en-GB" sz="2000" dirty="0" smtClean="0">
                <a:latin typeface="+mj-lt"/>
              </a:rPr>
              <a:t>Define a monopoly</a:t>
            </a:r>
          </a:p>
          <a:p>
            <a:pPr marL="514350" indent="-514350">
              <a:buFont typeface="Wingdings 2" charset="2"/>
              <a:buAutoNum type="arabicPeriod"/>
            </a:pPr>
            <a:r>
              <a:rPr lang="en-GB" sz="2000" dirty="0" smtClean="0">
                <a:latin typeface="+mj-lt"/>
              </a:rPr>
              <a:t>Identify monopoly power</a:t>
            </a:r>
          </a:p>
          <a:p>
            <a:pPr marL="514350" indent="-514350">
              <a:buFont typeface="Wingdings 2" charset="2"/>
              <a:buAutoNum type="arabicPeriod"/>
            </a:pPr>
            <a:r>
              <a:rPr lang="en-GB" sz="2000" dirty="0" smtClean="0">
                <a:latin typeface="+mj-lt"/>
              </a:rPr>
              <a:t>Discuss the assumptions of monopolies</a:t>
            </a:r>
          </a:p>
          <a:p>
            <a:pPr marL="514350" indent="-514350">
              <a:buFont typeface="Wingdings 2" charset="2"/>
              <a:buAutoNum type="arabicPeriod"/>
            </a:pPr>
            <a:r>
              <a:rPr lang="en-GB" sz="2000" dirty="0" smtClean="0">
                <a:latin typeface="+mj-lt"/>
              </a:rPr>
              <a:t>Compare the advantages and disadvantages of </a:t>
            </a:r>
            <a:r>
              <a:rPr lang="en-GB" sz="2000" dirty="0" smtClean="0">
                <a:latin typeface="+mj-lt"/>
              </a:rPr>
              <a:t>monopolies</a:t>
            </a:r>
          </a:p>
          <a:p>
            <a:pPr marL="514350" indent="-514350">
              <a:buFont typeface="Wingdings 2" charset="2"/>
              <a:buAutoNum type="arabicPeriod"/>
            </a:pPr>
            <a:r>
              <a:rPr lang="en-GB" sz="2000" dirty="0"/>
              <a:t>Identify natural monopolies</a:t>
            </a:r>
          </a:p>
          <a:p>
            <a:pPr marL="514350" indent="-514350">
              <a:buFont typeface="Wingdings 2" charset="2"/>
              <a:buAutoNum type="arabicPeriod"/>
            </a:pPr>
            <a:r>
              <a:rPr lang="en-GB" sz="2000" dirty="0"/>
              <a:t>Discuss the efficiencies of  </a:t>
            </a:r>
            <a:r>
              <a:rPr lang="en-GB" sz="2000" dirty="0" smtClean="0"/>
              <a:t>monopolies</a:t>
            </a:r>
          </a:p>
          <a:p>
            <a:pPr marL="514350" indent="-514350">
              <a:buFont typeface="Wingdings 2" charset="2"/>
              <a:buAutoNum type="arabicPeriod"/>
            </a:pPr>
            <a:r>
              <a:rPr lang="en-GB" sz="2000" dirty="0" smtClean="0"/>
              <a:t>Discuss </a:t>
            </a:r>
            <a:r>
              <a:rPr lang="en-GB" sz="2000" dirty="0"/>
              <a:t>the characteristics of monopolies </a:t>
            </a:r>
          </a:p>
          <a:p>
            <a:pPr marL="514350" indent="-514350">
              <a:buFont typeface="Wingdings 2" charset="2"/>
              <a:buAutoNum type="arabicPeriod"/>
            </a:pPr>
            <a:r>
              <a:rPr lang="en-GB" sz="2000" dirty="0"/>
              <a:t>Define price discrimination</a:t>
            </a:r>
          </a:p>
          <a:p>
            <a:pPr marL="514350" indent="-514350">
              <a:buFont typeface="Wingdings 2" charset="2"/>
              <a:buAutoNum type="arabicPeriod"/>
            </a:pPr>
            <a:r>
              <a:rPr lang="en-GB" sz="2000" dirty="0"/>
              <a:t>Analyse the conditions necessary for price discrimination to occur</a:t>
            </a:r>
          </a:p>
          <a:p>
            <a:pPr marL="514350" indent="-514350">
              <a:buFont typeface="Wingdings 2" charset="2"/>
              <a:buAutoNum type="arabicPeriod"/>
            </a:pPr>
            <a:r>
              <a:rPr lang="en-GB" sz="2000" dirty="0"/>
              <a:t>Compare the advantages and disadvantages of price discrimination</a:t>
            </a:r>
          </a:p>
          <a:p>
            <a:pPr marL="514350" indent="-514350">
              <a:buFont typeface="Wingdings 2" charset="2"/>
              <a:buAutoNum type="arabicPeriod"/>
            </a:pPr>
            <a:endParaRPr lang="en-GB" sz="2800" dirty="0" smtClean="0"/>
          </a:p>
          <a:p>
            <a:pPr marL="514350" indent="-514350">
              <a:buFont typeface="Wingdings 2" charset="2"/>
              <a:buAutoNum type="arabicPeriod"/>
            </a:pPr>
            <a:endParaRPr lang="en-GB" sz="2800" dirty="0"/>
          </a:p>
          <a:p>
            <a:pPr marL="514350" indent="-514350">
              <a:buFont typeface="Wingdings 2" charset="2"/>
              <a:buAutoNum type="arabicPeriod"/>
            </a:pPr>
            <a:endParaRPr lang="en-GB" sz="3200" dirty="0" smtClean="0">
              <a:latin typeface="+mj-lt"/>
            </a:endParaRPr>
          </a:p>
        </p:txBody>
      </p:sp>
    </p:spTree>
    <p:custDataLst>
      <p:tags r:id="rId1"/>
    </p:custDataLst>
    <p:extLst>
      <p:ext uri="{BB962C8B-B14F-4D97-AF65-F5344CB8AC3E}">
        <p14:creationId xmlns:p14="http://schemas.microsoft.com/office/powerpoint/2010/main" val="9768667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nyt7uZ63vMU"/>
          <p:cNvPicPr>
            <a:picLocks noRot="1" noChangeAspect="1"/>
          </p:cNvPicPr>
          <p:nvPr>
            <a:videoFile r:link="rId1"/>
          </p:nvPr>
        </p:nvPicPr>
        <p:blipFill>
          <a:blip r:embed="rId3"/>
          <a:stretch>
            <a:fillRect/>
          </a:stretch>
        </p:blipFill>
        <p:spPr>
          <a:xfrm>
            <a:off x="0" y="465639"/>
            <a:ext cx="9144000" cy="5267617"/>
          </a:xfrm>
          <a:prstGeom prst="rect">
            <a:avLst/>
          </a:prstGeom>
        </p:spPr>
      </p:pic>
      <p:sp>
        <p:nvSpPr>
          <p:cNvPr id="3" name="TextBox 2"/>
          <p:cNvSpPr txBox="1"/>
          <p:nvPr/>
        </p:nvSpPr>
        <p:spPr>
          <a:xfrm>
            <a:off x="179512" y="188640"/>
            <a:ext cx="8784976" cy="276999"/>
          </a:xfrm>
          <a:prstGeom prst="rect">
            <a:avLst/>
          </a:prstGeom>
          <a:noFill/>
        </p:spPr>
        <p:txBody>
          <a:bodyPr wrap="square" rtlCol="0">
            <a:spAutoFit/>
          </a:bodyPr>
          <a:lstStyle/>
          <a:p>
            <a:r>
              <a:rPr lang="en-GB" sz="1200" dirty="0" smtClean="0">
                <a:solidFill>
                  <a:srgbClr val="FF0000"/>
                </a:solidFill>
                <a:latin typeface="+mj-lt"/>
              </a:rPr>
              <a:t>Watch the video clip on this slide and discuss your understanding of the term “Monopoly” (10 minutes)</a:t>
            </a:r>
            <a:endParaRPr lang="en-GB" sz="1200" dirty="0">
              <a:solidFill>
                <a:srgbClr val="FF0000"/>
              </a:solidFill>
              <a:latin typeface="+mj-lt"/>
            </a:endParaRPr>
          </a:p>
        </p:txBody>
      </p:sp>
    </p:spTree>
    <p:extLst>
      <p:ext uri="{BB962C8B-B14F-4D97-AF65-F5344CB8AC3E}">
        <p14:creationId xmlns:p14="http://schemas.microsoft.com/office/powerpoint/2010/main" val="424969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555054" y="188640"/>
            <a:ext cx="8229600" cy="562074"/>
          </a:xfrm>
        </p:spPr>
        <p:txBody>
          <a:bodyPr/>
          <a:lstStyle/>
          <a:p>
            <a:pPr>
              <a:defRPr/>
            </a:pPr>
            <a:r>
              <a:rPr lang="en-US" sz="3200" dirty="0" smtClean="0"/>
              <a:t>Definition: Monopoly</a:t>
            </a:r>
          </a:p>
        </p:txBody>
      </p:sp>
      <p:sp>
        <p:nvSpPr>
          <p:cNvPr id="19459" name="Content Placeholder 2"/>
          <p:cNvSpPr>
            <a:spLocks noGrp="1"/>
          </p:cNvSpPr>
          <p:nvPr>
            <p:ph sz="quarter" idx="1"/>
          </p:nvPr>
        </p:nvSpPr>
        <p:spPr>
          <a:xfrm>
            <a:off x="179512" y="908720"/>
            <a:ext cx="8856984" cy="4797425"/>
          </a:xfrm>
        </p:spPr>
        <p:txBody>
          <a:bodyPr/>
          <a:lstStyle/>
          <a:p>
            <a:pPr>
              <a:buFont typeface="Wingdings" panose="05000000000000000000" pitchFamily="2" charset="2"/>
              <a:buChar char="§"/>
            </a:pPr>
            <a:r>
              <a:rPr lang="en-US" sz="2800" dirty="0" smtClean="0"/>
              <a:t>Only one firm in the industry</a:t>
            </a:r>
          </a:p>
          <a:p>
            <a:pPr>
              <a:buFont typeface="Wingdings" panose="05000000000000000000" pitchFamily="2" charset="2"/>
              <a:buChar char="§"/>
            </a:pPr>
            <a:r>
              <a:rPr lang="en-US" sz="2800" dirty="0" smtClean="0"/>
              <a:t>There are barriers to entry - other firms are unable to enter the industry and compete</a:t>
            </a:r>
          </a:p>
          <a:p>
            <a:pPr>
              <a:buFont typeface="Wingdings" panose="05000000000000000000" pitchFamily="2" charset="2"/>
              <a:buChar char="§"/>
            </a:pPr>
            <a:r>
              <a:rPr lang="en-US" sz="2800" dirty="0" smtClean="0"/>
              <a:t>It is a short-run profit maximiser</a:t>
            </a:r>
          </a:p>
          <a:p>
            <a:pPr>
              <a:buFont typeface="Wingdings" panose="05000000000000000000" pitchFamily="2" charset="2"/>
              <a:buChar char="§"/>
            </a:pPr>
            <a:r>
              <a:rPr lang="en-US" sz="2800" dirty="0" smtClean="0"/>
              <a:t>Has market power</a:t>
            </a:r>
          </a:p>
          <a:p>
            <a:pPr>
              <a:buFont typeface="Wingdings" panose="05000000000000000000" pitchFamily="2" charset="2"/>
              <a:buChar char="§"/>
            </a:pPr>
            <a:r>
              <a:rPr lang="en-US" sz="2800" dirty="0" smtClean="0"/>
              <a:t>Legal definition - company with a market share in excess of 25%</a:t>
            </a:r>
          </a:p>
          <a:p>
            <a:pPr>
              <a:buFont typeface="Wingdings" panose="05000000000000000000" pitchFamily="2" charset="2"/>
              <a:buChar char="§"/>
            </a:pPr>
            <a:r>
              <a:rPr lang="en-US" sz="2800" dirty="0" smtClean="0"/>
              <a:t>A monopolist is the only firm in the industry – it is the industry.</a:t>
            </a:r>
            <a:endParaRPr lang="en-US" dirty="0" smtClean="0"/>
          </a:p>
        </p:txBody>
      </p:sp>
    </p:spTree>
    <p:extLst>
      <p:ext uri="{BB962C8B-B14F-4D97-AF65-F5344CB8AC3E}">
        <p14:creationId xmlns:p14="http://schemas.microsoft.com/office/powerpoint/2010/main" val="40553085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smtClean="0"/>
              <a:t>Examples of monopolies</a:t>
            </a:r>
          </a:p>
        </p:txBody>
      </p:sp>
      <p:sp>
        <p:nvSpPr>
          <p:cNvPr id="20483" name="Content Placeholder 2"/>
          <p:cNvSpPr>
            <a:spLocks noGrp="1"/>
          </p:cNvSpPr>
          <p:nvPr>
            <p:ph sz="quarter" idx="1"/>
          </p:nvPr>
        </p:nvSpPr>
        <p:spPr>
          <a:xfrm>
            <a:off x="301625" y="1527175"/>
            <a:ext cx="8504238" cy="4572000"/>
          </a:xfrm>
        </p:spPr>
        <p:txBody>
          <a:bodyPr/>
          <a:lstStyle/>
          <a:p>
            <a:pPr marL="0" indent="0">
              <a:buNone/>
            </a:pPr>
            <a:r>
              <a:rPr lang="en-US" dirty="0" smtClean="0"/>
              <a:t>Can you think of any?</a:t>
            </a:r>
          </a:p>
          <a:p>
            <a:endParaRPr lang="en-US" dirty="0" smtClean="0"/>
          </a:p>
        </p:txBody>
      </p:sp>
    </p:spTree>
    <p:extLst>
      <p:ext uri="{BB962C8B-B14F-4D97-AF65-F5344CB8AC3E}">
        <p14:creationId xmlns:p14="http://schemas.microsoft.com/office/powerpoint/2010/main" val="26240056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534400" cy="758825"/>
          </a:xfrm>
        </p:spPr>
        <p:txBody>
          <a:bodyPr/>
          <a:lstStyle/>
          <a:p>
            <a:r>
              <a:rPr lang="en-US" sz="3000" dirty="0" smtClean="0"/>
              <a:t>Examples of monopolies</a:t>
            </a:r>
          </a:p>
        </p:txBody>
      </p:sp>
      <p:sp>
        <p:nvSpPr>
          <p:cNvPr id="21507" name="Content Placeholder 2"/>
          <p:cNvSpPr>
            <a:spLocks noGrp="1"/>
          </p:cNvSpPr>
          <p:nvPr>
            <p:ph sz="quarter" idx="1"/>
          </p:nvPr>
        </p:nvSpPr>
        <p:spPr>
          <a:xfrm>
            <a:off x="179513" y="1527175"/>
            <a:ext cx="4248472" cy="4206081"/>
          </a:xfrm>
        </p:spPr>
        <p:txBody>
          <a:bodyPr/>
          <a:lstStyle/>
          <a:p>
            <a:pPr>
              <a:buFont typeface="Wingdings" panose="05000000000000000000" pitchFamily="2" charset="2"/>
              <a:buChar char="§"/>
            </a:pPr>
            <a:r>
              <a:rPr lang="en-US" dirty="0" smtClean="0"/>
              <a:t>C2C that serves Fenchurch Street</a:t>
            </a:r>
          </a:p>
          <a:p>
            <a:endParaRPr lang="en-US" dirty="0" smtClean="0"/>
          </a:p>
          <a:p>
            <a:endParaRPr lang="en-US" dirty="0" smtClean="0"/>
          </a:p>
          <a:p>
            <a:endParaRPr lang="en-US" dirty="0" smtClean="0"/>
          </a:p>
          <a:p>
            <a:pPr>
              <a:buFont typeface="Wingdings" panose="05000000000000000000" pitchFamily="2" charset="2"/>
              <a:buChar char="§"/>
            </a:pPr>
            <a:r>
              <a:rPr lang="en-US" dirty="0" smtClean="0"/>
              <a:t>Royal mail</a:t>
            </a:r>
          </a:p>
          <a:p>
            <a:endParaRPr lang="en-US" dirty="0" smtClean="0"/>
          </a:p>
          <a:p>
            <a:endParaRPr lang="en-US" dirty="0" smtClean="0"/>
          </a:p>
          <a:p>
            <a:endParaRPr lang="en-US" dirty="0" smtClean="0"/>
          </a:p>
          <a:p>
            <a:endParaRPr lang="en-US" dirty="0" smtClean="0"/>
          </a:p>
        </p:txBody>
      </p:sp>
      <p:pic>
        <p:nvPicPr>
          <p:cNvPr id="53250" name="Picture 2" descr="http://news.bbcimg.co.uk/media/images/57386000/jpg/_57386749_57386746.jpg"/>
          <p:cNvPicPr>
            <a:picLocks noChangeAspect="1" noChangeArrowheads="1"/>
          </p:cNvPicPr>
          <p:nvPr/>
        </p:nvPicPr>
        <p:blipFill>
          <a:blip r:embed="rId2" cstate="print"/>
          <a:srcRect/>
          <a:stretch>
            <a:fillRect/>
          </a:stretch>
        </p:blipFill>
        <p:spPr bwMode="auto">
          <a:xfrm>
            <a:off x="4716016" y="1340768"/>
            <a:ext cx="4023725" cy="2263345"/>
          </a:xfrm>
          <a:prstGeom prst="rect">
            <a:avLst/>
          </a:prstGeom>
          <a:noFill/>
        </p:spPr>
      </p:pic>
      <p:pic>
        <p:nvPicPr>
          <p:cNvPr id="3" name="Picture 2" descr="http://i.telegraph.co.uk/multimedia/archive/00979/460-royal-mail_979070c.jpg">
            <a:hlinkClick r:id="rId3"/>
          </p:cNvPr>
          <p:cNvPicPr>
            <a:picLocks noChangeAspect="1" noChangeArrowheads="1"/>
          </p:cNvPicPr>
          <p:nvPr/>
        </p:nvPicPr>
        <p:blipFill>
          <a:blip r:embed="rId4" cstate="print"/>
          <a:srcRect/>
          <a:stretch>
            <a:fillRect/>
          </a:stretch>
        </p:blipFill>
        <p:spPr bwMode="auto">
          <a:xfrm>
            <a:off x="4355976" y="3789040"/>
            <a:ext cx="4381500" cy="2743201"/>
          </a:xfrm>
          <a:prstGeom prst="rect">
            <a:avLst/>
          </a:prstGeom>
          <a:noFill/>
        </p:spPr>
      </p:pic>
    </p:spTree>
    <p:extLst>
      <p:ext uri="{BB962C8B-B14F-4D97-AF65-F5344CB8AC3E}">
        <p14:creationId xmlns:p14="http://schemas.microsoft.com/office/powerpoint/2010/main" val="23476850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Assumptions of monopolies…</a:t>
            </a:r>
            <a:endParaRPr lang="en-GB" dirty="0"/>
          </a:p>
        </p:txBody>
      </p:sp>
      <p:sp>
        <p:nvSpPr>
          <p:cNvPr id="3" name="Content Placeholder 2"/>
          <p:cNvSpPr>
            <a:spLocks noGrp="1"/>
          </p:cNvSpPr>
          <p:nvPr>
            <p:ph sz="quarter" idx="1"/>
          </p:nvPr>
        </p:nvSpPr>
        <p:spPr>
          <a:xfrm>
            <a:off x="251520" y="1412776"/>
            <a:ext cx="8554152" cy="4686272"/>
          </a:xfrm>
        </p:spPr>
        <p:txBody>
          <a:bodyPr/>
          <a:lstStyle/>
          <a:p>
            <a:pPr lvl="0"/>
            <a:r>
              <a:rPr lang="en-GB" sz="2400" dirty="0" smtClean="0"/>
              <a:t>The neo-classical assumption of a monopoly assumes that there is only _____ firm in the market.  That there are _____________ to ____________ preventing other firms from entering the market.   The assumption is that the firm enjoys ____________ profits and is a profit __________________ in the short-run.  We assume that the monopolist has market ____________.  We also assume that in the long-run that one objective may be to ______________ unwanted entrants into the market.  It carries out this action by the use of ____________ pricing strategies.  It can also ensure it retains its abnormal profits by erecting barriers to __________.</a:t>
            </a:r>
          </a:p>
          <a:p>
            <a:endParaRPr lang="en-GB" dirty="0"/>
          </a:p>
        </p:txBody>
      </p:sp>
    </p:spTree>
    <p:extLst>
      <p:ext uri="{BB962C8B-B14F-4D97-AF65-F5344CB8AC3E}">
        <p14:creationId xmlns:p14="http://schemas.microsoft.com/office/powerpoint/2010/main" val="17810603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Assumptions of monopolies…</a:t>
            </a:r>
            <a:endParaRPr lang="en-GB" dirty="0"/>
          </a:p>
        </p:txBody>
      </p:sp>
      <p:sp>
        <p:nvSpPr>
          <p:cNvPr id="3" name="Content Placeholder 2"/>
          <p:cNvSpPr>
            <a:spLocks noGrp="1"/>
          </p:cNvSpPr>
          <p:nvPr>
            <p:ph sz="quarter" idx="1"/>
          </p:nvPr>
        </p:nvSpPr>
        <p:spPr>
          <a:xfrm>
            <a:off x="251520" y="1412776"/>
            <a:ext cx="8554152" cy="4686272"/>
          </a:xfrm>
        </p:spPr>
        <p:txBody>
          <a:bodyPr/>
          <a:lstStyle/>
          <a:p>
            <a:pPr lvl="0"/>
            <a:r>
              <a:rPr lang="en-GB" sz="2400" dirty="0" smtClean="0"/>
              <a:t>The neo-classical assumption of a monopoly assumes that there is only </a:t>
            </a:r>
            <a:r>
              <a:rPr lang="en-GB" sz="2400" b="1" u="sng" dirty="0" smtClean="0"/>
              <a:t>one</a:t>
            </a:r>
            <a:r>
              <a:rPr lang="en-GB" sz="2400" dirty="0" smtClean="0"/>
              <a:t> firm in the market.  That there are </a:t>
            </a:r>
            <a:r>
              <a:rPr lang="en-GB" sz="2400" b="1" u="sng" dirty="0" smtClean="0"/>
              <a:t>barriers</a:t>
            </a:r>
            <a:r>
              <a:rPr lang="en-GB" sz="2400" dirty="0" smtClean="0"/>
              <a:t> to </a:t>
            </a:r>
            <a:r>
              <a:rPr lang="en-GB" sz="2400" b="1" u="sng" dirty="0" smtClean="0"/>
              <a:t>entry</a:t>
            </a:r>
            <a:r>
              <a:rPr lang="en-GB" sz="2400" dirty="0" smtClean="0"/>
              <a:t> preventing other firms from entering the market.   The assumption is that the firm enjoys </a:t>
            </a:r>
            <a:r>
              <a:rPr lang="en-GB" sz="2400" b="1" u="sng" dirty="0" smtClean="0"/>
              <a:t>abnormal</a:t>
            </a:r>
            <a:r>
              <a:rPr lang="en-GB" sz="2400" dirty="0" smtClean="0"/>
              <a:t> profits and is a profit </a:t>
            </a:r>
            <a:r>
              <a:rPr lang="en-GB" sz="2400" b="1" u="sng" dirty="0" smtClean="0"/>
              <a:t>maximiser</a:t>
            </a:r>
            <a:r>
              <a:rPr lang="en-GB" sz="2400" dirty="0" smtClean="0"/>
              <a:t> in the short-run.  We assume that the monopolist has market </a:t>
            </a:r>
            <a:r>
              <a:rPr lang="en-GB" sz="2400" b="1" u="sng" dirty="0" smtClean="0"/>
              <a:t>power</a:t>
            </a:r>
            <a:r>
              <a:rPr lang="en-GB" sz="2400" dirty="0" smtClean="0"/>
              <a:t>. We also assume that in the long-run one objective may be to </a:t>
            </a:r>
            <a:r>
              <a:rPr lang="en-GB" sz="2400" b="1" u="sng" dirty="0" smtClean="0"/>
              <a:t>discourage</a:t>
            </a:r>
            <a:r>
              <a:rPr lang="en-GB" sz="2400" dirty="0" smtClean="0"/>
              <a:t> unwanted entrants into the market.  It carries out this action by the use of </a:t>
            </a:r>
            <a:r>
              <a:rPr lang="en-GB" sz="2400" b="1" u="sng" dirty="0" smtClean="0"/>
              <a:t>predatory</a:t>
            </a:r>
            <a:r>
              <a:rPr lang="en-GB" sz="2400" dirty="0" smtClean="0"/>
              <a:t> pricing strategies. It can also ensure it retains its abnormal profits by erecting barriers to </a:t>
            </a:r>
            <a:r>
              <a:rPr lang="en-GB" sz="2400" b="1" u="sng" dirty="0" smtClean="0"/>
              <a:t>entry</a:t>
            </a:r>
            <a:r>
              <a:rPr lang="en-GB" sz="2400" dirty="0" smtClean="0"/>
              <a:t>.</a:t>
            </a:r>
          </a:p>
          <a:p>
            <a:endParaRPr lang="en-GB" dirty="0"/>
          </a:p>
        </p:txBody>
      </p:sp>
    </p:spTree>
    <p:extLst>
      <p:ext uri="{BB962C8B-B14F-4D97-AF65-F5344CB8AC3E}">
        <p14:creationId xmlns:p14="http://schemas.microsoft.com/office/powerpoint/2010/main" val="2576547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defRPr/>
            </a:pPr>
            <a:r>
              <a:rPr lang="en-GB" sz="3200" dirty="0" smtClean="0"/>
              <a:t>Where do monopolies come from? (5 minutes)</a:t>
            </a:r>
          </a:p>
        </p:txBody>
      </p:sp>
      <p:sp>
        <p:nvSpPr>
          <p:cNvPr id="24579" name="Rectangle 3"/>
          <p:cNvSpPr>
            <a:spLocks noGrp="1" noChangeArrowheads="1"/>
          </p:cNvSpPr>
          <p:nvPr>
            <p:ph type="body" idx="1"/>
          </p:nvPr>
        </p:nvSpPr>
        <p:spPr>
          <a:xfrm>
            <a:off x="301625" y="1527175"/>
            <a:ext cx="8504238" cy="4572000"/>
          </a:xfrm>
        </p:spPr>
        <p:txBody>
          <a:bodyPr/>
          <a:lstStyle/>
          <a:p>
            <a:pPr marL="0" indent="0" eaLnBrk="1" hangingPunct="1">
              <a:buNone/>
            </a:pPr>
            <a:r>
              <a:rPr lang="en-GB" b="1" dirty="0" smtClean="0">
                <a:solidFill>
                  <a:srgbClr val="003366"/>
                </a:solidFill>
              </a:rPr>
              <a:t>Origins of monopoly:</a:t>
            </a:r>
          </a:p>
          <a:p>
            <a:pPr lvl="1" eaLnBrk="1" hangingPunct="1"/>
            <a:r>
              <a:rPr lang="en-GB" dirty="0" smtClean="0"/>
              <a:t>discuss</a:t>
            </a:r>
          </a:p>
        </p:txBody>
      </p:sp>
    </p:spTree>
    <p:extLst>
      <p:ext uri="{BB962C8B-B14F-4D97-AF65-F5344CB8AC3E}">
        <p14:creationId xmlns:p14="http://schemas.microsoft.com/office/powerpoint/2010/main" val="2421385464"/>
      </p:ext>
    </p:extLst>
  </p:cSld>
  <p:clrMapOvr>
    <a:masterClrMapping/>
  </p:clrMapOvr>
  <p:transition spd="med">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sz="3200" dirty="0" smtClean="0"/>
              <a:t>Where do monopolies come from…answers</a:t>
            </a:r>
          </a:p>
        </p:txBody>
      </p:sp>
      <p:sp>
        <p:nvSpPr>
          <p:cNvPr id="25603" name="Rectangle 3"/>
          <p:cNvSpPr>
            <a:spLocks noGrp="1" noChangeArrowheads="1"/>
          </p:cNvSpPr>
          <p:nvPr>
            <p:ph type="body" idx="1"/>
          </p:nvPr>
        </p:nvSpPr>
        <p:spPr>
          <a:xfrm>
            <a:off x="301625" y="1527175"/>
            <a:ext cx="8504238" cy="4572000"/>
          </a:xfrm>
        </p:spPr>
        <p:txBody>
          <a:bodyPr/>
          <a:lstStyle/>
          <a:p>
            <a:pPr eaLnBrk="1" hangingPunct="1"/>
            <a:r>
              <a:rPr lang="en-GB" b="1" dirty="0" smtClean="0">
                <a:solidFill>
                  <a:srgbClr val="003366"/>
                </a:solidFill>
              </a:rPr>
              <a:t>Origins of monopoly:</a:t>
            </a:r>
          </a:p>
          <a:p>
            <a:pPr lvl="1" eaLnBrk="1" hangingPunct="1"/>
            <a:r>
              <a:rPr lang="en-GB" dirty="0" smtClean="0">
                <a:solidFill>
                  <a:schemeClr val="tx1"/>
                </a:solidFill>
              </a:rPr>
              <a:t>Through growth of the firm, Economies of Scale</a:t>
            </a:r>
          </a:p>
          <a:p>
            <a:pPr lvl="1" eaLnBrk="1" hangingPunct="1"/>
            <a:r>
              <a:rPr lang="en-GB" dirty="0" smtClean="0">
                <a:solidFill>
                  <a:schemeClr val="tx1"/>
                </a:solidFill>
              </a:rPr>
              <a:t>Through amalgamation, merger or takeover</a:t>
            </a:r>
          </a:p>
          <a:p>
            <a:pPr lvl="1" eaLnBrk="1" hangingPunct="1"/>
            <a:r>
              <a:rPr lang="en-GB" dirty="0" smtClean="0">
                <a:solidFill>
                  <a:schemeClr val="tx1"/>
                </a:solidFill>
              </a:rPr>
              <a:t>Through acquiring patent or license</a:t>
            </a:r>
          </a:p>
          <a:p>
            <a:pPr lvl="1" eaLnBrk="1" hangingPunct="1"/>
            <a:r>
              <a:rPr lang="en-GB" dirty="0" smtClean="0">
                <a:solidFill>
                  <a:schemeClr val="tx1"/>
                </a:solidFill>
              </a:rPr>
              <a:t>Through legal means – Royal Charter, Nationalisation, wholly owned plc by the government</a:t>
            </a:r>
          </a:p>
          <a:p>
            <a:pPr lvl="1" eaLnBrk="1" hangingPunct="1"/>
            <a:r>
              <a:rPr lang="en-GB" dirty="0" smtClean="0">
                <a:solidFill>
                  <a:schemeClr val="tx1"/>
                </a:solidFill>
              </a:rPr>
              <a:t>Natural monopolies</a:t>
            </a:r>
          </a:p>
        </p:txBody>
      </p:sp>
    </p:spTree>
    <p:extLst>
      <p:ext uri="{BB962C8B-B14F-4D97-AF65-F5344CB8AC3E}">
        <p14:creationId xmlns:p14="http://schemas.microsoft.com/office/powerpoint/2010/main" val="2279183660"/>
      </p:ext>
    </p:extLst>
  </p:cSld>
  <p:clrMapOvr>
    <a:masterClrMapping/>
  </p:clrMapOvr>
  <p:transition spd="med">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706090"/>
          </a:xfrm>
        </p:spPr>
        <p:txBody>
          <a:bodyPr/>
          <a:lstStyle/>
          <a:p>
            <a:r>
              <a:rPr lang="en-GB" sz="2800" dirty="0" smtClean="0"/>
              <a:t>What are the assumptions of monopolies?</a:t>
            </a:r>
          </a:p>
        </p:txBody>
      </p:sp>
      <p:sp>
        <p:nvSpPr>
          <p:cNvPr id="26627" name="Content Placeholder 2"/>
          <p:cNvSpPr>
            <a:spLocks noGrp="1"/>
          </p:cNvSpPr>
          <p:nvPr>
            <p:ph sz="quarter" idx="1"/>
          </p:nvPr>
        </p:nvSpPr>
        <p:spPr>
          <a:xfrm>
            <a:off x="319881" y="1124744"/>
            <a:ext cx="8504238" cy="4572000"/>
          </a:xfrm>
        </p:spPr>
        <p:txBody>
          <a:bodyPr/>
          <a:lstStyle/>
          <a:p>
            <a:pPr>
              <a:buFont typeface="Wingdings" panose="05000000000000000000" pitchFamily="2" charset="2"/>
              <a:buChar char="§"/>
            </a:pPr>
            <a:r>
              <a:rPr lang="en-GB" sz="2200" b="1" i="1" dirty="0" smtClean="0">
                <a:latin typeface="+mj-lt"/>
              </a:rPr>
              <a:t>Complete</a:t>
            </a:r>
            <a:r>
              <a:rPr lang="en-GB" sz="2000" dirty="0" smtClean="0">
                <a:latin typeface="+mj-lt"/>
              </a:rPr>
              <a:t>…</a:t>
            </a:r>
          </a:p>
          <a:p>
            <a:pPr>
              <a:buFont typeface="Wingdings" panose="05000000000000000000" pitchFamily="2" charset="2"/>
              <a:buChar char="§"/>
            </a:pPr>
            <a:r>
              <a:rPr lang="en-GB" sz="2000" dirty="0" smtClean="0">
                <a:latin typeface="+mj-lt"/>
              </a:rPr>
              <a:t>Number of sellers?</a:t>
            </a:r>
          </a:p>
          <a:p>
            <a:pPr>
              <a:buFont typeface="Wingdings" panose="05000000000000000000" pitchFamily="2" charset="2"/>
              <a:buChar char="§"/>
            </a:pPr>
            <a:r>
              <a:rPr lang="en-GB" sz="2000" dirty="0" smtClean="0">
                <a:latin typeface="+mj-lt"/>
              </a:rPr>
              <a:t>Number of buyers?</a:t>
            </a:r>
          </a:p>
          <a:p>
            <a:pPr>
              <a:buFont typeface="Wingdings" panose="05000000000000000000" pitchFamily="2" charset="2"/>
              <a:buChar char="§"/>
            </a:pPr>
            <a:r>
              <a:rPr lang="en-GB" sz="2000" dirty="0" smtClean="0">
                <a:latin typeface="+mj-lt"/>
              </a:rPr>
              <a:t>Firm position?</a:t>
            </a:r>
          </a:p>
          <a:p>
            <a:pPr>
              <a:buFont typeface="Wingdings" panose="05000000000000000000" pitchFamily="2" charset="2"/>
              <a:buChar char="§"/>
            </a:pPr>
            <a:r>
              <a:rPr lang="en-GB" sz="2000" dirty="0" smtClean="0">
                <a:latin typeface="+mj-lt"/>
              </a:rPr>
              <a:t>Existence of entry and exit barriers?</a:t>
            </a:r>
          </a:p>
          <a:p>
            <a:pPr>
              <a:buFont typeface="Wingdings" panose="05000000000000000000" pitchFamily="2" charset="2"/>
              <a:buChar char="§"/>
            </a:pPr>
            <a:r>
              <a:rPr lang="en-GB" sz="2000" dirty="0" smtClean="0">
                <a:latin typeface="+mj-lt"/>
              </a:rPr>
              <a:t>Motives?</a:t>
            </a:r>
          </a:p>
          <a:p>
            <a:pPr>
              <a:buFont typeface="Wingdings" panose="05000000000000000000" pitchFamily="2" charset="2"/>
              <a:buChar char="§"/>
            </a:pPr>
            <a:r>
              <a:rPr lang="en-GB" sz="2000" dirty="0" smtClean="0">
                <a:latin typeface="+mj-lt"/>
              </a:rPr>
              <a:t>Market power?</a:t>
            </a:r>
          </a:p>
          <a:p>
            <a:pPr>
              <a:buFont typeface="Wingdings" panose="05000000000000000000" pitchFamily="2" charset="2"/>
              <a:buChar char="§"/>
            </a:pPr>
            <a:r>
              <a:rPr lang="en-GB" sz="2000" dirty="0" smtClean="0">
                <a:latin typeface="+mj-lt"/>
              </a:rPr>
              <a:t>Information available?</a:t>
            </a:r>
          </a:p>
          <a:p>
            <a:pPr>
              <a:buFont typeface="Wingdings" panose="05000000000000000000" pitchFamily="2" charset="2"/>
              <a:buChar char="§"/>
            </a:pPr>
            <a:r>
              <a:rPr lang="en-GB" sz="2000" dirty="0" smtClean="0">
                <a:latin typeface="+mj-lt"/>
              </a:rPr>
              <a:t>Type of pricing?</a:t>
            </a:r>
            <a:endParaRPr lang="en-GB" sz="2000" dirty="0" smtClean="0">
              <a:latin typeface="Calibri" charset="0"/>
            </a:endParaRPr>
          </a:p>
          <a:p>
            <a:pPr>
              <a:buFont typeface="Wingdings 2" charset="2"/>
              <a:buNone/>
            </a:pPr>
            <a:r>
              <a:rPr lang="en-GB" sz="2000" b="1" i="1" dirty="0" smtClean="0">
                <a:latin typeface="+mj-lt"/>
              </a:rPr>
              <a:t>Also</a:t>
            </a:r>
            <a:r>
              <a:rPr lang="en-GB" sz="2000" dirty="0" smtClean="0">
                <a:latin typeface="+mj-lt"/>
              </a:rPr>
              <a:t>: </a:t>
            </a:r>
          </a:p>
          <a:p>
            <a:r>
              <a:rPr lang="en-GB" sz="2000" b="1" dirty="0" smtClean="0">
                <a:solidFill>
                  <a:srgbClr val="FF0000"/>
                </a:solidFill>
                <a:latin typeface="+mj-lt"/>
              </a:rPr>
              <a:t>Type of product?</a:t>
            </a:r>
          </a:p>
          <a:p>
            <a:r>
              <a:rPr lang="en-GB" sz="2000" b="1" dirty="0" smtClean="0">
                <a:solidFill>
                  <a:srgbClr val="FF0000"/>
                </a:solidFill>
                <a:latin typeface="+mj-lt"/>
              </a:rPr>
              <a:t>Types of profits?</a:t>
            </a:r>
          </a:p>
          <a:p>
            <a:endParaRPr lang="en-GB" dirty="0" smtClean="0"/>
          </a:p>
        </p:txBody>
      </p:sp>
    </p:spTree>
    <p:extLst>
      <p:ext uri="{BB962C8B-B14F-4D97-AF65-F5344CB8AC3E}">
        <p14:creationId xmlns:p14="http://schemas.microsoft.com/office/powerpoint/2010/main" val="17457023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274638"/>
            <a:ext cx="8229600" cy="634082"/>
          </a:xfrm>
        </p:spPr>
        <p:txBody>
          <a:bodyPr/>
          <a:lstStyle/>
          <a:p>
            <a:r>
              <a:rPr lang="en-GB" sz="2800" dirty="0" smtClean="0"/>
              <a:t>Assumptions of Monopolies</a:t>
            </a:r>
          </a:p>
        </p:txBody>
      </p:sp>
      <p:sp>
        <p:nvSpPr>
          <p:cNvPr id="27651" name="Content Placeholder 2"/>
          <p:cNvSpPr>
            <a:spLocks noGrp="1"/>
          </p:cNvSpPr>
          <p:nvPr>
            <p:ph sz="quarter" idx="1"/>
          </p:nvPr>
        </p:nvSpPr>
        <p:spPr>
          <a:xfrm>
            <a:off x="319881" y="1124744"/>
            <a:ext cx="8504238" cy="4572000"/>
          </a:xfrm>
        </p:spPr>
        <p:txBody>
          <a:bodyPr/>
          <a:lstStyle/>
          <a:p>
            <a:pPr>
              <a:buFont typeface="Wingdings" panose="05000000000000000000" pitchFamily="2" charset="2"/>
              <a:buChar char="§"/>
            </a:pPr>
            <a:r>
              <a:rPr lang="en-GB" sz="2000" dirty="0" smtClean="0">
                <a:latin typeface="Calibri" charset="0"/>
              </a:rPr>
              <a:t>One seller</a:t>
            </a:r>
          </a:p>
          <a:p>
            <a:pPr>
              <a:buFont typeface="Wingdings" panose="05000000000000000000" pitchFamily="2" charset="2"/>
              <a:buChar char="§"/>
            </a:pPr>
            <a:r>
              <a:rPr lang="en-GB" sz="2000" dirty="0" smtClean="0">
                <a:latin typeface="Calibri" charset="0"/>
              </a:rPr>
              <a:t>Large number of buyers</a:t>
            </a:r>
          </a:p>
          <a:p>
            <a:pPr>
              <a:buFont typeface="Wingdings" panose="05000000000000000000" pitchFamily="2" charset="2"/>
              <a:buChar char="§"/>
            </a:pPr>
            <a:r>
              <a:rPr lang="en-GB" sz="2000" dirty="0" smtClean="0">
                <a:latin typeface="Calibri" charset="0"/>
              </a:rPr>
              <a:t>Firm is dominant</a:t>
            </a:r>
          </a:p>
          <a:p>
            <a:pPr>
              <a:buFont typeface="Wingdings" panose="05000000000000000000" pitchFamily="2" charset="2"/>
              <a:buChar char="§"/>
            </a:pPr>
            <a:r>
              <a:rPr lang="en-GB" sz="2000" dirty="0" smtClean="0">
                <a:latin typeface="Calibri" charset="0"/>
              </a:rPr>
              <a:t>Entry and exit barriers</a:t>
            </a:r>
          </a:p>
          <a:p>
            <a:pPr>
              <a:buFont typeface="Wingdings" panose="05000000000000000000" pitchFamily="2" charset="2"/>
              <a:buChar char="§"/>
            </a:pPr>
            <a:r>
              <a:rPr lang="en-GB" sz="2000" dirty="0" smtClean="0">
                <a:latin typeface="Calibri" charset="0"/>
              </a:rPr>
              <a:t>Firms are profit maximisers</a:t>
            </a:r>
          </a:p>
          <a:p>
            <a:pPr>
              <a:buFont typeface="Wingdings" panose="05000000000000000000" pitchFamily="2" charset="2"/>
              <a:buChar char="§"/>
            </a:pPr>
            <a:r>
              <a:rPr lang="en-GB" sz="2000" dirty="0" smtClean="0">
                <a:latin typeface="Calibri" charset="0"/>
              </a:rPr>
              <a:t>Market power</a:t>
            </a:r>
          </a:p>
          <a:p>
            <a:pPr>
              <a:buFont typeface="Wingdings" panose="05000000000000000000" pitchFamily="2" charset="2"/>
              <a:buChar char="§"/>
            </a:pPr>
            <a:r>
              <a:rPr lang="en-GB" sz="2000" dirty="0" smtClean="0">
                <a:latin typeface="Calibri" charset="0"/>
              </a:rPr>
              <a:t>Imperfect information</a:t>
            </a:r>
          </a:p>
          <a:p>
            <a:pPr>
              <a:buFont typeface="Wingdings" panose="05000000000000000000" pitchFamily="2" charset="2"/>
              <a:buChar char="§"/>
            </a:pPr>
            <a:r>
              <a:rPr lang="en-GB" sz="2000" dirty="0" smtClean="0">
                <a:latin typeface="Calibri" charset="0"/>
              </a:rPr>
              <a:t>Destroyer or predatory pricing</a:t>
            </a:r>
          </a:p>
          <a:p>
            <a:pPr>
              <a:buFont typeface="Wingdings 2" charset="2"/>
              <a:buNone/>
            </a:pPr>
            <a:endParaRPr lang="en-GB" sz="2000" dirty="0" smtClean="0">
              <a:latin typeface="Calibri" charset="0"/>
            </a:endParaRPr>
          </a:p>
          <a:p>
            <a:pPr>
              <a:buFont typeface="Wingdings 2" charset="2"/>
              <a:buNone/>
            </a:pPr>
            <a:r>
              <a:rPr lang="en-GB" sz="2000" b="1" i="1" dirty="0" smtClean="0">
                <a:latin typeface="+mj-lt"/>
              </a:rPr>
              <a:t>Also</a:t>
            </a:r>
            <a:r>
              <a:rPr lang="en-GB" sz="2000" dirty="0" smtClean="0">
                <a:latin typeface="+mj-lt"/>
              </a:rPr>
              <a:t>: </a:t>
            </a:r>
          </a:p>
          <a:p>
            <a:r>
              <a:rPr lang="en-GB" sz="2000" b="1" dirty="0" smtClean="0">
                <a:solidFill>
                  <a:srgbClr val="FF0000"/>
                </a:solidFill>
                <a:latin typeface="+mj-lt"/>
              </a:rPr>
              <a:t>Firms produce unique products, no close substitutes</a:t>
            </a:r>
          </a:p>
          <a:p>
            <a:r>
              <a:rPr lang="en-GB" sz="2000" b="1" dirty="0" smtClean="0">
                <a:solidFill>
                  <a:srgbClr val="FF0000"/>
                </a:solidFill>
                <a:latin typeface="+mj-lt"/>
              </a:rPr>
              <a:t>The firm earns abnormal profits</a:t>
            </a:r>
          </a:p>
          <a:p>
            <a:endParaRPr lang="en-GB" dirty="0" smtClean="0"/>
          </a:p>
        </p:txBody>
      </p:sp>
    </p:spTree>
    <p:extLst>
      <p:ext uri="{BB962C8B-B14F-4D97-AF65-F5344CB8AC3E}">
        <p14:creationId xmlns:p14="http://schemas.microsoft.com/office/powerpoint/2010/main" val="28845860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t>Monopolies Conditions and Diagrams</a:t>
            </a:r>
            <a:endParaRPr lang="en-GB" sz="3200" dirty="0"/>
          </a:p>
        </p:txBody>
      </p:sp>
      <p:sp>
        <p:nvSpPr>
          <p:cNvPr id="3" name="Content Placeholder 2"/>
          <p:cNvSpPr>
            <a:spLocks noGrp="1"/>
          </p:cNvSpPr>
          <p:nvPr>
            <p:ph sz="quarter" idx="1"/>
          </p:nvPr>
        </p:nvSpPr>
        <p:spPr/>
        <p:txBody>
          <a:bodyPr/>
          <a:lstStyle/>
          <a:p>
            <a:r>
              <a:rPr lang="en-GB" dirty="0" smtClean="0"/>
              <a:t>Fill in the information on monopolies </a:t>
            </a:r>
          </a:p>
          <a:p>
            <a:endParaRPr lang="en-GB" dirty="0" smtClean="0"/>
          </a:p>
          <a:p>
            <a:endParaRPr lang="en-GB" dirty="0" smtClean="0"/>
          </a:p>
          <a:p>
            <a:r>
              <a:rPr lang="en-GB" dirty="0" smtClean="0"/>
              <a:t>Label the different points on the graph</a:t>
            </a:r>
          </a:p>
          <a:p>
            <a:endParaRPr lang="en-GB" dirty="0" smtClean="0"/>
          </a:p>
          <a:p>
            <a:endParaRPr lang="en-GB" dirty="0" smtClean="0"/>
          </a:p>
          <a:p>
            <a:r>
              <a:rPr lang="en-GB" dirty="0" smtClean="0"/>
              <a:t>What kind of profit will the firm be making? </a:t>
            </a:r>
            <a:endParaRPr lang="en-GB" dirty="0"/>
          </a:p>
        </p:txBody>
      </p:sp>
    </p:spTree>
    <p:extLst>
      <p:ext uri="{BB962C8B-B14F-4D97-AF65-F5344CB8AC3E}">
        <p14:creationId xmlns:p14="http://schemas.microsoft.com/office/powerpoint/2010/main" val="27638640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301625" y="228600"/>
            <a:ext cx="8534400" cy="608013"/>
          </a:xfrm>
        </p:spPr>
        <p:txBody>
          <a:bodyPr/>
          <a:lstStyle/>
          <a:p>
            <a:r>
              <a:rPr lang="en-GB" sz="3200" dirty="0" smtClean="0"/>
              <a:t>Monopoly Profits</a:t>
            </a:r>
          </a:p>
        </p:txBody>
      </p:sp>
      <p:cxnSp>
        <p:nvCxnSpPr>
          <p:cNvPr id="7" name="Straight Connector 6"/>
          <p:cNvCxnSpPr/>
          <p:nvPr/>
        </p:nvCxnSpPr>
        <p:spPr>
          <a:xfrm>
            <a:off x="2176463" y="1311275"/>
            <a:ext cx="0" cy="431958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2176463" y="5630863"/>
            <a:ext cx="4535487"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31749" name="TextBox 14"/>
          <p:cNvSpPr txBox="1">
            <a:spLocks noChangeArrowheads="1"/>
          </p:cNvSpPr>
          <p:nvPr/>
        </p:nvSpPr>
        <p:spPr bwMode="auto">
          <a:xfrm>
            <a:off x="1455738" y="1166813"/>
            <a:ext cx="576262" cy="369887"/>
          </a:xfrm>
          <a:prstGeom prst="rect">
            <a:avLst/>
          </a:prstGeom>
          <a:noFill/>
          <a:ln w="9525">
            <a:noFill/>
            <a:miter lim="800000"/>
            <a:headEnd/>
            <a:tailEnd/>
          </a:ln>
        </p:spPr>
        <p:txBody>
          <a:bodyPr>
            <a:spAutoFit/>
          </a:bodyPr>
          <a:lstStyle/>
          <a:p>
            <a:r>
              <a:rPr lang="en-GB" b="1"/>
              <a:t>£</a:t>
            </a:r>
          </a:p>
        </p:txBody>
      </p:sp>
      <p:sp>
        <p:nvSpPr>
          <p:cNvPr id="31750" name="TextBox 15"/>
          <p:cNvSpPr txBox="1">
            <a:spLocks noChangeArrowheads="1"/>
          </p:cNvSpPr>
          <p:nvPr/>
        </p:nvSpPr>
        <p:spPr bwMode="auto">
          <a:xfrm>
            <a:off x="5436096" y="5805264"/>
            <a:ext cx="1368425" cy="368300"/>
          </a:xfrm>
          <a:prstGeom prst="rect">
            <a:avLst/>
          </a:prstGeom>
          <a:noFill/>
          <a:ln w="9525">
            <a:noFill/>
            <a:miter lim="800000"/>
            <a:headEnd/>
            <a:tailEnd/>
          </a:ln>
        </p:spPr>
        <p:txBody>
          <a:bodyPr>
            <a:spAutoFit/>
          </a:bodyPr>
          <a:lstStyle/>
          <a:p>
            <a:r>
              <a:rPr lang="en-GB" b="1" dirty="0"/>
              <a:t>Quantity</a:t>
            </a:r>
          </a:p>
        </p:txBody>
      </p:sp>
      <p:cxnSp>
        <p:nvCxnSpPr>
          <p:cNvPr id="17" name="Straight Connector 16"/>
          <p:cNvCxnSpPr/>
          <p:nvPr/>
        </p:nvCxnSpPr>
        <p:spPr>
          <a:xfrm>
            <a:off x="2328863" y="1463675"/>
            <a:ext cx="2798762" cy="3519488"/>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31752" name="TextBox 18"/>
          <p:cNvSpPr txBox="1">
            <a:spLocks noChangeArrowheads="1"/>
          </p:cNvSpPr>
          <p:nvPr/>
        </p:nvSpPr>
        <p:spPr bwMode="auto">
          <a:xfrm>
            <a:off x="5200650" y="4767263"/>
            <a:ext cx="576263" cy="369887"/>
          </a:xfrm>
          <a:prstGeom prst="rect">
            <a:avLst/>
          </a:prstGeom>
          <a:noFill/>
          <a:ln w="9525">
            <a:noFill/>
            <a:miter lim="800000"/>
            <a:headEnd/>
            <a:tailEnd/>
          </a:ln>
        </p:spPr>
        <p:txBody>
          <a:bodyPr>
            <a:spAutoFit/>
          </a:bodyPr>
          <a:lstStyle/>
          <a:p>
            <a:r>
              <a:rPr lang="en-GB" b="1"/>
              <a:t>AR</a:t>
            </a:r>
          </a:p>
        </p:txBody>
      </p:sp>
      <p:cxnSp>
        <p:nvCxnSpPr>
          <p:cNvPr id="20" name="Straight Connector 19"/>
          <p:cNvCxnSpPr/>
          <p:nvPr/>
        </p:nvCxnSpPr>
        <p:spPr>
          <a:xfrm>
            <a:off x="2319338" y="1887538"/>
            <a:ext cx="1512887" cy="360045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31754" name="TextBox 20"/>
          <p:cNvSpPr txBox="1">
            <a:spLocks noChangeArrowheads="1"/>
          </p:cNvSpPr>
          <p:nvPr/>
        </p:nvSpPr>
        <p:spPr bwMode="auto">
          <a:xfrm>
            <a:off x="3903663" y="5199063"/>
            <a:ext cx="576262" cy="369887"/>
          </a:xfrm>
          <a:prstGeom prst="rect">
            <a:avLst/>
          </a:prstGeom>
          <a:noFill/>
          <a:ln w="9525">
            <a:noFill/>
            <a:miter lim="800000"/>
            <a:headEnd/>
            <a:tailEnd/>
          </a:ln>
        </p:spPr>
        <p:txBody>
          <a:bodyPr>
            <a:spAutoFit/>
          </a:bodyPr>
          <a:lstStyle/>
          <a:p>
            <a:r>
              <a:rPr lang="en-GB" b="1"/>
              <a:t>MR</a:t>
            </a:r>
          </a:p>
        </p:txBody>
      </p:sp>
      <p:sp>
        <p:nvSpPr>
          <p:cNvPr id="27" name="Arc 26"/>
          <p:cNvSpPr/>
          <p:nvPr/>
        </p:nvSpPr>
        <p:spPr>
          <a:xfrm rot="7337291">
            <a:off x="2318544" y="956469"/>
            <a:ext cx="3159125" cy="2928937"/>
          </a:xfrm>
          <a:prstGeom prst="arc">
            <a:avLst>
              <a:gd name="adj1" fmla="val 15162224"/>
              <a:gd name="adj2" fmla="val 1606750"/>
            </a:avLst>
          </a:prstGeom>
          <a:ln w="34925"/>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31756" name="TextBox 27"/>
          <p:cNvSpPr txBox="1">
            <a:spLocks noChangeArrowheads="1"/>
          </p:cNvSpPr>
          <p:nvPr/>
        </p:nvSpPr>
        <p:spPr bwMode="auto">
          <a:xfrm>
            <a:off x="5272088" y="2606675"/>
            <a:ext cx="576262" cy="369888"/>
          </a:xfrm>
          <a:prstGeom prst="rect">
            <a:avLst/>
          </a:prstGeom>
          <a:noFill/>
          <a:ln w="9525">
            <a:noFill/>
            <a:miter lim="800000"/>
            <a:headEnd/>
            <a:tailEnd/>
          </a:ln>
        </p:spPr>
        <p:txBody>
          <a:bodyPr>
            <a:spAutoFit/>
          </a:bodyPr>
          <a:lstStyle/>
          <a:p>
            <a:r>
              <a:rPr lang="en-GB" b="1"/>
              <a:t>AC</a:t>
            </a:r>
          </a:p>
        </p:txBody>
      </p:sp>
      <p:cxnSp>
        <p:nvCxnSpPr>
          <p:cNvPr id="30" name="Straight Connector 29"/>
          <p:cNvCxnSpPr/>
          <p:nvPr/>
        </p:nvCxnSpPr>
        <p:spPr>
          <a:xfrm>
            <a:off x="3327400" y="2751138"/>
            <a:ext cx="73025" cy="2879725"/>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176463" y="2751138"/>
            <a:ext cx="1150937" cy="0"/>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4" name="Arc 33"/>
          <p:cNvSpPr/>
          <p:nvPr/>
        </p:nvSpPr>
        <p:spPr>
          <a:xfrm rot="6283241">
            <a:off x="758825" y="904875"/>
            <a:ext cx="4378325" cy="3089275"/>
          </a:xfrm>
          <a:prstGeom prst="arc">
            <a:avLst>
              <a:gd name="adj1" fmla="val 13459273"/>
              <a:gd name="adj2" fmla="val 204004"/>
            </a:avLst>
          </a:prstGeom>
          <a:ln w="34925">
            <a:solidFill>
              <a:srgbClr val="92D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31760" name="TextBox 34"/>
          <p:cNvSpPr txBox="1">
            <a:spLocks noChangeArrowheads="1"/>
          </p:cNvSpPr>
          <p:nvPr/>
        </p:nvSpPr>
        <p:spPr bwMode="auto">
          <a:xfrm>
            <a:off x="4479925" y="1382713"/>
            <a:ext cx="576263" cy="369887"/>
          </a:xfrm>
          <a:prstGeom prst="rect">
            <a:avLst/>
          </a:prstGeom>
          <a:noFill/>
          <a:ln w="9525">
            <a:noFill/>
            <a:miter lim="800000"/>
            <a:headEnd/>
            <a:tailEnd/>
          </a:ln>
        </p:spPr>
        <p:txBody>
          <a:bodyPr>
            <a:spAutoFit/>
          </a:bodyPr>
          <a:lstStyle/>
          <a:p>
            <a:r>
              <a:rPr lang="en-GB" b="1"/>
              <a:t>MC</a:t>
            </a:r>
          </a:p>
        </p:txBody>
      </p:sp>
      <p:cxnSp>
        <p:nvCxnSpPr>
          <p:cNvPr id="24" name="Straight Connector 23"/>
          <p:cNvCxnSpPr/>
          <p:nvPr/>
        </p:nvCxnSpPr>
        <p:spPr>
          <a:xfrm>
            <a:off x="2195513" y="3860800"/>
            <a:ext cx="1152525" cy="0"/>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1762" name="TextBox 24"/>
          <p:cNvSpPr txBox="1">
            <a:spLocks noChangeArrowheads="1"/>
          </p:cNvSpPr>
          <p:nvPr/>
        </p:nvSpPr>
        <p:spPr bwMode="auto">
          <a:xfrm>
            <a:off x="1835150" y="2565400"/>
            <a:ext cx="360363" cy="368300"/>
          </a:xfrm>
          <a:prstGeom prst="rect">
            <a:avLst/>
          </a:prstGeom>
          <a:noFill/>
          <a:ln w="9525">
            <a:noFill/>
            <a:miter lim="800000"/>
            <a:headEnd/>
            <a:tailEnd/>
          </a:ln>
        </p:spPr>
        <p:txBody>
          <a:bodyPr>
            <a:spAutoFit/>
          </a:bodyPr>
          <a:lstStyle/>
          <a:p>
            <a:r>
              <a:rPr lang="en-GB" b="1"/>
              <a:t>A</a:t>
            </a:r>
          </a:p>
        </p:txBody>
      </p:sp>
      <p:sp>
        <p:nvSpPr>
          <p:cNvPr id="31763" name="TextBox 25"/>
          <p:cNvSpPr txBox="1">
            <a:spLocks noChangeArrowheads="1"/>
          </p:cNvSpPr>
          <p:nvPr/>
        </p:nvSpPr>
        <p:spPr bwMode="auto">
          <a:xfrm>
            <a:off x="3348038" y="2565400"/>
            <a:ext cx="360362" cy="368300"/>
          </a:xfrm>
          <a:prstGeom prst="rect">
            <a:avLst/>
          </a:prstGeom>
          <a:noFill/>
          <a:ln w="9525">
            <a:noFill/>
            <a:miter lim="800000"/>
            <a:headEnd/>
            <a:tailEnd/>
          </a:ln>
        </p:spPr>
        <p:txBody>
          <a:bodyPr>
            <a:spAutoFit/>
          </a:bodyPr>
          <a:lstStyle/>
          <a:p>
            <a:r>
              <a:rPr lang="en-GB" b="1"/>
              <a:t>B</a:t>
            </a:r>
          </a:p>
        </p:txBody>
      </p:sp>
      <p:sp>
        <p:nvSpPr>
          <p:cNvPr id="31764" name="TextBox 28"/>
          <p:cNvSpPr txBox="1">
            <a:spLocks noChangeArrowheads="1"/>
          </p:cNvSpPr>
          <p:nvPr/>
        </p:nvSpPr>
        <p:spPr bwMode="auto">
          <a:xfrm>
            <a:off x="3348038" y="3573463"/>
            <a:ext cx="279400" cy="368300"/>
          </a:xfrm>
          <a:prstGeom prst="rect">
            <a:avLst/>
          </a:prstGeom>
          <a:noFill/>
          <a:ln w="9525">
            <a:noFill/>
            <a:miter lim="800000"/>
            <a:headEnd/>
            <a:tailEnd/>
          </a:ln>
        </p:spPr>
        <p:txBody>
          <a:bodyPr>
            <a:spAutoFit/>
          </a:bodyPr>
          <a:lstStyle/>
          <a:p>
            <a:r>
              <a:rPr lang="en-GB" b="1"/>
              <a:t>C</a:t>
            </a:r>
          </a:p>
        </p:txBody>
      </p:sp>
      <p:sp>
        <p:nvSpPr>
          <p:cNvPr id="31765" name="TextBox 31"/>
          <p:cNvSpPr txBox="1">
            <a:spLocks noChangeArrowheads="1"/>
          </p:cNvSpPr>
          <p:nvPr/>
        </p:nvSpPr>
        <p:spPr bwMode="auto">
          <a:xfrm>
            <a:off x="1835150" y="3644900"/>
            <a:ext cx="360363" cy="369888"/>
          </a:xfrm>
          <a:prstGeom prst="rect">
            <a:avLst/>
          </a:prstGeom>
          <a:noFill/>
          <a:ln w="9525">
            <a:noFill/>
            <a:miter lim="800000"/>
            <a:headEnd/>
            <a:tailEnd/>
          </a:ln>
        </p:spPr>
        <p:txBody>
          <a:bodyPr>
            <a:spAutoFit/>
          </a:bodyPr>
          <a:lstStyle/>
          <a:p>
            <a:r>
              <a:rPr lang="en-GB" b="1"/>
              <a:t>D</a:t>
            </a:r>
          </a:p>
        </p:txBody>
      </p:sp>
      <p:sp>
        <p:nvSpPr>
          <p:cNvPr id="31770" name="TextBox 42"/>
          <p:cNvSpPr txBox="1">
            <a:spLocks noChangeArrowheads="1"/>
          </p:cNvSpPr>
          <p:nvPr/>
        </p:nvSpPr>
        <p:spPr bwMode="auto">
          <a:xfrm>
            <a:off x="1763713" y="5516563"/>
            <a:ext cx="576262" cy="369887"/>
          </a:xfrm>
          <a:prstGeom prst="rect">
            <a:avLst/>
          </a:prstGeom>
          <a:noFill/>
          <a:ln w="9525">
            <a:noFill/>
            <a:miter lim="800000"/>
            <a:headEnd/>
            <a:tailEnd/>
          </a:ln>
        </p:spPr>
        <p:txBody>
          <a:bodyPr>
            <a:spAutoFit/>
          </a:bodyPr>
          <a:lstStyle/>
          <a:p>
            <a:r>
              <a:rPr lang="en-GB" b="1"/>
              <a:t>0</a:t>
            </a:r>
          </a:p>
        </p:txBody>
      </p:sp>
      <p:sp>
        <p:nvSpPr>
          <p:cNvPr id="31771" name="TextBox 43"/>
          <p:cNvSpPr txBox="1">
            <a:spLocks noChangeArrowheads="1"/>
          </p:cNvSpPr>
          <p:nvPr/>
        </p:nvSpPr>
        <p:spPr bwMode="auto">
          <a:xfrm>
            <a:off x="3132138" y="5805488"/>
            <a:ext cx="503237" cy="369887"/>
          </a:xfrm>
          <a:prstGeom prst="rect">
            <a:avLst/>
          </a:prstGeom>
          <a:noFill/>
          <a:ln w="9525">
            <a:noFill/>
            <a:miter lim="800000"/>
            <a:headEnd/>
            <a:tailEnd/>
          </a:ln>
        </p:spPr>
        <p:txBody>
          <a:bodyPr>
            <a:spAutoFit/>
          </a:bodyPr>
          <a:lstStyle/>
          <a:p>
            <a:r>
              <a:rPr lang="en-GB" b="1"/>
              <a:t>Q0</a:t>
            </a:r>
          </a:p>
        </p:txBody>
      </p:sp>
      <p:cxnSp>
        <p:nvCxnSpPr>
          <p:cNvPr id="46" name="Straight Arrow Connector 45"/>
          <p:cNvCxnSpPr/>
          <p:nvPr/>
        </p:nvCxnSpPr>
        <p:spPr>
          <a:xfrm flipV="1">
            <a:off x="971600" y="3140968"/>
            <a:ext cx="1728539" cy="576064"/>
          </a:xfrm>
          <a:prstGeom prst="straightConnector1">
            <a:avLst/>
          </a:prstGeom>
          <a:ln w="34925">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39552" y="3861048"/>
            <a:ext cx="1224136" cy="1200329"/>
          </a:xfrm>
          <a:prstGeom prst="rect">
            <a:avLst/>
          </a:prstGeom>
          <a:noFill/>
        </p:spPr>
        <p:txBody>
          <a:bodyPr wrap="square" rtlCol="0">
            <a:spAutoFit/>
          </a:bodyPr>
          <a:lstStyle/>
          <a:p>
            <a:r>
              <a:rPr lang="en-GB" b="1" dirty="0" smtClean="0"/>
              <a:t>Area of abnormal profits ABCD</a:t>
            </a:r>
            <a:endParaRPr lang="en-GB" b="1" dirty="0"/>
          </a:p>
        </p:txBody>
      </p:sp>
    </p:spTree>
    <p:extLst>
      <p:ext uri="{BB962C8B-B14F-4D97-AF65-F5344CB8AC3E}">
        <p14:creationId xmlns:p14="http://schemas.microsoft.com/office/powerpoint/2010/main" val="1984716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301625" y="1524000"/>
            <a:ext cx="4040188" cy="733425"/>
          </a:xfrm>
          <a:ln w="9525"/>
          <a:effectLst>
            <a:outerShdw dist="25400" dir="5400000" rotWithShape="0">
              <a:srgbClr val="000000">
                <a:alpha val="34999"/>
              </a:srgbClr>
            </a:outerShdw>
          </a:effectLst>
        </p:spPr>
        <p:txBody>
          <a:bodyPr/>
          <a:lstStyle/>
          <a:p>
            <a:pPr>
              <a:defRPr/>
            </a:pPr>
            <a:r>
              <a:rPr/>
              <a:t>Conditions of perfect competition</a:t>
            </a:r>
          </a:p>
        </p:txBody>
      </p:sp>
      <p:sp>
        <p:nvSpPr>
          <p:cNvPr id="6" name="Text Placeholder 5"/>
          <p:cNvSpPr>
            <a:spLocks noGrp="1"/>
          </p:cNvSpPr>
          <p:nvPr>
            <p:ph type="body" sz="half" idx="3"/>
          </p:nvPr>
        </p:nvSpPr>
        <p:spPr>
          <a:xfrm>
            <a:off x="4797425" y="1163563"/>
            <a:ext cx="4041775" cy="731838"/>
          </a:xfrm>
          <a:ln w="9525"/>
          <a:effectLst>
            <a:outerShdw dist="25400" dir="5400000" rotWithShape="0">
              <a:srgbClr val="000000">
                <a:alpha val="34999"/>
              </a:srgbClr>
            </a:outerShdw>
          </a:effectLst>
        </p:spPr>
        <p:txBody>
          <a:bodyPr/>
          <a:lstStyle/>
          <a:p>
            <a:r>
              <a:rPr lang="en-US" dirty="0" smtClean="0">
                <a:ea typeface="ＭＳ Ｐゴシック" charset="-128"/>
              </a:rPr>
              <a:t>Conditions of monopoly</a:t>
            </a:r>
          </a:p>
        </p:txBody>
      </p:sp>
      <p:sp>
        <p:nvSpPr>
          <p:cNvPr id="28676" name="Content Placeholder 4"/>
          <p:cNvSpPr>
            <a:spLocks noGrp="1"/>
          </p:cNvSpPr>
          <p:nvPr>
            <p:ph sz="quarter" idx="2"/>
          </p:nvPr>
        </p:nvSpPr>
        <p:spPr>
          <a:xfrm>
            <a:off x="301625" y="2471738"/>
            <a:ext cx="4117975" cy="3776662"/>
          </a:xfrm>
        </p:spPr>
        <p:txBody>
          <a:bodyPr/>
          <a:lstStyle/>
          <a:p>
            <a:pPr marL="457200" indent="-457200">
              <a:buFont typeface="Georgia" charset="0"/>
              <a:buAutoNum type="arabicPeriod"/>
            </a:pPr>
            <a:r>
              <a:rPr lang="en-US" sz="2200" dirty="0" smtClean="0"/>
              <a:t>Show equilibrium (allocative efficiency)</a:t>
            </a:r>
          </a:p>
          <a:p>
            <a:pPr marL="457200" indent="-457200">
              <a:buFont typeface="Georgia" charset="0"/>
              <a:buAutoNum type="arabicPeriod"/>
            </a:pPr>
            <a:r>
              <a:rPr lang="en-US" sz="2200" dirty="0" smtClean="0"/>
              <a:t>Indicate the area of consumer surplus</a:t>
            </a:r>
          </a:p>
          <a:p>
            <a:pPr marL="457200" indent="-457200">
              <a:buFont typeface="Georgia" charset="0"/>
              <a:buAutoNum type="arabicPeriod"/>
            </a:pPr>
            <a:r>
              <a:rPr lang="en-US" sz="2200" dirty="0" smtClean="0"/>
              <a:t>Indicate the area of  producer surplus</a:t>
            </a:r>
          </a:p>
        </p:txBody>
      </p:sp>
      <p:sp>
        <p:nvSpPr>
          <p:cNvPr id="7" name="Content Placeholder 6"/>
          <p:cNvSpPr>
            <a:spLocks noGrp="1"/>
          </p:cNvSpPr>
          <p:nvPr>
            <p:ph sz="quarter" idx="4"/>
          </p:nvPr>
        </p:nvSpPr>
        <p:spPr>
          <a:xfrm>
            <a:off x="4644008" y="2044136"/>
            <a:ext cx="4195192" cy="3930650"/>
          </a:xfrm>
        </p:spPr>
        <p:txBody>
          <a:bodyPr/>
          <a:lstStyle/>
          <a:p>
            <a:pPr marL="457200" indent="-457200">
              <a:buFont typeface="Georgia" charset="0"/>
              <a:buAutoNum type="arabicPeriod"/>
            </a:pPr>
            <a:r>
              <a:rPr lang="en-US" sz="2200" dirty="0" smtClean="0"/>
              <a:t>Draw MC</a:t>
            </a:r>
          </a:p>
          <a:p>
            <a:pPr marL="457200" indent="-457200">
              <a:buFont typeface="Georgia" charset="0"/>
              <a:buAutoNum type="arabicPeriod"/>
            </a:pPr>
            <a:r>
              <a:rPr lang="en-US" sz="2200" dirty="0" smtClean="0"/>
              <a:t>Show the output and price where MC=MR, label as Pm [price/monopoly] and Qm [quantity monopoly]</a:t>
            </a:r>
          </a:p>
          <a:p>
            <a:pPr marL="457200" indent="-457200">
              <a:buFont typeface="Georgia" charset="0"/>
              <a:buAutoNum type="arabicPeriod"/>
            </a:pPr>
            <a:r>
              <a:rPr lang="en-US" sz="2200" dirty="0" smtClean="0"/>
              <a:t>Indicate the gain in producer surplus</a:t>
            </a:r>
          </a:p>
          <a:p>
            <a:pPr marL="457200" indent="-457200">
              <a:buFont typeface="Georgia" charset="0"/>
              <a:buAutoNum type="arabicPeriod"/>
            </a:pPr>
            <a:r>
              <a:rPr lang="en-US" sz="2200" dirty="0" smtClean="0"/>
              <a:t>Indicate the loss of consumer surplus</a:t>
            </a:r>
          </a:p>
          <a:p>
            <a:pPr marL="457200" indent="-457200">
              <a:buFont typeface="Georgia" charset="0"/>
              <a:buAutoNum type="arabicPeriod"/>
            </a:pPr>
            <a:r>
              <a:rPr lang="en-US" sz="2200" dirty="0" smtClean="0"/>
              <a:t>Show the deadweight loss triangle</a:t>
            </a:r>
          </a:p>
          <a:p>
            <a:pPr marL="457200" indent="-457200">
              <a:buFont typeface="Wingdings 2" charset="2"/>
              <a:buNone/>
            </a:pPr>
            <a:endParaRPr lang="en-US" sz="1800" dirty="0" smtClean="0"/>
          </a:p>
        </p:txBody>
      </p:sp>
      <p:sp>
        <p:nvSpPr>
          <p:cNvPr id="28678" name="Title 1"/>
          <p:cNvSpPr>
            <a:spLocks noGrp="1"/>
          </p:cNvSpPr>
          <p:nvPr>
            <p:ph type="title"/>
          </p:nvPr>
        </p:nvSpPr>
        <p:spPr>
          <a:xfrm>
            <a:off x="304800" y="304800"/>
            <a:ext cx="8534400" cy="758825"/>
          </a:xfrm>
        </p:spPr>
        <p:txBody>
          <a:bodyPr/>
          <a:lstStyle/>
          <a:p>
            <a:r>
              <a:rPr lang="en-US" sz="2600" dirty="0" smtClean="0"/>
              <a:t>Activity – comparing PC and monopoly – use side-by-side diagrams, same scales</a:t>
            </a:r>
          </a:p>
        </p:txBody>
      </p:sp>
    </p:spTree>
    <p:extLst>
      <p:ext uri="{BB962C8B-B14F-4D97-AF65-F5344CB8AC3E}">
        <p14:creationId xmlns:p14="http://schemas.microsoft.com/office/powerpoint/2010/main" val="33956028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8"/>
          <p:cNvSpPr txBox="1">
            <a:spLocks noChangeArrowheads="1"/>
          </p:cNvSpPr>
          <p:nvPr/>
        </p:nvSpPr>
        <p:spPr bwMode="auto">
          <a:xfrm>
            <a:off x="3347864" y="5661248"/>
            <a:ext cx="864988" cy="307777"/>
          </a:xfrm>
          <a:prstGeom prst="rect">
            <a:avLst/>
          </a:prstGeom>
          <a:noFill/>
          <a:ln w="9525">
            <a:noFill/>
            <a:miter lim="800000"/>
            <a:headEnd/>
            <a:tailEnd/>
          </a:ln>
        </p:spPr>
        <p:txBody>
          <a:bodyPr wrap="square">
            <a:spAutoFit/>
          </a:bodyPr>
          <a:lstStyle/>
          <a:p>
            <a:r>
              <a:rPr lang="en-GB" sz="1400" b="1" dirty="0">
                <a:latin typeface="Calibri" pitchFamily="34" charset="0"/>
              </a:rPr>
              <a:t>Quantity</a:t>
            </a:r>
          </a:p>
        </p:txBody>
      </p:sp>
      <p:sp>
        <p:nvSpPr>
          <p:cNvPr id="3078" name="TextBox 15"/>
          <p:cNvSpPr txBox="1">
            <a:spLocks noChangeArrowheads="1"/>
          </p:cNvSpPr>
          <p:nvPr/>
        </p:nvSpPr>
        <p:spPr bwMode="auto">
          <a:xfrm>
            <a:off x="3714141" y="4633173"/>
            <a:ext cx="1289907" cy="276625"/>
          </a:xfrm>
          <a:prstGeom prst="rect">
            <a:avLst/>
          </a:prstGeom>
          <a:noFill/>
          <a:ln w="9525">
            <a:noFill/>
            <a:miter lim="800000"/>
            <a:headEnd/>
            <a:tailEnd/>
          </a:ln>
        </p:spPr>
        <p:txBody>
          <a:bodyPr>
            <a:spAutoFit/>
          </a:bodyPr>
          <a:lstStyle/>
          <a:p>
            <a:r>
              <a:rPr lang="en-GB" sz="1400" b="1" dirty="0">
                <a:latin typeface="Calibri" pitchFamily="34" charset="0"/>
              </a:rPr>
              <a:t>Demand</a:t>
            </a:r>
          </a:p>
        </p:txBody>
      </p:sp>
      <p:grpSp>
        <p:nvGrpSpPr>
          <p:cNvPr id="3" name="Group 26"/>
          <p:cNvGrpSpPr>
            <a:grpSpLocks/>
          </p:cNvGrpSpPr>
          <p:nvPr/>
        </p:nvGrpSpPr>
        <p:grpSpPr bwMode="auto">
          <a:xfrm>
            <a:off x="323528" y="2492896"/>
            <a:ext cx="4394108" cy="3456384"/>
            <a:chOff x="1331412" y="1196975"/>
            <a:chExt cx="6624880" cy="4302495"/>
          </a:xfrm>
        </p:grpSpPr>
        <p:cxnSp>
          <p:nvCxnSpPr>
            <p:cNvPr id="5" name="Straight Arrow Connector 4"/>
            <p:cNvCxnSpPr/>
            <p:nvPr/>
          </p:nvCxnSpPr>
          <p:spPr bwMode="auto">
            <a:xfrm flipV="1">
              <a:off x="2410951" y="1196975"/>
              <a:ext cx="6106" cy="388937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bwMode="auto">
            <a:xfrm flipV="1">
              <a:off x="2482392" y="5013326"/>
              <a:ext cx="4681708" cy="7143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82" name="TextBox 7"/>
            <p:cNvSpPr txBox="1">
              <a:spLocks noChangeArrowheads="1"/>
            </p:cNvSpPr>
            <p:nvPr/>
          </p:nvSpPr>
          <p:spPr bwMode="auto">
            <a:xfrm>
              <a:off x="1331412" y="1196975"/>
              <a:ext cx="936123" cy="308392"/>
            </a:xfrm>
            <a:prstGeom prst="rect">
              <a:avLst/>
            </a:prstGeom>
            <a:noFill/>
            <a:ln w="9525">
              <a:noFill/>
              <a:miter lim="800000"/>
              <a:headEnd/>
              <a:tailEnd/>
            </a:ln>
          </p:spPr>
          <p:txBody>
            <a:bodyPr>
              <a:spAutoFit/>
            </a:bodyPr>
            <a:lstStyle/>
            <a:p>
              <a:r>
                <a:rPr lang="en-GB" sz="1200" b="1" dirty="0" smtClean="0">
                  <a:latin typeface="Calibri" pitchFamily="34" charset="0"/>
                </a:rPr>
                <a:t>£</a:t>
              </a:r>
              <a:endParaRPr lang="en-GB" sz="1200" b="1" dirty="0">
                <a:latin typeface="Calibri" pitchFamily="34" charset="0"/>
              </a:endParaRPr>
            </a:p>
          </p:txBody>
        </p:sp>
        <p:cxnSp>
          <p:nvCxnSpPr>
            <p:cNvPr id="11" name="Straight Connector 10"/>
            <p:cNvCxnSpPr/>
            <p:nvPr/>
          </p:nvCxnSpPr>
          <p:spPr bwMode="auto">
            <a:xfrm flipV="1">
              <a:off x="2987235" y="1557337"/>
              <a:ext cx="3456113" cy="287972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bwMode="auto">
            <a:xfrm>
              <a:off x="3274583" y="1557337"/>
              <a:ext cx="3168766" cy="287972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085" name="TextBox 14"/>
            <p:cNvSpPr txBox="1">
              <a:spLocks noChangeArrowheads="1"/>
            </p:cNvSpPr>
            <p:nvPr/>
          </p:nvSpPr>
          <p:spPr bwMode="auto">
            <a:xfrm>
              <a:off x="6516101" y="1268973"/>
              <a:ext cx="1440191" cy="307730"/>
            </a:xfrm>
            <a:prstGeom prst="rect">
              <a:avLst/>
            </a:prstGeom>
            <a:noFill/>
            <a:ln w="9525">
              <a:noFill/>
              <a:miter lim="800000"/>
              <a:headEnd/>
              <a:tailEnd/>
            </a:ln>
          </p:spPr>
          <p:txBody>
            <a:bodyPr>
              <a:spAutoFit/>
            </a:bodyPr>
            <a:lstStyle/>
            <a:p>
              <a:r>
                <a:rPr lang="en-GB" sz="1400" b="1">
                  <a:latin typeface="Calibri" pitchFamily="34" charset="0"/>
                </a:rPr>
                <a:t>Supply</a:t>
              </a:r>
            </a:p>
          </p:txBody>
        </p:sp>
        <p:cxnSp>
          <p:nvCxnSpPr>
            <p:cNvPr id="18" name="Straight Connector 17"/>
            <p:cNvCxnSpPr/>
            <p:nvPr/>
          </p:nvCxnSpPr>
          <p:spPr bwMode="auto">
            <a:xfrm rot="10800000">
              <a:off x="2410951" y="2924175"/>
              <a:ext cx="2376575" cy="0"/>
            </a:xfrm>
            <a:prstGeom prst="line">
              <a:avLst/>
            </a:prstGeom>
            <a:ln w="25400">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rot="5400000">
              <a:off x="3742951" y="3968751"/>
              <a:ext cx="2089150" cy="0"/>
            </a:xfrm>
            <a:prstGeom prst="line">
              <a:avLst/>
            </a:prstGeom>
            <a:ln w="25400">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3088" name="TextBox 28"/>
            <p:cNvSpPr txBox="1">
              <a:spLocks noChangeArrowheads="1"/>
            </p:cNvSpPr>
            <p:nvPr/>
          </p:nvSpPr>
          <p:spPr bwMode="auto">
            <a:xfrm>
              <a:off x="4571843" y="5156812"/>
              <a:ext cx="667893" cy="342658"/>
            </a:xfrm>
            <a:prstGeom prst="rect">
              <a:avLst/>
            </a:prstGeom>
            <a:noFill/>
            <a:ln w="9525">
              <a:noFill/>
              <a:miter lim="800000"/>
              <a:headEnd/>
              <a:tailEnd/>
            </a:ln>
          </p:spPr>
          <p:txBody>
            <a:bodyPr wrap="square">
              <a:spAutoFit/>
            </a:bodyPr>
            <a:lstStyle/>
            <a:p>
              <a:r>
                <a:rPr lang="en-GB" sz="1400" b="1" dirty="0">
                  <a:latin typeface="Calibri" pitchFamily="34" charset="0"/>
                </a:rPr>
                <a:t>q0</a:t>
              </a:r>
            </a:p>
          </p:txBody>
        </p:sp>
        <p:sp>
          <p:nvSpPr>
            <p:cNvPr id="3089" name="TextBox 29"/>
            <p:cNvSpPr txBox="1">
              <a:spLocks noChangeArrowheads="1"/>
            </p:cNvSpPr>
            <p:nvPr/>
          </p:nvSpPr>
          <p:spPr bwMode="auto">
            <a:xfrm>
              <a:off x="1691459" y="2708914"/>
              <a:ext cx="648085" cy="411189"/>
            </a:xfrm>
            <a:prstGeom prst="rect">
              <a:avLst/>
            </a:prstGeom>
            <a:noFill/>
            <a:ln w="9525">
              <a:noFill/>
              <a:miter lim="800000"/>
              <a:headEnd/>
              <a:tailEnd/>
            </a:ln>
          </p:spPr>
          <p:txBody>
            <a:bodyPr>
              <a:spAutoFit/>
            </a:bodyPr>
            <a:lstStyle/>
            <a:p>
              <a:r>
                <a:rPr lang="en-GB" b="1" dirty="0">
                  <a:latin typeface="Calibri" pitchFamily="34" charset="0"/>
                </a:rPr>
                <a:t>p0</a:t>
              </a:r>
            </a:p>
          </p:txBody>
        </p:sp>
        <p:sp>
          <p:nvSpPr>
            <p:cNvPr id="3090" name="TextBox 42"/>
            <p:cNvSpPr txBox="1">
              <a:spLocks noChangeArrowheads="1"/>
            </p:cNvSpPr>
            <p:nvPr/>
          </p:nvSpPr>
          <p:spPr bwMode="auto">
            <a:xfrm>
              <a:off x="2051508" y="5084815"/>
              <a:ext cx="360048" cy="369276"/>
            </a:xfrm>
            <a:prstGeom prst="rect">
              <a:avLst/>
            </a:prstGeom>
            <a:noFill/>
            <a:ln w="9525">
              <a:noFill/>
              <a:miter lim="800000"/>
              <a:headEnd/>
              <a:tailEnd/>
            </a:ln>
          </p:spPr>
          <p:txBody>
            <a:bodyPr>
              <a:spAutoFit/>
            </a:bodyPr>
            <a:lstStyle/>
            <a:p>
              <a:r>
                <a:rPr lang="en-GB" dirty="0">
                  <a:latin typeface="Calibri" pitchFamily="34" charset="0"/>
                </a:rPr>
                <a:t>0</a:t>
              </a:r>
            </a:p>
          </p:txBody>
        </p:sp>
        <p:sp>
          <p:nvSpPr>
            <p:cNvPr id="3091" name="TextBox 28"/>
            <p:cNvSpPr txBox="1">
              <a:spLocks noChangeArrowheads="1"/>
            </p:cNvSpPr>
            <p:nvPr/>
          </p:nvSpPr>
          <p:spPr bwMode="auto">
            <a:xfrm>
              <a:off x="4860031" y="2780928"/>
              <a:ext cx="813963" cy="308392"/>
            </a:xfrm>
            <a:prstGeom prst="rect">
              <a:avLst/>
            </a:prstGeom>
            <a:noFill/>
            <a:ln w="9525">
              <a:noFill/>
              <a:miter lim="800000"/>
              <a:headEnd/>
              <a:tailEnd/>
            </a:ln>
          </p:spPr>
          <p:txBody>
            <a:bodyPr wrap="square">
              <a:spAutoFit/>
            </a:bodyPr>
            <a:lstStyle/>
            <a:p>
              <a:r>
                <a:rPr lang="en-GB" sz="1200" b="1" dirty="0" smtClean="0">
                  <a:latin typeface="Calibri" pitchFamily="34" charset="0"/>
                </a:rPr>
                <a:t>AE</a:t>
              </a:r>
              <a:endParaRPr lang="en-GB" sz="1200" b="1" dirty="0">
                <a:latin typeface="Calibri" pitchFamily="34" charset="0"/>
              </a:endParaRPr>
            </a:p>
          </p:txBody>
        </p:sp>
        <p:sp>
          <p:nvSpPr>
            <p:cNvPr id="26" name="Flowchart: Connector 25"/>
            <p:cNvSpPr/>
            <p:nvPr/>
          </p:nvSpPr>
          <p:spPr>
            <a:xfrm>
              <a:off x="4716086" y="2852737"/>
              <a:ext cx="144468" cy="144463"/>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3077" name="Title 1"/>
          <p:cNvSpPr>
            <a:spLocks noGrp="1"/>
          </p:cNvSpPr>
          <p:nvPr>
            <p:ph type="title"/>
          </p:nvPr>
        </p:nvSpPr>
        <p:spPr>
          <a:xfrm>
            <a:off x="323528" y="332656"/>
            <a:ext cx="3898776" cy="980728"/>
          </a:xfrm>
        </p:spPr>
        <p:txBody>
          <a:bodyPr/>
          <a:lstStyle/>
          <a:p>
            <a:r>
              <a:rPr lang="en-GB" sz="3200" dirty="0" smtClean="0"/>
              <a:t>Perfect Competition</a:t>
            </a:r>
          </a:p>
        </p:txBody>
      </p:sp>
      <p:sp>
        <p:nvSpPr>
          <p:cNvPr id="24" name="TextBox 14"/>
          <p:cNvSpPr txBox="1">
            <a:spLocks noChangeArrowheads="1"/>
          </p:cNvSpPr>
          <p:nvPr/>
        </p:nvSpPr>
        <p:spPr bwMode="auto">
          <a:xfrm>
            <a:off x="4685734" y="1965511"/>
            <a:ext cx="458980" cy="307777"/>
          </a:xfrm>
          <a:prstGeom prst="rect">
            <a:avLst/>
          </a:prstGeom>
          <a:noFill/>
          <a:ln w="9525">
            <a:noFill/>
            <a:miter lim="800000"/>
            <a:headEnd/>
            <a:tailEnd/>
          </a:ln>
        </p:spPr>
        <p:txBody>
          <a:bodyPr>
            <a:spAutoFit/>
          </a:bodyPr>
          <a:lstStyle/>
          <a:p>
            <a:r>
              <a:rPr lang="en-GB" sz="1400" b="1">
                <a:latin typeface="Calibri" pitchFamily="34" charset="0"/>
              </a:rPr>
              <a:t>£</a:t>
            </a:r>
          </a:p>
        </p:txBody>
      </p:sp>
      <p:sp>
        <p:nvSpPr>
          <p:cNvPr id="25" name="TextBox 15"/>
          <p:cNvSpPr txBox="1">
            <a:spLocks noChangeArrowheads="1"/>
          </p:cNvSpPr>
          <p:nvPr/>
        </p:nvSpPr>
        <p:spPr bwMode="auto">
          <a:xfrm>
            <a:off x="7626590" y="5530850"/>
            <a:ext cx="1089920" cy="307777"/>
          </a:xfrm>
          <a:prstGeom prst="rect">
            <a:avLst/>
          </a:prstGeom>
          <a:noFill/>
          <a:ln w="9525">
            <a:noFill/>
            <a:miter lim="800000"/>
            <a:headEnd/>
            <a:tailEnd/>
          </a:ln>
        </p:spPr>
        <p:txBody>
          <a:bodyPr>
            <a:spAutoFit/>
          </a:bodyPr>
          <a:lstStyle/>
          <a:p>
            <a:r>
              <a:rPr lang="en-GB" sz="1400" b="1" dirty="0">
                <a:latin typeface="Calibri" pitchFamily="34" charset="0"/>
              </a:rPr>
              <a:t>Quantity</a:t>
            </a:r>
          </a:p>
        </p:txBody>
      </p:sp>
      <p:cxnSp>
        <p:nvCxnSpPr>
          <p:cNvPr id="27" name="Straight Connector 26"/>
          <p:cNvCxnSpPr/>
          <p:nvPr/>
        </p:nvCxnSpPr>
        <p:spPr>
          <a:xfrm>
            <a:off x="5381159" y="2193694"/>
            <a:ext cx="2229152" cy="2705249"/>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extBox 18"/>
          <p:cNvSpPr txBox="1">
            <a:spLocks noChangeArrowheads="1"/>
          </p:cNvSpPr>
          <p:nvPr/>
        </p:nvSpPr>
        <p:spPr bwMode="auto">
          <a:xfrm>
            <a:off x="7668473" y="4732992"/>
            <a:ext cx="458981" cy="307777"/>
          </a:xfrm>
          <a:prstGeom prst="rect">
            <a:avLst/>
          </a:prstGeom>
          <a:noFill/>
          <a:ln w="9525">
            <a:noFill/>
            <a:miter lim="800000"/>
            <a:headEnd/>
            <a:tailEnd/>
          </a:ln>
        </p:spPr>
        <p:txBody>
          <a:bodyPr>
            <a:spAutoFit/>
          </a:bodyPr>
          <a:lstStyle/>
          <a:p>
            <a:r>
              <a:rPr lang="en-GB" sz="1400" b="1">
                <a:latin typeface="Calibri" pitchFamily="34" charset="0"/>
              </a:rPr>
              <a:t>AR</a:t>
            </a:r>
          </a:p>
        </p:txBody>
      </p:sp>
      <p:cxnSp>
        <p:nvCxnSpPr>
          <p:cNvPr id="29" name="Straight Connector 28"/>
          <p:cNvCxnSpPr/>
          <p:nvPr/>
        </p:nvCxnSpPr>
        <p:spPr>
          <a:xfrm>
            <a:off x="5373572" y="2519496"/>
            <a:ext cx="1142644" cy="249368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0"/>
          <p:cNvSpPr txBox="1">
            <a:spLocks noChangeArrowheads="1"/>
          </p:cNvSpPr>
          <p:nvPr/>
        </p:nvSpPr>
        <p:spPr bwMode="auto">
          <a:xfrm>
            <a:off x="6300192" y="4941168"/>
            <a:ext cx="539552" cy="307777"/>
          </a:xfrm>
          <a:prstGeom prst="rect">
            <a:avLst/>
          </a:prstGeom>
          <a:noFill/>
          <a:ln w="9525">
            <a:noFill/>
            <a:miter lim="800000"/>
            <a:headEnd/>
            <a:tailEnd/>
          </a:ln>
        </p:spPr>
        <p:txBody>
          <a:bodyPr wrap="square">
            <a:spAutoFit/>
          </a:bodyPr>
          <a:lstStyle/>
          <a:p>
            <a:r>
              <a:rPr lang="en-GB" sz="1400" b="1" dirty="0">
                <a:latin typeface="Calibri" pitchFamily="34" charset="0"/>
              </a:rPr>
              <a:t>MR</a:t>
            </a:r>
          </a:p>
        </p:txBody>
      </p:sp>
      <p:cxnSp>
        <p:nvCxnSpPr>
          <p:cNvPr id="33" name="Straight Connector 32"/>
          <p:cNvCxnSpPr/>
          <p:nvPr/>
        </p:nvCxnSpPr>
        <p:spPr>
          <a:xfrm>
            <a:off x="6176471" y="3183300"/>
            <a:ext cx="58163" cy="2213496"/>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259775" y="3183300"/>
            <a:ext cx="916696" cy="0"/>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5" name="Arc 34"/>
          <p:cNvSpPr/>
          <p:nvPr/>
        </p:nvSpPr>
        <p:spPr>
          <a:xfrm rot="6283241">
            <a:off x="4191581" y="1721187"/>
            <a:ext cx="3365393" cy="2460539"/>
          </a:xfrm>
          <a:prstGeom prst="arc">
            <a:avLst>
              <a:gd name="adj1" fmla="val 13459273"/>
              <a:gd name="adj2" fmla="val 204004"/>
            </a:avLst>
          </a:prstGeom>
          <a:ln w="34925">
            <a:solidFill>
              <a:srgbClr val="92D05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36" name="TextBox 34"/>
          <p:cNvSpPr txBox="1">
            <a:spLocks noChangeArrowheads="1"/>
          </p:cNvSpPr>
          <p:nvPr/>
        </p:nvSpPr>
        <p:spPr bwMode="auto">
          <a:xfrm>
            <a:off x="7094432" y="2131463"/>
            <a:ext cx="458981" cy="307777"/>
          </a:xfrm>
          <a:prstGeom prst="rect">
            <a:avLst/>
          </a:prstGeom>
          <a:noFill/>
          <a:ln w="9525">
            <a:noFill/>
            <a:miter lim="800000"/>
            <a:headEnd/>
            <a:tailEnd/>
          </a:ln>
        </p:spPr>
        <p:txBody>
          <a:bodyPr>
            <a:spAutoFit/>
          </a:bodyPr>
          <a:lstStyle/>
          <a:p>
            <a:r>
              <a:rPr lang="en-GB" sz="1400" b="1">
                <a:latin typeface="Calibri" pitchFamily="34" charset="0"/>
              </a:rPr>
              <a:t>MC</a:t>
            </a:r>
          </a:p>
        </p:txBody>
      </p:sp>
      <p:cxnSp>
        <p:nvCxnSpPr>
          <p:cNvPr id="37" name="Straight Connector 36"/>
          <p:cNvCxnSpPr/>
          <p:nvPr/>
        </p:nvCxnSpPr>
        <p:spPr>
          <a:xfrm flipV="1">
            <a:off x="5148064" y="3901880"/>
            <a:ext cx="1529300" cy="31176"/>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8" name="TextBox 24"/>
          <p:cNvSpPr txBox="1">
            <a:spLocks noChangeArrowheads="1"/>
          </p:cNvSpPr>
          <p:nvPr/>
        </p:nvSpPr>
        <p:spPr bwMode="auto">
          <a:xfrm>
            <a:off x="4644008" y="3068960"/>
            <a:ext cx="558932" cy="369332"/>
          </a:xfrm>
          <a:prstGeom prst="rect">
            <a:avLst/>
          </a:prstGeom>
          <a:noFill/>
          <a:ln w="9525">
            <a:noFill/>
            <a:miter lim="800000"/>
            <a:headEnd/>
            <a:tailEnd/>
          </a:ln>
        </p:spPr>
        <p:txBody>
          <a:bodyPr wrap="square">
            <a:spAutoFit/>
          </a:bodyPr>
          <a:lstStyle/>
          <a:p>
            <a:r>
              <a:rPr lang="en-GB" b="1" dirty="0" smtClean="0"/>
              <a:t>Pm</a:t>
            </a:r>
            <a:endParaRPr lang="en-GB" b="1" dirty="0"/>
          </a:p>
        </p:txBody>
      </p:sp>
      <p:sp>
        <p:nvSpPr>
          <p:cNvPr id="41" name="TextBox 31"/>
          <p:cNvSpPr txBox="1">
            <a:spLocks noChangeArrowheads="1"/>
          </p:cNvSpPr>
          <p:nvPr/>
        </p:nvSpPr>
        <p:spPr bwMode="auto">
          <a:xfrm>
            <a:off x="4499992" y="3717032"/>
            <a:ext cx="647061" cy="369332"/>
          </a:xfrm>
          <a:prstGeom prst="rect">
            <a:avLst/>
          </a:prstGeom>
          <a:noFill/>
          <a:ln w="9525">
            <a:noFill/>
            <a:miter lim="800000"/>
            <a:headEnd/>
            <a:tailEnd/>
          </a:ln>
        </p:spPr>
        <p:txBody>
          <a:bodyPr wrap="square">
            <a:spAutoFit/>
          </a:bodyPr>
          <a:lstStyle/>
          <a:p>
            <a:r>
              <a:rPr lang="en-GB" b="1" dirty="0" err="1" smtClean="0"/>
              <a:t>Ppc</a:t>
            </a:r>
            <a:endParaRPr lang="en-GB" b="1" dirty="0"/>
          </a:p>
        </p:txBody>
      </p:sp>
      <p:sp>
        <p:nvSpPr>
          <p:cNvPr id="42" name="TextBox 42"/>
          <p:cNvSpPr txBox="1">
            <a:spLocks noChangeArrowheads="1"/>
          </p:cNvSpPr>
          <p:nvPr/>
        </p:nvSpPr>
        <p:spPr bwMode="auto">
          <a:xfrm>
            <a:off x="4931029" y="5308940"/>
            <a:ext cx="458980" cy="284313"/>
          </a:xfrm>
          <a:prstGeom prst="rect">
            <a:avLst/>
          </a:prstGeom>
          <a:noFill/>
          <a:ln w="9525">
            <a:noFill/>
            <a:miter lim="800000"/>
            <a:headEnd/>
            <a:tailEnd/>
          </a:ln>
        </p:spPr>
        <p:txBody>
          <a:bodyPr>
            <a:spAutoFit/>
          </a:bodyPr>
          <a:lstStyle/>
          <a:p>
            <a:r>
              <a:rPr lang="en-GB" b="1"/>
              <a:t>0</a:t>
            </a:r>
          </a:p>
        </p:txBody>
      </p:sp>
      <p:sp>
        <p:nvSpPr>
          <p:cNvPr id="43" name="TextBox 43"/>
          <p:cNvSpPr txBox="1">
            <a:spLocks noChangeArrowheads="1"/>
          </p:cNvSpPr>
          <p:nvPr/>
        </p:nvSpPr>
        <p:spPr bwMode="auto">
          <a:xfrm>
            <a:off x="6020949" y="5531022"/>
            <a:ext cx="495267" cy="307777"/>
          </a:xfrm>
          <a:prstGeom prst="rect">
            <a:avLst/>
          </a:prstGeom>
          <a:noFill/>
          <a:ln w="9525">
            <a:noFill/>
            <a:miter lim="800000"/>
            <a:headEnd/>
            <a:tailEnd/>
          </a:ln>
        </p:spPr>
        <p:txBody>
          <a:bodyPr wrap="square">
            <a:spAutoFit/>
          </a:bodyPr>
          <a:lstStyle/>
          <a:p>
            <a:r>
              <a:rPr lang="en-GB" sz="1400" b="1" dirty="0" err="1" smtClean="0">
                <a:latin typeface="Calibri" pitchFamily="34" charset="0"/>
              </a:rPr>
              <a:t>Qm</a:t>
            </a:r>
            <a:endParaRPr lang="en-GB" sz="1400" b="1" dirty="0">
              <a:latin typeface="Calibri" pitchFamily="34" charset="0"/>
            </a:endParaRPr>
          </a:p>
        </p:txBody>
      </p:sp>
      <p:cxnSp>
        <p:nvCxnSpPr>
          <p:cNvPr id="45" name="Straight Arrow Connector 44"/>
          <p:cNvCxnSpPr/>
          <p:nvPr/>
        </p:nvCxnSpPr>
        <p:spPr bwMode="auto">
          <a:xfrm flipV="1">
            <a:off x="5220072" y="1916832"/>
            <a:ext cx="4050" cy="3493458"/>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bwMode="auto">
          <a:xfrm flipV="1">
            <a:off x="5220072" y="5373216"/>
            <a:ext cx="3105253" cy="6416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7" name="TextBox 43"/>
          <p:cNvSpPr txBox="1">
            <a:spLocks noChangeArrowheads="1"/>
          </p:cNvSpPr>
          <p:nvPr/>
        </p:nvSpPr>
        <p:spPr bwMode="auto">
          <a:xfrm>
            <a:off x="6732240" y="5517232"/>
            <a:ext cx="504056" cy="307777"/>
          </a:xfrm>
          <a:prstGeom prst="rect">
            <a:avLst/>
          </a:prstGeom>
          <a:noFill/>
          <a:ln w="9525">
            <a:noFill/>
            <a:miter lim="800000"/>
            <a:headEnd/>
            <a:tailEnd/>
          </a:ln>
        </p:spPr>
        <p:txBody>
          <a:bodyPr wrap="square">
            <a:spAutoFit/>
          </a:bodyPr>
          <a:lstStyle/>
          <a:p>
            <a:r>
              <a:rPr lang="en-GB" sz="1400" b="1" dirty="0" err="1" smtClean="0">
                <a:latin typeface="Calibri" pitchFamily="34" charset="0"/>
              </a:rPr>
              <a:t>Qpc</a:t>
            </a:r>
            <a:endParaRPr lang="en-GB" sz="1400" b="1" dirty="0">
              <a:latin typeface="Calibri" pitchFamily="34" charset="0"/>
            </a:endParaRPr>
          </a:p>
        </p:txBody>
      </p:sp>
      <p:cxnSp>
        <p:nvCxnSpPr>
          <p:cNvPr id="50" name="Straight Connector 49"/>
          <p:cNvCxnSpPr/>
          <p:nvPr/>
        </p:nvCxnSpPr>
        <p:spPr>
          <a:xfrm>
            <a:off x="6804248" y="3933056"/>
            <a:ext cx="0" cy="1440160"/>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57" name="Title 1"/>
          <p:cNvSpPr txBox="1">
            <a:spLocks/>
          </p:cNvSpPr>
          <p:nvPr/>
        </p:nvSpPr>
        <p:spPr bwMode="auto">
          <a:xfrm>
            <a:off x="4860032" y="188640"/>
            <a:ext cx="3898776" cy="98072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3300" b="0" i="0" u="none" strike="noStrike" kern="1200" cap="none" spc="0" normalizeH="0" baseline="0" noProof="0" dirty="0" smtClean="0">
                <a:ln>
                  <a:noFill/>
                </a:ln>
                <a:solidFill>
                  <a:schemeClr val="accent3">
                    <a:shade val="75000"/>
                  </a:schemeClr>
                </a:solidFill>
                <a:effectLst/>
                <a:uLnTx/>
                <a:uFillTx/>
                <a:latin typeface="+mj-lt"/>
                <a:ea typeface="ＭＳ Ｐゴシック" charset="-128"/>
                <a:cs typeface="ＭＳ Ｐゴシック" charset="-128"/>
              </a:rPr>
              <a:t>Monopoly</a:t>
            </a:r>
          </a:p>
        </p:txBody>
      </p:sp>
    </p:spTree>
    <p:extLst>
      <p:ext uri="{BB962C8B-B14F-4D97-AF65-F5344CB8AC3E}">
        <p14:creationId xmlns:p14="http://schemas.microsoft.com/office/powerpoint/2010/main" val="4805792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8"/>
          <p:cNvSpPr txBox="1">
            <a:spLocks noChangeArrowheads="1"/>
          </p:cNvSpPr>
          <p:nvPr/>
        </p:nvSpPr>
        <p:spPr bwMode="auto">
          <a:xfrm>
            <a:off x="3461626" y="6079678"/>
            <a:ext cx="864988" cy="307777"/>
          </a:xfrm>
          <a:prstGeom prst="rect">
            <a:avLst/>
          </a:prstGeom>
          <a:noFill/>
          <a:ln w="9525">
            <a:noFill/>
            <a:miter lim="800000"/>
            <a:headEnd/>
            <a:tailEnd/>
          </a:ln>
        </p:spPr>
        <p:txBody>
          <a:bodyPr wrap="square">
            <a:spAutoFit/>
          </a:bodyPr>
          <a:lstStyle/>
          <a:p>
            <a:r>
              <a:rPr lang="en-GB" sz="1400" b="1" dirty="0">
                <a:latin typeface="Calibri" pitchFamily="34" charset="0"/>
              </a:rPr>
              <a:t>Quantity</a:t>
            </a:r>
          </a:p>
        </p:txBody>
      </p:sp>
      <p:grpSp>
        <p:nvGrpSpPr>
          <p:cNvPr id="2" name="Group 26"/>
          <p:cNvGrpSpPr>
            <a:grpSpLocks/>
          </p:cNvGrpSpPr>
          <p:nvPr/>
        </p:nvGrpSpPr>
        <p:grpSpPr bwMode="auto">
          <a:xfrm>
            <a:off x="467544" y="3140968"/>
            <a:ext cx="4394108" cy="3024336"/>
            <a:chOff x="1331412" y="1196975"/>
            <a:chExt cx="6624880" cy="4302495"/>
          </a:xfrm>
        </p:grpSpPr>
        <p:cxnSp>
          <p:nvCxnSpPr>
            <p:cNvPr id="5" name="Straight Arrow Connector 4"/>
            <p:cNvCxnSpPr/>
            <p:nvPr/>
          </p:nvCxnSpPr>
          <p:spPr bwMode="auto">
            <a:xfrm flipV="1">
              <a:off x="2410951" y="1196975"/>
              <a:ext cx="6106" cy="388937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bwMode="auto">
            <a:xfrm flipV="1">
              <a:off x="2482392" y="5013326"/>
              <a:ext cx="4681708" cy="7143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82" name="TextBox 7"/>
            <p:cNvSpPr txBox="1">
              <a:spLocks noChangeArrowheads="1"/>
            </p:cNvSpPr>
            <p:nvPr/>
          </p:nvSpPr>
          <p:spPr bwMode="auto">
            <a:xfrm>
              <a:off x="1331412" y="1196975"/>
              <a:ext cx="936123" cy="308392"/>
            </a:xfrm>
            <a:prstGeom prst="rect">
              <a:avLst/>
            </a:prstGeom>
            <a:noFill/>
            <a:ln w="9525">
              <a:noFill/>
              <a:miter lim="800000"/>
              <a:headEnd/>
              <a:tailEnd/>
            </a:ln>
          </p:spPr>
          <p:txBody>
            <a:bodyPr>
              <a:spAutoFit/>
            </a:bodyPr>
            <a:lstStyle/>
            <a:p>
              <a:r>
                <a:rPr lang="en-GB" sz="1200" b="1" dirty="0" smtClean="0">
                  <a:latin typeface="Calibri" pitchFamily="34" charset="0"/>
                </a:rPr>
                <a:t>£</a:t>
              </a:r>
              <a:endParaRPr lang="en-GB" sz="1200" b="1" dirty="0">
                <a:latin typeface="Calibri" pitchFamily="34" charset="0"/>
              </a:endParaRPr>
            </a:p>
          </p:txBody>
        </p:sp>
        <p:cxnSp>
          <p:nvCxnSpPr>
            <p:cNvPr id="11" name="Straight Connector 10"/>
            <p:cNvCxnSpPr/>
            <p:nvPr/>
          </p:nvCxnSpPr>
          <p:spPr bwMode="auto">
            <a:xfrm flipV="1">
              <a:off x="2987235" y="1557337"/>
              <a:ext cx="3456113" cy="287972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bwMode="auto">
            <a:xfrm>
              <a:off x="3274583" y="1557337"/>
              <a:ext cx="3168766" cy="287972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085" name="TextBox 14"/>
            <p:cNvSpPr txBox="1">
              <a:spLocks noChangeArrowheads="1"/>
            </p:cNvSpPr>
            <p:nvPr/>
          </p:nvSpPr>
          <p:spPr bwMode="auto">
            <a:xfrm>
              <a:off x="6516101" y="1268973"/>
              <a:ext cx="1440191" cy="307730"/>
            </a:xfrm>
            <a:prstGeom prst="rect">
              <a:avLst/>
            </a:prstGeom>
            <a:noFill/>
            <a:ln w="9525">
              <a:noFill/>
              <a:miter lim="800000"/>
              <a:headEnd/>
              <a:tailEnd/>
            </a:ln>
          </p:spPr>
          <p:txBody>
            <a:bodyPr>
              <a:spAutoFit/>
            </a:bodyPr>
            <a:lstStyle/>
            <a:p>
              <a:r>
                <a:rPr lang="en-GB" sz="1400" b="1">
                  <a:latin typeface="Calibri" pitchFamily="34" charset="0"/>
                </a:rPr>
                <a:t>Supply</a:t>
              </a:r>
            </a:p>
          </p:txBody>
        </p:sp>
        <p:cxnSp>
          <p:nvCxnSpPr>
            <p:cNvPr id="18" name="Straight Connector 17"/>
            <p:cNvCxnSpPr/>
            <p:nvPr/>
          </p:nvCxnSpPr>
          <p:spPr bwMode="auto">
            <a:xfrm rot="10800000">
              <a:off x="2410951" y="2924175"/>
              <a:ext cx="2376575" cy="0"/>
            </a:xfrm>
            <a:prstGeom prst="line">
              <a:avLst/>
            </a:prstGeom>
            <a:ln w="25400">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rot="5400000">
              <a:off x="3742951" y="3968751"/>
              <a:ext cx="2089150" cy="0"/>
            </a:xfrm>
            <a:prstGeom prst="line">
              <a:avLst/>
            </a:prstGeom>
            <a:ln w="25400">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3088" name="TextBox 28"/>
            <p:cNvSpPr txBox="1">
              <a:spLocks noChangeArrowheads="1"/>
            </p:cNvSpPr>
            <p:nvPr/>
          </p:nvSpPr>
          <p:spPr bwMode="auto">
            <a:xfrm>
              <a:off x="4571843" y="5156812"/>
              <a:ext cx="667893" cy="342658"/>
            </a:xfrm>
            <a:prstGeom prst="rect">
              <a:avLst/>
            </a:prstGeom>
            <a:noFill/>
            <a:ln w="9525">
              <a:noFill/>
              <a:miter lim="800000"/>
              <a:headEnd/>
              <a:tailEnd/>
            </a:ln>
          </p:spPr>
          <p:txBody>
            <a:bodyPr wrap="square">
              <a:spAutoFit/>
            </a:bodyPr>
            <a:lstStyle/>
            <a:p>
              <a:r>
                <a:rPr lang="en-GB" sz="1400" b="1" dirty="0">
                  <a:latin typeface="Calibri" pitchFamily="34" charset="0"/>
                </a:rPr>
                <a:t>q0</a:t>
              </a:r>
            </a:p>
          </p:txBody>
        </p:sp>
        <p:sp>
          <p:nvSpPr>
            <p:cNvPr id="3089" name="TextBox 29"/>
            <p:cNvSpPr txBox="1">
              <a:spLocks noChangeArrowheads="1"/>
            </p:cNvSpPr>
            <p:nvPr/>
          </p:nvSpPr>
          <p:spPr bwMode="auto">
            <a:xfrm>
              <a:off x="1691459" y="2708914"/>
              <a:ext cx="648085" cy="411189"/>
            </a:xfrm>
            <a:prstGeom prst="rect">
              <a:avLst/>
            </a:prstGeom>
            <a:noFill/>
            <a:ln w="9525">
              <a:noFill/>
              <a:miter lim="800000"/>
              <a:headEnd/>
              <a:tailEnd/>
            </a:ln>
          </p:spPr>
          <p:txBody>
            <a:bodyPr>
              <a:spAutoFit/>
            </a:bodyPr>
            <a:lstStyle/>
            <a:p>
              <a:r>
                <a:rPr lang="en-GB" b="1" dirty="0">
                  <a:latin typeface="Calibri" pitchFamily="34" charset="0"/>
                </a:rPr>
                <a:t>p0</a:t>
              </a:r>
            </a:p>
          </p:txBody>
        </p:sp>
        <p:sp>
          <p:nvSpPr>
            <p:cNvPr id="3090" name="TextBox 42"/>
            <p:cNvSpPr txBox="1">
              <a:spLocks noChangeArrowheads="1"/>
            </p:cNvSpPr>
            <p:nvPr/>
          </p:nvSpPr>
          <p:spPr bwMode="auto">
            <a:xfrm>
              <a:off x="2051508" y="5084815"/>
              <a:ext cx="360048" cy="369276"/>
            </a:xfrm>
            <a:prstGeom prst="rect">
              <a:avLst/>
            </a:prstGeom>
            <a:noFill/>
            <a:ln w="9525">
              <a:noFill/>
              <a:miter lim="800000"/>
              <a:headEnd/>
              <a:tailEnd/>
            </a:ln>
          </p:spPr>
          <p:txBody>
            <a:bodyPr>
              <a:spAutoFit/>
            </a:bodyPr>
            <a:lstStyle/>
            <a:p>
              <a:r>
                <a:rPr lang="en-GB" dirty="0">
                  <a:latin typeface="Calibri" pitchFamily="34" charset="0"/>
                </a:rPr>
                <a:t>0</a:t>
              </a:r>
            </a:p>
          </p:txBody>
        </p:sp>
        <p:sp>
          <p:nvSpPr>
            <p:cNvPr id="3091" name="TextBox 28"/>
            <p:cNvSpPr txBox="1">
              <a:spLocks noChangeArrowheads="1"/>
            </p:cNvSpPr>
            <p:nvPr/>
          </p:nvSpPr>
          <p:spPr bwMode="auto">
            <a:xfrm>
              <a:off x="4860031" y="2780928"/>
              <a:ext cx="813963" cy="308392"/>
            </a:xfrm>
            <a:prstGeom prst="rect">
              <a:avLst/>
            </a:prstGeom>
            <a:noFill/>
            <a:ln w="9525">
              <a:noFill/>
              <a:miter lim="800000"/>
              <a:headEnd/>
              <a:tailEnd/>
            </a:ln>
          </p:spPr>
          <p:txBody>
            <a:bodyPr wrap="square">
              <a:spAutoFit/>
            </a:bodyPr>
            <a:lstStyle/>
            <a:p>
              <a:r>
                <a:rPr lang="en-GB" sz="1200" b="1" dirty="0" smtClean="0">
                  <a:latin typeface="Calibri" pitchFamily="34" charset="0"/>
                </a:rPr>
                <a:t>AE</a:t>
              </a:r>
              <a:endParaRPr lang="en-GB" sz="1200" b="1" dirty="0">
                <a:latin typeface="Calibri" pitchFamily="34" charset="0"/>
              </a:endParaRPr>
            </a:p>
          </p:txBody>
        </p:sp>
        <p:sp>
          <p:nvSpPr>
            <p:cNvPr id="26" name="Flowchart: Connector 25"/>
            <p:cNvSpPr/>
            <p:nvPr/>
          </p:nvSpPr>
          <p:spPr>
            <a:xfrm>
              <a:off x="4716086" y="2852737"/>
              <a:ext cx="144468" cy="144463"/>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3077" name="Title 1"/>
          <p:cNvSpPr>
            <a:spLocks noGrp="1"/>
          </p:cNvSpPr>
          <p:nvPr>
            <p:ph type="title"/>
          </p:nvPr>
        </p:nvSpPr>
        <p:spPr>
          <a:xfrm>
            <a:off x="323528" y="332656"/>
            <a:ext cx="3898776" cy="720080"/>
          </a:xfrm>
        </p:spPr>
        <p:txBody>
          <a:bodyPr/>
          <a:lstStyle/>
          <a:p>
            <a:r>
              <a:rPr lang="en-GB" sz="3200" dirty="0" smtClean="0"/>
              <a:t>Perfect Competition</a:t>
            </a:r>
          </a:p>
        </p:txBody>
      </p:sp>
      <p:sp>
        <p:nvSpPr>
          <p:cNvPr id="57" name="Title 1"/>
          <p:cNvSpPr txBox="1">
            <a:spLocks/>
          </p:cNvSpPr>
          <p:nvPr/>
        </p:nvSpPr>
        <p:spPr bwMode="auto">
          <a:xfrm>
            <a:off x="5508104" y="0"/>
            <a:ext cx="2664296" cy="54868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3300" b="0" i="0" u="none" strike="noStrike" kern="1200" cap="none" spc="0" normalizeH="0" baseline="0" noProof="0" dirty="0" smtClean="0">
                <a:ln>
                  <a:noFill/>
                </a:ln>
                <a:solidFill>
                  <a:schemeClr val="accent3">
                    <a:shade val="75000"/>
                  </a:schemeClr>
                </a:solidFill>
                <a:effectLst/>
                <a:uLnTx/>
                <a:uFillTx/>
                <a:latin typeface="+mj-lt"/>
                <a:ea typeface="ＭＳ Ｐゴシック" charset="-128"/>
                <a:cs typeface="ＭＳ Ｐゴシック" charset="-128"/>
              </a:rPr>
              <a:t>Monopoly</a:t>
            </a:r>
          </a:p>
        </p:txBody>
      </p:sp>
      <p:sp>
        <p:nvSpPr>
          <p:cNvPr id="78" name="TextBox 77"/>
          <p:cNvSpPr txBox="1"/>
          <p:nvPr/>
        </p:nvSpPr>
        <p:spPr>
          <a:xfrm>
            <a:off x="4644008" y="1124744"/>
            <a:ext cx="1296144" cy="646331"/>
          </a:xfrm>
          <a:prstGeom prst="rect">
            <a:avLst/>
          </a:prstGeom>
          <a:noFill/>
        </p:spPr>
        <p:txBody>
          <a:bodyPr wrap="square" rtlCol="0">
            <a:spAutoFit/>
          </a:bodyPr>
          <a:lstStyle/>
          <a:p>
            <a:r>
              <a:rPr lang="en-GB" sz="1200" b="1" dirty="0" smtClean="0">
                <a:latin typeface="+mj-lt"/>
              </a:rPr>
              <a:t>Loss of consumer surplus</a:t>
            </a:r>
            <a:endParaRPr lang="en-GB" sz="1200" b="1" dirty="0">
              <a:latin typeface="+mj-lt"/>
            </a:endParaRPr>
          </a:p>
        </p:txBody>
      </p:sp>
      <p:pic>
        <p:nvPicPr>
          <p:cNvPr id="79" name="Picture 2"/>
          <p:cNvPicPr>
            <a:picLocks noChangeAspect="1" noChangeArrowheads="1"/>
          </p:cNvPicPr>
          <p:nvPr/>
        </p:nvPicPr>
        <p:blipFill>
          <a:blip r:embed="rId3" cstate="print"/>
          <a:srcRect l="9054" t="27273" r="50204" b="27273"/>
          <a:stretch>
            <a:fillRect/>
          </a:stretch>
        </p:blipFill>
        <p:spPr bwMode="auto">
          <a:xfrm>
            <a:off x="4860032" y="692696"/>
            <a:ext cx="648072" cy="360040"/>
          </a:xfrm>
          <a:prstGeom prst="rect">
            <a:avLst/>
          </a:prstGeom>
          <a:noFill/>
          <a:ln w="9525">
            <a:noFill/>
            <a:miter lim="800000"/>
            <a:headEnd/>
            <a:tailEnd/>
          </a:ln>
        </p:spPr>
      </p:pic>
      <p:pic>
        <p:nvPicPr>
          <p:cNvPr id="82" name="Picture 4"/>
          <p:cNvPicPr>
            <a:picLocks noChangeAspect="1" noChangeArrowheads="1"/>
          </p:cNvPicPr>
          <p:nvPr/>
        </p:nvPicPr>
        <p:blipFill>
          <a:blip r:embed="rId4" cstate="print"/>
          <a:srcRect l="17094" t="9615" r="38950" b="53297"/>
          <a:stretch>
            <a:fillRect/>
          </a:stretch>
        </p:blipFill>
        <p:spPr bwMode="auto">
          <a:xfrm>
            <a:off x="6588224" y="692696"/>
            <a:ext cx="576064" cy="432047"/>
          </a:xfrm>
          <a:prstGeom prst="rect">
            <a:avLst/>
          </a:prstGeom>
          <a:noFill/>
          <a:ln w="9525">
            <a:noFill/>
            <a:miter lim="800000"/>
            <a:headEnd/>
            <a:tailEnd/>
          </a:ln>
        </p:spPr>
      </p:pic>
      <p:sp>
        <p:nvSpPr>
          <p:cNvPr id="83" name="TextBox 82"/>
          <p:cNvSpPr txBox="1"/>
          <p:nvPr/>
        </p:nvSpPr>
        <p:spPr>
          <a:xfrm>
            <a:off x="6300192" y="1196752"/>
            <a:ext cx="1296144" cy="646331"/>
          </a:xfrm>
          <a:prstGeom prst="rect">
            <a:avLst/>
          </a:prstGeom>
          <a:noFill/>
        </p:spPr>
        <p:txBody>
          <a:bodyPr wrap="square" rtlCol="0">
            <a:spAutoFit/>
          </a:bodyPr>
          <a:lstStyle/>
          <a:p>
            <a:r>
              <a:rPr lang="en-GB" sz="1200" b="1" dirty="0" smtClean="0">
                <a:latin typeface="+mj-lt"/>
              </a:rPr>
              <a:t>Loss of producer</a:t>
            </a:r>
          </a:p>
          <a:p>
            <a:r>
              <a:rPr lang="en-GB" sz="1200" b="1" dirty="0" smtClean="0">
                <a:latin typeface="+mj-lt"/>
              </a:rPr>
              <a:t>surplus</a:t>
            </a:r>
            <a:endParaRPr lang="en-GB" sz="1200" b="1" dirty="0">
              <a:latin typeface="+mj-lt"/>
            </a:endParaRPr>
          </a:p>
        </p:txBody>
      </p:sp>
      <p:sp>
        <p:nvSpPr>
          <p:cNvPr id="85" name="Rectangle 84"/>
          <p:cNvSpPr/>
          <p:nvPr/>
        </p:nvSpPr>
        <p:spPr>
          <a:xfrm>
            <a:off x="7812360" y="692696"/>
            <a:ext cx="576064" cy="432048"/>
          </a:xfrm>
          <a:prstGeom prst="rect">
            <a:avLst/>
          </a:prstGeom>
          <a:gradFill>
            <a:gsLst>
              <a:gs pos="0">
                <a:srgbClr val="FFFF0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2711" name="Picture 7"/>
          <p:cNvPicPr>
            <a:picLocks noChangeAspect="1" noChangeArrowheads="1"/>
          </p:cNvPicPr>
          <p:nvPr/>
        </p:nvPicPr>
        <p:blipFill>
          <a:blip r:embed="rId5" cstate="print"/>
          <a:srcRect/>
          <a:stretch>
            <a:fillRect/>
          </a:stretch>
        </p:blipFill>
        <p:spPr bwMode="auto">
          <a:xfrm>
            <a:off x="4716016" y="2420888"/>
            <a:ext cx="4029075" cy="3895725"/>
          </a:xfrm>
          <a:prstGeom prst="rect">
            <a:avLst/>
          </a:prstGeom>
          <a:noFill/>
          <a:ln w="9525">
            <a:noFill/>
            <a:miter lim="800000"/>
            <a:headEnd/>
            <a:tailEnd/>
          </a:ln>
        </p:spPr>
      </p:pic>
      <p:sp>
        <p:nvSpPr>
          <p:cNvPr id="86" name="TextBox 85"/>
          <p:cNvSpPr txBox="1"/>
          <p:nvPr/>
        </p:nvSpPr>
        <p:spPr>
          <a:xfrm>
            <a:off x="7668344" y="1196752"/>
            <a:ext cx="1296144" cy="1754326"/>
          </a:xfrm>
          <a:prstGeom prst="rect">
            <a:avLst/>
          </a:prstGeom>
          <a:noFill/>
        </p:spPr>
        <p:txBody>
          <a:bodyPr wrap="square" rtlCol="0">
            <a:spAutoFit/>
          </a:bodyPr>
          <a:lstStyle/>
          <a:p>
            <a:r>
              <a:rPr lang="en-GB" sz="1200" b="1" dirty="0" smtClean="0">
                <a:latin typeface="+mj-lt"/>
              </a:rPr>
              <a:t>Gain in producer</a:t>
            </a:r>
          </a:p>
          <a:p>
            <a:r>
              <a:rPr lang="en-GB" sz="1200" b="1" dirty="0" smtClean="0">
                <a:latin typeface="+mj-lt"/>
              </a:rPr>
              <a:t>Surplus and loss of consumer surplus (consumer surplus is appropriated) by the producer</a:t>
            </a:r>
            <a:endParaRPr lang="en-GB" sz="1200" b="1" dirty="0">
              <a:latin typeface="+mj-lt"/>
            </a:endParaRPr>
          </a:p>
        </p:txBody>
      </p:sp>
    </p:spTree>
    <p:extLst>
      <p:ext uri="{BB962C8B-B14F-4D97-AF65-F5344CB8AC3E}">
        <p14:creationId xmlns:p14="http://schemas.microsoft.com/office/powerpoint/2010/main" val="14813905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itle 1"/>
          <p:cNvSpPr txBox="1">
            <a:spLocks/>
          </p:cNvSpPr>
          <p:nvPr/>
        </p:nvSpPr>
        <p:spPr bwMode="auto">
          <a:xfrm>
            <a:off x="1547664" y="260648"/>
            <a:ext cx="6264696" cy="86409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3300" b="0" i="0" u="none" strike="noStrike" kern="1200" cap="none" spc="0" normalizeH="0" baseline="0" noProof="0" dirty="0" smtClean="0">
                <a:ln>
                  <a:noFill/>
                </a:ln>
                <a:solidFill>
                  <a:schemeClr val="accent3">
                    <a:shade val="75000"/>
                  </a:schemeClr>
                </a:solidFill>
                <a:effectLst/>
                <a:uLnTx/>
                <a:uFillTx/>
                <a:latin typeface="+mj-lt"/>
                <a:ea typeface="ＭＳ Ｐゴシック" charset="-128"/>
                <a:cs typeface="ＭＳ Ｐゴシック" charset="-128"/>
              </a:rPr>
              <a:t>Monopoly – welfare loss</a:t>
            </a:r>
          </a:p>
        </p:txBody>
      </p:sp>
      <p:sp>
        <p:nvSpPr>
          <p:cNvPr id="78" name="TextBox 77"/>
          <p:cNvSpPr txBox="1"/>
          <p:nvPr/>
        </p:nvSpPr>
        <p:spPr>
          <a:xfrm>
            <a:off x="7020272" y="1916832"/>
            <a:ext cx="1296144" cy="523220"/>
          </a:xfrm>
          <a:prstGeom prst="rect">
            <a:avLst/>
          </a:prstGeom>
          <a:noFill/>
        </p:spPr>
        <p:txBody>
          <a:bodyPr wrap="square" rtlCol="0">
            <a:spAutoFit/>
          </a:bodyPr>
          <a:lstStyle/>
          <a:p>
            <a:r>
              <a:rPr lang="en-GB" sz="1400" dirty="0" smtClean="0"/>
              <a:t>Deadweight loss triangle</a:t>
            </a:r>
            <a:endParaRPr lang="en-GB" sz="1400" dirty="0"/>
          </a:p>
        </p:txBody>
      </p:sp>
      <p:grpSp>
        <p:nvGrpSpPr>
          <p:cNvPr id="54" name="Group 53"/>
          <p:cNvGrpSpPr/>
          <p:nvPr/>
        </p:nvGrpSpPr>
        <p:grpSpPr>
          <a:xfrm>
            <a:off x="6228184" y="1628800"/>
            <a:ext cx="648072" cy="1296144"/>
            <a:chOff x="6228184" y="1628800"/>
            <a:chExt cx="648072" cy="1296144"/>
          </a:xfrm>
        </p:grpSpPr>
        <p:pic>
          <p:nvPicPr>
            <p:cNvPr id="79" name="Picture 2"/>
            <p:cNvPicPr>
              <a:picLocks noChangeAspect="1" noChangeArrowheads="1"/>
            </p:cNvPicPr>
            <p:nvPr/>
          </p:nvPicPr>
          <p:blipFill>
            <a:blip r:embed="rId3" cstate="print"/>
            <a:srcRect l="13581" t="27273" r="45677" b="1"/>
            <a:stretch>
              <a:fillRect/>
            </a:stretch>
          </p:blipFill>
          <p:spPr bwMode="auto">
            <a:xfrm>
              <a:off x="6228184" y="1628800"/>
              <a:ext cx="648072" cy="576064"/>
            </a:xfrm>
            <a:prstGeom prst="rect">
              <a:avLst/>
            </a:prstGeom>
            <a:noFill/>
            <a:ln w="9525">
              <a:noFill/>
              <a:miter lim="800000"/>
              <a:headEnd/>
              <a:tailEnd/>
            </a:ln>
          </p:spPr>
        </p:pic>
        <p:pic>
          <p:nvPicPr>
            <p:cNvPr id="82" name="Picture 4"/>
            <p:cNvPicPr>
              <a:picLocks noChangeAspect="1" noChangeArrowheads="1"/>
            </p:cNvPicPr>
            <p:nvPr/>
          </p:nvPicPr>
          <p:blipFill>
            <a:blip r:embed="rId4" cstate="print"/>
            <a:srcRect l="17094" t="9615" r="44444" b="42308"/>
            <a:stretch>
              <a:fillRect/>
            </a:stretch>
          </p:blipFill>
          <p:spPr bwMode="auto">
            <a:xfrm>
              <a:off x="6228184" y="2204864"/>
              <a:ext cx="648072" cy="720080"/>
            </a:xfrm>
            <a:prstGeom prst="rect">
              <a:avLst/>
            </a:prstGeom>
            <a:noFill/>
            <a:ln w="9525">
              <a:noFill/>
              <a:miter lim="800000"/>
              <a:headEnd/>
              <a:tailEnd/>
            </a:ln>
          </p:spPr>
        </p:pic>
      </p:grpSp>
      <p:grpSp>
        <p:nvGrpSpPr>
          <p:cNvPr id="55" name="Group 54"/>
          <p:cNvGrpSpPr/>
          <p:nvPr/>
        </p:nvGrpSpPr>
        <p:grpSpPr>
          <a:xfrm>
            <a:off x="1547664" y="1412776"/>
            <a:ext cx="4942706" cy="4392488"/>
            <a:chOff x="1835696" y="1628800"/>
            <a:chExt cx="4438650" cy="4314825"/>
          </a:xfrm>
        </p:grpSpPr>
        <p:pic>
          <p:nvPicPr>
            <p:cNvPr id="73731" name="Picture 3"/>
            <p:cNvPicPr>
              <a:picLocks noChangeAspect="1" noChangeArrowheads="1"/>
            </p:cNvPicPr>
            <p:nvPr/>
          </p:nvPicPr>
          <p:blipFill>
            <a:blip r:embed="rId5" cstate="print"/>
            <a:srcRect/>
            <a:stretch>
              <a:fillRect/>
            </a:stretch>
          </p:blipFill>
          <p:spPr bwMode="auto">
            <a:xfrm>
              <a:off x="1835696" y="1628800"/>
              <a:ext cx="4438650" cy="4314825"/>
            </a:xfrm>
            <a:prstGeom prst="rect">
              <a:avLst/>
            </a:prstGeom>
            <a:noFill/>
            <a:ln w="9525">
              <a:noFill/>
              <a:miter lim="800000"/>
              <a:headEnd/>
              <a:tailEnd/>
            </a:ln>
          </p:spPr>
        </p:pic>
        <p:cxnSp>
          <p:nvCxnSpPr>
            <p:cNvPr id="51" name="Straight Connector 50"/>
            <p:cNvCxnSpPr/>
            <p:nvPr/>
          </p:nvCxnSpPr>
          <p:spPr>
            <a:xfrm>
              <a:off x="2699792" y="3717032"/>
              <a:ext cx="1512168" cy="0"/>
            </a:xfrm>
            <a:prstGeom prst="line">
              <a:avLst/>
            </a:prstGeom>
            <a:ln w="34925">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704205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 y="-13672"/>
            <a:ext cx="8229600" cy="706368"/>
          </a:xfrm>
        </p:spPr>
        <p:txBody>
          <a:bodyPr/>
          <a:lstStyle/>
          <a:p>
            <a:r>
              <a:rPr lang="en-GB" sz="3200" dirty="0" smtClean="0"/>
              <a:t>Conditions of </a:t>
            </a:r>
            <a:r>
              <a:rPr lang="en-GB" sz="3200" dirty="0" smtClean="0"/>
              <a:t>Monopolies</a:t>
            </a:r>
            <a:endParaRPr lang="en-GB" sz="3200" dirty="0" smtClean="0"/>
          </a:p>
        </p:txBody>
      </p:sp>
      <p:graphicFrame>
        <p:nvGraphicFramePr>
          <p:cNvPr id="4" name="Table 3"/>
          <p:cNvGraphicFramePr>
            <a:graphicFrameLocks noGrp="1"/>
          </p:cNvGraphicFramePr>
          <p:nvPr/>
        </p:nvGraphicFramePr>
        <p:xfrm>
          <a:off x="323528" y="980729"/>
          <a:ext cx="8640960" cy="5472607"/>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7128792">
                  <a:extLst>
                    <a:ext uri="{9D8B030D-6E8A-4147-A177-3AD203B41FA5}">
                      <a16:colId xmlns:a16="http://schemas.microsoft.com/office/drawing/2014/main" val="20001"/>
                    </a:ext>
                  </a:extLst>
                </a:gridCol>
              </a:tblGrid>
              <a:tr h="435517">
                <a:tc>
                  <a:txBody>
                    <a:bodyPr/>
                    <a:lstStyle/>
                    <a:p>
                      <a:r>
                        <a:rPr lang="en-GB" dirty="0" smtClean="0"/>
                        <a:t>Condition</a:t>
                      </a:r>
                    </a:p>
                  </a:txBody>
                  <a:tcPr/>
                </a:tc>
                <a:tc>
                  <a:txBody>
                    <a:bodyPr/>
                    <a:lstStyle/>
                    <a:p>
                      <a:r>
                        <a:rPr lang="en-GB" dirty="0" smtClean="0"/>
                        <a:t>Relevance to</a:t>
                      </a:r>
                      <a:r>
                        <a:rPr lang="en-GB" baseline="0" dirty="0" smtClean="0"/>
                        <a:t> real life monopolies</a:t>
                      </a:r>
                      <a:endParaRPr lang="en-GB" dirty="0"/>
                    </a:p>
                  </a:txBody>
                  <a:tcPr/>
                </a:tc>
                <a:extLst>
                  <a:ext uri="{0D108BD9-81ED-4DB2-BD59-A6C34878D82A}">
                    <a16:rowId xmlns:a16="http://schemas.microsoft.com/office/drawing/2014/main" val="10000"/>
                  </a:ext>
                </a:extLst>
              </a:tr>
              <a:tr h="939885">
                <a:tc>
                  <a:txBody>
                    <a:bodyPr/>
                    <a:lstStyle/>
                    <a:p>
                      <a:r>
                        <a:rPr lang="en-US" sz="1600" b="1" dirty="0" smtClean="0">
                          <a:latin typeface="Calibri" charset="0"/>
                        </a:rPr>
                        <a:t>Room for only one firm in the industry </a:t>
                      </a:r>
                      <a:endParaRPr lang="en-GB" sz="1600" dirty="0"/>
                    </a:p>
                  </a:txBody>
                  <a:tcPr/>
                </a:tc>
                <a:tc>
                  <a:txBody>
                    <a:bodyPr/>
                    <a:lstStyle/>
                    <a:p>
                      <a:endParaRPr lang="en-GB" sz="1600" dirty="0"/>
                    </a:p>
                  </a:txBody>
                  <a:tcPr/>
                </a:tc>
                <a:extLst>
                  <a:ext uri="{0D108BD9-81ED-4DB2-BD59-A6C34878D82A}">
                    <a16:rowId xmlns:a16="http://schemas.microsoft.com/office/drawing/2014/main" val="10001"/>
                  </a:ext>
                </a:extLst>
              </a:tr>
              <a:tr h="715825">
                <a:tc>
                  <a:txBody>
                    <a:bodyPr/>
                    <a:lstStyle/>
                    <a:p>
                      <a:r>
                        <a:rPr lang="en-US" sz="1600" b="1" dirty="0" smtClean="0">
                          <a:latin typeface="Calibri" charset="0"/>
                        </a:rPr>
                        <a:t>Barriers to entry</a:t>
                      </a:r>
                    </a:p>
                  </a:txBody>
                  <a:tcPr/>
                </a:tc>
                <a:tc>
                  <a:txBody>
                    <a:bodyPr/>
                    <a:lstStyle/>
                    <a:p>
                      <a:endParaRPr lang="en-GB" sz="1600" b="1" dirty="0"/>
                    </a:p>
                  </a:txBody>
                  <a:tcPr/>
                </a:tc>
                <a:extLst>
                  <a:ext uri="{0D108BD9-81ED-4DB2-BD59-A6C34878D82A}">
                    <a16:rowId xmlns:a16="http://schemas.microsoft.com/office/drawing/2014/main" val="10002"/>
                  </a:ext>
                </a:extLst>
              </a:tr>
              <a:tr h="807191">
                <a:tc>
                  <a:txBody>
                    <a:bodyPr/>
                    <a:lstStyle/>
                    <a:p>
                      <a:r>
                        <a:rPr lang="en-US" sz="1600" b="1" dirty="0" smtClean="0">
                          <a:latin typeface="Calibri" charset="0"/>
                        </a:rPr>
                        <a:t>Unfair competition </a:t>
                      </a:r>
                      <a:endParaRPr lang="en-GB" sz="1600" dirty="0"/>
                    </a:p>
                  </a:txBody>
                  <a:tcPr/>
                </a:tc>
                <a:tc>
                  <a:txBody>
                    <a:bodyPr/>
                    <a:lstStyle/>
                    <a:p>
                      <a:endParaRPr lang="en-GB" sz="1600" dirty="0"/>
                    </a:p>
                  </a:txBody>
                  <a:tcPr/>
                </a:tc>
                <a:extLst>
                  <a:ext uri="{0D108BD9-81ED-4DB2-BD59-A6C34878D82A}">
                    <a16:rowId xmlns:a16="http://schemas.microsoft.com/office/drawing/2014/main" val="10003"/>
                  </a:ext>
                </a:extLst>
              </a:tr>
              <a:tr h="986865">
                <a:tc>
                  <a:txBody>
                    <a:bodyPr/>
                    <a:lstStyle/>
                    <a:p>
                      <a:r>
                        <a:rPr lang="en-US" sz="1600" b="1" dirty="0" smtClean="0">
                          <a:latin typeface="Calibri" charset="0"/>
                        </a:rPr>
                        <a:t>Advertising on a massive scale</a:t>
                      </a:r>
                      <a:r>
                        <a:rPr lang="en-US" sz="1600" dirty="0" smtClean="0">
                          <a:latin typeface="Calibri" charset="0"/>
                        </a:rPr>
                        <a:t> </a:t>
                      </a:r>
                      <a:endParaRPr lang="en-GB" sz="1600" dirty="0"/>
                    </a:p>
                  </a:txBody>
                  <a:tcPr/>
                </a:tc>
                <a:tc>
                  <a:txBody>
                    <a:bodyPr/>
                    <a:lstStyle/>
                    <a:p>
                      <a:endParaRPr lang="en-GB" sz="1600" dirty="0"/>
                    </a:p>
                  </a:txBody>
                  <a:tcPr/>
                </a:tc>
                <a:extLst>
                  <a:ext uri="{0D108BD9-81ED-4DB2-BD59-A6C34878D82A}">
                    <a16:rowId xmlns:a16="http://schemas.microsoft.com/office/drawing/2014/main" val="10004"/>
                  </a:ext>
                </a:extLst>
              </a:tr>
              <a:tr h="847175">
                <a:tc>
                  <a:txBody>
                    <a:bodyPr/>
                    <a:lstStyle/>
                    <a:p>
                      <a:r>
                        <a:rPr lang="en-US" sz="1600" b="1" dirty="0" smtClean="0">
                          <a:latin typeface="Calibri" charset="0"/>
                        </a:rPr>
                        <a:t>Natural Monopoly </a:t>
                      </a:r>
                      <a:endParaRPr lang="en-GB" sz="1600" dirty="0"/>
                    </a:p>
                  </a:txBody>
                  <a:tcPr/>
                </a:tc>
                <a:tc>
                  <a:txBody>
                    <a:bodyPr/>
                    <a:lstStyle/>
                    <a:p>
                      <a:endParaRPr lang="en-GB" sz="1600" b="1" dirty="0"/>
                    </a:p>
                  </a:txBody>
                  <a:tcPr/>
                </a:tc>
                <a:extLst>
                  <a:ext uri="{0D108BD9-81ED-4DB2-BD59-A6C34878D82A}">
                    <a16:rowId xmlns:a16="http://schemas.microsoft.com/office/drawing/2014/main" val="10005"/>
                  </a:ext>
                </a:extLst>
              </a:tr>
              <a:tr h="740149">
                <a:tc>
                  <a:txBody>
                    <a:bodyPr/>
                    <a:lstStyle/>
                    <a:p>
                      <a:r>
                        <a:rPr lang="en-US" sz="1600" b="1" dirty="0" smtClean="0">
                          <a:latin typeface="Calibri" charset="0"/>
                        </a:rPr>
                        <a:t>Economies of scale </a:t>
                      </a:r>
                      <a:endParaRPr lang="en-GB" sz="1600" dirty="0"/>
                    </a:p>
                  </a:txBody>
                  <a:tcPr/>
                </a:tc>
                <a:tc>
                  <a:txBody>
                    <a:bodyPr/>
                    <a:lstStyle/>
                    <a:p>
                      <a:endParaRPr lang="en-GB" sz="1600"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0882714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lstStyle/>
          <a:p>
            <a:r>
              <a:rPr lang="en-GB" sz="3200" dirty="0" smtClean="0"/>
              <a:t>Conditions of Monopolies</a:t>
            </a:r>
          </a:p>
        </p:txBody>
      </p:sp>
      <p:graphicFrame>
        <p:nvGraphicFramePr>
          <p:cNvPr id="4" name="Table 3"/>
          <p:cNvGraphicFramePr>
            <a:graphicFrameLocks noGrp="1"/>
          </p:cNvGraphicFramePr>
          <p:nvPr>
            <p:extLst>
              <p:ext uri="{D42A27DB-BD31-4B8C-83A1-F6EECF244321}">
                <p14:modId xmlns:p14="http://schemas.microsoft.com/office/powerpoint/2010/main" val="726124597"/>
              </p:ext>
            </p:extLst>
          </p:nvPr>
        </p:nvGraphicFramePr>
        <p:xfrm>
          <a:off x="107504" y="692696"/>
          <a:ext cx="8928992" cy="5069159"/>
        </p:xfrm>
        <a:graphic>
          <a:graphicData uri="http://schemas.openxmlformats.org/drawingml/2006/table">
            <a:tbl>
              <a:tblPr firstRow="1" bandRow="1">
                <a:tableStyleId>{5C22544A-7EE6-4342-B048-85BDC9FD1C3A}</a:tableStyleId>
              </a:tblPr>
              <a:tblGrid>
                <a:gridCol w="1562574">
                  <a:extLst>
                    <a:ext uri="{9D8B030D-6E8A-4147-A177-3AD203B41FA5}">
                      <a16:colId xmlns:a16="http://schemas.microsoft.com/office/drawing/2014/main" val="20000"/>
                    </a:ext>
                  </a:extLst>
                </a:gridCol>
                <a:gridCol w="7366418">
                  <a:extLst>
                    <a:ext uri="{9D8B030D-6E8A-4147-A177-3AD203B41FA5}">
                      <a16:colId xmlns:a16="http://schemas.microsoft.com/office/drawing/2014/main" val="20001"/>
                    </a:ext>
                  </a:extLst>
                </a:gridCol>
              </a:tblGrid>
              <a:tr h="381337">
                <a:tc>
                  <a:txBody>
                    <a:bodyPr/>
                    <a:lstStyle/>
                    <a:p>
                      <a:r>
                        <a:rPr lang="en-GB" dirty="0" smtClean="0"/>
                        <a:t>Condition</a:t>
                      </a:r>
                    </a:p>
                  </a:txBody>
                  <a:tcPr/>
                </a:tc>
                <a:tc>
                  <a:txBody>
                    <a:bodyPr/>
                    <a:lstStyle/>
                    <a:p>
                      <a:r>
                        <a:rPr lang="en-GB" dirty="0" smtClean="0"/>
                        <a:t>Relevance to rail transport</a:t>
                      </a:r>
                      <a:endParaRPr lang="en-GB" dirty="0"/>
                    </a:p>
                  </a:txBody>
                  <a:tcPr/>
                </a:tc>
                <a:extLst>
                  <a:ext uri="{0D108BD9-81ED-4DB2-BD59-A6C34878D82A}">
                    <a16:rowId xmlns:a16="http://schemas.microsoft.com/office/drawing/2014/main" val="10000"/>
                  </a:ext>
                </a:extLst>
              </a:tr>
              <a:tr h="626774">
                <a:tc>
                  <a:txBody>
                    <a:bodyPr/>
                    <a:lstStyle/>
                    <a:p>
                      <a:r>
                        <a:rPr lang="en-US" sz="1600" b="1" dirty="0" smtClean="0">
                          <a:latin typeface="Calibri" charset="0"/>
                        </a:rPr>
                        <a:t>Room for only one firm in the industry </a:t>
                      </a:r>
                      <a:endParaRPr lang="en-GB" sz="1600" dirty="0"/>
                    </a:p>
                  </a:txBody>
                  <a:tcPr/>
                </a:tc>
                <a:tc>
                  <a:txBody>
                    <a:bodyPr/>
                    <a:lstStyle/>
                    <a:p>
                      <a:r>
                        <a:rPr lang="en-US" sz="1600" dirty="0" smtClean="0">
                          <a:latin typeface="Calibri" charset="0"/>
                        </a:rPr>
                        <a:t>Competing </a:t>
                      </a:r>
                      <a:r>
                        <a:rPr lang="en-US" sz="1600" b="1" dirty="0" smtClean="0">
                          <a:latin typeface="Calibri" charset="0"/>
                        </a:rPr>
                        <a:t>rail tracks </a:t>
                      </a:r>
                      <a:r>
                        <a:rPr lang="en-US" sz="1600" dirty="0" smtClean="0">
                          <a:latin typeface="Calibri" charset="0"/>
                        </a:rPr>
                        <a:t>serving the same area,</a:t>
                      </a:r>
                      <a:r>
                        <a:rPr lang="en-US" sz="1600" baseline="0" dirty="0" smtClean="0">
                          <a:latin typeface="Calibri" charset="0"/>
                        </a:rPr>
                        <a:t> there would be logistical and  geographical constraints [natural monopoly argument] It would not be efficient to have more than one postman doing the same round</a:t>
                      </a:r>
                      <a:endParaRPr lang="en-GB" sz="1600" dirty="0"/>
                    </a:p>
                  </a:txBody>
                  <a:tcPr/>
                </a:tc>
                <a:extLst>
                  <a:ext uri="{0D108BD9-81ED-4DB2-BD59-A6C34878D82A}">
                    <a16:rowId xmlns:a16="http://schemas.microsoft.com/office/drawing/2014/main" val="10001"/>
                  </a:ext>
                </a:extLst>
              </a:tr>
              <a:tr h="626774">
                <a:tc>
                  <a:txBody>
                    <a:bodyPr/>
                    <a:lstStyle/>
                    <a:p>
                      <a:r>
                        <a:rPr lang="en-US" sz="1600" b="1" dirty="0" smtClean="0">
                          <a:latin typeface="Calibri" charset="0"/>
                        </a:rPr>
                        <a:t>Barriers to entry</a:t>
                      </a:r>
                    </a:p>
                  </a:txBody>
                  <a:tcPr/>
                </a:tc>
                <a:tc>
                  <a:txBody>
                    <a:bodyPr/>
                    <a:lstStyle/>
                    <a:p>
                      <a:r>
                        <a:rPr lang="en-US" sz="1600" dirty="0" smtClean="0">
                          <a:latin typeface="Calibri" charset="0"/>
                        </a:rPr>
                        <a:t>Existing</a:t>
                      </a:r>
                      <a:r>
                        <a:rPr lang="en-US" sz="1600" baseline="0" dirty="0" smtClean="0">
                          <a:latin typeface="Calibri" charset="0"/>
                        </a:rPr>
                        <a:t> suppliers c</a:t>
                      </a:r>
                      <a:r>
                        <a:rPr lang="en-US" sz="1600" dirty="0" smtClean="0">
                          <a:latin typeface="Calibri" charset="0"/>
                        </a:rPr>
                        <a:t>an set a price higher than competition and still serve customers,</a:t>
                      </a:r>
                      <a:r>
                        <a:rPr lang="en-US" sz="1600" baseline="0" dirty="0" smtClean="0">
                          <a:latin typeface="Calibri" charset="0"/>
                        </a:rPr>
                        <a:t> lack of </a:t>
                      </a:r>
                      <a:r>
                        <a:rPr lang="en-US" sz="1600" b="0" baseline="0" dirty="0" smtClean="0">
                          <a:latin typeface="Calibri" charset="0"/>
                        </a:rPr>
                        <a:t>incentive to enter market and compete e.g. difficulty setting up firms and providing the sufficient infrastructure for the business</a:t>
                      </a:r>
                      <a:endParaRPr lang="en-GB" sz="1600" b="1" dirty="0"/>
                    </a:p>
                  </a:txBody>
                  <a:tcPr/>
                </a:tc>
                <a:extLst>
                  <a:ext uri="{0D108BD9-81ED-4DB2-BD59-A6C34878D82A}">
                    <a16:rowId xmlns:a16="http://schemas.microsoft.com/office/drawing/2014/main" val="10002"/>
                  </a:ext>
                </a:extLst>
              </a:tr>
              <a:tr h="706774">
                <a:tc>
                  <a:txBody>
                    <a:bodyPr/>
                    <a:lstStyle/>
                    <a:p>
                      <a:r>
                        <a:rPr lang="en-US" sz="1600" b="1" dirty="0" smtClean="0">
                          <a:latin typeface="Calibri" charset="0"/>
                        </a:rPr>
                        <a:t>Unfair competition </a:t>
                      </a:r>
                      <a:endParaRPr lang="en-GB" sz="1600" dirty="0"/>
                    </a:p>
                  </a:txBody>
                  <a:tcPr/>
                </a:tc>
                <a:tc>
                  <a:txBody>
                    <a:bodyPr/>
                    <a:lstStyle/>
                    <a:p>
                      <a:r>
                        <a:rPr lang="en-US" sz="1600" dirty="0" smtClean="0">
                          <a:latin typeface="Calibri" charset="0"/>
                        </a:rPr>
                        <a:t>Price wars erupt to</a:t>
                      </a:r>
                      <a:r>
                        <a:rPr lang="en-US" sz="1600" baseline="0" dirty="0" smtClean="0">
                          <a:latin typeface="Calibri" charset="0"/>
                        </a:rPr>
                        <a:t> </a:t>
                      </a:r>
                      <a:r>
                        <a:rPr lang="en-US" sz="1600" dirty="0" smtClean="0">
                          <a:latin typeface="Calibri" charset="0"/>
                        </a:rPr>
                        <a:t>bankrupt any possible competitor -  where local monopoly suppliers will fight new entrants for services through predatory</a:t>
                      </a:r>
                      <a:r>
                        <a:rPr lang="en-US" sz="1600" baseline="0" dirty="0" smtClean="0">
                          <a:latin typeface="Calibri" charset="0"/>
                        </a:rPr>
                        <a:t> pricing</a:t>
                      </a:r>
                      <a:endParaRPr lang="en-GB" sz="1600" dirty="0"/>
                    </a:p>
                  </a:txBody>
                  <a:tcPr/>
                </a:tc>
                <a:extLst>
                  <a:ext uri="{0D108BD9-81ED-4DB2-BD59-A6C34878D82A}">
                    <a16:rowId xmlns:a16="http://schemas.microsoft.com/office/drawing/2014/main" val="10003"/>
                  </a:ext>
                </a:extLst>
              </a:tr>
              <a:tr h="864096">
                <a:tc>
                  <a:txBody>
                    <a:bodyPr/>
                    <a:lstStyle/>
                    <a:p>
                      <a:r>
                        <a:rPr lang="en-US" sz="1600" b="1" dirty="0" smtClean="0">
                          <a:latin typeface="Calibri" charset="0"/>
                        </a:rPr>
                        <a:t>Advertising on a massive scale</a:t>
                      </a:r>
                      <a:r>
                        <a:rPr lang="en-US" sz="1600" dirty="0" smtClean="0">
                          <a:latin typeface="Calibri" charset="0"/>
                        </a:rPr>
                        <a:t> </a:t>
                      </a:r>
                      <a:endParaRPr lang="en-GB" sz="1600" dirty="0"/>
                    </a:p>
                  </a:txBody>
                  <a:tcPr/>
                </a:tc>
                <a:tc>
                  <a:txBody>
                    <a:bodyPr/>
                    <a:lstStyle/>
                    <a:p>
                      <a:r>
                        <a:rPr lang="en-US" sz="1600" dirty="0" smtClean="0">
                          <a:latin typeface="Calibri" charset="0"/>
                        </a:rPr>
                        <a:t>Costly for any new entrant to enter to detract customers</a:t>
                      </a:r>
                      <a:r>
                        <a:rPr lang="en-US" sz="1600" baseline="0" dirty="0" smtClean="0">
                          <a:latin typeface="Calibri" charset="0"/>
                        </a:rPr>
                        <a:t> away</a:t>
                      </a:r>
                      <a:endParaRPr lang="en-GB" sz="1600" dirty="0"/>
                    </a:p>
                  </a:txBody>
                  <a:tcPr/>
                </a:tc>
                <a:extLst>
                  <a:ext uri="{0D108BD9-81ED-4DB2-BD59-A6C34878D82A}">
                    <a16:rowId xmlns:a16="http://schemas.microsoft.com/office/drawing/2014/main" val="10004"/>
                  </a:ext>
                </a:extLst>
              </a:tr>
              <a:tr h="741784">
                <a:tc>
                  <a:txBody>
                    <a:bodyPr/>
                    <a:lstStyle/>
                    <a:p>
                      <a:r>
                        <a:rPr lang="en-US" sz="1600" b="1" dirty="0" smtClean="0">
                          <a:latin typeface="Calibri" charset="0"/>
                        </a:rPr>
                        <a:t>Natural Monopoly </a:t>
                      </a:r>
                      <a:endParaRPr lang="en-GB" sz="1600" dirty="0"/>
                    </a:p>
                  </a:txBody>
                  <a:tcPr/>
                </a:tc>
                <a:tc>
                  <a:txBody>
                    <a:bodyPr/>
                    <a:lstStyle/>
                    <a:p>
                      <a:r>
                        <a:rPr lang="en-US" sz="1600" dirty="0" smtClean="0">
                          <a:latin typeface="Calibri" charset="0"/>
                        </a:rPr>
                        <a:t>The</a:t>
                      </a:r>
                      <a:r>
                        <a:rPr lang="en-US" sz="1600" baseline="0" dirty="0" smtClean="0">
                          <a:latin typeface="Calibri" charset="0"/>
                        </a:rPr>
                        <a:t> minimum e</a:t>
                      </a:r>
                      <a:r>
                        <a:rPr lang="en-US" sz="1600" dirty="0" smtClean="0">
                          <a:latin typeface="Calibri" charset="0"/>
                        </a:rPr>
                        <a:t>fficient scale is so large that the advantages of the economies of scale are not exhausted at any foreseeable output,</a:t>
                      </a:r>
                      <a:r>
                        <a:rPr lang="en-US" sz="1600" baseline="0" dirty="0" smtClean="0">
                          <a:latin typeface="Calibri" charset="0"/>
                        </a:rPr>
                        <a:t> huge cost to build </a:t>
                      </a:r>
                      <a:r>
                        <a:rPr lang="en-US" sz="1600" b="1" baseline="0" dirty="0" smtClean="0">
                          <a:latin typeface="Calibri" charset="0"/>
                        </a:rPr>
                        <a:t>rail tracks.</a:t>
                      </a:r>
                    </a:p>
                    <a:p>
                      <a:r>
                        <a:rPr lang="en-GB" sz="1600" b="0" dirty="0" smtClean="0"/>
                        <a:t>Cost</a:t>
                      </a:r>
                      <a:r>
                        <a:rPr lang="en-GB" sz="1600" b="0" baseline="0" dirty="0" smtClean="0"/>
                        <a:t> of sorting offices and distributional mail network</a:t>
                      </a:r>
                      <a:endParaRPr lang="en-GB" sz="1600" b="0" dirty="0"/>
                    </a:p>
                  </a:txBody>
                  <a:tcPr/>
                </a:tc>
                <a:extLst>
                  <a:ext uri="{0D108BD9-81ED-4DB2-BD59-A6C34878D82A}">
                    <a16:rowId xmlns:a16="http://schemas.microsoft.com/office/drawing/2014/main" val="10005"/>
                  </a:ext>
                </a:extLst>
              </a:tr>
              <a:tr h="648072">
                <a:tc>
                  <a:txBody>
                    <a:bodyPr/>
                    <a:lstStyle/>
                    <a:p>
                      <a:r>
                        <a:rPr lang="en-US" sz="1600" b="1" dirty="0" smtClean="0">
                          <a:latin typeface="Calibri" charset="0"/>
                        </a:rPr>
                        <a:t>Economies of scale </a:t>
                      </a:r>
                      <a:endParaRPr lang="en-GB" sz="1600" dirty="0"/>
                    </a:p>
                  </a:txBody>
                  <a:tcPr/>
                </a:tc>
                <a:tc>
                  <a:txBody>
                    <a:bodyPr/>
                    <a:lstStyle/>
                    <a:p>
                      <a:r>
                        <a:rPr lang="en-US" sz="1600" dirty="0" smtClean="0">
                          <a:latin typeface="Calibri" charset="0"/>
                        </a:rPr>
                        <a:t>A new entrant would</a:t>
                      </a:r>
                      <a:r>
                        <a:rPr lang="en-US" sz="1600" baseline="0" dirty="0" smtClean="0">
                          <a:latin typeface="Calibri" charset="0"/>
                        </a:rPr>
                        <a:t> not be able to gain these e.g. capital costs to set up </a:t>
                      </a:r>
                      <a:r>
                        <a:rPr lang="en-US" sz="1600" b="1" baseline="0" dirty="0" smtClean="0">
                          <a:latin typeface="Calibri" charset="0"/>
                        </a:rPr>
                        <a:t>new rail routes</a:t>
                      </a:r>
                      <a:endParaRPr lang="en-GB" sz="1600" dirty="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326292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562074"/>
          </a:xfrm>
        </p:spPr>
        <p:txBody>
          <a:bodyPr/>
          <a:lstStyle/>
          <a:p>
            <a:r>
              <a:rPr lang="en-GB" sz="3200" dirty="0" smtClean="0"/>
              <a:t>Price Discrimination</a:t>
            </a:r>
            <a:endParaRPr lang="en-GB" sz="3200" dirty="0"/>
          </a:p>
        </p:txBody>
      </p:sp>
      <p:sp>
        <p:nvSpPr>
          <p:cNvPr id="3" name="Content Placeholder 2"/>
          <p:cNvSpPr>
            <a:spLocks noGrp="1"/>
          </p:cNvSpPr>
          <p:nvPr>
            <p:ph sz="quarter" idx="1"/>
          </p:nvPr>
        </p:nvSpPr>
        <p:spPr>
          <a:xfrm>
            <a:off x="453614" y="678706"/>
            <a:ext cx="8503920" cy="5054550"/>
          </a:xfrm>
        </p:spPr>
        <p:txBody>
          <a:bodyPr/>
          <a:lstStyle/>
          <a:p>
            <a:pPr marL="0" lvl="0" indent="0">
              <a:buNone/>
            </a:pPr>
            <a:r>
              <a:rPr lang="en-GB" b="1" dirty="0" smtClean="0"/>
              <a:t>Price discrimination</a:t>
            </a:r>
            <a:r>
              <a:rPr lang="en-GB" dirty="0" smtClean="0"/>
              <a:t>: charging a different price for the same good or service in different markets </a:t>
            </a:r>
          </a:p>
          <a:p>
            <a:pPr>
              <a:buNone/>
            </a:pPr>
            <a:r>
              <a:rPr lang="en-GB" dirty="0" smtClean="0"/>
              <a:t>Give examples of price discrimination in the following</a:t>
            </a:r>
          </a:p>
          <a:p>
            <a:pPr>
              <a:buNone/>
            </a:pPr>
            <a:r>
              <a:rPr lang="en-GB" dirty="0" smtClean="0"/>
              <a:t>contexts…</a:t>
            </a:r>
          </a:p>
          <a:p>
            <a:pPr>
              <a:buNone/>
            </a:pPr>
            <a:r>
              <a:rPr lang="en-GB" dirty="0" smtClean="0"/>
              <a:t>Rail</a:t>
            </a:r>
          </a:p>
          <a:p>
            <a:pPr>
              <a:buNone/>
            </a:pPr>
            <a:r>
              <a:rPr lang="en-GB" dirty="0" smtClean="0"/>
              <a:t>Museums</a:t>
            </a:r>
          </a:p>
          <a:p>
            <a:pPr>
              <a:buNone/>
            </a:pPr>
            <a:r>
              <a:rPr lang="en-GB" dirty="0" smtClean="0"/>
              <a:t>Fill in the boxes explaining the different types of price discrimination </a:t>
            </a:r>
          </a:p>
          <a:p>
            <a:endParaRPr lang="en-GB" dirty="0"/>
          </a:p>
        </p:txBody>
      </p:sp>
    </p:spTree>
    <p:extLst>
      <p:ext uri="{BB962C8B-B14F-4D97-AF65-F5344CB8AC3E}">
        <p14:creationId xmlns:p14="http://schemas.microsoft.com/office/powerpoint/2010/main" val="37628746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843" y="116632"/>
            <a:ext cx="8229600" cy="490066"/>
          </a:xfrm>
        </p:spPr>
        <p:txBody>
          <a:bodyPr/>
          <a:lstStyle/>
          <a:p>
            <a:r>
              <a:rPr lang="en-GB" sz="3000" dirty="0" smtClean="0"/>
              <a:t>Methods of Price </a:t>
            </a:r>
            <a:r>
              <a:rPr lang="en-GB" sz="3000" dirty="0"/>
              <a:t>D</a:t>
            </a:r>
            <a:r>
              <a:rPr lang="en-GB" sz="3000" dirty="0" smtClean="0"/>
              <a:t>iscrimination</a:t>
            </a:r>
          </a:p>
        </p:txBody>
      </p:sp>
      <p:sp>
        <p:nvSpPr>
          <p:cNvPr id="43011" name="Content Placeholder 2"/>
          <p:cNvSpPr>
            <a:spLocks noGrp="1"/>
          </p:cNvSpPr>
          <p:nvPr>
            <p:ph sz="quarter" idx="1"/>
          </p:nvPr>
        </p:nvSpPr>
        <p:spPr>
          <a:xfrm>
            <a:off x="395536" y="1052736"/>
            <a:ext cx="4345969" cy="4680519"/>
          </a:xfrm>
        </p:spPr>
        <p:txBody>
          <a:bodyPr/>
          <a:lstStyle/>
          <a:p>
            <a:pPr marL="342900" indent="-342900">
              <a:buFont typeface="Wingdings" charset="2"/>
              <a:buChar char="Ø"/>
            </a:pPr>
            <a:r>
              <a:rPr lang="en-GB" sz="2800" dirty="0" smtClean="0">
                <a:latin typeface="+mj-lt"/>
              </a:rPr>
              <a:t>Can you identify ways of price discrimination in either </a:t>
            </a:r>
            <a:r>
              <a:rPr lang="en-GB" sz="2800" b="1" dirty="0" smtClean="0">
                <a:latin typeface="+mj-lt"/>
              </a:rPr>
              <a:t>Rail</a:t>
            </a:r>
            <a:r>
              <a:rPr lang="en-GB" sz="2800" dirty="0" smtClean="0">
                <a:latin typeface="+mj-lt"/>
              </a:rPr>
              <a:t> or </a:t>
            </a:r>
            <a:r>
              <a:rPr lang="en-GB" sz="2800" b="1" dirty="0" smtClean="0">
                <a:latin typeface="+mj-lt"/>
              </a:rPr>
              <a:t>Museum</a:t>
            </a:r>
            <a:r>
              <a:rPr lang="en-GB" sz="2800" dirty="0" smtClean="0">
                <a:latin typeface="+mj-lt"/>
              </a:rPr>
              <a:t> according to these methods?</a:t>
            </a:r>
          </a:p>
          <a:p>
            <a:pPr>
              <a:buFont typeface="Wingdings" panose="05000000000000000000" pitchFamily="2" charset="2"/>
              <a:buChar char="§"/>
            </a:pPr>
            <a:r>
              <a:rPr lang="en-GB" sz="2800" dirty="0" smtClean="0">
                <a:latin typeface="+mj-lt"/>
              </a:rPr>
              <a:t>Geographical </a:t>
            </a:r>
          </a:p>
          <a:p>
            <a:pPr>
              <a:buFont typeface="Wingdings" panose="05000000000000000000" pitchFamily="2" charset="2"/>
              <a:buChar char="§"/>
            </a:pPr>
            <a:r>
              <a:rPr lang="en-GB" sz="2800" dirty="0" smtClean="0">
                <a:latin typeface="+mj-lt"/>
              </a:rPr>
              <a:t>Branding </a:t>
            </a:r>
          </a:p>
          <a:p>
            <a:pPr>
              <a:buFont typeface="Wingdings" panose="05000000000000000000" pitchFamily="2" charset="2"/>
              <a:buChar char="§"/>
            </a:pPr>
            <a:r>
              <a:rPr lang="en-GB" sz="2800" dirty="0" smtClean="0">
                <a:latin typeface="+mj-lt"/>
              </a:rPr>
              <a:t>Time </a:t>
            </a:r>
          </a:p>
          <a:p>
            <a:pPr>
              <a:buFont typeface="Wingdings" panose="05000000000000000000" pitchFamily="2" charset="2"/>
              <a:buChar char="§"/>
            </a:pPr>
            <a:r>
              <a:rPr lang="en-GB" sz="2800" dirty="0" smtClean="0">
                <a:latin typeface="+mj-lt"/>
              </a:rPr>
              <a:t>Type of customer </a:t>
            </a:r>
          </a:p>
          <a:p>
            <a:pPr marL="342900" indent="-342900">
              <a:buNone/>
            </a:pPr>
            <a:endParaRPr lang="en-GB" dirty="0" smtClean="0">
              <a:latin typeface="Calibri" charset="0"/>
            </a:endParaRPr>
          </a:p>
        </p:txBody>
      </p:sp>
      <p:pic>
        <p:nvPicPr>
          <p:cNvPr id="28678" name="Picture 6" descr="http://www.ciltuk.org.uk/images/library/First_train_naming_Sir_Moir_Lockhead.gif"/>
          <p:cNvPicPr>
            <a:picLocks noChangeAspect="1" noChangeArrowheads="1"/>
          </p:cNvPicPr>
          <p:nvPr/>
        </p:nvPicPr>
        <p:blipFill>
          <a:blip r:embed="rId2" cstate="print"/>
          <a:srcRect/>
          <a:stretch>
            <a:fillRect/>
          </a:stretch>
        </p:blipFill>
        <p:spPr bwMode="auto">
          <a:xfrm>
            <a:off x="5436096" y="4005064"/>
            <a:ext cx="3266728" cy="2254042"/>
          </a:xfrm>
          <a:prstGeom prst="rect">
            <a:avLst/>
          </a:prstGeom>
          <a:noFill/>
        </p:spPr>
      </p:pic>
      <p:pic>
        <p:nvPicPr>
          <p:cNvPr id="6" name="Picture 5" descr="Great Court"/>
          <p:cNvPicPr/>
          <p:nvPr/>
        </p:nvPicPr>
        <p:blipFill>
          <a:blip r:embed="rId3" cstate="print"/>
          <a:srcRect/>
          <a:stretch>
            <a:fillRect/>
          </a:stretch>
        </p:blipFill>
        <p:spPr bwMode="auto">
          <a:xfrm>
            <a:off x="5292080" y="1484784"/>
            <a:ext cx="3384376" cy="2376264"/>
          </a:xfrm>
          <a:prstGeom prst="rect">
            <a:avLst/>
          </a:prstGeom>
          <a:noFill/>
          <a:ln w="9525">
            <a:noFill/>
            <a:miter lim="800000"/>
            <a:headEnd/>
            <a:tailEnd/>
          </a:ln>
        </p:spPr>
      </p:pic>
    </p:spTree>
    <p:extLst>
      <p:ext uri="{BB962C8B-B14F-4D97-AF65-F5344CB8AC3E}">
        <p14:creationId xmlns:p14="http://schemas.microsoft.com/office/powerpoint/2010/main" val="31682904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p:txBody>
          <a:bodyPr/>
          <a:lstStyle/>
          <a:p>
            <a:r>
              <a:rPr lang="en-GB" dirty="0" smtClean="0"/>
              <a:t>Museums</a:t>
            </a:r>
            <a:endParaRPr lang="en-GB" dirty="0"/>
          </a:p>
        </p:txBody>
      </p:sp>
      <p:sp>
        <p:nvSpPr>
          <p:cNvPr id="5" name="Text Placeholder 4"/>
          <p:cNvSpPr>
            <a:spLocks noGrp="1"/>
          </p:cNvSpPr>
          <p:nvPr>
            <p:ph type="body" sz="half" idx="3"/>
          </p:nvPr>
        </p:nvSpPr>
        <p:spPr/>
        <p:txBody>
          <a:bodyPr/>
          <a:lstStyle/>
          <a:p>
            <a:r>
              <a:rPr lang="en-GB" dirty="0" smtClean="0"/>
              <a:t>Rail</a:t>
            </a:r>
          </a:p>
        </p:txBody>
      </p:sp>
      <p:sp>
        <p:nvSpPr>
          <p:cNvPr id="43011" name="Content Placeholder 2"/>
          <p:cNvSpPr>
            <a:spLocks noGrp="1"/>
          </p:cNvSpPr>
          <p:nvPr>
            <p:ph sz="quarter" idx="2"/>
          </p:nvPr>
        </p:nvSpPr>
        <p:spPr>
          <a:xfrm>
            <a:off x="457200" y="2615233"/>
            <a:ext cx="3682752" cy="2974007"/>
          </a:xfrm>
        </p:spPr>
        <p:txBody>
          <a:bodyPr/>
          <a:lstStyle/>
          <a:p>
            <a:pPr>
              <a:buFont typeface="Wingdings" panose="05000000000000000000" pitchFamily="2" charset="2"/>
              <a:buChar char="§"/>
            </a:pPr>
            <a:r>
              <a:rPr lang="en-GB" b="1" dirty="0" smtClean="0">
                <a:latin typeface="Calibri" charset="0"/>
              </a:rPr>
              <a:t>Branding</a:t>
            </a:r>
            <a:r>
              <a:rPr lang="en-GB" dirty="0" smtClean="0">
                <a:latin typeface="Calibri" charset="0"/>
              </a:rPr>
              <a:t> – different exhibits</a:t>
            </a:r>
          </a:p>
          <a:p>
            <a:pPr>
              <a:buFont typeface="Wingdings" panose="05000000000000000000" pitchFamily="2" charset="2"/>
              <a:buChar char="§"/>
            </a:pPr>
            <a:r>
              <a:rPr lang="en-GB" b="1" dirty="0" smtClean="0">
                <a:latin typeface="Calibri" charset="0"/>
              </a:rPr>
              <a:t>Time</a:t>
            </a:r>
            <a:r>
              <a:rPr lang="en-GB" dirty="0" smtClean="0">
                <a:latin typeface="Calibri" charset="0"/>
              </a:rPr>
              <a:t> – different times of the day</a:t>
            </a:r>
          </a:p>
          <a:p>
            <a:pPr>
              <a:buFont typeface="Wingdings" panose="05000000000000000000" pitchFamily="2" charset="2"/>
              <a:buChar char="§"/>
            </a:pPr>
            <a:r>
              <a:rPr lang="en-GB" b="1" dirty="0" smtClean="0">
                <a:latin typeface="Calibri" charset="0"/>
              </a:rPr>
              <a:t>Type of customer </a:t>
            </a:r>
            <a:r>
              <a:rPr lang="en-GB" dirty="0" smtClean="0">
                <a:latin typeface="Calibri" charset="0"/>
              </a:rPr>
              <a:t>– by age, income, status</a:t>
            </a:r>
          </a:p>
          <a:p>
            <a:pPr marL="342900" indent="-342900">
              <a:buNone/>
            </a:pPr>
            <a:endParaRPr lang="en-GB" dirty="0" smtClean="0">
              <a:latin typeface="Calibri" charset="0"/>
            </a:endParaRPr>
          </a:p>
        </p:txBody>
      </p:sp>
      <p:sp>
        <p:nvSpPr>
          <p:cNvPr id="6" name="Content Placeholder 5"/>
          <p:cNvSpPr>
            <a:spLocks noGrp="1"/>
          </p:cNvSpPr>
          <p:nvPr>
            <p:ph sz="quarter" idx="4"/>
          </p:nvPr>
        </p:nvSpPr>
        <p:spPr>
          <a:xfrm>
            <a:off x="4645025" y="2397961"/>
            <a:ext cx="4041775" cy="3191279"/>
          </a:xfrm>
        </p:spPr>
        <p:txBody>
          <a:bodyPr/>
          <a:lstStyle/>
          <a:p>
            <a:pPr>
              <a:buFont typeface="Wingdings" panose="05000000000000000000" pitchFamily="2" charset="2"/>
              <a:buChar char="§"/>
            </a:pPr>
            <a:r>
              <a:rPr lang="en-GB" b="1" dirty="0" smtClean="0">
                <a:latin typeface="Calibri" charset="0"/>
              </a:rPr>
              <a:t>Geographical</a:t>
            </a:r>
            <a:r>
              <a:rPr lang="en-GB" dirty="0" smtClean="0">
                <a:latin typeface="Calibri" charset="0"/>
              </a:rPr>
              <a:t> – different zones</a:t>
            </a:r>
          </a:p>
          <a:p>
            <a:pPr>
              <a:buFont typeface="Wingdings" panose="05000000000000000000" pitchFamily="2" charset="2"/>
              <a:buChar char="§"/>
            </a:pPr>
            <a:r>
              <a:rPr lang="en-GB" b="1" dirty="0" smtClean="0">
                <a:latin typeface="Calibri" charset="0"/>
              </a:rPr>
              <a:t>Branding</a:t>
            </a:r>
            <a:r>
              <a:rPr lang="en-GB" dirty="0" smtClean="0">
                <a:latin typeface="Calibri" charset="0"/>
              </a:rPr>
              <a:t> – premium seats, class</a:t>
            </a:r>
          </a:p>
          <a:p>
            <a:pPr>
              <a:buFont typeface="Wingdings" panose="05000000000000000000" pitchFamily="2" charset="2"/>
              <a:buChar char="§"/>
            </a:pPr>
            <a:r>
              <a:rPr lang="en-GB" b="1" dirty="0" smtClean="0">
                <a:latin typeface="Calibri" charset="0"/>
              </a:rPr>
              <a:t>Time</a:t>
            </a:r>
            <a:r>
              <a:rPr lang="en-GB" dirty="0" smtClean="0">
                <a:latin typeface="Calibri" charset="0"/>
              </a:rPr>
              <a:t> – different times of the day</a:t>
            </a:r>
          </a:p>
          <a:p>
            <a:pPr>
              <a:buFont typeface="Wingdings" panose="05000000000000000000" pitchFamily="2" charset="2"/>
              <a:buChar char="§"/>
            </a:pPr>
            <a:r>
              <a:rPr lang="en-GB" b="1" dirty="0" smtClean="0">
                <a:latin typeface="Calibri" charset="0"/>
              </a:rPr>
              <a:t>Type of customer </a:t>
            </a:r>
            <a:r>
              <a:rPr lang="en-GB" dirty="0" smtClean="0">
                <a:latin typeface="Calibri" charset="0"/>
              </a:rPr>
              <a:t>– by age, income, status</a:t>
            </a:r>
          </a:p>
          <a:p>
            <a:endParaRPr lang="en-GB" dirty="0"/>
          </a:p>
        </p:txBody>
      </p:sp>
      <p:sp>
        <p:nvSpPr>
          <p:cNvPr id="2" name="Title 1"/>
          <p:cNvSpPr>
            <a:spLocks noGrp="1"/>
          </p:cNvSpPr>
          <p:nvPr>
            <p:ph type="title"/>
          </p:nvPr>
        </p:nvSpPr>
        <p:spPr>
          <a:xfrm>
            <a:off x="457200" y="274638"/>
            <a:ext cx="8229600" cy="706090"/>
          </a:xfrm>
        </p:spPr>
        <p:txBody>
          <a:bodyPr/>
          <a:lstStyle/>
          <a:p>
            <a:r>
              <a:rPr lang="en-GB" sz="3000" dirty="0" smtClean="0"/>
              <a:t>Methods of Price </a:t>
            </a:r>
            <a:r>
              <a:rPr lang="en-GB" sz="3000" dirty="0"/>
              <a:t>D</a:t>
            </a:r>
            <a:r>
              <a:rPr lang="en-GB" sz="3000" dirty="0" smtClean="0"/>
              <a:t>iscrimination</a:t>
            </a:r>
          </a:p>
        </p:txBody>
      </p:sp>
      <p:pic>
        <p:nvPicPr>
          <p:cNvPr id="10" name="Picture 6" descr="http://www.ciltuk.org.uk/images/library/First_train_naming_Sir_Moir_Lockhead.gif"/>
          <p:cNvPicPr>
            <a:picLocks noChangeAspect="1" noChangeArrowheads="1"/>
          </p:cNvPicPr>
          <p:nvPr/>
        </p:nvPicPr>
        <p:blipFill>
          <a:blip r:embed="rId2" cstate="print"/>
          <a:srcRect/>
          <a:stretch>
            <a:fillRect/>
          </a:stretch>
        </p:blipFill>
        <p:spPr bwMode="auto">
          <a:xfrm>
            <a:off x="6228184" y="1484784"/>
            <a:ext cx="1250504" cy="862848"/>
          </a:xfrm>
          <a:prstGeom prst="rect">
            <a:avLst/>
          </a:prstGeom>
          <a:noFill/>
        </p:spPr>
      </p:pic>
      <p:pic>
        <p:nvPicPr>
          <p:cNvPr id="9" name="Picture 8" descr="Great Court"/>
          <p:cNvPicPr/>
          <p:nvPr/>
        </p:nvPicPr>
        <p:blipFill>
          <a:blip r:embed="rId3" cstate="print"/>
          <a:srcRect/>
          <a:stretch>
            <a:fillRect/>
          </a:stretch>
        </p:blipFill>
        <p:spPr bwMode="auto">
          <a:xfrm>
            <a:off x="2267744" y="1268760"/>
            <a:ext cx="1728192" cy="1080120"/>
          </a:xfrm>
          <a:prstGeom prst="rect">
            <a:avLst/>
          </a:prstGeom>
          <a:noFill/>
          <a:ln w="9525">
            <a:noFill/>
            <a:miter lim="800000"/>
            <a:headEnd/>
            <a:tailEnd/>
          </a:ln>
        </p:spPr>
      </p:pic>
    </p:spTree>
    <p:extLst>
      <p:ext uri="{BB962C8B-B14F-4D97-AF65-F5344CB8AC3E}">
        <p14:creationId xmlns:p14="http://schemas.microsoft.com/office/powerpoint/2010/main" val="985168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r>
              <a:rPr lang="en-GB" sz="3200" dirty="0" smtClean="0"/>
              <a:t>The Context of Air</a:t>
            </a:r>
            <a:endParaRPr lang="en-GB" sz="3200" dirty="0"/>
          </a:p>
        </p:txBody>
      </p:sp>
      <p:sp>
        <p:nvSpPr>
          <p:cNvPr id="3" name="Content Placeholder 2"/>
          <p:cNvSpPr>
            <a:spLocks noGrp="1"/>
          </p:cNvSpPr>
          <p:nvPr>
            <p:ph sz="quarter" idx="1"/>
          </p:nvPr>
        </p:nvSpPr>
        <p:spPr>
          <a:xfrm>
            <a:off x="157736" y="932134"/>
            <a:ext cx="4414264" cy="4513090"/>
          </a:xfrm>
        </p:spPr>
        <p:txBody>
          <a:bodyPr/>
          <a:lstStyle/>
          <a:p>
            <a:pPr marL="514350" indent="-514350">
              <a:buFont typeface="+mj-lt"/>
              <a:buAutoNum type="arabicPeriod"/>
            </a:pPr>
            <a:r>
              <a:rPr lang="en-GB" sz="1800" dirty="0" smtClean="0"/>
              <a:t>Why are midweek fares usually cheaper?</a:t>
            </a:r>
          </a:p>
          <a:p>
            <a:pPr marL="514350" indent="-514350">
              <a:buFont typeface="+mj-lt"/>
              <a:buAutoNum type="arabicPeriod"/>
            </a:pPr>
            <a:r>
              <a:rPr lang="en-GB" sz="1800" dirty="0" smtClean="0"/>
              <a:t>Why are late flights cheaper?</a:t>
            </a:r>
          </a:p>
          <a:p>
            <a:pPr marL="514350" indent="-514350">
              <a:buFont typeface="+mj-lt"/>
              <a:buAutoNum type="arabicPeriod"/>
            </a:pPr>
            <a:r>
              <a:rPr lang="en-GB" sz="1800" dirty="0" smtClean="0"/>
              <a:t>Why are there extra discounts for booking on-line?</a:t>
            </a:r>
          </a:p>
          <a:p>
            <a:pPr marL="514350" indent="-514350">
              <a:buFont typeface="+mj-lt"/>
              <a:buAutoNum type="arabicPeriod"/>
            </a:pPr>
            <a:r>
              <a:rPr lang="en-GB" sz="1800" dirty="0" smtClean="0"/>
              <a:t>Why are bargain flights usually harder to obtain during the holidays?</a:t>
            </a:r>
          </a:p>
          <a:p>
            <a:pPr marL="514350" indent="-514350">
              <a:buFont typeface="+mj-lt"/>
              <a:buAutoNum type="arabicPeriod"/>
            </a:pPr>
            <a:r>
              <a:rPr lang="en-GB" sz="1800" dirty="0" smtClean="0"/>
              <a:t>How would you expect a Germany v. England football match in Munich to affect fares around the match date?</a:t>
            </a:r>
          </a:p>
          <a:p>
            <a:pPr marL="514350" indent="-514350">
              <a:buFont typeface="+mj-lt"/>
              <a:buAutoNum type="arabicPeriod" startAt="6"/>
            </a:pPr>
            <a:r>
              <a:rPr lang="en-GB" sz="1800" dirty="0" smtClean="0"/>
              <a:t>What might occur to pricing policy for the airline if flights to Munich were exclusive to one company?</a:t>
            </a:r>
          </a:p>
          <a:p>
            <a:pPr marL="514350" indent="-514350">
              <a:buNone/>
            </a:pPr>
            <a:endParaRPr lang="en-GB" sz="2200" dirty="0"/>
          </a:p>
        </p:txBody>
      </p:sp>
      <p:pic>
        <p:nvPicPr>
          <p:cNvPr id="4" name="Picture 2" descr="http://www.flankers-site.co.uk/moscow_2007_files/day08_028.jpg"/>
          <p:cNvPicPr>
            <a:picLocks noChangeAspect="1" noChangeArrowheads="1"/>
          </p:cNvPicPr>
          <p:nvPr/>
        </p:nvPicPr>
        <p:blipFill>
          <a:blip r:embed="rId2" cstate="print"/>
          <a:srcRect/>
          <a:stretch>
            <a:fillRect/>
          </a:stretch>
        </p:blipFill>
        <p:spPr bwMode="auto">
          <a:xfrm>
            <a:off x="4860032" y="2276872"/>
            <a:ext cx="4032449" cy="2736304"/>
          </a:xfrm>
          <a:prstGeom prst="rect">
            <a:avLst/>
          </a:prstGeom>
          <a:noFill/>
        </p:spPr>
      </p:pic>
    </p:spTree>
    <p:extLst>
      <p:ext uri="{BB962C8B-B14F-4D97-AF65-F5344CB8AC3E}">
        <p14:creationId xmlns:p14="http://schemas.microsoft.com/office/powerpoint/2010/main" val="19529716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3200" dirty="0" smtClean="0"/>
              <a:t>However…</a:t>
            </a:r>
          </a:p>
        </p:txBody>
      </p:sp>
      <p:sp>
        <p:nvSpPr>
          <p:cNvPr id="18435" name="Content Placeholder 2"/>
          <p:cNvSpPr>
            <a:spLocks noGrp="1"/>
          </p:cNvSpPr>
          <p:nvPr>
            <p:ph sz="quarter" idx="1"/>
          </p:nvPr>
        </p:nvSpPr>
        <p:spPr>
          <a:xfrm>
            <a:off x="301625" y="1527175"/>
            <a:ext cx="8504238" cy="1901825"/>
          </a:xfrm>
        </p:spPr>
        <p:txBody>
          <a:bodyPr/>
          <a:lstStyle/>
          <a:p>
            <a:r>
              <a:rPr lang="en-US" dirty="0" smtClean="0"/>
              <a:t>You may be thinking that not all of those commuters would be paying full fare – and you would be right – this situation is called </a:t>
            </a:r>
            <a:r>
              <a:rPr lang="en-US" b="1" u="sng" dirty="0" smtClean="0"/>
              <a:t>Price Discrimination</a:t>
            </a:r>
          </a:p>
          <a:p>
            <a:endParaRPr lang="en-US" dirty="0" smtClean="0"/>
          </a:p>
        </p:txBody>
      </p:sp>
      <p:pic>
        <p:nvPicPr>
          <p:cNvPr id="18436" name="Picture 3"/>
          <p:cNvPicPr>
            <a:picLocks noChangeAspect="1"/>
          </p:cNvPicPr>
          <p:nvPr/>
        </p:nvPicPr>
        <p:blipFill>
          <a:blip r:embed="rId2" cstate="print"/>
          <a:srcRect/>
          <a:stretch>
            <a:fillRect/>
          </a:stretch>
        </p:blipFill>
        <p:spPr bwMode="auto">
          <a:xfrm>
            <a:off x="838200" y="3657600"/>
            <a:ext cx="3200400" cy="2120900"/>
          </a:xfrm>
          <a:prstGeom prst="rect">
            <a:avLst/>
          </a:prstGeom>
          <a:noFill/>
          <a:ln w="9525">
            <a:noFill/>
            <a:miter lim="800000"/>
            <a:headEnd/>
            <a:tailEnd/>
          </a:ln>
        </p:spPr>
      </p:pic>
      <p:pic>
        <p:nvPicPr>
          <p:cNvPr id="18437" name="Picture 4"/>
          <p:cNvPicPr>
            <a:picLocks noChangeAspect="1"/>
          </p:cNvPicPr>
          <p:nvPr/>
        </p:nvPicPr>
        <p:blipFill>
          <a:blip r:embed="rId3" cstate="print"/>
          <a:srcRect/>
          <a:stretch>
            <a:fillRect/>
          </a:stretch>
        </p:blipFill>
        <p:spPr bwMode="auto">
          <a:xfrm>
            <a:off x="4953000" y="3657600"/>
            <a:ext cx="3663950" cy="2133600"/>
          </a:xfrm>
          <a:prstGeom prst="rect">
            <a:avLst/>
          </a:prstGeom>
          <a:noFill/>
          <a:ln w="9525">
            <a:noFill/>
            <a:miter lim="800000"/>
            <a:headEnd/>
            <a:tailEnd/>
          </a:ln>
        </p:spPr>
      </p:pic>
    </p:spTree>
    <p:extLst>
      <p:ext uri="{BB962C8B-B14F-4D97-AF65-F5344CB8AC3E}">
        <p14:creationId xmlns:p14="http://schemas.microsoft.com/office/powerpoint/2010/main" val="41854767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Price discrimination activity</a:t>
            </a:r>
          </a:p>
        </p:txBody>
      </p:sp>
      <p:sp>
        <p:nvSpPr>
          <p:cNvPr id="40963" name="Content Placeholder 2"/>
          <p:cNvSpPr>
            <a:spLocks noGrp="1"/>
          </p:cNvSpPr>
          <p:nvPr>
            <p:ph sz="quarter" idx="1"/>
          </p:nvPr>
        </p:nvSpPr>
        <p:spPr>
          <a:xfrm>
            <a:off x="301625" y="1527175"/>
            <a:ext cx="8504238" cy="3990057"/>
          </a:xfrm>
        </p:spPr>
        <p:txBody>
          <a:bodyPr/>
          <a:lstStyle/>
          <a:p>
            <a:pPr>
              <a:buFont typeface="Wingdings" panose="05000000000000000000" pitchFamily="2" charset="2"/>
              <a:buChar char="§"/>
            </a:pPr>
            <a:r>
              <a:rPr lang="en-GB" b="1" dirty="0" smtClean="0"/>
              <a:t>Price discrimination</a:t>
            </a:r>
            <a:r>
              <a:rPr lang="en-GB" dirty="0" smtClean="0"/>
              <a:t>: charging a different price for the same good or service in different markets</a:t>
            </a:r>
            <a:r>
              <a:rPr lang="en-GB" dirty="0" smtClean="0">
                <a:latin typeface="Calibri" charset="0"/>
              </a:rPr>
              <a:t> </a:t>
            </a:r>
          </a:p>
          <a:p>
            <a:pPr marL="342900" indent="-342900">
              <a:buNone/>
            </a:pPr>
            <a:endParaRPr lang="en-GB" dirty="0" smtClean="0">
              <a:latin typeface="Calibri" charset="0"/>
            </a:endParaRPr>
          </a:p>
          <a:p>
            <a:pPr>
              <a:buFont typeface="Wingdings" panose="05000000000000000000" pitchFamily="2" charset="2"/>
              <a:buChar char="§"/>
            </a:pPr>
            <a:r>
              <a:rPr lang="en-GB" dirty="0" smtClean="0"/>
              <a:t>State the three conditions there must be for price discrimination to work (Please use your textbook for this activity)</a:t>
            </a:r>
          </a:p>
        </p:txBody>
      </p:sp>
    </p:spTree>
    <p:extLst>
      <p:ext uri="{BB962C8B-B14F-4D97-AF65-F5344CB8AC3E}">
        <p14:creationId xmlns:p14="http://schemas.microsoft.com/office/powerpoint/2010/main" val="2313116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44" y="116632"/>
            <a:ext cx="8229600" cy="648072"/>
          </a:xfrm>
        </p:spPr>
        <p:txBody>
          <a:bodyPr/>
          <a:lstStyle/>
          <a:p>
            <a:r>
              <a:rPr lang="en-GB" sz="3000" dirty="0" smtClean="0"/>
              <a:t>Conditions Necessary for Price </a:t>
            </a:r>
            <a:r>
              <a:rPr lang="en-GB" sz="3000" dirty="0"/>
              <a:t>D</a:t>
            </a:r>
            <a:r>
              <a:rPr lang="en-GB" sz="3000" dirty="0" smtClean="0"/>
              <a:t>iscrimination</a:t>
            </a:r>
          </a:p>
        </p:txBody>
      </p:sp>
      <p:sp>
        <p:nvSpPr>
          <p:cNvPr id="41987" name="Content Placeholder 2"/>
          <p:cNvSpPr>
            <a:spLocks noGrp="1"/>
          </p:cNvSpPr>
          <p:nvPr>
            <p:ph sz="quarter" idx="1"/>
          </p:nvPr>
        </p:nvSpPr>
        <p:spPr>
          <a:xfrm>
            <a:off x="107504" y="918144"/>
            <a:ext cx="8817313" cy="4572000"/>
          </a:xfrm>
        </p:spPr>
        <p:txBody>
          <a:bodyPr/>
          <a:lstStyle/>
          <a:p>
            <a:pPr>
              <a:buFont typeface="Wingdings" panose="05000000000000000000" pitchFamily="2" charset="2"/>
              <a:buChar char="§"/>
            </a:pPr>
            <a:r>
              <a:rPr lang="en-GB" sz="2800" dirty="0" smtClean="0">
                <a:latin typeface="+mj-lt"/>
              </a:rPr>
              <a:t>The market must face different demand curves i.e. there must be </a:t>
            </a:r>
            <a:r>
              <a:rPr lang="en-GB" sz="2800" b="1" dirty="0" smtClean="0">
                <a:latin typeface="+mj-lt"/>
              </a:rPr>
              <a:t>different elasticities of demand </a:t>
            </a:r>
            <a:r>
              <a:rPr lang="en-GB" sz="2800" dirty="0" smtClean="0">
                <a:latin typeface="+mj-lt"/>
              </a:rPr>
              <a:t>in different groups - some buyers must be prepared to pay more than others [and so the monopolist can charge different prices]</a:t>
            </a:r>
          </a:p>
          <a:p>
            <a:pPr>
              <a:buFont typeface="Wingdings" panose="05000000000000000000" pitchFamily="2" charset="2"/>
              <a:buChar char="§"/>
            </a:pPr>
            <a:r>
              <a:rPr lang="en-GB" sz="2800" dirty="0" smtClean="0">
                <a:latin typeface="+mj-lt"/>
              </a:rPr>
              <a:t>It must be possible to </a:t>
            </a:r>
            <a:r>
              <a:rPr lang="en-GB" sz="2800" b="1" dirty="0" smtClean="0">
                <a:latin typeface="+mj-lt"/>
              </a:rPr>
              <a:t>split the market into distinct groups</a:t>
            </a:r>
            <a:r>
              <a:rPr lang="en-GB" sz="2800" dirty="0" smtClean="0">
                <a:latin typeface="+mj-lt"/>
              </a:rPr>
              <a:t> [and therefore distinguish between them]</a:t>
            </a:r>
          </a:p>
          <a:p>
            <a:pPr>
              <a:buFont typeface="Wingdings" panose="05000000000000000000" pitchFamily="2" charset="2"/>
              <a:buChar char="§"/>
            </a:pPr>
            <a:r>
              <a:rPr lang="en-GB" sz="2800" dirty="0" smtClean="0">
                <a:latin typeface="+mj-lt"/>
              </a:rPr>
              <a:t>The monopolist must be able to </a:t>
            </a:r>
            <a:r>
              <a:rPr lang="en-GB" sz="2800" b="1" dirty="0" smtClean="0">
                <a:latin typeface="+mj-lt"/>
              </a:rPr>
              <a:t>separate the markets AT LOW COST</a:t>
            </a:r>
            <a:r>
              <a:rPr lang="en-GB" sz="2800" dirty="0" smtClean="0">
                <a:latin typeface="+mj-lt"/>
              </a:rPr>
              <a:t> and resale must be preventable from one buyer to another [market seepage]</a:t>
            </a:r>
          </a:p>
        </p:txBody>
      </p:sp>
    </p:spTree>
    <p:extLst>
      <p:ext uri="{BB962C8B-B14F-4D97-AF65-F5344CB8AC3E}">
        <p14:creationId xmlns:p14="http://schemas.microsoft.com/office/powerpoint/2010/main" val="36937793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t>
            </a:r>
            <a:r>
              <a:rPr lang="en-GB" dirty="0" smtClean="0"/>
              <a:t>xamples</a:t>
            </a:r>
            <a:endParaRPr lang="en-GB" dirty="0"/>
          </a:p>
        </p:txBody>
      </p:sp>
      <p:sp>
        <p:nvSpPr>
          <p:cNvPr id="3" name="Content Placeholder 2"/>
          <p:cNvSpPr>
            <a:spLocks noGrp="1"/>
          </p:cNvSpPr>
          <p:nvPr>
            <p:ph sz="quarter" idx="1"/>
          </p:nvPr>
        </p:nvSpPr>
        <p:spPr>
          <a:xfrm>
            <a:off x="301752" y="1527048"/>
            <a:ext cx="8503920" cy="965848"/>
          </a:xfrm>
        </p:spPr>
        <p:txBody>
          <a:bodyPr/>
          <a:lstStyle/>
          <a:p>
            <a:r>
              <a:rPr lang="en-GB" dirty="0" smtClean="0"/>
              <a:t>List all the examples of price discrimination you can think of; for trains and for bus travel</a:t>
            </a:r>
            <a:endParaRPr lang="en-GB" dirty="0"/>
          </a:p>
        </p:txBody>
      </p:sp>
      <p:pic>
        <p:nvPicPr>
          <p:cNvPr id="1026" name="Picture 2" descr="http://www.rmtbristol.org.uk/super-express-train.jpg"/>
          <p:cNvPicPr>
            <a:picLocks noChangeAspect="1" noChangeArrowheads="1"/>
          </p:cNvPicPr>
          <p:nvPr/>
        </p:nvPicPr>
        <p:blipFill>
          <a:blip r:embed="rId2" cstate="print"/>
          <a:srcRect/>
          <a:stretch>
            <a:fillRect/>
          </a:stretch>
        </p:blipFill>
        <p:spPr bwMode="auto">
          <a:xfrm>
            <a:off x="467544" y="2990358"/>
            <a:ext cx="4032448" cy="2419469"/>
          </a:xfrm>
          <a:prstGeom prst="rect">
            <a:avLst/>
          </a:prstGeom>
          <a:noFill/>
        </p:spPr>
      </p:pic>
      <p:pic>
        <p:nvPicPr>
          <p:cNvPr id="1028" name="Picture 4" descr="http://www.arriva.co.uk/arriva/storage/image_gallery/images/north_west_and_wales_1/page.jpg"/>
          <p:cNvPicPr>
            <a:picLocks noChangeAspect="1" noChangeArrowheads="1"/>
          </p:cNvPicPr>
          <p:nvPr/>
        </p:nvPicPr>
        <p:blipFill>
          <a:blip r:embed="rId3" cstate="print"/>
          <a:srcRect/>
          <a:stretch>
            <a:fillRect/>
          </a:stretch>
        </p:blipFill>
        <p:spPr bwMode="auto">
          <a:xfrm>
            <a:off x="5364088" y="3068960"/>
            <a:ext cx="3264525" cy="2178571"/>
          </a:xfrm>
          <a:prstGeom prst="rect">
            <a:avLst/>
          </a:prstGeom>
          <a:noFill/>
        </p:spPr>
      </p:pic>
    </p:spTree>
    <p:extLst>
      <p:ext uri="{BB962C8B-B14F-4D97-AF65-F5344CB8AC3E}">
        <p14:creationId xmlns:p14="http://schemas.microsoft.com/office/powerpoint/2010/main" val="13346297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GB" dirty="0" smtClean="0"/>
              <a:t>train</a:t>
            </a:r>
            <a:endParaRPr lang="en-GB" dirty="0"/>
          </a:p>
        </p:txBody>
      </p:sp>
      <p:sp>
        <p:nvSpPr>
          <p:cNvPr id="7" name="Text Placeholder 6"/>
          <p:cNvSpPr>
            <a:spLocks noGrp="1"/>
          </p:cNvSpPr>
          <p:nvPr>
            <p:ph type="body" sz="half" idx="3"/>
          </p:nvPr>
        </p:nvSpPr>
        <p:spPr/>
        <p:txBody>
          <a:bodyPr/>
          <a:lstStyle/>
          <a:p>
            <a:r>
              <a:rPr lang="en-GB" dirty="0" smtClean="0"/>
              <a:t>bus</a:t>
            </a:r>
            <a:endParaRPr lang="en-GB" dirty="0"/>
          </a:p>
        </p:txBody>
      </p:sp>
      <p:sp>
        <p:nvSpPr>
          <p:cNvPr id="6" name="Content Placeholder 5"/>
          <p:cNvSpPr>
            <a:spLocks noGrp="1"/>
          </p:cNvSpPr>
          <p:nvPr>
            <p:ph sz="quarter" idx="2"/>
          </p:nvPr>
        </p:nvSpPr>
        <p:spPr/>
        <p:txBody>
          <a:bodyPr/>
          <a:lstStyle/>
          <a:p>
            <a:r>
              <a:rPr lang="en-GB" dirty="0" smtClean="0"/>
              <a:t>Peak times</a:t>
            </a:r>
          </a:p>
          <a:p>
            <a:r>
              <a:rPr lang="en-GB" dirty="0" smtClean="0"/>
              <a:t>OAP</a:t>
            </a:r>
          </a:p>
          <a:p>
            <a:r>
              <a:rPr lang="en-GB" dirty="0" smtClean="0"/>
              <a:t>Child tickets</a:t>
            </a:r>
          </a:p>
          <a:p>
            <a:r>
              <a:rPr lang="en-GB" dirty="0" smtClean="0"/>
              <a:t>Group tickets</a:t>
            </a:r>
          </a:p>
          <a:p>
            <a:r>
              <a:rPr lang="en-GB" dirty="0" smtClean="0"/>
              <a:t>Including underground</a:t>
            </a:r>
          </a:p>
          <a:p>
            <a:r>
              <a:rPr lang="en-GB" dirty="0" smtClean="0"/>
              <a:t>Oyster</a:t>
            </a:r>
          </a:p>
          <a:p>
            <a:r>
              <a:rPr lang="en-GB" dirty="0" smtClean="0"/>
              <a:t>Annual tickets</a:t>
            </a:r>
          </a:p>
        </p:txBody>
      </p:sp>
      <p:sp>
        <p:nvSpPr>
          <p:cNvPr id="8" name="Content Placeholder 7"/>
          <p:cNvSpPr>
            <a:spLocks noGrp="1"/>
          </p:cNvSpPr>
          <p:nvPr>
            <p:ph sz="quarter" idx="4"/>
          </p:nvPr>
        </p:nvSpPr>
        <p:spPr/>
        <p:txBody>
          <a:bodyPr/>
          <a:lstStyle/>
          <a:p>
            <a:r>
              <a:rPr lang="en-GB" dirty="0" smtClean="0"/>
              <a:t>OAP fares</a:t>
            </a:r>
          </a:p>
          <a:p>
            <a:r>
              <a:rPr lang="en-GB" dirty="0" smtClean="0"/>
              <a:t>Child fares</a:t>
            </a:r>
          </a:p>
          <a:p>
            <a:r>
              <a:rPr lang="en-GB" dirty="0" smtClean="0"/>
              <a:t>Return/single</a:t>
            </a:r>
          </a:p>
          <a:p>
            <a:r>
              <a:rPr lang="en-GB" dirty="0" smtClean="0"/>
              <a:t>Bus passes</a:t>
            </a:r>
          </a:p>
          <a:p>
            <a:r>
              <a:rPr lang="en-GB" dirty="0" smtClean="0"/>
              <a:t>Season tickets</a:t>
            </a:r>
          </a:p>
          <a:p>
            <a:r>
              <a:rPr lang="en-GB" dirty="0" smtClean="0"/>
              <a:t>Octopus</a:t>
            </a:r>
          </a:p>
          <a:p>
            <a:pPr>
              <a:buNone/>
            </a:pPr>
            <a:endParaRPr lang="en-GB" dirty="0" smtClean="0"/>
          </a:p>
        </p:txBody>
      </p:sp>
      <p:sp>
        <p:nvSpPr>
          <p:cNvPr id="4" name="Title 3"/>
          <p:cNvSpPr>
            <a:spLocks noGrp="1"/>
          </p:cNvSpPr>
          <p:nvPr>
            <p:ph type="title"/>
          </p:nvPr>
        </p:nvSpPr>
        <p:spPr/>
        <p:txBody>
          <a:bodyPr/>
          <a:lstStyle/>
          <a:p>
            <a:r>
              <a:rPr lang="en-GB" sz="3600" dirty="0"/>
              <a:t>P</a:t>
            </a:r>
            <a:r>
              <a:rPr lang="en-GB" sz="3600" dirty="0" smtClean="0"/>
              <a:t>rice </a:t>
            </a:r>
            <a:r>
              <a:rPr lang="en-GB" sz="3600" dirty="0"/>
              <a:t>D</a:t>
            </a:r>
            <a:r>
              <a:rPr lang="en-GB" sz="3600" dirty="0" smtClean="0"/>
              <a:t>iscrimination</a:t>
            </a:r>
            <a:endParaRPr lang="en-GB" dirty="0"/>
          </a:p>
        </p:txBody>
      </p:sp>
      <p:pic>
        <p:nvPicPr>
          <p:cNvPr id="9" name="Picture 2" descr="http://www.rmtbristol.org.uk/super-express-train.jpg"/>
          <p:cNvPicPr>
            <a:picLocks noChangeAspect="1" noChangeArrowheads="1"/>
          </p:cNvPicPr>
          <p:nvPr/>
        </p:nvPicPr>
        <p:blipFill>
          <a:blip r:embed="rId2" cstate="print"/>
          <a:srcRect/>
          <a:stretch>
            <a:fillRect/>
          </a:stretch>
        </p:blipFill>
        <p:spPr bwMode="auto">
          <a:xfrm>
            <a:off x="2339752" y="1556792"/>
            <a:ext cx="1691177" cy="1014706"/>
          </a:xfrm>
          <a:prstGeom prst="rect">
            <a:avLst/>
          </a:prstGeom>
          <a:noFill/>
        </p:spPr>
      </p:pic>
      <p:pic>
        <p:nvPicPr>
          <p:cNvPr id="10" name="Picture 4" descr="http://www.arriva.co.uk/arriva/storage/image_gallery/images/north_west_and_wales_1/page.jpg"/>
          <p:cNvPicPr>
            <a:picLocks noChangeAspect="1" noChangeArrowheads="1"/>
          </p:cNvPicPr>
          <p:nvPr/>
        </p:nvPicPr>
        <p:blipFill>
          <a:blip r:embed="rId3" cstate="print"/>
          <a:srcRect/>
          <a:stretch>
            <a:fillRect/>
          </a:stretch>
        </p:blipFill>
        <p:spPr bwMode="auto">
          <a:xfrm>
            <a:off x="6732240" y="1556792"/>
            <a:ext cx="1464325" cy="977213"/>
          </a:xfrm>
          <a:prstGeom prst="rect">
            <a:avLst/>
          </a:prstGeom>
          <a:noFill/>
        </p:spPr>
      </p:pic>
    </p:spTree>
    <p:extLst>
      <p:ext uri="{BB962C8B-B14F-4D97-AF65-F5344CB8AC3E}">
        <p14:creationId xmlns:p14="http://schemas.microsoft.com/office/powerpoint/2010/main" val="24624313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GB" dirty="0" smtClean="0"/>
              <a:t>Where demand is price elastic…</a:t>
            </a:r>
            <a:endParaRPr lang="en-GB" dirty="0"/>
          </a:p>
        </p:txBody>
      </p:sp>
      <p:sp>
        <p:nvSpPr>
          <p:cNvPr id="7" name="Text Placeholder 6"/>
          <p:cNvSpPr>
            <a:spLocks noGrp="1"/>
          </p:cNvSpPr>
          <p:nvPr>
            <p:ph type="body" sz="half" idx="3"/>
          </p:nvPr>
        </p:nvSpPr>
        <p:spPr/>
        <p:txBody>
          <a:bodyPr/>
          <a:lstStyle/>
          <a:p>
            <a:r>
              <a:rPr lang="en-GB" dirty="0" smtClean="0"/>
              <a:t>Where demand is price inelastic</a:t>
            </a:r>
            <a:endParaRPr lang="en-GB" dirty="0"/>
          </a:p>
        </p:txBody>
      </p:sp>
      <p:sp>
        <p:nvSpPr>
          <p:cNvPr id="6" name="Content Placeholder 5"/>
          <p:cNvSpPr>
            <a:spLocks noGrp="1"/>
          </p:cNvSpPr>
          <p:nvPr>
            <p:ph sz="quarter" idx="2"/>
          </p:nvPr>
        </p:nvSpPr>
        <p:spPr/>
        <p:txBody>
          <a:bodyPr/>
          <a:lstStyle/>
          <a:p>
            <a:endParaRPr lang="en-GB" dirty="0" smtClean="0"/>
          </a:p>
        </p:txBody>
      </p:sp>
      <p:sp>
        <p:nvSpPr>
          <p:cNvPr id="8" name="Content Placeholder 7"/>
          <p:cNvSpPr>
            <a:spLocks noGrp="1"/>
          </p:cNvSpPr>
          <p:nvPr>
            <p:ph sz="quarter" idx="4"/>
          </p:nvPr>
        </p:nvSpPr>
        <p:spPr>
          <a:xfrm>
            <a:off x="4795837" y="2147985"/>
            <a:ext cx="4038600" cy="3872687"/>
          </a:xfrm>
        </p:spPr>
        <p:txBody>
          <a:bodyPr/>
          <a:lstStyle/>
          <a:p>
            <a:endParaRPr lang="en-GB" dirty="0"/>
          </a:p>
        </p:txBody>
      </p:sp>
      <p:sp>
        <p:nvSpPr>
          <p:cNvPr id="4" name="Title 3"/>
          <p:cNvSpPr>
            <a:spLocks noGrp="1"/>
          </p:cNvSpPr>
          <p:nvPr>
            <p:ph type="title"/>
          </p:nvPr>
        </p:nvSpPr>
        <p:spPr>
          <a:xfrm>
            <a:off x="301625" y="0"/>
            <a:ext cx="8534400" cy="1196752"/>
          </a:xfrm>
        </p:spPr>
        <p:txBody>
          <a:bodyPr/>
          <a:lstStyle/>
          <a:p>
            <a:r>
              <a:rPr lang="en-GB" sz="3600" dirty="0" smtClean="0"/>
              <a:t>price discrimination – what occurs in these scenarios?</a:t>
            </a:r>
            <a:endParaRPr lang="en-GB" dirty="0"/>
          </a:p>
        </p:txBody>
      </p:sp>
    </p:spTree>
    <p:extLst>
      <p:ext uri="{BB962C8B-B14F-4D97-AF65-F5344CB8AC3E}">
        <p14:creationId xmlns:p14="http://schemas.microsoft.com/office/powerpoint/2010/main" val="8842388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GB" dirty="0" smtClean="0"/>
              <a:t>Where demand is price elastic…</a:t>
            </a:r>
            <a:endParaRPr lang="en-GB" dirty="0"/>
          </a:p>
        </p:txBody>
      </p:sp>
      <p:sp>
        <p:nvSpPr>
          <p:cNvPr id="7" name="Text Placeholder 6"/>
          <p:cNvSpPr>
            <a:spLocks noGrp="1"/>
          </p:cNvSpPr>
          <p:nvPr>
            <p:ph type="body" sz="half" idx="3"/>
          </p:nvPr>
        </p:nvSpPr>
        <p:spPr/>
        <p:txBody>
          <a:bodyPr/>
          <a:lstStyle/>
          <a:p>
            <a:r>
              <a:rPr lang="en-GB" dirty="0" smtClean="0"/>
              <a:t>Where demand is price inelastic</a:t>
            </a:r>
            <a:endParaRPr lang="en-GB" dirty="0"/>
          </a:p>
        </p:txBody>
      </p:sp>
      <p:sp>
        <p:nvSpPr>
          <p:cNvPr id="6" name="Content Placeholder 5"/>
          <p:cNvSpPr>
            <a:spLocks noGrp="1"/>
          </p:cNvSpPr>
          <p:nvPr>
            <p:ph sz="quarter" idx="2"/>
          </p:nvPr>
        </p:nvSpPr>
        <p:spPr/>
        <p:txBody>
          <a:bodyPr/>
          <a:lstStyle/>
          <a:p>
            <a:pPr>
              <a:buFont typeface="Wingdings" panose="05000000000000000000" pitchFamily="2" charset="2"/>
              <a:buChar char="§"/>
            </a:pPr>
            <a:r>
              <a:rPr lang="en-GB" sz="2400" dirty="0" smtClean="0"/>
              <a:t>Offers discounts</a:t>
            </a:r>
          </a:p>
          <a:p>
            <a:pPr>
              <a:buFont typeface="Wingdings" panose="05000000000000000000" pitchFamily="2" charset="2"/>
              <a:buChar char="§"/>
            </a:pPr>
            <a:r>
              <a:rPr lang="en-GB" sz="2400" dirty="0" smtClean="0"/>
              <a:t>Charges a range of prices</a:t>
            </a:r>
          </a:p>
          <a:p>
            <a:pPr>
              <a:buFont typeface="Wingdings" panose="05000000000000000000" pitchFamily="2" charset="2"/>
              <a:buChar char="§"/>
            </a:pPr>
            <a:r>
              <a:rPr lang="en-GB" sz="2400" dirty="0" smtClean="0"/>
              <a:t>Prices vary according to criteria e.g. age, time of travel</a:t>
            </a:r>
          </a:p>
          <a:p>
            <a:pPr>
              <a:buFont typeface="Wingdings" panose="05000000000000000000" pitchFamily="2" charset="2"/>
              <a:buChar char="§"/>
            </a:pPr>
            <a:r>
              <a:rPr lang="en-GB" sz="2400" dirty="0" smtClean="0"/>
              <a:t>Demand is more sensitive to price</a:t>
            </a:r>
          </a:p>
          <a:p>
            <a:pPr>
              <a:buFont typeface="Wingdings" panose="05000000000000000000" pitchFamily="2" charset="2"/>
              <a:buChar char="§"/>
            </a:pPr>
            <a:r>
              <a:rPr lang="en-GB" sz="2400" dirty="0" smtClean="0"/>
              <a:t>Monopolist minimises prices</a:t>
            </a:r>
          </a:p>
          <a:p>
            <a:endParaRPr lang="en-GB" dirty="0" smtClean="0"/>
          </a:p>
        </p:txBody>
      </p:sp>
      <p:sp>
        <p:nvSpPr>
          <p:cNvPr id="8" name="Content Placeholder 7"/>
          <p:cNvSpPr>
            <a:spLocks noGrp="1"/>
          </p:cNvSpPr>
          <p:nvPr>
            <p:ph sz="quarter" idx="4"/>
          </p:nvPr>
        </p:nvSpPr>
        <p:spPr>
          <a:xfrm>
            <a:off x="4800600" y="2420888"/>
            <a:ext cx="4038600" cy="3872687"/>
          </a:xfrm>
        </p:spPr>
        <p:txBody>
          <a:bodyPr/>
          <a:lstStyle/>
          <a:p>
            <a:pPr>
              <a:buFont typeface="Wingdings" panose="05000000000000000000" pitchFamily="2" charset="2"/>
              <a:buChar char="§"/>
            </a:pPr>
            <a:r>
              <a:rPr lang="en-GB" dirty="0" smtClean="0"/>
              <a:t>Charges high prices</a:t>
            </a:r>
          </a:p>
          <a:p>
            <a:pPr>
              <a:buFont typeface="Wingdings" panose="05000000000000000000" pitchFamily="2" charset="2"/>
              <a:buChar char="§"/>
            </a:pPr>
            <a:r>
              <a:rPr lang="en-GB" dirty="0" smtClean="0"/>
              <a:t>Due to on-peak demand, commuters pay high prices</a:t>
            </a:r>
          </a:p>
          <a:p>
            <a:pPr>
              <a:buFont typeface="Wingdings" panose="05000000000000000000" pitchFamily="2" charset="2"/>
              <a:buChar char="§"/>
            </a:pPr>
            <a:r>
              <a:rPr lang="en-GB" dirty="0" smtClean="0"/>
              <a:t>Demand is less sensitive to price</a:t>
            </a:r>
          </a:p>
          <a:p>
            <a:pPr>
              <a:buFont typeface="Wingdings" panose="05000000000000000000" pitchFamily="2" charset="2"/>
              <a:buChar char="§"/>
            </a:pPr>
            <a:r>
              <a:rPr lang="en-GB" dirty="0" smtClean="0"/>
              <a:t>Monopolist maximises prices</a:t>
            </a:r>
            <a:endParaRPr lang="en-GB" dirty="0"/>
          </a:p>
        </p:txBody>
      </p:sp>
      <p:sp>
        <p:nvSpPr>
          <p:cNvPr id="4" name="Title 3"/>
          <p:cNvSpPr>
            <a:spLocks noGrp="1"/>
          </p:cNvSpPr>
          <p:nvPr>
            <p:ph type="title"/>
          </p:nvPr>
        </p:nvSpPr>
        <p:spPr>
          <a:xfrm>
            <a:off x="301625" y="0"/>
            <a:ext cx="8534400" cy="1196752"/>
          </a:xfrm>
        </p:spPr>
        <p:txBody>
          <a:bodyPr/>
          <a:lstStyle/>
          <a:p>
            <a:r>
              <a:rPr lang="en-GB" sz="3600" dirty="0"/>
              <a:t>P</a:t>
            </a:r>
            <a:r>
              <a:rPr lang="en-GB" sz="3600" dirty="0" smtClean="0"/>
              <a:t>rice </a:t>
            </a:r>
            <a:r>
              <a:rPr lang="en-GB" sz="3600" dirty="0"/>
              <a:t>D</a:t>
            </a:r>
            <a:r>
              <a:rPr lang="en-GB" sz="3600" dirty="0" smtClean="0"/>
              <a:t>iscrimination – what occurs in these scenarios?</a:t>
            </a:r>
            <a:endParaRPr lang="en-GB" dirty="0"/>
          </a:p>
        </p:txBody>
      </p:sp>
    </p:spTree>
    <p:extLst>
      <p:ext uri="{BB962C8B-B14F-4D97-AF65-F5344CB8AC3E}">
        <p14:creationId xmlns:p14="http://schemas.microsoft.com/office/powerpoint/2010/main" val="18453304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506919" y="1216967"/>
            <a:ext cx="4040188" cy="639762"/>
          </a:xfrm>
        </p:spPr>
        <p:txBody>
          <a:bodyPr/>
          <a:lstStyle/>
          <a:p>
            <a:r>
              <a:rPr lang="en-GB" sz="2400" dirty="0"/>
              <a:t>Advantages</a:t>
            </a:r>
            <a:endParaRPr lang="en-GB" dirty="0"/>
          </a:p>
        </p:txBody>
      </p:sp>
      <p:sp>
        <p:nvSpPr>
          <p:cNvPr id="7" name="Text Placeholder 6"/>
          <p:cNvSpPr>
            <a:spLocks noGrp="1"/>
          </p:cNvSpPr>
          <p:nvPr>
            <p:ph type="body" sz="half" idx="3"/>
          </p:nvPr>
        </p:nvSpPr>
        <p:spPr>
          <a:xfrm>
            <a:off x="4656000" y="1216967"/>
            <a:ext cx="4041775" cy="639762"/>
          </a:xfrm>
        </p:spPr>
        <p:txBody>
          <a:bodyPr/>
          <a:lstStyle/>
          <a:p>
            <a:r>
              <a:rPr lang="en-GB" sz="2400" dirty="0" smtClean="0"/>
              <a:t>Disadvantages</a:t>
            </a:r>
            <a:endParaRPr lang="en-GB" dirty="0"/>
          </a:p>
        </p:txBody>
      </p:sp>
      <p:sp>
        <p:nvSpPr>
          <p:cNvPr id="6" name="Content Placeholder 5"/>
          <p:cNvSpPr>
            <a:spLocks noGrp="1"/>
          </p:cNvSpPr>
          <p:nvPr>
            <p:ph sz="quarter" idx="2"/>
          </p:nvPr>
        </p:nvSpPr>
        <p:spPr>
          <a:xfrm>
            <a:off x="484010" y="1893315"/>
            <a:ext cx="4040188" cy="3695925"/>
          </a:xfrm>
        </p:spPr>
        <p:txBody>
          <a:bodyPr/>
          <a:lstStyle/>
          <a:p>
            <a:pPr>
              <a:buFont typeface="Wingdings" panose="05000000000000000000" pitchFamily="2" charset="2"/>
              <a:buChar char="§"/>
            </a:pPr>
            <a:r>
              <a:rPr lang="en-US" sz="1800" b="1" dirty="0" smtClean="0">
                <a:latin typeface="+mj-lt"/>
              </a:rPr>
              <a:t>Re-investment of profits </a:t>
            </a:r>
            <a:r>
              <a:rPr lang="en-US" sz="1800" dirty="0" smtClean="0">
                <a:latin typeface="+mj-lt"/>
              </a:rPr>
              <a:t>- consumers might derive benefits in terms of increased efficiency and lower costs and prices, e.g. better buses</a:t>
            </a:r>
          </a:p>
          <a:p>
            <a:pPr>
              <a:buFont typeface="Wingdings" panose="05000000000000000000" pitchFamily="2" charset="2"/>
              <a:buChar char="§"/>
            </a:pPr>
            <a:r>
              <a:rPr lang="en-US" sz="1800" b="1" dirty="0" smtClean="0">
                <a:latin typeface="+mj-lt"/>
              </a:rPr>
              <a:t>Fairer</a:t>
            </a:r>
            <a:r>
              <a:rPr lang="en-US" sz="1800" dirty="0" smtClean="0">
                <a:latin typeface="+mj-lt"/>
              </a:rPr>
              <a:t> - consumers paying the lower price may not have been able to afford it if a single price was charged – half price for children on trains and buses - OAP’s and travel cards</a:t>
            </a:r>
          </a:p>
          <a:p>
            <a:pPr>
              <a:buFont typeface="Wingdings" panose="05000000000000000000" pitchFamily="2" charset="2"/>
              <a:buChar char="§"/>
            </a:pPr>
            <a:r>
              <a:rPr lang="en-US" sz="1800" b="1" dirty="0" smtClean="0">
                <a:latin typeface="+mj-lt"/>
              </a:rPr>
              <a:t>Superior</a:t>
            </a:r>
            <a:r>
              <a:rPr lang="en-US" sz="1800" dirty="0" smtClean="0">
                <a:latin typeface="+mj-lt"/>
              </a:rPr>
              <a:t> - those consumers wishing to pay more can receive a superior product – first and club class on </a:t>
            </a:r>
            <a:r>
              <a:rPr lang="en-US" sz="1800" dirty="0" smtClean="0">
                <a:latin typeface="Calibri" charset="0"/>
              </a:rPr>
              <a:t>airlines</a:t>
            </a:r>
            <a:endParaRPr lang="en-GB" sz="1800" dirty="0" smtClean="0">
              <a:latin typeface="Calibri" charset="0"/>
            </a:endParaRPr>
          </a:p>
          <a:p>
            <a:endParaRPr lang="en-GB" dirty="0"/>
          </a:p>
        </p:txBody>
      </p:sp>
      <p:sp>
        <p:nvSpPr>
          <p:cNvPr id="8" name="Content Placeholder 7"/>
          <p:cNvSpPr>
            <a:spLocks noGrp="1"/>
          </p:cNvSpPr>
          <p:nvPr>
            <p:ph sz="quarter" idx="4"/>
          </p:nvPr>
        </p:nvSpPr>
        <p:spPr>
          <a:xfrm>
            <a:off x="4645025" y="1893315"/>
            <a:ext cx="4041775" cy="3695925"/>
          </a:xfrm>
        </p:spPr>
        <p:txBody>
          <a:bodyPr/>
          <a:lstStyle/>
          <a:p>
            <a:pPr>
              <a:buFont typeface="Wingdings" panose="05000000000000000000" pitchFamily="2" charset="2"/>
              <a:buChar char="§"/>
            </a:pPr>
            <a:r>
              <a:rPr lang="en-US" sz="1800" b="1" dirty="0" smtClean="0">
                <a:latin typeface="+mj-lt"/>
              </a:rPr>
              <a:t>Higher prices </a:t>
            </a:r>
            <a:r>
              <a:rPr lang="en-US" sz="1800" dirty="0" smtClean="0">
                <a:latin typeface="+mj-lt"/>
              </a:rPr>
              <a:t>e.g. users of peak time public transport pay more for the service</a:t>
            </a:r>
          </a:p>
          <a:p>
            <a:pPr>
              <a:buFont typeface="Wingdings" panose="05000000000000000000" pitchFamily="2" charset="2"/>
              <a:buChar char="§"/>
            </a:pPr>
            <a:r>
              <a:rPr lang="en-US" sz="1800" b="1" dirty="0" smtClean="0">
                <a:latin typeface="+mj-lt"/>
              </a:rPr>
              <a:t>Producer gain more of the consumer surplus </a:t>
            </a:r>
            <a:r>
              <a:rPr lang="en-US" sz="1800" dirty="0" smtClean="0">
                <a:latin typeface="+mj-lt"/>
              </a:rPr>
              <a:t>- represents a transfer of welfare from consumers to producers and is a way in which producers gain at the expense of consumers</a:t>
            </a:r>
          </a:p>
          <a:p>
            <a:pPr>
              <a:buFont typeface="Wingdings" panose="05000000000000000000" pitchFamily="2" charset="2"/>
              <a:buChar char="§"/>
            </a:pPr>
            <a:r>
              <a:rPr lang="en-US" sz="1800" b="1" dirty="0" smtClean="0">
                <a:latin typeface="+mj-lt"/>
              </a:rPr>
              <a:t>Unjustifiable redistribution of income </a:t>
            </a:r>
            <a:r>
              <a:rPr lang="en-US" sz="1800" dirty="0" smtClean="0">
                <a:latin typeface="+mj-lt"/>
              </a:rPr>
              <a:t>in </a:t>
            </a:r>
            <a:r>
              <a:rPr lang="en-US" sz="1800" dirty="0" err="1" smtClean="0">
                <a:latin typeface="+mj-lt"/>
              </a:rPr>
              <a:t>favour</a:t>
            </a:r>
            <a:r>
              <a:rPr lang="en-US" sz="1800" dirty="0" smtClean="0">
                <a:latin typeface="+mj-lt"/>
              </a:rPr>
              <a:t> of profit takers with higher prices reducing consumers' real incomes</a:t>
            </a:r>
          </a:p>
          <a:p>
            <a:endParaRPr lang="en-GB" dirty="0"/>
          </a:p>
        </p:txBody>
      </p:sp>
      <p:sp>
        <p:nvSpPr>
          <p:cNvPr id="4" name="Title 3"/>
          <p:cNvSpPr>
            <a:spLocks noGrp="1"/>
          </p:cNvSpPr>
          <p:nvPr>
            <p:ph type="title"/>
          </p:nvPr>
        </p:nvSpPr>
        <p:spPr/>
        <p:txBody>
          <a:bodyPr/>
          <a:lstStyle/>
          <a:p>
            <a:r>
              <a:rPr lang="en-GB" sz="3600" dirty="0"/>
              <a:t>P</a:t>
            </a:r>
            <a:r>
              <a:rPr lang="en-GB" sz="3600" dirty="0" smtClean="0"/>
              <a:t>rice </a:t>
            </a:r>
            <a:r>
              <a:rPr lang="en-GB" sz="3600" dirty="0"/>
              <a:t>D</a:t>
            </a:r>
            <a:r>
              <a:rPr lang="en-GB" sz="3600" dirty="0" smtClean="0"/>
              <a:t>iscrimination</a:t>
            </a:r>
            <a:endParaRPr lang="en-GB" dirty="0"/>
          </a:p>
        </p:txBody>
      </p:sp>
    </p:spTree>
    <p:extLst>
      <p:ext uri="{BB962C8B-B14F-4D97-AF65-F5344CB8AC3E}">
        <p14:creationId xmlns:p14="http://schemas.microsoft.com/office/powerpoint/2010/main" val="8477563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GB" sz="3200" dirty="0" smtClean="0"/>
              <a:t>Types of Price Discrimination</a:t>
            </a:r>
            <a:endParaRPr lang="en-GB" sz="3200" dirty="0"/>
          </a:p>
        </p:txBody>
      </p:sp>
      <p:sp>
        <p:nvSpPr>
          <p:cNvPr id="3" name="Content Placeholder 2"/>
          <p:cNvSpPr>
            <a:spLocks noGrp="1"/>
          </p:cNvSpPr>
          <p:nvPr>
            <p:ph sz="quarter" idx="1"/>
          </p:nvPr>
        </p:nvSpPr>
        <p:spPr>
          <a:xfrm>
            <a:off x="107504" y="1052736"/>
            <a:ext cx="8856984" cy="4392488"/>
          </a:xfrm>
        </p:spPr>
        <p:txBody>
          <a:bodyPr/>
          <a:lstStyle/>
          <a:p>
            <a:pPr marL="0" indent="0">
              <a:buNone/>
            </a:pPr>
            <a:r>
              <a:rPr lang="en-GB" dirty="0" smtClean="0">
                <a:solidFill>
                  <a:prstClr val="black"/>
                </a:solidFill>
                <a:ea typeface="+mj-ea"/>
                <a:cs typeface="+mj-cs"/>
              </a:rPr>
              <a:t>1. </a:t>
            </a:r>
            <a:r>
              <a:rPr lang="en-GB" b="1" dirty="0" smtClean="0">
                <a:solidFill>
                  <a:prstClr val="black"/>
                </a:solidFill>
                <a:ea typeface="+mj-ea"/>
                <a:cs typeface="+mj-cs"/>
              </a:rPr>
              <a:t>First Degree Price Discrimination</a:t>
            </a:r>
            <a:endParaRPr lang="en-GB" b="1" dirty="0" smtClean="0"/>
          </a:p>
          <a:p>
            <a:pPr marL="0" indent="0">
              <a:buNone/>
            </a:pPr>
            <a:r>
              <a:rPr lang="en-GB" dirty="0"/>
              <a:t>D</a:t>
            </a:r>
            <a:r>
              <a:rPr lang="en-GB" dirty="0" smtClean="0"/>
              <a:t>iscrimination</a:t>
            </a:r>
            <a:r>
              <a:rPr lang="en-GB" dirty="0" smtClean="0"/>
              <a:t>, alternatively known as </a:t>
            </a:r>
            <a:r>
              <a:rPr lang="en-GB" i="1" dirty="0" smtClean="0"/>
              <a:t>perfect</a:t>
            </a:r>
            <a:r>
              <a:rPr lang="en-GB" dirty="0" smtClean="0"/>
              <a:t> price discrimination, occurs when a firm charges a different price for every unit consumed. The firm is able to charge the maximum possible price for each unit which enables the firm to </a:t>
            </a:r>
            <a:r>
              <a:rPr lang="en-GB" i="1" dirty="0" smtClean="0"/>
              <a:t>capture</a:t>
            </a:r>
            <a:r>
              <a:rPr lang="en-GB" dirty="0" smtClean="0"/>
              <a:t> all available </a:t>
            </a:r>
            <a:r>
              <a:rPr lang="en-GB" b="1" dirty="0" smtClean="0">
                <a:hlinkClick r:id="rId2"/>
              </a:rPr>
              <a:t>consumer surplus</a:t>
            </a:r>
            <a:r>
              <a:rPr lang="en-GB" dirty="0" smtClean="0"/>
              <a:t> for itself. In practice, first-degree discrimination is rare.</a:t>
            </a:r>
          </a:p>
          <a:p>
            <a:pPr>
              <a:buNone/>
            </a:pPr>
            <a:endParaRPr lang="en-GB" dirty="0"/>
          </a:p>
        </p:txBody>
      </p:sp>
    </p:spTree>
    <p:extLst>
      <p:ext uri="{BB962C8B-B14F-4D97-AF65-F5344CB8AC3E}">
        <p14:creationId xmlns:p14="http://schemas.microsoft.com/office/powerpoint/2010/main" val="40297801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GB" sz="3200" dirty="0" smtClean="0"/>
              <a:t>2. Second </a:t>
            </a:r>
            <a:r>
              <a:rPr lang="en-GB" sz="3200" dirty="0"/>
              <a:t>D</a:t>
            </a:r>
            <a:r>
              <a:rPr lang="en-GB" sz="3200" dirty="0" smtClean="0"/>
              <a:t>egree </a:t>
            </a:r>
            <a:r>
              <a:rPr lang="en-GB" sz="3200" dirty="0"/>
              <a:t>P</a:t>
            </a:r>
            <a:r>
              <a:rPr lang="en-GB" sz="3200" dirty="0" smtClean="0"/>
              <a:t>rice </a:t>
            </a:r>
            <a:r>
              <a:rPr lang="en-GB" sz="3200" dirty="0"/>
              <a:t>D</a:t>
            </a:r>
            <a:r>
              <a:rPr lang="en-GB" sz="3200" dirty="0" smtClean="0"/>
              <a:t>iscrimination</a:t>
            </a:r>
            <a:endParaRPr lang="en-GB" sz="3200" dirty="0"/>
          </a:p>
        </p:txBody>
      </p:sp>
      <p:sp>
        <p:nvSpPr>
          <p:cNvPr id="3" name="Content Placeholder 2"/>
          <p:cNvSpPr>
            <a:spLocks noGrp="1"/>
          </p:cNvSpPr>
          <p:nvPr>
            <p:ph sz="quarter" idx="1"/>
          </p:nvPr>
        </p:nvSpPr>
        <p:spPr>
          <a:xfrm>
            <a:off x="457200" y="1600201"/>
            <a:ext cx="8229600" cy="3124943"/>
          </a:xfrm>
        </p:spPr>
        <p:txBody>
          <a:bodyPr/>
          <a:lstStyle/>
          <a:p>
            <a:pPr marL="0" indent="0">
              <a:buNone/>
            </a:pPr>
            <a:r>
              <a:rPr lang="en-GB" i="1" dirty="0" smtClean="0"/>
              <a:t>Second-degree</a:t>
            </a:r>
            <a:r>
              <a:rPr lang="en-GB" dirty="0" smtClean="0"/>
              <a:t> </a:t>
            </a:r>
            <a:r>
              <a:rPr lang="en-GB" dirty="0" smtClean="0"/>
              <a:t>price discrimination means charging a different price for different quantities, such as quantity discounts for bulk purchases.</a:t>
            </a:r>
          </a:p>
          <a:p>
            <a:pPr>
              <a:buNone/>
            </a:pPr>
            <a:endParaRPr lang="en-GB" dirty="0"/>
          </a:p>
        </p:txBody>
      </p:sp>
    </p:spTree>
    <p:extLst>
      <p:ext uri="{BB962C8B-B14F-4D97-AF65-F5344CB8AC3E}">
        <p14:creationId xmlns:p14="http://schemas.microsoft.com/office/powerpoint/2010/main" val="23442402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83650" y="404664"/>
            <a:ext cx="8229600" cy="504056"/>
          </a:xfrm>
        </p:spPr>
        <p:txBody>
          <a:bodyPr/>
          <a:lstStyle/>
          <a:p>
            <a:pPr marL="342900" lvl="0" indent="-342900">
              <a:spcBef>
                <a:spcPct val="20000"/>
              </a:spcBef>
            </a:pPr>
            <a:r>
              <a:rPr lang="en-GB" sz="3200" b="1" dirty="0" smtClean="0">
                <a:solidFill>
                  <a:prstClr val="black"/>
                </a:solidFill>
                <a:ea typeface="+mn-ea"/>
                <a:cs typeface="+mn-cs"/>
              </a:rPr>
              <a:t>3. Third </a:t>
            </a:r>
            <a:r>
              <a:rPr lang="en-GB" sz="3200" b="1" dirty="0">
                <a:solidFill>
                  <a:prstClr val="black"/>
                </a:solidFill>
                <a:ea typeface="+mn-ea"/>
                <a:cs typeface="+mn-cs"/>
              </a:rPr>
              <a:t>Degree Price Discrimination </a:t>
            </a:r>
            <a:r>
              <a:rPr lang="en-GB" sz="3200" dirty="0">
                <a:solidFill>
                  <a:prstClr val="black"/>
                </a:solidFill>
                <a:ea typeface="+mn-ea"/>
                <a:cs typeface="+mn-cs"/>
              </a:rPr>
              <a:t/>
            </a:r>
            <a:br>
              <a:rPr lang="en-GB" sz="3200" dirty="0">
                <a:solidFill>
                  <a:prstClr val="black"/>
                </a:solidFill>
                <a:ea typeface="+mn-ea"/>
                <a:cs typeface="+mn-cs"/>
              </a:rPr>
            </a:br>
            <a:endParaRPr lang="en-GB" dirty="0"/>
          </a:p>
        </p:txBody>
      </p:sp>
      <p:sp>
        <p:nvSpPr>
          <p:cNvPr id="8" name="Content Placeholder 7"/>
          <p:cNvSpPr>
            <a:spLocks noGrp="1"/>
          </p:cNvSpPr>
          <p:nvPr>
            <p:ph sz="quarter" idx="1"/>
          </p:nvPr>
        </p:nvSpPr>
        <p:spPr>
          <a:xfrm>
            <a:off x="169958" y="1052736"/>
            <a:ext cx="8856984" cy="3917032"/>
          </a:xfrm>
        </p:spPr>
        <p:txBody>
          <a:bodyPr/>
          <a:lstStyle/>
          <a:p>
            <a:pPr>
              <a:buNone/>
            </a:pPr>
            <a:r>
              <a:rPr lang="en-GB" sz="2800" dirty="0" smtClean="0"/>
              <a:t>This </a:t>
            </a:r>
            <a:r>
              <a:rPr lang="en-GB" sz="2800" dirty="0" smtClean="0"/>
              <a:t>is the most frequently found form of price </a:t>
            </a:r>
          </a:p>
          <a:p>
            <a:pPr>
              <a:buNone/>
            </a:pPr>
            <a:r>
              <a:rPr lang="en-GB" sz="2800" dirty="0" smtClean="0"/>
              <a:t>discrimination and involves charging different prices </a:t>
            </a:r>
          </a:p>
          <a:p>
            <a:pPr>
              <a:buNone/>
            </a:pPr>
            <a:r>
              <a:rPr lang="en-GB" sz="2800" dirty="0" smtClean="0"/>
              <a:t>for the same product in </a:t>
            </a:r>
            <a:r>
              <a:rPr lang="en-GB" sz="2800" b="1" dirty="0" smtClean="0"/>
              <a:t>different segments of the </a:t>
            </a:r>
          </a:p>
          <a:p>
            <a:pPr>
              <a:buNone/>
            </a:pPr>
            <a:r>
              <a:rPr lang="en-GB" sz="2800" b="1" dirty="0" smtClean="0"/>
              <a:t>market</a:t>
            </a:r>
            <a:r>
              <a:rPr lang="en-GB" sz="2800" dirty="0" smtClean="0"/>
              <a:t>. Third degree discrimination is linked directly </a:t>
            </a:r>
          </a:p>
          <a:p>
            <a:pPr>
              <a:buNone/>
            </a:pPr>
            <a:r>
              <a:rPr lang="en-GB" sz="2800" dirty="0" smtClean="0"/>
              <a:t>to </a:t>
            </a:r>
            <a:r>
              <a:rPr lang="en-GB" sz="2800" b="1" dirty="0" smtClean="0"/>
              <a:t>consumers’ willingness and ability to pay </a:t>
            </a:r>
            <a:r>
              <a:rPr lang="en-GB" sz="2800" dirty="0" smtClean="0"/>
              <a:t>for </a:t>
            </a:r>
          </a:p>
          <a:p>
            <a:pPr>
              <a:buNone/>
            </a:pPr>
            <a:r>
              <a:rPr lang="en-GB" sz="2800" dirty="0" smtClean="0"/>
              <a:t>a good or service.  The market is usually separated in </a:t>
            </a:r>
          </a:p>
          <a:p>
            <a:pPr>
              <a:buNone/>
            </a:pPr>
            <a:r>
              <a:rPr lang="en-GB" sz="2800" dirty="0" smtClean="0"/>
              <a:t>two ways: by </a:t>
            </a:r>
            <a:r>
              <a:rPr lang="en-GB" sz="2800" b="1" dirty="0" smtClean="0"/>
              <a:t>time </a:t>
            </a:r>
            <a:r>
              <a:rPr lang="en-GB" sz="2800" dirty="0" smtClean="0"/>
              <a:t>or by </a:t>
            </a:r>
            <a:r>
              <a:rPr lang="en-GB" sz="2800" b="1" dirty="0" smtClean="0"/>
              <a:t>geography</a:t>
            </a:r>
            <a:r>
              <a:rPr lang="en-GB" sz="2800" dirty="0" smtClean="0"/>
              <a:t>. </a:t>
            </a:r>
          </a:p>
          <a:p>
            <a:endParaRPr lang="en-GB" dirty="0"/>
          </a:p>
        </p:txBody>
      </p:sp>
    </p:spTree>
    <p:extLst>
      <p:ext uri="{BB962C8B-B14F-4D97-AF65-F5344CB8AC3E}">
        <p14:creationId xmlns:p14="http://schemas.microsoft.com/office/powerpoint/2010/main" val="34186631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854" y="116632"/>
            <a:ext cx="8229600" cy="634082"/>
          </a:xfrm>
        </p:spPr>
        <p:txBody>
          <a:bodyPr/>
          <a:lstStyle/>
          <a:p>
            <a:r>
              <a:rPr lang="en-GB" sz="3200" dirty="0" smtClean="0"/>
              <a:t>Demand </a:t>
            </a:r>
            <a:r>
              <a:rPr lang="en-GB" sz="3200" dirty="0" smtClean="0"/>
              <a:t>Curves </a:t>
            </a:r>
            <a:r>
              <a:rPr lang="en-GB" sz="3200" dirty="0" smtClean="0"/>
              <a:t>and </a:t>
            </a:r>
            <a:r>
              <a:rPr lang="en-GB" sz="3200" dirty="0" smtClean="0"/>
              <a:t>Price </a:t>
            </a:r>
            <a:r>
              <a:rPr lang="en-GB" sz="3200" dirty="0"/>
              <a:t>D</a:t>
            </a:r>
            <a:r>
              <a:rPr lang="en-GB" sz="3200" dirty="0" smtClean="0"/>
              <a:t>iscrimination</a:t>
            </a:r>
            <a:endParaRPr lang="en-GB" sz="3200" dirty="0"/>
          </a:p>
        </p:txBody>
      </p:sp>
      <p:pic>
        <p:nvPicPr>
          <p:cNvPr id="59394" name="Picture 2"/>
          <p:cNvPicPr>
            <a:picLocks noChangeAspect="1" noChangeArrowheads="1"/>
          </p:cNvPicPr>
          <p:nvPr/>
        </p:nvPicPr>
        <p:blipFill>
          <a:blip r:embed="rId2" cstate="print"/>
          <a:srcRect l="15057" t="30240" r="30607" b="17786"/>
          <a:stretch>
            <a:fillRect/>
          </a:stretch>
        </p:blipFill>
        <p:spPr bwMode="auto">
          <a:xfrm>
            <a:off x="251519" y="750714"/>
            <a:ext cx="8642269" cy="4982542"/>
          </a:xfrm>
          <a:prstGeom prst="rect">
            <a:avLst/>
          </a:prstGeom>
          <a:noFill/>
          <a:ln w="9525">
            <a:noFill/>
            <a:miter lim="800000"/>
            <a:headEnd/>
            <a:tailEnd/>
          </a:ln>
        </p:spPr>
      </p:pic>
    </p:spTree>
    <p:extLst>
      <p:ext uri="{BB962C8B-B14F-4D97-AF65-F5344CB8AC3E}">
        <p14:creationId xmlns:p14="http://schemas.microsoft.com/office/powerpoint/2010/main" val="21686869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review</a:t>
            </a:r>
            <a:endParaRPr lang="en-GB" dirty="0"/>
          </a:p>
        </p:txBody>
      </p:sp>
      <p:sp>
        <p:nvSpPr>
          <p:cNvPr id="3" name="Content Placeholder 2"/>
          <p:cNvSpPr>
            <a:spLocks noGrp="1"/>
          </p:cNvSpPr>
          <p:nvPr>
            <p:ph sz="quarter" idx="1"/>
          </p:nvPr>
        </p:nvSpPr>
        <p:spPr/>
        <p:txBody>
          <a:bodyPr/>
          <a:lstStyle/>
          <a:p>
            <a:pPr marL="514350" indent="-514350">
              <a:buAutoNum type="arabicPeriod"/>
            </a:pPr>
            <a:r>
              <a:rPr lang="en-GB" dirty="0" smtClean="0"/>
              <a:t>What are the four main characteristics of monopolies?</a:t>
            </a:r>
          </a:p>
          <a:p>
            <a:pPr marL="514350" indent="-514350">
              <a:buAutoNum type="arabicPeriod"/>
            </a:pPr>
            <a:r>
              <a:rPr lang="en-GB" dirty="0" smtClean="0"/>
              <a:t>What are the short-run objectives?</a:t>
            </a:r>
          </a:p>
          <a:p>
            <a:pPr marL="514350" indent="-514350">
              <a:buAutoNum type="arabicPeriod"/>
            </a:pPr>
            <a:r>
              <a:rPr lang="en-GB" dirty="0" smtClean="0"/>
              <a:t>What are the long-run objectives?</a:t>
            </a:r>
          </a:p>
          <a:p>
            <a:pPr marL="514350" indent="-514350">
              <a:buAutoNum type="arabicPeriod"/>
            </a:pPr>
            <a:r>
              <a:rPr lang="en-GB" dirty="0" smtClean="0"/>
              <a:t>Does the monopoly set price or output?</a:t>
            </a:r>
          </a:p>
          <a:p>
            <a:pPr marL="514350" indent="-514350">
              <a:buAutoNum type="arabicPeriod"/>
            </a:pPr>
            <a:r>
              <a:rPr lang="en-GB" dirty="0" smtClean="0"/>
              <a:t>What is price discrimination?</a:t>
            </a:r>
          </a:p>
          <a:p>
            <a:pPr marL="514350" indent="-514350">
              <a:buAutoNum type="arabicPeriod"/>
            </a:pPr>
            <a:r>
              <a:rPr lang="en-GB" dirty="0" smtClean="0"/>
              <a:t>State how price discrimination works</a:t>
            </a:r>
            <a:endParaRPr lang="en-GB" dirty="0"/>
          </a:p>
        </p:txBody>
      </p:sp>
    </p:spTree>
    <p:extLst>
      <p:ext uri="{BB962C8B-B14F-4D97-AF65-F5344CB8AC3E}">
        <p14:creationId xmlns:p14="http://schemas.microsoft.com/office/powerpoint/2010/main" val="12918382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34082"/>
          </a:xfrm>
        </p:spPr>
        <p:txBody>
          <a:bodyPr/>
          <a:lstStyle/>
          <a:p>
            <a:r>
              <a:rPr lang="en-GB" sz="3200" dirty="0" smtClean="0"/>
              <a:t>Draw a </a:t>
            </a:r>
            <a:r>
              <a:rPr lang="en-GB" sz="3200" dirty="0" smtClean="0"/>
              <a:t>Natural </a:t>
            </a:r>
            <a:r>
              <a:rPr lang="en-GB" sz="3200" dirty="0"/>
              <a:t>M</a:t>
            </a:r>
            <a:r>
              <a:rPr lang="en-GB" sz="3200" dirty="0" smtClean="0"/>
              <a:t>onopoly </a:t>
            </a:r>
            <a:r>
              <a:rPr lang="en-GB" sz="3200" dirty="0"/>
              <a:t>D</a:t>
            </a:r>
            <a:r>
              <a:rPr lang="en-GB" sz="3200" dirty="0" smtClean="0"/>
              <a:t>iagram</a:t>
            </a:r>
            <a:endParaRPr lang="en-GB" sz="3200" dirty="0"/>
          </a:p>
        </p:txBody>
      </p:sp>
      <p:sp>
        <p:nvSpPr>
          <p:cNvPr id="3" name="Content Placeholder 2"/>
          <p:cNvSpPr>
            <a:spLocks noGrp="1"/>
          </p:cNvSpPr>
          <p:nvPr>
            <p:ph sz="quarter" idx="1"/>
          </p:nvPr>
        </p:nvSpPr>
        <p:spPr>
          <a:xfrm>
            <a:off x="312640" y="908720"/>
            <a:ext cx="8518720" cy="5142312"/>
          </a:xfrm>
        </p:spPr>
        <p:txBody>
          <a:bodyPr/>
          <a:lstStyle/>
          <a:p>
            <a:pPr marL="514350" indent="-514350">
              <a:buAutoNum type="arabicPeriod"/>
            </a:pPr>
            <a:r>
              <a:rPr lang="en-GB" sz="2000" dirty="0" smtClean="0"/>
              <a:t>Draw a downward sloping AR curve</a:t>
            </a:r>
          </a:p>
          <a:p>
            <a:pPr marL="514350" indent="-514350">
              <a:buAutoNum type="arabicPeriod"/>
            </a:pPr>
            <a:r>
              <a:rPr lang="en-GB" sz="2000" dirty="0" smtClean="0"/>
              <a:t>Draw a LRAC curve with MES that has not yet been achieved</a:t>
            </a:r>
          </a:p>
          <a:p>
            <a:pPr marL="514350" indent="-514350">
              <a:buAutoNum type="arabicPeriod"/>
            </a:pPr>
            <a:r>
              <a:rPr lang="en-GB" sz="2000" dirty="0" smtClean="0"/>
              <a:t>In a natural monopoly, the MC curve is below AC as diminishing returns have yet to set in, </a:t>
            </a:r>
            <a:r>
              <a:rPr lang="en-GB" sz="2000" b="1" dirty="0" smtClean="0"/>
              <a:t>draw MC parallel and beneath ATC</a:t>
            </a:r>
            <a:r>
              <a:rPr lang="en-GB" sz="2000" dirty="0" smtClean="0"/>
              <a:t>, for the entire length of the AC curve, AC are so large that MES has not yet been reached, economies of scale have not been reached</a:t>
            </a:r>
          </a:p>
          <a:p>
            <a:pPr marL="514350" indent="-514350">
              <a:buAutoNum type="arabicPeriod"/>
            </a:pPr>
            <a:r>
              <a:rPr lang="en-GB" sz="2000" dirty="0" smtClean="0"/>
              <a:t>Draw MR as diverging from the AR curve [as usual]</a:t>
            </a:r>
          </a:p>
          <a:p>
            <a:pPr marL="514350" indent="-514350">
              <a:buAutoNum type="arabicPeriod"/>
            </a:pPr>
            <a:r>
              <a:rPr lang="en-GB" sz="2000" dirty="0" smtClean="0"/>
              <a:t>Show what would be the monopolists level of output (</a:t>
            </a:r>
            <a:r>
              <a:rPr lang="en-GB" sz="2000" dirty="0" err="1" smtClean="0"/>
              <a:t>Qm</a:t>
            </a:r>
            <a:r>
              <a:rPr lang="en-GB" sz="2000" dirty="0" smtClean="0"/>
              <a:t>) and therefore price (Pm) and show abnormal profit (rectangle)</a:t>
            </a:r>
          </a:p>
          <a:p>
            <a:pPr marL="514350" indent="-514350">
              <a:buAutoNum type="arabicPeriod"/>
            </a:pPr>
            <a:r>
              <a:rPr lang="en-GB" sz="2000" dirty="0" smtClean="0"/>
              <a:t>If the government chooses the point of allocative efficiency i.e. where AR=MC, show the </a:t>
            </a:r>
            <a:r>
              <a:rPr lang="en-GB" sz="2000" dirty="0" err="1" smtClean="0"/>
              <a:t>Ppg</a:t>
            </a:r>
            <a:r>
              <a:rPr lang="en-GB" sz="2000" dirty="0" smtClean="0"/>
              <a:t> and </a:t>
            </a:r>
            <a:r>
              <a:rPr lang="en-GB" sz="2000" dirty="0" err="1" smtClean="0"/>
              <a:t>Qpg</a:t>
            </a:r>
            <a:endParaRPr lang="en-GB" sz="2000" dirty="0" smtClean="0"/>
          </a:p>
          <a:p>
            <a:pPr marL="514350" indent="-514350">
              <a:buAutoNum type="arabicPeriod"/>
            </a:pPr>
            <a:r>
              <a:rPr lang="en-GB" sz="2000" dirty="0" smtClean="0"/>
              <a:t>Note the difference between the cost and the relative position of the AC curve</a:t>
            </a:r>
          </a:p>
          <a:p>
            <a:pPr marL="514350" indent="-514350">
              <a:buAutoNum type="arabicPeriod"/>
            </a:pPr>
            <a:r>
              <a:rPr lang="en-GB" sz="2000" dirty="0" smtClean="0"/>
              <a:t>Indicate the area of subsidy required</a:t>
            </a:r>
            <a:endParaRPr lang="en-GB" sz="2000" dirty="0"/>
          </a:p>
        </p:txBody>
      </p:sp>
    </p:spTree>
    <p:extLst>
      <p:ext uri="{BB962C8B-B14F-4D97-AF65-F5344CB8AC3E}">
        <p14:creationId xmlns:p14="http://schemas.microsoft.com/office/powerpoint/2010/main" val="158576567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Natural Monopoly</a:t>
            </a:r>
            <a:endParaRPr lang="en-GB" dirty="0"/>
          </a:p>
        </p:txBody>
      </p:sp>
      <p:pic>
        <p:nvPicPr>
          <p:cNvPr id="78850" name="Picture 2"/>
          <p:cNvPicPr>
            <a:picLocks noChangeAspect="1" noChangeArrowheads="1"/>
          </p:cNvPicPr>
          <p:nvPr/>
        </p:nvPicPr>
        <p:blipFill>
          <a:blip r:embed="rId2" cstate="print"/>
          <a:srcRect l="18010" t="40634" r="43009" b="21566"/>
          <a:stretch>
            <a:fillRect/>
          </a:stretch>
        </p:blipFill>
        <p:spPr bwMode="auto">
          <a:xfrm>
            <a:off x="683568" y="1628800"/>
            <a:ext cx="7848872" cy="4756892"/>
          </a:xfrm>
          <a:prstGeom prst="rect">
            <a:avLst/>
          </a:prstGeom>
          <a:noFill/>
          <a:ln w="9525">
            <a:noFill/>
            <a:miter lim="800000"/>
            <a:headEnd/>
            <a:tailEnd/>
          </a:ln>
        </p:spPr>
      </p:pic>
      <p:cxnSp>
        <p:nvCxnSpPr>
          <p:cNvPr id="5" name="Straight Arrow Connector 4"/>
          <p:cNvCxnSpPr/>
          <p:nvPr/>
        </p:nvCxnSpPr>
        <p:spPr>
          <a:xfrm flipH="1" flipV="1">
            <a:off x="5652120" y="4941168"/>
            <a:ext cx="648072" cy="1584176"/>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300192" y="6237312"/>
            <a:ext cx="2520280" cy="369332"/>
          </a:xfrm>
          <a:prstGeom prst="rect">
            <a:avLst/>
          </a:prstGeom>
          <a:noFill/>
        </p:spPr>
        <p:txBody>
          <a:bodyPr wrap="square" rtlCol="0">
            <a:spAutoFit/>
          </a:bodyPr>
          <a:lstStyle/>
          <a:p>
            <a:r>
              <a:rPr lang="en-GB" b="1" dirty="0" smtClean="0"/>
              <a:t>Allocative efficiency</a:t>
            </a:r>
            <a:endParaRPr lang="en-GB" b="1" dirty="0"/>
          </a:p>
        </p:txBody>
      </p:sp>
    </p:spTree>
    <p:extLst>
      <p:ext uri="{BB962C8B-B14F-4D97-AF65-F5344CB8AC3E}">
        <p14:creationId xmlns:p14="http://schemas.microsoft.com/office/powerpoint/2010/main" val="3263915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natural monopoly</a:t>
            </a:r>
            <a:endParaRPr lang="en-GB" dirty="0"/>
          </a:p>
        </p:txBody>
      </p:sp>
      <p:pic>
        <p:nvPicPr>
          <p:cNvPr id="1026" name="Picture 2"/>
          <p:cNvPicPr>
            <a:picLocks noChangeAspect="1" noChangeArrowheads="1"/>
          </p:cNvPicPr>
          <p:nvPr/>
        </p:nvPicPr>
        <p:blipFill>
          <a:blip r:embed="rId2" cstate="print"/>
          <a:srcRect l="16919" t="33023" r="37825" b="25464"/>
          <a:stretch>
            <a:fillRect/>
          </a:stretch>
        </p:blipFill>
        <p:spPr bwMode="auto">
          <a:xfrm>
            <a:off x="323528" y="1412776"/>
            <a:ext cx="8262719" cy="4734669"/>
          </a:xfrm>
          <a:prstGeom prst="rect">
            <a:avLst/>
          </a:prstGeom>
          <a:noFill/>
          <a:ln w="9525">
            <a:noFill/>
            <a:miter lim="800000"/>
            <a:headEnd/>
            <a:tailEnd/>
          </a:ln>
        </p:spPr>
      </p:pic>
    </p:spTree>
    <p:extLst>
      <p:ext uri="{BB962C8B-B14F-4D97-AF65-F5344CB8AC3E}">
        <p14:creationId xmlns:p14="http://schemas.microsoft.com/office/powerpoint/2010/main" val="28277425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natural monopoly?</a:t>
            </a:r>
            <a:endParaRPr lang="en-GB" dirty="0"/>
          </a:p>
        </p:txBody>
      </p:sp>
      <p:sp>
        <p:nvSpPr>
          <p:cNvPr id="3" name="Content Placeholder 2"/>
          <p:cNvSpPr>
            <a:spLocks noGrp="1"/>
          </p:cNvSpPr>
          <p:nvPr>
            <p:ph sz="quarter" idx="1"/>
          </p:nvPr>
        </p:nvSpPr>
        <p:spPr>
          <a:xfrm>
            <a:off x="251520" y="1340768"/>
            <a:ext cx="4032448" cy="5040560"/>
          </a:xfrm>
        </p:spPr>
        <p:txBody>
          <a:bodyPr/>
          <a:lstStyle/>
          <a:p>
            <a:pPr marL="342900" indent="-342900">
              <a:buFont typeface="+mj-lt"/>
              <a:buAutoNum type="arabicPeriod"/>
            </a:pPr>
            <a:r>
              <a:rPr lang="en-US" sz="2600" dirty="0" smtClean="0">
                <a:latin typeface="Calibri" charset="0"/>
              </a:rPr>
              <a:t>What is the relationship between LRMC and LRAC?</a:t>
            </a:r>
          </a:p>
          <a:p>
            <a:pPr marL="342900" indent="-342900">
              <a:buFont typeface="+mj-lt"/>
              <a:buAutoNum type="arabicPeriod"/>
            </a:pPr>
            <a:r>
              <a:rPr lang="en-US" sz="2600" dirty="0" smtClean="0">
                <a:latin typeface="Calibri" charset="0"/>
              </a:rPr>
              <a:t>Where would the monopoly produce?</a:t>
            </a:r>
          </a:p>
          <a:p>
            <a:pPr marL="342900" indent="-342900">
              <a:buFont typeface="+mj-lt"/>
              <a:buAutoNum type="arabicPeriod"/>
            </a:pPr>
            <a:r>
              <a:rPr lang="en-US" sz="2600" dirty="0" smtClean="0">
                <a:latin typeface="Calibri" charset="0"/>
              </a:rPr>
              <a:t>What profits would it make here?</a:t>
            </a:r>
          </a:p>
          <a:p>
            <a:pPr marL="342900" indent="-342900">
              <a:buFont typeface="+mj-lt"/>
              <a:buAutoNum type="arabicPeriod"/>
            </a:pPr>
            <a:r>
              <a:rPr lang="en-US" sz="2600" dirty="0" smtClean="0">
                <a:latin typeface="Calibri" charset="0"/>
              </a:rPr>
              <a:t>Where is the socially optimal point?</a:t>
            </a:r>
          </a:p>
          <a:p>
            <a:pPr marL="342900" indent="-342900">
              <a:buFont typeface="+mj-lt"/>
              <a:buAutoNum type="arabicPeriod"/>
            </a:pPr>
            <a:r>
              <a:rPr lang="en-US" sz="2600" dirty="0" smtClean="0">
                <a:latin typeface="Calibri" charset="0"/>
              </a:rPr>
              <a:t>What is occurring at this point?</a:t>
            </a:r>
          </a:p>
          <a:p>
            <a:pPr marL="342900" indent="-342900">
              <a:buFont typeface="+mj-lt"/>
              <a:buAutoNum type="arabicPeriod"/>
            </a:pPr>
            <a:r>
              <a:rPr lang="en-US" sz="2600" dirty="0" smtClean="0">
                <a:latin typeface="Calibri" charset="0"/>
              </a:rPr>
              <a:t>What are the solutions?</a:t>
            </a:r>
          </a:p>
        </p:txBody>
      </p:sp>
      <p:grpSp>
        <p:nvGrpSpPr>
          <p:cNvPr id="4" name="Group 3"/>
          <p:cNvGrpSpPr/>
          <p:nvPr/>
        </p:nvGrpSpPr>
        <p:grpSpPr>
          <a:xfrm>
            <a:off x="4283968" y="1844824"/>
            <a:ext cx="4668838" cy="3365500"/>
            <a:chOff x="4356100" y="333375"/>
            <a:chExt cx="4668838" cy="3365500"/>
          </a:xfrm>
        </p:grpSpPr>
        <p:sp>
          <p:nvSpPr>
            <p:cNvPr id="5" name="AutoShape 7"/>
            <p:cNvSpPr>
              <a:spLocks noChangeAspect="1" noChangeArrowheads="1" noTextEdit="1"/>
            </p:cNvSpPr>
            <p:nvPr/>
          </p:nvSpPr>
          <p:spPr bwMode="auto">
            <a:xfrm>
              <a:off x="4356100" y="333375"/>
              <a:ext cx="4643438" cy="3317875"/>
            </a:xfrm>
            <a:prstGeom prst="rect">
              <a:avLst/>
            </a:prstGeom>
            <a:noFill/>
            <a:ln w="9525">
              <a:noFill/>
              <a:miter lim="800000"/>
              <a:headEnd/>
              <a:tailEnd/>
            </a:ln>
          </p:spPr>
          <p:txBody>
            <a:bodyPr/>
            <a:lstStyle/>
            <a:p>
              <a:endParaRPr lang="en-GB"/>
            </a:p>
          </p:txBody>
        </p:sp>
        <p:sp>
          <p:nvSpPr>
            <p:cNvPr id="6" name="Freeform 9"/>
            <p:cNvSpPr>
              <a:spLocks/>
            </p:cNvSpPr>
            <p:nvPr/>
          </p:nvSpPr>
          <p:spPr bwMode="auto">
            <a:xfrm>
              <a:off x="4546600" y="342900"/>
              <a:ext cx="3590925" cy="3114675"/>
            </a:xfrm>
            <a:custGeom>
              <a:avLst/>
              <a:gdLst>
                <a:gd name="T0" fmla="*/ 2147483647 w 377"/>
                <a:gd name="T1" fmla="*/ 0 h 327"/>
                <a:gd name="T2" fmla="*/ 0 w 377"/>
                <a:gd name="T3" fmla="*/ 2147483647 h 327"/>
                <a:gd name="T4" fmla="*/ 2147483647 w 377"/>
                <a:gd name="T5" fmla="*/ 2147483647 h 327"/>
                <a:gd name="T6" fmla="*/ 0 60000 65536"/>
                <a:gd name="T7" fmla="*/ 0 60000 65536"/>
                <a:gd name="T8" fmla="*/ 0 60000 65536"/>
                <a:gd name="T9" fmla="*/ 0 w 377"/>
                <a:gd name="T10" fmla="*/ 0 h 327"/>
                <a:gd name="T11" fmla="*/ 377 w 377"/>
                <a:gd name="T12" fmla="*/ 327 h 327"/>
              </a:gdLst>
              <a:ahLst/>
              <a:cxnLst>
                <a:cxn ang="T6">
                  <a:pos x="T0" y="T1"/>
                </a:cxn>
                <a:cxn ang="T7">
                  <a:pos x="T2" y="T3"/>
                </a:cxn>
                <a:cxn ang="T8">
                  <a:pos x="T4" y="T5"/>
                </a:cxn>
              </a:cxnLst>
              <a:rect l="T9" t="T10" r="T11" b="T12"/>
              <a:pathLst>
                <a:path w="377" h="327">
                  <a:moveTo>
                    <a:pt x="1" y="0"/>
                  </a:moveTo>
                  <a:lnTo>
                    <a:pt x="0" y="327"/>
                  </a:lnTo>
                  <a:lnTo>
                    <a:pt x="377" y="325"/>
                  </a:lnTo>
                </a:path>
              </a:pathLst>
            </a:custGeom>
            <a:noFill/>
            <a:ln w="38100">
              <a:solidFill>
                <a:srgbClr val="24211D"/>
              </a:solidFill>
              <a:miter lim="800000"/>
              <a:headEnd/>
              <a:tailEnd/>
            </a:ln>
          </p:spPr>
          <p:txBody>
            <a:bodyPr/>
            <a:lstStyle/>
            <a:p>
              <a:endParaRPr lang="en-US"/>
            </a:p>
          </p:txBody>
        </p:sp>
        <p:sp>
          <p:nvSpPr>
            <p:cNvPr id="7" name="Line 10"/>
            <p:cNvSpPr>
              <a:spLocks noChangeShapeType="1"/>
            </p:cNvSpPr>
            <p:nvPr/>
          </p:nvSpPr>
          <p:spPr bwMode="auto">
            <a:xfrm>
              <a:off x="4556125" y="485775"/>
              <a:ext cx="3000375" cy="2638425"/>
            </a:xfrm>
            <a:prstGeom prst="line">
              <a:avLst/>
            </a:prstGeom>
            <a:noFill/>
            <a:ln w="38100">
              <a:solidFill>
                <a:srgbClr val="24211D"/>
              </a:solidFill>
              <a:miter lim="800000"/>
              <a:headEnd/>
              <a:tailEnd/>
            </a:ln>
          </p:spPr>
          <p:txBody>
            <a:bodyPr/>
            <a:lstStyle/>
            <a:p>
              <a:endParaRPr lang="en-GB"/>
            </a:p>
          </p:txBody>
        </p:sp>
        <p:sp>
          <p:nvSpPr>
            <p:cNvPr id="8" name="Rectangle 11"/>
            <p:cNvSpPr>
              <a:spLocks noChangeArrowheads="1"/>
            </p:cNvSpPr>
            <p:nvPr/>
          </p:nvSpPr>
          <p:spPr bwMode="auto">
            <a:xfrm>
              <a:off x="4394200" y="3390900"/>
              <a:ext cx="98425"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0</a:t>
              </a:r>
              <a:endParaRPr lang="en-GB">
                <a:latin typeface="Calibri" charset="0"/>
              </a:endParaRPr>
            </a:p>
          </p:txBody>
        </p:sp>
        <p:sp>
          <p:nvSpPr>
            <p:cNvPr id="9" name="Rectangle 12"/>
            <p:cNvSpPr>
              <a:spLocks noChangeArrowheads="1"/>
            </p:cNvSpPr>
            <p:nvPr/>
          </p:nvSpPr>
          <p:spPr bwMode="auto">
            <a:xfrm>
              <a:off x="7594600" y="3038475"/>
              <a:ext cx="12858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D</a:t>
              </a:r>
              <a:endParaRPr lang="en-GB">
                <a:latin typeface="Calibri" charset="0"/>
              </a:endParaRPr>
            </a:p>
          </p:txBody>
        </p:sp>
        <p:sp>
          <p:nvSpPr>
            <p:cNvPr id="10" name="Freeform 13"/>
            <p:cNvSpPr>
              <a:spLocks/>
            </p:cNvSpPr>
            <p:nvPr/>
          </p:nvSpPr>
          <p:spPr bwMode="auto">
            <a:xfrm>
              <a:off x="4556125" y="1419225"/>
              <a:ext cx="1066800" cy="2028825"/>
            </a:xfrm>
            <a:custGeom>
              <a:avLst/>
              <a:gdLst>
                <a:gd name="T0" fmla="*/ 2147483647 w 112"/>
                <a:gd name="T1" fmla="*/ 2147483647 h 213"/>
                <a:gd name="T2" fmla="*/ 2147483647 w 112"/>
                <a:gd name="T3" fmla="*/ 0 h 213"/>
                <a:gd name="T4" fmla="*/ 0 w 112"/>
                <a:gd name="T5" fmla="*/ 0 h 213"/>
                <a:gd name="T6" fmla="*/ 0 60000 65536"/>
                <a:gd name="T7" fmla="*/ 0 60000 65536"/>
                <a:gd name="T8" fmla="*/ 0 60000 65536"/>
                <a:gd name="T9" fmla="*/ 0 w 112"/>
                <a:gd name="T10" fmla="*/ 0 h 213"/>
                <a:gd name="T11" fmla="*/ 112 w 112"/>
                <a:gd name="T12" fmla="*/ 213 h 213"/>
              </a:gdLst>
              <a:ahLst/>
              <a:cxnLst>
                <a:cxn ang="T6">
                  <a:pos x="T0" y="T1"/>
                </a:cxn>
                <a:cxn ang="T7">
                  <a:pos x="T2" y="T3"/>
                </a:cxn>
                <a:cxn ang="T8">
                  <a:pos x="T4" y="T5"/>
                </a:cxn>
              </a:cxnLst>
              <a:rect l="T9" t="T10" r="T11" b="T12"/>
              <a:pathLst>
                <a:path w="112" h="213">
                  <a:moveTo>
                    <a:pt x="112" y="213"/>
                  </a:moveTo>
                  <a:lnTo>
                    <a:pt x="111" y="0"/>
                  </a:lnTo>
                  <a:lnTo>
                    <a:pt x="0" y="0"/>
                  </a:lnTo>
                </a:path>
              </a:pathLst>
            </a:custGeom>
            <a:noFill/>
            <a:ln w="38100">
              <a:solidFill>
                <a:srgbClr val="EB3D00"/>
              </a:solidFill>
              <a:miter lim="800000"/>
              <a:headEnd/>
              <a:tailEnd/>
            </a:ln>
          </p:spPr>
          <p:txBody>
            <a:bodyPr/>
            <a:lstStyle/>
            <a:p>
              <a:endParaRPr lang="en-US"/>
            </a:p>
          </p:txBody>
        </p:sp>
        <p:sp>
          <p:nvSpPr>
            <p:cNvPr id="11" name="Rectangle 14"/>
            <p:cNvSpPr>
              <a:spLocks noChangeArrowheads="1"/>
            </p:cNvSpPr>
            <p:nvPr/>
          </p:nvSpPr>
          <p:spPr bwMode="auto">
            <a:xfrm>
              <a:off x="6251575" y="3171825"/>
              <a:ext cx="276225"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MR</a:t>
              </a:r>
              <a:endParaRPr lang="en-GB">
                <a:latin typeface="Calibri" charset="0"/>
              </a:endParaRPr>
            </a:p>
          </p:txBody>
        </p:sp>
        <p:sp>
          <p:nvSpPr>
            <p:cNvPr id="12" name="Rectangle 15"/>
            <p:cNvSpPr>
              <a:spLocks noChangeArrowheads="1"/>
            </p:cNvSpPr>
            <p:nvPr/>
          </p:nvSpPr>
          <p:spPr bwMode="auto">
            <a:xfrm>
              <a:off x="7718425" y="3038475"/>
              <a:ext cx="35083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=AR</a:t>
              </a:r>
              <a:endParaRPr lang="en-GB">
                <a:latin typeface="Calibri" charset="0"/>
              </a:endParaRPr>
            </a:p>
          </p:txBody>
        </p:sp>
        <p:sp>
          <p:nvSpPr>
            <p:cNvPr id="13" name="Freeform 16"/>
            <p:cNvSpPr>
              <a:spLocks/>
            </p:cNvSpPr>
            <p:nvPr/>
          </p:nvSpPr>
          <p:spPr bwMode="auto">
            <a:xfrm>
              <a:off x="4632325" y="1085850"/>
              <a:ext cx="3762375" cy="1638300"/>
            </a:xfrm>
            <a:custGeom>
              <a:avLst/>
              <a:gdLst>
                <a:gd name="T0" fmla="*/ 0 w 395"/>
                <a:gd name="T1" fmla="*/ 0 h 172"/>
                <a:gd name="T2" fmla="*/ 2147483647 w 395"/>
                <a:gd name="T3" fmla="*/ 2147483647 h 172"/>
                <a:gd name="T4" fmla="*/ 0 60000 65536"/>
                <a:gd name="T5" fmla="*/ 0 60000 65536"/>
                <a:gd name="T6" fmla="*/ 0 w 395"/>
                <a:gd name="T7" fmla="*/ 0 h 172"/>
                <a:gd name="T8" fmla="*/ 395 w 395"/>
                <a:gd name="T9" fmla="*/ 172 h 172"/>
              </a:gdLst>
              <a:ahLst/>
              <a:cxnLst>
                <a:cxn ang="T4">
                  <a:pos x="T0" y="T1"/>
                </a:cxn>
                <a:cxn ang="T5">
                  <a:pos x="T2" y="T3"/>
                </a:cxn>
              </a:cxnLst>
              <a:rect l="T6" t="T7" r="T8" b="T9"/>
              <a:pathLst>
                <a:path w="395" h="172">
                  <a:moveTo>
                    <a:pt x="0" y="0"/>
                  </a:moveTo>
                  <a:cubicBezTo>
                    <a:pt x="95" y="134"/>
                    <a:pt x="238" y="168"/>
                    <a:pt x="395" y="172"/>
                  </a:cubicBezTo>
                </a:path>
              </a:pathLst>
            </a:custGeom>
            <a:noFill/>
            <a:ln w="38100">
              <a:solidFill>
                <a:srgbClr val="0089E1"/>
              </a:solidFill>
              <a:miter lim="800000"/>
              <a:headEnd/>
              <a:tailEnd/>
            </a:ln>
          </p:spPr>
          <p:txBody>
            <a:bodyPr/>
            <a:lstStyle/>
            <a:p>
              <a:endParaRPr lang="en-US"/>
            </a:p>
          </p:txBody>
        </p:sp>
        <p:sp>
          <p:nvSpPr>
            <p:cNvPr id="14" name="Freeform 17"/>
            <p:cNvSpPr>
              <a:spLocks/>
            </p:cNvSpPr>
            <p:nvPr/>
          </p:nvSpPr>
          <p:spPr bwMode="auto">
            <a:xfrm>
              <a:off x="4556125" y="1419225"/>
              <a:ext cx="3600450" cy="1666875"/>
            </a:xfrm>
            <a:custGeom>
              <a:avLst/>
              <a:gdLst>
                <a:gd name="T0" fmla="*/ 0 w 378"/>
                <a:gd name="T1" fmla="*/ 0 h 175"/>
                <a:gd name="T2" fmla="*/ 2147483647 w 378"/>
                <a:gd name="T3" fmla="*/ 2147483647 h 175"/>
                <a:gd name="T4" fmla="*/ 0 60000 65536"/>
                <a:gd name="T5" fmla="*/ 0 60000 65536"/>
                <a:gd name="T6" fmla="*/ 0 w 378"/>
                <a:gd name="T7" fmla="*/ 0 h 175"/>
                <a:gd name="T8" fmla="*/ 378 w 378"/>
                <a:gd name="T9" fmla="*/ 175 h 175"/>
              </a:gdLst>
              <a:ahLst/>
              <a:cxnLst>
                <a:cxn ang="T4">
                  <a:pos x="T0" y="T1"/>
                </a:cxn>
                <a:cxn ang="T5">
                  <a:pos x="T2" y="T3"/>
                </a:cxn>
              </a:cxnLst>
              <a:rect l="T6" t="T7" r="T8" b="T9"/>
              <a:pathLst>
                <a:path w="378" h="175">
                  <a:moveTo>
                    <a:pt x="0" y="0"/>
                  </a:moveTo>
                  <a:cubicBezTo>
                    <a:pt x="91" y="104"/>
                    <a:pt x="225" y="152"/>
                    <a:pt x="378" y="175"/>
                  </a:cubicBezTo>
                </a:path>
              </a:pathLst>
            </a:custGeom>
            <a:noFill/>
            <a:ln w="38100">
              <a:solidFill>
                <a:srgbClr val="EB3D00"/>
              </a:solidFill>
              <a:miter lim="800000"/>
              <a:headEnd/>
              <a:tailEnd/>
            </a:ln>
          </p:spPr>
          <p:txBody>
            <a:bodyPr/>
            <a:lstStyle/>
            <a:p>
              <a:endParaRPr lang="en-US"/>
            </a:p>
          </p:txBody>
        </p:sp>
        <p:sp>
          <p:nvSpPr>
            <p:cNvPr id="15" name="Line 18"/>
            <p:cNvSpPr>
              <a:spLocks noChangeShapeType="1"/>
            </p:cNvSpPr>
            <p:nvPr/>
          </p:nvSpPr>
          <p:spPr bwMode="auto">
            <a:xfrm>
              <a:off x="4556125" y="485775"/>
              <a:ext cx="1676400" cy="2790825"/>
            </a:xfrm>
            <a:prstGeom prst="line">
              <a:avLst/>
            </a:prstGeom>
            <a:noFill/>
            <a:ln w="38100">
              <a:solidFill>
                <a:srgbClr val="24211D"/>
              </a:solidFill>
              <a:miter lim="800000"/>
              <a:headEnd/>
              <a:tailEnd/>
            </a:ln>
          </p:spPr>
          <p:txBody>
            <a:bodyPr/>
            <a:lstStyle/>
            <a:p>
              <a:endParaRPr lang="en-GB"/>
            </a:p>
          </p:txBody>
        </p:sp>
        <p:sp>
          <p:nvSpPr>
            <p:cNvPr id="16" name="Rectangle 19"/>
            <p:cNvSpPr>
              <a:spLocks noChangeArrowheads="1"/>
            </p:cNvSpPr>
            <p:nvPr/>
          </p:nvSpPr>
          <p:spPr bwMode="auto">
            <a:xfrm>
              <a:off x="8442325" y="2647950"/>
              <a:ext cx="58261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LRATC</a:t>
              </a:r>
              <a:endParaRPr lang="en-GB">
                <a:latin typeface="Calibri" charset="0"/>
              </a:endParaRPr>
            </a:p>
          </p:txBody>
        </p:sp>
        <p:sp>
          <p:nvSpPr>
            <p:cNvPr id="17" name="Rectangle 20"/>
            <p:cNvSpPr>
              <a:spLocks noChangeArrowheads="1"/>
            </p:cNvSpPr>
            <p:nvPr/>
          </p:nvSpPr>
          <p:spPr bwMode="auto">
            <a:xfrm>
              <a:off x="8204200" y="3000375"/>
              <a:ext cx="50323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LRMC</a:t>
              </a:r>
              <a:endParaRPr lang="en-GB">
                <a:latin typeface="Calibri" charset="0"/>
              </a:endParaRPr>
            </a:p>
          </p:txBody>
        </p:sp>
        <p:sp>
          <p:nvSpPr>
            <p:cNvPr id="18" name="Line 21"/>
            <p:cNvSpPr>
              <a:spLocks noChangeShapeType="1"/>
            </p:cNvSpPr>
            <p:nvPr/>
          </p:nvSpPr>
          <p:spPr bwMode="auto">
            <a:xfrm>
              <a:off x="7337425" y="2933700"/>
              <a:ext cx="9525" cy="514350"/>
            </a:xfrm>
            <a:prstGeom prst="line">
              <a:avLst/>
            </a:prstGeom>
            <a:noFill/>
            <a:ln w="38100">
              <a:solidFill>
                <a:srgbClr val="24211D"/>
              </a:solidFill>
              <a:miter lim="800000"/>
              <a:headEnd/>
              <a:tailEnd/>
            </a:ln>
          </p:spPr>
          <p:txBody>
            <a:bodyPr/>
            <a:lstStyle/>
            <a:p>
              <a:endParaRPr lang="en-GB"/>
            </a:p>
          </p:txBody>
        </p:sp>
        <p:sp>
          <p:nvSpPr>
            <p:cNvPr id="19" name="Rectangle 22"/>
            <p:cNvSpPr>
              <a:spLocks noChangeArrowheads="1"/>
            </p:cNvSpPr>
            <p:nvPr/>
          </p:nvSpPr>
          <p:spPr bwMode="auto">
            <a:xfrm>
              <a:off x="7299325" y="3476625"/>
              <a:ext cx="12858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H</a:t>
              </a:r>
              <a:endParaRPr lang="en-GB">
                <a:latin typeface="Calibri" charset="0"/>
              </a:endParaRPr>
            </a:p>
          </p:txBody>
        </p:sp>
        <p:sp>
          <p:nvSpPr>
            <p:cNvPr id="20" name="Line 23"/>
            <p:cNvSpPr>
              <a:spLocks noChangeShapeType="1"/>
            </p:cNvSpPr>
            <p:nvPr/>
          </p:nvSpPr>
          <p:spPr bwMode="auto">
            <a:xfrm flipH="1">
              <a:off x="7337425" y="2638425"/>
              <a:ext cx="9525" cy="295275"/>
            </a:xfrm>
            <a:prstGeom prst="line">
              <a:avLst/>
            </a:prstGeom>
            <a:noFill/>
            <a:ln w="38100">
              <a:solidFill>
                <a:srgbClr val="009049"/>
              </a:solidFill>
              <a:miter lim="800000"/>
              <a:headEnd/>
              <a:tailEnd/>
            </a:ln>
          </p:spPr>
          <p:txBody>
            <a:bodyPr/>
            <a:lstStyle/>
            <a:p>
              <a:endParaRPr lang="en-GB"/>
            </a:p>
          </p:txBody>
        </p:sp>
        <p:sp>
          <p:nvSpPr>
            <p:cNvPr id="21" name="Rectangle 24"/>
            <p:cNvSpPr>
              <a:spLocks noChangeArrowheads="1"/>
            </p:cNvSpPr>
            <p:nvPr/>
          </p:nvSpPr>
          <p:spPr bwMode="auto">
            <a:xfrm>
              <a:off x="7346950" y="2457450"/>
              <a:ext cx="4921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I</a:t>
              </a:r>
              <a:endParaRPr lang="en-GB">
                <a:latin typeface="Calibri" charset="0"/>
              </a:endParaRPr>
            </a:p>
          </p:txBody>
        </p:sp>
        <p:sp>
          <p:nvSpPr>
            <p:cNvPr id="22" name="Rectangle 25"/>
            <p:cNvSpPr>
              <a:spLocks noChangeArrowheads="1"/>
            </p:cNvSpPr>
            <p:nvPr/>
          </p:nvSpPr>
          <p:spPr bwMode="auto">
            <a:xfrm>
              <a:off x="7404100" y="2752725"/>
              <a:ext cx="88900"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J</a:t>
              </a:r>
              <a:endParaRPr lang="en-GB">
                <a:latin typeface="Calibri" charset="0"/>
              </a:endParaRPr>
            </a:p>
          </p:txBody>
        </p:sp>
        <p:sp>
          <p:nvSpPr>
            <p:cNvPr id="23" name="Rectangle 26"/>
            <p:cNvSpPr>
              <a:spLocks noChangeArrowheads="1"/>
            </p:cNvSpPr>
            <p:nvPr/>
          </p:nvSpPr>
          <p:spPr bwMode="auto">
            <a:xfrm>
              <a:off x="5575300" y="3486150"/>
              <a:ext cx="11906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A</a:t>
              </a:r>
              <a:endParaRPr lang="en-GB">
                <a:latin typeface="Calibri" charset="0"/>
              </a:endParaRPr>
            </a:p>
          </p:txBody>
        </p:sp>
        <p:sp>
          <p:nvSpPr>
            <p:cNvPr id="24" name="Rectangle 27"/>
            <p:cNvSpPr>
              <a:spLocks noChangeArrowheads="1"/>
            </p:cNvSpPr>
            <p:nvPr/>
          </p:nvSpPr>
          <p:spPr bwMode="auto">
            <a:xfrm>
              <a:off x="4365625" y="1333500"/>
              <a:ext cx="11906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B</a:t>
              </a:r>
              <a:endParaRPr lang="en-GB">
                <a:latin typeface="Calibri" charset="0"/>
              </a:endParaRPr>
            </a:p>
          </p:txBody>
        </p:sp>
        <p:sp>
          <p:nvSpPr>
            <p:cNvPr id="25" name="Line 28"/>
            <p:cNvSpPr>
              <a:spLocks noChangeShapeType="1"/>
            </p:cNvSpPr>
            <p:nvPr/>
          </p:nvSpPr>
          <p:spPr bwMode="auto">
            <a:xfrm flipH="1" flipV="1">
              <a:off x="4546600" y="2028825"/>
              <a:ext cx="1076325" cy="9525"/>
            </a:xfrm>
            <a:prstGeom prst="line">
              <a:avLst/>
            </a:prstGeom>
            <a:noFill/>
            <a:ln w="38100">
              <a:solidFill>
                <a:srgbClr val="0089E1"/>
              </a:solidFill>
              <a:miter lim="800000"/>
              <a:headEnd/>
              <a:tailEnd/>
            </a:ln>
          </p:spPr>
          <p:txBody>
            <a:bodyPr/>
            <a:lstStyle/>
            <a:p>
              <a:endParaRPr lang="en-GB"/>
            </a:p>
          </p:txBody>
        </p:sp>
        <p:sp>
          <p:nvSpPr>
            <p:cNvPr id="26" name="Rectangle 29"/>
            <p:cNvSpPr>
              <a:spLocks noChangeArrowheads="1"/>
            </p:cNvSpPr>
            <p:nvPr/>
          </p:nvSpPr>
          <p:spPr bwMode="auto">
            <a:xfrm>
              <a:off x="5651500" y="1276350"/>
              <a:ext cx="11906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E</a:t>
              </a:r>
              <a:endParaRPr lang="en-GB">
                <a:latin typeface="Calibri" charset="0"/>
              </a:endParaRPr>
            </a:p>
          </p:txBody>
        </p:sp>
        <p:sp>
          <p:nvSpPr>
            <p:cNvPr id="27" name="Rectangle 30"/>
            <p:cNvSpPr>
              <a:spLocks noChangeArrowheads="1"/>
            </p:cNvSpPr>
            <p:nvPr/>
          </p:nvSpPr>
          <p:spPr bwMode="auto">
            <a:xfrm>
              <a:off x="5661025" y="1885950"/>
              <a:ext cx="107950" cy="212725"/>
            </a:xfrm>
            <a:prstGeom prst="rect">
              <a:avLst/>
            </a:prstGeom>
            <a:noFill/>
            <a:ln w="9525">
              <a:noFill/>
              <a:miter lim="800000"/>
              <a:headEnd/>
              <a:tailEnd/>
            </a:ln>
          </p:spPr>
          <p:txBody>
            <a:bodyPr wrap="none" lIns="0" tIns="0" rIns="0" bIns="0">
              <a:spAutoFit/>
            </a:bodyPr>
            <a:lstStyle/>
            <a:p>
              <a:r>
                <a:rPr lang="en-GB" sz="1400" dirty="0">
                  <a:solidFill>
                    <a:srgbClr val="24211D"/>
                  </a:solidFill>
                  <a:latin typeface="Calibri" charset="0"/>
                </a:rPr>
                <a:t>F</a:t>
              </a:r>
              <a:endParaRPr lang="en-GB" dirty="0">
                <a:latin typeface="Calibri" charset="0"/>
              </a:endParaRPr>
            </a:p>
          </p:txBody>
        </p:sp>
        <p:sp>
          <p:nvSpPr>
            <p:cNvPr id="28" name="Rectangle 31"/>
            <p:cNvSpPr>
              <a:spLocks noChangeArrowheads="1"/>
            </p:cNvSpPr>
            <p:nvPr/>
          </p:nvSpPr>
          <p:spPr bwMode="auto">
            <a:xfrm>
              <a:off x="4384675" y="1952625"/>
              <a:ext cx="13811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G</a:t>
              </a:r>
              <a:endParaRPr lang="en-GB">
                <a:latin typeface="Calibri" charset="0"/>
              </a:endParaRPr>
            </a:p>
          </p:txBody>
        </p:sp>
      </p:grpSp>
    </p:spTree>
    <p:extLst>
      <p:ext uri="{BB962C8B-B14F-4D97-AF65-F5344CB8AC3E}">
        <p14:creationId xmlns:p14="http://schemas.microsoft.com/office/powerpoint/2010/main" val="400869901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natural monopoly? </a:t>
            </a:r>
            <a:endParaRPr lang="en-GB" dirty="0"/>
          </a:p>
        </p:txBody>
      </p:sp>
      <p:sp>
        <p:nvSpPr>
          <p:cNvPr id="3" name="Content Placeholder 2"/>
          <p:cNvSpPr>
            <a:spLocks noGrp="1"/>
          </p:cNvSpPr>
          <p:nvPr>
            <p:ph sz="quarter" idx="1"/>
          </p:nvPr>
        </p:nvSpPr>
        <p:spPr>
          <a:xfrm>
            <a:off x="301752" y="1527048"/>
            <a:ext cx="8374704" cy="4572000"/>
          </a:xfrm>
        </p:spPr>
        <p:txBody>
          <a:bodyPr/>
          <a:lstStyle/>
          <a:p>
            <a:pPr marL="514350" indent="-514350">
              <a:buFont typeface="+mj-lt"/>
              <a:buAutoNum type="arabicPeriod"/>
            </a:pPr>
            <a:r>
              <a:rPr lang="en-GB" dirty="0" smtClean="0"/>
              <a:t>What is a ‘natural monopoly’?</a:t>
            </a:r>
          </a:p>
          <a:p>
            <a:pPr marL="514350" indent="-514350">
              <a:buFont typeface="+mj-lt"/>
              <a:buAutoNum type="arabicPeriod"/>
            </a:pPr>
            <a:r>
              <a:rPr lang="en-GB" dirty="0" smtClean="0"/>
              <a:t>When does this come about?</a:t>
            </a:r>
          </a:p>
          <a:p>
            <a:pPr marL="514350" indent="-514350">
              <a:buFont typeface="+mj-lt"/>
              <a:buAutoNum type="arabicPeriod"/>
            </a:pPr>
            <a:r>
              <a:rPr lang="en-GB" dirty="0" smtClean="0"/>
              <a:t>What is consistent in these cases?</a:t>
            </a:r>
          </a:p>
          <a:p>
            <a:pPr marL="514350" indent="-514350">
              <a:buFont typeface="+mj-lt"/>
              <a:buAutoNum type="arabicPeriod"/>
            </a:pPr>
            <a:r>
              <a:rPr lang="en-GB" dirty="0" smtClean="0"/>
              <a:t>What happens to economies of scale in the long-run?</a:t>
            </a:r>
          </a:p>
          <a:p>
            <a:pPr marL="514350" indent="-514350">
              <a:buFont typeface="+mj-lt"/>
              <a:buAutoNum type="arabicPeriod"/>
            </a:pPr>
            <a:r>
              <a:rPr lang="en-GB" dirty="0" smtClean="0"/>
              <a:t>Why is the MES very large?</a:t>
            </a:r>
          </a:p>
        </p:txBody>
      </p:sp>
    </p:spTree>
    <p:extLst>
      <p:ext uri="{BB962C8B-B14F-4D97-AF65-F5344CB8AC3E}">
        <p14:creationId xmlns:p14="http://schemas.microsoft.com/office/powerpoint/2010/main" val="79546400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natural monopoly</a:t>
            </a:r>
            <a:r>
              <a:rPr lang="en-GB" smtClean="0"/>
              <a:t>? </a:t>
            </a:r>
            <a:endParaRPr lang="en-GB" dirty="0"/>
          </a:p>
        </p:txBody>
      </p:sp>
      <p:sp>
        <p:nvSpPr>
          <p:cNvPr id="3" name="Content Placeholder 2"/>
          <p:cNvSpPr>
            <a:spLocks noGrp="1"/>
          </p:cNvSpPr>
          <p:nvPr>
            <p:ph sz="quarter" idx="1"/>
          </p:nvPr>
        </p:nvSpPr>
        <p:spPr>
          <a:xfrm>
            <a:off x="301752" y="1527048"/>
            <a:ext cx="8590728" cy="4782272"/>
          </a:xfrm>
        </p:spPr>
        <p:txBody>
          <a:bodyPr/>
          <a:lstStyle/>
          <a:p>
            <a:pPr marL="514350" indent="-514350">
              <a:buFont typeface="+mj-lt"/>
              <a:buAutoNum type="arabicPeriod"/>
            </a:pPr>
            <a:r>
              <a:rPr lang="en-GB" sz="2400" dirty="0" smtClean="0"/>
              <a:t>A ‘natural monopoly’ is a situation when one firm has an overwhelming cost advantage</a:t>
            </a:r>
          </a:p>
          <a:p>
            <a:pPr marL="514350" indent="-514350">
              <a:buFont typeface="+mj-lt"/>
              <a:buAutoNum type="arabicPeriod"/>
            </a:pPr>
            <a:r>
              <a:rPr lang="en-GB" sz="2400" dirty="0" smtClean="0"/>
              <a:t>A natural monopoly tends to come about when a monopoly has sole ownership of a resource and that it is extremely expensive for competitors to duplicate installations, competition is therefore inefficient, therefore the economies of scale act as a barrier to entry</a:t>
            </a:r>
          </a:p>
          <a:p>
            <a:pPr marL="514350" indent="-514350">
              <a:buFont typeface="+mj-lt"/>
              <a:buAutoNum type="arabicPeriod"/>
            </a:pPr>
            <a:r>
              <a:rPr lang="en-GB" sz="2400" dirty="0" smtClean="0"/>
              <a:t>In these cases there tends to be a very high % of fixed costs</a:t>
            </a:r>
          </a:p>
          <a:p>
            <a:pPr marL="514350" indent="-514350">
              <a:buFont typeface="+mj-lt"/>
              <a:buAutoNum type="arabicPeriod"/>
            </a:pPr>
            <a:r>
              <a:rPr lang="en-GB" sz="2400" dirty="0" smtClean="0"/>
              <a:t>Economies of scale in the long-run are regarded as continuous</a:t>
            </a:r>
          </a:p>
          <a:p>
            <a:pPr marL="514350" indent="-514350">
              <a:buFont typeface="+mj-lt"/>
              <a:buAutoNum type="arabicPeriod"/>
            </a:pPr>
            <a:r>
              <a:rPr lang="en-GB" sz="2400" dirty="0" smtClean="0"/>
              <a:t>The MES is very large due to high sunk costs of investment</a:t>
            </a:r>
          </a:p>
        </p:txBody>
      </p:sp>
    </p:spTree>
    <p:extLst>
      <p:ext uri="{BB962C8B-B14F-4D97-AF65-F5344CB8AC3E}">
        <p14:creationId xmlns:p14="http://schemas.microsoft.com/office/powerpoint/2010/main" val="20533407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natural monopoly?</a:t>
            </a:r>
            <a:endParaRPr lang="en-GB" dirty="0"/>
          </a:p>
        </p:txBody>
      </p:sp>
      <p:sp>
        <p:nvSpPr>
          <p:cNvPr id="3" name="Content Placeholder 2"/>
          <p:cNvSpPr>
            <a:spLocks noGrp="1"/>
          </p:cNvSpPr>
          <p:nvPr>
            <p:ph sz="quarter" idx="1"/>
          </p:nvPr>
        </p:nvSpPr>
        <p:spPr>
          <a:xfrm>
            <a:off x="323528" y="1412776"/>
            <a:ext cx="3888432" cy="4968552"/>
          </a:xfrm>
        </p:spPr>
        <p:txBody>
          <a:bodyPr/>
          <a:lstStyle/>
          <a:p>
            <a:r>
              <a:rPr lang="en-US" sz="1800" dirty="0" smtClean="0">
                <a:latin typeface="Calibri" charset="0"/>
              </a:rPr>
              <a:t>Long run marginal cost (LRMC) slopes down beneath the LRAC - costs are very gradually falling as output increases</a:t>
            </a:r>
          </a:p>
          <a:p>
            <a:r>
              <a:rPr lang="en-US" sz="1800" dirty="0" smtClean="0">
                <a:latin typeface="Calibri" charset="0"/>
              </a:rPr>
              <a:t>Monopoly would produce at  OA, where MR=MC and make abnormal profits of BEFG</a:t>
            </a:r>
          </a:p>
          <a:p>
            <a:r>
              <a:rPr lang="en-US" sz="1800" dirty="0" smtClean="0">
                <a:latin typeface="Calibri" charset="0"/>
              </a:rPr>
              <a:t>Socially optimal point where LRMC = AR, yet LRATC are higher than MC at this point</a:t>
            </a:r>
          </a:p>
          <a:p>
            <a:r>
              <a:rPr lang="en-US" sz="1800" dirty="0" smtClean="0">
                <a:latin typeface="Calibri" charset="0"/>
              </a:rPr>
              <a:t>The natural monopoly is therefore making a loss equivalent to AH x IJ</a:t>
            </a:r>
          </a:p>
          <a:p>
            <a:r>
              <a:rPr lang="en-US" sz="1800" dirty="0" smtClean="0">
                <a:latin typeface="Calibri" charset="0"/>
              </a:rPr>
              <a:t>Possible under government control, if it were paying for the losses</a:t>
            </a:r>
          </a:p>
          <a:p>
            <a:r>
              <a:rPr lang="en-US" sz="1800" dirty="0" smtClean="0">
                <a:latin typeface="Calibri" charset="0"/>
              </a:rPr>
              <a:t>Under private ownership a subsidy of AH x IJ would be required as ATC are higher than AR</a:t>
            </a:r>
            <a:endParaRPr lang="en-GB" sz="1800" dirty="0"/>
          </a:p>
        </p:txBody>
      </p:sp>
      <p:grpSp>
        <p:nvGrpSpPr>
          <p:cNvPr id="4" name="Group 3"/>
          <p:cNvGrpSpPr/>
          <p:nvPr/>
        </p:nvGrpSpPr>
        <p:grpSpPr>
          <a:xfrm>
            <a:off x="4283968" y="1844824"/>
            <a:ext cx="4668838" cy="3365500"/>
            <a:chOff x="4356100" y="333375"/>
            <a:chExt cx="4668838" cy="3365500"/>
          </a:xfrm>
        </p:grpSpPr>
        <p:sp>
          <p:nvSpPr>
            <p:cNvPr id="5" name="AutoShape 7"/>
            <p:cNvSpPr>
              <a:spLocks noChangeAspect="1" noChangeArrowheads="1" noTextEdit="1"/>
            </p:cNvSpPr>
            <p:nvPr/>
          </p:nvSpPr>
          <p:spPr bwMode="auto">
            <a:xfrm>
              <a:off x="4356100" y="333375"/>
              <a:ext cx="4643438" cy="3317875"/>
            </a:xfrm>
            <a:prstGeom prst="rect">
              <a:avLst/>
            </a:prstGeom>
            <a:noFill/>
            <a:ln w="9525">
              <a:noFill/>
              <a:miter lim="800000"/>
              <a:headEnd/>
              <a:tailEnd/>
            </a:ln>
          </p:spPr>
          <p:txBody>
            <a:bodyPr/>
            <a:lstStyle/>
            <a:p>
              <a:endParaRPr lang="en-GB"/>
            </a:p>
          </p:txBody>
        </p:sp>
        <p:sp>
          <p:nvSpPr>
            <p:cNvPr id="6" name="Freeform 9"/>
            <p:cNvSpPr>
              <a:spLocks/>
            </p:cNvSpPr>
            <p:nvPr/>
          </p:nvSpPr>
          <p:spPr bwMode="auto">
            <a:xfrm>
              <a:off x="4546600" y="342900"/>
              <a:ext cx="3590925" cy="3114675"/>
            </a:xfrm>
            <a:custGeom>
              <a:avLst/>
              <a:gdLst>
                <a:gd name="T0" fmla="*/ 2147483647 w 377"/>
                <a:gd name="T1" fmla="*/ 0 h 327"/>
                <a:gd name="T2" fmla="*/ 0 w 377"/>
                <a:gd name="T3" fmla="*/ 2147483647 h 327"/>
                <a:gd name="T4" fmla="*/ 2147483647 w 377"/>
                <a:gd name="T5" fmla="*/ 2147483647 h 327"/>
                <a:gd name="T6" fmla="*/ 0 60000 65536"/>
                <a:gd name="T7" fmla="*/ 0 60000 65536"/>
                <a:gd name="T8" fmla="*/ 0 60000 65536"/>
                <a:gd name="T9" fmla="*/ 0 w 377"/>
                <a:gd name="T10" fmla="*/ 0 h 327"/>
                <a:gd name="T11" fmla="*/ 377 w 377"/>
                <a:gd name="T12" fmla="*/ 327 h 327"/>
              </a:gdLst>
              <a:ahLst/>
              <a:cxnLst>
                <a:cxn ang="T6">
                  <a:pos x="T0" y="T1"/>
                </a:cxn>
                <a:cxn ang="T7">
                  <a:pos x="T2" y="T3"/>
                </a:cxn>
                <a:cxn ang="T8">
                  <a:pos x="T4" y="T5"/>
                </a:cxn>
              </a:cxnLst>
              <a:rect l="T9" t="T10" r="T11" b="T12"/>
              <a:pathLst>
                <a:path w="377" h="327">
                  <a:moveTo>
                    <a:pt x="1" y="0"/>
                  </a:moveTo>
                  <a:lnTo>
                    <a:pt x="0" y="327"/>
                  </a:lnTo>
                  <a:lnTo>
                    <a:pt x="377" y="325"/>
                  </a:lnTo>
                </a:path>
              </a:pathLst>
            </a:custGeom>
            <a:noFill/>
            <a:ln w="38100">
              <a:solidFill>
                <a:srgbClr val="24211D"/>
              </a:solidFill>
              <a:miter lim="800000"/>
              <a:headEnd/>
              <a:tailEnd/>
            </a:ln>
          </p:spPr>
          <p:txBody>
            <a:bodyPr/>
            <a:lstStyle/>
            <a:p>
              <a:endParaRPr lang="en-US"/>
            </a:p>
          </p:txBody>
        </p:sp>
        <p:sp>
          <p:nvSpPr>
            <p:cNvPr id="7" name="Line 10"/>
            <p:cNvSpPr>
              <a:spLocks noChangeShapeType="1"/>
            </p:cNvSpPr>
            <p:nvPr/>
          </p:nvSpPr>
          <p:spPr bwMode="auto">
            <a:xfrm>
              <a:off x="4556125" y="485775"/>
              <a:ext cx="3000375" cy="2638425"/>
            </a:xfrm>
            <a:prstGeom prst="line">
              <a:avLst/>
            </a:prstGeom>
            <a:noFill/>
            <a:ln w="38100">
              <a:solidFill>
                <a:srgbClr val="24211D"/>
              </a:solidFill>
              <a:miter lim="800000"/>
              <a:headEnd/>
              <a:tailEnd/>
            </a:ln>
          </p:spPr>
          <p:txBody>
            <a:bodyPr/>
            <a:lstStyle/>
            <a:p>
              <a:endParaRPr lang="en-GB"/>
            </a:p>
          </p:txBody>
        </p:sp>
        <p:sp>
          <p:nvSpPr>
            <p:cNvPr id="8" name="Rectangle 11"/>
            <p:cNvSpPr>
              <a:spLocks noChangeArrowheads="1"/>
            </p:cNvSpPr>
            <p:nvPr/>
          </p:nvSpPr>
          <p:spPr bwMode="auto">
            <a:xfrm>
              <a:off x="4394200" y="3390900"/>
              <a:ext cx="98425"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0</a:t>
              </a:r>
              <a:endParaRPr lang="en-GB">
                <a:latin typeface="Calibri" charset="0"/>
              </a:endParaRPr>
            </a:p>
          </p:txBody>
        </p:sp>
        <p:sp>
          <p:nvSpPr>
            <p:cNvPr id="9" name="Rectangle 12"/>
            <p:cNvSpPr>
              <a:spLocks noChangeArrowheads="1"/>
            </p:cNvSpPr>
            <p:nvPr/>
          </p:nvSpPr>
          <p:spPr bwMode="auto">
            <a:xfrm>
              <a:off x="7594600" y="3038475"/>
              <a:ext cx="12858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D</a:t>
              </a:r>
              <a:endParaRPr lang="en-GB">
                <a:latin typeface="Calibri" charset="0"/>
              </a:endParaRPr>
            </a:p>
          </p:txBody>
        </p:sp>
        <p:sp>
          <p:nvSpPr>
            <p:cNvPr id="10" name="Freeform 13"/>
            <p:cNvSpPr>
              <a:spLocks/>
            </p:cNvSpPr>
            <p:nvPr/>
          </p:nvSpPr>
          <p:spPr bwMode="auto">
            <a:xfrm>
              <a:off x="4556125" y="1419225"/>
              <a:ext cx="1066800" cy="2028825"/>
            </a:xfrm>
            <a:custGeom>
              <a:avLst/>
              <a:gdLst>
                <a:gd name="T0" fmla="*/ 2147483647 w 112"/>
                <a:gd name="T1" fmla="*/ 2147483647 h 213"/>
                <a:gd name="T2" fmla="*/ 2147483647 w 112"/>
                <a:gd name="T3" fmla="*/ 0 h 213"/>
                <a:gd name="T4" fmla="*/ 0 w 112"/>
                <a:gd name="T5" fmla="*/ 0 h 213"/>
                <a:gd name="T6" fmla="*/ 0 60000 65536"/>
                <a:gd name="T7" fmla="*/ 0 60000 65536"/>
                <a:gd name="T8" fmla="*/ 0 60000 65536"/>
                <a:gd name="T9" fmla="*/ 0 w 112"/>
                <a:gd name="T10" fmla="*/ 0 h 213"/>
                <a:gd name="T11" fmla="*/ 112 w 112"/>
                <a:gd name="T12" fmla="*/ 213 h 213"/>
              </a:gdLst>
              <a:ahLst/>
              <a:cxnLst>
                <a:cxn ang="T6">
                  <a:pos x="T0" y="T1"/>
                </a:cxn>
                <a:cxn ang="T7">
                  <a:pos x="T2" y="T3"/>
                </a:cxn>
                <a:cxn ang="T8">
                  <a:pos x="T4" y="T5"/>
                </a:cxn>
              </a:cxnLst>
              <a:rect l="T9" t="T10" r="T11" b="T12"/>
              <a:pathLst>
                <a:path w="112" h="213">
                  <a:moveTo>
                    <a:pt x="112" y="213"/>
                  </a:moveTo>
                  <a:lnTo>
                    <a:pt x="111" y="0"/>
                  </a:lnTo>
                  <a:lnTo>
                    <a:pt x="0" y="0"/>
                  </a:lnTo>
                </a:path>
              </a:pathLst>
            </a:custGeom>
            <a:noFill/>
            <a:ln w="38100">
              <a:solidFill>
                <a:srgbClr val="EB3D00"/>
              </a:solidFill>
              <a:miter lim="800000"/>
              <a:headEnd/>
              <a:tailEnd/>
            </a:ln>
          </p:spPr>
          <p:txBody>
            <a:bodyPr/>
            <a:lstStyle/>
            <a:p>
              <a:endParaRPr lang="en-US"/>
            </a:p>
          </p:txBody>
        </p:sp>
        <p:sp>
          <p:nvSpPr>
            <p:cNvPr id="11" name="Rectangle 14"/>
            <p:cNvSpPr>
              <a:spLocks noChangeArrowheads="1"/>
            </p:cNvSpPr>
            <p:nvPr/>
          </p:nvSpPr>
          <p:spPr bwMode="auto">
            <a:xfrm>
              <a:off x="6251575" y="3171825"/>
              <a:ext cx="276225"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MR</a:t>
              </a:r>
              <a:endParaRPr lang="en-GB">
                <a:latin typeface="Calibri" charset="0"/>
              </a:endParaRPr>
            </a:p>
          </p:txBody>
        </p:sp>
        <p:sp>
          <p:nvSpPr>
            <p:cNvPr id="12" name="Rectangle 15"/>
            <p:cNvSpPr>
              <a:spLocks noChangeArrowheads="1"/>
            </p:cNvSpPr>
            <p:nvPr/>
          </p:nvSpPr>
          <p:spPr bwMode="auto">
            <a:xfrm>
              <a:off x="7718425" y="3038475"/>
              <a:ext cx="35083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=AR</a:t>
              </a:r>
              <a:endParaRPr lang="en-GB">
                <a:latin typeface="Calibri" charset="0"/>
              </a:endParaRPr>
            </a:p>
          </p:txBody>
        </p:sp>
        <p:sp>
          <p:nvSpPr>
            <p:cNvPr id="13" name="Freeform 16"/>
            <p:cNvSpPr>
              <a:spLocks/>
            </p:cNvSpPr>
            <p:nvPr/>
          </p:nvSpPr>
          <p:spPr bwMode="auto">
            <a:xfrm>
              <a:off x="4632325" y="1085850"/>
              <a:ext cx="3762375" cy="1638300"/>
            </a:xfrm>
            <a:custGeom>
              <a:avLst/>
              <a:gdLst>
                <a:gd name="T0" fmla="*/ 0 w 395"/>
                <a:gd name="T1" fmla="*/ 0 h 172"/>
                <a:gd name="T2" fmla="*/ 2147483647 w 395"/>
                <a:gd name="T3" fmla="*/ 2147483647 h 172"/>
                <a:gd name="T4" fmla="*/ 0 60000 65536"/>
                <a:gd name="T5" fmla="*/ 0 60000 65536"/>
                <a:gd name="T6" fmla="*/ 0 w 395"/>
                <a:gd name="T7" fmla="*/ 0 h 172"/>
                <a:gd name="T8" fmla="*/ 395 w 395"/>
                <a:gd name="T9" fmla="*/ 172 h 172"/>
              </a:gdLst>
              <a:ahLst/>
              <a:cxnLst>
                <a:cxn ang="T4">
                  <a:pos x="T0" y="T1"/>
                </a:cxn>
                <a:cxn ang="T5">
                  <a:pos x="T2" y="T3"/>
                </a:cxn>
              </a:cxnLst>
              <a:rect l="T6" t="T7" r="T8" b="T9"/>
              <a:pathLst>
                <a:path w="395" h="172">
                  <a:moveTo>
                    <a:pt x="0" y="0"/>
                  </a:moveTo>
                  <a:cubicBezTo>
                    <a:pt x="95" y="134"/>
                    <a:pt x="238" y="168"/>
                    <a:pt x="395" y="172"/>
                  </a:cubicBezTo>
                </a:path>
              </a:pathLst>
            </a:custGeom>
            <a:noFill/>
            <a:ln w="38100">
              <a:solidFill>
                <a:srgbClr val="0089E1"/>
              </a:solidFill>
              <a:miter lim="800000"/>
              <a:headEnd/>
              <a:tailEnd/>
            </a:ln>
          </p:spPr>
          <p:txBody>
            <a:bodyPr/>
            <a:lstStyle/>
            <a:p>
              <a:endParaRPr lang="en-US"/>
            </a:p>
          </p:txBody>
        </p:sp>
        <p:sp>
          <p:nvSpPr>
            <p:cNvPr id="14" name="Freeform 17"/>
            <p:cNvSpPr>
              <a:spLocks/>
            </p:cNvSpPr>
            <p:nvPr/>
          </p:nvSpPr>
          <p:spPr bwMode="auto">
            <a:xfrm>
              <a:off x="4556125" y="1419225"/>
              <a:ext cx="3600450" cy="1666875"/>
            </a:xfrm>
            <a:custGeom>
              <a:avLst/>
              <a:gdLst>
                <a:gd name="T0" fmla="*/ 0 w 378"/>
                <a:gd name="T1" fmla="*/ 0 h 175"/>
                <a:gd name="T2" fmla="*/ 2147483647 w 378"/>
                <a:gd name="T3" fmla="*/ 2147483647 h 175"/>
                <a:gd name="T4" fmla="*/ 0 60000 65536"/>
                <a:gd name="T5" fmla="*/ 0 60000 65536"/>
                <a:gd name="T6" fmla="*/ 0 w 378"/>
                <a:gd name="T7" fmla="*/ 0 h 175"/>
                <a:gd name="T8" fmla="*/ 378 w 378"/>
                <a:gd name="T9" fmla="*/ 175 h 175"/>
              </a:gdLst>
              <a:ahLst/>
              <a:cxnLst>
                <a:cxn ang="T4">
                  <a:pos x="T0" y="T1"/>
                </a:cxn>
                <a:cxn ang="T5">
                  <a:pos x="T2" y="T3"/>
                </a:cxn>
              </a:cxnLst>
              <a:rect l="T6" t="T7" r="T8" b="T9"/>
              <a:pathLst>
                <a:path w="378" h="175">
                  <a:moveTo>
                    <a:pt x="0" y="0"/>
                  </a:moveTo>
                  <a:cubicBezTo>
                    <a:pt x="91" y="104"/>
                    <a:pt x="225" y="152"/>
                    <a:pt x="378" y="175"/>
                  </a:cubicBezTo>
                </a:path>
              </a:pathLst>
            </a:custGeom>
            <a:noFill/>
            <a:ln w="38100">
              <a:solidFill>
                <a:srgbClr val="EB3D00"/>
              </a:solidFill>
              <a:miter lim="800000"/>
              <a:headEnd/>
              <a:tailEnd/>
            </a:ln>
          </p:spPr>
          <p:txBody>
            <a:bodyPr/>
            <a:lstStyle/>
            <a:p>
              <a:endParaRPr lang="en-US"/>
            </a:p>
          </p:txBody>
        </p:sp>
        <p:sp>
          <p:nvSpPr>
            <p:cNvPr id="15" name="Line 18"/>
            <p:cNvSpPr>
              <a:spLocks noChangeShapeType="1"/>
            </p:cNvSpPr>
            <p:nvPr/>
          </p:nvSpPr>
          <p:spPr bwMode="auto">
            <a:xfrm>
              <a:off x="4556125" y="485775"/>
              <a:ext cx="1676400" cy="2790825"/>
            </a:xfrm>
            <a:prstGeom prst="line">
              <a:avLst/>
            </a:prstGeom>
            <a:noFill/>
            <a:ln w="38100">
              <a:solidFill>
                <a:srgbClr val="24211D"/>
              </a:solidFill>
              <a:miter lim="800000"/>
              <a:headEnd/>
              <a:tailEnd/>
            </a:ln>
          </p:spPr>
          <p:txBody>
            <a:bodyPr/>
            <a:lstStyle/>
            <a:p>
              <a:endParaRPr lang="en-GB"/>
            </a:p>
          </p:txBody>
        </p:sp>
        <p:sp>
          <p:nvSpPr>
            <p:cNvPr id="16" name="Rectangle 19"/>
            <p:cNvSpPr>
              <a:spLocks noChangeArrowheads="1"/>
            </p:cNvSpPr>
            <p:nvPr/>
          </p:nvSpPr>
          <p:spPr bwMode="auto">
            <a:xfrm>
              <a:off x="8442325" y="2647950"/>
              <a:ext cx="58261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LRATC</a:t>
              </a:r>
              <a:endParaRPr lang="en-GB">
                <a:latin typeface="Calibri" charset="0"/>
              </a:endParaRPr>
            </a:p>
          </p:txBody>
        </p:sp>
        <p:sp>
          <p:nvSpPr>
            <p:cNvPr id="17" name="Rectangle 20"/>
            <p:cNvSpPr>
              <a:spLocks noChangeArrowheads="1"/>
            </p:cNvSpPr>
            <p:nvPr/>
          </p:nvSpPr>
          <p:spPr bwMode="auto">
            <a:xfrm>
              <a:off x="8204200" y="3000375"/>
              <a:ext cx="50323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LRMC</a:t>
              </a:r>
              <a:endParaRPr lang="en-GB">
                <a:latin typeface="Calibri" charset="0"/>
              </a:endParaRPr>
            </a:p>
          </p:txBody>
        </p:sp>
        <p:sp>
          <p:nvSpPr>
            <p:cNvPr id="18" name="Line 21"/>
            <p:cNvSpPr>
              <a:spLocks noChangeShapeType="1"/>
            </p:cNvSpPr>
            <p:nvPr/>
          </p:nvSpPr>
          <p:spPr bwMode="auto">
            <a:xfrm>
              <a:off x="7337425" y="2933700"/>
              <a:ext cx="9525" cy="514350"/>
            </a:xfrm>
            <a:prstGeom prst="line">
              <a:avLst/>
            </a:prstGeom>
            <a:noFill/>
            <a:ln w="38100">
              <a:solidFill>
                <a:srgbClr val="24211D"/>
              </a:solidFill>
              <a:miter lim="800000"/>
              <a:headEnd/>
              <a:tailEnd/>
            </a:ln>
          </p:spPr>
          <p:txBody>
            <a:bodyPr/>
            <a:lstStyle/>
            <a:p>
              <a:endParaRPr lang="en-GB"/>
            </a:p>
          </p:txBody>
        </p:sp>
        <p:sp>
          <p:nvSpPr>
            <p:cNvPr id="19" name="Rectangle 22"/>
            <p:cNvSpPr>
              <a:spLocks noChangeArrowheads="1"/>
            </p:cNvSpPr>
            <p:nvPr/>
          </p:nvSpPr>
          <p:spPr bwMode="auto">
            <a:xfrm>
              <a:off x="7299325" y="3476625"/>
              <a:ext cx="128588"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H</a:t>
              </a:r>
              <a:endParaRPr lang="en-GB">
                <a:latin typeface="Calibri" charset="0"/>
              </a:endParaRPr>
            </a:p>
          </p:txBody>
        </p:sp>
        <p:sp>
          <p:nvSpPr>
            <p:cNvPr id="20" name="Line 23"/>
            <p:cNvSpPr>
              <a:spLocks noChangeShapeType="1"/>
            </p:cNvSpPr>
            <p:nvPr/>
          </p:nvSpPr>
          <p:spPr bwMode="auto">
            <a:xfrm flipH="1">
              <a:off x="7337425" y="2638425"/>
              <a:ext cx="9525" cy="295275"/>
            </a:xfrm>
            <a:prstGeom prst="line">
              <a:avLst/>
            </a:prstGeom>
            <a:noFill/>
            <a:ln w="38100">
              <a:solidFill>
                <a:srgbClr val="009049"/>
              </a:solidFill>
              <a:miter lim="800000"/>
              <a:headEnd/>
              <a:tailEnd/>
            </a:ln>
          </p:spPr>
          <p:txBody>
            <a:bodyPr/>
            <a:lstStyle/>
            <a:p>
              <a:endParaRPr lang="en-GB"/>
            </a:p>
          </p:txBody>
        </p:sp>
        <p:sp>
          <p:nvSpPr>
            <p:cNvPr id="21" name="Rectangle 24"/>
            <p:cNvSpPr>
              <a:spLocks noChangeArrowheads="1"/>
            </p:cNvSpPr>
            <p:nvPr/>
          </p:nvSpPr>
          <p:spPr bwMode="auto">
            <a:xfrm>
              <a:off x="7346950" y="2457450"/>
              <a:ext cx="4921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I</a:t>
              </a:r>
              <a:endParaRPr lang="en-GB">
                <a:latin typeface="Calibri" charset="0"/>
              </a:endParaRPr>
            </a:p>
          </p:txBody>
        </p:sp>
        <p:sp>
          <p:nvSpPr>
            <p:cNvPr id="22" name="Rectangle 25"/>
            <p:cNvSpPr>
              <a:spLocks noChangeArrowheads="1"/>
            </p:cNvSpPr>
            <p:nvPr/>
          </p:nvSpPr>
          <p:spPr bwMode="auto">
            <a:xfrm>
              <a:off x="7404100" y="2752725"/>
              <a:ext cx="88900"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J</a:t>
              </a:r>
              <a:endParaRPr lang="en-GB">
                <a:latin typeface="Calibri" charset="0"/>
              </a:endParaRPr>
            </a:p>
          </p:txBody>
        </p:sp>
        <p:sp>
          <p:nvSpPr>
            <p:cNvPr id="23" name="Rectangle 26"/>
            <p:cNvSpPr>
              <a:spLocks noChangeArrowheads="1"/>
            </p:cNvSpPr>
            <p:nvPr/>
          </p:nvSpPr>
          <p:spPr bwMode="auto">
            <a:xfrm>
              <a:off x="5575300" y="3486150"/>
              <a:ext cx="11906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A</a:t>
              </a:r>
              <a:endParaRPr lang="en-GB">
                <a:latin typeface="Calibri" charset="0"/>
              </a:endParaRPr>
            </a:p>
          </p:txBody>
        </p:sp>
        <p:sp>
          <p:nvSpPr>
            <p:cNvPr id="24" name="Rectangle 27"/>
            <p:cNvSpPr>
              <a:spLocks noChangeArrowheads="1"/>
            </p:cNvSpPr>
            <p:nvPr/>
          </p:nvSpPr>
          <p:spPr bwMode="auto">
            <a:xfrm>
              <a:off x="4365625" y="1333500"/>
              <a:ext cx="11906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B</a:t>
              </a:r>
              <a:endParaRPr lang="en-GB">
                <a:latin typeface="Calibri" charset="0"/>
              </a:endParaRPr>
            </a:p>
          </p:txBody>
        </p:sp>
        <p:sp>
          <p:nvSpPr>
            <p:cNvPr id="25" name="Line 28"/>
            <p:cNvSpPr>
              <a:spLocks noChangeShapeType="1"/>
            </p:cNvSpPr>
            <p:nvPr/>
          </p:nvSpPr>
          <p:spPr bwMode="auto">
            <a:xfrm flipH="1" flipV="1">
              <a:off x="4546600" y="2028825"/>
              <a:ext cx="1076325" cy="9525"/>
            </a:xfrm>
            <a:prstGeom prst="line">
              <a:avLst/>
            </a:prstGeom>
            <a:noFill/>
            <a:ln w="38100">
              <a:solidFill>
                <a:srgbClr val="0089E1"/>
              </a:solidFill>
              <a:miter lim="800000"/>
              <a:headEnd/>
              <a:tailEnd/>
            </a:ln>
          </p:spPr>
          <p:txBody>
            <a:bodyPr/>
            <a:lstStyle/>
            <a:p>
              <a:endParaRPr lang="en-GB"/>
            </a:p>
          </p:txBody>
        </p:sp>
        <p:sp>
          <p:nvSpPr>
            <p:cNvPr id="26" name="Rectangle 29"/>
            <p:cNvSpPr>
              <a:spLocks noChangeArrowheads="1"/>
            </p:cNvSpPr>
            <p:nvPr/>
          </p:nvSpPr>
          <p:spPr bwMode="auto">
            <a:xfrm>
              <a:off x="5651500" y="1276350"/>
              <a:ext cx="11906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E</a:t>
              </a:r>
              <a:endParaRPr lang="en-GB">
                <a:latin typeface="Calibri" charset="0"/>
              </a:endParaRPr>
            </a:p>
          </p:txBody>
        </p:sp>
        <p:sp>
          <p:nvSpPr>
            <p:cNvPr id="27" name="Rectangle 30"/>
            <p:cNvSpPr>
              <a:spLocks noChangeArrowheads="1"/>
            </p:cNvSpPr>
            <p:nvPr/>
          </p:nvSpPr>
          <p:spPr bwMode="auto">
            <a:xfrm>
              <a:off x="5661025" y="1885950"/>
              <a:ext cx="107950" cy="212725"/>
            </a:xfrm>
            <a:prstGeom prst="rect">
              <a:avLst/>
            </a:prstGeom>
            <a:noFill/>
            <a:ln w="9525">
              <a:noFill/>
              <a:miter lim="800000"/>
              <a:headEnd/>
              <a:tailEnd/>
            </a:ln>
          </p:spPr>
          <p:txBody>
            <a:bodyPr wrap="none" lIns="0" tIns="0" rIns="0" bIns="0">
              <a:spAutoFit/>
            </a:bodyPr>
            <a:lstStyle/>
            <a:p>
              <a:r>
                <a:rPr lang="en-GB" sz="1400" dirty="0">
                  <a:solidFill>
                    <a:srgbClr val="24211D"/>
                  </a:solidFill>
                  <a:latin typeface="Calibri" charset="0"/>
                </a:rPr>
                <a:t>F</a:t>
              </a:r>
              <a:endParaRPr lang="en-GB" dirty="0">
                <a:latin typeface="Calibri" charset="0"/>
              </a:endParaRPr>
            </a:p>
          </p:txBody>
        </p:sp>
        <p:sp>
          <p:nvSpPr>
            <p:cNvPr id="28" name="Rectangle 31"/>
            <p:cNvSpPr>
              <a:spLocks noChangeArrowheads="1"/>
            </p:cNvSpPr>
            <p:nvPr/>
          </p:nvSpPr>
          <p:spPr bwMode="auto">
            <a:xfrm>
              <a:off x="4384675" y="1952625"/>
              <a:ext cx="138113" cy="212725"/>
            </a:xfrm>
            <a:prstGeom prst="rect">
              <a:avLst/>
            </a:prstGeom>
            <a:noFill/>
            <a:ln w="9525">
              <a:noFill/>
              <a:miter lim="800000"/>
              <a:headEnd/>
              <a:tailEnd/>
            </a:ln>
          </p:spPr>
          <p:txBody>
            <a:bodyPr wrap="none" lIns="0" tIns="0" rIns="0" bIns="0">
              <a:spAutoFit/>
            </a:bodyPr>
            <a:lstStyle/>
            <a:p>
              <a:r>
                <a:rPr lang="en-GB" sz="1400">
                  <a:solidFill>
                    <a:srgbClr val="24211D"/>
                  </a:solidFill>
                  <a:latin typeface="Calibri" charset="0"/>
                </a:rPr>
                <a:t>G</a:t>
              </a:r>
              <a:endParaRPr lang="en-GB">
                <a:latin typeface="Calibri" charset="0"/>
              </a:endParaRPr>
            </a:p>
          </p:txBody>
        </p:sp>
      </p:grpSp>
    </p:spTree>
    <p:extLst>
      <p:ext uri="{BB962C8B-B14F-4D97-AF65-F5344CB8AC3E}">
        <p14:creationId xmlns:p14="http://schemas.microsoft.com/office/powerpoint/2010/main" val="10572820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Regulated Monopoly</a:t>
            </a:r>
            <a:endParaRPr lang="en-GB" dirty="0"/>
          </a:p>
        </p:txBody>
      </p:sp>
      <p:pic>
        <p:nvPicPr>
          <p:cNvPr id="66562" name="Picture 2" descr="http://welkerswikinomics.com/blog/wp-content/uploads/2007/11/regulated-monopoly_1.jpeg"/>
          <p:cNvPicPr>
            <a:picLocks noChangeAspect="1" noChangeArrowheads="1"/>
          </p:cNvPicPr>
          <p:nvPr/>
        </p:nvPicPr>
        <p:blipFill>
          <a:blip r:embed="rId2" cstate="print"/>
          <a:srcRect/>
          <a:stretch>
            <a:fillRect/>
          </a:stretch>
        </p:blipFill>
        <p:spPr bwMode="auto">
          <a:xfrm>
            <a:off x="1115616" y="1700808"/>
            <a:ext cx="6927701" cy="4581422"/>
          </a:xfrm>
          <a:prstGeom prst="rect">
            <a:avLst/>
          </a:prstGeom>
          <a:noFill/>
        </p:spPr>
      </p:pic>
    </p:spTree>
    <p:extLst>
      <p:ext uri="{BB962C8B-B14F-4D97-AF65-F5344CB8AC3E}">
        <p14:creationId xmlns:p14="http://schemas.microsoft.com/office/powerpoint/2010/main" val="25333312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p:txBody>
          <a:bodyPr/>
          <a:lstStyle/>
          <a:p>
            <a:r>
              <a:rPr lang="en-GB" dirty="0" smtClean="0"/>
              <a:t>advantages</a:t>
            </a:r>
            <a:endParaRPr lang="en-GB" dirty="0"/>
          </a:p>
        </p:txBody>
      </p:sp>
      <p:sp>
        <p:nvSpPr>
          <p:cNvPr id="6" name="Text Placeholder 5"/>
          <p:cNvSpPr>
            <a:spLocks noGrp="1"/>
          </p:cNvSpPr>
          <p:nvPr>
            <p:ph type="body" sz="half" idx="3"/>
          </p:nvPr>
        </p:nvSpPr>
        <p:spPr/>
        <p:txBody>
          <a:bodyPr/>
          <a:lstStyle/>
          <a:p>
            <a:r>
              <a:rPr lang="en-GB" dirty="0" smtClean="0"/>
              <a:t>disadvantages</a:t>
            </a:r>
            <a:endParaRPr lang="en-GB" dirty="0"/>
          </a:p>
        </p:txBody>
      </p:sp>
      <p:sp>
        <p:nvSpPr>
          <p:cNvPr id="5" name="Content Placeholder 4"/>
          <p:cNvSpPr>
            <a:spLocks noGrp="1"/>
          </p:cNvSpPr>
          <p:nvPr>
            <p:ph sz="quarter" idx="2"/>
          </p:nvPr>
        </p:nvSpPr>
        <p:spPr/>
        <p:txBody>
          <a:bodyPr/>
          <a:lstStyle/>
          <a:p>
            <a:endParaRPr lang="en-GB"/>
          </a:p>
        </p:txBody>
      </p:sp>
      <p:sp>
        <p:nvSpPr>
          <p:cNvPr id="7" name="Content Placeholder 6"/>
          <p:cNvSpPr>
            <a:spLocks noGrp="1"/>
          </p:cNvSpPr>
          <p:nvPr>
            <p:ph sz="quarter" idx="4"/>
          </p:nvPr>
        </p:nvSpPr>
        <p:spPr/>
        <p:txBody>
          <a:bodyPr/>
          <a:lstStyle/>
          <a:p>
            <a:endParaRPr lang="en-GB"/>
          </a:p>
        </p:txBody>
      </p:sp>
      <p:sp>
        <p:nvSpPr>
          <p:cNvPr id="3" name="Title 2"/>
          <p:cNvSpPr>
            <a:spLocks noGrp="1"/>
          </p:cNvSpPr>
          <p:nvPr>
            <p:ph type="title"/>
          </p:nvPr>
        </p:nvSpPr>
        <p:spPr/>
        <p:txBody>
          <a:bodyPr/>
          <a:lstStyle/>
          <a:p>
            <a:r>
              <a:rPr lang="en-GB" dirty="0" smtClean="0"/>
              <a:t>Monopolies </a:t>
            </a:r>
            <a:endParaRPr lang="en-GB" dirty="0"/>
          </a:p>
        </p:txBody>
      </p:sp>
    </p:spTree>
    <p:extLst>
      <p:ext uri="{BB962C8B-B14F-4D97-AF65-F5344CB8AC3E}">
        <p14:creationId xmlns:p14="http://schemas.microsoft.com/office/powerpoint/2010/main" val="29178206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309459" y="1025042"/>
            <a:ext cx="4040188" cy="639762"/>
          </a:xfrm>
        </p:spPr>
        <p:txBody>
          <a:bodyPr/>
          <a:lstStyle/>
          <a:p>
            <a:r>
              <a:rPr lang="en-GB" dirty="0"/>
              <a:t>A</a:t>
            </a:r>
            <a:r>
              <a:rPr lang="en-GB" dirty="0" smtClean="0"/>
              <a:t>dvantages</a:t>
            </a:r>
            <a:endParaRPr lang="en-GB" dirty="0"/>
          </a:p>
        </p:txBody>
      </p:sp>
      <p:sp>
        <p:nvSpPr>
          <p:cNvPr id="6" name="Text Placeholder 5"/>
          <p:cNvSpPr>
            <a:spLocks noGrp="1"/>
          </p:cNvSpPr>
          <p:nvPr>
            <p:ph type="body" sz="half" idx="3"/>
          </p:nvPr>
        </p:nvSpPr>
        <p:spPr>
          <a:xfrm>
            <a:off x="4645025" y="1027354"/>
            <a:ext cx="4041775" cy="639762"/>
          </a:xfrm>
        </p:spPr>
        <p:txBody>
          <a:bodyPr/>
          <a:lstStyle/>
          <a:p>
            <a:r>
              <a:rPr lang="en-GB" dirty="0"/>
              <a:t>D</a:t>
            </a:r>
            <a:r>
              <a:rPr lang="en-GB" dirty="0" smtClean="0"/>
              <a:t>isadvantages</a:t>
            </a:r>
            <a:endParaRPr lang="en-GB" dirty="0"/>
          </a:p>
        </p:txBody>
      </p:sp>
      <p:sp>
        <p:nvSpPr>
          <p:cNvPr id="5" name="Content Placeholder 4"/>
          <p:cNvSpPr>
            <a:spLocks noGrp="1"/>
          </p:cNvSpPr>
          <p:nvPr>
            <p:ph sz="quarter" idx="2"/>
          </p:nvPr>
        </p:nvSpPr>
        <p:spPr>
          <a:xfrm>
            <a:off x="161458" y="1844824"/>
            <a:ext cx="4163888" cy="3940907"/>
          </a:xfrm>
        </p:spPr>
        <p:txBody>
          <a:bodyPr/>
          <a:lstStyle/>
          <a:p>
            <a:pPr>
              <a:buFont typeface="Wingdings" panose="05000000000000000000" pitchFamily="2" charset="2"/>
              <a:buChar char="§"/>
            </a:pPr>
            <a:r>
              <a:rPr lang="en-GB" sz="1500" dirty="0" smtClean="0"/>
              <a:t>Achieves economies of scale, as average costs are falling</a:t>
            </a:r>
          </a:p>
          <a:p>
            <a:pPr>
              <a:buFont typeface="Wingdings" panose="05000000000000000000" pitchFamily="2" charset="2"/>
              <a:buChar char="§"/>
            </a:pPr>
            <a:r>
              <a:rPr lang="en-GB" sz="1500" dirty="0" smtClean="0"/>
              <a:t>Earns profits to carry out R &amp; D</a:t>
            </a:r>
          </a:p>
          <a:p>
            <a:pPr>
              <a:buFont typeface="Wingdings" panose="05000000000000000000" pitchFamily="2" charset="2"/>
              <a:buChar char="§"/>
            </a:pPr>
            <a:r>
              <a:rPr lang="en-GB" sz="1500" dirty="0" smtClean="0"/>
              <a:t>Gains in economic welfare from R &amp; D</a:t>
            </a:r>
          </a:p>
          <a:p>
            <a:pPr>
              <a:buFont typeface="Wingdings" panose="05000000000000000000" pitchFamily="2" charset="2"/>
              <a:buChar char="§"/>
            </a:pPr>
            <a:r>
              <a:rPr lang="en-GB" sz="1500" dirty="0" smtClean="0"/>
              <a:t>Can be competitive in international markets</a:t>
            </a:r>
          </a:p>
          <a:p>
            <a:pPr>
              <a:buFont typeface="Wingdings" panose="05000000000000000000" pitchFamily="2" charset="2"/>
              <a:buChar char="§"/>
            </a:pPr>
            <a:r>
              <a:rPr lang="en-GB" sz="1500" dirty="0" smtClean="0"/>
              <a:t>Profits distributed to shareholders in the form of dividends</a:t>
            </a:r>
          </a:p>
          <a:p>
            <a:pPr>
              <a:buFont typeface="Wingdings" panose="05000000000000000000" pitchFamily="2" charset="2"/>
              <a:buChar char="§"/>
            </a:pPr>
            <a:r>
              <a:rPr lang="en-GB" sz="1500" dirty="0" smtClean="0"/>
              <a:t>Different prices to different groups of customers via price discrimination</a:t>
            </a:r>
          </a:p>
          <a:p>
            <a:pPr>
              <a:buFont typeface="Wingdings" panose="05000000000000000000" pitchFamily="2" charset="2"/>
              <a:buChar char="§"/>
            </a:pPr>
            <a:r>
              <a:rPr lang="en-GB" sz="1500" dirty="0" smtClean="0"/>
              <a:t>Dynamically efficient; produces differentiated products to satisfy consumers’ desires</a:t>
            </a:r>
          </a:p>
          <a:p>
            <a:pPr>
              <a:buFont typeface="Wingdings" panose="05000000000000000000" pitchFamily="2" charset="2"/>
              <a:buChar char="§"/>
            </a:pPr>
            <a:r>
              <a:rPr lang="en-GB" sz="1500" dirty="0" smtClean="0"/>
              <a:t>Maximises profits</a:t>
            </a:r>
          </a:p>
          <a:p>
            <a:endParaRPr lang="en-GB" sz="1200" dirty="0"/>
          </a:p>
        </p:txBody>
      </p:sp>
      <p:sp>
        <p:nvSpPr>
          <p:cNvPr id="7" name="Content Placeholder 6"/>
          <p:cNvSpPr>
            <a:spLocks noGrp="1"/>
          </p:cNvSpPr>
          <p:nvPr>
            <p:ph sz="quarter" idx="4"/>
          </p:nvPr>
        </p:nvSpPr>
        <p:spPr>
          <a:xfrm>
            <a:off x="4645025" y="1876034"/>
            <a:ext cx="4248472" cy="3894200"/>
          </a:xfrm>
        </p:spPr>
        <p:txBody>
          <a:bodyPr/>
          <a:lstStyle/>
          <a:p>
            <a:pPr>
              <a:buFont typeface="Wingdings" panose="05000000000000000000" pitchFamily="2" charset="2"/>
              <a:buChar char="§"/>
            </a:pPr>
            <a:r>
              <a:rPr lang="en-GB" sz="1400" dirty="0" smtClean="0"/>
              <a:t>Allocatively inefficient, prices are above socially optimal point</a:t>
            </a:r>
          </a:p>
          <a:p>
            <a:pPr>
              <a:buFont typeface="Wingdings" panose="05000000000000000000" pitchFamily="2" charset="2"/>
              <a:buChar char="§"/>
            </a:pPr>
            <a:r>
              <a:rPr lang="en-GB" sz="1400" dirty="0" smtClean="0"/>
              <a:t>It is not productively efficient, as it is not operating at the lowest point of the AC curve</a:t>
            </a:r>
          </a:p>
          <a:p>
            <a:pPr>
              <a:buFont typeface="Wingdings" panose="05000000000000000000" pitchFamily="2" charset="2"/>
              <a:buChar char="§"/>
            </a:pPr>
            <a:r>
              <a:rPr lang="en-GB" sz="1400" dirty="0" smtClean="0"/>
              <a:t>Produces at a low output to drive up price</a:t>
            </a:r>
          </a:p>
          <a:p>
            <a:pPr>
              <a:buFont typeface="Wingdings" panose="05000000000000000000" pitchFamily="2" charset="2"/>
              <a:buChar char="§"/>
            </a:pPr>
            <a:r>
              <a:rPr lang="en-GB" sz="1400" dirty="0" smtClean="0"/>
              <a:t>Charges a high price, exploitation of consumer</a:t>
            </a:r>
          </a:p>
          <a:p>
            <a:pPr>
              <a:buFont typeface="Wingdings" panose="05000000000000000000" pitchFamily="2" charset="2"/>
              <a:buChar char="§"/>
            </a:pPr>
            <a:r>
              <a:rPr lang="en-GB" sz="1400" dirty="0" smtClean="0"/>
              <a:t>Earns very high abnormal profits</a:t>
            </a:r>
          </a:p>
          <a:p>
            <a:pPr>
              <a:buFont typeface="Wingdings" panose="05000000000000000000" pitchFamily="2" charset="2"/>
              <a:buChar char="§"/>
            </a:pPr>
            <a:r>
              <a:rPr lang="en-GB" sz="1400" dirty="0" smtClean="0"/>
              <a:t>Monopolises all the demand in the market</a:t>
            </a:r>
          </a:p>
          <a:p>
            <a:pPr>
              <a:buFont typeface="Wingdings" panose="05000000000000000000" pitchFamily="2" charset="2"/>
              <a:buChar char="§"/>
            </a:pPr>
            <a:r>
              <a:rPr lang="en-GB" sz="1400" dirty="0" smtClean="0"/>
              <a:t>‘Leapfrogging’ – being in a powerful position to overtake all other firms in the market</a:t>
            </a:r>
          </a:p>
          <a:p>
            <a:pPr>
              <a:buFont typeface="Wingdings" panose="05000000000000000000" pitchFamily="2" charset="2"/>
              <a:buChar char="§"/>
            </a:pPr>
            <a:r>
              <a:rPr lang="en-GB" sz="1400" dirty="0" smtClean="0"/>
              <a:t>Process of creative destruction</a:t>
            </a:r>
          </a:p>
          <a:p>
            <a:pPr>
              <a:buFont typeface="Wingdings" panose="05000000000000000000" pitchFamily="2" charset="2"/>
              <a:buChar char="§"/>
            </a:pPr>
            <a:r>
              <a:rPr lang="en-GB" sz="1400" dirty="0" smtClean="0"/>
              <a:t>High barriers to entry for other firms</a:t>
            </a:r>
          </a:p>
          <a:p>
            <a:pPr>
              <a:buFont typeface="Wingdings" panose="05000000000000000000" pitchFamily="2" charset="2"/>
              <a:buChar char="§"/>
            </a:pPr>
            <a:r>
              <a:rPr lang="en-GB" sz="1400" dirty="0" smtClean="0"/>
              <a:t>Needs to be regulated by government, involves costs to taxpayer</a:t>
            </a:r>
          </a:p>
          <a:p>
            <a:pPr>
              <a:buFont typeface="Wingdings" panose="05000000000000000000" pitchFamily="2" charset="2"/>
              <a:buChar char="§"/>
            </a:pPr>
            <a:r>
              <a:rPr lang="en-GB" sz="1400" dirty="0" smtClean="0"/>
              <a:t>Lack of competition reduces the incentive to innovate</a:t>
            </a:r>
          </a:p>
          <a:p>
            <a:endParaRPr lang="en-GB" sz="1500" dirty="0"/>
          </a:p>
        </p:txBody>
      </p:sp>
      <p:sp>
        <p:nvSpPr>
          <p:cNvPr id="3" name="Title 2"/>
          <p:cNvSpPr>
            <a:spLocks noGrp="1"/>
          </p:cNvSpPr>
          <p:nvPr>
            <p:ph type="title"/>
          </p:nvPr>
        </p:nvSpPr>
        <p:spPr>
          <a:xfrm>
            <a:off x="457200" y="274638"/>
            <a:ext cx="8229600" cy="706090"/>
          </a:xfrm>
        </p:spPr>
        <p:txBody>
          <a:bodyPr/>
          <a:lstStyle/>
          <a:p>
            <a:r>
              <a:rPr lang="en-GB" sz="3200" dirty="0" smtClean="0"/>
              <a:t>Monopolies </a:t>
            </a:r>
            <a:endParaRPr lang="en-GB" sz="3200" dirty="0"/>
          </a:p>
        </p:txBody>
      </p:sp>
    </p:spTree>
    <p:extLst>
      <p:ext uri="{BB962C8B-B14F-4D97-AF65-F5344CB8AC3E}">
        <p14:creationId xmlns:p14="http://schemas.microsoft.com/office/powerpoint/2010/main" val="22962739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t>Are monopolies efficient?</a:t>
            </a:r>
          </a:p>
        </p:txBody>
      </p:sp>
      <p:sp>
        <p:nvSpPr>
          <p:cNvPr id="47107" name="Content Placeholder 2"/>
          <p:cNvSpPr>
            <a:spLocks noGrp="1"/>
          </p:cNvSpPr>
          <p:nvPr>
            <p:ph sz="quarter" idx="1"/>
          </p:nvPr>
        </p:nvSpPr>
        <p:spPr>
          <a:xfrm>
            <a:off x="301625" y="1527175"/>
            <a:ext cx="8504238" cy="4572000"/>
          </a:xfrm>
        </p:spPr>
        <p:txBody>
          <a:bodyPr/>
          <a:lstStyle/>
          <a:p>
            <a:pPr marL="0" indent="0">
              <a:spcBef>
                <a:spcPct val="50000"/>
              </a:spcBef>
              <a:buNone/>
            </a:pPr>
            <a:r>
              <a:rPr lang="en-GB" dirty="0" smtClean="0">
                <a:latin typeface="Calibri" charset="0"/>
              </a:rPr>
              <a:t>List reasons why not….</a:t>
            </a:r>
            <a:endParaRPr lang="en-GB" dirty="0" smtClean="0"/>
          </a:p>
        </p:txBody>
      </p:sp>
    </p:spTree>
    <p:extLst>
      <p:ext uri="{BB962C8B-B14F-4D97-AF65-F5344CB8AC3E}">
        <p14:creationId xmlns:p14="http://schemas.microsoft.com/office/powerpoint/2010/main" val="43272937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r>
              <a:rPr lang="en-GB" sz="3200" dirty="0" smtClean="0"/>
              <a:t>Monopoly and </a:t>
            </a:r>
            <a:r>
              <a:rPr lang="en-GB" sz="3200" dirty="0" smtClean="0"/>
              <a:t>Efficiency</a:t>
            </a:r>
            <a:endParaRPr lang="en-GB" sz="3200" dirty="0" smtClean="0"/>
          </a:p>
        </p:txBody>
      </p:sp>
      <p:sp>
        <p:nvSpPr>
          <p:cNvPr id="47107" name="Content Placeholder 2"/>
          <p:cNvSpPr>
            <a:spLocks noGrp="1"/>
          </p:cNvSpPr>
          <p:nvPr>
            <p:ph sz="quarter" idx="1"/>
          </p:nvPr>
        </p:nvSpPr>
        <p:spPr>
          <a:xfrm>
            <a:off x="319881" y="1124744"/>
            <a:ext cx="8504238" cy="4572000"/>
          </a:xfrm>
        </p:spPr>
        <p:txBody>
          <a:bodyPr/>
          <a:lstStyle/>
          <a:p>
            <a:pPr>
              <a:spcBef>
                <a:spcPct val="50000"/>
              </a:spcBef>
              <a:buFont typeface="Wingdings" panose="05000000000000000000" pitchFamily="2" charset="2"/>
              <a:buChar char="§"/>
            </a:pPr>
            <a:r>
              <a:rPr lang="en-GB" dirty="0" smtClean="0">
                <a:latin typeface="+mj-lt"/>
              </a:rPr>
              <a:t>Only firm in the industry so unlikely to be productively efficient</a:t>
            </a:r>
          </a:p>
          <a:p>
            <a:pPr>
              <a:spcBef>
                <a:spcPct val="50000"/>
              </a:spcBef>
              <a:buFont typeface="Wingdings" panose="05000000000000000000" pitchFamily="2" charset="2"/>
              <a:buChar char="§"/>
            </a:pPr>
            <a:r>
              <a:rPr lang="en-GB" dirty="0" smtClean="0">
                <a:latin typeface="+mj-lt"/>
              </a:rPr>
              <a:t>Can exploit consumer so is </a:t>
            </a:r>
            <a:r>
              <a:rPr lang="en-GB" b="1" u="sng" dirty="0" smtClean="0">
                <a:latin typeface="+mj-lt"/>
              </a:rPr>
              <a:t>not </a:t>
            </a:r>
            <a:r>
              <a:rPr lang="en-GB" b="1" u="sng" dirty="0" err="1" smtClean="0">
                <a:latin typeface="+mj-lt"/>
              </a:rPr>
              <a:t>allocatively</a:t>
            </a:r>
            <a:r>
              <a:rPr lang="en-GB" b="1" u="sng" dirty="0" smtClean="0">
                <a:latin typeface="+mj-lt"/>
              </a:rPr>
              <a:t> efficient </a:t>
            </a:r>
            <a:r>
              <a:rPr lang="en-GB" dirty="0" smtClean="0">
                <a:latin typeface="+mj-lt"/>
              </a:rPr>
              <a:t>– high price, erodes consumer surplus; inferior service; shoddy vehicles</a:t>
            </a:r>
          </a:p>
          <a:p>
            <a:pPr>
              <a:spcBef>
                <a:spcPct val="50000"/>
              </a:spcBef>
              <a:buFont typeface="Wingdings" panose="05000000000000000000" pitchFamily="2" charset="2"/>
              <a:buChar char="§"/>
            </a:pPr>
            <a:r>
              <a:rPr lang="en-GB" dirty="0" smtClean="0">
                <a:latin typeface="+mj-lt"/>
              </a:rPr>
              <a:t>Does not operate at lowest unit cost, therefore </a:t>
            </a:r>
            <a:r>
              <a:rPr lang="en-GB" b="1" u="sng" dirty="0" smtClean="0">
                <a:latin typeface="+mj-lt"/>
              </a:rPr>
              <a:t>not productively efficient</a:t>
            </a:r>
          </a:p>
          <a:p>
            <a:pPr>
              <a:buNone/>
            </a:pPr>
            <a:endParaRPr lang="en-GB" dirty="0" smtClean="0"/>
          </a:p>
        </p:txBody>
      </p:sp>
    </p:spTree>
    <p:extLst>
      <p:ext uri="{BB962C8B-B14F-4D97-AF65-F5344CB8AC3E}">
        <p14:creationId xmlns:p14="http://schemas.microsoft.com/office/powerpoint/2010/main" val="356248435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GB" sz="3200" dirty="0" smtClean="0"/>
              <a:t>Monopoly and X - inefficiency</a:t>
            </a:r>
            <a:endParaRPr lang="en-GB" sz="3200" dirty="0"/>
          </a:p>
        </p:txBody>
      </p:sp>
      <p:sp>
        <p:nvSpPr>
          <p:cNvPr id="3" name="Content Placeholder 2"/>
          <p:cNvSpPr>
            <a:spLocks noGrp="1"/>
          </p:cNvSpPr>
          <p:nvPr>
            <p:ph sz="quarter" idx="1"/>
          </p:nvPr>
        </p:nvSpPr>
        <p:spPr>
          <a:xfrm>
            <a:off x="457200" y="1124744"/>
            <a:ext cx="8229600" cy="3917032"/>
          </a:xfrm>
        </p:spPr>
        <p:txBody>
          <a:bodyPr/>
          <a:lstStyle/>
          <a:p>
            <a:pPr>
              <a:buFont typeface="Wingdings" panose="05000000000000000000" pitchFamily="2" charset="2"/>
              <a:buChar char="§"/>
            </a:pPr>
            <a:r>
              <a:rPr lang="en-GB" sz="2000" b="1" dirty="0" smtClean="0"/>
              <a:t>X-inefficiency - </a:t>
            </a:r>
            <a:r>
              <a:rPr lang="en-GB" sz="2000" dirty="0" smtClean="0"/>
              <a:t>the difference between efficient behaviour of firms implied by economic theory and their observed behaviour in practice, the difference between attainable costs and actual costs.  This is often observed in public sector firms where managers have no real incentive to reduce costs and complacency sets in.</a:t>
            </a:r>
          </a:p>
          <a:p>
            <a:pPr>
              <a:buFont typeface="Wingdings" panose="05000000000000000000" pitchFamily="2" charset="2"/>
              <a:buChar char="§"/>
            </a:pPr>
            <a:endParaRPr lang="en-GB" sz="2000" dirty="0" smtClean="0"/>
          </a:p>
          <a:p>
            <a:pPr>
              <a:buFont typeface="Wingdings" panose="05000000000000000000" pitchFamily="2" charset="2"/>
              <a:buChar char="§"/>
            </a:pPr>
            <a:endParaRPr lang="en-GB" sz="2000" dirty="0" smtClean="0"/>
          </a:p>
          <a:p>
            <a:pPr>
              <a:buFont typeface="Wingdings" panose="05000000000000000000" pitchFamily="2" charset="2"/>
              <a:buChar char="§"/>
            </a:pPr>
            <a:r>
              <a:rPr lang="en-GB" sz="2000" dirty="0" smtClean="0"/>
              <a:t>Discuss why might monopolies</a:t>
            </a:r>
            <a:endParaRPr lang="en-GB" sz="2000" dirty="0"/>
          </a:p>
        </p:txBody>
      </p:sp>
    </p:spTree>
    <p:extLst>
      <p:ext uri="{BB962C8B-B14F-4D97-AF65-F5344CB8AC3E}">
        <p14:creationId xmlns:p14="http://schemas.microsoft.com/office/powerpoint/2010/main" val="206813375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80" y="116632"/>
            <a:ext cx="8229600" cy="634082"/>
          </a:xfrm>
        </p:spPr>
        <p:txBody>
          <a:bodyPr/>
          <a:lstStyle/>
          <a:p>
            <a:r>
              <a:rPr lang="en-GB" sz="3200" dirty="0" smtClean="0"/>
              <a:t>Monopoly and X - inefficiency</a:t>
            </a:r>
            <a:endParaRPr lang="en-GB" sz="3200" dirty="0"/>
          </a:p>
        </p:txBody>
      </p:sp>
      <p:sp>
        <p:nvSpPr>
          <p:cNvPr id="3" name="Content Placeholder 2"/>
          <p:cNvSpPr>
            <a:spLocks noGrp="1"/>
          </p:cNvSpPr>
          <p:nvPr>
            <p:ph sz="quarter" idx="1"/>
          </p:nvPr>
        </p:nvSpPr>
        <p:spPr>
          <a:xfrm>
            <a:off x="251520" y="930788"/>
            <a:ext cx="8458809" cy="4802467"/>
          </a:xfrm>
        </p:spPr>
        <p:txBody>
          <a:bodyPr/>
          <a:lstStyle/>
          <a:p>
            <a:pPr>
              <a:buFont typeface="Wingdings" panose="05000000000000000000" pitchFamily="2" charset="2"/>
              <a:buChar char="§"/>
            </a:pPr>
            <a:r>
              <a:rPr lang="en-GB" sz="2000" dirty="0" smtClean="0"/>
              <a:t>A monopoly tends to price at a point where price is greater than long-run average costs</a:t>
            </a:r>
          </a:p>
          <a:p>
            <a:pPr>
              <a:buFont typeface="Wingdings" panose="05000000000000000000" pitchFamily="2" charset="2"/>
              <a:buChar char="§"/>
            </a:pPr>
            <a:r>
              <a:rPr lang="en-GB" sz="2000" dirty="0" smtClean="0"/>
              <a:t>X-inefficiency occurs: the difference between efficient behaviour of firms implied by economic theory and their observed behaviour in practice</a:t>
            </a:r>
          </a:p>
          <a:p>
            <a:pPr>
              <a:buFont typeface="Wingdings" panose="05000000000000000000" pitchFamily="2" charset="2"/>
              <a:buChar char="§"/>
            </a:pPr>
            <a:endParaRPr lang="en-GB" sz="2000" dirty="0" smtClean="0"/>
          </a:p>
          <a:p>
            <a:pPr marL="355600" indent="-355600">
              <a:buNone/>
            </a:pPr>
            <a:r>
              <a:rPr lang="en-GB" sz="2000" b="1" dirty="0" smtClean="0"/>
              <a:t>Causes of X-inefficiency:</a:t>
            </a:r>
          </a:p>
          <a:p>
            <a:pPr marL="355600" indent="-355600">
              <a:buNone/>
            </a:pPr>
            <a:endParaRPr lang="en-GB" sz="2000" dirty="0" smtClean="0"/>
          </a:p>
          <a:p>
            <a:pPr>
              <a:buFont typeface="Wingdings" panose="05000000000000000000" pitchFamily="2" charset="2"/>
              <a:buChar char="§"/>
            </a:pPr>
            <a:r>
              <a:rPr lang="en-GB" sz="2000" dirty="0" smtClean="0"/>
              <a:t>over-investment</a:t>
            </a:r>
          </a:p>
          <a:p>
            <a:pPr>
              <a:buFont typeface="Wingdings" panose="05000000000000000000" pitchFamily="2" charset="2"/>
              <a:buChar char="§"/>
            </a:pPr>
            <a:r>
              <a:rPr lang="en-GB" sz="2000" dirty="0" smtClean="0"/>
              <a:t>managerial objectives</a:t>
            </a:r>
          </a:p>
          <a:p>
            <a:pPr>
              <a:buFont typeface="Wingdings" panose="05000000000000000000" pitchFamily="2" charset="2"/>
              <a:buChar char="§"/>
            </a:pPr>
            <a:r>
              <a:rPr lang="en-GB" sz="2000" dirty="0" smtClean="0"/>
              <a:t>tends to increase average costs causing further inefficiencies</a:t>
            </a:r>
          </a:p>
          <a:p>
            <a:pPr>
              <a:buFont typeface="Wingdings" panose="05000000000000000000" pitchFamily="2" charset="2"/>
              <a:buChar char="§"/>
            </a:pPr>
            <a:r>
              <a:rPr lang="en-GB" sz="2000" dirty="0" smtClean="0"/>
              <a:t>lack of motivation to reduce costs stemming from a lack of competition</a:t>
            </a:r>
          </a:p>
          <a:p>
            <a:pPr>
              <a:buFont typeface="Wingdings" panose="05000000000000000000" pitchFamily="2" charset="2"/>
              <a:buChar char="§"/>
            </a:pPr>
            <a:r>
              <a:rPr lang="en-GB" sz="2000" dirty="0" smtClean="0"/>
              <a:t>over-reliance on subsidies</a:t>
            </a:r>
          </a:p>
          <a:p>
            <a:pPr>
              <a:buFont typeface="Wingdings" panose="05000000000000000000" pitchFamily="2" charset="2"/>
              <a:buChar char="§"/>
            </a:pPr>
            <a:r>
              <a:rPr lang="en-GB" sz="2000" dirty="0" smtClean="0"/>
              <a:t>pressure by unions to pay higher (above market) wages</a:t>
            </a:r>
            <a:endParaRPr lang="en-GB" sz="2000" dirty="0"/>
          </a:p>
        </p:txBody>
      </p:sp>
    </p:spTree>
    <p:extLst>
      <p:ext uri="{BB962C8B-B14F-4D97-AF65-F5344CB8AC3E}">
        <p14:creationId xmlns:p14="http://schemas.microsoft.com/office/powerpoint/2010/main" val="361651644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9B958-3B27-400F-8A23-7C690989A19A}"/>
              </a:ext>
            </a:extLst>
          </p:cNvPr>
          <p:cNvSpPr>
            <a:spLocks noGrp="1"/>
          </p:cNvSpPr>
          <p:nvPr>
            <p:ph type="title"/>
          </p:nvPr>
        </p:nvSpPr>
        <p:spPr>
          <a:xfrm>
            <a:off x="457200" y="274638"/>
            <a:ext cx="8229600" cy="634082"/>
          </a:xfrm>
        </p:spPr>
        <p:txBody>
          <a:bodyPr/>
          <a:lstStyle/>
          <a:p>
            <a:r>
              <a:rPr lang="en-US" dirty="0" smtClean="0">
                <a:solidFill>
                  <a:srgbClr val="FFC000"/>
                </a:solidFill>
              </a:rPr>
              <a:t>Any Questions?</a:t>
            </a:r>
            <a:endParaRPr lang="en-US" dirty="0">
              <a:solidFill>
                <a:srgbClr val="FFC000"/>
              </a:solidFill>
            </a:endParaRPr>
          </a:p>
        </p:txBody>
      </p:sp>
      <p:sp>
        <p:nvSpPr>
          <p:cNvPr id="3" name="Content Placeholder 2">
            <a:extLst>
              <a:ext uri="{FF2B5EF4-FFF2-40B4-BE49-F238E27FC236}">
                <a16:creationId xmlns:a16="http://schemas.microsoft.com/office/drawing/2014/main" id="{44285E06-DFE2-4834-8B1E-DFEB6E36E79A}"/>
              </a:ext>
            </a:extLst>
          </p:cNvPr>
          <p:cNvSpPr>
            <a:spLocks noGrp="1"/>
          </p:cNvSpPr>
          <p:nvPr>
            <p:ph idx="1"/>
          </p:nvPr>
        </p:nvSpPr>
        <p:spPr>
          <a:xfrm>
            <a:off x="425406" y="4365104"/>
            <a:ext cx="8229600" cy="748680"/>
          </a:xfrm>
        </p:spPr>
        <p:txBody>
          <a:bodyPr/>
          <a:lstStyle/>
          <a:p>
            <a:pPr marL="0" indent="0" algn="ctr">
              <a:buNone/>
            </a:pPr>
            <a:r>
              <a:rPr lang="en-GB" sz="4400" dirty="0" smtClean="0">
                <a:solidFill>
                  <a:srgbClr val="FFC000"/>
                </a:solidFill>
                <a:ea typeface="+mn-lt"/>
                <a:cs typeface="+mn-lt"/>
              </a:rPr>
              <a:t>Thank you!</a:t>
            </a:r>
            <a:endParaRPr lang="en-US" sz="4400" dirty="0">
              <a:solidFill>
                <a:srgbClr val="FFC000"/>
              </a:solidFill>
            </a:endParaRPr>
          </a:p>
        </p:txBody>
      </p:sp>
      <p:sp>
        <p:nvSpPr>
          <p:cNvPr id="4" name="Date Placeholder 3">
            <a:extLst>
              <a:ext uri="{FF2B5EF4-FFF2-40B4-BE49-F238E27FC236}">
                <a16:creationId xmlns:a16="http://schemas.microsoft.com/office/drawing/2014/main" id="{4A4BB3AC-F623-4630-982B-8D019F4257F1}"/>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20/11/2021</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BEB2F426-6B89-449B-8908-F7E1F6BC56EB}"/>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52</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6" name="Picture 5"/>
          <p:cNvPicPr>
            <a:picLocks noChangeAspect="1"/>
          </p:cNvPicPr>
          <p:nvPr/>
        </p:nvPicPr>
        <p:blipFill>
          <a:blip r:embed="rId2"/>
          <a:stretch>
            <a:fillRect/>
          </a:stretch>
        </p:blipFill>
        <p:spPr>
          <a:xfrm>
            <a:off x="-10810" y="0"/>
            <a:ext cx="9144793" cy="4176122"/>
          </a:xfrm>
          <a:prstGeom prst="rect">
            <a:avLst/>
          </a:prstGeom>
        </p:spPr>
      </p:pic>
    </p:spTree>
    <p:extLst>
      <p:ext uri="{BB962C8B-B14F-4D97-AF65-F5344CB8AC3E}">
        <p14:creationId xmlns:p14="http://schemas.microsoft.com/office/powerpoint/2010/main" val="278922252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437</TotalTime>
  <Words>2659</Words>
  <Application>Microsoft Office PowerPoint</Application>
  <PresentationFormat>On-screen Show (4:3)</PresentationFormat>
  <Paragraphs>397</Paragraphs>
  <Slides>52</Slides>
  <Notes>4</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ＭＳ Ｐゴシック</vt:lpstr>
      <vt:lpstr>Arial</vt:lpstr>
      <vt:lpstr>Calibri</vt:lpstr>
      <vt:lpstr>Georgia</vt:lpstr>
      <vt:lpstr>Myriad Pro</vt:lpstr>
      <vt:lpstr>Verdana</vt:lpstr>
      <vt:lpstr>Wingdings</vt:lpstr>
      <vt:lpstr>Wingdings 2</vt:lpstr>
      <vt:lpstr>20140311PresentationUWTSDTemplate</vt:lpstr>
      <vt:lpstr>LCBB5003</vt:lpstr>
      <vt:lpstr>PowerPoint Presentation</vt:lpstr>
      <vt:lpstr>PowerPoint Presentation</vt:lpstr>
      <vt:lpstr>Definition: Monopoly</vt:lpstr>
      <vt:lpstr>Examples of monopolies</vt:lpstr>
      <vt:lpstr>Examples of monopolies</vt:lpstr>
      <vt:lpstr>Assumptions of monopolies…</vt:lpstr>
      <vt:lpstr>Assumptions of monopolies…</vt:lpstr>
      <vt:lpstr>Where do monopolies come from? (5 minutes)</vt:lpstr>
      <vt:lpstr>Where do monopolies come from…answers</vt:lpstr>
      <vt:lpstr>What are the assumptions of monopolies?</vt:lpstr>
      <vt:lpstr>Assumptions of Monopolies</vt:lpstr>
      <vt:lpstr>Monopolies Conditions and Diagrams</vt:lpstr>
      <vt:lpstr>Monopoly Profits</vt:lpstr>
      <vt:lpstr>Activity – comparing PC and monopoly – use side-by-side diagrams, same scales</vt:lpstr>
      <vt:lpstr>Perfect Competition</vt:lpstr>
      <vt:lpstr>Perfect Competition</vt:lpstr>
      <vt:lpstr>PowerPoint Presentation</vt:lpstr>
      <vt:lpstr>Conditions of Monopolies</vt:lpstr>
      <vt:lpstr>Conditions of Monopolies</vt:lpstr>
      <vt:lpstr>Price Discrimination</vt:lpstr>
      <vt:lpstr>Methods of Price Discrimination</vt:lpstr>
      <vt:lpstr>Methods of Price Discrimination</vt:lpstr>
      <vt:lpstr>The Context of Air</vt:lpstr>
      <vt:lpstr>However…</vt:lpstr>
      <vt:lpstr>Price discrimination activity</vt:lpstr>
      <vt:lpstr>Conditions Necessary for Price Discrimination</vt:lpstr>
      <vt:lpstr>Examples</vt:lpstr>
      <vt:lpstr>Price Discrimination</vt:lpstr>
      <vt:lpstr>price discrimination – what occurs in these scenarios?</vt:lpstr>
      <vt:lpstr>Price Discrimination – what occurs in these scenarios?</vt:lpstr>
      <vt:lpstr>Price Discrimination</vt:lpstr>
      <vt:lpstr>Types of Price Discrimination</vt:lpstr>
      <vt:lpstr>2. Second Degree Price Discrimination</vt:lpstr>
      <vt:lpstr>3. Third Degree Price Discrimination  </vt:lpstr>
      <vt:lpstr>Demand Curves and Price Discrimination</vt:lpstr>
      <vt:lpstr>review</vt:lpstr>
      <vt:lpstr>Draw a Natural Monopoly Diagram</vt:lpstr>
      <vt:lpstr>Natural Monopoly</vt:lpstr>
      <vt:lpstr>A natural monopoly</vt:lpstr>
      <vt:lpstr>What is a natural monopoly?</vt:lpstr>
      <vt:lpstr>What is a natural monopoly? </vt:lpstr>
      <vt:lpstr>What is a natural monopoly? </vt:lpstr>
      <vt:lpstr>What is a natural monopoly?</vt:lpstr>
      <vt:lpstr>Regulated Monopoly</vt:lpstr>
      <vt:lpstr>Monopolies </vt:lpstr>
      <vt:lpstr>Monopolies </vt:lpstr>
      <vt:lpstr>Are monopolies efficient?</vt:lpstr>
      <vt:lpstr>Monopoly and Efficiency</vt:lpstr>
      <vt:lpstr>Monopoly and X - inefficiency</vt:lpstr>
      <vt:lpstr>Monopoly and X - inefficiency</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LCBB5003</dc:title>
  <dc:creator>BMC Training</dc:creator>
  <cp:lastModifiedBy>Administrator</cp:lastModifiedBy>
  <cp:revision>55</cp:revision>
  <dcterms:created xsi:type="dcterms:W3CDTF">2020-06-23T16:08:04Z</dcterms:created>
  <dcterms:modified xsi:type="dcterms:W3CDTF">2021-11-20T08:20:59Z</dcterms:modified>
</cp:coreProperties>
</file>