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311" r:id="rId5"/>
    <p:sldId id="257" r:id="rId6"/>
    <p:sldId id="1439" r:id="rId7"/>
    <p:sldId id="451" r:id="rId8"/>
    <p:sldId id="563" r:id="rId9"/>
    <p:sldId id="633" r:id="rId10"/>
    <p:sldId id="653" r:id="rId11"/>
    <p:sldId id="313" r:id="rId12"/>
    <p:sldId id="564" r:id="rId13"/>
    <p:sldId id="565" r:id="rId14"/>
    <p:sldId id="566" r:id="rId15"/>
    <p:sldId id="567" r:id="rId16"/>
    <p:sldId id="568" r:id="rId17"/>
    <p:sldId id="647" r:id="rId18"/>
    <p:sldId id="569" r:id="rId19"/>
    <p:sldId id="646" r:id="rId20"/>
    <p:sldId id="570" r:id="rId21"/>
    <p:sldId id="284" r:id="rId22"/>
    <p:sldId id="535" r:id="rId23"/>
    <p:sldId id="536" r:id="rId24"/>
    <p:sldId id="312" r:id="rId25"/>
    <p:sldId id="635" r:id="rId26"/>
    <p:sldId id="654" r:id="rId27"/>
    <p:sldId id="332" r:id="rId28"/>
    <p:sldId id="350" r:id="rId29"/>
    <p:sldId id="648" r:id="rId30"/>
    <p:sldId id="649" r:id="rId31"/>
    <p:sldId id="650" r:id="rId32"/>
    <p:sldId id="651" r:id="rId33"/>
    <p:sldId id="652" r:id="rId34"/>
    <p:sldId id="655" r:id="rId35"/>
    <p:sldId id="636" r:id="rId36"/>
    <p:sldId id="656" r:id="rId37"/>
    <p:sldId id="657" r:id="rId38"/>
    <p:sldId id="658" r:id="rId39"/>
    <p:sldId id="1432" r:id="rId40"/>
    <p:sldId id="1396" r:id="rId41"/>
    <p:sldId id="1408" r:id="rId42"/>
    <p:sldId id="659" r:id="rId43"/>
    <p:sldId id="1440" r:id="rId44"/>
    <p:sldId id="1442" r:id="rId45"/>
    <p:sldId id="1409" r:id="rId46"/>
    <p:sldId id="1441" r:id="rId47"/>
    <p:sldId id="1410" r:id="rId48"/>
    <p:sldId id="1411" r:id="rId49"/>
    <p:sldId id="1433" r:id="rId50"/>
    <p:sldId id="1436" r:id="rId51"/>
    <p:sldId id="1435" r:id="rId52"/>
    <p:sldId id="1438" r:id="rId53"/>
    <p:sldId id="1434" r:id="rId54"/>
    <p:sldId id="660"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1C38B367-28A7-4AD4-A28A-77913C9B8D92}"/>
    <pc:docChg chg="undo redo custSel addSld delSld modSld">
      <pc:chgData name="Aishat Bakre" userId="839b68a6-4a2b-45ef-9a5a-14f954bfea5f" providerId="ADAL" clId="{1C38B367-28A7-4AD4-A28A-77913C9B8D92}" dt="2023-11-07T17:02:02.420" v="220" actId="1076"/>
      <pc:docMkLst>
        <pc:docMk/>
      </pc:docMkLst>
      <pc:sldChg chg="add del">
        <pc:chgData name="Aishat Bakre" userId="839b68a6-4a2b-45ef-9a5a-14f954bfea5f" providerId="ADAL" clId="{1C38B367-28A7-4AD4-A28A-77913C9B8D92}" dt="2023-11-07T16:56:43.448" v="2" actId="2696"/>
        <pc:sldMkLst>
          <pc:docMk/>
          <pc:sldMk cId="2045813328" sldId="930"/>
        </pc:sldMkLst>
      </pc:sldChg>
      <pc:sldChg chg="modSp new mod">
        <pc:chgData name="Aishat Bakre" userId="839b68a6-4a2b-45ef-9a5a-14f954bfea5f" providerId="ADAL" clId="{1C38B367-28A7-4AD4-A28A-77913C9B8D92}" dt="2023-11-07T17:02:02.420" v="220" actId="1076"/>
        <pc:sldMkLst>
          <pc:docMk/>
          <pc:sldMk cId="3371940794" sldId="1442"/>
        </pc:sldMkLst>
        <pc:spChg chg="mod">
          <ac:chgData name="Aishat Bakre" userId="839b68a6-4a2b-45ef-9a5a-14f954bfea5f" providerId="ADAL" clId="{1C38B367-28A7-4AD4-A28A-77913C9B8D92}" dt="2023-11-07T17:01:16.106" v="191" actId="20577"/>
          <ac:spMkLst>
            <pc:docMk/>
            <pc:sldMk cId="3371940794" sldId="1442"/>
            <ac:spMk id="2" creationId="{88F82DAC-ACC1-5CD1-384D-FA3FA2C2DFFF}"/>
          </ac:spMkLst>
        </pc:spChg>
        <pc:spChg chg="mod">
          <ac:chgData name="Aishat Bakre" userId="839b68a6-4a2b-45ef-9a5a-14f954bfea5f" providerId="ADAL" clId="{1C38B367-28A7-4AD4-A28A-77913C9B8D92}" dt="2023-11-07T17:02:02.420" v="220" actId="1076"/>
          <ac:spMkLst>
            <pc:docMk/>
            <pc:sldMk cId="3371940794" sldId="1442"/>
            <ac:spMk id="3" creationId="{231A5C07-5675-F65C-A9A6-3A56FA3E2AC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07/11/2023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4.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a:t>Show the students where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a:p>
          <a:p>
            <a:pPr marL="228600" indent="-228600">
              <a:buFont typeface="+mj-lt"/>
              <a:buAutoNum type="arabicPeriod"/>
            </a:pPr>
            <a:r>
              <a:rPr lang="en-GB" b="1"/>
              <a:t>Reinforce the assessment criteria</a:t>
            </a:r>
          </a:p>
          <a:p>
            <a:pPr marL="228600" indent="-228600">
              <a:buFont typeface="+mj-lt"/>
              <a:buAutoNum type="arabicPeriod"/>
            </a:pPr>
            <a:r>
              <a:rPr lang="en-GB" b="1"/>
              <a:t>Remind students that they must have 30 creditable reference sources and to use the additional resources found on the Moodle site. </a:t>
            </a:r>
          </a:p>
          <a:p>
            <a:pPr marL="228600" indent="-228600">
              <a:buFont typeface="+mj-lt"/>
              <a:buAutoNum type="arabicPeriod"/>
            </a:pPr>
            <a:endParaRPr lang="en-GB" b="1"/>
          </a:p>
          <a:p>
            <a:pPr marL="228600" indent="-228600">
              <a:buFont typeface="+mj-lt"/>
              <a:buAutoNum type="arabicPeriod"/>
            </a:pPr>
            <a:endParaRPr lang="en-GB" b="1"/>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a:t>Prevalence </a:t>
            </a:r>
            <a:r>
              <a:rPr lang="en-GB" dirty="0"/>
              <a:t>of obesity among adult in UK</a:t>
            </a:r>
          </a:p>
          <a:p>
            <a:r>
              <a:rPr lang="en-GB" dirty="0"/>
              <a:t>impact of obesity among adult in England</a:t>
            </a:r>
          </a:p>
          <a:p>
            <a:r>
              <a:rPr lang="en-GB" dirty="0"/>
              <a:t>how can obesity be managed in the </a:t>
            </a:r>
            <a:r>
              <a:rPr lang="en-GB" dirty="0" err="1"/>
              <a:t>uk</a:t>
            </a:r>
            <a:r>
              <a:rPr lang="en-GB" dirty="0"/>
              <a:t> </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a:t>
            </a:r>
            <a:r>
              <a:rPr lang="en-GB" err="1">
                <a:hlinkClick r:id="rId3"/>
              </a:rPr>
              <a:t>Library</a:t>
            </a:r>
            <a:r>
              <a:rPr lang="en-GB" err="1">
                <a:hlinkClick r:id="rId4"/>
              </a:rPr>
              <a:t>Overweight</a:t>
            </a:r>
            <a:r>
              <a:rPr lang="en-GB">
                <a:hlinkClick r:id="rId4"/>
              </a:rPr>
              <a:t>, obesity and high blood pressure in an ethnically diverse sample of adolescents in Britain: the Medical Research Council DASH study | International Journal of Obesity (nature.com)</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Use measures such as incidence, prevalence, mortality, morbidity and life expectancy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Body mass index and risk of obesity‐related conditions in a cohort of 2.9 million people: Evidence from a UK primary care database - </a:t>
            </a:r>
            <a:r>
              <a:rPr lang="en-GB" dirty="0" err="1">
                <a:hlinkClick r:id="rId3"/>
              </a:rPr>
              <a:t>Haase</a:t>
            </a:r>
            <a:r>
              <a:rPr lang="en-GB" dirty="0">
                <a:hlinkClick r:id="rId3"/>
              </a:rPr>
              <a:t> - 2021 - Obesity Science &amp; Practice - Wiley Online Library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Overweight, obesity and high blood pressure in an ethnically diverse sample of adolescents in Britain: the Medical Research Council DASH study | International Journal of Obesity (nature.com)</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can obesity be managed in the </a:t>
            </a:r>
            <a:r>
              <a:rPr lang="en-GB" err="1"/>
              <a:t>uk</a:t>
            </a:r>
            <a:r>
              <a:rPr lang="en-GB"/>
              <a:t> </a:t>
            </a:r>
          </a:p>
          <a:p>
            <a:r>
              <a:rPr lang="en-GB"/>
              <a:t>how can obese be managed in </a:t>
            </a:r>
            <a:r>
              <a:rPr lang="en-GB" err="1"/>
              <a:t>uk</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053890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onlinelibrary.wiley.com/doi/full/10.1002/osp4.474"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75656" y="3737537"/>
            <a:ext cx="6480720" cy="1077218"/>
          </a:xfrm>
          <a:prstGeom prst="rect">
            <a:avLst/>
          </a:prstGeom>
        </p:spPr>
        <p:txBody>
          <a:bodyPr wrap="square">
            <a:spAutoFit/>
          </a:bodyPr>
          <a:lstStyle/>
          <a:p>
            <a:pPr algn="ctr"/>
            <a:r>
              <a:rPr lang="en-GB" sz="3200" b="1" i="1">
                <a:solidFill>
                  <a:schemeClr val="bg1"/>
                </a:solidFill>
              </a:rPr>
              <a:t>Assessment component 2</a:t>
            </a:r>
          </a:p>
          <a:p>
            <a:pPr algn="ctr"/>
            <a:r>
              <a:rPr lang="en-GB" sz="3200" b="1" i="1">
                <a:solidFill>
                  <a:schemeClr val="bg1"/>
                </a:solidFill>
              </a:rPr>
              <a:t>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3797513" y="4981165"/>
            <a:ext cx="2042739" cy="523220"/>
          </a:xfrm>
          <a:prstGeom prst="rect">
            <a:avLst/>
          </a:prstGeom>
        </p:spPr>
        <p:txBody>
          <a:bodyPr wrap="none">
            <a:spAutoFit/>
          </a:bodyPr>
          <a:lstStyle/>
          <a:p>
            <a:r>
              <a:rPr lang="en-GB" sz="2800" b="1">
                <a:solidFill>
                  <a:schemeClr val="bg1"/>
                </a:solidFill>
              </a:rPr>
              <a:t>Semester 1</a:t>
            </a:r>
            <a:endParaRPr lang="en-GB" sz="2800"/>
          </a:p>
        </p:txBody>
      </p:sp>
      <p:sp>
        <p:nvSpPr>
          <p:cNvPr id="6" name="TextBox 5">
            <a:extLst>
              <a:ext uri="{FF2B5EF4-FFF2-40B4-BE49-F238E27FC236}">
                <a16:creationId xmlns:a16="http://schemas.microsoft.com/office/drawing/2014/main" id="{D9A7C35A-F647-48FB-A0DB-059055374871}"/>
              </a:ext>
            </a:extLst>
          </p:cNvPr>
          <p:cNvSpPr txBox="1"/>
          <p:nvPr/>
        </p:nvSpPr>
        <p:spPr>
          <a:xfrm>
            <a:off x="143508" y="5504385"/>
            <a:ext cx="2942592"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dirty="0"/>
              <a:t>Word count: </a:t>
            </a:r>
            <a:r>
              <a:rPr lang="en-GB" b="1" dirty="0"/>
              <a:t>2,500</a:t>
            </a:r>
            <a:r>
              <a:rPr lang="en-GB" dirty="0"/>
              <a:t> words (+/- 10%)</a:t>
            </a:r>
          </a:p>
          <a:p>
            <a:pPr algn="ctr"/>
            <a:r>
              <a:rPr lang="en-GB" b="1" dirty="0"/>
              <a:t>Task 1-1100 words</a:t>
            </a:r>
          </a:p>
          <a:p>
            <a:pPr algn="ctr"/>
            <a:r>
              <a:rPr lang="en-GB" b="1" dirty="0"/>
              <a:t>Task 2-1400 words</a:t>
            </a:r>
          </a:p>
          <a:p>
            <a:r>
              <a:rPr lang="en-GB" dirty="0"/>
              <a:t>Submission deadline </a:t>
            </a:r>
          </a:p>
          <a:p>
            <a:pPr marL="0" indent="0" algn="ctr">
              <a:buNone/>
            </a:pPr>
            <a:endParaRPr lang="en-GB" dirty="0"/>
          </a:p>
          <a:p>
            <a:pPr algn="ctr"/>
            <a:r>
              <a:rPr lang="en-GB" dirty="0"/>
              <a:t>Submit </a:t>
            </a:r>
            <a:r>
              <a:rPr lang="en-GB" b="1" dirty="0"/>
              <a:t>Analytical Report </a:t>
            </a:r>
            <a:r>
              <a:rPr lang="en-GB" dirty="0"/>
              <a:t>to Turnitin- </a:t>
            </a:r>
            <a:r>
              <a:rPr lang="en-GB" b="1" dirty="0">
                <a:solidFill>
                  <a:srgbClr val="FF0000"/>
                </a:solidFill>
              </a:rPr>
              <a:t>Friday November  24</a:t>
            </a:r>
            <a:r>
              <a:rPr lang="en-GB" b="1" baseline="30000" dirty="0">
                <a:solidFill>
                  <a:srgbClr val="FF0000"/>
                </a:solidFill>
              </a:rPr>
              <a:t>th</a:t>
            </a:r>
            <a:r>
              <a:rPr lang="en-GB" b="1" dirty="0">
                <a:solidFill>
                  <a:srgbClr val="FF0000"/>
                </a:solidFill>
              </a:rPr>
              <a:t> 2023 2pm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a:effectLst/>
                <a:ea typeface="Times New Roman" panose="02020603050405020304" pitchFamily="18" charset="0"/>
              </a:rPr>
              <a:t>Assessment Part 1</a:t>
            </a:r>
            <a:r>
              <a:rPr lang="en-GB" sz="2400" b="1">
                <a:ea typeface="Times New Roman" panose="02020603050405020304" pitchFamily="18" charset="0"/>
              </a:rPr>
              <a:t>:</a:t>
            </a:r>
            <a:r>
              <a:rPr lang="en-GB" sz="2400">
                <a:effectLst/>
                <a:ea typeface="Times New Roman" panose="02020603050405020304" pitchFamily="18" charset="0"/>
              </a:rPr>
              <a:t> </a:t>
            </a:r>
            <a:r>
              <a:rPr lang="en-GB" sz="2400" b="1">
                <a:effectLst/>
                <a:ea typeface="Times New Roman" panose="02020603050405020304" pitchFamily="18" charset="0"/>
              </a:rPr>
              <a:t>Report (1100 words)</a:t>
            </a:r>
          </a:p>
          <a:p>
            <a:pPr marL="0" indent="0">
              <a:buNone/>
            </a:pPr>
            <a:r>
              <a:rPr lang="en-GB" sz="2400">
                <a:effectLst/>
                <a:ea typeface="Times New Roman" panose="02020603050405020304" pitchFamily="18" charset="0"/>
              </a:rPr>
              <a:t> </a:t>
            </a:r>
          </a:p>
          <a:p>
            <a:pPr marL="114300" indent="0">
              <a:buNone/>
            </a:pPr>
            <a:r>
              <a:rPr lang="en-GB" sz="2400">
                <a:effectLst/>
                <a:ea typeface="Times New Roman" panose="02020603050405020304" pitchFamily="18" charset="0"/>
              </a:rPr>
              <a:t>Choose from </a:t>
            </a:r>
            <a:r>
              <a:rPr lang="en-GB" sz="2400" b="1">
                <a:effectLst/>
                <a:ea typeface="Times New Roman" panose="02020603050405020304" pitchFamily="18" charset="0"/>
              </a:rPr>
              <a:t>one</a:t>
            </a:r>
            <a:r>
              <a:rPr lang="en-GB" sz="2400">
                <a:effectLst/>
                <a:ea typeface="Times New Roman" panose="02020603050405020304" pitchFamily="18" charset="0"/>
              </a:rPr>
              <a:t> of the following topics: </a:t>
            </a:r>
          </a:p>
          <a:p>
            <a:pPr marL="114300" indent="0">
              <a:buNone/>
            </a:pPr>
            <a:r>
              <a:rPr lang="en-GB" sz="2400">
                <a:effectLst/>
                <a:ea typeface="Times New Roman" panose="02020603050405020304" pitchFamily="18" charset="0"/>
              </a:rPr>
              <a:t> </a:t>
            </a:r>
          </a:p>
          <a:p>
            <a:pPr marL="742950" lvl="1" indent="-285750">
              <a:buFont typeface="Courier New" panose="02070309020205020404" pitchFamily="49" charset="0"/>
              <a:buChar char="o"/>
            </a:pPr>
            <a:r>
              <a:rPr lang="en-GB" sz="2400" b="1">
                <a:effectLst/>
                <a:ea typeface="Times New Roman" panose="02020603050405020304" pitchFamily="18" charset="0"/>
              </a:rPr>
              <a:t>Disability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Ethnicity and health inequalities, </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Gender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Age and health inequalities</a:t>
            </a:r>
            <a:endParaRPr lang="en-GB" sz="2400">
              <a:effectLst/>
              <a:ea typeface="Times New Roman" panose="02020603050405020304" pitchFamily="18" charset="0"/>
            </a:endParaRPr>
          </a:p>
          <a:p>
            <a:pPr marL="0" indent="0">
              <a:buNone/>
            </a:pPr>
            <a:r>
              <a:rPr lang="en-GB" sz="2400">
                <a:effectLst/>
                <a:ea typeface="Times New Roman" panose="02020603050405020304" pitchFamily="18" charset="0"/>
              </a:rPr>
              <a:t> </a:t>
            </a:r>
          </a:p>
          <a:p>
            <a:endParaRPr lang="en-GB"/>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a:bodyPr>
          <a:lstStyle/>
          <a:p>
            <a:pPr marL="0" indent="0" fontAlgn="base">
              <a:buNone/>
            </a:pPr>
            <a:r>
              <a:rPr lang="en-GB" sz="3200" b="1">
                <a:effectLst/>
                <a:latin typeface="Arial" panose="020B0604020202020204" pitchFamily="34" charset="0"/>
                <a:ea typeface="Times New Roman" panose="02020603050405020304" pitchFamily="18" charset="0"/>
              </a:rPr>
              <a:t>Contextual background and underlying factor (</a:t>
            </a:r>
            <a:r>
              <a:rPr lang="en-GB" b="1">
                <a:latin typeface="Arial" panose="020B0604020202020204" pitchFamily="34" charset="0"/>
                <a:ea typeface="Times New Roman" panose="02020603050405020304" pitchFamily="18" charset="0"/>
              </a:rPr>
              <a:t>350</a:t>
            </a:r>
            <a:r>
              <a:rPr lang="en-GB" sz="3200" b="1">
                <a:effectLst/>
                <a:latin typeface="Arial" panose="020B0604020202020204" pitchFamily="34" charset="0"/>
                <a:ea typeface="Times New Roman" panose="02020603050405020304" pitchFamily="18" charset="0"/>
              </a:rPr>
              <a:t>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Make a heading for the </a:t>
            </a:r>
            <a:r>
              <a:rPr lang="en-GB" sz="3200" b="1" i="1">
                <a:effectLst/>
                <a:latin typeface="Arial" panose="020B0604020202020204" pitchFamily="34" charset="0"/>
                <a:ea typeface="Times New Roman" panose="02020603050405020304" pitchFamily="18" charset="0"/>
              </a:rPr>
              <a:t>four most important health inequality issues</a:t>
            </a:r>
            <a:r>
              <a:rPr lang="en-GB" sz="3200" i="1">
                <a:effectLst/>
                <a:latin typeface="Arial" panose="020B0604020202020204" pitchFamily="34" charset="0"/>
                <a:ea typeface="Times New Roman" panose="02020603050405020304" pitchFamily="18" charset="0"/>
              </a:rPr>
              <a:t> faced by your chosen group and write under the headings.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40447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10000"/>
          </a:bodyPr>
          <a:lstStyle/>
          <a:p>
            <a:pPr marL="0" indent="0" fontAlgn="base">
              <a:buNone/>
            </a:pPr>
            <a:r>
              <a:rPr lang="en-GB" sz="3200" b="1">
                <a:effectLst/>
                <a:latin typeface="Arial" panose="020B0604020202020204" pitchFamily="34" charset="0"/>
                <a:ea typeface="Times New Roman" panose="02020603050405020304" pitchFamily="18" charset="0"/>
              </a:rPr>
              <a:t>For example:</a:t>
            </a:r>
            <a:r>
              <a:rPr lang="en-GB" sz="3200" i="1">
                <a:effectLst/>
                <a:latin typeface="Arial" panose="020B0604020202020204" pitchFamily="34" charset="0"/>
                <a:ea typeface="Times New Roman" panose="02020603050405020304" pitchFamily="18" charset="0"/>
              </a:rPr>
              <a:t> Higher rates of Mental Illness, </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Low rates of access to Health Care, Mortality rates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Social issues such as employment and poverty.</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163958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a:effectLst/>
                <a:latin typeface="Arial" panose="020B0604020202020204" pitchFamily="34" charset="0"/>
                <a:ea typeface="Times New Roman" panose="02020603050405020304" pitchFamily="18" charset="0"/>
              </a:rPr>
              <a:t>National Response to reduce health inequalities in your chosen group (250 words)</a:t>
            </a:r>
          </a:p>
          <a:p>
            <a:pPr marL="0" indent="0" fontAlgn="base">
              <a:buNone/>
            </a:pPr>
            <a:endParaRPr lang="en-GB" sz="3200" b="1">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Under this heading discuss </a:t>
            </a:r>
            <a:r>
              <a:rPr lang="en-GB" sz="3200" b="1" i="1">
                <a:effectLst/>
                <a:latin typeface="Arial" panose="020B0604020202020204" pitchFamily="34" charset="0"/>
                <a:ea typeface="Times New Roman" panose="02020603050405020304" pitchFamily="18" charset="0"/>
              </a:rPr>
              <a:t>at least</a:t>
            </a:r>
            <a:r>
              <a:rPr lang="en-GB" sz="3200" i="1">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two examples</a:t>
            </a:r>
            <a:r>
              <a:rPr lang="en-GB" sz="3200" i="1">
                <a:effectLst/>
                <a:latin typeface="Arial" panose="020B0604020202020204" pitchFamily="34" charset="0"/>
                <a:ea typeface="Times New Roman" panose="02020603050405020304" pitchFamily="18" charset="0"/>
              </a:rPr>
              <a:t> of what has been done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This could be </a:t>
            </a:r>
            <a:r>
              <a:rPr lang="en-GB" sz="3200" b="1" i="1">
                <a:effectLst/>
                <a:latin typeface="Arial" panose="020B0604020202020204" pitchFamily="34" charset="0"/>
                <a:ea typeface="Times New Roman" panose="02020603050405020304" pitchFamily="18" charset="0"/>
              </a:rPr>
              <a:t>new policy, benefits, public campaign</a:t>
            </a:r>
            <a:r>
              <a:rPr lang="en-GB" sz="3200" i="1">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Include 2 legislations /policies relevant to your chosen group</a:t>
            </a:r>
            <a:br>
              <a:rPr lang="en-GB" sz="3200" i="1">
                <a:effectLst/>
                <a:latin typeface="Arial" panose="020B0604020202020204" pitchFamily="34" charset="0"/>
                <a:ea typeface="Times New Roman" panose="02020603050405020304" pitchFamily="18" charset="0"/>
              </a:rPr>
            </a:b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58570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a:t>Working independently research what </a:t>
            </a:r>
            <a:r>
              <a:rPr lang="en-GB" sz="3200" i="1">
                <a:effectLst/>
                <a:latin typeface="Arial" panose="020B0604020202020204" pitchFamily="34" charset="0"/>
                <a:ea typeface="Times New Roman" panose="02020603050405020304" pitchFamily="18" charset="0"/>
              </a:rPr>
              <a:t>has been done nationally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among </a:t>
            </a:r>
            <a:r>
              <a:rPr lang="en-GB"/>
              <a:t>disability, ethnic minority group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127150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r>
              <a:rPr lang="en-GB" sz="3200" b="1">
                <a:effectLst/>
                <a:latin typeface="Arial" panose="020B0604020202020204" pitchFamily="34" charset="0"/>
                <a:ea typeface="Times New Roman" panose="02020603050405020304" pitchFamily="18" charset="0"/>
              </a:rPr>
              <a:t>Organisations that support chosen group (250 words)</a:t>
            </a:r>
          </a:p>
          <a:p>
            <a:pPr marL="0" indent="0">
              <a:buNone/>
            </a:pPr>
            <a:endParaRPr lang="en-GB" sz="3200" b="1">
              <a:effectLst/>
              <a:latin typeface="Arial" panose="020B0604020202020204" pitchFamily="34"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Under this heading write about </a:t>
            </a:r>
            <a:r>
              <a:rPr lang="en-GB" b="1" i="1">
                <a:latin typeface="Arial" panose="020B0604020202020204" pitchFamily="34" charset="0"/>
                <a:ea typeface="Times New Roman" panose="02020603050405020304" pitchFamily="18" charset="0"/>
              </a:rPr>
              <a:t>a UK </a:t>
            </a:r>
            <a:r>
              <a:rPr lang="en-GB" sz="3200" b="1" i="1">
                <a:effectLst/>
                <a:latin typeface="Arial" panose="020B0604020202020204" pitchFamily="34" charset="0"/>
                <a:ea typeface="Times New Roman" panose="02020603050405020304" pitchFamily="18" charset="0"/>
              </a:rPr>
              <a:t>charity</a:t>
            </a:r>
            <a:r>
              <a:rPr lang="en-GB" sz="3200" i="1">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a:effectLst/>
                <a:latin typeface="Arial" panose="020B0604020202020204" pitchFamily="34" charset="0"/>
                <a:ea typeface="Times New Roman" panose="02020603050405020304" pitchFamily="18" charset="0"/>
              </a:rPr>
              <a:t>State the goals (e.g. what does it set out to achieve for your chosen group.</a:t>
            </a:r>
            <a:br>
              <a:rPr lang="en-GB" sz="3200" i="1">
                <a:effectLst/>
                <a:latin typeface="Arial" panose="020B0604020202020204" pitchFamily="34" charset="0"/>
                <a:ea typeface="Times New Roman" panose="02020603050405020304" pitchFamily="18" charset="0"/>
              </a:rPr>
            </a:br>
            <a:r>
              <a:rPr lang="en-GB" sz="3200" i="1">
                <a:effectLst/>
                <a:latin typeface="Arial" panose="020B0604020202020204" pitchFamily="34" charset="0"/>
                <a:ea typeface="Times New Roman" panose="02020603050405020304" pitchFamily="18" charset="0"/>
              </a:rPr>
              <a:t>For example, it might conduct research which you should outline here</a:t>
            </a:r>
            <a:br>
              <a:rPr lang="en-GB" sz="3200" i="1">
                <a:effectLst/>
                <a:latin typeface="Arial" panose="020B0604020202020204" pitchFamily="34" charset="0"/>
                <a:ea typeface="Times New Roman" panose="02020603050405020304" pitchFamily="18" charset="0"/>
              </a:rPr>
            </a:br>
            <a:r>
              <a:rPr lang="en-GB" sz="3200" b="1">
                <a:effectLst/>
                <a:latin typeface="Arial" panose="020B0604020202020204" pitchFamily="34" charset="0"/>
                <a:ea typeface="Times New Roman" panose="02020603050405020304" pitchFamily="18" charset="0"/>
                <a:cs typeface="Arial" panose="020B0604020202020204" pitchFamily="34" charset="0"/>
              </a:rPr>
              <a:t>Identify two charities that support your group</a:t>
            </a:r>
            <a:endParaRPr lang="en-GB" sz="3200" b="1">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7907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a:t>Working independently research charity organisations which supports the disability, ethnic minority groups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246811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a:effectLst/>
                <a:latin typeface="Arial" panose="020B0604020202020204" pitchFamily="34" charset="0"/>
                <a:ea typeface="Times New Roman" panose="02020603050405020304" pitchFamily="18" charset="0"/>
              </a:rPr>
              <a:t>Conclusion:(100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Make a summary of your most important points</a:t>
            </a:r>
            <a:endParaRPr lang="en-GB" sz="2400">
              <a:effectLst/>
              <a:latin typeface="Times New Roman" panose="02020603050405020304" pitchFamily="18" charset="0"/>
              <a:ea typeface="Times New Roman" panose="02020603050405020304" pitchFamily="18" charset="0"/>
            </a:endParaRPr>
          </a:p>
          <a:p>
            <a:r>
              <a:rPr lang="en-GB" sz="3200">
                <a:effectLst/>
                <a:latin typeface="Arial" panose="020B0604020202020204" pitchFamily="34" charset="0"/>
                <a:ea typeface="Times New Roman" panose="02020603050405020304" pitchFamily="18" charset="0"/>
              </a:rPr>
              <a:t>Provide recommendation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23386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4200702"/>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a:solidFill>
                  <a:prstClr val="black"/>
                </a:solidFill>
                <a:cs typeface="Arial" panose="020B0604020202020204" pitchFamily="34" charset="0"/>
              </a:rPr>
              <a:t>Do some research to find out legislations that support this group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a:t>Other legislations and laws that help protect the group include the following; </a:t>
            </a:r>
          </a:p>
          <a:p>
            <a:r>
              <a:rPr lang="en-GB"/>
              <a:t>The Disability Discrimination Act 1995 and 2005;</a:t>
            </a:r>
          </a:p>
          <a:p>
            <a:r>
              <a:rPr lang="en-GB"/>
              <a:t>The Race Relations (Amendment) Act 1976 and 2000;</a:t>
            </a:r>
          </a:p>
          <a:p>
            <a:r>
              <a:rPr lang="en-GB"/>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a:solidFill>
                  <a:srgbClr val="000000"/>
                </a:solidFill>
                <a:effectLst/>
                <a:ea typeface="Times New Roman" panose="02020603050405020304" pitchFamily="18" charset="0"/>
              </a:rPr>
              <a:t>All your report must include </a:t>
            </a:r>
            <a:r>
              <a:rPr lang="en-GB" sz="2400" b="1">
                <a:solidFill>
                  <a:srgbClr val="000000"/>
                </a:solidFill>
                <a:effectLst/>
                <a:ea typeface="Times New Roman" panose="02020603050405020304" pitchFamily="18" charset="0"/>
              </a:rPr>
              <a:t>a title page </a:t>
            </a:r>
            <a:r>
              <a:rPr lang="en-GB" sz="2400">
                <a:solidFill>
                  <a:srgbClr val="000000"/>
                </a:solidFill>
                <a:effectLst/>
                <a:ea typeface="Times New Roman" panose="02020603050405020304" pitchFamily="18" charset="0"/>
              </a:rPr>
              <a:t>that clearly states</a:t>
            </a:r>
            <a:r>
              <a:rPr lang="en-GB" sz="2400" b="1">
                <a:solidFill>
                  <a:srgbClr val="000000"/>
                </a:solidFill>
                <a:effectLst/>
                <a:ea typeface="Times New Roman" panose="02020603050405020304" pitchFamily="18" charset="0"/>
              </a:rPr>
              <a:t> your names, your student numbers, the module code and title, your lecturer’s name, and your assignment title</a:t>
            </a:r>
            <a:r>
              <a:rPr lang="en-GB" sz="2400">
                <a:solidFill>
                  <a:srgbClr val="000000"/>
                </a:solidFill>
                <a:effectLst/>
                <a:ea typeface="Times New Roman" panose="02020603050405020304" pitchFamily="18" charset="0"/>
              </a:rPr>
              <a:t>. </a:t>
            </a:r>
          </a:p>
          <a:p>
            <a:pPr>
              <a:spcBef>
                <a:spcPts val="500"/>
              </a:spcBef>
              <a:spcAft>
                <a:spcPts val="250"/>
              </a:spcAft>
            </a:pPr>
            <a:r>
              <a:rPr lang="en-GB" sz="2400">
                <a:solidFill>
                  <a:srgbClr val="000000"/>
                </a:solidFill>
                <a:effectLst/>
                <a:ea typeface="Times New Roman" panose="02020603050405020304" pitchFamily="18" charset="0"/>
              </a:rPr>
              <a:t>All your submissions should be typed in </a:t>
            </a:r>
            <a:r>
              <a:rPr lang="en-GB" sz="2400" b="1" i="1">
                <a:solidFill>
                  <a:srgbClr val="000000"/>
                </a:solidFill>
                <a:effectLst/>
                <a:ea typeface="Times New Roman" panose="02020603050405020304" pitchFamily="18" charset="0"/>
              </a:rPr>
              <a:t>Arial</a:t>
            </a:r>
            <a:r>
              <a:rPr lang="en-GB" sz="2400">
                <a:solidFill>
                  <a:srgbClr val="000000"/>
                </a:solidFill>
                <a:effectLst/>
                <a:ea typeface="Times New Roman" panose="02020603050405020304" pitchFamily="18" charset="0"/>
              </a:rPr>
              <a:t> font size 11, using 1.5/2.0 line spacing.</a:t>
            </a:r>
          </a:p>
          <a:p>
            <a:pPr>
              <a:spcBef>
                <a:spcPts val="500"/>
              </a:spcBef>
              <a:spcAft>
                <a:spcPts val="500"/>
              </a:spcAft>
            </a:pPr>
            <a:r>
              <a:rPr lang="en-GB" sz="2400">
                <a:solidFill>
                  <a:srgbClr val="000000"/>
                </a:solidFill>
                <a:effectLst/>
                <a:ea typeface="Times New Roman" panose="02020603050405020304" pitchFamily="18" charset="0"/>
              </a:rPr>
              <a:t>All report must have a </a:t>
            </a:r>
            <a:r>
              <a:rPr lang="en-GB" sz="2400" b="1" i="1">
                <a:solidFill>
                  <a:srgbClr val="000000"/>
                </a:solidFill>
                <a:effectLst/>
                <a:ea typeface="Times New Roman" panose="02020603050405020304" pitchFamily="18" charset="0"/>
              </a:rPr>
              <a:t>reference list</a:t>
            </a:r>
            <a:r>
              <a:rPr lang="en-GB" sz="240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2334329103"/>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a:t>Ensure that you follow the UWTSD Harvard referencing requirements. </a:t>
            </a:r>
          </a:p>
          <a:p>
            <a:endParaRPr lang="en-GB" b="1"/>
          </a:p>
          <a:p>
            <a:endParaRPr lang="en-GB"/>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extLst>
              <p:ext uri="{D42A27DB-BD31-4B8C-83A1-F6EECF244321}">
                <p14:modId xmlns:p14="http://schemas.microsoft.com/office/powerpoint/2010/main" val="2776990642"/>
              </p:ext>
            </p:extLst>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dirty="0">
                          <a:effectLst/>
                        </a:rPr>
                        <a:t>1. Engagement with Literature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dirty="0">
                          <a:effectLst/>
                        </a:rPr>
                        <a:t>2. Knowledge and Understanding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dirty="0">
                          <a:effectLst/>
                        </a:rPr>
                        <a:t>3. Cognitive and Intellectual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dirty="0">
                          <a:effectLst/>
                        </a:rPr>
                        <a:t>4. Practical Application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dirty="0">
                          <a:effectLst/>
                        </a:rPr>
                        <a:t>5. Transferable Skills for Life and Professional Practice 20% </a:t>
                      </a: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a:xfrm>
            <a:off x="457200" y="1417638"/>
            <a:ext cx="8229600" cy="4048124"/>
          </a:xfrm>
        </p:spPr>
        <p:txBody>
          <a:bodyPr>
            <a:normAutofit fontScale="92500" lnSpcReduction="20000"/>
          </a:bodyPr>
          <a:lstStyle/>
          <a:p>
            <a:pPr marL="457200"/>
            <a:r>
              <a:rPr lang="en-GB" sz="3200">
                <a:effectLst/>
                <a:latin typeface="Arial" panose="020B0604020202020204" pitchFamily="34" charset="0"/>
                <a:ea typeface="Times New Roman" panose="02020603050405020304" pitchFamily="18" charset="0"/>
              </a:rPr>
              <a:t>Whilst you may draw on reasonable resources to help you with your task, ensure that the problem itself is specific enough to be of a manageable scale.</a:t>
            </a:r>
          </a:p>
          <a:p>
            <a:pPr marL="457200"/>
            <a:r>
              <a:rPr lang="en-GB" sz="3200">
                <a:effectLst/>
                <a:latin typeface="Arial" panose="020B0604020202020204" pitchFamily="34" charset="0"/>
                <a:ea typeface="Times New Roman" panose="02020603050405020304" pitchFamily="18" charset="0"/>
              </a:rPr>
              <a:t>You should draw on </a:t>
            </a:r>
            <a:r>
              <a:rPr lang="en-GB" sz="3200" b="1" i="1">
                <a:effectLst/>
                <a:latin typeface="Arial" panose="020B0604020202020204" pitchFamily="34" charset="0"/>
                <a:ea typeface="Times New Roman" panose="02020603050405020304" pitchFamily="18" charset="0"/>
              </a:rPr>
              <a:t>epidemiological studies</a:t>
            </a:r>
            <a:r>
              <a:rPr lang="en-GB" sz="3200">
                <a:effectLst/>
                <a:latin typeface="Arial" panose="020B0604020202020204" pitchFamily="34" charset="0"/>
                <a:ea typeface="Times New Roman" panose="02020603050405020304" pitchFamily="18" charset="0"/>
              </a:rPr>
              <a:t> that have been conducted among your chosen target population. </a:t>
            </a:r>
          </a:p>
          <a:p>
            <a:pPr marL="457200"/>
            <a:r>
              <a:rPr lang="en-GB" sz="3200">
                <a:effectLst/>
                <a:latin typeface="Arial" panose="020B0604020202020204" pitchFamily="34" charset="0"/>
                <a:ea typeface="Times New Roman" panose="02020603050405020304" pitchFamily="18" charset="0"/>
              </a:rPr>
              <a:t>As a guideline it should be affecting a group of individuals whose numbers are of manageable scale.</a:t>
            </a:r>
            <a:endParaRPr lang="en-GB" sz="24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16544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a:t>The paper needs to be written as an informed </a:t>
            </a:r>
            <a:r>
              <a:rPr lang="en-GB" b="1"/>
              <a:t>analytical report </a:t>
            </a:r>
            <a:r>
              <a:rPr lang="en-GB"/>
              <a:t>from the perspective of explaining the </a:t>
            </a:r>
            <a:r>
              <a:rPr lang="en-GB" b="1"/>
              <a:t>methods, issues, and                                                                                                                                                                                                     solutions. </a:t>
            </a:r>
          </a:p>
          <a:p>
            <a:r>
              <a:rPr lang="en-GB"/>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a:t>Second Task: Introduction</a:t>
            </a:r>
            <a:endParaRPr lang="en-GB"/>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p:txBody>
          <a:bodyPr>
            <a:normAutofit fontScale="85000" lnSpcReduction="20000"/>
          </a:bodyPr>
          <a:lstStyle/>
          <a:p>
            <a:pPr marL="114300" indent="0">
              <a:buNone/>
            </a:pPr>
            <a:r>
              <a:rPr lang="en-GB" sz="3200">
                <a:effectLst/>
                <a:latin typeface="Arial" panose="020B0604020202020204" pitchFamily="34" charset="0"/>
                <a:ea typeface="Times New Roman" panose="02020603050405020304" pitchFamily="18" charset="0"/>
                <a:cs typeface="Arial" panose="020B0604020202020204" pitchFamily="34" charset="0"/>
              </a:rPr>
              <a:t>Please note that marks will be awarded for consideration of </a:t>
            </a:r>
            <a:r>
              <a:rPr lang="en-GB" sz="3200" b="1">
                <a:effectLst/>
                <a:latin typeface="Arial" panose="020B0604020202020204" pitchFamily="34" charset="0"/>
                <a:ea typeface="Times New Roman" panose="02020603050405020304" pitchFamily="18" charset="0"/>
                <a:cs typeface="Arial" panose="020B0604020202020204" pitchFamily="34" charset="0"/>
              </a:rPr>
              <a:t>ALL </a:t>
            </a:r>
            <a:r>
              <a:rPr lang="en-GB" sz="3200">
                <a:effectLst/>
                <a:latin typeface="Arial" panose="020B0604020202020204" pitchFamily="34" charset="0"/>
                <a:ea typeface="Times New Roman" panose="02020603050405020304" pitchFamily="18" charset="0"/>
                <a:cs typeface="Arial" panose="020B0604020202020204" pitchFamily="34" charset="0"/>
              </a:rPr>
              <a:t>the following topic areas: </a:t>
            </a:r>
            <a:endParaRPr lang="en-GB" sz="2400">
              <a:latin typeface="Arial" panose="020B0604020202020204" pitchFamily="34" charset="0"/>
              <a:ea typeface="Times New Roman" panose="02020603050405020304" pitchFamily="18" charset="0"/>
              <a:cs typeface="Arial" panose="020B0604020202020204" pitchFamily="34" charset="0"/>
            </a:endParaRPr>
          </a:p>
          <a:p>
            <a:pPr marL="114300" indent="0">
              <a:buNone/>
            </a:pPr>
            <a:r>
              <a:rPr lang="en-GB" sz="3200">
                <a:effectLst/>
                <a:latin typeface="Arial" panose="020B0604020202020204" pitchFamily="34" charset="0"/>
                <a:ea typeface="Times New Roman" panose="02020603050405020304" pitchFamily="18" charset="0"/>
                <a:cs typeface="Arial" panose="020B0604020202020204" pitchFamily="34" charset="0"/>
              </a:rPr>
              <a:t> </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rtl="0">
              <a:buFont typeface="Symbol" panose="05050102010706020507" pitchFamily="18" charset="2"/>
              <a:buChar char=""/>
            </a:pPr>
            <a:r>
              <a:rPr lang="en-GB" sz="3200" b="1" i="1">
                <a:effectLst/>
                <a:latin typeface="Arial" panose="020B0604020202020204" pitchFamily="34" charset="0"/>
                <a:ea typeface="Times New Roman" panose="02020603050405020304" pitchFamily="18" charset="0"/>
              </a:rPr>
              <a:t>Definition of the health problem </a:t>
            </a:r>
            <a:r>
              <a:rPr lang="en-GB" sz="3200">
                <a:effectLst/>
                <a:latin typeface="Arial" panose="020B0604020202020204" pitchFamily="34" charset="0"/>
                <a:ea typeface="Times New Roman" panose="02020603050405020304" pitchFamily="18" charset="0"/>
              </a:rPr>
              <a:t>and its reported </a:t>
            </a:r>
            <a:r>
              <a:rPr lang="en-GB" sz="3200" b="1" i="1">
                <a:effectLst/>
                <a:latin typeface="Arial" panose="020B0604020202020204" pitchFamily="34" charset="0"/>
                <a:ea typeface="Times New Roman" panose="02020603050405020304" pitchFamily="18" charset="0"/>
              </a:rPr>
              <a:t>social</a:t>
            </a:r>
            <a:r>
              <a:rPr lang="en-GB" sz="3200">
                <a:effectLst/>
                <a:latin typeface="Arial" panose="020B0604020202020204" pitchFamily="34" charset="0"/>
                <a:ea typeface="Times New Roman" panose="02020603050405020304" pitchFamily="18" charset="0"/>
              </a:rPr>
              <a:t> and </a:t>
            </a:r>
            <a:r>
              <a:rPr lang="en-GB" sz="3200" b="1" i="1">
                <a:effectLst/>
                <a:latin typeface="Arial" panose="020B0604020202020204" pitchFamily="34" charset="0"/>
                <a:ea typeface="Times New Roman" panose="02020603050405020304" pitchFamily="18" charset="0"/>
              </a:rPr>
              <a:t>cultura</a:t>
            </a:r>
            <a:r>
              <a:rPr lang="en-GB" sz="3200" i="1">
                <a:effectLst/>
                <a:latin typeface="Arial" panose="020B0604020202020204" pitchFamily="34" charset="0"/>
                <a:ea typeface="Times New Roman" panose="02020603050405020304" pitchFamily="18" charset="0"/>
              </a:rPr>
              <a:t>l</a:t>
            </a:r>
            <a:r>
              <a:rPr lang="en-GB" sz="3200">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consequences</a:t>
            </a:r>
            <a:r>
              <a:rPr lang="en-GB" sz="3200">
                <a:effectLst/>
                <a:latin typeface="Arial" panose="020B0604020202020204" pitchFamily="34" charset="0"/>
                <a:ea typeface="Times New Roman" panose="02020603050405020304" pitchFamily="18" charset="0"/>
              </a:rPr>
              <a:t>.</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Its </a:t>
            </a:r>
            <a:r>
              <a:rPr lang="en-GB" sz="3200" b="1" i="1">
                <a:effectLst/>
                <a:latin typeface="Arial" panose="020B0604020202020204" pitchFamily="34" charset="0"/>
                <a:ea typeface="Times New Roman" panose="02020603050405020304" pitchFamily="18" charset="0"/>
              </a:rPr>
              <a:t>signs</a:t>
            </a:r>
            <a:r>
              <a:rPr lang="en-GB" sz="3200">
                <a:effectLst/>
                <a:latin typeface="Arial" panose="020B0604020202020204" pitchFamily="34" charset="0"/>
                <a:ea typeface="Times New Roman" panose="02020603050405020304" pitchFamily="18" charset="0"/>
              </a:rPr>
              <a:t> and </a:t>
            </a:r>
            <a:r>
              <a:rPr lang="en-GB" sz="3200" b="1" i="1">
                <a:effectLst/>
                <a:latin typeface="Arial" panose="020B0604020202020204" pitchFamily="34" charset="0"/>
                <a:ea typeface="Times New Roman" panose="02020603050405020304" pitchFamily="18" charset="0"/>
              </a:rPr>
              <a:t>symptoms</a:t>
            </a: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Levels of the </a:t>
            </a:r>
            <a:r>
              <a:rPr lang="en-GB" sz="3200" b="1" i="1">
                <a:effectLst/>
                <a:latin typeface="Arial" panose="020B0604020202020204" pitchFamily="34" charset="0"/>
                <a:ea typeface="Times New Roman" panose="02020603050405020304" pitchFamily="18" charset="0"/>
              </a:rPr>
              <a:t>incidence/prevalence </a:t>
            </a:r>
            <a:r>
              <a:rPr lang="en-GB" sz="3200">
                <a:effectLst/>
                <a:latin typeface="Arial" panose="020B0604020202020204" pitchFamily="34" charset="0"/>
                <a:ea typeface="Times New Roman" panose="02020603050405020304" pitchFamily="18" charset="0"/>
              </a:rPr>
              <a:t>that demonstrate the severity of the health issue among the target population (</a:t>
            </a:r>
            <a:r>
              <a:rPr lang="en-GB" sz="3200" b="1" i="1">
                <a:effectLst/>
                <a:latin typeface="Arial" panose="020B0604020202020204" pitchFamily="34" charset="0"/>
                <a:ea typeface="Times New Roman" panose="02020603050405020304" pitchFamily="18" charset="0"/>
              </a:rPr>
              <a:t>Both worldwide and UK statistics</a:t>
            </a: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18567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a:t>Working groups explore the 2014/2015 report below on obesity statistics in UK</a:t>
            </a:r>
          </a:p>
          <a:p>
            <a:endParaRPr lang="en-GB" sz="280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a:ln>
                <a:noFill/>
              </a:ln>
              <a:solidFill>
                <a:prstClr val="black"/>
              </a:solidFill>
              <a:effectLst/>
              <a:uLnTx/>
              <a:uFillTx/>
              <a:ea typeface="+mn-ea"/>
              <a:cs typeface="+mn-cs"/>
            </a:endParaRPr>
          </a:p>
          <a:p>
            <a:pPr marL="0" indent="0">
              <a:buNone/>
            </a:pPr>
            <a:endParaRPr lang="en-GB" sz="2800"/>
          </a:p>
          <a:p>
            <a:pPr marL="0" indent="0" algn="ctr">
              <a:buNone/>
            </a:pPr>
            <a:r>
              <a:rPr lang="en-GB" sz="2800" b="1"/>
              <a:t>Feedback your findings to the whole class</a:t>
            </a:r>
          </a:p>
          <a:p>
            <a:pPr marL="0" indent="0" algn="ctr">
              <a:buNone/>
            </a:pPr>
            <a:r>
              <a:rPr lang="en-GB" sz="2800" b="1"/>
              <a:t>10mins</a:t>
            </a:r>
          </a:p>
        </p:txBody>
      </p:sp>
    </p:spTree>
    <p:extLst>
      <p:ext uri="{BB962C8B-B14F-4D97-AF65-F5344CB8AC3E}">
        <p14:creationId xmlns:p14="http://schemas.microsoft.com/office/powerpoint/2010/main" val="2288162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lnSpcReduction="10000"/>
          </a:bodyPr>
          <a:lstStyle/>
          <a:p>
            <a:r>
              <a:rPr lang="en-GB"/>
              <a:t>Working in groups research the </a:t>
            </a:r>
            <a:r>
              <a:rPr lang="en-GB" sz="3200">
                <a:effectLst/>
                <a:ea typeface="Times New Roman" panose="02020603050405020304" pitchFamily="18" charset="0"/>
              </a:rPr>
              <a:t>social, and cultural </a:t>
            </a:r>
            <a:r>
              <a:rPr lang="en-GB" b="1"/>
              <a:t>consequences</a:t>
            </a:r>
            <a:r>
              <a:rPr lang="en-GB"/>
              <a:t> of obesity in UK</a:t>
            </a:r>
          </a:p>
          <a:p>
            <a:r>
              <a:rPr lang="en-GB"/>
              <a:t>Adult</a:t>
            </a:r>
          </a:p>
          <a:p>
            <a:r>
              <a:rPr lang="en-GB"/>
              <a:t>Children</a:t>
            </a:r>
          </a:p>
          <a:p>
            <a:r>
              <a:rPr lang="en-GB"/>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latin typeface="Myriad Pro"/>
                <a:ea typeface="+mn-ea"/>
                <a:cs typeface="+mn-cs"/>
              </a:rPr>
              <a:t>    </a:t>
            </a:r>
            <a:r>
              <a:rPr kumimoji="0" lang="en-GB" sz="2800" b="1" i="0" u="none" strike="noStrike" kern="1200" cap="none" spc="0" normalizeH="0" baseline="0" noProof="0">
                <a:ln>
                  <a:noFill/>
                </a:ln>
                <a:solidFill>
                  <a:prstClr val="black"/>
                </a:solidFill>
                <a:effectLst/>
                <a:uLnTx/>
                <a:uFillTx/>
                <a:latin typeface="Myriad Pro"/>
                <a:ea typeface="+mn-ea"/>
                <a:cs typeface="+mn-cs"/>
              </a:rPr>
              <a:t>10mins</a:t>
            </a:r>
            <a:endParaRPr lang="en-GB" sz="2800"/>
          </a:p>
          <a:p>
            <a:endParaRPr lang="en-GB"/>
          </a:p>
        </p:txBody>
      </p:sp>
    </p:spTree>
    <p:extLst>
      <p:ext uri="{BB962C8B-B14F-4D97-AF65-F5344CB8AC3E}">
        <p14:creationId xmlns:p14="http://schemas.microsoft.com/office/powerpoint/2010/main" val="903696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2"/>
              </a:rPr>
              <a:t>https://www.ncbi.nlm.nih.gov/pmc/articles/PMC4386197/</a:t>
            </a:r>
            <a:endParaRPr lang="en-GB" sz="2600"/>
          </a:p>
          <a:p>
            <a:endParaRPr lang="en-GB" sz="2600"/>
          </a:p>
          <a:p>
            <a:pPr marL="0" indent="0">
              <a:buNone/>
            </a:pPr>
            <a:endParaRPr lang="en-GB" sz="2600"/>
          </a:p>
          <a:p>
            <a:r>
              <a:rPr lang="en-GB" sz="2600">
                <a:hlinkClick r:id="rId3"/>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6046-2064-6CE5-7A18-91D5EC801F37}"/>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5D0DC5F9-1A91-07C1-BE3B-75C51D805951}"/>
              </a:ext>
            </a:extLst>
          </p:cNvPr>
          <p:cNvSpPr>
            <a:spLocks noGrp="1"/>
          </p:cNvSpPr>
          <p:nvPr>
            <p:ph idx="1"/>
          </p:nvPr>
        </p:nvSpPr>
        <p:spPr/>
        <p:txBody>
          <a:bodyPr>
            <a:normAutofit fontScale="77500" lnSpcReduction="20000"/>
          </a:bodyPr>
          <a:lstStyle/>
          <a:p>
            <a:pPr marL="0" indent="0">
              <a:buNone/>
            </a:pPr>
            <a:r>
              <a:rPr lang="en-GB" b="1">
                <a:latin typeface="Arial" panose="020B0604020202020204" pitchFamily="34" charset="0"/>
                <a:cs typeface="Arial" panose="020B0604020202020204" pitchFamily="34" charset="0"/>
              </a:rPr>
              <a:t>Main Body (1400 words)</a:t>
            </a:r>
          </a:p>
          <a:p>
            <a:pPr marL="342900" lvl="0" indent="-342900" rtl="0">
              <a:buFont typeface="Symbol" panose="05050102010706020507" pitchFamily="18" charset="2"/>
              <a:buChar char=""/>
            </a:pPr>
            <a:endParaRPr lang="en-GB" sz="3200" b="1" i="1">
              <a:effectLst/>
              <a:latin typeface="Arial" panose="020B0604020202020204" pitchFamily="34" charset="0"/>
              <a:ea typeface="Times New Roman" panose="02020603050405020304" pitchFamily="18" charset="0"/>
            </a:endParaRPr>
          </a:p>
          <a:p>
            <a:pPr marL="342900" lvl="0" indent="-342900" rtl="0">
              <a:buFont typeface="Symbol" panose="05050102010706020507" pitchFamily="18" charset="2"/>
              <a:buChar char=""/>
            </a:pPr>
            <a:r>
              <a:rPr lang="en-GB" sz="3200" b="1" i="1">
                <a:effectLst/>
                <a:latin typeface="Arial" panose="020B0604020202020204" pitchFamily="34" charset="0"/>
                <a:ea typeface="Times New Roman" panose="02020603050405020304" pitchFamily="18" charset="0"/>
              </a:rPr>
              <a:t>Public health measures </a:t>
            </a:r>
            <a:r>
              <a:rPr lang="en-GB" sz="3200">
                <a:effectLst/>
                <a:latin typeface="Arial" panose="020B0604020202020204" pitchFamily="34" charset="0"/>
                <a:ea typeface="Times New Roman" panose="02020603050405020304" pitchFamily="18" charset="0"/>
              </a:rPr>
              <a:t>that has been designed in the specific defined population to </a:t>
            </a:r>
            <a:r>
              <a:rPr lang="en-GB" sz="3200" b="1" i="1">
                <a:effectLst/>
                <a:latin typeface="Arial" panose="020B0604020202020204" pitchFamily="34" charset="0"/>
                <a:ea typeface="Times New Roman" panose="02020603050405020304" pitchFamily="18" charset="0"/>
              </a:rPr>
              <a:t>contain, manage, treat, and reduce/control</a:t>
            </a:r>
            <a:r>
              <a:rPr lang="en-GB" sz="3200">
                <a:effectLst/>
                <a:latin typeface="Arial" panose="020B0604020202020204" pitchFamily="34" charset="0"/>
                <a:ea typeface="Times New Roman" panose="02020603050405020304" pitchFamily="18" charset="0"/>
              </a:rPr>
              <a:t> the impact of the health problem on the target population </a:t>
            </a:r>
            <a:r>
              <a:rPr lang="en-GB" sz="3200" b="1">
                <a:effectLst/>
                <a:latin typeface="Arial" panose="020B0604020202020204" pitchFamily="34" charset="0"/>
                <a:ea typeface="Times New Roman" panose="02020603050405020304" pitchFamily="18" charset="0"/>
              </a:rPr>
              <a:t>(200 words).</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The </a:t>
            </a:r>
            <a:r>
              <a:rPr lang="en-GB" sz="3200" b="1" i="1">
                <a:effectLst/>
                <a:latin typeface="Arial" panose="020B0604020202020204" pitchFamily="34" charset="0"/>
                <a:ea typeface="Times New Roman" panose="02020603050405020304" pitchFamily="18" charset="0"/>
              </a:rPr>
              <a:t>key determinants/risk factors </a:t>
            </a:r>
            <a:r>
              <a:rPr lang="en-GB" sz="3200">
                <a:effectLst/>
                <a:latin typeface="Arial" panose="020B0604020202020204" pitchFamily="34" charset="0"/>
                <a:ea typeface="Times New Roman" panose="02020603050405020304" pitchFamily="18" charset="0"/>
              </a:rPr>
              <a:t>of the chosen disease/health issue </a:t>
            </a:r>
            <a:r>
              <a:rPr lang="en-GB" sz="3200" b="1">
                <a:effectLst/>
                <a:latin typeface="Arial" panose="020B0604020202020204" pitchFamily="34" charset="0"/>
                <a:ea typeface="Times New Roman" panose="02020603050405020304" pitchFamily="18" charset="0"/>
              </a:rPr>
              <a:t>(200 words).</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Using </a:t>
            </a:r>
            <a:r>
              <a:rPr lang="en-GB" sz="3200" b="1" i="1">
                <a:effectLst/>
                <a:latin typeface="Arial" panose="020B0604020202020204" pitchFamily="34" charset="0"/>
                <a:ea typeface="Times New Roman" panose="02020603050405020304" pitchFamily="18" charset="0"/>
              </a:rPr>
              <a:t>epidemiological studies</a:t>
            </a:r>
            <a:r>
              <a:rPr lang="en-GB" sz="3200">
                <a:effectLst/>
                <a:latin typeface="Arial" panose="020B0604020202020204" pitchFamily="34" charset="0"/>
                <a:ea typeface="Times New Roman" panose="02020603050405020304" pitchFamily="18" charset="0"/>
              </a:rPr>
              <a:t>, identify those affected or/are at risk in a specific, defined population </a:t>
            </a:r>
            <a:r>
              <a:rPr lang="en-GB" sz="3200" b="1">
                <a:effectLst/>
                <a:latin typeface="Arial" panose="020B0604020202020204" pitchFamily="34" charset="0"/>
                <a:ea typeface="Times New Roman" panose="02020603050405020304" pitchFamily="18" charset="0"/>
              </a:rPr>
              <a:t>(100 words).</a:t>
            </a: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4936866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0E67-D5AD-1BDD-0B62-0836C66A5EB2}"/>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3DCA996A-5F84-0D99-85CD-1A29C14CAC5A}"/>
              </a:ext>
            </a:extLst>
          </p:cNvPr>
          <p:cNvSpPr>
            <a:spLocks noGrp="1"/>
          </p:cNvSpPr>
          <p:nvPr>
            <p:ph idx="1"/>
          </p:nvPr>
        </p:nvSpPr>
        <p:spPr>
          <a:xfrm>
            <a:off x="457200" y="1600201"/>
            <a:ext cx="8229600" cy="4048124"/>
          </a:xfrm>
        </p:spPr>
        <p:txBody>
          <a:bodyPr/>
          <a:lstStyle/>
          <a:p>
            <a:pPr marL="342900" lvl="0" indent="-342900" rtl="0">
              <a:buFont typeface="Symbol" panose="05050102010706020507" pitchFamily="18" charset="2"/>
              <a:buChar char=""/>
            </a:pPr>
            <a:r>
              <a:rPr lang="en-GB" sz="1800">
                <a:effectLst/>
                <a:latin typeface="Arial" panose="020B0604020202020204" pitchFamily="34" charset="0"/>
                <a:ea typeface="Times New Roman" panose="02020603050405020304" pitchFamily="18" charset="0"/>
              </a:rPr>
              <a:t>Explain the main public health approaches and strategies used to monitor the incidence of your chosen disease in the specific defined population drawing on all the types of monitoring/surveillance system available/have been used</a:t>
            </a:r>
            <a:r>
              <a:rPr lang="en-GB" sz="1800">
                <a:effectLst/>
                <a:latin typeface="Times New Roman" panose="02020603050405020304" pitchFamily="18" charset="0"/>
                <a:ea typeface="Times New Roman" panose="02020603050405020304" pitchFamily="18" charset="0"/>
              </a:rPr>
              <a:t> </a:t>
            </a:r>
            <a:r>
              <a:rPr lang="en-GB" sz="1800">
                <a:effectLst/>
                <a:latin typeface="Arial" panose="020B0604020202020204" pitchFamily="34" charset="0"/>
                <a:ea typeface="Times New Roman" panose="02020603050405020304" pitchFamily="18" charset="0"/>
              </a:rPr>
              <a:t>in the specific, defined population </a:t>
            </a:r>
            <a:r>
              <a:rPr lang="en-GB" sz="1800" b="1">
                <a:effectLst/>
                <a:latin typeface="Arial" panose="020B0604020202020204" pitchFamily="34" charset="0"/>
                <a:ea typeface="Times New Roman" panose="02020603050405020304" pitchFamily="18" charset="0"/>
              </a:rPr>
              <a:t>(200 words)</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a:effectLst/>
                <a:latin typeface="Arial" panose="020B0604020202020204" pitchFamily="34" charset="0"/>
                <a:ea typeface="Times New Roman" panose="02020603050405020304" pitchFamily="18" charset="0"/>
              </a:rPr>
              <a:t>Use epidemiological studies to determine the </a:t>
            </a:r>
            <a:r>
              <a:rPr lang="en-GB" sz="1800" b="1">
                <a:effectLst/>
                <a:latin typeface="Arial" panose="020B0604020202020204" pitchFamily="34" charset="0"/>
                <a:ea typeface="Times New Roman" panose="02020603050405020304" pitchFamily="18" charset="0"/>
              </a:rPr>
              <a:t>public health impact/short- and long-term consequences</a:t>
            </a:r>
            <a:r>
              <a:rPr lang="en-GB" sz="1800">
                <a:effectLst/>
                <a:latin typeface="Arial" panose="020B0604020202020204" pitchFamily="34" charset="0"/>
                <a:ea typeface="Times New Roman" panose="02020603050405020304" pitchFamily="18" charset="0"/>
              </a:rPr>
              <a:t>/effect of the disease on the specified target population </a:t>
            </a:r>
            <a:r>
              <a:rPr lang="en-GB" sz="1800" b="1">
                <a:effectLst/>
                <a:latin typeface="Arial" panose="020B0604020202020204" pitchFamily="34" charset="0"/>
                <a:ea typeface="Times New Roman" panose="02020603050405020304" pitchFamily="18" charset="0"/>
              </a:rPr>
              <a:t>(200 words).</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a:effectLst/>
                <a:latin typeface="Arial" panose="020B0604020202020204" pitchFamily="34" charset="0"/>
                <a:ea typeface="Times New Roman" panose="02020603050405020304" pitchFamily="18" charset="0"/>
              </a:rPr>
              <a:t>Propose a </a:t>
            </a:r>
            <a:r>
              <a:rPr lang="en-GB" sz="1800" b="1">
                <a:effectLst/>
                <a:latin typeface="Arial" panose="020B0604020202020204" pitchFamily="34" charset="0"/>
                <a:ea typeface="Times New Roman" panose="02020603050405020304" pitchFamily="18" charset="0"/>
              </a:rPr>
              <a:t>health intervention</a:t>
            </a:r>
            <a:r>
              <a:rPr lang="en-GB" sz="1800">
                <a:effectLst/>
                <a:latin typeface="Arial" panose="020B0604020202020204" pitchFamily="34" charset="0"/>
                <a:ea typeface="Times New Roman" panose="02020603050405020304" pitchFamily="18" charset="0"/>
              </a:rPr>
              <a:t> programme and </a:t>
            </a:r>
            <a:r>
              <a:rPr lang="en-GB" sz="1800" b="1">
                <a:effectLst/>
                <a:latin typeface="Arial" panose="020B0604020202020204" pitchFamily="34" charset="0"/>
                <a:ea typeface="Times New Roman" panose="02020603050405020304" pitchFamily="18" charset="0"/>
              </a:rPr>
              <a:t>evaluate</a:t>
            </a:r>
            <a:r>
              <a:rPr lang="en-GB" sz="1800">
                <a:effectLst/>
                <a:latin typeface="Arial" panose="020B0604020202020204" pitchFamily="34" charset="0"/>
                <a:ea typeface="Times New Roman" panose="02020603050405020304" pitchFamily="18" charset="0"/>
              </a:rPr>
              <a:t> the impact(s) of any proposed intervention(s) drawing on all the types of evaluation </a:t>
            </a:r>
            <a:r>
              <a:rPr lang="en-GB" sz="1800" b="1">
                <a:effectLst/>
                <a:latin typeface="Arial" panose="020B0604020202020204" pitchFamily="34" charset="0"/>
                <a:ea typeface="Times New Roman" panose="02020603050405020304" pitchFamily="18" charset="0"/>
              </a:rPr>
              <a:t>(200 words).</a:t>
            </a:r>
            <a:endParaRPr lang="en-GB" sz="18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a:effectLst/>
                <a:latin typeface="Arial" panose="020B0604020202020204" pitchFamily="34" charset="0"/>
                <a:ea typeface="Times New Roman" panose="02020603050405020304" pitchFamily="18" charset="0"/>
              </a:rPr>
              <a:t>Show an understanding of the strengths, and weaknesses of your public health/epidemiological approach </a:t>
            </a:r>
            <a:r>
              <a:rPr lang="en-GB" sz="1800" b="1">
                <a:effectLst/>
                <a:latin typeface="Arial" panose="020B0604020202020204" pitchFamily="34" charset="0"/>
                <a:ea typeface="Times New Roman" panose="02020603050405020304" pitchFamily="18" charset="0"/>
              </a:rPr>
              <a:t>(100 words).</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0869933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2DAC-ACC1-5CD1-384D-FA3FA2C2DFFF}"/>
              </a:ext>
            </a:extLst>
          </p:cNvPr>
          <p:cNvSpPr>
            <a:spLocks noGrp="1"/>
          </p:cNvSpPr>
          <p:nvPr>
            <p:ph type="title"/>
          </p:nvPr>
        </p:nvSpPr>
        <p:spPr/>
        <p:txBody>
          <a:bodyPr/>
          <a:lstStyle/>
          <a:p>
            <a:r>
              <a:rPr lang="en-GB" b="1" dirty="0"/>
              <a:t>Note</a:t>
            </a:r>
          </a:p>
        </p:txBody>
      </p:sp>
      <p:sp>
        <p:nvSpPr>
          <p:cNvPr id="3" name="Content Placeholder 2">
            <a:extLst>
              <a:ext uri="{FF2B5EF4-FFF2-40B4-BE49-F238E27FC236}">
                <a16:creationId xmlns:a16="http://schemas.microsoft.com/office/drawing/2014/main" id="{231A5C07-5675-F65C-A9A6-3A56FA3E2AC2}"/>
              </a:ext>
            </a:extLst>
          </p:cNvPr>
          <p:cNvSpPr>
            <a:spLocks noGrp="1"/>
          </p:cNvSpPr>
          <p:nvPr>
            <p:ph idx="1"/>
          </p:nvPr>
        </p:nvSpPr>
        <p:spPr>
          <a:xfrm>
            <a:off x="457200" y="1581151"/>
            <a:ext cx="8229600" cy="3917032"/>
          </a:xfrm>
        </p:spPr>
        <p:txBody>
          <a:bodyPr/>
          <a:lstStyle/>
          <a:p>
            <a:r>
              <a:rPr lang="en-GB" dirty="0"/>
              <a:t>You are advised to check and make use of the </a:t>
            </a:r>
            <a:r>
              <a:rPr lang="en-GB" b="1" i="1" dirty="0"/>
              <a:t>assessment guidance for task 2 </a:t>
            </a:r>
            <a:r>
              <a:rPr lang="en-GB" dirty="0"/>
              <a:t>on the </a:t>
            </a:r>
            <a:r>
              <a:rPr lang="en-GB" dirty="0" err="1"/>
              <a:t>moodle</a:t>
            </a:r>
            <a:r>
              <a:rPr lang="en-GB" dirty="0"/>
              <a:t> page to complete this part of the </a:t>
            </a:r>
            <a:r>
              <a:rPr lang="en-GB" b="1" i="1" dirty="0"/>
              <a:t>assessment component 2</a:t>
            </a:r>
          </a:p>
        </p:txBody>
      </p:sp>
    </p:spTree>
    <p:extLst>
      <p:ext uri="{BB962C8B-B14F-4D97-AF65-F5344CB8AC3E}">
        <p14:creationId xmlns:p14="http://schemas.microsoft.com/office/powerpoint/2010/main" val="33719407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make use of any epidemiological study designs (cross-sectional, case-control, cohort and RCT designs) that is existing data to identify the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8678037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a:bodyPr>
          <a:lstStyle/>
          <a:p>
            <a:r>
              <a:rPr lang="en-GB" sz="2800"/>
              <a:t>Working in groups look for any epidemiological studies to determine the impact of the health condition/disease (obesity) on the target population in UK.</a:t>
            </a:r>
          </a:p>
          <a:p>
            <a:endParaRPr lang="en-GB" sz="2800"/>
          </a:p>
          <a:p>
            <a:endParaRPr lang="en-GB" sz="2800"/>
          </a:p>
          <a:p>
            <a:pPr marL="0" indent="0">
              <a:buNone/>
            </a:pPr>
            <a:endParaRPr lang="en-GB" sz="2800"/>
          </a:p>
          <a:p>
            <a:pPr marL="0" indent="0" algn="ctr">
              <a:buNone/>
            </a:pPr>
            <a:r>
              <a:rPr lang="en-GB" sz="2800" b="1"/>
              <a:t>Feedback your findings to the whole class</a:t>
            </a:r>
          </a:p>
        </p:txBody>
      </p:sp>
    </p:spTree>
    <p:extLst>
      <p:ext uri="{BB962C8B-B14F-4D97-AF65-F5344CB8AC3E}">
        <p14:creationId xmlns:p14="http://schemas.microsoft.com/office/powerpoint/2010/main" val="11383554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a:bodyPr>
          <a:lstStyle/>
          <a:p>
            <a:r>
              <a:rPr lang="en-GB" dirty="0"/>
              <a:t>Use epidemiological data to determine the impact of the health condition/disease on the chosen target population.</a:t>
            </a:r>
          </a:p>
          <a:p>
            <a:pPr marL="0" indent="0">
              <a:buNone/>
            </a:pPr>
            <a:endParaRPr lang="en-GB" dirty="0"/>
          </a:p>
          <a:p>
            <a:r>
              <a:rPr lang="en-GB" dirty="0">
                <a:hlinkClick r:id="rId3"/>
              </a:rPr>
              <a:t>https://www.nature.com/articles/0803662</a:t>
            </a:r>
            <a:endParaRPr lang="en-GB" dirty="0"/>
          </a:p>
          <a:p>
            <a:r>
              <a:rPr lang="en-GB" dirty="0">
                <a:hlinkClick r:id="rId4"/>
              </a:rPr>
              <a:t>https://onlinelibrary.wiley.com/doi/full/10.1002/osp4.474</a:t>
            </a:r>
            <a:endParaRPr lang="en-GB" dirty="0"/>
          </a:p>
          <a:p>
            <a:endParaRPr lang="en-GB" dirty="0"/>
          </a:p>
        </p:txBody>
      </p:sp>
    </p:spTree>
    <p:extLst>
      <p:ext uri="{BB962C8B-B14F-4D97-AF65-F5344CB8AC3E}">
        <p14:creationId xmlns:p14="http://schemas.microsoft.com/office/powerpoint/2010/main" val="33732594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a:hlinkClick r:id="rId3"/>
              </a:rPr>
              <a:t>https://www.nature.com/articles/0803662</a:t>
            </a:r>
            <a:endParaRPr lang="en-GB"/>
          </a:p>
          <a:p>
            <a:endParaRPr lang="en-GB"/>
          </a:p>
          <a:p>
            <a:r>
              <a:rPr lang="en-GB">
                <a:hlinkClick r:id="rId4"/>
              </a:rPr>
              <a:t>https://www.ncbi.nlm.nih.gov/pmc/articles/PMC5673154/pdf/ij9-2-e17.pdf</a:t>
            </a:r>
            <a:endParaRPr lang="en-GB"/>
          </a:p>
          <a:p>
            <a:endParaRPr lang="en-GB"/>
          </a:p>
          <a:p>
            <a:r>
              <a:rPr lang="en-GB">
                <a:hlinkClick r:id="rId5"/>
              </a:rPr>
              <a:t>https://www.nhsinform.scot/illnesses-and-conditions/nutritional/obesity</a:t>
            </a:r>
            <a:endParaRPr lang="en-GB"/>
          </a:p>
          <a:p>
            <a:endParaRPr lang="en-GB"/>
          </a:p>
        </p:txBody>
      </p:sp>
    </p:spTree>
    <p:extLst>
      <p:ext uri="{BB962C8B-B14F-4D97-AF65-F5344CB8AC3E}">
        <p14:creationId xmlns:p14="http://schemas.microsoft.com/office/powerpoint/2010/main" val="25423332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a:hlinkClick r:id="rId3"/>
              </a:rPr>
              <a:t>https://www.gov.uk/government/publications/childhood-obesity-a-plan-for-action/childhood-obesity-a-plan-for-action</a:t>
            </a:r>
            <a:endParaRPr lang="en-GB"/>
          </a:p>
          <a:p>
            <a:endParaRPr lang="en-GB"/>
          </a:p>
          <a:p>
            <a:r>
              <a:rPr lang="en-GB">
                <a:hlinkClick r:id="rId4"/>
              </a:rPr>
              <a:t>https://www.kingsfund.org.uk/sites/default/files/2021-07/Tackling%20obesity.pdf</a:t>
            </a:r>
            <a:endParaRPr lang="en-GB"/>
          </a:p>
          <a:p>
            <a:endParaRPr lang="en-GB"/>
          </a:p>
          <a:p>
            <a:endParaRPr lang="en-GB"/>
          </a:p>
        </p:txBody>
      </p:sp>
    </p:spTree>
    <p:extLst>
      <p:ext uri="{BB962C8B-B14F-4D97-AF65-F5344CB8AC3E}">
        <p14:creationId xmlns:p14="http://schemas.microsoft.com/office/powerpoint/2010/main" val="11604130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a:t>Working in groups research the different obesity intervention programme that is in existence</a:t>
            </a: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31522239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2901</Words>
  <Application>Microsoft Office PowerPoint</Application>
  <PresentationFormat>On-screen Show (4:3)</PresentationFormat>
  <Paragraphs>297</Paragraphs>
  <Slides>51</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Myriad Pro</vt:lpstr>
      <vt:lpstr>Arial</vt:lpstr>
      <vt:lpstr>Calibri</vt:lpstr>
      <vt:lpstr>Courier New</vt:lpstr>
      <vt:lpstr>Symbol</vt:lpstr>
      <vt:lpstr>Times New Roman</vt:lpstr>
      <vt:lpstr>Wingdings</vt:lpstr>
      <vt:lpstr>Wingdings 3</vt:lpstr>
      <vt:lpstr>20140311PresentationUWTSDTemplate</vt:lpstr>
      <vt:lpstr>  Social Epidemiology and Public Health Development  Foundations of Social Epidemiology    </vt:lpstr>
      <vt:lpstr>Learning outcomes</vt:lpstr>
      <vt:lpstr>Module Summary</vt:lpstr>
      <vt:lpstr>Aims of the Session</vt:lpstr>
      <vt:lpstr>What does the assessment entails?</vt:lpstr>
      <vt:lpstr>Analytical Report </vt:lpstr>
      <vt:lpstr>Submission method</vt:lpstr>
      <vt:lpstr>First Task</vt:lpstr>
      <vt:lpstr>First Task</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General Submission Guidance </vt:lpstr>
      <vt:lpstr>Academic honesty / referencing</vt:lpstr>
      <vt:lpstr>REFERENCING REQUIREMENTS </vt:lpstr>
      <vt:lpstr>ASSESSMENT CRITERIA</vt:lpstr>
      <vt:lpstr>Resources</vt:lpstr>
      <vt:lpstr>Some example of organisations you could use in your report </vt:lpstr>
      <vt:lpstr>Some example of organisations</vt:lpstr>
      <vt:lpstr>Some example of organisations</vt:lpstr>
      <vt:lpstr>Some example of organisations</vt:lpstr>
      <vt:lpstr>Reminder</vt:lpstr>
      <vt:lpstr>Second Task</vt:lpstr>
      <vt:lpstr>Second Task</vt:lpstr>
      <vt:lpstr>Second Task</vt:lpstr>
      <vt:lpstr>Second Task: Introduction</vt:lpstr>
      <vt:lpstr>Activity</vt:lpstr>
      <vt:lpstr>Activity</vt:lpstr>
      <vt:lpstr>Solution</vt:lpstr>
      <vt:lpstr>Second Task</vt:lpstr>
      <vt:lpstr>Second Task</vt:lpstr>
      <vt:lpstr>Note</vt:lpstr>
      <vt:lpstr>Activity</vt:lpstr>
      <vt:lpstr>Activity</vt:lpstr>
      <vt:lpstr>Activity</vt:lpstr>
      <vt:lpstr>Solution</vt:lpstr>
      <vt:lpstr>Activity</vt:lpstr>
      <vt:lpstr>Solution</vt:lpstr>
      <vt:lpstr>Activity</vt:lpstr>
      <vt:lpstr>Examples of Intervention</vt:lpstr>
      <vt:lpstr>Activity</vt:lpstr>
      <vt:lpstr>Second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2</cp:revision>
  <dcterms:created xsi:type="dcterms:W3CDTF">2015-04-14T15:21:28Z</dcterms:created>
  <dcterms:modified xsi:type="dcterms:W3CDTF">2023-11-07T17:02:04Z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