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14"/>
  </p:notesMasterIdLst>
  <p:handoutMasterIdLst>
    <p:handoutMasterId r:id="rId15"/>
  </p:handoutMasterIdLst>
  <p:sldIdLst>
    <p:sldId id="325" r:id="rId5"/>
    <p:sldId id="327" r:id="rId6"/>
    <p:sldId id="328" r:id="rId7"/>
    <p:sldId id="338" r:id="rId8"/>
    <p:sldId id="330" r:id="rId9"/>
    <p:sldId id="326" r:id="rId10"/>
    <p:sldId id="333" r:id="rId11"/>
    <p:sldId id="335" r:id="rId12"/>
    <p:sldId id="33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5135"/>
    <a:srgbClr val="BDA07D"/>
    <a:srgbClr val="F5F9F9"/>
    <a:srgbClr val="627272"/>
    <a:srgbClr val="93A5A8"/>
    <a:srgbClr val="3E7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7292A2E-F333-43FB-9621-5CBBE7FDCDCB}"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5238" autoAdjust="0"/>
  </p:normalViewPr>
  <p:slideViewPr>
    <p:cSldViewPr snapToGrid="0">
      <p:cViewPr varScale="1">
        <p:scale>
          <a:sx n="104" d="100"/>
          <a:sy n="104" d="100"/>
        </p:scale>
        <p:origin x="144" y="15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>
      <p:cViewPr varScale="1">
        <p:scale>
          <a:sx n="65" d="100"/>
          <a:sy n="65" d="100"/>
        </p:scale>
        <p:origin x="3154" y="43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EAF03AE-1CC2-475F-B909-50970E9699A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63C45E-73BA-4C86-A24F-A5006B4E7BAB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37A4CE-17BB-4BB2-AC7B-97495293E2AC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1DB874-DF6A-4AFA-8055-4AD7EE4CE3A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77078F-04CB-4625-B536-5BCAA2EC6CA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0EF92D-82DD-4142-BCE8-036B91487D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70708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C86C8F5-2FDA-4718-81AA-24F4816BBD56}" type="datetimeFigureOut">
              <a:rPr lang="en-US" smtClean="0"/>
              <a:t>3/15/2026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8EC616-C518-4358-9496-6C33B2F5FA5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322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58EC616-C518-4358-9496-6C33B2F5FA56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0530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svg"/><Relationship Id="rId4" Type="http://schemas.openxmlformats.org/officeDocument/2006/relationships/image" Target="../media/image1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sv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91A476F7-D5C8-1CEC-9F4A-86A24C0BF39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5455" t="5126"/>
          <a:stretch/>
        </p:blipFill>
        <p:spPr>
          <a:xfrm>
            <a:off x="0" y="0"/>
            <a:ext cx="5423337" cy="5356522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D0CBB0B7-F53E-97B4-C0F5-2D1842F1D23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14735" y="726953"/>
            <a:ext cx="3069021" cy="238168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ABE1252-9BC4-8186-499A-2A7107C29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315203" y="0"/>
            <a:ext cx="2045247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44ACCFF-64A9-40AA-93F9-86E3CE0161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096" y="667512"/>
            <a:ext cx="5916168" cy="4873752"/>
          </a:xfrm>
          <a:prstGeom prst="rect">
            <a:avLst/>
          </a:prstGeom>
        </p:spPr>
        <p:txBody>
          <a:bodyPr anchor="b"/>
          <a:lstStyle>
            <a:lvl1pPr>
              <a:lnSpc>
                <a:spcPct val="100000"/>
              </a:lnSpc>
              <a:defRPr sz="5000" cap="all" spc="2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D785D0F-160C-4A31-93B3-F251B07307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8096" y="5568696"/>
            <a:ext cx="5276088" cy="859536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2000" b="0" i="0" spc="2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1CCC134-2698-41E9-A225-76300EF59E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54112" y="947737"/>
            <a:ext cx="4048124" cy="49625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2779708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FED2A3BD-B73E-1BD7-6B8B-22C9FB12483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27085" b="-104"/>
          <a:stretch/>
        </p:blipFill>
        <p:spPr>
          <a:xfrm rot="10800000">
            <a:off x="0" y="671161"/>
            <a:ext cx="3089740" cy="48767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0B3FCFB4-857F-ED0B-D469-F2A392F06B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142482" y="0"/>
            <a:ext cx="2049517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0604BC-34A9-95A0-8560-88E7547176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9911255" y="0"/>
            <a:ext cx="45719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F2F08ED-0715-2E8A-476E-A005A7D75B5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5400000">
            <a:off x="9013145" y="4934929"/>
            <a:ext cx="1841938" cy="968936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8096" y="667512"/>
            <a:ext cx="3291840" cy="551383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39512" y="667512"/>
            <a:ext cx="4105656" cy="5568696"/>
          </a:xfrm>
          <a:solidFill>
            <a:schemeClr val="bg1">
              <a:lumMod val="95000"/>
            </a:schemeClr>
          </a:solidFill>
        </p:spPr>
        <p:txBody>
          <a:bodyPr anchor="ctr" anchorCtr="0"/>
          <a:lstStyle>
            <a:lvl1pPr>
              <a:lnSpc>
                <a:spcPct val="150000"/>
              </a:lnSpc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19318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and image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248277F-DB00-5149-6533-E8AEF0BAD4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573518" y="0"/>
            <a:ext cx="1334321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8067A69A-84EE-0E71-D053-F462EBCC8E9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63520" y="655677"/>
            <a:ext cx="2438400" cy="20701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544ACCFF-64A9-40AA-93F9-86E3CE0161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9048" y="658368"/>
            <a:ext cx="5486400" cy="362102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>
              <a:lnSpc>
                <a:spcPct val="90000"/>
              </a:lnSpc>
              <a:defRPr sz="4800" cap="all" spc="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1CCC134-2698-41E9-A225-76300EF59E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30936" y="576072"/>
            <a:ext cx="4023360" cy="54955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D785D0F-160C-4A31-93B3-F251B07307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6099048" y="4553712"/>
            <a:ext cx="5486400" cy="100584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400" b="0" i="0" spc="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</p:spTree>
    <p:extLst>
      <p:ext uri="{BB962C8B-B14F-4D97-AF65-F5344CB8AC3E}">
        <p14:creationId xmlns:p14="http://schemas.microsoft.com/office/powerpoint/2010/main" val="3451331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E17B23C3-2F98-4465-21EA-A49296DA1F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27085" b="-104"/>
          <a:stretch/>
        </p:blipFill>
        <p:spPr>
          <a:xfrm rot="5400000">
            <a:off x="7746274" y="2898378"/>
            <a:ext cx="3089740" cy="487679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397A4D6-9D7A-63FE-63C9-A585FFE05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383"/>
            <a:ext cx="121920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10149840" cy="15453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093976"/>
            <a:ext cx="4370832" cy="3776472"/>
          </a:xfrm>
          <a:solidFill>
            <a:schemeClr val="bg1">
              <a:lumMod val="95000"/>
            </a:schemeClr>
          </a:solidFill>
        </p:spPr>
        <p:txBody>
          <a:bodyPr rIns="45720"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3A182AF-83EB-0BA6-3ADD-B49BDD9E37E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099048" y="2112264"/>
            <a:ext cx="4370832" cy="3776472"/>
          </a:xfrm>
          <a:noFill/>
        </p:spPr>
        <p:txBody>
          <a:bodyPr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3786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content, and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E7C8AFE-E640-9C6A-F20C-CDE1D4EF57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627476" y="0"/>
            <a:ext cx="1334321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31CF2607-B5C7-9992-C51D-DD5E7FC5FB3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79827" y="3157140"/>
            <a:ext cx="2438400" cy="20701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6D2F83CD-8345-462A-4412-5A54CB1FDDE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8916"/>
          <a:stretch/>
        </p:blipFill>
        <p:spPr>
          <a:xfrm>
            <a:off x="0" y="3950466"/>
            <a:ext cx="3005804" cy="2224362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544ACCFF-64A9-40AA-93F9-86E3CE0161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096" y="685800"/>
            <a:ext cx="5486400" cy="338328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anchor="b"/>
          <a:lstStyle>
            <a:lvl1pPr>
              <a:lnSpc>
                <a:spcPct val="90000"/>
              </a:lnSpc>
              <a:defRPr sz="4800" cap="all" spc="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D785D0F-160C-4A31-93B3-F251B07307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8096" y="4343400"/>
            <a:ext cx="5486400" cy="1005840"/>
          </a:xfrm>
          <a:prstGeom prst="rect">
            <a:avLst/>
          </a:prstGeom>
          <a:solidFill>
            <a:schemeClr val="tx1">
              <a:alpha val="5000"/>
            </a:schemeClr>
          </a:solidFill>
        </p:spPr>
        <p:txBody>
          <a:bodyPr anchor="t">
            <a:normAutofit/>
          </a:bodyPr>
          <a:lstStyle>
            <a:lvl1pPr marL="0" indent="0">
              <a:buNone/>
              <a:defRPr sz="2400" b="0" i="0" spc="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1CCC134-2698-41E9-A225-76300EF59E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684264" y="576072"/>
            <a:ext cx="4023360" cy="549554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1306737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397A4D6-9D7A-63FE-63C9-A585FFE05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383"/>
            <a:ext cx="121920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57BD59-35CC-9BB3-8621-6FA3356F8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10890504" cy="15453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72710C-A212-1B12-06CD-FA2A14F89D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093976"/>
            <a:ext cx="3419856" cy="3776472"/>
          </a:xfrm>
          <a:solidFill>
            <a:schemeClr val="tx1">
              <a:alpha val="5000"/>
            </a:schemeClr>
          </a:solidFill>
        </p:spPr>
        <p:txBody>
          <a:bodyPr rIns="45720" anchor="t" anchorCtr="0">
            <a:normAutofit/>
          </a:bodyPr>
          <a:lstStyle>
            <a:lvl1pPr>
              <a:spcAft>
                <a:spcPts val="1800"/>
              </a:spcAft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33A182AF-83EB-0BA6-3ADD-B49BDD9E37ED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864608" y="2093976"/>
            <a:ext cx="6382512" cy="3749040"/>
          </a:xfrm>
          <a:noFill/>
        </p:spPr>
        <p:txBody>
          <a:bodyPr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B897DD0-4462-B31B-50A9-D399FD0F589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3529"/>
          <a:stretch/>
        </p:blipFill>
        <p:spPr>
          <a:xfrm>
            <a:off x="3815" y="4389845"/>
            <a:ext cx="5024198" cy="2463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425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image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B5EA319-BD06-493B-D1CD-EC2AF73944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47991" y="0"/>
            <a:ext cx="1703832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8560446E-E817-5E2A-D76A-43A4168EF1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6200000">
            <a:off x="7246669" y="4842646"/>
            <a:ext cx="1611949" cy="1853259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17DC846D-C40C-085A-6A57-EBD733E9C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6291072" cy="2670048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F5F674E-A7FF-FC97-AC6B-9E98247F63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3346704"/>
            <a:ext cx="6016752" cy="2670048"/>
          </a:xfrm>
          <a:solidFill>
            <a:schemeClr val="bg1">
              <a:lumMod val="95000"/>
            </a:schemeClr>
          </a:solidFill>
        </p:spPr>
        <p:txBody>
          <a:bodyPr rIns="45720"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10">
            <a:extLst>
              <a:ext uri="{FF2B5EF4-FFF2-40B4-BE49-F238E27FC236}">
                <a16:creationId xmlns:a16="http://schemas.microsoft.com/office/drawing/2014/main" id="{F3752326-0FB4-41C5-2D91-5CBFDC2DAD8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7818120" y="950976"/>
            <a:ext cx="4050792" cy="496519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592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14BC85D4-4139-2AAA-166E-6FBA095A8B1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5455" t="5126"/>
          <a:stretch/>
        </p:blipFill>
        <p:spPr>
          <a:xfrm>
            <a:off x="0" y="1729776"/>
            <a:ext cx="5423337" cy="5356522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A931BC73-A262-809F-6027-25B33F16B5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0941270" y="0"/>
            <a:ext cx="1250729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FAEA2C9-0142-1847-0FE5-307C101C61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>
            <a:off x="10683241" y="0"/>
            <a:ext cx="45719" cy="6858000"/>
          </a:xfrm>
          <a:prstGeom prst="rect">
            <a:avLst/>
          </a:prstGeom>
          <a:solidFill>
            <a:schemeClr val="accent6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007DF4F-A4F8-98C7-5975-55CBED0DB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667512"/>
            <a:ext cx="3621024" cy="5513832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659D4968-2C08-763C-19C6-5913496855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6320" y="1161288"/>
            <a:ext cx="5276088" cy="4535424"/>
          </a:xfrm>
          <a:solidFill>
            <a:schemeClr val="bg1">
              <a:lumMod val="95000"/>
            </a:schemeClr>
          </a:solidFill>
        </p:spPr>
        <p:txBody>
          <a:bodyPr anchor="t" anchorCtr="0">
            <a:normAutofit/>
          </a:bodyPr>
          <a:lstStyle>
            <a:lvl1pPr marL="457200" indent="-457200">
              <a:lnSpc>
                <a:spcPct val="80000"/>
              </a:lnSpc>
              <a:spcAft>
                <a:spcPts val="1800"/>
              </a:spcAft>
              <a:buFont typeface="+mj-lt"/>
              <a:buAutoNum type="arabicPeriod"/>
              <a:defRPr sz="2000"/>
            </a:lvl1pPr>
            <a:lvl2pPr marL="914400" indent="-457200">
              <a:buFont typeface="+mj-lt"/>
              <a:buAutoNum type="alphaLcPeriod"/>
              <a:defRPr sz="1800"/>
            </a:lvl2pPr>
            <a:lvl3pPr marL="1371600" indent="-457200">
              <a:buFont typeface="+mj-lt"/>
              <a:buAutoNum type="arabicParenR"/>
              <a:defRPr sz="1600"/>
            </a:lvl3pPr>
            <a:lvl4pPr marL="1714500" indent="-342900">
              <a:buFont typeface="+mj-lt"/>
              <a:buAutoNum type="alphaLcParenR"/>
              <a:defRPr sz="1400"/>
            </a:lvl4pPr>
            <a:lvl5pPr marL="2228850" indent="-400050">
              <a:buFont typeface="+mj-lt"/>
              <a:buAutoNum type="romanL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1534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9F0B854-EF27-FB51-FED5-D9C462D789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383"/>
            <a:ext cx="121920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AAF96D3-D3E2-FEAC-EE69-279502A579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10890504" cy="15453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FA9ADD0-45A7-DB71-D010-70B5B174CC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093976"/>
            <a:ext cx="2880360" cy="3776472"/>
          </a:xfrm>
          <a:solidFill>
            <a:schemeClr val="tx1">
              <a:alpha val="5000"/>
            </a:schemeClr>
          </a:solidFill>
        </p:spPr>
        <p:txBody>
          <a:bodyPr rIns="45720"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4ECD368-DD7D-CC8B-3678-D0BFE829181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261104" y="2093976"/>
            <a:ext cx="6967728" cy="4014216"/>
          </a:xfrm>
          <a:noFill/>
        </p:spPr>
        <p:txBody>
          <a:bodyPr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5964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83F9824-10E6-81A0-0A31-9658CC0091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383"/>
            <a:ext cx="121920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C3002FB0-0A62-2FA3-FB8D-3275F1072D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10890504" cy="15453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B5BF220-87F8-C1D3-102B-15C9BF2EE47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804672" y="2093976"/>
            <a:ext cx="10469880" cy="4014216"/>
          </a:xfrm>
          <a:noFill/>
        </p:spPr>
        <p:txBody>
          <a:bodyPr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04712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CEE4764D-8226-78DF-9303-299C95FA31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598984" y="0"/>
            <a:ext cx="1336431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77C27D79-5B49-F06F-29C2-BF642952740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353477" y="5154421"/>
            <a:ext cx="3279227" cy="122971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1545B34A-525D-FD4C-2384-D583B495C03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 l="25455" t="5126"/>
          <a:stretch/>
        </p:blipFill>
        <p:spPr>
          <a:xfrm flipH="1">
            <a:off x="6768663" y="1729776"/>
            <a:ext cx="5423337" cy="5356522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1B59FA15-E93F-D07D-D82B-86E08C540E9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32704" y="795528"/>
            <a:ext cx="6099048" cy="5120640"/>
          </a:xfrm>
          <a:prstGeom prst="rect">
            <a:avLst/>
          </a:prstGeom>
          <a:solidFill>
            <a:schemeClr val="tx1">
              <a:alpha val="5000"/>
            </a:schemeClr>
          </a:solidFill>
        </p:spPr>
        <p:txBody>
          <a:bodyPr anchor="ctr"/>
          <a:lstStyle>
            <a:lvl1pPr>
              <a:lnSpc>
                <a:spcPct val="90000"/>
              </a:lnSpc>
              <a:defRPr sz="4800" cap="all" spc="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4F1B2B40-3852-2BC5-AA67-3AC0C94B535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576072" y="950976"/>
            <a:ext cx="4050792" cy="496519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4185421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phic 10">
            <a:extLst>
              <a:ext uri="{FF2B5EF4-FFF2-40B4-BE49-F238E27FC236}">
                <a16:creationId xmlns:a16="http://schemas.microsoft.com/office/drawing/2014/main" id="{6177962F-BF83-8BF0-521C-AC2FE18512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27085" b="-104"/>
          <a:stretch/>
        </p:blipFill>
        <p:spPr>
          <a:xfrm rot="5400000">
            <a:off x="7746274" y="2898378"/>
            <a:ext cx="3089740" cy="487679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D003ACC-3116-807F-81D2-E8057D4C2C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4383"/>
            <a:ext cx="12192000" cy="1524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43485B2-AA3A-87CC-3B1B-A193C6EB59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7240" y="365760"/>
            <a:ext cx="10890504" cy="1545336"/>
          </a:xfrm>
          <a:solidFill>
            <a:schemeClr val="bg1">
              <a:lumMod val="95000"/>
            </a:schemeClr>
          </a:solidFill>
        </p:spPr>
        <p:txBody>
          <a:bodyPr/>
          <a:lstStyle>
            <a:lvl1pPr>
              <a:defRPr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6EF9689-52F4-4A6F-BEAC-E0B840C117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7240" y="2093976"/>
            <a:ext cx="5833872" cy="3776472"/>
          </a:xfrm>
          <a:solidFill>
            <a:schemeClr val="bg1">
              <a:lumMod val="95000"/>
            </a:schemeClr>
          </a:solidFill>
        </p:spPr>
        <p:txBody>
          <a:bodyPr rIns="91440" anchor="t" anchorCtr="0">
            <a:normAutofit/>
          </a:bodyPr>
          <a:lstStyle>
            <a:lvl1pPr marL="457200" indent="-457200">
              <a:spcAft>
                <a:spcPts val="1800"/>
              </a:spcAft>
              <a:buFont typeface="+mj-lt"/>
              <a:buAutoNum type="arabicPeriod"/>
              <a:defRPr sz="2000"/>
            </a:lvl1pPr>
            <a:lvl2pPr marL="914400" indent="-457200">
              <a:buFont typeface="+mj-lt"/>
              <a:buAutoNum type="alphaLcPeriod"/>
              <a:defRPr sz="1800"/>
            </a:lvl2pPr>
            <a:lvl3pPr marL="1371600" indent="-457200">
              <a:buFont typeface="+mj-lt"/>
              <a:buAutoNum type="arabicParenR"/>
              <a:defRPr sz="1600"/>
            </a:lvl3pPr>
            <a:lvl4pPr marL="1828800" indent="-457200">
              <a:buFont typeface="+mj-lt"/>
              <a:buAutoNum type="alphaLcParenR"/>
              <a:defRPr sz="1400"/>
            </a:lvl4pPr>
            <a:lvl5pPr marL="2286000" indent="-457200">
              <a:buFont typeface="+mj-lt"/>
              <a:buAutoNum type="romanL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B532826-83B5-DC67-7DDB-45FD78E830A1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7306056" y="2093976"/>
            <a:ext cx="3172968" cy="3776472"/>
          </a:xfrm>
          <a:noFill/>
        </p:spPr>
        <p:txBody>
          <a:bodyPr anchor="t" anchorCtr="0">
            <a:normAutofit/>
          </a:bodyPr>
          <a:lstStyle>
            <a:lvl1pPr>
              <a:spcAft>
                <a:spcPts val="1800"/>
              </a:spcAft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6EB0F-63C8-5F75-A333-3413A9DC6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DE333-25B4-E092-1CC4-C3D20BA25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1AF200-E81F-A326-0EDB-4B93C71D9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19043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647051E-220B-9586-3E85-05AF9DC9B6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315203" y="0"/>
            <a:ext cx="2045247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8FA6629-B230-F528-AAE3-D182D963F0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t="1" r="27085" b="-104"/>
          <a:stretch/>
        </p:blipFill>
        <p:spPr>
          <a:xfrm rot="10800000">
            <a:off x="0" y="671161"/>
            <a:ext cx="3089740" cy="4876799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7FA0390C-256A-CE3C-1348-C39DBAE01D8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37644" y="655677"/>
            <a:ext cx="2438400" cy="2070100"/>
          </a:xfrm>
          <a:prstGeom prst="rect">
            <a:avLst/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544ACCFF-64A9-40AA-93F9-86E3CE01618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68096" y="667512"/>
            <a:ext cx="5916168" cy="3666744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4800" cap="all" spc="200" baseline="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AD785D0F-160C-4A31-93B3-F251B073075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68096" y="4636008"/>
            <a:ext cx="5276088" cy="1554480"/>
          </a:xfrm>
          <a:prstGeom prst="rect">
            <a:avLst/>
          </a:prstGeom>
        </p:spPr>
        <p:txBody>
          <a:bodyPr anchor="t"/>
          <a:lstStyle>
            <a:lvl1pPr marL="0" indent="0">
              <a:spcAft>
                <a:spcPts val="600"/>
              </a:spcAft>
              <a:buNone/>
              <a:defRPr sz="2000" b="0" i="0" spc="200" baseline="0">
                <a:solidFill>
                  <a:schemeClr val="accent4"/>
                </a:solidFill>
              </a:defRPr>
            </a:lvl1pPr>
          </a:lstStyle>
          <a:p>
            <a:pPr lvl="0"/>
            <a:r>
              <a:rPr lang="en-US" dirty="0"/>
              <a:t>Click to add name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31CCC134-2698-41E9-A225-76300EF59E5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754112" y="947737"/>
            <a:ext cx="4023360" cy="496252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pc="400" baseline="0"/>
            </a:lvl1pPr>
          </a:lstStyle>
          <a:p>
            <a:r>
              <a:rPr lang="en-US" dirty="0"/>
              <a:t>Click to add photo</a:t>
            </a:r>
          </a:p>
        </p:txBody>
      </p:sp>
    </p:spTree>
    <p:extLst>
      <p:ext uri="{BB962C8B-B14F-4D97-AF65-F5344CB8AC3E}">
        <p14:creationId xmlns:p14="http://schemas.microsoft.com/office/powerpoint/2010/main" val="5535657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B4E19-B10C-43FA-AB4B-5D0396BD64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150" baseline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r>
              <a:rPr lang="en-US" dirty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E5C552B-0CAD-4920-B258-233A9F86DF9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 cap="all" spc="150" baseline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983FFB-15A3-4B11-A130-4565577A3F7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150" baseline="0">
                <a:solidFill>
                  <a:schemeClr val="accent4">
                    <a:lumMod val="75000"/>
                  </a:schemeClr>
                </a:solidFill>
              </a:defRPr>
            </a:lvl1pPr>
          </a:lstStyle>
          <a:p>
            <a:fld id="{F91729D4-A164-47A3-830D-E792BCE699E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575F976-A881-DB46-9D98-9D55727C19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9C7589-D4CD-50AB-9AA4-198FD4932D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87109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6" r:id="rId3"/>
    <p:sldLayoutId id="2147483675" r:id="rId4"/>
    <p:sldLayoutId id="2147483683" r:id="rId5"/>
    <p:sldLayoutId id="2147483684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5" r:id="rId1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4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svg"/><Relationship Id="rId3" Type="http://schemas.openxmlformats.org/officeDocument/2006/relationships/image" Target="../media/image22.svg"/><Relationship Id="rId7" Type="http://schemas.openxmlformats.org/officeDocument/2006/relationships/image" Target="../media/image26.svg"/><Relationship Id="rId12" Type="http://schemas.openxmlformats.org/officeDocument/2006/relationships/image" Target="../media/image31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png"/><Relationship Id="rId11" Type="http://schemas.openxmlformats.org/officeDocument/2006/relationships/image" Target="../media/image30.svg"/><Relationship Id="rId5" Type="http://schemas.openxmlformats.org/officeDocument/2006/relationships/image" Target="../media/image24.sv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lora.market/en/blog/post/how-to-increase-flower-shop-sales" TargetMode="External"/><Relationship Id="rId2" Type="http://schemas.openxmlformats.org/officeDocument/2006/relationships/hyperlink" Target="https://britishfloristassociation.org/for-the-industry/industry-brexit/the-statement-to-government/" TargetMode="Externa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s://www.google.com/search?q=website+flower+shop+images&amp;sca_esv=af57cdb26945d4be&amp;rlz=1C1YTUH_en-GBGB940GB940&amp;udm=2&amp;biw=1920&amp;bih=919&amp;sxsrf=ANbL-n4Xd8-tj9rFOQDF_GRIUja5tMP9rQ%3A1773624372470&amp;ei=NFy3ab2wHMymhbIPu7fOsAs&amp;ved=0ahUKEwi9mr7VoaOTAxVMU0EAHbubE7YQ4dUDCBI&amp;uact=5&amp;oq=website+flower+shop+images&amp;gs_lp=Egtnd3Mtd2l6LWltZyIad2Vic2l0ZSBmbG93ZXIgc2hvcCBpbWFnZXMyBhAAGAgYHjIGEAAYCBgeSJYgUK8KWMkfcAF4AJABAJgBP6ABhQWqAQIxMbgBA8gBAPgBAZgCCqACjgXCAgUQABiABMICBBAAGB6YAwCIBgGSBwIxMKAHxymyBwIxMLgHjgXCBwcwLjUuMi4zyAczgAgA&amp;sclient=gws-wiz-img#sv=CAMSVhoyKhBlLUVaaEFBTnVpRFlxR3NNMg5FWmhBQU51aURZcUdzTToOZGdjMHNITTBPdlVLZE0gBCocCgZtb3NhaWMSEGUtRVpoQUFOdWlEWXFHc00YADABGAcg06iqugYwAkoIEAIYAiACKAI" TargetMode="External"/><Relationship Id="rId4" Type="http://schemas.openxmlformats.org/officeDocument/2006/relationships/hyperlink" Target="https://www.google.com/search?sca_esv=af57cdb26945d4be&amp;rlz=1C1YTUH_en-GBGB940GB940&amp;sxsrf=ANbL-n4RmSKinYRW6XTy6rCrOQFOWe3uAA:1773624170203&amp;udm=2&amp;fbs=ADc_l-aN0CWEZBOHjofHoaMMDiKp9lEhFAN_4ain3HSNQWw-mMGVXS0bCMe2eDZOQ2MOTwnFUBJ2uyTXGY7FrnjAwa7NhC4w0M3ufU0kzEnqVSAv8VAf_JUlgnRMtU3_yQ5DbXsBgMVQzZU8dXNlDLKl77U82wcqq9E4B0s70cqafidLcV8Zm1nM7A7LBbmM4KmZcxB5pgYWL9wsMZ6Y3br0-NPyMlAVZQ&amp;q=flower+delivery+images&amp;sa=X&amp;ved=2ahUKEwiw7oT1oKOTAxV8QEEAHWYQG18QtKgLegQIEBAB&amp;biw=1920&amp;bih=919&amp;dpr=1#sv=CAMSVhoyKhBlLUNlbE1kVXZJaWU2R3VNMg5DZWxNZFV2SWllNkd1TToORHNTM01ydDRpVVdLeU0gBCocCgZtb3NhaWMSEGUtQ2VsTWRVdklpZTZHdU0YADABGAcg8uOItgwwAkoIEAIYAiACKAI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B39E95E-3EA7-664B-7A3B-EACA9FC51F6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3052" y="1276538"/>
            <a:ext cx="11698948" cy="5169529"/>
          </a:xfrm>
        </p:spPr>
        <p:txBody>
          <a:bodyPr>
            <a:noAutofit/>
          </a:bodyPr>
          <a:lstStyle/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MODULE NAME: 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Problem Solving and Decision Making</a:t>
            </a:r>
          </a:p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MODULE CODE: 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LCLM4004</a:t>
            </a:r>
          </a:p>
          <a:p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STUDENT NAME: </a:t>
            </a:r>
            <a:r>
              <a:rPr lang="en-US" sz="4000" dirty="0">
                <a:latin typeface="Calibri" panose="020F0502020204030204" pitchFamily="34" charset="0"/>
                <a:cs typeface="Calibri" panose="020F0502020204030204" pitchFamily="34" charset="0"/>
              </a:rPr>
              <a:t>Victoria-Alexandrina Chitoraga</a:t>
            </a:r>
          </a:p>
          <a:p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STUDENT ID: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2417029</a:t>
            </a:r>
          </a:p>
          <a:p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LECTURER: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Faizu Edu</a:t>
            </a:r>
          </a:p>
          <a:p>
            <a:r>
              <a:rPr lang="en-GB" sz="4000" b="1" dirty="0">
                <a:latin typeface="Calibri" panose="020F0502020204030204" pitchFamily="34" charset="0"/>
                <a:cs typeface="Calibri" panose="020F0502020204030204" pitchFamily="34" charset="0"/>
              </a:rPr>
              <a:t>Assignment 1: </a:t>
            </a:r>
            <a:r>
              <a:rPr lang="en-GB" sz="4000" dirty="0">
                <a:latin typeface="Calibri" panose="020F0502020204030204" pitchFamily="34" charset="0"/>
                <a:cs typeface="Calibri" panose="020F0502020204030204" pitchFamily="34" charset="0"/>
              </a:rPr>
              <a:t>Presentation</a:t>
            </a:r>
          </a:p>
        </p:txBody>
      </p:sp>
    </p:spTree>
    <p:extLst>
      <p:ext uri="{BB962C8B-B14F-4D97-AF65-F5344CB8AC3E}">
        <p14:creationId xmlns:p14="http://schemas.microsoft.com/office/powerpoint/2010/main" val="32627655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B81E6-1867-27A1-6531-F327A72D5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6523" y="230863"/>
            <a:ext cx="9638953" cy="832919"/>
          </a:xfrm>
        </p:spPr>
        <p:txBody>
          <a:bodyPr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INTRODUCTION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F2519BB-CBA0-5D86-97FE-EED93EE9664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87651" y="1430448"/>
            <a:ext cx="10447699" cy="5196689"/>
          </a:xfrm>
        </p:spPr>
        <p:txBody>
          <a:bodyPr>
            <a:normAutofit fontScale="40000" lnSpcReduction="2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Overview of Green Haven Florists case study</a:t>
            </a:r>
          </a:p>
          <a:p>
            <a:endParaRPr lang="en-US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Problem: Nature and Scope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PESTLE ANALYSIS of external factors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Fishbone Diagram to identify causes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Conclusion/Key Findings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8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8000" dirty="0">
                <a:latin typeface="Calibri" panose="020F0502020204030204" pitchFamily="34" charset="0"/>
                <a:cs typeface="Calibri" panose="020F0502020204030204" pitchFamily="34" charset="0"/>
              </a:rPr>
              <a:t>Reference List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489067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99B05-C604-092A-7393-1520DFBF08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400" y="302385"/>
            <a:ext cx="10132186" cy="978680"/>
          </a:xfrm>
          <a:noFill/>
        </p:spPr>
        <p:txBody>
          <a:bodyPr/>
          <a:lstStyle/>
          <a:p>
            <a:pPr algn="ctr"/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29CA5-F65D-C44D-D811-E9647AD65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5636" y="1294645"/>
            <a:ext cx="7758819" cy="5504507"/>
          </a:xfrm>
        </p:spPr>
        <p:txBody>
          <a:bodyPr>
            <a:noAutofit/>
          </a:bodyPr>
          <a:lstStyle/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Independent flower shop in Norwich, Uk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Founded in 2016 by Liam and Priya Patel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Built reputation through personal service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Serves walk-in clients, corporate clients and weddings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Known for bespoke arrangements and eco-friendly packaging</a:t>
            </a:r>
          </a:p>
          <a:p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Recently experiencing decline in revenue and foot traffic due to: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Rising costs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Competition from online and local florists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Shift towards online shopping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BF3930-7226-63E0-7754-B4FBBDA56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796DF74-E6F1-F6B5-78DB-B41C983E274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7" t="-6111" r="-7" b="6097"/>
          <a:stretch>
            <a:fillRect/>
          </a:stretch>
        </p:blipFill>
        <p:spPr>
          <a:xfrm>
            <a:off x="8528364" y="1154316"/>
            <a:ext cx="3395049" cy="319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7241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2B320C5-3273-8205-5C5D-007964C1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708092"/>
              </p:ext>
            </p:extLst>
          </p:nvPr>
        </p:nvGraphicFramePr>
        <p:xfrm>
          <a:off x="968506" y="1879009"/>
          <a:ext cx="9986187" cy="4748898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1563939">
                  <a:extLst>
                    <a:ext uri="{9D8B030D-6E8A-4147-A177-3AD203B41FA5}">
                      <a16:colId xmlns:a16="http://schemas.microsoft.com/office/drawing/2014/main" val="1799138153"/>
                    </a:ext>
                  </a:extLst>
                </a:gridCol>
                <a:gridCol w="8422248">
                  <a:extLst>
                    <a:ext uri="{9D8B030D-6E8A-4147-A177-3AD203B41FA5}">
                      <a16:colId xmlns:a16="http://schemas.microsoft.com/office/drawing/2014/main" val="1887397533"/>
                    </a:ext>
                  </a:extLst>
                </a:gridCol>
              </a:tblGrid>
              <a:tr h="639169"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What</a:t>
                      </a:r>
                      <a:endParaRPr lang="en-GB" sz="2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In-store sales dropping 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46944092"/>
                  </a:ext>
                </a:extLst>
              </a:tr>
              <a:tr h="6403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Why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Outdated website, rising costs, competition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38555639"/>
                  </a:ext>
                </a:extLst>
              </a:tr>
              <a:tr h="6403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Where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Green Haven Florists, Norwich, high street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5948047"/>
                  </a:ext>
                </a:extLst>
              </a:tr>
              <a:tr h="6403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When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Over the past 12 months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29819122"/>
                  </a:ext>
                </a:extLst>
              </a:tr>
              <a:tr h="6403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Who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Owners Liam and Priya</a:t>
                      </a: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3114"/>
                  </a:ext>
                </a:extLst>
              </a:tr>
              <a:tr h="907759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Customers shifting to online flower retailers and competitors with stronger social media presence</a:t>
                      </a:r>
                      <a:endParaRPr lang="en-GB" sz="2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6569384"/>
                  </a:ext>
                </a:extLst>
              </a:tr>
              <a:tr h="640394">
                <a:tc>
                  <a:txBody>
                    <a:bodyPr/>
                    <a:lstStyle/>
                    <a:p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How</a:t>
                      </a:r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</a:t>
                      </a:r>
                      <a:r>
                        <a:rPr lang="en-US" sz="2400" b="1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Much</a:t>
                      </a:r>
                      <a:endParaRPr lang="en-GB" sz="2400" b="1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30% decline in in-store sales</a:t>
                      </a:r>
                      <a:endParaRPr lang="en-GB" sz="2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041881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6D77913C-5DFB-DB4C-7A4D-BDC02B2C2E9B}"/>
              </a:ext>
            </a:extLst>
          </p:cNvPr>
          <p:cNvSpPr txBox="1"/>
          <p:nvPr/>
        </p:nvSpPr>
        <p:spPr>
          <a:xfrm>
            <a:off x="968506" y="1341793"/>
            <a:ext cx="1557411" cy="5232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5W2H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FB2ED6F-A4D9-1810-CCC8-A8F186AA55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5531" y="230093"/>
            <a:ext cx="8746077" cy="111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871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A5FB9-8092-6AC4-0B88-415B5224C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2089" y="411028"/>
            <a:ext cx="10747821" cy="1254810"/>
          </a:xfrm>
        </p:spPr>
        <p:txBody>
          <a:bodyPr>
            <a:normAutofit/>
          </a:bodyPr>
          <a:lstStyle/>
          <a:p>
            <a:pPr algn="ctr"/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PESTLE ANALYSIS: Green Haven Florists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DF0A71-CCBA-435C-46F6-1381739D2F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4967" y="2012494"/>
            <a:ext cx="9942063" cy="46274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Political: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Import regulations affecting flower supply, local council rules on high street businesses</a:t>
            </a:r>
          </a:p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Economic: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Competition from cheaper online retailers, rising inflation increasing flower costs.</a:t>
            </a:r>
          </a:p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Social: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Customers prefer online shopping, influence of social media</a:t>
            </a:r>
          </a:p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Technological: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Outdated website, weak social media presence</a:t>
            </a:r>
          </a:p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Environmental: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Weather and seasonal effects on flower supply, eco-friendly packaging</a:t>
            </a:r>
          </a:p>
          <a:p>
            <a:pPr marL="0" indent="0">
              <a:buNone/>
            </a:pPr>
            <a:r>
              <a:rPr lang="en-US" sz="2200" b="1" dirty="0">
                <a:latin typeface="Calibri" panose="020F0502020204030204" pitchFamily="34" charset="0"/>
                <a:cs typeface="Calibri" panose="020F0502020204030204" pitchFamily="34" charset="0"/>
              </a:rPr>
              <a:t>Legal: </a:t>
            </a:r>
            <a:r>
              <a:rPr lang="en-US" sz="2200" dirty="0">
                <a:latin typeface="Calibri" panose="020F0502020204030204" pitchFamily="34" charset="0"/>
                <a:cs typeface="Calibri" panose="020F0502020204030204" pitchFamily="34" charset="0"/>
              </a:rPr>
              <a:t>Employment laws affecting staff and wages, health and safety regulations</a:t>
            </a:r>
          </a:p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915BC64-6AC5-A7BE-0281-C9832CBF4D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D12358-51D2-46B3-9BDE-DF29528B9454}" type="slidenum">
              <a:rPr lang="en-US" smtClean="0"/>
              <a:t>5</a:t>
            </a:fld>
            <a:endParaRPr lang="en-US" dirty="0"/>
          </a:p>
        </p:txBody>
      </p:sp>
      <p:pic>
        <p:nvPicPr>
          <p:cNvPr id="9" name="Graphic 8" descr="Greek Temple with solid fill">
            <a:extLst>
              <a:ext uri="{FF2B5EF4-FFF2-40B4-BE49-F238E27FC236}">
                <a16:creationId xmlns:a16="http://schemas.microsoft.com/office/drawing/2014/main" id="{A36B35CD-5529-3F77-D79E-8E9CEDB843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71008" y="2012494"/>
            <a:ext cx="636657" cy="636657"/>
          </a:xfrm>
          <a:prstGeom prst="rect">
            <a:avLst/>
          </a:prstGeom>
        </p:spPr>
      </p:pic>
      <p:pic>
        <p:nvPicPr>
          <p:cNvPr id="11" name="Graphic 10" descr="Money outline">
            <a:extLst>
              <a:ext uri="{FF2B5EF4-FFF2-40B4-BE49-F238E27FC236}">
                <a16:creationId xmlns:a16="http://schemas.microsoft.com/office/drawing/2014/main" id="{77CFF93C-5ADF-AEA8-8DB5-E26861FFA83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30948" y="2917864"/>
            <a:ext cx="636656" cy="636656"/>
          </a:xfrm>
          <a:prstGeom prst="rect">
            <a:avLst/>
          </a:prstGeom>
        </p:spPr>
      </p:pic>
      <p:pic>
        <p:nvPicPr>
          <p:cNvPr id="13" name="Graphic 12" descr="Users outline">
            <a:extLst>
              <a:ext uri="{FF2B5EF4-FFF2-40B4-BE49-F238E27FC236}">
                <a16:creationId xmlns:a16="http://schemas.microsoft.com/office/drawing/2014/main" id="{03C8B43A-9E51-69D6-1F62-05AA04B758A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285" y="3754421"/>
            <a:ext cx="643743" cy="643743"/>
          </a:xfrm>
          <a:prstGeom prst="rect">
            <a:avLst/>
          </a:prstGeom>
        </p:spPr>
      </p:pic>
      <p:pic>
        <p:nvPicPr>
          <p:cNvPr id="15" name="Graphic 14" descr="Laptop with solid fill">
            <a:extLst>
              <a:ext uri="{FF2B5EF4-FFF2-40B4-BE49-F238E27FC236}">
                <a16:creationId xmlns:a16="http://schemas.microsoft.com/office/drawing/2014/main" id="{1AA2A425-BFEF-306B-BB1D-C5C82A9696F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75521" y="4531087"/>
            <a:ext cx="556535" cy="556535"/>
          </a:xfrm>
          <a:prstGeom prst="rect">
            <a:avLst/>
          </a:prstGeom>
        </p:spPr>
      </p:pic>
      <p:pic>
        <p:nvPicPr>
          <p:cNvPr id="17" name="Graphic 16" descr="Open hand with plant outline">
            <a:extLst>
              <a:ext uri="{FF2B5EF4-FFF2-40B4-BE49-F238E27FC236}">
                <a16:creationId xmlns:a16="http://schemas.microsoft.com/office/drawing/2014/main" id="{44E4A257-11A6-A451-F460-FF46C7D3731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375522" y="5200980"/>
            <a:ext cx="556534" cy="556534"/>
          </a:xfrm>
          <a:prstGeom prst="rect">
            <a:avLst/>
          </a:prstGeom>
        </p:spPr>
      </p:pic>
      <p:pic>
        <p:nvPicPr>
          <p:cNvPr id="21" name="Graphic 20" descr="Scales of justice outline">
            <a:extLst>
              <a:ext uri="{FF2B5EF4-FFF2-40B4-BE49-F238E27FC236}">
                <a16:creationId xmlns:a16="http://schemas.microsoft.com/office/drawing/2014/main" id="{FAC889C4-6479-63A0-1F5B-865726ACA0C9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375522" y="5890438"/>
            <a:ext cx="556534" cy="55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5655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FD848EF-2CFE-F6D0-EDED-41517CC9F10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4000"/>
          </a:blip>
          <a:srcRect/>
          <a:stretch/>
        </p:blipFill>
        <p:spPr>
          <a:xfrm flipH="1">
            <a:off x="107805" y="2212128"/>
            <a:ext cx="12153889" cy="4326784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69330A5-9701-4D21-4CCC-742D1F9B4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175B97-7732-256E-F980-2889A51A06A3}"/>
              </a:ext>
            </a:extLst>
          </p:cNvPr>
          <p:cNvSpPr txBox="1"/>
          <p:nvPr/>
        </p:nvSpPr>
        <p:spPr>
          <a:xfrm>
            <a:off x="1021532" y="798162"/>
            <a:ext cx="10332268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Calibri" panose="020F0502020204030204" pitchFamily="34" charset="0"/>
                <a:cs typeface="Calibri" panose="020F0502020204030204" pitchFamily="34" charset="0"/>
              </a:rPr>
              <a:t>Cause and Effect analysis: Fishbone Diagram</a:t>
            </a:r>
            <a:endParaRPr lang="en-GB" sz="4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4F4D851-F2BC-1B10-91F2-62BC4B1E5065}"/>
              </a:ext>
            </a:extLst>
          </p:cNvPr>
          <p:cNvCxnSpPr>
            <a:cxnSpLocks/>
          </p:cNvCxnSpPr>
          <p:nvPr/>
        </p:nvCxnSpPr>
        <p:spPr>
          <a:xfrm>
            <a:off x="1255445" y="4187276"/>
            <a:ext cx="8408919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693B34C1-A4CB-F510-534F-590B9BA90360}"/>
              </a:ext>
            </a:extLst>
          </p:cNvPr>
          <p:cNvSpPr/>
          <p:nvPr/>
        </p:nvSpPr>
        <p:spPr>
          <a:xfrm rot="5400000">
            <a:off x="9470032" y="3109250"/>
            <a:ext cx="2532599" cy="2143938"/>
          </a:xfrm>
          <a:prstGeom prst="triangle">
            <a:avLst/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4BF2167D-B595-E0B9-86D8-67BDC9F0A863}"/>
              </a:ext>
            </a:extLst>
          </p:cNvPr>
          <p:cNvCxnSpPr>
            <a:cxnSpLocks/>
          </p:cNvCxnSpPr>
          <p:nvPr/>
        </p:nvCxnSpPr>
        <p:spPr>
          <a:xfrm flipH="1" flipV="1">
            <a:off x="8278062" y="3027868"/>
            <a:ext cx="1282082" cy="11679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9" name="Picture 18">
            <a:extLst>
              <a:ext uri="{FF2B5EF4-FFF2-40B4-BE49-F238E27FC236}">
                <a16:creationId xmlns:a16="http://schemas.microsoft.com/office/drawing/2014/main" id="{B12B002F-1D75-B06E-5D72-109EE2557E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9253" y="3043544"/>
            <a:ext cx="1341236" cy="1152244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9E8DC5ED-1614-790B-8CE4-4FDA23FEA1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73709">
            <a:off x="1949487" y="3010407"/>
            <a:ext cx="1341236" cy="115224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7831896E-FF68-26ED-32A0-E94CA02D8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987084">
            <a:off x="1900232" y="4177333"/>
            <a:ext cx="1341236" cy="1152244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C7C89EB-A206-8F49-6405-6DA10C8872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402304">
            <a:off x="4870337" y="4002922"/>
            <a:ext cx="1390008" cy="154242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1BF5D2D-B416-262E-0F2E-5485281610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143778">
            <a:off x="8264785" y="4044945"/>
            <a:ext cx="1390008" cy="1542422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914121E4-00D4-B8C7-59B6-11AA95F1ABDA}"/>
              </a:ext>
            </a:extLst>
          </p:cNvPr>
          <p:cNvSpPr txBox="1"/>
          <p:nvPr/>
        </p:nvSpPr>
        <p:spPr>
          <a:xfrm>
            <a:off x="9774307" y="3713700"/>
            <a:ext cx="15986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Decline in in-store sales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06AB1A2-9CF3-C347-BE4A-E0D988A3FD55}"/>
              </a:ext>
            </a:extLst>
          </p:cNvPr>
          <p:cNvSpPr txBox="1"/>
          <p:nvPr/>
        </p:nvSpPr>
        <p:spPr>
          <a:xfrm>
            <a:off x="7692525" y="2594828"/>
            <a:ext cx="1341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People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555EB4A-5A97-B0EA-43F8-A35C32B91035}"/>
              </a:ext>
            </a:extLst>
          </p:cNvPr>
          <p:cNvSpPr txBox="1"/>
          <p:nvPr/>
        </p:nvSpPr>
        <p:spPr>
          <a:xfrm>
            <a:off x="4186166" y="2577775"/>
            <a:ext cx="13412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Process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E528FD3-0005-B69D-EE64-EF7D1912F7A7}"/>
              </a:ext>
            </a:extLst>
          </p:cNvPr>
          <p:cNvSpPr txBox="1"/>
          <p:nvPr/>
        </p:nvSpPr>
        <p:spPr>
          <a:xfrm>
            <a:off x="3018955" y="3235084"/>
            <a:ext cx="2175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Outdated website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No subscriptions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A32C61-AEE8-E69B-FB6D-C5C5AFD47CF0}"/>
              </a:ext>
            </a:extLst>
          </p:cNvPr>
          <p:cNvSpPr txBox="1"/>
          <p:nvPr/>
        </p:nvSpPr>
        <p:spPr>
          <a:xfrm>
            <a:off x="948985" y="2544438"/>
            <a:ext cx="19193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Environment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F9F07D6F-9F77-8926-9F8C-EF1016484610}"/>
              </a:ext>
            </a:extLst>
          </p:cNvPr>
          <p:cNvSpPr txBox="1"/>
          <p:nvPr/>
        </p:nvSpPr>
        <p:spPr>
          <a:xfrm>
            <a:off x="107805" y="3272458"/>
            <a:ext cx="23622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Reduced</a:t>
            </a:r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foot traffic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New competitors nearby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CA42F163-9C61-BFFE-6ECE-36705376B871}"/>
              </a:ext>
            </a:extLst>
          </p:cNvPr>
          <p:cNvSpPr txBox="1"/>
          <p:nvPr/>
        </p:nvSpPr>
        <p:spPr>
          <a:xfrm>
            <a:off x="1051833" y="5263863"/>
            <a:ext cx="14924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Materials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9BAE245C-ACDC-27AD-7092-3F93E4766B2E}"/>
              </a:ext>
            </a:extLst>
          </p:cNvPr>
          <p:cNvSpPr txBox="1"/>
          <p:nvPr/>
        </p:nvSpPr>
        <p:spPr>
          <a:xfrm>
            <a:off x="77208" y="4312468"/>
            <a:ext cx="20492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Rising costs of flowers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and eco packaging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9F415F-4B2A-E255-A1FD-39E7A86AE82C}"/>
              </a:ext>
            </a:extLst>
          </p:cNvPr>
          <p:cNvSpPr txBox="1"/>
          <p:nvPr/>
        </p:nvSpPr>
        <p:spPr>
          <a:xfrm>
            <a:off x="4008623" y="5317994"/>
            <a:ext cx="1874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Equipment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05289B1-B5E5-0B9C-A078-4CC9D9E6DB1B}"/>
              </a:ext>
            </a:extLst>
          </p:cNvPr>
          <p:cNvSpPr txBox="1"/>
          <p:nvPr/>
        </p:nvSpPr>
        <p:spPr>
          <a:xfrm>
            <a:off x="7331486" y="5362047"/>
            <a:ext cx="20633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Measurement</a:t>
            </a:r>
            <a:endParaRPr lang="en-GB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96EC14-19CA-D364-5273-7F2B437549D9}"/>
              </a:ext>
            </a:extLst>
          </p:cNvPr>
          <p:cNvSpPr txBox="1"/>
          <p:nvPr/>
        </p:nvSpPr>
        <p:spPr>
          <a:xfrm>
            <a:off x="5872391" y="4297491"/>
            <a:ext cx="291818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No system to track their top selling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Not enough monitoring of competitor actions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8287C44E-F547-0374-F7C8-BAED9307E273}"/>
              </a:ext>
            </a:extLst>
          </p:cNvPr>
          <p:cNvSpPr txBox="1"/>
          <p:nvPr/>
        </p:nvSpPr>
        <p:spPr>
          <a:xfrm>
            <a:off x="6017581" y="2950933"/>
            <a:ext cx="248979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Owners lack marketing skills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Limited customer engagement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AD51BC2F-E91B-1489-91DF-E77C5B694C6E}"/>
              </a:ext>
            </a:extLst>
          </p:cNvPr>
          <p:cNvSpPr txBox="1"/>
          <p:nvPr/>
        </p:nvSpPr>
        <p:spPr>
          <a:xfrm>
            <a:off x="2991202" y="4247189"/>
            <a:ext cx="25650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Lack of delivery and subscription system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Not enough digital marketing tools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22095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DCC4E6D-ED41-3B9C-A04D-0DD72A5B0E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0030" y="284711"/>
            <a:ext cx="9588978" cy="738331"/>
          </a:xfrm>
        </p:spPr>
        <p:txBody>
          <a:bodyPr/>
          <a:lstStyle/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Conclusion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F1210C35-A628-0DFD-9B82-B9D92A99CC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CBD12358-51D2-46B3-9BDE-DF29528B9454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EB33CE0-BB1F-BE20-81F5-0759F05DDF0C}"/>
              </a:ext>
            </a:extLst>
          </p:cNvPr>
          <p:cNvSpPr txBox="1"/>
          <p:nvPr/>
        </p:nvSpPr>
        <p:spPr>
          <a:xfrm>
            <a:off x="192368" y="1089164"/>
            <a:ext cx="805628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   </a:t>
            </a:r>
            <a:r>
              <a:rPr lang="en-US" sz="2100" b="1" dirty="0">
                <a:latin typeface="Calibri" panose="020F0502020204030204" pitchFamily="34" charset="0"/>
                <a:cs typeface="Calibri" panose="020F0502020204030204" pitchFamily="34" charset="0"/>
              </a:rPr>
              <a:t>Key Findings:</a:t>
            </a:r>
          </a:p>
          <a:p>
            <a:endParaRPr lang="en-US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Need stronger online presence- the website needs an update and better usage of social media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Introduce flexible delivery options- home delivery and subscriptions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Focus on marketing and promotions- attract local and online customers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Maintain the eco friendly option but manage the costs more efficiently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Monitor their sales and customer feedback- track the top selling products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1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100" dirty="0">
                <a:latin typeface="Calibri" panose="020F0502020204030204" pitchFamily="34" charset="0"/>
                <a:cs typeface="Calibri" panose="020F0502020204030204" pitchFamily="34" charset="0"/>
              </a:rPr>
              <a:t>Keep track and monitor competitors' actions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D0CEEA9B-6EDA-827D-3F30-BC7558B6FB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6960" y="3001818"/>
            <a:ext cx="2353133" cy="1801921"/>
          </a:xfrm>
          <a:prstGeom prst="rect">
            <a:avLst/>
          </a:prstGeom>
          <a:effectLst>
            <a:softEdge rad="25400"/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B0B9783-8895-E8E6-A891-6B57FCC851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6960" y="1261959"/>
            <a:ext cx="2353133" cy="1603334"/>
          </a:xfrm>
          <a:prstGeom prst="rect">
            <a:avLst/>
          </a:prstGeom>
          <a:effectLst>
            <a:softEdge rad="38100"/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951254E-C03F-8627-CC4B-343FF4F035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0600" y="4940264"/>
            <a:ext cx="2505886" cy="191773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55373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180B411-C43A-6F9F-4E0A-2D77669726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604" y="442442"/>
            <a:ext cx="8600792" cy="1051380"/>
          </a:xfrm>
        </p:spPr>
        <p:txBody>
          <a:bodyPr/>
          <a:lstStyle/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References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F27D69F-0B70-99BC-C2DF-81273EA7EB5C}"/>
              </a:ext>
            </a:extLst>
          </p:cNvPr>
          <p:cNvSpPr txBox="1"/>
          <p:nvPr/>
        </p:nvSpPr>
        <p:spPr>
          <a:xfrm>
            <a:off x="1699491" y="1579419"/>
            <a:ext cx="950421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Case Study: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</a:rPr>
              <a:t>Green Haven Florists (2026)- provided by lecturer</a:t>
            </a:r>
          </a:p>
          <a:p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Websites: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https://britishfloristassociation.org/for-the-industry/industry-brexit/the-statement-to-government/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https://flora.market/en/blog/post/how-to-increase-flower-shop-sales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24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1" dirty="0">
                <a:latin typeface="Calibri" panose="020F0502020204030204" pitchFamily="34" charset="0"/>
                <a:cs typeface="Calibri" panose="020F0502020204030204" pitchFamily="34" charset="0"/>
              </a:rPr>
              <a:t>Images:</a:t>
            </a: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4"/>
              </a:rPr>
              <a:t>Delivery guy image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Flower website image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  <a:cs typeface="Calibri" panose="020F0502020204030204" pitchFamily="34" charset="0"/>
                <a:hlinkClick r:id="rId5"/>
              </a:rPr>
              <a:t>Eco friendly packaging image</a:t>
            </a:r>
            <a:endParaRPr lang="en-US" sz="2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3500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00CCF9-507A-9B33-F360-5F3A97BF4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97109" y="543933"/>
            <a:ext cx="6145855" cy="905255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/>
          <a:lstStyle/>
          <a:p>
            <a:pPr algn="ctr"/>
            <a:r>
              <a:rPr lang="en-US" b="1" dirty="0">
                <a:latin typeface="Calibri" panose="020F0502020204030204" pitchFamily="34" charset="0"/>
                <a:cs typeface="Calibri" panose="020F0502020204030204" pitchFamily="34" charset="0"/>
              </a:rPr>
              <a:t>THANK YOU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94F8A-4651-0476-8C8A-075A356960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3737141" y="3333710"/>
            <a:ext cx="4717717" cy="905255"/>
          </a:xfrm>
        </p:spPr>
        <p:txBody>
          <a:bodyPr>
            <a:normAutofit fontScale="92500"/>
          </a:bodyPr>
          <a:lstStyle/>
          <a:p>
            <a:r>
              <a:rPr lang="en-US" sz="5200" b="1" dirty="0">
                <a:latin typeface="Calibri" panose="020F0502020204030204" pitchFamily="34" charset="0"/>
                <a:cs typeface="Calibri" panose="020F0502020204030204" pitchFamily="34" charset="0"/>
              </a:rPr>
              <a:t>Any questions?</a:t>
            </a:r>
            <a:r>
              <a:rPr lang="en-US" dirty="0"/>
              <a:t>​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655568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BED6DA"/>
      </a:accent1>
      <a:accent2>
        <a:srgbClr val="3E7090"/>
      </a:accent2>
      <a:accent3>
        <a:srgbClr val="93A5A8"/>
      </a:accent3>
      <a:accent4>
        <a:srgbClr val="627272"/>
      </a:accent4>
      <a:accent5>
        <a:srgbClr val="BDA07D"/>
      </a:accent5>
      <a:accent6>
        <a:srgbClr val="D8CAB7"/>
      </a:accent6>
      <a:hlink>
        <a:srgbClr val="0563C1"/>
      </a:hlink>
      <a:folHlink>
        <a:srgbClr val="954F72"/>
      </a:folHlink>
    </a:clrScheme>
    <a:fontScheme name="Custom 24">
      <a:majorFont>
        <a:latin typeface="Segoe UI Light"/>
        <a:ea typeface=""/>
        <a:cs typeface=""/>
      </a:majorFont>
      <a:minorFont>
        <a:latin typeface="Segoe U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M33468121_win32_CP_V3" id="{DB41292E-DA07-4A60-84D2-21F0B686AF93}" vid="{CD2DD4A9-674C-44A3-BA93-D7C3019ED0B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7AA10F5A1D3A4F887C4BB63AD5C124" ma:contentTypeVersion="4" ma:contentTypeDescription="Create a new document." ma:contentTypeScope="" ma:versionID="269829c5745b1ed117aa0a568bdcbb03">
  <xsd:schema xmlns:xsd="http://www.w3.org/2001/XMLSchema" xmlns:xs="http://www.w3.org/2001/XMLSchema" xmlns:p="http://schemas.microsoft.com/office/2006/metadata/properties" xmlns:ns3="716bca3a-9bc9-4129-a185-7ea87f9d73cc" targetNamespace="http://schemas.microsoft.com/office/2006/metadata/properties" ma:root="true" ma:fieldsID="298654f109d209d4227863c9e1edb120" ns3:_="">
    <xsd:import namespace="716bca3a-9bc9-4129-a185-7ea87f9d73cc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6bca3a-9bc9-4129-a185-7ea87f9d73cc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279BBA1-1277-4614-8DDE-B2EB2275122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2AF5DA8-6387-4138-BF96-B65D39F2FC21}">
  <ds:schemaRefs>
    <ds:schemaRef ds:uri="http://schemas.microsoft.com/office/2006/metadata/properties"/>
    <ds:schemaRef ds:uri="http://purl.org/dc/dcmitype/"/>
    <ds:schemaRef ds:uri="http://purl.org/dc/elements/1.1/"/>
    <ds:schemaRef ds:uri="http://schemas.microsoft.com/office/infopath/2007/PartnerControls"/>
    <ds:schemaRef ds:uri="http://schemas.microsoft.com/office/2006/documentManagement/types"/>
    <ds:schemaRef ds:uri="716bca3a-9bc9-4129-a185-7ea87f9d73cc"/>
    <ds:schemaRef ds:uri="http://purl.org/dc/terms/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4BF8CF7-E62F-42B6-8D6A-B733CBB0FF6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6bca3a-9bc9-4129-a185-7ea87f9d73c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Coastal presentation</Template>
  <TotalTime>255</TotalTime>
  <Words>448</Words>
  <Application>Microsoft Office PowerPoint</Application>
  <PresentationFormat>Widescreen</PresentationFormat>
  <Paragraphs>106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Segoe UI Light</vt:lpstr>
      <vt:lpstr>Custom</vt:lpstr>
      <vt:lpstr>PowerPoint Presentation</vt:lpstr>
      <vt:lpstr>INTRODUCTION</vt:lpstr>
      <vt:lpstr>OVERVIEW</vt:lpstr>
      <vt:lpstr>PowerPoint Presentation</vt:lpstr>
      <vt:lpstr>PESTLE ANALYSIS: Green Haven Florists</vt:lpstr>
      <vt:lpstr>PowerPoint Presentation</vt:lpstr>
      <vt:lpstr>Conclusion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Victoria-Alexandrina Chitoraga (2417029)</dc:creator>
  <cp:lastModifiedBy>Victoria-Alexandrina Chitoraga (2417029)</cp:lastModifiedBy>
  <cp:revision>1</cp:revision>
  <dcterms:created xsi:type="dcterms:W3CDTF">2026-03-15T21:33:22Z</dcterms:created>
  <dcterms:modified xsi:type="dcterms:W3CDTF">2026-03-16T01:48:24Z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0x010100EC7AA10F5A1D3A4F887C4BB63AD5C124</vt:lpwstr>
  </property>
  <property fmtid="{D5CDD505-2E9C-101B-9397-08002B2CF9AE}" pid="3" name="MediaServiceImageTags">
    <vt:lpwstr/>
  </property>
</Properties>
</file>