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8" r:id="rId3"/>
    <p:sldId id="259" r:id="rId4"/>
    <p:sldId id="257" r:id="rId5"/>
    <p:sldId id="271" r:id="rId6"/>
    <p:sldId id="272" r:id="rId7"/>
    <p:sldId id="273" r:id="rId8"/>
    <p:sldId id="274" r:id="rId9"/>
    <p:sldId id="260" r:id="rId10"/>
    <p:sldId id="261" r:id="rId11"/>
    <p:sldId id="262" r:id="rId12"/>
    <p:sldId id="265" r:id="rId13"/>
    <p:sldId id="268" r:id="rId14"/>
    <p:sldId id="269" r:id="rId15"/>
    <p:sldId id="263" r:id="rId16"/>
    <p:sldId id="270"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3" d="100"/>
          <a:sy n="73" d="100"/>
        </p:scale>
        <p:origin x="618"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tx2">
                  <a:lumMod val="5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8223BAD0-92AC-4BD0-8673-6794B6033AA6}" type="datetimeFigureOut">
              <a:rPr lang="en-GB" smtClean="0"/>
              <a:t>19/07/2022</a:t>
            </a:fld>
            <a:endParaRPr lang="en-GB"/>
          </a:p>
        </p:txBody>
      </p:sp>
      <p:sp>
        <p:nvSpPr>
          <p:cNvPr id="5" name="Footer Placeholder 4"/>
          <p:cNvSpPr>
            <a:spLocks noGrp="1"/>
          </p:cNvSpPr>
          <p:nvPr>
            <p:ph type="ftr" sz="quarter" idx="11"/>
          </p:nvPr>
        </p:nvSpPr>
        <p:spPr>
          <a:xfrm>
            <a:off x="1876424" y="5410201"/>
            <a:ext cx="5124886" cy="365125"/>
          </a:xfrm>
        </p:spPr>
        <p:txBody>
          <a:bodyPr/>
          <a:lstStyle/>
          <a:p>
            <a:endParaRPr lang="en-GB"/>
          </a:p>
        </p:txBody>
      </p:sp>
      <p:sp>
        <p:nvSpPr>
          <p:cNvPr id="6" name="Slide Number Placeholder 5"/>
          <p:cNvSpPr>
            <a:spLocks noGrp="1"/>
          </p:cNvSpPr>
          <p:nvPr>
            <p:ph type="sldNum" sz="quarter" idx="12"/>
          </p:nvPr>
        </p:nvSpPr>
        <p:spPr>
          <a:xfrm>
            <a:off x="9896911" y="5410199"/>
            <a:ext cx="771089" cy="365125"/>
          </a:xfrm>
        </p:spPr>
        <p:txBody>
          <a:bodyPr/>
          <a:lstStyle/>
          <a:p>
            <a:fld id="{81E3F6AD-B805-4638-A1E3-B5CF86D96267}" type="slidenum">
              <a:rPr lang="en-GB" smtClean="0"/>
              <a:t>‹#›</a:t>
            </a:fld>
            <a:endParaRPr lang="en-GB"/>
          </a:p>
        </p:txBody>
      </p:sp>
    </p:spTree>
    <p:extLst>
      <p:ext uri="{BB962C8B-B14F-4D97-AF65-F5344CB8AC3E}">
        <p14:creationId xmlns:p14="http://schemas.microsoft.com/office/powerpoint/2010/main" val="1578018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223BAD0-92AC-4BD0-8673-6794B6033AA6}" type="datetimeFigureOut">
              <a:rPr lang="en-GB" smtClean="0"/>
              <a:t>19/07/2022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E3F6AD-B805-4638-A1E3-B5CF86D96267}" type="slidenum">
              <a:rPr lang="en-GB" smtClean="0"/>
              <a:t>‹#›</a:t>
            </a:fld>
            <a:endParaRPr lang="en-GB"/>
          </a:p>
        </p:txBody>
      </p:sp>
    </p:spTree>
    <p:extLst>
      <p:ext uri="{BB962C8B-B14F-4D97-AF65-F5344CB8AC3E}">
        <p14:creationId xmlns:p14="http://schemas.microsoft.com/office/powerpoint/2010/main" val="25031222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223BAD0-92AC-4BD0-8673-6794B6033AA6}" type="datetimeFigureOut">
              <a:rPr lang="en-GB" smtClean="0"/>
              <a:t>19/07/2022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E3F6AD-B805-4638-A1E3-B5CF86D96267}" type="slidenum">
              <a:rPr lang="en-GB" smtClean="0"/>
              <a:t>‹#›</a:t>
            </a:fld>
            <a:endParaRPr lang="en-GB"/>
          </a:p>
        </p:txBody>
      </p:sp>
    </p:spTree>
    <p:extLst>
      <p:ext uri="{BB962C8B-B14F-4D97-AF65-F5344CB8AC3E}">
        <p14:creationId xmlns:p14="http://schemas.microsoft.com/office/powerpoint/2010/main" val="22413076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223BAD0-92AC-4BD0-8673-6794B6033AA6}" type="datetimeFigureOut">
              <a:rPr lang="en-GB" smtClean="0"/>
              <a:t>19/07/2022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E3F6AD-B805-4638-A1E3-B5CF86D96267}" type="slidenum">
              <a:rPr lang="en-GB" smtClean="0"/>
              <a:t>‹#›</a:t>
            </a:fld>
            <a:endParaRPr lang="en-GB"/>
          </a:p>
        </p:txBody>
      </p:sp>
    </p:spTree>
    <p:extLst>
      <p:ext uri="{BB962C8B-B14F-4D97-AF65-F5344CB8AC3E}">
        <p14:creationId xmlns:p14="http://schemas.microsoft.com/office/powerpoint/2010/main" val="30343182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223BAD0-92AC-4BD0-8673-6794B6033AA6}" type="datetimeFigureOut">
              <a:rPr lang="en-GB" smtClean="0"/>
              <a:t>19/07/2022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1E3F6AD-B805-4638-A1E3-B5CF86D96267}" type="slidenum">
              <a:rPr lang="en-GB" smtClean="0"/>
              <a:t>‹#›</a:t>
            </a:fld>
            <a:endParaRPr lang="en-GB"/>
          </a:p>
        </p:txBody>
      </p:sp>
    </p:spTree>
    <p:extLst>
      <p:ext uri="{BB962C8B-B14F-4D97-AF65-F5344CB8AC3E}">
        <p14:creationId xmlns:p14="http://schemas.microsoft.com/office/powerpoint/2010/main" val="35393790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223BAD0-92AC-4BD0-8673-6794B6033AA6}" type="datetimeFigureOut">
              <a:rPr lang="en-GB" smtClean="0"/>
              <a:t>19/07/2022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1E3F6AD-B805-4638-A1E3-B5CF86D96267}" type="slidenum">
              <a:rPr lang="en-GB" smtClean="0"/>
              <a:t>‹#›</a:t>
            </a:fld>
            <a:endParaRPr lang="en-GB"/>
          </a:p>
        </p:txBody>
      </p:sp>
    </p:spTree>
    <p:extLst>
      <p:ext uri="{BB962C8B-B14F-4D97-AF65-F5344CB8AC3E}">
        <p14:creationId xmlns:p14="http://schemas.microsoft.com/office/powerpoint/2010/main" val="9699337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223BAD0-92AC-4BD0-8673-6794B6033AA6}" type="datetimeFigureOut">
              <a:rPr lang="en-GB" smtClean="0"/>
              <a:t>19/07/2022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1E3F6AD-B805-4638-A1E3-B5CF86D96267}" type="slidenum">
              <a:rPr lang="en-GB" smtClean="0"/>
              <a:t>‹#›</a:t>
            </a:fld>
            <a:endParaRPr lang="en-GB"/>
          </a:p>
        </p:txBody>
      </p:sp>
    </p:spTree>
    <p:extLst>
      <p:ext uri="{BB962C8B-B14F-4D97-AF65-F5344CB8AC3E}">
        <p14:creationId xmlns:p14="http://schemas.microsoft.com/office/powerpoint/2010/main" val="15518480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223BAD0-92AC-4BD0-8673-6794B6033AA6}" type="datetimeFigureOut">
              <a:rPr lang="en-GB" smtClean="0"/>
              <a:t>19/07/2022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E3F6AD-B805-4638-A1E3-B5CF86D96267}" type="slidenum">
              <a:rPr lang="en-GB" smtClean="0"/>
              <a:t>‹#›</a:t>
            </a:fld>
            <a:endParaRPr lang="en-GB"/>
          </a:p>
        </p:txBody>
      </p:sp>
    </p:spTree>
    <p:extLst>
      <p:ext uri="{BB962C8B-B14F-4D97-AF65-F5344CB8AC3E}">
        <p14:creationId xmlns:p14="http://schemas.microsoft.com/office/powerpoint/2010/main" val="37157325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223BAD0-92AC-4BD0-8673-6794B6033AA6}" type="datetimeFigureOut">
              <a:rPr lang="en-GB" smtClean="0"/>
              <a:t>19/07/2022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E3F6AD-B805-4638-A1E3-B5CF86D96267}" type="slidenum">
              <a:rPr lang="en-GB" smtClean="0"/>
              <a:t>‹#›</a:t>
            </a:fld>
            <a:endParaRPr lang="en-GB"/>
          </a:p>
        </p:txBody>
      </p:sp>
    </p:spTree>
    <p:extLst>
      <p:ext uri="{BB962C8B-B14F-4D97-AF65-F5344CB8AC3E}">
        <p14:creationId xmlns:p14="http://schemas.microsoft.com/office/powerpoint/2010/main" val="28486220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smtClean="0"/>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223BAD0-92AC-4BD0-8673-6794B6033AA6}" type="datetimeFigureOut">
              <a:rPr lang="en-GB" smtClean="0"/>
              <a:t>19/07/2022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E3F6AD-B805-4638-A1E3-B5CF86D96267}" type="slidenum">
              <a:rPr lang="en-GB" smtClean="0"/>
              <a:t>‹#›</a:t>
            </a:fld>
            <a:endParaRPr lang="en-GB"/>
          </a:p>
        </p:txBody>
      </p:sp>
    </p:spTree>
    <p:extLst>
      <p:ext uri="{BB962C8B-B14F-4D97-AF65-F5344CB8AC3E}">
        <p14:creationId xmlns:p14="http://schemas.microsoft.com/office/powerpoint/2010/main" val="41858093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smtClean="0"/>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223BAD0-92AC-4BD0-8673-6794B6033AA6}" type="datetimeFigureOut">
              <a:rPr lang="en-GB" smtClean="0"/>
              <a:t>19/07/2022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E3F6AD-B805-4638-A1E3-B5CF86D96267}" type="slidenum">
              <a:rPr lang="en-GB" smtClean="0"/>
              <a:t>‹#›</a:t>
            </a:fld>
            <a:endParaRPr lang="en-GB"/>
          </a:p>
        </p:txBody>
      </p:sp>
    </p:spTree>
    <p:extLst>
      <p:ext uri="{BB962C8B-B14F-4D97-AF65-F5344CB8AC3E}">
        <p14:creationId xmlns:p14="http://schemas.microsoft.com/office/powerpoint/2010/main" val="33603154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223BAD0-92AC-4BD0-8673-6794B6033AA6}" type="datetimeFigureOut">
              <a:rPr lang="en-GB" smtClean="0"/>
              <a:t>19/07/2022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E3F6AD-B805-4638-A1E3-B5CF86D96267}" type="slidenum">
              <a:rPr lang="en-GB" smtClean="0"/>
              <a:t>‹#›</a:t>
            </a:fld>
            <a:endParaRPr lang="en-GB"/>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6574439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smtClean="0"/>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223BAD0-92AC-4BD0-8673-6794B6033AA6}" type="datetimeFigureOut">
              <a:rPr lang="en-GB" smtClean="0"/>
              <a:t>19/07/2022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E3F6AD-B805-4638-A1E3-B5CF86D96267}" type="slidenum">
              <a:rPr lang="en-GB" smtClean="0"/>
              <a:t>‹#›</a:t>
            </a:fld>
            <a:endParaRPr lang="en-GB"/>
          </a:p>
        </p:txBody>
      </p:sp>
    </p:spTree>
    <p:extLst>
      <p:ext uri="{BB962C8B-B14F-4D97-AF65-F5344CB8AC3E}">
        <p14:creationId xmlns:p14="http://schemas.microsoft.com/office/powerpoint/2010/main" val="18796729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8223BAD0-92AC-4BD0-8673-6794B6033AA6}" type="datetimeFigureOut">
              <a:rPr lang="en-GB" smtClean="0"/>
              <a:t>19/07/2022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1E3F6AD-B805-4638-A1E3-B5CF86D96267}" type="slidenum">
              <a:rPr lang="en-GB" smtClean="0"/>
              <a:t>‹#›</a:t>
            </a:fld>
            <a:endParaRPr lang="en-GB"/>
          </a:p>
        </p:txBody>
      </p:sp>
    </p:spTree>
    <p:extLst>
      <p:ext uri="{BB962C8B-B14F-4D97-AF65-F5344CB8AC3E}">
        <p14:creationId xmlns:p14="http://schemas.microsoft.com/office/powerpoint/2010/main" val="26990236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smtClean="0"/>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smtClean="0"/>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smtClean="0"/>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8223BAD0-92AC-4BD0-8673-6794B6033AA6}" type="datetimeFigureOut">
              <a:rPr lang="en-GB" smtClean="0"/>
              <a:t>19/07/2022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1E3F6AD-B805-4638-A1E3-B5CF86D96267}" type="slidenum">
              <a:rPr lang="en-GB" smtClean="0"/>
              <a:t>‹#›</a:t>
            </a:fld>
            <a:endParaRPr lang="en-GB"/>
          </a:p>
        </p:txBody>
      </p:sp>
    </p:spTree>
    <p:extLst>
      <p:ext uri="{BB962C8B-B14F-4D97-AF65-F5344CB8AC3E}">
        <p14:creationId xmlns:p14="http://schemas.microsoft.com/office/powerpoint/2010/main" val="41333206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223BAD0-92AC-4BD0-8673-6794B6033AA6}" type="datetimeFigureOut">
              <a:rPr lang="en-GB" smtClean="0"/>
              <a:t>19/07/2022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E3F6AD-B805-4638-A1E3-B5CF86D96267}" type="slidenum">
              <a:rPr lang="en-GB" smtClean="0"/>
              <a:t>‹#›</a:t>
            </a:fld>
            <a:endParaRPr lang="en-GB"/>
          </a:p>
        </p:txBody>
      </p:sp>
    </p:spTree>
    <p:extLst>
      <p:ext uri="{BB962C8B-B14F-4D97-AF65-F5344CB8AC3E}">
        <p14:creationId xmlns:p14="http://schemas.microsoft.com/office/powerpoint/2010/main" val="21011128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223BAD0-92AC-4BD0-8673-6794B6033AA6}" type="datetimeFigureOut">
              <a:rPr lang="en-GB" smtClean="0"/>
              <a:t>19/07/2022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E3F6AD-B805-4638-A1E3-B5CF86D96267}" type="slidenum">
              <a:rPr lang="en-GB" smtClean="0"/>
              <a:t>‹#›</a:t>
            </a:fld>
            <a:endParaRPr lang="en-GB"/>
          </a:p>
        </p:txBody>
      </p:sp>
    </p:spTree>
    <p:extLst>
      <p:ext uri="{BB962C8B-B14F-4D97-AF65-F5344CB8AC3E}">
        <p14:creationId xmlns:p14="http://schemas.microsoft.com/office/powerpoint/2010/main" val="27239996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a:gradFill flip="none" rotWithShape="1">
            <a:gsLst>
              <a:gs pos="0">
                <a:schemeClr val="tx2"/>
              </a:gs>
              <a:gs pos="100000">
                <a:schemeClr val="tx2">
                  <a:lumMod val="50000"/>
                </a:schemeClr>
              </a:gs>
            </a:gsLst>
            <a:lin ang="5400000" scaled="0"/>
            <a:tileRect/>
          </a:gradFill>
        </p:grpSpPr>
        <p:grpSp>
          <p:nvGrpSpPr>
            <p:cNvPr id="9" name="Group 8"/>
            <p:cNvGrpSpPr/>
            <p:nvPr/>
          </p:nvGrpSpPr>
          <p:grpSpPr>
            <a:xfrm>
              <a:off x="-14288" y="0"/>
              <a:ext cx="1220788" cy="6858001"/>
              <a:chOff x="-14288" y="0"/>
              <a:chExt cx="1220788" cy="6858001"/>
            </a:xfrm>
            <a:grp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p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8223BAD0-92AC-4BD0-8673-6794B6033AA6}" type="datetimeFigureOut">
              <a:rPr lang="en-GB" smtClean="0"/>
              <a:t>19/07/2022</a:t>
            </a:fld>
            <a:endParaRPr lang="en-GB"/>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81E3F6AD-B805-4638-A1E3-B5CF86D96267}" type="slidenum">
              <a:rPr lang="en-GB" smtClean="0"/>
              <a:t>‹#›</a:t>
            </a:fld>
            <a:endParaRPr lang="en-GB"/>
          </a:p>
        </p:txBody>
      </p:sp>
    </p:spTree>
    <p:extLst>
      <p:ext uri="{BB962C8B-B14F-4D97-AF65-F5344CB8AC3E}">
        <p14:creationId xmlns:p14="http://schemas.microsoft.com/office/powerpoint/2010/main" val="1154904598"/>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www.indeed.com/career-advice/career-development/channels-of-communication" TargetMode="External"/><Relationship Id="rId3" Type="http://schemas.openxmlformats.org/officeDocument/2006/relationships/hyperlink" Target="https://www.aboutamazon.com/workplace/employee-benefits" TargetMode="External"/><Relationship Id="rId7" Type="http://schemas.openxmlformats.org/officeDocument/2006/relationships/hyperlink" Target="https://www.ringcentral.com/us/en/blog/communication-channels/" TargetMode="External"/><Relationship Id="rId2" Type="http://schemas.openxmlformats.org/officeDocument/2006/relationships/hyperlink" Target="https://www.itslimited.com/blog/news/the-importance-of-effective-communication-in-business/" TargetMode="External"/><Relationship Id="rId1" Type="http://schemas.openxmlformats.org/officeDocument/2006/relationships/slideLayout" Target="../slideLayouts/slideLayout2.xml"/><Relationship Id="rId6" Type="http://schemas.openxmlformats.org/officeDocument/2006/relationships/hyperlink" Target="https://helpfulprofessor.com/communication-models/" TargetMode="External"/><Relationship Id="rId5" Type="http://schemas.openxmlformats.org/officeDocument/2006/relationships/hyperlink" Target="https://www.managementstudyguide.com/berlo-model-of-communication.htm" TargetMode="External"/><Relationship Id="rId4" Type="http://schemas.openxmlformats.org/officeDocument/2006/relationships/hyperlink" Target="https://www.britannica.com/topic/Amazoncom"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181497" y="247151"/>
            <a:ext cx="10010503" cy="1333454"/>
          </a:xfrm>
        </p:spPr>
        <p:txBody>
          <a:bodyPr>
            <a:normAutofit fontScale="90000"/>
          </a:bodyPr>
          <a:lstStyle/>
          <a:p>
            <a:r>
              <a:rPr lang="en-GB" sz="4000" dirty="0" smtClean="0">
                <a:solidFill>
                  <a:srgbClr val="FFFF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Strategies for Effective Communication in a Business Setting</a:t>
            </a:r>
            <a:endParaRPr lang="en-GB" sz="4000" dirty="0">
              <a:solidFill>
                <a:srgbClr val="FFFF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1876424" y="2024743"/>
            <a:ext cx="8791575" cy="4611187"/>
          </a:xfrm>
        </p:spPr>
        <p:txBody>
          <a:bodyPr>
            <a:normAutofit/>
          </a:bodyPr>
          <a:lstStyle/>
          <a:p>
            <a:r>
              <a:rPr lang="en-GB" u="sng" dirty="0" smtClean="0">
                <a:solidFill>
                  <a:srgbClr val="FFFF00"/>
                </a:solidFill>
                <a:latin typeface="Arial" panose="020B0604020202020204" pitchFamily="34" charset="0"/>
                <a:cs typeface="Arial" panose="020B0604020202020204" pitchFamily="34" charset="0"/>
              </a:rPr>
              <a:t>Students:</a:t>
            </a:r>
          </a:p>
          <a:p>
            <a:pPr marL="457200" indent="-457200">
              <a:buFont typeface="+mj-lt"/>
              <a:buAutoNum type="arabicPeriod"/>
            </a:pPr>
            <a:r>
              <a:rPr lang="en-GB" dirty="0" err="1" smtClean="0">
                <a:solidFill>
                  <a:schemeClr val="tx1"/>
                </a:solidFill>
                <a:latin typeface="Arial" panose="020B0604020202020204" pitchFamily="34" charset="0"/>
                <a:cs typeface="Arial" panose="020B0604020202020204" pitchFamily="34" charset="0"/>
              </a:rPr>
              <a:t>Nicoleta</a:t>
            </a:r>
            <a:r>
              <a:rPr lang="en-GB" dirty="0" smtClean="0">
                <a:solidFill>
                  <a:schemeClr val="tx1"/>
                </a:solidFill>
                <a:latin typeface="Arial" panose="020B0604020202020204" pitchFamily="34" charset="0"/>
                <a:cs typeface="Arial" panose="020B0604020202020204" pitchFamily="34" charset="0"/>
              </a:rPr>
              <a:t> </a:t>
            </a:r>
            <a:r>
              <a:rPr lang="en-GB" dirty="0" err="1" smtClean="0">
                <a:solidFill>
                  <a:schemeClr val="tx1"/>
                </a:solidFill>
                <a:latin typeface="Arial" panose="020B0604020202020204" pitchFamily="34" charset="0"/>
                <a:cs typeface="Arial" panose="020B0604020202020204" pitchFamily="34" charset="0"/>
              </a:rPr>
              <a:t>elena</a:t>
            </a:r>
            <a:r>
              <a:rPr lang="en-GB" dirty="0" smtClean="0">
                <a:solidFill>
                  <a:schemeClr val="tx1"/>
                </a:solidFill>
                <a:latin typeface="Arial" panose="020B0604020202020204" pitchFamily="34" charset="0"/>
                <a:cs typeface="Arial" panose="020B0604020202020204" pitchFamily="34" charset="0"/>
              </a:rPr>
              <a:t> </a:t>
            </a:r>
            <a:r>
              <a:rPr lang="en-GB" dirty="0" err="1" smtClean="0">
                <a:solidFill>
                  <a:schemeClr val="tx1"/>
                </a:solidFill>
                <a:latin typeface="Arial" panose="020B0604020202020204" pitchFamily="34" charset="0"/>
                <a:cs typeface="Arial" panose="020B0604020202020204" pitchFamily="34" charset="0"/>
              </a:rPr>
              <a:t>ispas</a:t>
            </a:r>
            <a:r>
              <a:rPr lang="en-GB" dirty="0" smtClean="0">
                <a:solidFill>
                  <a:schemeClr val="tx1"/>
                </a:solidFill>
                <a:latin typeface="Arial" panose="020B0604020202020204" pitchFamily="34" charset="0"/>
                <a:cs typeface="Arial" panose="020B0604020202020204" pitchFamily="34" charset="0"/>
              </a:rPr>
              <a:t> – 2113247</a:t>
            </a:r>
            <a:endParaRPr lang="en-GB" dirty="0">
              <a:solidFill>
                <a:schemeClr val="tx1"/>
              </a:solidFill>
              <a:latin typeface="Arial" panose="020B0604020202020204" pitchFamily="34" charset="0"/>
              <a:cs typeface="Arial" panose="020B0604020202020204" pitchFamily="34" charset="0"/>
            </a:endParaRPr>
          </a:p>
          <a:p>
            <a:pPr marL="457200" indent="-457200">
              <a:buFont typeface="+mj-lt"/>
              <a:buAutoNum type="arabicPeriod"/>
            </a:pPr>
            <a:r>
              <a:rPr lang="en-GB" dirty="0" smtClean="0">
                <a:solidFill>
                  <a:schemeClr val="tx1"/>
                </a:solidFill>
                <a:latin typeface="Arial" panose="020B0604020202020204" pitchFamily="34" charset="0"/>
                <a:cs typeface="Arial" panose="020B0604020202020204" pitchFamily="34" charset="0"/>
              </a:rPr>
              <a:t>Cristina </a:t>
            </a:r>
            <a:r>
              <a:rPr lang="en-GB" dirty="0" err="1" smtClean="0">
                <a:solidFill>
                  <a:schemeClr val="tx1"/>
                </a:solidFill>
                <a:latin typeface="Arial" panose="020B0604020202020204" pitchFamily="34" charset="0"/>
                <a:cs typeface="Arial" panose="020B0604020202020204" pitchFamily="34" charset="0"/>
              </a:rPr>
              <a:t>sardaru</a:t>
            </a:r>
            <a:r>
              <a:rPr lang="en-GB" dirty="0" smtClean="0">
                <a:solidFill>
                  <a:schemeClr val="tx1"/>
                </a:solidFill>
                <a:latin typeface="Arial" panose="020B0604020202020204" pitchFamily="34" charset="0"/>
                <a:cs typeface="Arial" panose="020B0604020202020204" pitchFamily="34" charset="0"/>
              </a:rPr>
              <a:t> – 1816279</a:t>
            </a:r>
          </a:p>
          <a:p>
            <a:pPr marL="457200" indent="-457200">
              <a:buFont typeface="+mj-lt"/>
              <a:buAutoNum type="arabicPeriod"/>
            </a:pPr>
            <a:r>
              <a:rPr lang="en-GB" dirty="0" smtClean="0">
                <a:solidFill>
                  <a:schemeClr val="tx1"/>
                </a:solidFill>
                <a:latin typeface="Arial" panose="020B0604020202020204" pitchFamily="34" charset="0"/>
                <a:cs typeface="Arial" panose="020B0604020202020204" pitchFamily="34" charset="0"/>
              </a:rPr>
              <a:t>Adrian </a:t>
            </a:r>
            <a:r>
              <a:rPr lang="en-GB" dirty="0" err="1" smtClean="0">
                <a:solidFill>
                  <a:schemeClr val="tx1"/>
                </a:solidFill>
                <a:latin typeface="Arial" panose="020B0604020202020204" pitchFamily="34" charset="0"/>
                <a:cs typeface="Arial" panose="020B0604020202020204" pitchFamily="34" charset="0"/>
              </a:rPr>
              <a:t>ciurea</a:t>
            </a:r>
            <a:r>
              <a:rPr lang="en-GB" dirty="0" smtClean="0">
                <a:solidFill>
                  <a:schemeClr val="tx1"/>
                </a:solidFill>
                <a:latin typeface="Arial" panose="020B0604020202020204" pitchFamily="34" charset="0"/>
                <a:cs typeface="Arial" panose="020B0604020202020204" pitchFamily="34" charset="0"/>
              </a:rPr>
              <a:t> – 2123356</a:t>
            </a:r>
          </a:p>
          <a:p>
            <a:pPr marL="457200" indent="-457200">
              <a:buFont typeface="+mj-lt"/>
              <a:buAutoNum type="arabicPeriod"/>
            </a:pPr>
            <a:r>
              <a:rPr lang="en-GB" dirty="0" smtClean="0">
                <a:solidFill>
                  <a:schemeClr val="tx1"/>
                </a:solidFill>
                <a:latin typeface="Arial" panose="020B0604020202020204" pitchFamily="34" charset="0"/>
                <a:cs typeface="Arial" panose="020B0604020202020204" pitchFamily="34" charset="0"/>
              </a:rPr>
              <a:t>Catalina </a:t>
            </a:r>
            <a:r>
              <a:rPr lang="en-GB" dirty="0" err="1" smtClean="0">
                <a:solidFill>
                  <a:schemeClr val="tx1"/>
                </a:solidFill>
                <a:latin typeface="Arial" panose="020B0604020202020204" pitchFamily="34" charset="0"/>
                <a:cs typeface="Arial" panose="020B0604020202020204" pitchFamily="34" charset="0"/>
              </a:rPr>
              <a:t>mihaela</a:t>
            </a:r>
            <a:r>
              <a:rPr lang="en-GB" dirty="0" smtClean="0">
                <a:solidFill>
                  <a:schemeClr val="tx1"/>
                </a:solidFill>
                <a:latin typeface="Arial" panose="020B0604020202020204" pitchFamily="34" charset="0"/>
                <a:cs typeface="Arial" panose="020B0604020202020204" pitchFamily="34" charset="0"/>
              </a:rPr>
              <a:t> </a:t>
            </a:r>
            <a:r>
              <a:rPr lang="en-GB" dirty="0" err="1" smtClean="0">
                <a:solidFill>
                  <a:schemeClr val="tx1"/>
                </a:solidFill>
                <a:latin typeface="Arial" panose="020B0604020202020204" pitchFamily="34" charset="0"/>
                <a:cs typeface="Arial" panose="020B0604020202020204" pitchFamily="34" charset="0"/>
              </a:rPr>
              <a:t>iovu</a:t>
            </a:r>
            <a:r>
              <a:rPr lang="en-GB" dirty="0" smtClean="0">
                <a:solidFill>
                  <a:schemeClr val="tx1"/>
                </a:solidFill>
                <a:latin typeface="Arial" panose="020B0604020202020204" pitchFamily="34" charset="0"/>
                <a:cs typeface="Arial" panose="020B0604020202020204" pitchFamily="34" charset="0"/>
              </a:rPr>
              <a:t> – 2112981</a:t>
            </a:r>
          </a:p>
          <a:p>
            <a:r>
              <a:rPr lang="en-GB" u="sng" dirty="0">
                <a:solidFill>
                  <a:srgbClr val="FFFF00"/>
                </a:solidFill>
                <a:latin typeface="Arial" panose="020B0604020202020204" pitchFamily="34" charset="0"/>
                <a:cs typeface="Arial" panose="020B0604020202020204" pitchFamily="34" charset="0"/>
              </a:rPr>
              <a:t>Module title:</a:t>
            </a:r>
            <a:r>
              <a:rPr lang="en-GB" dirty="0">
                <a:solidFill>
                  <a:srgbClr val="FFFF00"/>
                </a:solidFill>
                <a:latin typeface="Arial" panose="020B0604020202020204" pitchFamily="34" charset="0"/>
                <a:cs typeface="Arial" panose="020B0604020202020204" pitchFamily="34" charset="0"/>
              </a:rPr>
              <a:t> </a:t>
            </a:r>
            <a:r>
              <a:rPr lang="en-GB" dirty="0">
                <a:solidFill>
                  <a:schemeClr val="tx1"/>
                </a:solidFill>
                <a:latin typeface="Arial" panose="020B0604020202020204" pitchFamily="34" charset="0"/>
                <a:cs typeface="Arial" panose="020B0604020202020204" pitchFamily="34" charset="0"/>
              </a:rPr>
              <a:t>Effective Team Working and Communication</a:t>
            </a:r>
            <a:endParaRPr lang="en-GB" dirty="0" smtClean="0">
              <a:solidFill>
                <a:schemeClr val="tx1"/>
              </a:solidFill>
              <a:latin typeface="Arial" panose="020B0604020202020204" pitchFamily="34" charset="0"/>
              <a:cs typeface="Arial" panose="020B0604020202020204" pitchFamily="34" charset="0"/>
            </a:endParaRPr>
          </a:p>
          <a:p>
            <a:r>
              <a:rPr lang="en-GB" u="sng" dirty="0" smtClean="0">
                <a:solidFill>
                  <a:srgbClr val="FFFF00"/>
                </a:solidFill>
                <a:latin typeface="Arial" panose="020B0604020202020204" pitchFamily="34" charset="0"/>
                <a:cs typeface="Arial" panose="020B0604020202020204" pitchFamily="34" charset="0"/>
              </a:rPr>
              <a:t>Module </a:t>
            </a:r>
            <a:r>
              <a:rPr lang="en-GB" u="sng" dirty="0">
                <a:solidFill>
                  <a:srgbClr val="FFFF00"/>
                </a:solidFill>
                <a:latin typeface="Arial" panose="020B0604020202020204" pitchFamily="34" charset="0"/>
                <a:cs typeface="Arial" panose="020B0604020202020204" pitchFamily="34" charset="0"/>
              </a:rPr>
              <a:t>code:</a:t>
            </a:r>
            <a:r>
              <a:rPr lang="en-GB" dirty="0">
                <a:solidFill>
                  <a:srgbClr val="FFFF00"/>
                </a:solidFill>
                <a:latin typeface="Arial" panose="020B0604020202020204" pitchFamily="34" charset="0"/>
                <a:cs typeface="Arial" panose="020B0604020202020204" pitchFamily="34" charset="0"/>
              </a:rPr>
              <a:t> </a:t>
            </a:r>
            <a:r>
              <a:rPr lang="en-GB" dirty="0" smtClean="0">
                <a:solidFill>
                  <a:schemeClr val="tx1"/>
                </a:solidFill>
                <a:latin typeface="Arial" panose="020B0604020202020204" pitchFamily="34" charset="0"/>
                <a:cs typeface="Arial" panose="020B0604020202020204" pitchFamily="34" charset="0"/>
              </a:rPr>
              <a:t>BMSW4002</a:t>
            </a:r>
          </a:p>
          <a:p>
            <a:r>
              <a:rPr lang="en-GB" u="sng" dirty="0" smtClean="0">
                <a:solidFill>
                  <a:srgbClr val="FFFF00"/>
                </a:solidFill>
                <a:latin typeface="Arial" panose="020B0604020202020204" pitchFamily="34" charset="0"/>
                <a:cs typeface="Arial" panose="020B0604020202020204" pitchFamily="34" charset="0"/>
              </a:rPr>
              <a:t>Lecturer:</a:t>
            </a:r>
            <a:r>
              <a:rPr lang="en-GB" dirty="0" smtClean="0">
                <a:solidFill>
                  <a:srgbClr val="FFFF00"/>
                </a:solidFill>
                <a:latin typeface="Arial" panose="020B0604020202020204" pitchFamily="34" charset="0"/>
                <a:cs typeface="Arial" panose="020B0604020202020204" pitchFamily="34" charset="0"/>
              </a:rPr>
              <a:t> </a:t>
            </a:r>
            <a:r>
              <a:rPr lang="en-GB" dirty="0" smtClean="0">
                <a:solidFill>
                  <a:schemeClr val="tx1"/>
                </a:solidFill>
                <a:latin typeface="Arial" panose="020B0604020202020204" pitchFamily="34" charset="0"/>
                <a:cs typeface="Arial" panose="020B0604020202020204" pitchFamily="34" charset="0"/>
              </a:rPr>
              <a:t>Muhammad </a:t>
            </a:r>
            <a:r>
              <a:rPr lang="en-GB" dirty="0" err="1" smtClean="0">
                <a:solidFill>
                  <a:schemeClr val="tx1"/>
                </a:solidFill>
                <a:latin typeface="Arial" panose="020B0604020202020204" pitchFamily="34" charset="0"/>
                <a:cs typeface="Arial" panose="020B0604020202020204" pitchFamily="34" charset="0"/>
              </a:rPr>
              <a:t>islam</a:t>
            </a:r>
            <a:endParaRPr lang="en-GB" dirty="0" smtClean="0">
              <a:solidFill>
                <a:schemeClr val="tx1"/>
              </a:solidFill>
              <a:latin typeface="Arial" panose="020B0604020202020204" pitchFamily="34" charset="0"/>
              <a:cs typeface="Arial" panose="020B0604020202020204" pitchFamily="34" charset="0"/>
            </a:endParaRPr>
          </a:p>
          <a:p>
            <a:endParaRPr lang="en-GB" dirty="0" smtClean="0"/>
          </a:p>
        </p:txBody>
      </p:sp>
    </p:spTree>
    <p:extLst>
      <p:ext uri="{BB962C8B-B14F-4D97-AF65-F5344CB8AC3E}">
        <p14:creationId xmlns:p14="http://schemas.microsoft.com/office/powerpoint/2010/main" val="323971277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400" b="1" dirty="0" smtClean="0">
                <a:solidFill>
                  <a:srgbClr val="FFFF00"/>
                </a:solidFill>
                <a:latin typeface="Arial" panose="020B0604020202020204" pitchFamily="34" charset="0"/>
                <a:cs typeface="Arial" panose="020B0604020202020204" pitchFamily="34" charset="0"/>
              </a:rPr>
              <a:t>What is the importance of Effective communication in a business:</a:t>
            </a:r>
            <a:endParaRPr lang="en-GB" sz="3400" b="1" dirty="0">
              <a:solidFill>
                <a:srgbClr val="FFFF00"/>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pPr marL="0" indent="0">
              <a:buNone/>
            </a:pPr>
            <a:r>
              <a:rPr lang="en-GB" sz="2200" dirty="0">
                <a:latin typeface="Arial" panose="020B0604020202020204" pitchFamily="34" charset="0"/>
                <a:cs typeface="Arial" panose="020B0604020202020204" pitchFamily="34" charset="0"/>
              </a:rPr>
              <a:t>Business success depends on good communication. The potential of organisations and their employees cannot be fully realized without it. Despite knowing the importance of effective communication, it's often overlooked. The benefits of communicating effectively with colleagues, clients and suppliers are numerous.</a:t>
            </a:r>
          </a:p>
        </p:txBody>
      </p:sp>
      <p:sp>
        <p:nvSpPr>
          <p:cNvPr id="4" name="TextBox 3"/>
          <p:cNvSpPr txBox="1"/>
          <p:nvPr/>
        </p:nvSpPr>
        <p:spPr>
          <a:xfrm>
            <a:off x="8098971" y="6365557"/>
            <a:ext cx="3679961" cy="492443"/>
          </a:xfrm>
          <a:prstGeom prst="rect">
            <a:avLst/>
          </a:prstGeom>
          <a:noFill/>
        </p:spPr>
        <p:txBody>
          <a:bodyPr wrap="square" rtlCol="0">
            <a:spAutoFit/>
          </a:bodyPr>
          <a:lstStyle/>
          <a:p>
            <a:r>
              <a:rPr lang="en-GB" sz="2600" b="1" dirty="0" err="1" smtClean="0">
                <a:solidFill>
                  <a:srgbClr val="FFFF00"/>
                </a:solidFill>
                <a:latin typeface="Arial" panose="020B0604020202020204" pitchFamily="34" charset="0"/>
                <a:cs typeface="Arial" panose="020B0604020202020204" pitchFamily="34" charset="0"/>
              </a:rPr>
              <a:t>Nicoleta</a:t>
            </a:r>
            <a:r>
              <a:rPr lang="en-GB" sz="2600" b="1" dirty="0" smtClean="0">
                <a:solidFill>
                  <a:srgbClr val="FFFF00"/>
                </a:solidFill>
                <a:latin typeface="Arial" panose="020B0604020202020204" pitchFamily="34" charset="0"/>
                <a:cs typeface="Arial" panose="020B0604020202020204" pitchFamily="34" charset="0"/>
              </a:rPr>
              <a:t> Elena </a:t>
            </a:r>
            <a:r>
              <a:rPr lang="en-GB" sz="2600" b="1" dirty="0" err="1" smtClean="0">
                <a:solidFill>
                  <a:srgbClr val="FFFF00"/>
                </a:solidFill>
                <a:latin typeface="Arial" panose="020B0604020202020204" pitchFamily="34" charset="0"/>
                <a:cs typeface="Arial" panose="020B0604020202020204" pitchFamily="34" charset="0"/>
              </a:rPr>
              <a:t>Ispas</a:t>
            </a:r>
            <a:endParaRPr lang="en-GB" sz="2600" b="1" dirty="0">
              <a:solidFill>
                <a:srgbClr val="FFFF00"/>
              </a:solidFill>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41412" y="4582954"/>
            <a:ext cx="3067050" cy="1495425"/>
          </a:xfrm>
          <a:prstGeom prst="rect">
            <a:avLst/>
          </a:prstGeom>
        </p:spPr>
      </p:pic>
    </p:spTree>
    <p:extLst>
      <p:ext uri="{BB962C8B-B14F-4D97-AF65-F5344CB8AC3E}">
        <p14:creationId xmlns:p14="http://schemas.microsoft.com/office/powerpoint/2010/main" val="26967601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400" b="1" dirty="0" smtClean="0">
                <a:solidFill>
                  <a:srgbClr val="FFFF00"/>
                </a:solidFill>
                <a:latin typeface="Arial" panose="020B0604020202020204" pitchFamily="34" charset="0"/>
                <a:cs typeface="Arial" panose="020B0604020202020204" pitchFamily="34" charset="0"/>
              </a:rPr>
              <a:t>Who Is amazon:</a:t>
            </a:r>
            <a:endParaRPr lang="en-GB" sz="3400" dirty="0">
              <a:solidFill>
                <a:srgbClr val="FFFF00"/>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pPr marL="0" indent="0">
              <a:buNone/>
            </a:pPr>
            <a:r>
              <a:rPr lang="en-GB" sz="2200" dirty="0" smtClean="0">
                <a:latin typeface="Arial" panose="020B0604020202020204" pitchFamily="34" charset="0"/>
                <a:cs typeface="Arial" panose="020B0604020202020204" pitchFamily="34" charset="0"/>
              </a:rPr>
              <a:t>With </a:t>
            </a:r>
            <a:r>
              <a:rPr lang="en-GB" sz="2200" dirty="0">
                <a:latin typeface="Arial" panose="020B0604020202020204" pitchFamily="34" charset="0"/>
                <a:cs typeface="Arial" panose="020B0604020202020204" pitchFamily="34" charset="0"/>
              </a:rPr>
              <a:t>millions of customers, Amazon.com sells books, music, movies, housewares, electronics, toys, and many other goods. </a:t>
            </a:r>
            <a:r>
              <a:rPr lang="en-GB" sz="2200" dirty="0"/>
              <a:t> </a:t>
            </a:r>
          </a:p>
        </p:txBody>
      </p:sp>
      <p:sp>
        <p:nvSpPr>
          <p:cNvPr id="4" name="TextBox 3"/>
          <p:cNvSpPr txBox="1"/>
          <p:nvPr/>
        </p:nvSpPr>
        <p:spPr>
          <a:xfrm>
            <a:off x="8059781" y="6365557"/>
            <a:ext cx="3853543" cy="492443"/>
          </a:xfrm>
          <a:prstGeom prst="rect">
            <a:avLst/>
          </a:prstGeom>
          <a:noFill/>
        </p:spPr>
        <p:txBody>
          <a:bodyPr wrap="square" rtlCol="0">
            <a:spAutoFit/>
          </a:bodyPr>
          <a:lstStyle/>
          <a:p>
            <a:r>
              <a:rPr lang="en-GB" sz="2600" b="1" dirty="0" err="1" smtClean="0">
                <a:solidFill>
                  <a:srgbClr val="FFFF00"/>
                </a:solidFill>
                <a:latin typeface="Arial" panose="020B0604020202020204" pitchFamily="34" charset="0"/>
                <a:cs typeface="Arial" panose="020B0604020202020204" pitchFamily="34" charset="0"/>
              </a:rPr>
              <a:t>Nicoleta</a:t>
            </a:r>
            <a:r>
              <a:rPr lang="en-GB" sz="2600" b="1" dirty="0" smtClean="0">
                <a:solidFill>
                  <a:srgbClr val="FFFF00"/>
                </a:solidFill>
                <a:latin typeface="Arial" panose="020B0604020202020204" pitchFamily="34" charset="0"/>
                <a:cs typeface="Arial" panose="020B0604020202020204" pitchFamily="34" charset="0"/>
              </a:rPr>
              <a:t> Elena </a:t>
            </a:r>
            <a:r>
              <a:rPr lang="en-GB" sz="2600" b="1" dirty="0" err="1" smtClean="0">
                <a:solidFill>
                  <a:srgbClr val="FFFF00"/>
                </a:solidFill>
                <a:latin typeface="Arial" panose="020B0604020202020204" pitchFamily="34" charset="0"/>
                <a:cs typeface="Arial" panose="020B0604020202020204" pitchFamily="34" charset="0"/>
              </a:rPr>
              <a:t>Ispas</a:t>
            </a:r>
            <a:endParaRPr lang="en-GB" sz="2600" b="1" dirty="0">
              <a:solidFill>
                <a:srgbClr val="FFFF00"/>
              </a:solidFill>
              <a:latin typeface="Arial" panose="020B0604020202020204" pitchFamily="34" charset="0"/>
              <a:cs typeface="Arial" panose="020B0604020202020204" pitchFamily="34" charset="0"/>
            </a:endParaRP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41412" y="4155123"/>
            <a:ext cx="3180187" cy="1923256"/>
          </a:xfrm>
          <a:prstGeom prst="rect">
            <a:avLst/>
          </a:prstGeom>
        </p:spPr>
      </p:pic>
    </p:spTree>
    <p:extLst>
      <p:ext uri="{BB962C8B-B14F-4D97-AF65-F5344CB8AC3E}">
        <p14:creationId xmlns:p14="http://schemas.microsoft.com/office/powerpoint/2010/main" val="23096404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400" b="1" dirty="0" smtClean="0">
                <a:solidFill>
                  <a:srgbClr val="FFFF00"/>
                </a:solidFill>
                <a:latin typeface="Arial" panose="020B0604020202020204" pitchFamily="34" charset="0"/>
                <a:cs typeface="Arial" panose="020B0604020202020204" pitchFamily="34" charset="0"/>
              </a:rPr>
              <a:t>Benefits of the organisation:</a:t>
            </a:r>
            <a:endParaRPr lang="en-GB" sz="3400" b="1" dirty="0">
              <a:solidFill>
                <a:srgbClr val="FFFF00"/>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r>
              <a:rPr lang="en-GB" sz="2200" dirty="0">
                <a:latin typeface="Arial" panose="020B0604020202020204" pitchFamily="34" charset="0"/>
                <a:cs typeface="Arial" panose="020B0604020202020204" pitchFamily="34" charset="0"/>
              </a:rPr>
              <a:t>Financial </a:t>
            </a:r>
            <a:r>
              <a:rPr lang="en-GB" sz="2200" dirty="0" smtClean="0">
                <a:latin typeface="Arial" panose="020B0604020202020204" pitchFamily="34" charset="0"/>
                <a:cs typeface="Arial" panose="020B0604020202020204" pitchFamily="34" charset="0"/>
              </a:rPr>
              <a:t>success - </a:t>
            </a:r>
            <a:r>
              <a:rPr lang="en-GB" sz="2200" dirty="0">
                <a:latin typeface="Arial" panose="020B0604020202020204" pitchFamily="34" charset="0"/>
                <a:cs typeface="Arial" panose="020B0604020202020204" pitchFamily="34" charset="0"/>
              </a:rPr>
              <a:t>Through competitive pay, we help our employees achieve their </a:t>
            </a:r>
            <a:r>
              <a:rPr lang="en-GB" sz="2200" dirty="0" smtClean="0">
                <a:latin typeface="Arial" panose="020B0604020202020204" pitchFamily="34" charset="0"/>
                <a:cs typeface="Arial" panose="020B0604020202020204" pitchFamily="34" charset="0"/>
              </a:rPr>
              <a:t>goals.</a:t>
            </a:r>
          </a:p>
          <a:p>
            <a:r>
              <a:rPr lang="en-GB" sz="2200" dirty="0" smtClean="0">
                <a:latin typeface="Arial" panose="020B0604020202020204" pitchFamily="34" charset="0"/>
                <a:cs typeface="Arial" panose="020B0604020202020204" pitchFamily="34" charset="0"/>
              </a:rPr>
              <a:t>Employee health - </a:t>
            </a:r>
            <a:r>
              <a:rPr lang="en-GB" sz="2200" dirty="0">
                <a:latin typeface="Arial" panose="020B0604020202020204" pitchFamily="34" charset="0"/>
                <a:cs typeface="Arial" panose="020B0604020202020204" pitchFamily="34" charset="0"/>
              </a:rPr>
              <a:t>Healthy and happy employees are our priority. Every regular full-time employee at our company is entitled to medical, dental, and vision insurance</a:t>
            </a:r>
            <a:r>
              <a:rPr lang="en-GB" sz="2200" dirty="0" smtClean="0">
                <a:latin typeface="Arial" panose="020B0604020202020204" pitchFamily="34" charset="0"/>
                <a:cs typeface="Arial" panose="020B0604020202020204" pitchFamily="34" charset="0"/>
              </a:rPr>
              <a:t>.</a:t>
            </a:r>
          </a:p>
          <a:p>
            <a:r>
              <a:rPr lang="en-GB" sz="2200" dirty="0" smtClean="0">
                <a:latin typeface="Arial" panose="020B0604020202020204" pitchFamily="34" charset="0"/>
                <a:cs typeface="Arial" panose="020B0604020202020204" pitchFamily="34" charset="0"/>
              </a:rPr>
              <a:t>Caring for families - </a:t>
            </a:r>
            <a:r>
              <a:rPr lang="en-GB" sz="2200" dirty="0">
                <a:latin typeface="Arial" panose="020B0604020202020204" pitchFamily="34" charset="0"/>
                <a:cs typeface="Arial" panose="020B0604020202020204" pitchFamily="34" charset="0"/>
              </a:rPr>
              <a:t>Compensation and valuable benefits are provided to our employees for their hard work.</a:t>
            </a:r>
          </a:p>
        </p:txBody>
      </p:sp>
      <p:sp>
        <p:nvSpPr>
          <p:cNvPr id="4" name="TextBox 3"/>
          <p:cNvSpPr txBox="1"/>
          <p:nvPr/>
        </p:nvSpPr>
        <p:spPr>
          <a:xfrm>
            <a:off x="8098973" y="6365557"/>
            <a:ext cx="3411256" cy="492443"/>
          </a:xfrm>
          <a:prstGeom prst="rect">
            <a:avLst/>
          </a:prstGeom>
          <a:noFill/>
        </p:spPr>
        <p:txBody>
          <a:bodyPr wrap="square" rtlCol="0">
            <a:spAutoFit/>
          </a:bodyPr>
          <a:lstStyle/>
          <a:p>
            <a:r>
              <a:rPr lang="en-GB" sz="2600" b="1" dirty="0" err="1" smtClean="0">
                <a:solidFill>
                  <a:srgbClr val="FFFF00"/>
                </a:solidFill>
                <a:latin typeface="Arial" panose="020B0604020202020204" pitchFamily="34" charset="0"/>
                <a:cs typeface="Arial" panose="020B0604020202020204" pitchFamily="34" charset="0"/>
              </a:rPr>
              <a:t>Nicoleta</a:t>
            </a:r>
            <a:r>
              <a:rPr lang="en-GB" sz="2600" b="1" dirty="0" smtClean="0">
                <a:solidFill>
                  <a:srgbClr val="FFFF00"/>
                </a:solidFill>
                <a:latin typeface="Arial" panose="020B0604020202020204" pitchFamily="34" charset="0"/>
                <a:cs typeface="Arial" panose="020B0604020202020204" pitchFamily="34" charset="0"/>
              </a:rPr>
              <a:t> Elena </a:t>
            </a:r>
            <a:r>
              <a:rPr lang="en-GB" sz="2600" b="1" dirty="0" err="1" smtClean="0">
                <a:solidFill>
                  <a:srgbClr val="FFFF00"/>
                </a:solidFill>
                <a:latin typeface="Arial" panose="020B0604020202020204" pitchFamily="34" charset="0"/>
                <a:cs typeface="Arial" panose="020B0604020202020204" pitchFamily="34" charset="0"/>
              </a:rPr>
              <a:t>Ispas</a:t>
            </a:r>
            <a:endParaRPr lang="en-GB" sz="2600" b="1" dirty="0">
              <a:solidFill>
                <a:srgbClr val="FFFF00"/>
              </a:solidFill>
              <a:latin typeface="Arial" panose="020B0604020202020204" pitchFamily="34" charset="0"/>
              <a:cs typeface="Arial" panose="020B060402020202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229263" y="728843"/>
            <a:ext cx="2280966" cy="1520644"/>
          </a:xfrm>
          <a:prstGeom prst="rect">
            <a:avLst/>
          </a:prstGeom>
        </p:spPr>
      </p:pic>
    </p:spTree>
    <p:extLst>
      <p:ext uri="{BB962C8B-B14F-4D97-AF65-F5344CB8AC3E}">
        <p14:creationId xmlns:p14="http://schemas.microsoft.com/office/powerpoint/2010/main" val="339092186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9E7ED9-B066-A786-8CD1-2E2B197DC177}"/>
              </a:ext>
            </a:extLst>
          </p:cNvPr>
          <p:cNvSpPr>
            <a:spLocks noGrp="1"/>
          </p:cNvSpPr>
          <p:nvPr>
            <p:ph type="title"/>
          </p:nvPr>
        </p:nvSpPr>
        <p:spPr>
          <a:xfrm>
            <a:off x="1047280" y="759805"/>
            <a:ext cx="10306520" cy="1325563"/>
          </a:xfrm>
        </p:spPr>
        <p:txBody>
          <a:bodyPr>
            <a:noAutofit/>
          </a:bodyPr>
          <a:lstStyle/>
          <a:p>
            <a:r>
              <a:rPr lang="en-US" sz="3400" b="1" dirty="0">
                <a:solidFill>
                  <a:srgbClr val="FFFF00"/>
                </a:solidFill>
                <a:latin typeface="Arial" panose="020B0604020202020204" pitchFamily="34" charset="0"/>
                <a:cs typeface="Arial" panose="020B0604020202020204" pitchFamily="34" charset="0"/>
              </a:rPr>
              <a:t>How should the organization use the theories relating to models of </a:t>
            </a:r>
            <a:r>
              <a:rPr lang="en-US" sz="3400" b="1" dirty="0" smtClean="0">
                <a:solidFill>
                  <a:srgbClr val="FFFF00"/>
                </a:solidFill>
                <a:latin typeface="Arial" panose="020B0604020202020204" pitchFamily="34" charset="0"/>
                <a:cs typeface="Arial" panose="020B0604020202020204" pitchFamily="34" charset="0"/>
              </a:rPr>
              <a:t>communication:</a:t>
            </a:r>
            <a:endParaRPr lang="en-US" sz="3400" b="1" dirty="0">
              <a:solidFill>
                <a:srgbClr val="FFFF0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2FBC282-935C-22A8-6BC1-09BE6C25A90B}"/>
              </a:ext>
            </a:extLst>
          </p:cNvPr>
          <p:cNvSpPr>
            <a:spLocks noGrp="1"/>
          </p:cNvSpPr>
          <p:nvPr>
            <p:ph idx="1"/>
          </p:nvPr>
        </p:nvSpPr>
        <p:spPr>
          <a:xfrm>
            <a:off x="1424904" y="2494450"/>
            <a:ext cx="4053545" cy="3563159"/>
          </a:xfrm>
        </p:spPr>
        <p:txBody>
          <a:bodyPr>
            <a:normAutofit fontScale="92500" lnSpcReduction="20000"/>
          </a:bodyPr>
          <a:lstStyle/>
          <a:p>
            <a:pPr marL="0" indent="0">
              <a:buNone/>
            </a:pPr>
            <a:r>
              <a:rPr lang="en-US" sz="2000" dirty="0">
                <a:latin typeface="Arial" panose="020B0604020202020204" pitchFamily="34" charset="0"/>
                <a:cs typeface="Arial" panose="020B0604020202020204" pitchFamily="34" charset="0"/>
              </a:rPr>
              <a:t>Organizations should use models of communication in order to create a structured base of communication and to make sure everyone knows how to communicate and understand each other while also learning how to turn their thoughts into words and choose their words carefully in order to make sure they can appeal and influence each other and not offend </a:t>
            </a:r>
            <a:r>
              <a:rPr lang="en-US" sz="2000" dirty="0" smtClean="0">
                <a:latin typeface="Arial" panose="020B0604020202020204" pitchFamily="34" charset="0"/>
                <a:cs typeface="Arial" panose="020B0604020202020204" pitchFamily="34" charset="0"/>
              </a:rPr>
              <a:t>anyone</a:t>
            </a:r>
            <a:r>
              <a:rPr lang="en-US" sz="2000" dirty="0" smtClean="0"/>
              <a:t>. </a:t>
            </a:r>
            <a:endParaRPr lang="en-US" sz="2000" dirty="0"/>
          </a:p>
        </p:txBody>
      </p:sp>
      <p:pic>
        <p:nvPicPr>
          <p:cNvPr id="7" name="Graphic 6" descr="User Network">
            <a:extLst>
              <a:ext uri="{FF2B5EF4-FFF2-40B4-BE49-F238E27FC236}">
                <a16:creationId xmlns:a16="http://schemas.microsoft.com/office/drawing/2014/main" id="{41BEB572-933F-9758-A187-54A1161FB43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tretch>
            <a:fillRect/>
          </a:stretch>
        </p:blipFill>
        <p:spPr>
          <a:xfrm>
            <a:off x="6718408" y="2492376"/>
            <a:ext cx="3563372" cy="3563372"/>
          </a:xfrm>
          <a:prstGeom prst="rect">
            <a:avLst/>
          </a:prstGeom>
        </p:spPr>
      </p:pic>
      <p:sp>
        <p:nvSpPr>
          <p:cNvPr id="4" name="TextBox 3"/>
          <p:cNvSpPr txBox="1"/>
          <p:nvPr/>
        </p:nvSpPr>
        <p:spPr>
          <a:xfrm>
            <a:off x="8699863" y="6365557"/>
            <a:ext cx="3605349" cy="492443"/>
          </a:xfrm>
          <a:prstGeom prst="rect">
            <a:avLst/>
          </a:prstGeom>
          <a:noFill/>
        </p:spPr>
        <p:txBody>
          <a:bodyPr wrap="square" rtlCol="0">
            <a:spAutoFit/>
          </a:bodyPr>
          <a:lstStyle/>
          <a:p>
            <a:r>
              <a:rPr lang="en-GB" sz="2600" b="1" dirty="0">
                <a:solidFill>
                  <a:srgbClr val="FFFF00"/>
                </a:solidFill>
                <a:latin typeface="Arial" panose="020B0604020202020204" pitchFamily="34" charset="0"/>
                <a:cs typeface="Arial" panose="020B0604020202020204" pitchFamily="34" charset="0"/>
              </a:rPr>
              <a:t>Cristina </a:t>
            </a:r>
            <a:r>
              <a:rPr lang="en-GB" sz="2600" b="1" dirty="0" err="1" smtClean="0">
                <a:solidFill>
                  <a:srgbClr val="FFFF00"/>
                </a:solidFill>
                <a:latin typeface="Arial" panose="020B0604020202020204" pitchFamily="34" charset="0"/>
                <a:cs typeface="Arial" panose="020B0604020202020204" pitchFamily="34" charset="0"/>
              </a:rPr>
              <a:t>Sardaru</a:t>
            </a:r>
            <a:endParaRPr lang="en-GB" sz="2600" b="1" dirty="0">
              <a:solidFill>
                <a:srgbClr val="FFFF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432564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6CA15-D12D-F2A9-3326-1E3E9099B50E}"/>
              </a:ext>
            </a:extLst>
          </p:cNvPr>
          <p:cNvSpPr>
            <a:spLocks noGrp="1"/>
          </p:cNvSpPr>
          <p:nvPr>
            <p:ph type="title"/>
          </p:nvPr>
        </p:nvSpPr>
        <p:spPr>
          <a:xfrm>
            <a:off x="1047280" y="759805"/>
            <a:ext cx="10306520" cy="1325563"/>
          </a:xfrm>
        </p:spPr>
        <p:txBody>
          <a:bodyPr>
            <a:normAutofit/>
          </a:bodyPr>
          <a:lstStyle/>
          <a:p>
            <a:r>
              <a:rPr lang="en-US" sz="3400" b="1" dirty="0">
                <a:solidFill>
                  <a:srgbClr val="FFFF00"/>
                </a:solidFill>
                <a:latin typeface="Arial" panose="020B0604020202020204" pitchFamily="34" charset="0"/>
                <a:cs typeface="Arial" panose="020B0604020202020204" pitchFamily="34" charset="0"/>
              </a:rPr>
              <a:t>The theory models of </a:t>
            </a:r>
            <a:r>
              <a:rPr lang="en-US" sz="3400" b="1" dirty="0" smtClean="0">
                <a:solidFill>
                  <a:srgbClr val="FFFF00"/>
                </a:solidFill>
                <a:latin typeface="Arial" panose="020B0604020202020204" pitchFamily="34" charset="0"/>
                <a:cs typeface="Arial" panose="020B0604020202020204" pitchFamily="34" charset="0"/>
              </a:rPr>
              <a:t>communication:</a:t>
            </a:r>
            <a:endParaRPr lang="en-US" sz="3400" b="1" dirty="0">
              <a:solidFill>
                <a:srgbClr val="FFFF0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FB5074C-A708-3B11-A655-6CF453CAAA36}"/>
              </a:ext>
            </a:extLst>
          </p:cNvPr>
          <p:cNvSpPr>
            <a:spLocks noGrp="1"/>
          </p:cNvSpPr>
          <p:nvPr>
            <p:ph idx="1"/>
          </p:nvPr>
        </p:nvSpPr>
        <p:spPr>
          <a:xfrm>
            <a:off x="1424904" y="2494450"/>
            <a:ext cx="4053545" cy="3563159"/>
          </a:xfrm>
        </p:spPr>
        <p:txBody>
          <a:bodyPr>
            <a:normAutofit fontScale="92500" lnSpcReduction="20000"/>
          </a:bodyPr>
          <a:lstStyle/>
          <a:p>
            <a:pPr marL="0" indent="0">
              <a:buNone/>
            </a:pPr>
            <a:r>
              <a:rPr lang="en-US" sz="1700" dirty="0">
                <a:latin typeface="Arial" panose="020B0604020202020204" pitchFamily="34" charset="0"/>
                <a:cs typeface="Arial" panose="020B0604020202020204" pitchFamily="34" charset="0"/>
              </a:rPr>
              <a:t>The first Theory of communication I will talk about is the Aristotle Model of Communication where according to his theory the speaker plays a key role in communication as he is the one that takes charge of all the communication and he has the responsibility of putting his thoughts into words in a way that can persuade and influence the listeners who would then respond in the way the speaker wanted them to respond. Because of this the speaker has to make sure they choose they words carefully in order to be taken the way he intends to.</a:t>
            </a:r>
          </a:p>
        </p:txBody>
      </p:sp>
      <p:pic>
        <p:nvPicPr>
          <p:cNvPr id="5" name="Picture 4" descr="Diagram&#10;&#10;Description automatically generated">
            <a:extLst>
              <a:ext uri="{FF2B5EF4-FFF2-40B4-BE49-F238E27FC236}">
                <a16:creationId xmlns:a16="http://schemas.microsoft.com/office/drawing/2014/main" id="{025B7B94-4478-D866-A48D-B03631C6A5A1}"/>
              </a:ext>
            </a:extLst>
          </p:cNvPr>
          <p:cNvPicPr>
            <a:picLocks noChangeAspect="1"/>
          </p:cNvPicPr>
          <p:nvPr/>
        </p:nvPicPr>
        <p:blipFill>
          <a:blip r:embed="rId2"/>
          <a:stretch>
            <a:fillRect/>
          </a:stretch>
        </p:blipFill>
        <p:spPr>
          <a:xfrm>
            <a:off x="6098892" y="2989419"/>
            <a:ext cx="4802404" cy="2569286"/>
          </a:xfrm>
          <a:prstGeom prst="rect">
            <a:avLst/>
          </a:prstGeom>
        </p:spPr>
      </p:pic>
      <p:sp>
        <p:nvSpPr>
          <p:cNvPr id="4" name="TextBox 3"/>
          <p:cNvSpPr txBox="1"/>
          <p:nvPr/>
        </p:nvSpPr>
        <p:spPr>
          <a:xfrm>
            <a:off x="8699863" y="6335486"/>
            <a:ext cx="2952206" cy="769441"/>
          </a:xfrm>
          <a:prstGeom prst="rect">
            <a:avLst/>
          </a:prstGeom>
          <a:noFill/>
        </p:spPr>
        <p:txBody>
          <a:bodyPr wrap="square" rtlCol="0">
            <a:spAutoFit/>
          </a:bodyPr>
          <a:lstStyle/>
          <a:p>
            <a:r>
              <a:rPr lang="en-GB" sz="2600" b="1" dirty="0">
                <a:solidFill>
                  <a:srgbClr val="FFFF00"/>
                </a:solidFill>
                <a:latin typeface="Arial" panose="020B0604020202020204" pitchFamily="34" charset="0"/>
                <a:cs typeface="Arial" panose="020B0604020202020204" pitchFamily="34" charset="0"/>
              </a:rPr>
              <a:t>Cristina </a:t>
            </a:r>
            <a:r>
              <a:rPr lang="en-GB" sz="2600" b="1" dirty="0" err="1">
                <a:solidFill>
                  <a:srgbClr val="FFFF00"/>
                </a:solidFill>
                <a:latin typeface="Arial" panose="020B0604020202020204" pitchFamily="34" charset="0"/>
                <a:cs typeface="Arial" panose="020B0604020202020204" pitchFamily="34" charset="0"/>
              </a:rPr>
              <a:t>Sardaru</a:t>
            </a:r>
            <a:endParaRPr lang="en-GB" sz="2600" b="1" dirty="0">
              <a:solidFill>
                <a:srgbClr val="FFFF00"/>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8754655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BA31F-7FCE-F9B7-BBFE-28E024243645}"/>
              </a:ext>
            </a:extLst>
          </p:cNvPr>
          <p:cNvSpPr>
            <a:spLocks noGrp="1"/>
          </p:cNvSpPr>
          <p:nvPr>
            <p:ph type="title"/>
          </p:nvPr>
        </p:nvSpPr>
        <p:spPr>
          <a:xfrm>
            <a:off x="1047280" y="759805"/>
            <a:ext cx="10306520" cy="1325563"/>
          </a:xfrm>
        </p:spPr>
        <p:txBody>
          <a:bodyPr>
            <a:normAutofit/>
          </a:bodyPr>
          <a:lstStyle/>
          <a:p>
            <a:r>
              <a:rPr lang="en-US" sz="3400" b="1" dirty="0" err="1">
                <a:solidFill>
                  <a:srgbClr val="FFFF00"/>
                </a:solidFill>
                <a:latin typeface="Arial" panose="020B0604020202020204" pitchFamily="34" charset="0"/>
                <a:cs typeface="Arial" panose="020B0604020202020204" pitchFamily="34" charset="0"/>
              </a:rPr>
              <a:t>Berlo’s</a:t>
            </a:r>
            <a:r>
              <a:rPr lang="en-US" sz="3400" b="1" dirty="0">
                <a:solidFill>
                  <a:srgbClr val="FFFF00"/>
                </a:solidFill>
                <a:latin typeface="Arial" panose="020B0604020202020204" pitchFamily="34" charset="0"/>
                <a:cs typeface="Arial" panose="020B0604020202020204" pitchFamily="34" charset="0"/>
              </a:rPr>
              <a:t> model of </a:t>
            </a:r>
            <a:r>
              <a:rPr lang="en-US" sz="3400" b="1" dirty="0" smtClean="0">
                <a:solidFill>
                  <a:srgbClr val="FFFF00"/>
                </a:solidFill>
                <a:latin typeface="Arial" panose="020B0604020202020204" pitchFamily="34" charset="0"/>
                <a:cs typeface="Arial" panose="020B0604020202020204" pitchFamily="34" charset="0"/>
              </a:rPr>
              <a:t>communication: </a:t>
            </a:r>
            <a:endParaRPr lang="en-US" sz="3400" b="1" dirty="0">
              <a:solidFill>
                <a:srgbClr val="FFFF0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527FCF7-E35A-40CB-DAFA-494B3126F0B0}"/>
              </a:ext>
            </a:extLst>
          </p:cNvPr>
          <p:cNvSpPr>
            <a:spLocks noGrp="1"/>
          </p:cNvSpPr>
          <p:nvPr>
            <p:ph idx="1"/>
          </p:nvPr>
        </p:nvSpPr>
        <p:spPr>
          <a:xfrm>
            <a:off x="1411841" y="1905500"/>
            <a:ext cx="4053545" cy="3563159"/>
          </a:xfrm>
        </p:spPr>
        <p:txBody>
          <a:bodyPr>
            <a:noAutofit/>
          </a:bodyPr>
          <a:lstStyle/>
          <a:p>
            <a:pPr marL="0" indent="0">
              <a:buNone/>
            </a:pPr>
            <a:r>
              <a:rPr lang="en-US" sz="1400" dirty="0">
                <a:latin typeface="Arial" panose="020B0604020202020204" pitchFamily="34" charset="0"/>
                <a:cs typeface="Arial" panose="020B0604020202020204" pitchFamily="34" charset="0"/>
              </a:rPr>
              <a:t>This model focuses a lot on the emotional factor of the message as this model is based on the SMCR model which stands for:</a:t>
            </a:r>
            <a:br>
              <a:rPr lang="en-US"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S-Source- Where the message originates from </a:t>
            </a:r>
          </a:p>
          <a:p>
            <a:pPr marL="0" indent="0">
              <a:buNone/>
            </a:pPr>
            <a:r>
              <a:rPr lang="en-US" sz="1400" dirty="0">
                <a:latin typeface="Arial" panose="020B0604020202020204" pitchFamily="34" charset="0"/>
                <a:cs typeface="Arial" panose="020B0604020202020204" pitchFamily="34" charset="0"/>
              </a:rPr>
              <a:t>M-Message-The speaker turning his thoughts into words in order to appeal as much as he can to the listener </a:t>
            </a:r>
          </a:p>
          <a:p>
            <a:pPr marL="0" indent="0">
              <a:buNone/>
            </a:pPr>
            <a:r>
              <a:rPr lang="en-US" sz="1400" dirty="0">
                <a:latin typeface="Arial" panose="020B0604020202020204" pitchFamily="34" charset="0"/>
                <a:cs typeface="Arial" panose="020B0604020202020204" pitchFamily="34" charset="0"/>
              </a:rPr>
              <a:t>C-Channel- The way the listener receives the message as they can receive it through the five human sense: smell , taste, touch , hear , see</a:t>
            </a:r>
          </a:p>
          <a:p>
            <a:pPr marL="0" indent="0">
              <a:buNone/>
            </a:pPr>
            <a:r>
              <a:rPr lang="en-US" sz="1400" dirty="0">
                <a:latin typeface="Arial" panose="020B0604020202020204" pitchFamily="34" charset="0"/>
                <a:cs typeface="Arial" panose="020B0604020202020204" pitchFamily="34" charset="0"/>
              </a:rPr>
              <a:t>R-Receiver-When the message reaches the listener he tries to understand it and in order to make sure your receivers can understand the message better you have to make sure they are on the same platform as the speaker.</a:t>
            </a:r>
          </a:p>
        </p:txBody>
      </p:sp>
      <p:pic>
        <p:nvPicPr>
          <p:cNvPr id="5" name="Picture 4" descr="Diagram&#10;&#10;Description automatically generated">
            <a:extLst>
              <a:ext uri="{FF2B5EF4-FFF2-40B4-BE49-F238E27FC236}">
                <a16:creationId xmlns:a16="http://schemas.microsoft.com/office/drawing/2014/main" id="{C1F48E4E-0A8C-DE5F-5F8C-1003443C57F3}"/>
              </a:ext>
            </a:extLst>
          </p:cNvPr>
          <p:cNvPicPr>
            <a:picLocks noChangeAspect="1"/>
          </p:cNvPicPr>
          <p:nvPr/>
        </p:nvPicPr>
        <p:blipFill>
          <a:blip r:embed="rId2"/>
          <a:stretch>
            <a:fillRect/>
          </a:stretch>
        </p:blipFill>
        <p:spPr>
          <a:xfrm>
            <a:off x="6098892" y="3079464"/>
            <a:ext cx="4802404" cy="2389195"/>
          </a:xfrm>
          <a:prstGeom prst="rect">
            <a:avLst/>
          </a:prstGeom>
        </p:spPr>
      </p:pic>
      <p:sp>
        <p:nvSpPr>
          <p:cNvPr id="4" name="TextBox 3"/>
          <p:cNvSpPr txBox="1"/>
          <p:nvPr/>
        </p:nvSpPr>
        <p:spPr>
          <a:xfrm>
            <a:off x="8686800" y="6365557"/>
            <a:ext cx="3095897" cy="492443"/>
          </a:xfrm>
          <a:prstGeom prst="rect">
            <a:avLst/>
          </a:prstGeom>
          <a:noFill/>
        </p:spPr>
        <p:txBody>
          <a:bodyPr wrap="square" rtlCol="0">
            <a:spAutoFit/>
          </a:bodyPr>
          <a:lstStyle/>
          <a:p>
            <a:r>
              <a:rPr lang="en-GB" sz="2600" b="1" dirty="0">
                <a:solidFill>
                  <a:srgbClr val="FFFF00"/>
                </a:solidFill>
                <a:latin typeface="Arial" panose="020B0604020202020204" pitchFamily="34" charset="0"/>
                <a:cs typeface="Arial" panose="020B0604020202020204" pitchFamily="34" charset="0"/>
              </a:rPr>
              <a:t>Cristina </a:t>
            </a:r>
            <a:r>
              <a:rPr lang="en-GB" sz="2600" b="1" dirty="0" err="1">
                <a:solidFill>
                  <a:srgbClr val="FFFF00"/>
                </a:solidFill>
                <a:latin typeface="Arial" panose="020B0604020202020204" pitchFamily="34" charset="0"/>
                <a:cs typeface="Arial" panose="020B0604020202020204" pitchFamily="34" charset="0"/>
              </a:rPr>
              <a:t>Sardaru</a:t>
            </a:r>
            <a:endParaRPr lang="en-GB" sz="2600" b="1" dirty="0">
              <a:solidFill>
                <a:srgbClr val="FFFF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725623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3FE43-5500-AD39-C843-BE87C6A3C003}"/>
              </a:ext>
            </a:extLst>
          </p:cNvPr>
          <p:cNvSpPr>
            <a:spLocks noGrp="1"/>
          </p:cNvSpPr>
          <p:nvPr>
            <p:ph type="title"/>
          </p:nvPr>
        </p:nvSpPr>
        <p:spPr>
          <a:xfrm>
            <a:off x="1047280" y="759805"/>
            <a:ext cx="10306520" cy="1325563"/>
          </a:xfrm>
        </p:spPr>
        <p:txBody>
          <a:bodyPr>
            <a:normAutofit/>
          </a:bodyPr>
          <a:lstStyle/>
          <a:p>
            <a:r>
              <a:rPr lang="en-US" sz="3400" b="1" dirty="0" err="1">
                <a:solidFill>
                  <a:srgbClr val="FFFF00"/>
                </a:solidFill>
                <a:latin typeface="Arial" panose="020B0604020202020204" pitchFamily="34" charset="0"/>
                <a:cs typeface="Arial" panose="020B0604020202020204" pitchFamily="34" charset="0"/>
              </a:rPr>
              <a:t>Lasswell’s</a:t>
            </a:r>
            <a:r>
              <a:rPr lang="en-US" sz="3400" b="1" dirty="0">
                <a:solidFill>
                  <a:srgbClr val="FFFF00"/>
                </a:solidFill>
                <a:latin typeface="Arial" panose="020B0604020202020204" pitchFamily="34" charset="0"/>
                <a:cs typeface="Arial" panose="020B0604020202020204" pitchFamily="34" charset="0"/>
              </a:rPr>
              <a:t> </a:t>
            </a:r>
            <a:r>
              <a:rPr lang="en-US" sz="3400" b="1" dirty="0" smtClean="0">
                <a:solidFill>
                  <a:srgbClr val="FFFF00"/>
                </a:solidFill>
                <a:latin typeface="Arial" panose="020B0604020202020204" pitchFamily="34" charset="0"/>
                <a:cs typeface="Arial" panose="020B0604020202020204" pitchFamily="34" charset="0"/>
              </a:rPr>
              <a:t>Models:</a:t>
            </a:r>
            <a:endParaRPr lang="en-US" sz="3400" b="1" dirty="0">
              <a:solidFill>
                <a:srgbClr val="FFFF0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587FD91-4730-AA38-2C57-D0A236BD8DEB}"/>
              </a:ext>
            </a:extLst>
          </p:cNvPr>
          <p:cNvSpPr>
            <a:spLocks noGrp="1"/>
          </p:cNvSpPr>
          <p:nvPr>
            <p:ph idx="1"/>
          </p:nvPr>
        </p:nvSpPr>
        <p:spPr>
          <a:xfrm>
            <a:off x="1424904" y="2494450"/>
            <a:ext cx="4053545" cy="3563159"/>
          </a:xfrm>
        </p:spPr>
        <p:txBody>
          <a:bodyPr>
            <a:normAutofit fontScale="92500" lnSpcReduction="20000"/>
          </a:bodyPr>
          <a:lstStyle/>
          <a:p>
            <a:pPr marL="0" indent="0">
              <a:buNone/>
            </a:pPr>
            <a:r>
              <a:rPr lang="en-US" sz="2400" dirty="0">
                <a:latin typeface="Arial" panose="020B0604020202020204" pitchFamily="34" charset="0"/>
                <a:cs typeface="Arial" panose="020B0604020202020204" pitchFamily="34" charset="0"/>
              </a:rPr>
              <a:t>This model is based on 5 important questions: Who created the message, What they said , The channel they said it through , who did they say it to , and the effect it has on the receiver. This model is quite simple and efficient as it asks five simple yet Insightful questions.</a:t>
            </a:r>
          </a:p>
        </p:txBody>
      </p:sp>
      <p:pic>
        <p:nvPicPr>
          <p:cNvPr id="5" name="Picture 4" descr="Diagram&#10;&#10;Description automatically generated">
            <a:extLst>
              <a:ext uri="{FF2B5EF4-FFF2-40B4-BE49-F238E27FC236}">
                <a16:creationId xmlns:a16="http://schemas.microsoft.com/office/drawing/2014/main" id="{6796F736-4F85-D30E-E2A8-CDE8878AD121}"/>
              </a:ext>
            </a:extLst>
          </p:cNvPr>
          <p:cNvPicPr>
            <a:picLocks noChangeAspect="1"/>
          </p:cNvPicPr>
          <p:nvPr/>
        </p:nvPicPr>
        <p:blipFill>
          <a:blip r:embed="rId2"/>
          <a:stretch>
            <a:fillRect/>
          </a:stretch>
        </p:blipFill>
        <p:spPr>
          <a:xfrm>
            <a:off x="6098892" y="2545197"/>
            <a:ext cx="4802404" cy="3457730"/>
          </a:xfrm>
          <a:prstGeom prst="rect">
            <a:avLst/>
          </a:prstGeom>
        </p:spPr>
      </p:pic>
      <p:sp>
        <p:nvSpPr>
          <p:cNvPr id="4" name="TextBox 3"/>
          <p:cNvSpPr txBox="1"/>
          <p:nvPr/>
        </p:nvSpPr>
        <p:spPr>
          <a:xfrm>
            <a:off x="8595360" y="0"/>
            <a:ext cx="2886891" cy="492443"/>
          </a:xfrm>
          <a:prstGeom prst="rect">
            <a:avLst/>
          </a:prstGeom>
          <a:noFill/>
        </p:spPr>
        <p:txBody>
          <a:bodyPr wrap="square" rtlCol="0">
            <a:spAutoFit/>
          </a:bodyPr>
          <a:lstStyle/>
          <a:p>
            <a:r>
              <a:rPr lang="en-GB" sz="2600" b="1" dirty="0">
                <a:solidFill>
                  <a:srgbClr val="FFFF00"/>
                </a:solidFill>
                <a:latin typeface="Arial" panose="020B0604020202020204" pitchFamily="34" charset="0"/>
                <a:cs typeface="Arial" panose="020B0604020202020204" pitchFamily="34" charset="0"/>
              </a:rPr>
              <a:t>Cristina </a:t>
            </a:r>
            <a:r>
              <a:rPr lang="en-GB" sz="2600" b="1" dirty="0" err="1">
                <a:solidFill>
                  <a:srgbClr val="FFFF00"/>
                </a:solidFill>
                <a:latin typeface="Arial" panose="020B0604020202020204" pitchFamily="34" charset="0"/>
                <a:cs typeface="Arial" panose="020B0604020202020204" pitchFamily="34" charset="0"/>
              </a:rPr>
              <a:t>Sardaru</a:t>
            </a:r>
            <a:endParaRPr lang="en-GB" sz="2600" b="1" dirty="0">
              <a:solidFill>
                <a:srgbClr val="FFFF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945870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FFFF00"/>
                </a:solidFill>
                <a:latin typeface="Arial" panose="020B0604020202020204" pitchFamily="34" charset="0"/>
                <a:cs typeface="Arial" panose="020B0604020202020204" pitchFamily="34" charset="0"/>
              </a:rPr>
              <a:t>The </a:t>
            </a:r>
            <a:r>
              <a:rPr lang="en-GB" b="1" dirty="0" smtClean="0">
                <a:solidFill>
                  <a:srgbClr val="FFFF00"/>
                </a:solidFill>
                <a:latin typeface="Arial" panose="020B0604020202020204" pitchFamily="34" charset="0"/>
                <a:cs typeface="Arial" panose="020B0604020202020204" pitchFamily="34" charset="0"/>
              </a:rPr>
              <a:t>type </a:t>
            </a:r>
            <a:r>
              <a:rPr lang="en-GB" b="1" dirty="0">
                <a:solidFill>
                  <a:srgbClr val="FFFF00"/>
                </a:solidFill>
                <a:latin typeface="Arial" panose="020B0604020202020204" pitchFamily="34" charset="0"/>
                <a:cs typeface="Arial" panose="020B0604020202020204" pitchFamily="34" charset="0"/>
              </a:rPr>
              <a:t>of barriers that can prevent effective </a:t>
            </a:r>
            <a:r>
              <a:rPr lang="en-GB" b="1" dirty="0" smtClean="0">
                <a:solidFill>
                  <a:srgbClr val="FFFF00"/>
                </a:solidFill>
                <a:latin typeface="Arial" panose="020B0604020202020204" pitchFamily="34" charset="0"/>
                <a:cs typeface="Arial" panose="020B0604020202020204" pitchFamily="34" charset="0"/>
              </a:rPr>
              <a:t>communication: </a:t>
            </a:r>
            <a:endParaRPr lang="en-GB" b="1" dirty="0">
              <a:solidFill>
                <a:srgbClr val="FFFF00"/>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lnSpcReduction="10000"/>
          </a:bodyPr>
          <a:lstStyle/>
          <a:p>
            <a:pPr marL="0" lvl="0" indent="0">
              <a:lnSpc>
                <a:spcPct val="80000"/>
              </a:lnSpc>
              <a:buNone/>
            </a:pPr>
            <a:r>
              <a:rPr lang="en-GB" dirty="0">
                <a:latin typeface="Arial" panose="020B0604020202020204" pitchFamily="34" charset="0"/>
                <a:cs typeface="Arial" panose="020B0604020202020204" pitchFamily="34" charset="0"/>
              </a:rPr>
              <a:t>A simple communication between two individuals is likely to be regarded as ideal by most people. Communication helps us convey our message to the person we are speaking to. Communication is hindered when we erect barriers when we talk</a:t>
            </a:r>
            <a:r>
              <a:rPr lang="en-GB" dirty="0" smtClean="0">
                <a:latin typeface="Arial" panose="020B0604020202020204" pitchFamily="34" charset="0"/>
                <a:cs typeface="Arial" panose="020B0604020202020204" pitchFamily="34" charset="0"/>
              </a:rPr>
              <a:t>.</a:t>
            </a:r>
          </a:p>
          <a:p>
            <a:pPr marL="0" lvl="0" indent="0">
              <a:lnSpc>
                <a:spcPct val="80000"/>
              </a:lnSpc>
              <a:buNone/>
            </a:pPr>
            <a:r>
              <a:rPr lang="en-GB" dirty="0">
                <a:latin typeface="Arial" panose="020B0604020202020204" pitchFamily="34" charset="0"/>
                <a:cs typeface="Arial" panose="020B0604020202020204" pitchFamily="34" charset="0"/>
              </a:rPr>
              <a:t>Communication barriers can be divided into five types:</a:t>
            </a:r>
            <a:endParaRPr lang="en-GB" dirty="0">
              <a:latin typeface="Arial" panose="020B0604020202020204" pitchFamily="34" charset="0"/>
              <a:cs typeface="Arial" panose="020B0604020202020204" pitchFamily="34" charset="0"/>
            </a:endParaRPr>
          </a:p>
          <a:p>
            <a:pPr>
              <a:lnSpc>
                <a:spcPct val="80000"/>
              </a:lnSpc>
            </a:pPr>
            <a:r>
              <a:rPr lang="en-GB" dirty="0" smtClean="0">
                <a:latin typeface="Arial" panose="020B0604020202020204" pitchFamily="34" charset="0"/>
                <a:cs typeface="Arial" panose="020B0604020202020204" pitchFamily="34" charset="0"/>
              </a:rPr>
              <a:t>Attitudinal</a:t>
            </a:r>
            <a:endParaRPr lang="en-GB" dirty="0">
              <a:latin typeface="Arial" panose="020B0604020202020204" pitchFamily="34" charset="0"/>
              <a:cs typeface="Arial" panose="020B0604020202020204" pitchFamily="34" charset="0"/>
            </a:endParaRPr>
          </a:p>
          <a:p>
            <a:pPr>
              <a:lnSpc>
                <a:spcPct val="80000"/>
              </a:lnSpc>
            </a:pPr>
            <a:r>
              <a:rPr lang="en-GB" dirty="0" smtClean="0">
                <a:latin typeface="Arial" panose="020B0604020202020204" pitchFamily="34" charset="0"/>
                <a:cs typeface="Arial" panose="020B0604020202020204" pitchFamily="34" charset="0"/>
              </a:rPr>
              <a:t>Behavioural</a:t>
            </a:r>
            <a:endParaRPr lang="en-GB" dirty="0">
              <a:latin typeface="Arial" panose="020B0604020202020204" pitchFamily="34" charset="0"/>
              <a:cs typeface="Arial" panose="020B0604020202020204" pitchFamily="34" charset="0"/>
            </a:endParaRPr>
          </a:p>
          <a:p>
            <a:pPr>
              <a:lnSpc>
                <a:spcPct val="80000"/>
              </a:lnSpc>
            </a:pPr>
            <a:r>
              <a:rPr lang="en-GB" dirty="0" smtClean="0">
                <a:latin typeface="Arial" panose="020B0604020202020204" pitchFamily="34" charset="0"/>
                <a:cs typeface="Arial" panose="020B0604020202020204" pitchFamily="34" charset="0"/>
              </a:rPr>
              <a:t>Cultural</a:t>
            </a:r>
            <a:endParaRPr lang="en-GB" dirty="0">
              <a:latin typeface="Arial" panose="020B0604020202020204" pitchFamily="34" charset="0"/>
              <a:cs typeface="Arial" panose="020B0604020202020204" pitchFamily="34" charset="0"/>
            </a:endParaRPr>
          </a:p>
          <a:p>
            <a:pPr>
              <a:lnSpc>
                <a:spcPct val="80000"/>
              </a:lnSpc>
            </a:pPr>
            <a:r>
              <a:rPr lang="en-GB" dirty="0" smtClean="0">
                <a:latin typeface="Arial" panose="020B0604020202020204" pitchFamily="34" charset="0"/>
                <a:cs typeface="Arial" panose="020B0604020202020204" pitchFamily="34" charset="0"/>
              </a:rPr>
              <a:t>Language</a:t>
            </a:r>
            <a:endParaRPr lang="en-GB" dirty="0">
              <a:latin typeface="Arial" panose="020B0604020202020204" pitchFamily="34" charset="0"/>
              <a:cs typeface="Arial" panose="020B0604020202020204" pitchFamily="34" charset="0"/>
            </a:endParaRPr>
          </a:p>
          <a:p>
            <a:pPr>
              <a:lnSpc>
                <a:spcPct val="80000"/>
              </a:lnSpc>
            </a:pPr>
            <a:r>
              <a:rPr lang="en-GB" dirty="0" smtClean="0">
                <a:latin typeface="Arial" panose="020B0604020202020204" pitchFamily="34" charset="0"/>
                <a:cs typeface="Arial" panose="020B0604020202020204" pitchFamily="34" charset="0"/>
              </a:rPr>
              <a:t>Environment</a:t>
            </a:r>
            <a:endParaRPr lang="en-GB" dirty="0">
              <a:latin typeface="Arial" panose="020B0604020202020204" pitchFamily="34" charset="0"/>
              <a:cs typeface="Arial" panose="020B0604020202020204" pitchFamily="34" charset="0"/>
            </a:endParaRPr>
          </a:p>
          <a:p>
            <a:endParaRPr lang="en-GB" dirty="0"/>
          </a:p>
        </p:txBody>
      </p:sp>
      <p:sp>
        <p:nvSpPr>
          <p:cNvPr id="4" name="TextBox 3"/>
          <p:cNvSpPr txBox="1"/>
          <p:nvPr/>
        </p:nvSpPr>
        <p:spPr>
          <a:xfrm>
            <a:off x="9091749" y="6365557"/>
            <a:ext cx="2965268" cy="492443"/>
          </a:xfrm>
          <a:prstGeom prst="rect">
            <a:avLst/>
          </a:prstGeom>
          <a:noFill/>
        </p:spPr>
        <p:txBody>
          <a:bodyPr wrap="square" rtlCol="0">
            <a:spAutoFit/>
          </a:bodyPr>
          <a:lstStyle/>
          <a:p>
            <a:r>
              <a:rPr lang="en-GB" sz="2600" b="1" dirty="0" smtClean="0">
                <a:solidFill>
                  <a:srgbClr val="FFFF00"/>
                </a:solidFill>
                <a:latin typeface="Arial" panose="020B0604020202020204" pitchFamily="34" charset="0"/>
                <a:cs typeface="Arial" panose="020B0604020202020204" pitchFamily="34" charset="0"/>
              </a:rPr>
              <a:t>Adrian </a:t>
            </a:r>
            <a:r>
              <a:rPr lang="en-GB" sz="2600" b="1" dirty="0" err="1" smtClean="0">
                <a:solidFill>
                  <a:srgbClr val="FFFF00"/>
                </a:solidFill>
                <a:latin typeface="Arial" panose="020B0604020202020204" pitchFamily="34" charset="0"/>
                <a:cs typeface="Arial" panose="020B0604020202020204" pitchFamily="34" charset="0"/>
              </a:rPr>
              <a:t>Ciurea</a:t>
            </a:r>
            <a:endParaRPr lang="en-GB" sz="2600" b="1" dirty="0">
              <a:solidFill>
                <a:srgbClr val="FFFF00"/>
              </a:solidFill>
              <a:latin typeface="Arial" panose="020B0604020202020204" pitchFamily="34" charset="0"/>
              <a:cs typeface="Arial" panose="020B0604020202020204" pitchFamily="34" charset="0"/>
            </a:endParaRP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06859" y="4412932"/>
            <a:ext cx="2343150" cy="1952625"/>
          </a:xfrm>
          <a:prstGeom prst="rect">
            <a:avLst/>
          </a:prstGeom>
        </p:spPr>
      </p:pic>
    </p:spTree>
    <p:extLst>
      <p:ext uri="{BB962C8B-B14F-4D97-AF65-F5344CB8AC3E}">
        <p14:creationId xmlns:p14="http://schemas.microsoft.com/office/powerpoint/2010/main" val="2356650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400" b="1" dirty="0">
                <a:solidFill>
                  <a:srgbClr val="FFFF00"/>
                </a:solidFill>
                <a:latin typeface="Arial" panose="020B0604020202020204" pitchFamily="34" charset="0"/>
                <a:cs typeface="Arial" panose="020B0604020202020204" pitchFamily="34" charset="0"/>
              </a:rPr>
              <a:t>Stakeholder </a:t>
            </a:r>
            <a:r>
              <a:rPr lang="en-GB" sz="3400" b="1" dirty="0" smtClean="0">
                <a:solidFill>
                  <a:srgbClr val="FFFF00"/>
                </a:solidFill>
                <a:latin typeface="Arial" panose="020B0604020202020204" pitchFamily="34" charset="0"/>
                <a:cs typeface="Arial" panose="020B0604020202020204" pitchFamily="34" charset="0"/>
              </a:rPr>
              <a:t>identification:</a:t>
            </a:r>
            <a:endParaRPr lang="en-GB" sz="3400" b="1" dirty="0">
              <a:solidFill>
                <a:srgbClr val="FFFF00"/>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pPr marL="0" indent="0">
              <a:buNone/>
            </a:pPr>
            <a:r>
              <a:rPr lang="en-GB" dirty="0">
                <a:latin typeface="Arial" panose="020B0604020202020204" pitchFamily="34" charset="0"/>
                <a:cs typeface="Arial" panose="020B0604020202020204" pitchFamily="34" charset="0"/>
              </a:rPr>
              <a:t>A common assumption in much normative stakeholder theory is that a company's success in managing its external stakeholder relations is dependent on the support and loyalty of its internal members.</a:t>
            </a:r>
            <a:endParaRPr lang="en-GB" dirty="0"/>
          </a:p>
        </p:txBody>
      </p:sp>
      <p:sp>
        <p:nvSpPr>
          <p:cNvPr id="4" name="TextBox 3"/>
          <p:cNvSpPr txBox="1"/>
          <p:nvPr/>
        </p:nvSpPr>
        <p:spPr>
          <a:xfrm>
            <a:off x="9104812" y="6365557"/>
            <a:ext cx="2560320" cy="492443"/>
          </a:xfrm>
          <a:prstGeom prst="rect">
            <a:avLst/>
          </a:prstGeom>
          <a:noFill/>
        </p:spPr>
        <p:txBody>
          <a:bodyPr wrap="square" rtlCol="0">
            <a:spAutoFit/>
          </a:bodyPr>
          <a:lstStyle/>
          <a:p>
            <a:r>
              <a:rPr lang="en-GB" sz="2600" b="1" dirty="0" smtClean="0">
                <a:solidFill>
                  <a:srgbClr val="FFFF00"/>
                </a:solidFill>
                <a:latin typeface="Arial" panose="020B0604020202020204" pitchFamily="34" charset="0"/>
                <a:cs typeface="Arial" panose="020B0604020202020204" pitchFamily="34" charset="0"/>
              </a:rPr>
              <a:t>Adrian </a:t>
            </a:r>
            <a:r>
              <a:rPr lang="en-GB" sz="2600" b="1" dirty="0" err="1" smtClean="0">
                <a:solidFill>
                  <a:srgbClr val="FFFF00"/>
                </a:solidFill>
                <a:latin typeface="Arial" panose="020B0604020202020204" pitchFamily="34" charset="0"/>
                <a:cs typeface="Arial" panose="020B0604020202020204" pitchFamily="34" charset="0"/>
              </a:rPr>
              <a:t>Ciurea</a:t>
            </a:r>
            <a:endParaRPr lang="en-GB" sz="2600" b="1" dirty="0">
              <a:solidFill>
                <a:srgbClr val="FFFF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5802246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400" b="1" dirty="0" smtClean="0">
                <a:solidFill>
                  <a:srgbClr val="FFFF00"/>
                </a:solidFill>
                <a:latin typeface="Arial" panose="020B0604020202020204" pitchFamily="34" charset="0"/>
                <a:cs typeface="Arial" panose="020B0604020202020204" pitchFamily="34" charset="0"/>
              </a:rPr>
              <a:t>Auto-communication:</a:t>
            </a:r>
            <a:endParaRPr lang="en-GB" sz="3400" b="1" dirty="0">
              <a:solidFill>
                <a:srgbClr val="FFFF00"/>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141413" y="2252163"/>
            <a:ext cx="4331924" cy="3541714"/>
          </a:xfrm>
        </p:spPr>
        <p:txBody>
          <a:bodyPr>
            <a:normAutofit/>
          </a:bodyPr>
          <a:lstStyle/>
          <a:p>
            <a:r>
              <a:rPr lang="en-GB" dirty="0">
                <a:latin typeface="Arial" panose="020B0604020202020204" pitchFamily="34" charset="0"/>
                <a:cs typeface="Arial" panose="020B0604020202020204" pitchFamily="34" charset="0"/>
              </a:rPr>
              <a:t>The </a:t>
            </a:r>
            <a:r>
              <a:rPr lang="en-GB" dirty="0" smtClean="0">
                <a:latin typeface="Arial" panose="020B0604020202020204" pitchFamily="34" charset="0"/>
                <a:cs typeface="Arial" panose="020B0604020202020204" pitchFamily="34" charset="0"/>
              </a:rPr>
              <a:t>auto communicative </a:t>
            </a:r>
            <a:r>
              <a:rPr lang="en-GB" dirty="0">
                <a:latin typeface="Arial" panose="020B0604020202020204" pitchFamily="34" charset="0"/>
                <a:cs typeface="Arial" panose="020B0604020202020204" pitchFamily="34" charset="0"/>
              </a:rPr>
              <a:t>element of all corporate messages was previously reported in many market-related studies.</a:t>
            </a:r>
            <a:endParaRPr lang="en-GB" dirty="0">
              <a:latin typeface="Arial" panose="020B0604020202020204" pitchFamily="34" charset="0"/>
              <a:cs typeface="Arial" panose="020B0604020202020204" pitchFamily="34" charset="0"/>
            </a:endParaRPr>
          </a:p>
          <a:p>
            <a:endParaRPr lang="en-GB" dirty="0"/>
          </a:p>
        </p:txBody>
      </p:sp>
      <p:sp>
        <p:nvSpPr>
          <p:cNvPr id="4" name="TextBox 3"/>
          <p:cNvSpPr txBox="1"/>
          <p:nvPr/>
        </p:nvSpPr>
        <p:spPr>
          <a:xfrm>
            <a:off x="9104811" y="6365557"/>
            <a:ext cx="2808514" cy="492443"/>
          </a:xfrm>
          <a:prstGeom prst="rect">
            <a:avLst/>
          </a:prstGeom>
          <a:noFill/>
        </p:spPr>
        <p:txBody>
          <a:bodyPr wrap="square" rtlCol="0">
            <a:spAutoFit/>
          </a:bodyPr>
          <a:lstStyle/>
          <a:p>
            <a:r>
              <a:rPr lang="en-GB" sz="2600" b="1" dirty="0" smtClean="0">
                <a:solidFill>
                  <a:srgbClr val="FFFF00"/>
                </a:solidFill>
                <a:latin typeface="Arial" panose="020B0604020202020204" pitchFamily="34" charset="0"/>
                <a:cs typeface="Arial" panose="020B0604020202020204" pitchFamily="34" charset="0"/>
              </a:rPr>
              <a:t>Adrian </a:t>
            </a:r>
            <a:r>
              <a:rPr lang="en-GB" sz="2600" b="1" dirty="0" err="1" smtClean="0">
                <a:solidFill>
                  <a:srgbClr val="FFFF00"/>
                </a:solidFill>
                <a:latin typeface="Arial" panose="020B0604020202020204" pitchFamily="34" charset="0"/>
                <a:cs typeface="Arial" panose="020B0604020202020204" pitchFamily="34" charset="0"/>
              </a:rPr>
              <a:t>Ciurea</a:t>
            </a:r>
            <a:endParaRPr lang="en-GB" sz="2600" b="1" dirty="0">
              <a:solidFill>
                <a:srgbClr val="FFFF00"/>
              </a:solidFill>
              <a:latin typeface="Arial" panose="020B0604020202020204" pitchFamily="34" charset="0"/>
              <a:cs typeface="Arial" panose="020B0604020202020204" pitchFamily="34" charset="0"/>
            </a:endParaRPr>
          </a:p>
        </p:txBody>
      </p:sp>
      <p:sp>
        <p:nvSpPr>
          <p:cNvPr id="5" name="TextBox 4"/>
          <p:cNvSpPr txBox="1"/>
          <p:nvPr/>
        </p:nvSpPr>
        <p:spPr>
          <a:xfrm>
            <a:off x="6570617" y="2249487"/>
            <a:ext cx="4476794" cy="2308324"/>
          </a:xfrm>
          <a:prstGeom prst="rect">
            <a:avLst/>
          </a:prstGeom>
          <a:noFill/>
        </p:spPr>
        <p:txBody>
          <a:bodyPr wrap="square" rtlCol="0">
            <a:spAutoFit/>
          </a:bodyPr>
          <a:lstStyle/>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This does not mean that external stakeholders and institutional norms are superfluous, even though the analysis focuses on organisational members.</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3269035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8"/>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3" name="Picture 4" descr="Pins pinned on a white surface and connecting a black thread">
            <a:extLst>
              <a:ext uri="{FF2B5EF4-FFF2-40B4-BE49-F238E27FC236}">
                <a16:creationId xmlns:a16="http://schemas.microsoft.com/office/drawing/2014/main" id="{00000000-0000-0000-0000-000000000000}"/>
              </a:ext>
            </a:extLst>
          </p:cNvPr>
          <p:cNvPicPr>
            <a:picLocks noChangeAspect="1"/>
          </p:cNvPicPr>
          <p:nvPr/>
        </p:nvPicPr>
        <p:blipFill>
          <a:blip r:embed="rId2"/>
          <a:srcRect r="15627" b="-1"/>
          <a:stretch>
            <a:fillRect/>
          </a:stretch>
        </p:blipFill>
        <p:spPr>
          <a:xfrm>
            <a:off x="3523484" y="9"/>
            <a:ext cx="8668512" cy="6857990"/>
          </a:xfrm>
          <a:prstGeom prst="rect">
            <a:avLst/>
          </a:prstGeom>
          <a:noFill/>
          <a:ln cap="flat">
            <a:noFill/>
          </a:ln>
        </p:spPr>
      </p:pic>
      <p:sp>
        <p:nvSpPr>
          <p:cNvPr id="4" name="Rectangle 10"/>
          <p:cNvSpPr>
            <a:spLocks noMove="1" noResize="1"/>
          </p:cNvSpPr>
          <p:nvPr/>
        </p:nvSpPr>
        <p:spPr>
          <a:xfrm>
            <a:off x="0" y="0"/>
            <a:ext cx="9339206" cy="6858000"/>
          </a:xfrm>
          <a:prstGeom prst="rect">
            <a:avLst/>
          </a:prstGeom>
          <a:gradFill>
            <a:gsLst>
              <a:gs pos="0">
                <a:srgbClr val="000000">
                  <a:alpha val="0"/>
                </a:srgbClr>
              </a:gs>
              <a:gs pos="100000">
                <a:srgbClr val="000000">
                  <a:alpha val="64000"/>
                </a:srgbClr>
              </a:gs>
            </a:gsLst>
            <a:lin ang="108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Title 1"/>
          <p:cNvSpPr txBox="1">
            <a:spLocks noGrp="1"/>
          </p:cNvSpPr>
          <p:nvPr>
            <p:ph type="ctrTitle"/>
          </p:nvPr>
        </p:nvSpPr>
        <p:spPr>
          <a:xfrm>
            <a:off x="477984" y="1122361"/>
            <a:ext cx="4023360" cy="3204130"/>
          </a:xfrm>
        </p:spPr>
        <p:txBody>
          <a:bodyPr anchorCtr="0">
            <a:normAutofit fontScale="90000"/>
          </a:bodyPr>
          <a:lstStyle/>
          <a:p>
            <a:pPr lvl="0" algn="l"/>
            <a:r>
              <a:rPr lang="en-GB" sz="3000" b="1" dirty="0">
                <a:solidFill>
                  <a:srgbClr val="FFFF00"/>
                </a:solidFill>
                <a:latin typeface="Arial" panose="020B0604020202020204" pitchFamily="34" charset="0"/>
                <a:cs typeface="Arial" panose="020B0604020202020204" pitchFamily="34" charset="0"/>
              </a:rPr>
              <a:t>what are the channels of communication used by the organization and channels that can be used to improve communication ?</a:t>
            </a:r>
          </a:p>
        </p:txBody>
      </p:sp>
      <p:sp>
        <p:nvSpPr>
          <p:cNvPr id="6" name="Subtitle 2"/>
          <p:cNvSpPr txBox="1">
            <a:spLocks noGrp="1"/>
          </p:cNvSpPr>
          <p:nvPr>
            <p:ph type="subTitle" idx="1"/>
          </p:nvPr>
        </p:nvSpPr>
        <p:spPr>
          <a:xfrm>
            <a:off x="477984" y="4546919"/>
            <a:ext cx="3045500" cy="1534142"/>
          </a:xfrm>
        </p:spPr>
        <p:txBody>
          <a:bodyPr anchorCtr="0">
            <a:noAutofit/>
          </a:bodyPr>
          <a:lstStyle/>
          <a:p>
            <a:pPr lvl="0" algn="l"/>
            <a:r>
              <a:rPr lang="en-GB" sz="1200" dirty="0">
                <a:solidFill>
                  <a:srgbClr val="FFFFFF"/>
                </a:solidFill>
                <a:latin typeface="Arial" panose="020B0604020202020204" pitchFamily="34" charset="0"/>
                <a:cs typeface="Arial" panose="020B0604020202020204" pitchFamily="34" charset="0"/>
              </a:rPr>
              <a:t>Definition :</a:t>
            </a:r>
          </a:p>
          <a:p>
            <a:pPr lvl="0" algn="l"/>
            <a:r>
              <a:rPr lang="en-GB" sz="1200" dirty="0">
                <a:solidFill>
                  <a:srgbClr val="FFFF00"/>
                </a:solidFill>
                <a:latin typeface="Arial" panose="020B0604020202020204" pitchFamily="34" charset="0"/>
                <a:cs typeface="Arial" panose="020B0604020202020204" pitchFamily="34" charset="0"/>
              </a:rPr>
              <a:t>Communication channels include both verbal and nonverbal cues, as well as written documents. A large portion of communication is nonverbal, which can make certain channels more effective than others.</a:t>
            </a:r>
          </a:p>
        </p:txBody>
      </p:sp>
      <p:sp>
        <p:nvSpPr>
          <p:cNvPr id="8" name="Rectangle 14"/>
          <p:cNvSpPr>
            <a:spLocks noMove="1" noResize="1"/>
          </p:cNvSpPr>
          <p:nvPr/>
        </p:nvSpPr>
        <p:spPr>
          <a:xfrm>
            <a:off x="481029" y="4546918"/>
            <a:ext cx="3977639" cy="18288"/>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9" name="TextBox 8"/>
          <p:cNvSpPr txBox="1"/>
          <p:nvPr/>
        </p:nvSpPr>
        <p:spPr>
          <a:xfrm>
            <a:off x="8880815" y="0"/>
            <a:ext cx="3500846" cy="461665"/>
          </a:xfrm>
          <a:prstGeom prst="rect">
            <a:avLst/>
          </a:prstGeom>
          <a:noFill/>
        </p:spPr>
        <p:txBody>
          <a:bodyPr wrap="square" rtlCol="0">
            <a:spAutoFit/>
          </a:bodyPr>
          <a:lstStyle/>
          <a:p>
            <a:r>
              <a:rPr lang="en-GB" sz="2400" b="1" dirty="0" smtClean="0">
                <a:solidFill>
                  <a:schemeClr val="bg1"/>
                </a:solidFill>
                <a:latin typeface="Arial" panose="020B0604020202020204" pitchFamily="34" charset="0"/>
                <a:cs typeface="Arial" panose="020B0604020202020204" pitchFamily="34" charset="0"/>
              </a:rPr>
              <a:t>Catalina </a:t>
            </a:r>
            <a:r>
              <a:rPr lang="en-GB" sz="2400" b="1" dirty="0" err="1" smtClean="0">
                <a:solidFill>
                  <a:schemeClr val="bg1"/>
                </a:solidFill>
                <a:latin typeface="Arial" panose="020B0604020202020204" pitchFamily="34" charset="0"/>
                <a:cs typeface="Arial" panose="020B0604020202020204" pitchFamily="34" charset="0"/>
              </a:rPr>
              <a:t>Mihaela</a:t>
            </a:r>
            <a:r>
              <a:rPr lang="en-GB" sz="2400" b="1" dirty="0" smtClean="0">
                <a:solidFill>
                  <a:schemeClr val="bg1"/>
                </a:solidFill>
                <a:latin typeface="Arial" panose="020B0604020202020204" pitchFamily="34" charset="0"/>
                <a:cs typeface="Arial" panose="020B0604020202020204" pitchFamily="34" charset="0"/>
              </a:rPr>
              <a:t> </a:t>
            </a:r>
            <a:r>
              <a:rPr lang="en-GB" sz="2400" b="1" dirty="0" err="1" smtClean="0">
                <a:solidFill>
                  <a:schemeClr val="bg1"/>
                </a:solidFill>
                <a:latin typeface="Arial" panose="020B0604020202020204" pitchFamily="34" charset="0"/>
                <a:cs typeface="Arial" panose="020B0604020202020204" pitchFamily="34" charset="0"/>
              </a:rPr>
              <a:t>Iovu</a:t>
            </a:r>
            <a:endParaRPr lang="en-GB" sz="2400"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2824825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normAutofit fontScale="90000"/>
          </a:bodyPr>
          <a:lstStyle/>
          <a:p>
            <a:pPr lvl="0"/>
            <a:r>
              <a:rPr lang="en-GB" sz="3800" b="1" dirty="0">
                <a:solidFill>
                  <a:srgbClr val="FFFF00"/>
                </a:solidFill>
                <a:latin typeface="Arial" panose="020B0604020202020204" pitchFamily="34" charset="0"/>
                <a:cs typeface="Arial" panose="020B0604020202020204" pitchFamily="34" charset="0"/>
              </a:rPr>
              <a:t>7 primary channels of communication in the </a:t>
            </a:r>
            <a:r>
              <a:rPr lang="en-GB" sz="3800" b="1" dirty="0" smtClean="0">
                <a:solidFill>
                  <a:srgbClr val="FFFF00"/>
                </a:solidFill>
                <a:latin typeface="Arial" panose="020B0604020202020204" pitchFamily="34" charset="0"/>
                <a:cs typeface="Arial" panose="020B0604020202020204" pitchFamily="34" charset="0"/>
              </a:rPr>
              <a:t>workplace:</a:t>
            </a:r>
            <a:r>
              <a:rPr lang="en-GB" sz="4000" b="1" dirty="0">
                <a:solidFill>
                  <a:srgbClr val="2D2D2D"/>
                </a:solidFill>
                <a:latin typeface="Noto Sans" pitchFamily="34"/>
              </a:rPr>
              <a:t/>
            </a:r>
            <a:br>
              <a:rPr lang="en-GB" sz="4000" b="1" dirty="0">
                <a:solidFill>
                  <a:srgbClr val="2D2D2D"/>
                </a:solidFill>
                <a:latin typeface="Noto Sans" pitchFamily="34"/>
              </a:rPr>
            </a:br>
            <a:endParaRPr lang="en-GB" sz="4000" dirty="0"/>
          </a:p>
        </p:txBody>
      </p:sp>
      <p:grpSp>
        <p:nvGrpSpPr>
          <p:cNvPr id="3" name="Content Placeholder 2"/>
          <p:cNvGrpSpPr/>
          <p:nvPr/>
        </p:nvGrpSpPr>
        <p:grpSpPr>
          <a:xfrm>
            <a:off x="920809" y="1915695"/>
            <a:ext cx="10350377" cy="4171190"/>
            <a:chOff x="920809" y="1915695"/>
            <a:chExt cx="10350377" cy="4171190"/>
          </a:xfrm>
        </p:grpSpPr>
        <p:sp>
          <p:nvSpPr>
            <p:cNvPr id="4" name="Freeform 3"/>
            <p:cNvSpPr/>
            <p:nvPr/>
          </p:nvSpPr>
          <p:spPr>
            <a:xfrm>
              <a:off x="920809" y="1915695"/>
              <a:ext cx="897245" cy="897245"/>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CFD5EA"/>
            </a:solidFill>
            <a:ln cap="flat">
              <a:noFill/>
              <a:prstDash val="solid"/>
            </a:ln>
          </p:spPr>
          <p:txBody>
            <a:bodyPr lIns="0" tIns="0" rIns="0" bIns="0"/>
            <a:lstStyle/>
            <a:p>
              <a:endParaRPr lang="en-GB"/>
            </a:p>
          </p:txBody>
        </p:sp>
        <p:sp>
          <p:nvSpPr>
            <p:cNvPr id="6" name="Freeform 5"/>
            <p:cNvSpPr/>
            <p:nvPr/>
          </p:nvSpPr>
          <p:spPr>
            <a:xfrm>
              <a:off x="2010326" y="1915695"/>
              <a:ext cx="2114934" cy="897245"/>
            </a:xfrm>
            <a:custGeom>
              <a:avLst/>
              <a:gdLst>
                <a:gd name="f0" fmla="val 10800000"/>
                <a:gd name="f1" fmla="val 5400000"/>
                <a:gd name="f2" fmla="val 180"/>
                <a:gd name="f3" fmla="val w"/>
                <a:gd name="f4" fmla="val h"/>
                <a:gd name="f5" fmla="val 0"/>
                <a:gd name="f6" fmla="val 2114937"/>
                <a:gd name="f7" fmla="val 897246"/>
                <a:gd name="f8" fmla="+- 0 0 -90"/>
                <a:gd name="f9" fmla="*/ f3 1 2114937"/>
                <a:gd name="f10" fmla="*/ f4 1 897246"/>
                <a:gd name="f11" fmla="val f5"/>
                <a:gd name="f12" fmla="val f6"/>
                <a:gd name="f13" fmla="val f7"/>
                <a:gd name="f14" fmla="*/ f8 f0 1"/>
                <a:gd name="f15" fmla="+- f13 0 f11"/>
                <a:gd name="f16" fmla="+- f12 0 f11"/>
                <a:gd name="f17" fmla="*/ f14 1 f2"/>
                <a:gd name="f18" fmla="*/ f16 1 2114937"/>
                <a:gd name="f19" fmla="*/ f15 1 897246"/>
                <a:gd name="f20" fmla="*/ 0 f16 1"/>
                <a:gd name="f21" fmla="*/ 0 f15 1"/>
                <a:gd name="f22" fmla="*/ 2114937 f16 1"/>
                <a:gd name="f23" fmla="*/ 897246 f15 1"/>
                <a:gd name="f24" fmla="+- f17 0 f1"/>
                <a:gd name="f25" fmla="*/ f20 1 2114937"/>
                <a:gd name="f26" fmla="*/ f21 1 897246"/>
                <a:gd name="f27" fmla="*/ f22 1 2114937"/>
                <a:gd name="f28" fmla="*/ f23 1 897246"/>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2114937" h="897246">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ctr" anchorCtr="0" compatLnSpc="1">
              <a:noAutofit/>
            </a:bodyPr>
            <a:lstStyle/>
            <a:p>
              <a:pPr marL="0" marR="0" lvl="0" indent="0" algn="l" defTabSz="977895" rtl="0" fontAlgn="auto" hangingPunct="1">
                <a:lnSpc>
                  <a:spcPct val="100000"/>
                </a:lnSpc>
                <a:spcBef>
                  <a:spcPts val="0"/>
                </a:spcBef>
                <a:spcAft>
                  <a:spcPts val="900"/>
                </a:spcAft>
                <a:buNone/>
                <a:tabLst/>
                <a:defRPr sz="1800" b="0" i="0" u="none" strike="noStrike" kern="0" cap="none" spc="0" baseline="0">
                  <a:solidFill>
                    <a:srgbClr val="000000"/>
                  </a:solidFill>
                  <a:uFillTx/>
                </a:defRPr>
              </a:pPr>
              <a:r>
                <a:rPr lang="en-GB" sz="2200" b="0" i="0" u="none" strike="noStrike" kern="1200" cap="none" spc="0" baseline="0" dirty="0">
                  <a:solidFill>
                    <a:srgbClr val="000000"/>
                  </a:solidFill>
                  <a:uFillTx/>
                  <a:latin typeface="Arial" panose="020B0604020202020204" pitchFamily="34" charset="0"/>
                  <a:cs typeface="Arial" panose="020B0604020202020204" pitchFamily="34" charset="0"/>
                </a:rPr>
                <a:t>In-person </a:t>
              </a:r>
              <a:endParaRPr lang="en-US" sz="2200" b="0" i="0" u="none" strike="noStrike" kern="1200" cap="none" spc="0" baseline="0" dirty="0">
                <a:solidFill>
                  <a:srgbClr val="000000"/>
                </a:solidFill>
                <a:uFillTx/>
                <a:latin typeface="Arial" panose="020B0604020202020204" pitchFamily="34" charset="0"/>
                <a:cs typeface="Arial" panose="020B0604020202020204" pitchFamily="34" charset="0"/>
              </a:endParaRPr>
            </a:p>
          </p:txBody>
        </p:sp>
        <p:sp>
          <p:nvSpPr>
            <p:cNvPr id="7" name="Freeform 6"/>
            <p:cNvSpPr/>
            <p:nvPr/>
          </p:nvSpPr>
          <p:spPr>
            <a:xfrm>
              <a:off x="4493773" y="1915695"/>
              <a:ext cx="897245" cy="897245"/>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CFD5EA"/>
            </a:solidFill>
            <a:ln cap="flat">
              <a:noFill/>
              <a:prstDash val="solid"/>
            </a:ln>
          </p:spPr>
          <p:txBody>
            <a:bodyPr lIns="0" tIns="0" rIns="0" bIns="0"/>
            <a:lstStyle/>
            <a:p>
              <a:endParaRPr lang="en-GB"/>
            </a:p>
          </p:txBody>
        </p:sp>
        <p:sp>
          <p:nvSpPr>
            <p:cNvPr id="9" name="Freeform 8"/>
            <p:cNvSpPr/>
            <p:nvPr/>
          </p:nvSpPr>
          <p:spPr>
            <a:xfrm>
              <a:off x="5583289" y="1915695"/>
              <a:ext cx="2114934" cy="897245"/>
            </a:xfrm>
            <a:custGeom>
              <a:avLst/>
              <a:gdLst>
                <a:gd name="f0" fmla="val 10800000"/>
                <a:gd name="f1" fmla="val 5400000"/>
                <a:gd name="f2" fmla="val 180"/>
                <a:gd name="f3" fmla="val w"/>
                <a:gd name="f4" fmla="val h"/>
                <a:gd name="f5" fmla="val 0"/>
                <a:gd name="f6" fmla="val 2114937"/>
                <a:gd name="f7" fmla="val 897246"/>
                <a:gd name="f8" fmla="+- 0 0 -90"/>
                <a:gd name="f9" fmla="*/ f3 1 2114937"/>
                <a:gd name="f10" fmla="*/ f4 1 897246"/>
                <a:gd name="f11" fmla="val f5"/>
                <a:gd name="f12" fmla="val f6"/>
                <a:gd name="f13" fmla="val f7"/>
                <a:gd name="f14" fmla="*/ f8 f0 1"/>
                <a:gd name="f15" fmla="+- f13 0 f11"/>
                <a:gd name="f16" fmla="+- f12 0 f11"/>
                <a:gd name="f17" fmla="*/ f14 1 f2"/>
                <a:gd name="f18" fmla="*/ f16 1 2114937"/>
                <a:gd name="f19" fmla="*/ f15 1 897246"/>
                <a:gd name="f20" fmla="*/ 0 f16 1"/>
                <a:gd name="f21" fmla="*/ 0 f15 1"/>
                <a:gd name="f22" fmla="*/ 2114937 f16 1"/>
                <a:gd name="f23" fmla="*/ 897246 f15 1"/>
                <a:gd name="f24" fmla="+- f17 0 f1"/>
                <a:gd name="f25" fmla="*/ f20 1 2114937"/>
                <a:gd name="f26" fmla="*/ f21 1 897246"/>
                <a:gd name="f27" fmla="*/ f22 1 2114937"/>
                <a:gd name="f28" fmla="*/ f23 1 897246"/>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2114937" h="897246">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ctr" anchorCtr="0" compatLnSpc="1">
              <a:noAutofit/>
            </a:bodyPr>
            <a:lstStyle/>
            <a:p>
              <a:pPr marL="0" marR="0" lvl="0" indent="0" algn="l" defTabSz="977895" rtl="0" fontAlgn="auto" hangingPunct="1">
                <a:lnSpc>
                  <a:spcPct val="100000"/>
                </a:lnSpc>
                <a:spcBef>
                  <a:spcPts val="0"/>
                </a:spcBef>
                <a:spcAft>
                  <a:spcPts val="900"/>
                </a:spcAft>
                <a:buNone/>
                <a:tabLst/>
                <a:defRPr sz="1800" b="0" i="0" u="none" strike="noStrike" kern="0" cap="none" spc="0" baseline="0">
                  <a:solidFill>
                    <a:srgbClr val="000000"/>
                  </a:solidFill>
                  <a:uFillTx/>
                </a:defRPr>
              </a:pPr>
              <a:r>
                <a:rPr lang="en-GB" sz="2200" b="0" i="0" u="none" strike="noStrike" kern="1200" cap="none" spc="0" baseline="0" dirty="0">
                  <a:solidFill>
                    <a:srgbClr val="000000"/>
                  </a:solidFill>
                  <a:uFillTx/>
                  <a:latin typeface="Arial" panose="020B0604020202020204" pitchFamily="34" charset="0"/>
                  <a:cs typeface="Arial" panose="020B0604020202020204" pitchFamily="34" charset="0"/>
                </a:rPr>
                <a:t>Documents</a:t>
              </a:r>
              <a:endParaRPr lang="en-US" sz="2200" b="0" i="0" u="none" strike="noStrike" kern="1200" cap="none" spc="0" baseline="0" dirty="0">
                <a:solidFill>
                  <a:srgbClr val="000000"/>
                </a:solidFill>
                <a:uFillTx/>
                <a:latin typeface="Arial" panose="020B0604020202020204" pitchFamily="34" charset="0"/>
                <a:cs typeface="Arial" panose="020B0604020202020204" pitchFamily="34" charset="0"/>
              </a:endParaRPr>
            </a:p>
          </p:txBody>
        </p:sp>
        <p:sp>
          <p:nvSpPr>
            <p:cNvPr id="10" name="Freeform 9"/>
            <p:cNvSpPr/>
            <p:nvPr/>
          </p:nvSpPr>
          <p:spPr>
            <a:xfrm>
              <a:off x="8066736" y="1915695"/>
              <a:ext cx="897245" cy="897245"/>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CFD5EA"/>
            </a:solidFill>
            <a:ln cap="flat">
              <a:noFill/>
              <a:prstDash val="solid"/>
            </a:ln>
          </p:spPr>
          <p:txBody>
            <a:bodyPr lIns="0" tIns="0" rIns="0" bIns="0"/>
            <a:lstStyle/>
            <a:p>
              <a:endParaRPr lang="en-GB"/>
            </a:p>
          </p:txBody>
        </p:sp>
        <p:sp>
          <p:nvSpPr>
            <p:cNvPr id="12" name="Freeform 11"/>
            <p:cNvSpPr/>
            <p:nvPr/>
          </p:nvSpPr>
          <p:spPr>
            <a:xfrm>
              <a:off x="9156252" y="1915695"/>
              <a:ext cx="2114934" cy="897245"/>
            </a:xfrm>
            <a:custGeom>
              <a:avLst/>
              <a:gdLst>
                <a:gd name="f0" fmla="val 10800000"/>
                <a:gd name="f1" fmla="val 5400000"/>
                <a:gd name="f2" fmla="val 180"/>
                <a:gd name="f3" fmla="val w"/>
                <a:gd name="f4" fmla="val h"/>
                <a:gd name="f5" fmla="val 0"/>
                <a:gd name="f6" fmla="val 2114937"/>
                <a:gd name="f7" fmla="val 897246"/>
                <a:gd name="f8" fmla="+- 0 0 -90"/>
                <a:gd name="f9" fmla="*/ f3 1 2114937"/>
                <a:gd name="f10" fmla="*/ f4 1 897246"/>
                <a:gd name="f11" fmla="val f5"/>
                <a:gd name="f12" fmla="val f6"/>
                <a:gd name="f13" fmla="val f7"/>
                <a:gd name="f14" fmla="*/ f8 f0 1"/>
                <a:gd name="f15" fmla="+- f13 0 f11"/>
                <a:gd name="f16" fmla="+- f12 0 f11"/>
                <a:gd name="f17" fmla="*/ f14 1 f2"/>
                <a:gd name="f18" fmla="*/ f16 1 2114937"/>
                <a:gd name="f19" fmla="*/ f15 1 897246"/>
                <a:gd name="f20" fmla="*/ 0 f16 1"/>
                <a:gd name="f21" fmla="*/ 0 f15 1"/>
                <a:gd name="f22" fmla="*/ 2114937 f16 1"/>
                <a:gd name="f23" fmla="*/ 897246 f15 1"/>
                <a:gd name="f24" fmla="+- f17 0 f1"/>
                <a:gd name="f25" fmla="*/ f20 1 2114937"/>
                <a:gd name="f26" fmla="*/ f21 1 897246"/>
                <a:gd name="f27" fmla="*/ f22 1 2114937"/>
                <a:gd name="f28" fmla="*/ f23 1 897246"/>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2114937" h="897246">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ctr" anchorCtr="0" compatLnSpc="1">
              <a:noAutofit/>
            </a:bodyPr>
            <a:lstStyle/>
            <a:p>
              <a:pPr marL="0" marR="0" lvl="0" indent="0" algn="l" defTabSz="977895" rtl="0" fontAlgn="auto" hangingPunct="1">
                <a:lnSpc>
                  <a:spcPct val="100000"/>
                </a:lnSpc>
                <a:spcBef>
                  <a:spcPts val="0"/>
                </a:spcBef>
                <a:spcAft>
                  <a:spcPts val="900"/>
                </a:spcAft>
                <a:buNone/>
                <a:tabLst/>
                <a:defRPr sz="1800" b="0" i="0" u="none" strike="noStrike" kern="0" cap="none" spc="0" baseline="0">
                  <a:solidFill>
                    <a:srgbClr val="000000"/>
                  </a:solidFill>
                  <a:uFillTx/>
                </a:defRPr>
              </a:pPr>
              <a:r>
                <a:rPr lang="en-GB" sz="2200" b="0" i="0" u="none" strike="noStrike" kern="1200" cap="none" spc="0" baseline="0" dirty="0" smtClean="0">
                  <a:solidFill>
                    <a:srgbClr val="000000"/>
                  </a:solidFill>
                  <a:uFillTx/>
                  <a:latin typeface="Arial" panose="020B0604020202020204" pitchFamily="34" charset="0"/>
                  <a:cs typeface="Arial" panose="020B0604020202020204" pitchFamily="34" charset="0"/>
                </a:rPr>
                <a:t>Emails</a:t>
              </a:r>
              <a:r>
                <a:rPr lang="en-GB" sz="2200" b="0" i="0" u="none" strike="noStrike" kern="1200" cap="none" spc="0" baseline="0" dirty="0" smtClean="0">
                  <a:solidFill>
                    <a:srgbClr val="000000"/>
                  </a:solidFill>
                  <a:uFillTx/>
                  <a:latin typeface="Calibri"/>
                </a:rPr>
                <a:t> </a:t>
              </a:r>
              <a:endParaRPr lang="en-US" sz="2200" b="0" i="0" u="none" strike="noStrike" kern="1200" cap="none" spc="0" baseline="0" dirty="0">
                <a:solidFill>
                  <a:srgbClr val="000000"/>
                </a:solidFill>
                <a:uFillTx/>
                <a:latin typeface="Calibri"/>
              </a:endParaRPr>
            </a:p>
          </p:txBody>
        </p:sp>
        <p:sp>
          <p:nvSpPr>
            <p:cNvPr id="13" name="Freeform 12"/>
            <p:cNvSpPr/>
            <p:nvPr/>
          </p:nvSpPr>
          <p:spPr>
            <a:xfrm>
              <a:off x="920809" y="3552672"/>
              <a:ext cx="897245" cy="897245"/>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CFD5EA"/>
            </a:solidFill>
            <a:ln cap="flat">
              <a:noFill/>
              <a:prstDash val="solid"/>
            </a:ln>
          </p:spPr>
          <p:txBody>
            <a:bodyPr lIns="0" tIns="0" rIns="0" bIns="0"/>
            <a:lstStyle/>
            <a:p>
              <a:endParaRPr lang="en-GB"/>
            </a:p>
          </p:txBody>
        </p:sp>
        <p:sp>
          <p:nvSpPr>
            <p:cNvPr id="15" name="Freeform 14"/>
            <p:cNvSpPr/>
            <p:nvPr/>
          </p:nvSpPr>
          <p:spPr>
            <a:xfrm>
              <a:off x="2010326" y="3552672"/>
              <a:ext cx="2114934" cy="897245"/>
            </a:xfrm>
            <a:custGeom>
              <a:avLst/>
              <a:gdLst>
                <a:gd name="f0" fmla="val 10800000"/>
                <a:gd name="f1" fmla="val 5400000"/>
                <a:gd name="f2" fmla="val 180"/>
                <a:gd name="f3" fmla="val w"/>
                <a:gd name="f4" fmla="val h"/>
                <a:gd name="f5" fmla="val 0"/>
                <a:gd name="f6" fmla="val 2114937"/>
                <a:gd name="f7" fmla="val 897246"/>
                <a:gd name="f8" fmla="+- 0 0 -90"/>
                <a:gd name="f9" fmla="*/ f3 1 2114937"/>
                <a:gd name="f10" fmla="*/ f4 1 897246"/>
                <a:gd name="f11" fmla="val f5"/>
                <a:gd name="f12" fmla="val f6"/>
                <a:gd name="f13" fmla="val f7"/>
                <a:gd name="f14" fmla="*/ f8 f0 1"/>
                <a:gd name="f15" fmla="+- f13 0 f11"/>
                <a:gd name="f16" fmla="+- f12 0 f11"/>
                <a:gd name="f17" fmla="*/ f14 1 f2"/>
                <a:gd name="f18" fmla="*/ f16 1 2114937"/>
                <a:gd name="f19" fmla="*/ f15 1 897246"/>
                <a:gd name="f20" fmla="*/ 0 f16 1"/>
                <a:gd name="f21" fmla="*/ 0 f15 1"/>
                <a:gd name="f22" fmla="*/ 2114937 f16 1"/>
                <a:gd name="f23" fmla="*/ 897246 f15 1"/>
                <a:gd name="f24" fmla="+- f17 0 f1"/>
                <a:gd name="f25" fmla="*/ f20 1 2114937"/>
                <a:gd name="f26" fmla="*/ f21 1 897246"/>
                <a:gd name="f27" fmla="*/ f22 1 2114937"/>
                <a:gd name="f28" fmla="*/ f23 1 897246"/>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2114937" h="897246">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ctr" anchorCtr="0" compatLnSpc="1">
              <a:noAutofit/>
            </a:bodyPr>
            <a:lstStyle/>
            <a:p>
              <a:pPr marL="0" marR="0" lvl="0" indent="0" algn="l" defTabSz="977895" rtl="0" fontAlgn="auto" hangingPunct="1">
                <a:lnSpc>
                  <a:spcPct val="100000"/>
                </a:lnSpc>
                <a:spcBef>
                  <a:spcPts val="0"/>
                </a:spcBef>
                <a:spcAft>
                  <a:spcPts val="900"/>
                </a:spcAft>
                <a:buNone/>
                <a:tabLst/>
                <a:defRPr sz="1800" b="0" i="0" u="none" strike="noStrike" kern="0" cap="none" spc="0" baseline="0">
                  <a:solidFill>
                    <a:srgbClr val="000000"/>
                  </a:solidFill>
                  <a:uFillTx/>
                </a:defRPr>
              </a:pPr>
              <a:r>
                <a:rPr lang="en-GB" sz="2200" b="0" i="0" u="none" strike="noStrike" kern="1200" cap="none" spc="0" baseline="0" dirty="0">
                  <a:solidFill>
                    <a:srgbClr val="000000"/>
                  </a:solidFill>
                  <a:uFillTx/>
                  <a:latin typeface="Arial" panose="020B0604020202020204" pitchFamily="34" charset="0"/>
                  <a:cs typeface="Arial" panose="020B0604020202020204" pitchFamily="34" charset="0"/>
                </a:rPr>
                <a:t>Instant messaging platforms</a:t>
              </a:r>
              <a:endParaRPr lang="en-US" sz="2200" b="0" i="0" u="none" strike="noStrike" kern="1200" cap="none" spc="0" baseline="0" dirty="0">
                <a:solidFill>
                  <a:srgbClr val="000000"/>
                </a:solidFill>
                <a:uFillTx/>
                <a:latin typeface="Arial" panose="020B0604020202020204" pitchFamily="34" charset="0"/>
                <a:cs typeface="Arial" panose="020B0604020202020204" pitchFamily="34" charset="0"/>
              </a:endParaRPr>
            </a:p>
          </p:txBody>
        </p:sp>
        <p:sp>
          <p:nvSpPr>
            <p:cNvPr id="16" name="Freeform 15"/>
            <p:cNvSpPr/>
            <p:nvPr/>
          </p:nvSpPr>
          <p:spPr>
            <a:xfrm>
              <a:off x="4493773" y="3552672"/>
              <a:ext cx="897245" cy="897245"/>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CFD5EA"/>
            </a:solidFill>
            <a:ln cap="flat">
              <a:noFill/>
              <a:prstDash val="solid"/>
            </a:ln>
          </p:spPr>
          <p:txBody>
            <a:bodyPr lIns="0" tIns="0" rIns="0" bIns="0"/>
            <a:lstStyle/>
            <a:p>
              <a:endParaRPr lang="en-GB"/>
            </a:p>
          </p:txBody>
        </p:sp>
        <p:sp>
          <p:nvSpPr>
            <p:cNvPr id="18" name="Freeform 17"/>
            <p:cNvSpPr/>
            <p:nvPr/>
          </p:nvSpPr>
          <p:spPr>
            <a:xfrm>
              <a:off x="5583289" y="3552672"/>
              <a:ext cx="2114934" cy="897245"/>
            </a:xfrm>
            <a:custGeom>
              <a:avLst/>
              <a:gdLst>
                <a:gd name="f0" fmla="val 10800000"/>
                <a:gd name="f1" fmla="val 5400000"/>
                <a:gd name="f2" fmla="val 180"/>
                <a:gd name="f3" fmla="val w"/>
                <a:gd name="f4" fmla="val h"/>
                <a:gd name="f5" fmla="val 0"/>
                <a:gd name="f6" fmla="val 2114937"/>
                <a:gd name="f7" fmla="val 897246"/>
                <a:gd name="f8" fmla="+- 0 0 -90"/>
                <a:gd name="f9" fmla="*/ f3 1 2114937"/>
                <a:gd name="f10" fmla="*/ f4 1 897246"/>
                <a:gd name="f11" fmla="val f5"/>
                <a:gd name="f12" fmla="val f6"/>
                <a:gd name="f13" fmla="val f7"/>
                <a:gd name="f14" fmla="*/ f8 f0 1"/>
                <a:gd name="f15" fmla="+- f13 0 f11"/>
                <a:gd name="f16" fmla="+- f12 0 f11"/>
                <a:gd name="f17" fmla="*/ f14 1 f2"/>
                <a:gd name="f18" fmla="*/ f16 1 2114937"/>
                <a:gd name="f19" fmla="*/ f15 1 897246"/>
                <a:gd name="f20" fmla="*/ 0 f16 1"/>
                <a:gd name="f21" fmla="*/ 0 f15 1"/>
                <a:gd name="f22" fmla="*/ 2114937 f16 1"/>
                <a:gd name="f23" fmla="*/ 897246 f15 1"/>
                <a:gd name="f24" fmla="+- f17 0 f1"/>
                <a:gd name="f25" fmla="*/ f20 1 2114937"/>
                <a:gd name="f26" fmla="*/ f21 1 897246"/>
                <a:gd name="f27" fmla="*/ f22 1 2114937"/>
                <a:gd name="f28" fmla="*/ f23 1 897246"/>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2114937" h="897246">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ctr" anchorCtr="0" compatLnSpc="1">
              <a:noAutofit/>
            </a:bodyPr>
            <a:lstStyle/>
            <a:p>
              <a:pPr marL="0" marR="0" lvl="0" indent="0" algn="l" defTabSz="977895" rtl="0" fontAlgn="auto" hangingPunct="1">
                <a:lnSpc>
                  <a:spcPct val="100000"/>
                </a:lnSpc>
                <a:spcBef>
                  <a:spcPts val="0"/>
                </a:spcBef>
                <a:spcAft>
                  <a:spcPts val="900"/>
                </a:spcAft>
                <a:buNone/>
                <a:tabLst/>
                <a:defRPr sz="1800" b="0" i="0" u="none" strike="noStrike" kern="0" cap="none" spc="0" baseline="0">
                  <a:solidFill>
                    <a:srgbClr val="000000"/>
                  </a:solidFill>
                  <a:uFillTx/>
                </a:defRPr>
              </a:pPr>
              <a:r>
                <a:rPr lang="en-GB" sz="2200" b="0" i="0" u="none" strike="noStrike" kern="1200" cap="none" spc="0" baseline="0" dirty="0">
                  <a:solidFill>
                    <a:srgbClr val="000000"/>
                  </a:solidFill>
                  <a:uFillTx/>
                  <a:latin typeface="Arial" panose="020B0604020202020204" pitchFamily="34" charset="0"/>
                  <a:cs typeface="Arial" panose="020B0604020202020204" pitchFamily="34" charset="0"/>
                </a:rPr>
                <a:t>Videoconference</a:t>
              </a:r>
              <a:r>
                <a:rPr lang="en-GB" sz="2200" b="0" i="0" u="none" strike="noStrike" kern="1200" cap="none" spc="0" baseline="0" dirty="0">
                  <a:solidFill>
                    <a:srgbClr val="000000"/>
                  </a:solidFill>
                  <a:uFillTx/>
                  <a:latin typeface="Calibri"/>
                </a:rPr>
                <a:t> </a:t>
              </a:r>
              <a:endParaRPr lang="en-US" sz="2200" b="0" i="0" u="none" strike="noStrike" kern="1200" cap="none" spc="0" baseline="0" dirty="0">
                <a:solidFill>
                  <a:srgbClr val="000000"/>
                </a:solidFill>
                <a:uFillTx/>
                <a:latin typeface="Calibri"/>
              </a:endParaRPr>
            </a:p>
          </p:txBody>
        </p:sp>
        <p:sp>
          <p:nvSpPr>
            <p:cNvPr id="19" name="Freeform 18"/>
            <p:cNvSpPr/>
            <p:nvPr/>
          </p:nvSpPr>
          <p:spPr>
            <a:xfrm>
              <a:off x="8066736" y="3552672"/>
              <a:ext cx="897245" cy="897245"/>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CFD5EA"/>
            </a:solidFill>
            <a:ln cap="flat">
              <a:noFill/>
              <a:prstDash val="solid"/>
            </a:ln>
          </p:spPr>
          <p:txBody>
            <a:bodyPr lIns="0" tIns="0" rIns="0" bIns="0"/>
            <a:lstStyle/>
            <a:p>
              <a:endParaRPr lang="en-GB"/>
            </a:p>
          </p:txBody>
        </p:sp>
        <p:sp>
          <p:nvSpPr>
            <p:cNvPr id="21" name="Freeform 20"/>
            <p:cNvSpPr/>
            <p:nvPr/>
          </p:nvSpPr>
          <p:spPr>
            <a:xfrm>
              <a:off x="9156252" y="3552672"/>
              <a:ext cx="2114934" cy="897245"/>
            </a:xfrm>
            <a:custGeom>
              <a:avLst/>
              <a:gdLst>
                <a:gd name="f0" fmla="val 10800000"/>
                <a:gd name="f1" fmla="val 5400000"/>
                <a:gd name="f2" fmla="val 180"/>
                <a:gd name="f3" fmla="val w"/>
                <a:gd name="f4" fmla="val h"/>
                <a:gd name="f5" fmla="val 0"/>
                <a:gd name="f6" fmla="val 2114937"/>
                <a:gd name="f7" fmla="val 897246"/>
                <a:gd name="f8" fmla="+- 0 0 -90"/>
                <a:gd name="f9" fmla="*/ f3 1 2114937"/>
                <a:gd name="f10" fmla="*/ f4 1 897246"/>
                <a:gd name="f11" fmla="val f5"/>
                <a:gd name="f12" fmla="val f6"/>
                <a:gd name="f13" fmla="val f7"/>
                <a:gd name="f14" fmla="*/ f8 f0 1"/>
                <a:gd name="f15" fmla="+- f13 0 f11"/>
                <a:gd name="f16" fmla="+- f12 0 f11"/>
                <a:gd name="f17" fmla="*/ f14 1 f2"/>
                <a:gd name="f18" fmla="*/ f16 1 2114937"/>
                <a:gd name="f19" fmla="*/ f15 1 897246"/>
                <a:gd name="f20" fmla="*/ 0 f16 1"/>
                <a:gd name="f21" fmla="*/ 0 f15 1"/>
                <a:gd name="f22" fmla="*/ 2114937 f16 1"/>
                <a:gd name="f23" fmla="*/ 897246 f15 1"/>
                <a:gd name="f24" fmla="+- f17 0 f1"/>
                <a:gd name="f25" fmla="*/ f20 1 2114937"/>
                <a:gd name="f26" fmla="*/ f21 1 897246"/>
                <a:gd name="f27" fmla="*/ f22 1 2114937"/>
                <a:gd name="f28" fmla="*/ f23 1 897246"/>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2114937" h="897246">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ctr" anchorCtr="0" compatLnSpc="1">
              <a:noAutofit/>
            </a:bodyPr>
            <a:lstStyle/>
            <a:p>
              <a:pPr marL="0" marR="0" lvl="0" indent="0" algn="l" defTabSz="977895" rtl="0" fontAlgn="auto" hangingPunct="1">
                <a:lnSpc>
                  <a:spcPct val="100000"/>
                </a:lnSpc>
                <a:spcBef>
                  <a:spcPts val="0"/>
                </a:spcBef>
                <a:spcAft>
                  <a:spcPts val="900"/>
                </a:spcAft>
                <a:buNone/>
                <a:tabLst/>
                <a:defRPr sz="1800" b="0" i="0" u="none" strike="noStrike" kern="0" cap="none" spc="0" baseline="0">
                  <a:solidFill>
                    <a:srgbClr val="000000"/>
                  </a:solidFill>
                  <a:uFillTx/>
                </a:defRPr>
              </a:pPr>
              <a:r>
                <a:rPr lang="en-GB" sz="2200" b="0" i="0" u="none" strike="noStrike" kern="1200" cap="none" spc="0" baseline="0" dirty="0">
                  <a:solidFill>
                    <a:srgbClr val="000000"/>
                  </a:solidFill>
                  <a:uFillTx/>
                  <a:latin typeface="Arial" panose="020B0604020202020204" pitchFamily="34" charset="0"/>
                  <a:cs typeface="Arial" panose="020B0604020202020204" pitchFamily="34" charset="0"/>
                </a:rPr>
                <a:t>Phone calls </a:t>
              </a:r>
              <a:endParaRPr lang="en-US" sz="2200" b="0" i="0" u="none" strike="noStrike" kern="1200" cap="none" spc="0" baseline="0" dirty="0">
                <a:solidFill>
                  <a:srgbClr val="000000"/>
                </a:solidFill>
                <a:uFillTx/>
                <a:latin typeface="Arial" panose="020B0604020202020204" pitchFamily="34" charset="0"/>
                <a:cs typeface="Arial" panose="020B0604020202020204" pitchFamily="34" charset="0"/>
              </a:endParaRPr>
            </a:p>
          </p:txBody>
        </p:sp>
        <p:sp>
          <p:nvSpPr>
            <p:cNvPr id="22" name="Freeform 21"/>
            <p:cNvSpPr/>
            <p:nvPr/>
          </p:nvSpPr>
          <p:spPr>
            <a:xfrm>
              <a:off x="920809" y="5189640"/>
              <a:ext cx="897245" cy="897245"/>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CFD5EA"/>
            </a:solidFill>
            <a:ln cap="flat">
              <a:noFill/>
              <a:prstDash val="solid"/>
            </a:ln>
          </p:spPr>
          <p:txBody>
            <a:bodyPr lIns="0" tIns="0" rIns="0" bIns="0"/>
            <a:lstStyle/>
            <a:p>
              <a:endParaRPr lang="en-GB"/>
            </a:p>
          </p:txBody>
        </p:sp>
        <p:sp>
          <p:nvSpPr>
            <p:cNvPr id="24" name="Freeform 23"/>
            <p:cNvSpPr/>
            <p:nvPr/>
          </p:nvSpPr>
          <p:spPr>
            <a:xfrm>
              <a:off x="2010326" y="5189640"/>
              <a:ext cx="2114934" cy="897245"/>
            </a:xfrm>
            <a:custGeom>
              <a:avLst/>
              <a:gdLst>
                <a:gd name="f0" fmla="val 10800000"/>
                <a:gd name="f1" fmla="val 5400000"/>
                <a:gd name="f2" fmla="val 180"/>
                <a:gd name="f3" fmla="val w"/>
                <a:gd name="f4" fmla="val h"/>
                <a:gd name="f5" fmla="val 0"/>
                <a:gd name="f6" fmla="val 2114937"/>
                <a:gd name="f7" fmla="val 897246"/>
                <a:gd name="f8" fmla="+- 0 0 -90"/>
                <a:gd name="f9" fmla="*/ f3 1 2114937"/>
                <a:gd name="f10" fmla="*/ f4 1 897246"/>
                <a:gd name="f11" fmla="val f5"/>
                <a:gd name="f12" fmla="val f6"/>
                <a:gd name="f13" fmla="val f7"/>
                <a:gd name="f14" fmla="*/ f8 f0 1"/>
                <a:gd name="f15" fmla="+- f13 0 f11"/>
                <a:gd name="f16" fmla="+- f12 0 f11"/>
                <a:gd name="f17" fmla="*/ f14 1 f2"/>
                <a:gd name="f18" fmla="*/ f16 1 2114937"/>
                <a:gd name="f19" fmla="*/ f15 1 897246"/>
                <a:gd name="f20" fmla="*/ 0 f16 1"/>
                <a:gd name="f21" fmla="*/ 0 f15 1"/>
                <a:gd name="f22" fmla="*/ 2114937 f16 1"/>
                <a:gd name="f23" fmla="*/ 897246 f15 1"/>
                <a:gd name="f24" fmla="+- f17 0 f1"/>
                <a:gd name="f25" fmla="*/ f20 1 2114937"/>
                <a:gd name="f26" fmla="*/ f21 1 897246"/>
                <a:gd name="f27" fmla="*/ f22 1 2114937"/>
                <a:gd name="f28" fmla="*/ f23 1 897246"/>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2114937" h="897246">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ctr" anchorCtr="0" compatLnSpc="1">
              <a:noAutofit/>
            </a:bodyPr>
            <a:lstStyle/>
            <a:p>
              <a:pPr marL="0" marR="0" lvl="0" indent="0" algn="l" defTabSz="977895" rtl="0" fontAlgn="auto" hangingPunct="1">
                <a:lnSpc>
                  <a:spcPct val="100000"/>
                </a:lnSpc>
                <a:spcBef>
                  <a:spcPts val="0"/>
                </a:spcBef>
                <a:spcAft>
                  <a:spcPts val="900"/>
                </a:spcAft>
                <a:buNone/>
                <a:tabLst/>
                <a:defRPr sz="1800" b="0" i="0" u="none" strike="noStrike" kern="0" cap="none" spc="0" baseline="0">
                  <a:solidFill>
                    <a:srgbClr val="000000"/>
                  </a:solidFill>
                  <a:uFillTx/>
                </a:defRPr>
              </a:pPr>
              <a:r>
                <a:rPr lang="en-GB" sz="2200" b="0" i="0" u="none" strike="noStrike" kern="1200" cap="none" spc="0" baseline="0" dirty="0">
                  <a:solidFill>
                    <a:srgbClr val="000000"/>
                  </a:solidFill>
                  <a:uFillTx/>
                  <a:latin typeface="Arial" panose="020B0604020202020204" pitchFamily="34" charset="0"/>
                  <a:cs typeface="Arial" panose="020B0604020202020204" pitchFamily="34" charset="0"/>
                </a:rPr>
                <a:t>Social media </a:t>
              </a:r>
              <a:endParaRPr lang="en-US" sz="2200" b="0" i="0" u="none" strike="noStrike" kern="1200" cap="none" spc="0" baseline="0" dirty="0">
                <a:solidFill>
                  <a:srgbClr val="000000"/>
                </a:solidFill>
                <a:uFillTx/>
                <a:latin typeface="Arial" panose="020B0604020202020204" pitchFamily="34" charset="0"/>
                <a:cs typeface="Arial" panose="020B0604020202020204" pitchFamily="34" charset="0"/>
              </a:endParaRPr>
            </a:p>
          </p:txBody>
        </p:sp>
      </p:grpSp>
      <p:sp>
        <p:nvSpPr>
          <p:cNvPr id="25" name="TextBox 24"/>
          <p:cNvSpPr txBox="1"/>
          <p:nvPr/>
        </p:nvSpPr>
        <p:spPr>
          <a:xfrm>
            <a:off x="8210429" y="6396335"/>
            <a:ext cx="3422469" cy="461665"/>
          </a:xfrm>
          <a:prstGeom prst="rect">
            <a:avLst/>
          </a:prstGeom>
          <a:noFill/>
        </p:spPr>
        <p:txBody>
          <a:bodyPr wrap="square" rtlCol="0">
            <a:spAutoFit/>
          </a:bodyPr>
          <a:lstStyle/>
          <a:p>
            <a:r>
              <a:rPr lang="en-GB" sz="2400" b="1" dirty="0" smtClean="0">
                <a:solidFill>
                  <a:srgbClr val="FFFF00"/>
                </a:solidFill>
                <a:latin typeface="Arial" panose="020B0604020202020204" pitchFamily="34" charset="0"/>
                <a:cs typeface="Arial" panose="020B0604020202020204" pitchFamily="34" charset="0"/>
              </a:rPr>
              <a:t>Catalina </a:t>
            </a:r>
            <a:r>
              <a:rPr lang="en-GB" sz="2400" b="1" dirty="0" err="1" smtClean="0">
                <a:solidFill>
                  <a:srgbClr val="FFFF00"/>
                </a:solidFill>
                <a:latin typeface="Arial" panose="020B0604020202020204" pitchFamily="34" charset="0"/>
                <a:cs typeface="Arial" panose="020B0604020202020204" pitchFamily="34" charset="0"/>
              </a:rPr>
              <a:t>Mihaela</a:t>
            </a:r>
            <a:r>
              <a:rPr lang="en-GB" sz="2400" b="1" dirty="0" smtClean="0">
                <a:solidFill>
                  <a:srgbClr val="FFFF00"/>
                </a:solidFill>
                <a:latin typeface="Arial" panose="020B0604020202020204" pitchFamily="34" charset="0"/>
                <a:cs typeface="Arial" panose="020B0604020202020204" pitchFamily="34" charset="0"/>
              </a:rPr>
              <a:t> </a:t>
            </a:r>
            <a:r>
              <a:rPr lang="en-GB" sz="2400" b="1" dirty="0" err="1" smtClean="0">
                <a:solidFill>
                  <a:srgbClr val="FFFF00"/>
                </a:solidFill>
                <a:latin typeface="Arial" panose="020B0604020202020204" pitchFamily="34" charset="0"/>
                <a:cs typeface="Arial" panose="020B0604020202020204" pitchFamily="34" charset="0"/>
              </a:rPr>
              <a:t>Iovu</a:t>
            </a:r>
            <a:endParaRPr lang="en-GB" sz="2400" b="1" dirty="0">
              <a:solidFill>
                <a:srgbClr val="FFFF00"/>
              </a:solidFill>
              <a:latin typeface="Arial" panose="020B0604020202020204" pitchFamily="34" charset="0"/>
              <a:cs typeface="Arial" panose="020B0604020202020204" pitchFamily="34" charset="0"/>
            </a:endParaRPr>
          </a:p>
        </p:txBody>
      </p:sp>
      <p:pic>
        <p:nvPicPr>
          <p:cNvPr id="26" name="Picture 25"/>
          <p:cNvPicPr>
            <a:picLocks noChangeAspect="1"/>
          </p:cNvPicPr>
          <p:nvPr/>
        </p:nvPicPr>
        <p:blipFill>
          <a:blip r:embed="rId2"/>
          <a:stretch>
            <a:fillRect/>
          </a:stretch>
        </p:blipFill>
        <p:spPr>
          <a:xfrm>
            <a:off x="884032" y="1892122"/>
            <a:ext cx="967957" cy="932758"/>
          </a:xfrm>
          <a:prstGeom prst="rect">
            <a:avLst/>
          </a:prstGeom>
        </p:spPr>
      </p:pic>
      <p:pic>
        <p:nvPicPr>
          <p:cNvPr id="27" name="Picture 26"/>
          <p:cNvPicPr>
            <a:picLocks noChangeAspect="1"/>
          </p:cNvPicPr>
          <p:nvPr/>
        </p:nvPicPr>
        <p:blipFill>
          <a:blip r:embed="rId3"/>
          <a:stretch>
            <a:fillRect/>
          </a:stretch>
        </p:blipFill>
        <p:spPr>
          <a:xfrm>
            <a:off x="4416576" y="1888109"/>
            <a:ext cx="1069824" cy="948711"/>
          </a:xfrm>
          <a:prstGeom prst="rect">
            <a:avLst/>
          </a:prstGeom>
        </p:spPr>
      </p:pic>
      <p:pic>
        <p:nvPicPr>
          <p:cNvPr id="28" name="Picture 27"/>
          <p:cNvPicPr>
            <a:picLocks noChangeAspect="1"/>
          </p:cNvPicPr>
          <p:nvPr/>
        </p:nvPicPr>
        <p:blipFill>
          <a:blip r:embed="rId4"/>
          <a:stretch>
            <a:fillRect/>
          </a:stretch>
        </p:blipFill>
        <p:spPr>
          <a:xfrm>
            <a:off x="7988786" y="1888109"/>
            <a:ext cx="1073487" cy="1014933"/>
          </a:xfrm>
          <a:prstGeom prst="rect">
            <a:avLst/>
          </a:prstGeom>
        </p:spPr>
      </p:pic>
      <p:pic>
        <p:nvPicPr>
          <p:cNvPr id="29" name="Picture 28"/>
          <p:cNvPicPr>
            <a:picLocks noChangeAspect="1"/>
          </p:cNvPicPr>
          <p:nvPr/>
        </p:nvPicPr>
        <p:blipFill>
          <a:blip r:embed="rId5"/>
          <a:stretch>
            <a:fillRect/>
          </a:stretch>
        </p:blipFill>
        <p:spPr>
          <a:xfrm>
            <a:off x="873000" y="3496763"/>
            <a:ext cx="990023" cy="1009061"/>
          </a:xfrm>
          <a:prstGeom prst="rect">
            <a:avLst/>
          </a:prstGeom>
        </p:spPr>
      </p:pic>
      <p:pic>
        <p:nvPicPr>
          <p:cNvPr id="30" name="Picture 29"/>
          <p:cNvPicPr>
            <a:picLocks noChangeAspect="1"/>
          </p:cNvPicPr>
          <p:nvPr/>
        </p:nvPicPr>
        <p:blipFill>
          <a:blip r:embed="rId6"/>
          <a:stretch>
            <a:fillRect/>
          </a:stretch>
        </p:blipFill>
        <p:spPr>
          <a:xfrm>
            <a:off x="4440125" y="3525846"/>
            <a:ext cx="950893" cy="950893"/>
          </a:xfrm>
          <a:prstGeom prst="rect">
            <a:avLst/>
          </a:prstGeom>
        </p:spPr>
      </p:pic>
      <p:pic>
        <p:nvPicPr>
          <p:cNvPr id="31" name="Picture 30"/>
          <p:cNvPicPr>
            <a:picLocks noChangeAspect="1"/>
          </p:cNvPicPr>
          <p:nvPr/>
        </p:nvPicPr>
        <p:blipFill>
          <a:blip r:embed="rId7"/>
          <a:stretch>
            <a:fillRect/>
          </a:stretch>
        </p:blipFill>
        <p:spPr>
          <a:xfrm>
            <a:off x="8020713" y="3539256"/>
            <a:ext cx="1009632" cy="924071"/>
          </a:xfrm>
          <a:prstGeom prst="rect">
            <a:avLst/>
          </a:prstGeom>
        </p:spPr>
      </p:pic>
      <p:pic>
        <p:nvPicPr>
          <p:cNvPr id="32" name="Picture 31"/>
          <p:cNvPicPr>
            <a:picLocks noChangeAspect="1"/>
          </p:cNvPicPr>
          <p:nvPr/>
        </p:nvPicPr>
        <p:blipFill>
          <a:blip r:embed="rId8"/>
          <a:stretch>
            <a:fillRect/>
          </a:stretch>
        </p:blipFill>
        <p:spPr>
          <a:xfrm>
            <a:off x="884032" y="5133731"/>
            <a:ext cx="1059842" cy="953154"/>
          </a:xfrm>
          <a:prstGeom prst="rect">
            <a:avLst/>
          </a:prstGeom>
        </p:spPr>
      </p:pic>
    </p:spTree>
    <p:extLst>
      <p:ext uri="{BB962C8B-B14F-4D97-AF65-F5344CB8AC3E}">
        <p14:creationId xmlns:p14="http://schemas.microsoft.com/office/powerpoint/2010/main" val="299402637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a:xfrm>
            <a:off x="801096" y="1396288"/>
            <a:ext cx="5277331" cy="1325559"/>
          </a:xfrm>
        </p:spPr>
        <p:txBody>
          <a:bodyPr>
            <a:normAutofit fontScale="90000"/>
          </a:bodyPr>
          <a:lstStyle/>
          <a:p>
            <a:pPr lvl="0"/>
            <a:r>
              <a:rPr lang="en-GB" sz="3800" b="1" dirty="0">
                <a:solidFill>
                  <a:srgbClr val="FFFF00"/>
                </a:solidFill>
                <a:latin typeface="Arial" panose="020B0604020202020204" pitchFamily="34" charset="0"/>
                <a:cs typeface="Arial" panose="020B0604020202020204" pitchFamily="34" charset="0"/>
              </a:rPr>
              <a:t>How to choose the right communication </a:t>
            </a:r>
            <a:r>
              <a:rPr lang="en-GB" sz="3800" b="1" dirty="0" smtClean="0">
                <a:solidFill>
                  <a:srgbClr val="FFFF00"/>
                </a:solidFill>
                <a:latin typeface="Arial" panose="020B0604020202020204" pitchFamily="34" charset="0"/>
                <a:cs typeface="Arial" panose="020B0604020202020204" pitchFamily="34" charset="0"/>
              </a:rPr>
              <a:t>channels:</a:t>
            </a:r>
            <a:r>
              <a:rPr lang="en-GB" sz="2800" dirty="0">
                <a:solidFill>
                  <a:srgbClr val="FFFFFF"/>
                </a:solidFill>
                <a:latin typeface="RingCentralDisplayBold"/>
              </a:rPr>
              <a:t/>
            </a:r>
            <a:br>
              <a:rPr lang="en-GB" sz="2800" dirty="0">
                <a:solidFill>
                  <a:srgbClr val="FFFFFF"/>
                </a:solidFill>
                <a:latin typeface="RingCentralDisplayBold"/>
              </a:rPr>
            </a:br>
            <a:endParaRPr lang="en-GB" sz="2800" dirty="0">
              <a:solidFill>
                <a:srgbClr val="FFFFFF"/>
              </a:solidFill>
            </a:endParaRPr>
          </a:p>
        </p:txBody>
      </p:sp>
      <p:sp>
        <p:nvSpPr>
          <p:cNvPr id="3" name="Content Placeholder 2"/>
          <p:cNvSpPr txBox="1">
            <a:spLocks noGrp="1"/>
          </p:cNvSpPr>
          <p:nvPr>
            <p:ph idx="1"/>
          </p:nvPr>
        </p:nvSpPr>
        <p:spPr>
          <a:xfrm>
            <a:off x="805540" y="2871984"/>
            <a:ext cx="5272887" cy="3181682"/>
          </a:xfrm>
        </p:spPr>
        <p:txBody>
          <a:bodyPr>
            <a:normAutofit fontScale="92500"/>
          </a:bodyPr>
          <a:lstStyle/>
          <a:p>
            <a:pPr marL="0" lvl="0" indent="0">
              <a:buNone/>
            </a:pPr>
            <a:r>
              <a:rPr lang="en-GB" dirty="0">
                <a:latin typeface="Arial" panose="020B0604020202020204" pitchFamily="34" charset="0"/>
                <a:cs typeface="Arial" panose="020B0604020202020204" pitchFamily="34" charset="0"/>
              </a:rPr>
              <a:t>Businesses might benefit from a more calculated and mindful approach to communication, regardless of how many channels are available. </a:t>
            </a:r>
            <a:endParaRPr lang="en-GB" dirty="0" smtClean="0">
              <a:latin typeface="Arial" panose="020B0604020202020204" pitchFamily="34" charset="0"/>
              <a:cs typeface="Arial" panose="020B0604020202020204" pitchFamily="34" charset="0"/>
            </a:endParaRPr>
          </a:p>
          <a:p>
            <a:pPr>
              <a:buFont typeface="Wingdings" panose="05000000000000000000" pitchFamily="2" charset="2"/>
              <a:buChar char="v"/>
            </a:pPr>
            <a:r>
              <a:rPr lang="en-GB" sz="1800" b="1" dirty="0" smtClean="0">
                <a:solidFill>
                  <a:srgbClr val="FFFFFF"/>
                </a:solidFill>
                <a:latin typeface="Arial" panose="020B0604020202020204" pitchFamily="34" charset="0"/>
                <a:cs typeface="Arial" panose="020B0604020202020204" pitchFamily="34" charset="0"/>
              </a:rPr>
              <a:t>Get familiar with your team</a:t>
            </a:r>
            <a:endParaRPr lang="en-GB" sz="1800" dirty="0" smtClean="0">
              <a:solidFill>
                <a:srgbClr val="FFFFFF"/>
              </a:solidFill>
              <a:latin typeface="Arial" panose="020B0604020202020204" pitchFamily="34" charset="0"/>
              <a:cs typeface="Arial" panose="020B0604020202020204" pitchFamily="34" charset="0"/>
            </a:endParaRPr>
          </a:p>
          <a:p>
            <a:pPr lvl="0">
              <a:buFont typeface="Wingdings" pitchFamily="2"/>
              <a:buChar char="v"/>
            </a:pPr>
            <a:r>
              <a:rPr lang="en-GB" sz="1800" b="1" dirty="0" smtClean="0">
                <a:solidFill>
                  <a:srgbClr val="FFFFFF"/>
                </a:solidFill>
                <a:latin typeface="Arial" panose="020B0604020202020204" pitchFamily="34" charset="0"/>
                <a:cs typeface="Arial" panose="020B0604020202020204" pitchFamily="34" charset="0"/>
              </a:rPr>
              <a:t>Consider </a:t>
            </a:r>
            <a:r>
              <a:rPr lang="en-GB" sz="1800" b="1" dirty="0">
                <a:solidFill>
                  <a:srgbClr val="FFFFFF"/>
                </a:solidFill>
                <a:latin typeface="Arial" panose="020B0604020202020204" pitchFamily="34" charset="0"/>
                <a:cs typeface="Arial" panose="020B0604020202020204" pitchFamily="34" charset="0"/>
              </a:rPr>
              <a:t>your message</a:t>
            </a:r>
            <a:endParaRPr lang="en-GB" sz="1800" dirty="0">
              <a:solidFill>
                <a:srgbClr val="FFFFFF"/>
              </a:solidFill>
              <a:latin typeface="Arial" panose="020B0604020202020204" pitchFamily="34" charset="0"/>
              <a:cs typeface="Arial" panose="020B0604020202020204" pitchFamily="34" charset="0"/>
            </a:endParaRPr>
          </a:p>
          <a:p>
            <a:pPr lvl="0">
              <a:buFont typeface="Wingdings" pitchFamily="2"/>
              <a:buChar char="v"/>
            </a:pPr>
            <a:r>
              <a:rPr lang="en-GB" sz="1800" b="1" dirty="0">
                <a:solidFill>
                  <a:srgbClr val="FFFFFF"/>
                </a:solidFill>
                <a:latin typeface="Arial" panose="020B0604020202020204" pitchFamily="34" charset="0"/>
                <a:cs typeface="Arial" panose="020B0604020202020204" pitchFamily="34" charset="0"/>
              </a:rPr>
              <a:t>Take a look at your budget</a:t>
            </a:r>
            <a:endParaRPr lang="en-GB" sz="1800" dirty="0">
              <a:solidFill>
                <a:srgbClr val="FFFFFF"/>
              </a:solidFill>
              <a:latin typeface="Arial" panose="020B0604020202020204" pitchFamily="34" charset="0"/>
              <a:cs typeface="Arial" panose="020B0604020202020204" pitchFamily="34" charset="0"/>
            </a:endParaRPr>
          </a:p>
          <a:p>
            <a:pPr lvl="0">
              <a:buFont typeface="Wingdings" pitchFamily="2"/>
              <a:buChar char="v"/>
            </a:pPr>
            <a:endParaRPr lang="en-GB" sz="1800" dirty="0">
              <a:solidFill>
                <a:srgbClr val="FFFFFF"/>
              </a:solidFill>
            </a:endParaRPr>
          </a:p>
        </p:txBody>
      </p:sp>
      <p:sp>
        <p:nvSpPr>
          <p:cNvPr id="4" name="Freeform 49"/>
          <p:cNvSpPr>
            <a:spLocks noMove="1" noResize="1"/>
          </p:cNvSpPr>
          <p:nvPr/>
        </p:nvSpPr>
        <p:spPr>
          <a:xfrm flipH="1">
            <a:off x="6713917" y="581156"/>
            <a:ext cx="5478088" cy="6276843"/>
          </a:xfrm>
          <a:custGeom>
            <a:avLst/>
            <a:gdLst>
              <a:gd name="f0" fmla="val 10800000"/>
              <a:gd name="f1" fmla="val 5400000"/>
              <a:gd name="f2" fmla="val 180"/>
              <a:gd name="f3" fmla="val w"/>
              <a:gd name="f4" fmla="val h"/>
              <a:gd name="f5" fmla="val 0"/>
              <a:gd name="f6" fmla="val 5478085"/>
              <a:gd name="f7" fmla="val 6276841"/>
              <a:gd name="f8" fmla="val 2178155"/>
              <a:gd name="f9" fmla="val 4000656"/>
              <a:gd name="f10" fmla="val 1477429"/>
              <a:gd name="f11" fmla="val 3299930"/>
              <a:gd name="f12" fmla="val 4552900"/>
              <a:gd name="f13" fmla="val 4779769"/>
              <a:gd name="f14" fmla="val 5642769"/>
              <a:gd name="f15" fmla="val 3751098"/>
              <a:gd name="f16" fmla="val 6201577"/>
              <a:gd name="f17" fmla="val 3594858"/>
              <a:gd name="f18" fmla="val 761453"/>
              <a:gd name="f19" fmla="val 605213"/>
              <a:gd name="f20" fmla="val 418182"/>
              <a:gd name="f21" fmla="val 6099975"/>
              <a:gd name="f22" fmla="val 242071"/>
              <a:gd name="f23" fmla="val 5980818"/>
              <a:gd name="f24" fmla="val 79093"/>
              <a:gd name="f25" fmla="val 5846317"/>
              <a:gd name="f26" fmla="val 5774432"/>
              <a:gd name="f27" fmla="val 825429"/>
              <a:gd name="f28" fmla="val 753544"/>
              <a:gd name="f29" fmla="val 649516"/>
              <a:gd name="f30" fmla="val 282789"/>
              <a:gd name="f31" fmla="val 1380811"/>
              <a:gd name="f32" fmla="+- 0 0 -90"/>
              <a:gd name="f33" fmla="*/ f3 1 5478085"/>
              <a:gd name="f34" fmla="*/ f4 1 6276841"/>
              <a:gd name="f35" fmla="val f5"/>
              <a:gd name="f36" fmla="val f6"/>
              <a:gd name="f37" fmla="val f7"/>
              <a:gd name="f38" fmla="*/ f32 f0 1"/>
              <a:gd name="f39" fmla="+- f37 0 f35"/>
              <a:gd name="f40" fmla="+- f36 0 f35"/>
              <a:gd name="f41" fmla="*/ f38 1 f2"/>
              <a:gd name="f42" fmla="*/ f40 1 5478085"/>
              <a:gd name="f43" fmla="*/ f39 1 6276841"/>
              <a:gd name="f44" fmla="*/ 2178155 f40 1"/>
              <a:gd name="f45" fmla="*/ 0 f39 1"/>
              <a:gd name="f46" fmla="*/ 5478085 f40 1"/>
              <a:gd name="f47" fmla="*/ 3299930 f39 1"/>
              <a:gd name="f48" fmla="*/ 3751098 f40 1"/>
              <a:gd name="f49" fmla="*/ 6201577 f39 1"/>
              <a:gd name="f50" fmla="*/ 3594858 f40 1"/>
              <a:gd name="f51" fmla="*/ 6276841 f39 1"/>
              <a:gd name="f52" fmla="*/ 761453 f40 1"/>
              <a:gd name="f53" fmla="*/ 605213 f40 1"/>
              <a:gd name="f54" fmla="*/ 79093 f40 1"/>
              <a:gd name="f55" fmla="*/ 5846317 f39 1"/>
              <a:gd name="f56" fmla="*/ 0 f40 1"/>
              <a:gd name="f57" fmla="*/ 5774432 f39 1"/>
              <a:gd name="f58" fmla="*/ 825429 f39 1"/>
              <a:gd name="f59" fmla="*/ 753544 f39 1"/>
              <a:gd name="f60" fmla="+- f41 0 f1"/>
              <a:gd name="f61" fmla="*/ f44 1 5478085"/>
              <a:gd name="f62" fmla="*/ f45 1 6276841"/>
              <a:gd name="f63" fmla="*/ f46 1 5478085"/>
              <a:gd name="f64" fmla="*/ f47 1 6276841"/>
              <a:gd name="f65" fmla="*/ f48 1 5478085"/>
              <a:gd name="f66" fmla="*/ f49 1 6276841"/>
              <a:gd name="f67" fmla="*/ f50 1 5478085"/>
              <a:gd name="f68" fmla="*/ f51 1 6276841"/>
              <a:gd name="f69" fmla="*/ f52 1 5478085"/>
              <a:gd name="f70" fmla="*/ f53 1 5478085"/>
              <a:gd name="f71" fmla="*/ f54 1 5478085"/>
              <a:gd name="f72" fmla="*/ f55 1 6276841"/>
              <a:gd name="f73" fmla="*/ f56 1 5478085"/>
              <a:gd name="f74" fmla="*/ f57 1 6276841"/>
              <a:gd name="f75" fmla="*/ f58 1 6276841"/>
              <a:gd name="f76" fmla="*/ f59 1 6276841"/>
              <a:gd name="f77" fmla="*/ f35 1 f42"/>
              <a:gd name="f78" fmla="*/ f36 1 f42"/>
              <a:gd name="f79" fmla="*/ f35 1 f43"/>
              <a:gd name="f80" fmla="*/ f37 1 f43"/>
              <a:gd name="f81" fmla="*/ f61 1 f42"/>
              <a:gd name="f82" fmla="*/ f62 1 f43"/>
              <a:gd name="f83" fmla="*/ f63 1 f42"/>
              <a:gd name="f84" fmla="*/ f64 1 f43"/>
              <a:gd name="f85" fmla="*/ f65 1 f42"/>
              <a:gd name="f86" fmla="*/ f66 1 f43"/>
              <a:gd name="f87" fmla="*/ f67 1 f42"/>
              <a:gd name="f88" fmla="*/ f68 1 f43"/>
              <a:gd name="f89" fmla="*/ f69 1 f42"/>
              <a:gd name="f90" fmla="*/ f70 1 f42"/>
              <a:gd name="f91" fmla="*/ f71 1 f42"/>
              <a:gd name="f92" fmla="*/ f72 1 f43"/>
              <a:gd name="f93" fmla="*/ f73 1 f42"/>
              <a:gd name="f94" fmla="*/ f74 1 f43"/>
              <a:gd name="f95" fmla="*/ f75 1 f43"/>
              <a:gd name="f96" fmla="*/ f76 1 f43"/>
              <a:gd name="f97" fmla="*/ f77 f33 1"/>
              <a:gd name="f98" fmla="*/ f78 f33 1"/>
              <a:gd name="f99" fmla="*/ f80 f34 1"/>
              <a:gd name="f100" fmla="*/ f79 f34 1"/>
              <a:gd name="f101" fmla="*/ f81 f33 1"/>
              <a:gd name="f102" fmla="*/ f82 f34 1"/>
              <a:gd name="f103" fmla="*/ f83 f33 1"/>
              <a:gd name="f104" fmla="*/ f84 f34 1"/>
              <a:gd name="f105" fmla="*/ f85 f33 1"/>
              <a:gd name="f106" fmla="*/ f86 f34 1"/>
              <a:gd name="f107" fmla="*/ f87 f33 1"/>
              <a:gd name="f108" fmla="*/ f88 f34 1"/>
              <a:gd name="f109" fmla="*/ f89 f33 1"/>
              <a:gd name="f110" fmla="*/ f90 f33 1"/>
              <a:gd name="f111" fmla="*/ f91 f33 1"/>
              <a:gd name="f112" fmla="*/ f92 f34 1"/>
              <a:gd name="f113" fmla="*/ f93 f33 1"/>
              <a:gd name="f114" fmla="*/ f94 f34 1"/>
              <a:gd name="f115" fmla="*/ f95 f34 1"/>
              <a:gd name="f116" fmla="*/ f96 f34 1"/>
            </a:gdLst>
            <a:ahLst/>
            <a:cxnLst>
              <a:cxn ang="3cd4">
                <a:pos x="hc" y="t"/>
              </a:cxn>
              <a:cxn ang="0">
                <a:pos x="r" y="vc"/>
              </a:cxn>
              <a:cxn ang="cd4">
                <a:pos x="hc" y="b"/>
              </a:cxn>
              <a:cxn ang="cd2">
                <a:pos x="l" y="vc"/>
              </a:cxn>
              <a:cxn ang="f60">
                <a:pos x="f101" y="f102"/>
              </a:cxn>
              <a:cxn ang="f60">
                <a:pos x="f103" y="f104"/>
              </a:cxn>
              <a:cxn ang="f60">
                <a:pos x="f105" y="f106"/>
              </a:cxn>
              <a:cxn ang="f60">
                <a:pos x="f107" y="f108"/>
              </a:cxn>
              <a:cxn ang="f60">
                <a:pos x="f109" y="f108"/>
              </a:cxn>
              <a:cxn ang="f60">
                <a:pos x="f110" y="f106"/>
              </a:cxn>
              <a:cxn ang="f60">
                <a:pos x="f111" y="f112"/>
              </a:cxn>
              <a:cxn ang="f60">
                <a:pos x="f113" y="f114"/>
              </a:cxn>
              <a:cxn ang="f60">
                <a:pos x="f113" y="f115"/>
              </a:cxn>
              <a:cxn ang="f60">
                <a:pos x="f111" y="f116"/>
              </a:cxn>
              <a:cxn ang="f60">
                <a:pos x="f101" y="f102"/>
              </a:cxn>
            </a:cxnLst>
            <a:rect l="f97" t="f100" r="f98" b="f99"/>
            <a:pathLst>
              <a:path w="5478085" h="6276841">
                <a:moveTo>
                  <a:pt x="f8" y="f5"/>
                </a:moveTo>
                <a:cubicBezTo>
                  <a:pt x="f9" y="f5"/>
                  <a:pt x="f6" y="f10"/>
                  <a:pt x="f6" y="f11"/>
                </a:cubicBezTo>
                <a:cubicBezTo>
                  <a:pt x="f6" y="f12"/>
                  <a:pt x="f13" y="f14"/>
                  <a:pt x="f15" y="f16"/>
                </a:cubicBezTo>
                <a:lnTo>
                  <a:pt x="f17" y="f7"/>
                </a:lnTo>
                <a:lnTo>
                  <a:pt x="f18" y="f7"/>
                </a:lnTo>
                <a:lnTo>
                  <a:pt x="f19" y="f16"/>
                </a:lnTo>
                <a:cubicBezTo>
                  <a:pt x="f20" y="f21"/>
                  <a:pt x="f22" y="f23"/>
                  <a:pt x="f24" y="f25"/>
                </a:cubicBezTo>
                <a:lnTo>
                  <a:pt x="f5" y="f26"/>
                </a:lnTo>
                <a:lnTo>
                  <a:pt x="f5" y="f27"/>
                </a:lnTo>
                <a:lnTo>
                  <a:pt x="f24" y="f28"/>
                </a:lnTo>
                <a:cubicBezTo>
                  <a:pt x="f29" y="f30"/>
                  <a:pt x="f31" y="f5"/>
                  <a:pt x="f8" y="f5"/>
                </a:cubicBezTo>
                <a:close/>
              </a:path>
            </a:pathLst>
          </a:custGeom>
          <a:solidFill>
            <a:srgbClr val="FFFFFF">
              <a:alpha val="8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Freeform: Shape 11"/>
          <p:cNvSpPr>
            <a:spLocks noMove="1" noResize="1"/>
          </p:cNvSpPr>
          <p:nvPr/>
        </p:nvSpPr>
        <p:spPr>
          <a:xfrm>
            <a:off x="6893314" y="760561"/>
            <a:ext cx="5298682" cy="6097438"/>
          </a:xfrm>
          <a:custGeom>
            <a:avLst/>
            <a:gdLst>
              <a:gd name="f0" fmla="val 10800000"/>
              <a:gd name="f1" fmla="val 5400000"/>
              <a:gd name="f2" fmla="val 180"/>
              <a:gd name="f3" fmla="val w"/>
              <a:gd name="f4" fmla="val h"/>
              <a:gd name="f5" fmla="val 0"/>
              <a:gd name="f6" fmla="val 5298683"/>
              <a:gd name="f7" fmla="val 6097438"/>
              <a:gd name="f8" fmla="val 3120528"/>
              <a:gd name="f9" fmla="val 3874524"/>
              <a:gd name="f10" fmla="val 4566062"/>
              <a:gd name="f11" fmla="val 267415"/>
              <a:gd name="f12" fmla="val 5105473"/>
              <a:gd name="f13" fmla="val 712577"/>
              <a:gd name="f14" fmla="val 888178"/>
              <a:gd name="f15" fmla="val 5352876"/>
              <a:gd name="f16" fmla="val 5528477"/>
              <a:gd name="f17" fmla="val 4874296"/>
              <a:gd name="f18" fmla="val 5719261"/>
              <a:gd name="f19" fmla="val 4615179"/>
              <a:gd name="f20" fmla="val 5877397"/>
              <a:gd name="f21" fmla="val 4335177"/>
              <a:gd name="f22" fmla="val 5995828"/>
              <a:gd name="f23" fmla="val 4057556"/>
              <a:gd name="f24" fmla="val 2183499"/>
              <a:gd name="f25" fmla="val 1905878"/>
              <a:gd name="f26" fmla="val 785873"/>
              <a:gd name="f27" fmla="val 5522106"/>
              <a:gd name="f28" fmla="val 4413092"/>
              <a:gd name="f29" fmla="val 3120527"/>
              <a:gd name="f30" fmla="val 1397108"/>
              <a:gd name="f31" fmla="+- 0 0 -90"/>
              <a:gd name="f32" fmla="*/ f3 1 5298683"/>
              <a:gd name="f33" fmla="*/ f4 1 6097438"/>
              <a:gd name="f34" fmla="val f5"/>
              <a:gd name="f35" fmla="val f6"/>
              <a:gd name="f36" fmla="val f7"/>
              <a:gd name="f37" fmla="*/ f31 f0 1"/>
              <a:gd name="f38" fmla="+- f36 0 f34"/>
              <a:gd name="f39" fmla="+- f35 0 f34"/>
              <a:gd name="f40" fmla="*/ f37 1 f2"/>
              <a:gd name="f41" fmla="*/ f39 1 5298683"/>
              <a:gd name="f42" fmla="*/ f38 1 6097438"/>
              <a:gd name="f43" fmla="*/ 3120528 f39 1"/>
              <a:gd name="f44" fmla="*/ 0 f38 1"/>
              <a:gd name="f45" fmla="*/ 5105473 f39 1"/>
              <a:gd name="f46" fmla="*/ 712577 f38 1"/>
              <a:gd name="f47" fmla="*/ 5298683 f39 1"/>
              <a:gd name="f48" fmla="*/ 888178 f38 1"/>
              <a:gd name="f49" fmla="*/ 5352876 f38 1"/>
              <a:gd name="f50" fmla="*/ 5528477 f38 1"/>
              <a:gd name="f51" fmla="*/ 4335177 f39 1"/>
              <a:gd name="f52" fmla="*/ 5995828 f38 1"/>
              <a:gd name="f53" fmla="*/ 4057556 f39 1"/>
              <a:gd name="f54" fmla="*/ 6097438 f38 1"/>
              <a:gd name="f55" fmla="*/ 2183499 f39 1"/>
              <a:gd name="f56" fmla="*/ 1905878 f39 1"/>
              <a:gd name="f57" fmla="*/ 0 f39 1"/>
              <a:gd name="f58" fmla="*/ 3120527 f38 1"/>
              <a:gd name="f59" fmla="+- f40 0 f1"/>
              <a:gd name="f60" fmla="*/ f43 1 5298683"/>
              <a:gd name="f61" fmla="*/ f44 1 6097438"/>
              <a:gd name="f62" fmla="*/ f45 1 5298683"/>
              <a:gd name="f63" fmla="*/ f46 1 6097438"/>
              <a:gd name="f64" fmla="*/ f47 1 5298683"/>
              <a:gd name="f65" fmla="*/ f48 1 6097438"/>
              <a:gd name="f66" fmla="*/ f49 1 6097438"/>
              <a:gd name="f67" fmla="*/ f50 1 6097438"/>
              <a:gd name="f68" fmla="*/ f51 1 5298683"/>
              <a:gd name="f69" fmla="*/ f52 1 6097438"/>
              <a:gd name="f70" fmla="*/ f53 1 5298683"/>
              <a:gd name="f71" fmla="*/ f54 1 6097438"/>
              <a:gd name="f72" fmla="*/ f55 1 5298683"/>
              <a:gd name="f73" fmla="*/ f56 1 5298683"/>
              <a:gd name="f74" fmla="*/ f57 1 5298683"/>
              <a:gd name="f75" fmla="*/ f58 1 6097438"/>
              <a:gd name="f76" fmla="*/ f34 1 f41"/>
              <a:gd name="f77" fmla="*/ f35 1 f41"/>
              <a:gd name="f78" fmla="*/ f34 1 f42"/>
              <a:gd name="f79" fmla="*/ f36 1 f42"/>
              <a:gd name="f80" fmla="*/ f60 1 f41"/>
              <a:gd name="f81" fmla="*/ f61 1 f42"/>
              <a:gd name="f82" fmla="*/ f62 1 f41"/>
              <a:gd name="f83" fmla="*/ f63 1 f42"/>
              <a:gd name="f84" fmla="*/ f64 1 f41"/>
              <a:gd name="f85" fmla="*/ f65 1 f42"/>
              <a:gd name="f86" fmla="*/ f66 1 f42"/>
              <a:gd name="f87" fmla="*/ f67 1 f42"/>
              <a:gd name="f88" fmla="*/ f68 1 f41"/>
              <a:gd name="f89" fmla="*/ f69 1 f42"/>
              <a:gd name="f90" fmla="*/ f70 1 f41"/>
              <a:gd name="f91" fmla="*/ f71 1 f42"/>
              <a:gd name="f92" fmla="*/ f72 1 f41"/>
              <a:gd name="f93" fmla="*/ f73 1 f41"/>
              <a:gd name="f94" fmla="*/ f74 1 f41"/>
              <a:gd name="f95" fmla="*/ f75 1 f42"/>
              <a:gd name="f96" fmla="*/ f76 f32 1"/>
              <a:gd name="f97" fmla="*/ f77 f32 1"/>
              <a:gd name="f98" fmla="*/ f79 f33 1"/>
              <a:gd name="f99" fmla="*/ f78 f33 1"/>
              <a:gd name="f100" fmla="*/ f80 f32 1"/>
              <a:gd name="f101" fmla="*/ f81 f33 1"/>
              <a:gd name="f102" fmla="*/ f82 f32 1"/>
              <a:gd name="f103" fmla="*/ f83 f33 1"/>
              <a:gd name="f104" fmla="*/ f84 f32 1"/>
              <a:gd name="f105" fmla="*/ f85 f33 1"/>
              <a:gd name="f106" fmla="*/ f86 f33 1"/>
              <a:gd name="f107" fmla="*/ f87 f33 1"/>
              <a:gd name="f108" fmla="*/ f88 f32 1"/>
              <a:gd name="f109" fmla="*/ f89 f33 1"/>
              <a:gd name="f110" fmla="*/ f90 f32 1"/>
              <a:gd name="f111" fmla="*/ f91 f33 1"/>
              <a:gd name="f112" fmla="*/ f92 f32 1"/>
              <a:gd name="f113" fmla="*/ f93 f32 1"/>
              <a:gd name="f114" fmla="*/ f94 f32 1"/>
              <a:gd name="f115" fmla="*/ f95 f33 1"/>
            </a:gdLst>
            <a:ahLst/>
            <a:cxnLst>
              <a:cxn ang="3cd4">
                <a:pos x="hc" y="t"/>
              </a:cxn>
              <a:cxn ang="0">
                <a:pos x="r" y="vc"/>
              </a:cxn>
              <a:cxn ang="cd4">
                <a:pos x="hc" y="b"/>
              </a:cxn>
              <a:cxn ang="cd2">
                <a:pos x="l" y="vc"/>
              </a:cxn>
              <a:cxn ang="f59">
                <a:pos x="f100" y="f101"/>
              </a:cxn>
              <a:cxn ang="f59">
                <a:pos x="f102" y="f103"/>
              </a:cxn>
              <a:cxn ang="f59">
                <a:pos x="f104" y="f105"/>
              </a:cxn>
              <a:cxn ang="f59">
                <a:pos x="f104" y="f106"/>
              </a:cxn>
              <a:cxn ang="f59">
                <a:pos x="f102" y="f107"/>
              </a:cxn>
              <a:cxn ang="f59">
                <a:pos x="f108" y="f109"/>
              </a:cxn>
              <a:cxn ang="f59">
                <a:pos x="f110" y="f111"/>
              </a:cxn>
              <a:cxn ang="f59">
                <a:pos x="f112" y="f111"/>
              </a:cxn>
              <a:cxn ang="f59">
                <a:pos x="f113" y="f109"/>
              </a:cxn>
              <a:cxn ang="f59">
                <a:pos x="f114" y="f115"/>
              </a:cxn>
              <a:cxn ang="f59">
                <a:pos x="f100" y="f101"/>
              </a:cxn>
            </a:cxnLst>
            <a:rect l="f96" t="f99" r="f97" b="f98"/>
            <a:pathLst>
              <a:path w="5298683" h="6097438">
                <a:moveTo>
                  <a:pt x="f8" y="f5"/>
                </a:moveTo>
                <a:cubicBezTo>
                  <a:pt x="f9" y="f5"/>
                  <a:pt x="f10" y="f11"/>
                  <a:pt x="f12" y="f13"/>
                </a:cubicBezTo>
                <a:lnTo>
                  <a:pt x="f6" y="f14"/>
                </a:lnTo>
                <a:lnTo>
                  <a:pt x="f6" y="f15"/>
                </a:lnTo>
                <a:lnTo>
                  <a:pt x="f12" y="f16"/>
                </a:lnTo>
                <a:cubicBezTo>
                  <a:pt x="f17" y="f18"/>
                  <a:pt x="f19" y="f20"/>
                  <a:pt x="f21" y="f22"/>
                </a:cubicBezTo>
                <a:lnTo>
                  <a:pt x="f23" y="f7"/>
                </a:lnTo>
                <a:lnTo>
                  <a:pt x="f24" y="f7"/>
                </a:lnTo>
                <a:lnTo>
                  <a:pt x="f25" y="f22"/>
                </a:lnTo>
                <a:cubicBezTo>
                  <a:pt x="f26" y="f27"/>
                  <a:pt x="f5" y="f28"/>
                  <a:pt x="f5" y="f29"/>
                </a:cubicBezTo>
                <a:cubicBezTo>
                  <a:pt x="f5" y="f30"/>
                  <a:pt x="f30" y="f5"/>
                  <a:pt x="f8" y="f5"/>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TextBox 6"/>
          <p:cNvSpPr txBox="1"/>
          <p:nvPr/>
        </p:nvSpPr>
        <p:spPr>
          <a:xfrm>
            <a:off x="1123405" y="6381375"/>
            <a:ext cx="3923056" cy="461665"/>
          </a:xfrm>
          <a:prstGeom prst="rect">
            <a:avLst/>
          </a:prstGeom>
          <a:noFill/>
        </p:spPr>
        <p:txBody>
          <a:bodyPr wrap="square" rtlCol="0">
            <a:spAutoFit/>
          </a:bodyPr>
          <a:lstStyle/>
          <a:p>
            <a:r>
              <a:rPr lang="en-GB" sz="2400" b="1" dirty="0" smtClean="0">
                <a:solidFill>
                  <a:srgbClr val="FFFF00"/>
                </a:solidFill>
                <a:latin typeface="Arial" panose="020B0604020202020204" pitchFamily="34" charset="0"/>
                <a:cs typeface="Arial" panose="020B0604020202020204" pitchFamily="34" charset="0"/>
              </a:rPr>
              <a:t>Catalina </a:t>
            </a:r>
            <a:r>
              <a:rPr lang="en-GB" sz="2400" b="1" dirty="0" err="1" smtClean="0">
                <a:solidFill>
                  <a:srgbClr val="FFFF00"/>
                </a:solidFill>
                <a:latin typeface="Arial" panose="020B0604020202020204" pitchFamily="34" charset="0"/>
                <a:cs typeface="Arial" panose="020B0604020202020204" pitchFamily="34" charset="0"/>
              </a:rPr>
              <a:t>Mihaela</a:t>
            </a:r>
            <a:r>
              <a:rPr lang="en-GB" sz="2400" b="1" dirty="0" smtClean="0">
                <a:solidFill>
                  <a:srgbClr val="FFFF00"/>
                </a:solidFill>
                <a:latin typeface="Arial" panose="020B0604020202020204" pitchFamily="34" charset="0"/>
                <a:cs typeface="Arial" panose="020B0604020202020204" pitchFamily="34" charset="0"/>
              </a:rPr>
              <a:t> </a:t>
            </a:r>
            <a:r>
              <a:rPr lang="en-GB" sz="2400" b="1" dirty="0" err="1" smtClean="0">
                <a:solidFill>
                  <a:srgbClr val="FFFF00"/>
                </a:solidFill>
                <a:latin typeface="Arial" panose="020B0604020202020204" pitchFamily="34" charset="0"/>
                <a:cs typeface="Arial" panose="020B0604020202020204" pitchFamily="34" charset="0"/>
              </a:rPr>
              <a:t>Iovu</a:t>
            </a:r>
            <a:endParaRPr lang="en-GB" sz="2400" b="1" dirty="0">
              <a:solidFill>
                <a:srgbClr val="FFFF00"/>
              </a:solidFill>
              <a:latin typeface="Arial" panose="020B0604020202020204" pitchFamily="34" charset="0"/>
              <a:cs typeface="Arial" panose="020B0604020202020204" pitchFamily="34" charset="0"/>
            </a:endParaRPr>
          </a:p>
        </p:txBody>
      </p:sp>
      <p:pic>
        <p:nvPicPr>
          <p:cNvPr id="9" name="Picture 8"/>
          <p:cNvPicPr>
            <a:picLocks noChangeAspect="1"/>
          </p:cNvPicPr>
          <p:nvPr/>
        </p:nvPicPr>
        <p:blipFill>
          <a:blip r:embed="rId2"/>
          <a:stretch>
            <a:fillRect/>
          </a:stretch>
        </p:blipFill>
        <p:spPr>
          <a:xfrm>
            <a:off x="7979113" y="1648395"/>
            <a:ext cx="3990814" cy="4142363"/>
          </a:xfrm>
          <a:prstGeom prst="rect">
            <a:avLst/>
          </a:prstGeom>
        </p:spPr>
      </p:pic>
    </p:spTree>
    <p:extLst>
      <p:ext uri="{BB962C8B-B14F-4D97-AF65-F5344CB8AC3E}">
        <p14:creationId xmlns:p14="http://schemas.microsoft.com/office/powerpoint/2010/main" val="144764847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71105" y="-478762"/>
            <a:ext cx="9905998" cy="1478570"/>
          </a:xfrm>
        </p:spPr>
        <p:txBody>
          <a:bodyPr>
            <a:normAutofit/>
          </a:bodyPr>
          <a:lstStyle/>
          <a:p>
            <a:r>
              <a:rPr lang="en-GB" sz="3400" b="1" dirty="0" smtClean="0">
                <a:solidFill>
                  <a:srgbClr val="FFFF00"/>
                </a:solidFill>
                <a:latin typeface="Arial" panose="020B0604020202020204" pitchFamily="34" charset="0"/>
                <a:cs typeface="Arial" panose="020B0604020202020204" pitchFamily="34" charset="0"/>
              </a:rPr>
              <a:t>References:</a:t>
            </a:r>
            <a:endParaRPr lang="en-GB" sz="3400" b="1" dirty="0">
              <a:solidFill>
                <a:srgbClr val="FFFF00"/>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979714" y="561704"/>
            <a:ext cx="9963194" cy="6074228"/>
          </a:xfrm>
        </p:spPr>
        <p:txBody>
          <a:bodyPr>
            <a:normAutofit fontScale="25000" lnSpcReduction="20000"/>
          </a:bodyPr>
          <a:lstStyle/>
          <a:p>
            <a:pPr marL="0" indent="0">
              <a:buNone/>
            </a:pPr>
            <a:r>
              <a:rPr lang="en-GB" sz="4400" dirty="0" smtClean="0">
                <a:solidFill>
                  <a:srgbClr val="FFFF00"/>
                </a:solidFill>
                <a:latin typeface="Arial" panose="020B0604020202020204" pitchFamily="34" charset="0"/>
                <a:cs typeface="Arial" panose="020B0604020202020204" pitchFamily="34" charset="0"/>
              </a:rPr>
              <a:t>1.ITS. (2017</a:t>
            </a:r>
            <a:r>
              <a:rPr lang="en-GB" sz="4400" dirty="0">
                <a:solidFill>
                  <a:srgbClr val="FFFF00"/>
                </a:solidFill>
                <a:latin typeface="Arial" panose="020B0604020202020204" pitchFamily="34" charset="0"/>
                <a:cs typeface="Arial" panose="020B0604020202020204" pitchFamily="34" charset="0"/>
              </a:rPr>
              <a:t>) </a:t>
            </a:r>
            <a:r>
              <a:rPr lang="en-GB" sz="4400" i="1" dirty="0">
                <a:solidFill>
                  <a:srgbClr val="FFFF00"/>
                </a:solidFill>
                <a:latin typeface="Arial" panose="020B0604020202020204" pitchFamily="34" charset="0"/>
                <a:cs typeface="Arial" panose="020B0604020202020204" pitchFamily="34" charset="0"/>
              </a:rPr>
              <a:t>The Importance of Effective Communication in Business</a:t>
            </a:r>
            <a:r>
              <a:rPr lang="en-GB" sz="4400" dirty="0">
                <a:solidFill>
                  <a:srgbClr val="FFFF00"/>
                </a:solidFill>
                <a:latin typeface="Arial" panose="020B0604020202020204" pitchFamily="34" charset="0"/>
                <a:cs typeface="Arial" panose="020B0604020202020204" pitchFamily="34" charset="0"/>
              </a:rPr>
              <a:t>. </a:t>
            </a:r>
          </a:p>
          <a:p>
            <a:pPr marL="0" indent="0">
              <a:buNone/>
            </a:pPr>
            <a:r>
              <a:rPr lang="en-GB" sz="4400" dirty="0">
                <a:solidFill>
                  <a:srgbClr val="FFFF00"/>
                </a:solidFill>
                <a:latin typeface="Arial" panose="020B0604020202020204" pitchFamily="34" charset="0"/>
                <a:cs typeface="Arial" panose="020B0604020202020204" pitchFamily="34" charset="0"/>
              </a:rPr>
              <a:t>Available </a:t>
            </a:r>
            <a:r>
              <a:rPr lang="en-GB" sz="4400" dirty="0">
                <a:solidFill>
                  <a:srgbClr val="FFFF00"/>
                </a:solidFill>
                <a:latin typeface="Arial" panose="020B0604020202020204" pitchFamily="34" charset="0"/>
                <a:cs typeface="Arial" panose="020B0604020202020204" pitchFamily="34" charset="0"/>
                <a:hlinkClick r:id="rId2"/>
              </a:rPr>
              <a:t>https://www.itslimited.com/blog/news/the-importance-of-effective-communication-in-business</a:t>
            </a:r>
            <a:r>
              <a:rPr lang="en-GB" sz="4400" dirty="0" smtClean="0">
                <a:solidFill>
                  <a:srgbClr val="FFFF00"/>
                </a:solidFill>
                <a:latin typeface="Arial" panose="020B0604020202020204" pitchFamily="34" charset="0"/>
                <a:cs typeface="Arial" panose="020B0604020202020204" pitchFamily="34" charset="0"/>
                <a:hlinkClick r:id="rId2"/>
              </a:rPr>
              <a:t>/</a:t>
            </a:r>
            <a:endParaRPr lang="en-GB" sz="4400" dirty="0" smtClean="0">
              <a:solidFill>
                <a:srgbClr val="FFFF00"/>
              </a:solidFill>
              <a:latin typeface="Arial" panose="020B0604020202020204" pitchFamily="34" charset="0"/>
              <a:cs typeface="Arial" panose="020B0604020202020204" pitchFamily="34" charset="0"/>
            </a:endParaRPr>
          </a:p>
          <a:p>
            <a:pPr marL="0" indent="0">
              <a:buNone/>
            </a:pPr>
            <a:r>
              <a:rPr lang="en-GB" sz="4400" dirty="0" smtClean="0">
                <a:solidFill>
                  <a:srgbClr val="FFFF00"/>
                </a:solidFill>
                <a:latin typeface="Arial" panose="020B0604020202020204" pitchFamily="34" charset="0"/>
                <a:cs typeface="Arial" panose="020B0604020202020204" pitchFamily="34" charset="0"/>
              </a:rPr>
              <a:t>(</a:t>
            </a:r>
            <a:r>
              <a:rPr lang="en-GB" sz="4400" dirty="0">
                <a:solidFill>
                  <a:srgbClr val="FFFF00"/>
                </a:solidFill>
                <a:latin typeface="Arial" panose="020B0604020202020204" pitchFamily="34" charset="0"/>
                <a:cs typeface="Arial" panose="020B0604020202020204" pitchFamily="34" charset="0"/>
              </a:rPr>
              <a:t>Accessed: </a:t>
            </a:r>
            <a:r>
              <a:rPr lang="en-GB" sz="4400" dirty="0" smtClean="0">
                <a:solidFill>
                  <a:srgbClr val="FFFF00"/>
                </a:solidFill>
                <a:latin typeface="Arial" panose="020B0604020202020204" pitchFamily="34" charset="0"/>
                <a:cs typeface="Arial" panose="020B0604020202020204" pitchFamily="34" charset="0"/>
              </a:rPr>
              <a:t>16 July 2022).</a:t>
            </a:r>
          </a:p>
          <a:p>
            <a:pPr marL="0" indent="0">
              <a:buNone/>
            </a:pPr>
            <a:r>
              <a:rPr lang="en-GB" sz="4400" dirty="0" smtClean="0">
                <a:solidFill>
                  <a:srgbClr val="FFFF00"/>
                </a:solidFill>
                <a:latin typeface="Arial" panose="020B0604020202020204" pitchFamily="34" charset="0"/>
                <a:cs typeface="Arial" panose="020B0604020202020204" pitchFamily="34" charset="0"/>
              </a:rPr>
              <a:t>2.Amazon(2022</a:t>
            </a:r>
            <a:r>
              <a:rPr lang="en-GB" sz="4400" dirty="0">
                <a:solidFill>
                  <a:srgbClr val="FFFF00"/>
                </a:solidFill>
                <a:latin typeface="Arial" panose="020B0604020202020204" pitchFamily="34" charset="0"/>
                <a:cs typeface="Arial" panose="020B0604020202020204" pitchFamily="34" charset="0"/>
              </a:rPr>
              <a:t>) </a:t>
            </a:r>
            <a:r>
              <a:rPr lang="en-GB" sz="4400" i="1" dirty="0">
                <a:solidFill>
                  <a:srgbClr val="FFFF00"/>
                </a:solidFill>
                <a:latin typeface="Arial" panose="020B0604020202020204" pitchFamily="34" charset="0"/>
                <a:cs typeface="Arial" panose="020B0604020202020204" pitchFamily="34" charset="0"/>
              </a:rPr>
              <a:t>Employee Benefits</a:t>
            </a:r>
            <a:r>
              <a:rPr lang="en-GB" sz="4400" dirty="0">
                <a:solidFill>
                  <a:srgbClr val="FFFF00"/>
                </a:solidFill>
                <a:latin typeface="Arial" panose="020B0604020202020204" pitchFamily="34" charset="0"/>
                <a:cs typeface="Arial" panose="020B0604020202020204" pitchFamily="34" charset="0"/>
              </a:rPr>
              <a:t>. </a:t>
            </a:r>
          </a:p>
          <a:p>
            <a:pPr marL="0" indent="0">
              <a:buNone/>
            </a:pPr>
            <a:r>
              <a:rPr lang="en-GB" sz="4400" dirty="0" smtClean="0">
                <a:solidFill>
                  <a:srgbClr val="FFFF00"/>
                </a:solidFill>
                <a:latin typeface="Arial" panose="020B0604020202020204" pitchFamily="34" charset="0"/>
                <a:cs typeface="Arial" panose="020B0604020202020204" pitchFamily="34" charset="0"/>
              </a:rPr>
              <a:t>Available </a:t>
            </a:r>
            <a:r>
              <a:rPr lang="en-GB" sz="4400" dirty="0">
                <a:solidFill>
                  <a:srgbClr val="FFFF00"/>
                </a:solidFill>
                <a:latin typeface="Arial" panose="020B0604020202020204" pitchFamily="34" charset="0"/>
                <a:cs typeface="Arial" panose="020B0604020202020204" pitchFamily="34" charset="0"/>
              </a:rPr>
              <a:t>: </a:t>
            </a:r>
            <a:r>
              <a:rPr lang="en-GB" sz="4400" dirty="0">
                <a:solidFill>
                  <a:srgbClr val="FFFF00"/>
                </a:solidFill>
                <a:latin typeface="Arial" panose="020B0604020202020204" pitchFamily="34" charset="0"/>
                <a:cs typeface="Arial" panose="020B0604020202020204" pitchFamily="34" charset="0"/>
                <a:hlinkClick r:id="rId3"/>
              </a:rPr>
              <a:t>https://</a:t>
            </a:r>
            <a:r>
              <a:rPr lang="en-GB" sz="4400" dirty="0" smtClean="0">
                <a:solidFill>
                  <a:srgbClr val="FFFF00"/>
                </a:solidFill>
                <a:latin typeface="Arial" panose="020B0604020202020204" pitchFamily="34" charset="0"/>
                <a:cs typeface="Arial" panose="020B0604020202020204" pitchFamily="34" charset="0"/>
                <a:hlinkClick r:id="rId3"/>
              </a:rPr>
              <a:t>www.aboutamazon.com/workplace/employee-benefits</a:t>
            </a:r>
            <a:endParaRPr lang="en-GB" sz="4400" dirty="0" smtClean="0">
              <a:solidFill>
                <a:srgbClr val="FFFF00"/>
              </a:solidFill>
              <a:latin typeface="Arial" panose="020B0604020202020204" pitchFamily="34" charset="0"/>
              <a:cs typeface="Arial" panose="020B0604020202020204" pitchFamily="34" charset="0"/>
            </a:endParaRPr>
          </a:p>
          <a:p>
            <a:pPr marL="0" indent="0">
              <a:buNone/>
            </a:pPr>
            <a:r>
              <a:rPr lang="en-GB" sz="4400" dirty="0" smtClean="0">
                <a:solidFill>
                  <a:srgbClr val="FFFF00"/>
                </a:solidFill>
                <a:latin typeface="Arial" panose="020B0604020202020204" pitchFamily="34" charset="0"/>
                <a:cs typeface="Arial" panose="020B0604020202020204" pitchFamily="34" charset="0"/>
              </a:rPr>
              <a:t>(Accessed</a:t>
            </a:r>
            <a:r>
              <a:rPr lang="en-GB" sz="4400" dirty="0">
                <a:solidFill>
                  <a:srgbClr val="FFFF00"/>
                </a:solidFill>
                <a:latin typeface="Arial" panose="020B0604020202020204" pitchFamily="34" charset="0"/>
                <a:cs typeface="Arial" panose="020B0604020202020204" pitchFamily="34" charset="0"/>
              </a:rPr>
              <a:t>: 16 July 2022).</a:t>
            </a:r>
          </a:p>
          <a:p>
            <a:pPr marL="0" indent="0">
              <a:buNone/>
            </a:pPr>
            <a:r>
              <a:rPr lang="en-GB" sz="4400" dirty="0" smtClean="0">
                <a:solidFill>
                  <a:srgbClr val="FFFF00"/>
                </a:solidFill>
                <a:latin typeface="Arial" panose="020B0604020202020204" pitchFamily="34" charset="0"/>
                <a:cs typeface="Arial" panose="020B0604020202020204" pitchFamily="34" charset="0"/>
              </a:rPr>
              <a:t>3..Mark Hall (2022</a:t>
            </a:r>
            <a:r>
              <a:rPr lang="en-GB" sz="4400" dirty="0">
                <a:solidFill>
                  <a:srgbClr val="FFFF00"/>
                </a:solidFill>
                <a:latin typeface="Arial" panose="020B0604020202020204" pitchFamily="34" charset="0"/>
                <a:cs typeface="Arial" panose="020B0604020202020204" pitchFamily="34" charset="0"/>
              </a:rPr>
              <a:t>) </a:t>
            </a:r>
            <a:r>
              <a:rPr lang="en-GB" sz="4400" i="1" dirty="0">
                <a:solidFill>
                  <a:srgbClr val="FFFF00"/>
                </a:solidFill>
                <a:latin typeface="Arial" panose="020B0604020202020204" pitchFamily="34" charset="0"/>
                <a:cs typeface="Arial" panose="020B0604020202020204" pitchFamily="34" charset="0"/>
              </a:rPr>
              <a:t>Amazon.com</a:t>
            </a:r>
            <a:r>
              <a:rPr lang="en-GB" sz="4400" dirty="0" smtClean="0">
                <a:solidFill>
                  <a:srgbClr val="FFFF00"/>
                </a:solidFill>
                <a:latin typeface="Arial" panose="020B0604020202020204" pitchFamily="34" charset="0"/>
                <a:cs typeface="Arial" panose="020B0604020202020204" pitchFamily="34" charset="0"/>
              </a:rPr>
              <a:t>. </a:t>
            </a:r>
            <a:endParaRPr lang="en-GB" sz="4400" dirty="0">
              <a:solidFill>
                <a:srgbClr val="FFFF00"/>
              </a:solidFill>
              <a:latin typeface="Arial" panose="020B0604020202020204" pitchFamily="34" charset="0"/>
              <a:cs typeface="Arial" panose="020B0604020202020204" pitchFamily="34" charset="0"/>
            </a:endParaRPr>
          </a:p>
          <a:p>
            <a:pPr marL="0" indent="0">
              <a:buNone/>
            </a:pPr>
            <a:r>
              <a:rPr lang="en-GB" sz="4400" dirty="0">
                <a:solidFill>
                  <a:srgbClr val="FFFF00"/>
                </a:solidFill>
                <a:latin typeface="Arial" panose="020B0604020202020204" pitchFamily="34" charset="0"/>
                <a:cs typeface="Arial" panose="020B0604020202020204" pitchFamily="34" charset="0"/>
              </a:rPr>
              <a:t>Available : </a:t>
            </a:r>
            <a:r>
              <a:rPr lang="en-GB" sz="4400" dirty="0">
                <a:solidFill>
                  <a:srgbClr val="FFFF00"/>
                </a:solidFill>
                <a:latin typeface="Arial" panose="020B0604020202020204" pitchFamily="34" charset="0"/>
                <a:cs typeface="Arial" panose="020B0604020202020204" pitchFamily="34" charset="0"/>
                <a:hlinkClick r:id="rId4"/>
              </a:rPr>
              <a:t>https://</a:t>
            </a:r>
            <a:r>
              <a:rPr lang="en-GB" sz="4400" dirty="0" smtClean="0">
                <a:solidFill>
                  <a:srgbClr val="FFFF00"/>
                </a:solidFill>
                <a:latin typeface="Arial" panose="020B0604020202020204" pitchFamily="34" charset="0"/>
                <a:cs typeface="Arial" panose="020B0604020202020204" pitchFamily="34" charset="0"/>
                <a:hlinkClick r:id="rId4"/>
              </a:rPr>
              <a:t>www.britannica.com/topic/Amazoncom</a:t>
            </a:r>
            <a:endParaRPr lang="en-GB" sz="4400" dirty="0" smtClean="0">
              <a:solidFill>
                <a:srgbClr val="FFFF00"/>
              </a:solidFill>
              <a:latin typeface="Arial" panose="020B0604020202020204" pitchFamily="34" charset="0"/>
              <a:cs typeface="Arial" panose="020B0604020202020204" pitchFamily="34" charset="0"/>
            </a:endParaRPr>
          </a:p>
          <a:p>
            <a:pPr marL="0" indent="0">
              <a:buNone/>
            </a:pPr>
            <a:r>
              <a:rPr lang="en-GB" sz="4400" dirty="0" smtClean="0">
                <a:solidFill>
                  <a:srgbClr val="FFFF00"/>
                </a:solidFill>
                <a:latin typeface="Arial" panose="020B0604020202020204" pitchFamily="34" charset="0"/>
                <a:cs typeface="Arial" panose="020B0604020202020204" pitchFamily="34" charset="0"/>
              </a:rPr>
              <a:t>(</a:t>
            </a:r>
            <a:r>
              <a:rPr lang="en-GB" sz="4400" dirty="0">
                <a:solidFill>
                  <a:srgbClr val="FFFF00"/>
                </a:solidFill>
                <a:latin typeface="Arial" panose="020B0604020202020204" pitchFamily="34" charset="0"/>
                <a:cs typeface="Arial" panose="020B0604020202020204" pitchFamily="34" charset="0"/>
              </a:rPr>
              <a:t>Accessed: 16 July 2022).</a:t>
            </a:r>
          </a:p>
          <a:p>
            <a:pPr marL="0" indent="0">
              <a:buNone/>
            </a:pPr>
            <a:r>
              <a:rPr lang="en-GB" sz="4400" dirty="0" smtClean="0">
                <a:solidFill>
                  <a:srgbClr val="FFFF00"/>
                </a:solidFill>
                <a:latin typeface="Arial" panose="020B0604020202020204" pitchFamily="34" charset="0"/>
                <a:cs typeface="Arial" panose="020B0604020202020204" pitchFamily="34" charset="0"/>
              </a:rPr>
              <a:t>4.Juneja</a:t>
            </a:r>
            <a:r>
              <a:rPr lang="en-GB" sz="4400" dirty="0">
                <a:solidFill>
                  <a:srgbClr val="FFFF00"/>
                </a:solidFill>
                <a:latin typeface="Arial" panose="020B0604020202020204" pitchFamily="34" charset="0"/>
                <a:cs typeface="Arial" panose="020B0604020202020204" pitchFamily="34" charset="0"/>
              </a:rPr>
              <a:t>, P. (2015). </a:t>
            </a:r>
            <a:r>
              <a:rPr lang="en-GB" sz="4400" i="1" dirty="0" err="1">
                <a:solidFill>
                  <a:srgbClr val="FFFF00"/>
                </a:solidFill>
                <a:latin typeface="Arial" panose="020B0604020202020204" pitchFamily="34" charset="0"/>
                <a:cs typeface="Arial" panose="020B0604020202020204" pitchFamily="34" charset="0"/>
              </a:rPr>
              <a:t>Berlo’s</a:t>
            </a:r>
            <a:r>
              <a:rPr lang="en-GB" sz="4400" i="1" dirty="0">
                <a:solidFill>
                  <a:srgbClr val="FFFF00"/>
                </a:solidFill>
                <a:latin typeface="Arial" panose="020B0604020202020204" pitchFamily="34" charset="0"/>
                <a:cs typeface="Arial" panose="020B0604020202020204" pitchFamily="34" charset="0"/>
              </a:rPr>
              <a:t> Model of Communication</a:t>
            </a:r>
            <a:r>
              <a:rPr lang="en-GB" sz="4400" dirty="0">
                <a:solidFill>
                  <a:srgbClr val="FFFF00"/>
                </a:solidFill>
                <a:latin typeface="Arial" panose="020B0604020202020204" pitchFamily="34" charset="0"/>
                <a:cs typeface="Arial" panose="020B0604020202020204" pitchFamily="34" charset="0"/>
              </a:rPr>
              <a:t>. [online] Managementstudyguide.com. Available at: </a:t>
            </a:r>
            <a:r>
              <a:rPr lang="en-GB" sz="4400" dirty="0">
                <a:solidFill>
                  <a:srgbClr val="FFFF00"/>
                </a:solidFill>
                <a:latin typeface="Arial" panose="020B0604020202020204" pitchFamily="34" charset="0"/>
                <a:cs typeface="Arial" panose="020B0604020202020204" pitchFamily="34" charset="0"/>
                <a:hlinkClick r:id="rId5"/>
              </a:rPr>
              <a:t>https://www.managementstudyguide.com/berlo-model-of-communication.htm</a:t>
            </a:r>
            <a:r>
              <a:rPr lang="en-GB" sz="4400" dirty="0" smtClean="0">
                <a:solidFill>
                  <a:srgbClr val="FFFF00"/>
                </a:solidFill>
                <a:latin typeface="Arial" panose="020B0604020202020204" pitchFamily="34" charset="0"/>
                <a:cs typeface="Arial" panose="020B0604020202020204" pitchFamily="34" charset="0"/>
              </a:rPr>
              <a:t>.</a:t>
            </a:r>
            <a:endParaRPr lang="en-GB" sz="4400" dirty="0">
              <a:solidFill>
                <a:srgbClr val="FFFF00"/>
              </a:solidFill>
              <a:latin typeface="Arial" panose="020B0604020202020204" pitchFamily="34" charset="0"/>
              <a:cs typeface="Arial" panose="020B0604020202020204" pitchFamily="34" charset="0"/>
            </a:endParaRPr>
          </a:p>
          <a:p>
            <a:pPr marL="0" indent="0">
              <a:buNone/>
            </a:pPr>
            <a:r>
              <a:rPr lang="en-GB" sz="4400" dirty="0" smtClean="0">
                <a:solidFill>
                  <a:srgbClr val="FFFF00"/>
                </a:solidFill>
                <a:latin typeface="Arial" panose="020B0604020202020204" pitchFamily="34" charset="0"/>
                <a:cs typeface="Arial" panose="020B0604020202020204" pitchFamily="34" charset="0"/>
              </a:rPr>
              <a:t>5.Drew</a:t>
            </a:r>
            <a:r>
              <a:rPr lang="en-GB" sz="4400" dirty="0">
                <a:solidFill>
                  <a:srgbClr val="FFFF00"/>
                </a:solidFill>
                <a:latin typeface="Arial" panose="020B0604020202020204" pitchFamily="34" charset="0"/>
                <a:cs typeface="Arial" panose="020B0604020202020204" pitchFamily="34" charset="0"/>
              </a:rPr>
              <a:t>, C. (2020). </a:t>
            </a:r>
            <a:r>
              <a:rPr lang="en-GB" sz="4400" i="1" dirty="0">
                <a:solidFill>
                  <a:srgbClr val="FFFF00"/>
                </a:solidFill>
                <a:latin typeface="Arial" panose="020B0604020202020204" pitchFamily="34" charset="0"/>
                <a:cs typeface="Arial" panose="020B0604020202020204" pitchFamily="34" charset="0"/>
              </a:rPr>
              <a:t>All 8 Models of Communication, Explained! (2020)</a:t>
            </a:r>
            <a:r>
              <a:rPr lang="en-GB" sz="4400" dirty="0">
                <a:solidFill>
                  <a:srgbClr val="FFFF00"/>
                </a:solidFill>
                <a:latin typeface="Arial" panose="020B0604020202020204" pitchFamily="34" charset="0"/>
                <a:cs typeface="Arial" panose="020B0604020202020204" pitchFamily="34" charset="0"/>
              </a:rPr>
              <a:t>. [online] Helpful Professor. Available at: </a:t>
            </a:r>
            <a:r>
              <a:rPr lang="en-GB" sz="4400" dirty="0">
                <a:solidFill>
                  <a:srgbClr val="FFFF00"/>
                </a:solidFill>
                <a:latin typeface="Arial" panose="020B0604020202020204" pitchFamily="34" charset="0"/>
                <a:cs typeface="Arial" panose="020B0604020202020204" pitchFamily="34" charset="0"/>
                <a:hlinkClick r:id="rId6"/>
              </a:rPr>
              <a:t>https://helpfulprofessor.com/communication-models</a:t>
            </a:r>
            <a:r>
              <a:rPr lang="en-GB" sz="4400" dirty="0" smtClean="0">
                <a:solidFill>
                  <a:srgbClr val="FFFF00"/>
                </a:solidFill>
                <a:latin typeface="Arial" panose="020B0604020202020204" pitchFamily="34" charset="0"/>
                <a:cs typeface="Arial" panose="020B0604020202020204" pitchFamily="34" charset="0"/>
                <a:hlinkClick r:id="rId6"/>
              </a:rPr>
              <a:t>/</a:t>
            </a:r>
            <a:r>
              <a:rPr lang="en-GB" sz="4400" dirty="0" smtClean="0">
                <a:solidFill>
                  <a:srgbClr val="FFFF00"/>
                </a:solidFill>
                <a:latin typeface="Arial" panose="020B0604020202020204" pitchFamily="34" charset="0"/>
                <a:cs typeface="Arial" panose="020B0604020202020204" pitchFamily="34" charset="0"/>
              </a:rPr>
              <a:t>.</a:t>
            </a:r>
            <a:endParaRPr lang="en-GB" sz="4400" dirty="0">
              <a:solidFill>
                <a:srgbClr val="FFFF00"/>
              </a:solidFill>
              <a:latin typeface="Arial" panose="020B0604020202020204" pitchFamily="34" charset="0"/>
              <a:cs typeface="Arial" panose="020B0604020202020204" pitchFamily="34" charset="0"/>
            </a:endParaRPr>
          </a:p>
          <a:p>
            <a:pPr marL="0" indent="0">
              <a:buNone/>
            </a:pPr>
            <a:r>
              <a:rPr lang="en-GB" sz="4400" dirty="0" smtClean="0">
                <a:solidFill>
                  <a:srgbClr val="FFFF00"/>
                </a:solidFill>
                <a:latin typeface="Arial" panose="020B0604020202020204" pitchFamily="34" charset="0"/>
                <a:cs typeface="Arial" panose="020B0604020202020204" pitchFamily="34" charset="0"/>
              </a:rPr>
              <a:t>6.Zadek </a:t>
            </a:r>
            <a:r>
              <a:rPr lang="en-GB" sz="4400" dirty="0">
                <a:solidFill>
                  <a:srgbClr val="FFFF00"/>
                </a:solidFill>
                <a:latin typeface="Arial" panose="020B0604020202020204" pitchFamily="34" charset="0"/>
                <a:cs typeface="Arial" panose="020B0604020202020204" pitchFamily="34" charset="0"/>
              </a:rPr>
              <a:t>2001, Post et al 2002, </a:t>
            </a:r>
            <a:r>
              <a:rPr lang="en-GB" sz="4400" dirty="0" err="1">
                <a:solidFill>
                  <a:srgbClr val="FFFF00"/>
                </a:solidFill>
                <a:latin typeface="Arial" panose="020B0604020202020204" pitchFamily="34" charset="0"/>
                <a:cs typeface="Arial" panose="020B0604020202020204" pitchFamily="34" charset="0"/>
              </a:rPr>
              <a:t>Hokerts</a:t>
            </a:r>
            <a:r>
              <a:rPr lang="en-GB" sz="4400" dirty="0">
                <a:solidFill>
                  <a:srgbClr val="FFFF00"/>
                </a:solidFill>
                <a:latin typeface="Arial" panose="020B0604020202020204" pitchFamily="34" charset="0"/>
                <a:cs typeface="Arial" panose="020B0604020202020204" pitchFamily="34" charset="0"/>
              </a:rPr>
              <a:t> &amp; </a:t>
            </a:r>
            <a:r>
              <a:rPr lang="en-GB" sz="4400" dirty="0" err="1">
                <a:solidFill>
                  <a:srgbClr val="FFFF00"/>
                </a:solidFill>
                <a:latin typeface="Arial" panose="020B0604020202020204" pitchFamily="34" charset="0"/>
                <a:cs typeface="Arial" panose="020B0604020202020204" pitchFamily="34" charset="0"/>
              </a:rPr>
              <a:t>Moir</a:t>
            </a:r>
            <a:r>
              <a:rPr lang="en-GB" sz="4400" dirty="0">
                <a:solidFill>
                  <a:srgbClr val="FFFF00"/>
                </a:solidFill>
                <a:latin typeface="Arial" panose="020B0604020202020204" pitchFamily="34" charset="0"/>
                <a:cs typeface="Arial" panose="020B0604020202020204" pitchFamily="34" charset="0"/>
              </a:rPr>
              <a:t> 2004, </a:t>
            </a:r>
            <a:r>
              <a:rPr lang="en-GB" sz="4400" dirty="0" err="1">
                <a:solidFill>
                  <a:srgbClr val="FFFF00"/>
                </a:solidFill>
                <a:latin typeface="Arial" panose="020B0604020202020204" pitchFamily="34" charset="0"/>
                <a:cs typeface="Arial" panose="020B0604020202020204" pitchFamily="34" charset="0"/>
              </a:rPr>
              <a:t>Royle</a:t>
            </a:r>
            <a:r>
              <a:rPr lang="en-GB" sz="4400" dirty="0">
                <a:solidFill>
                  <a:srgbClr val="FFFF00"/>
                </a:solidFill>
                <a:latin typeface="Arial" panose="020B0604020202020204" pitchFamily="34" charset="0"/>
                <a:cs typeface="Arial" panose="020B0604020202020204" pitchFamily="34" charset="0"/>
              </a:rPr>
              <a:t> 2005</a:t>
            </a:r>
          </a:p>
          <a:p>
            <a:pPr marL="0" indent="0">
              <a:buNone/>
            </a:pPr>
            <a:r>
              <a:rPr lang="en-GB" sz="4400" dirty="0" smtClean="0">
                <a:solidFill>
                  <a:srgbClr val="FFFF00"/>
                </a:solidFill>
                <a:latin typeface="Arial" panose="020B0604020202020204" pitchFamily="34" charset="0"/>
                <a:cs typeface="Arial" panose="020B0604020202020204" pitchFamily="34" charset="0"/>
              </a:rPr>
              <a:t>7.Bergami </a:t>
            </a:r>
            <a:r>
              <a:rPr lang="en-GB" sz="4400" dirty="0">
                <a:solidFill>
                  <a:srgbClr val="FFFF00"/>
                </a:solidFill>
                <a:latin typeface="Arial" panose="020B0604020202020204" pitchFamily="34" charset="0"/>
                <a:cs typeface="Arial" panose="020B0604020202020204" pitchFamily="34" charset="0"/>
              </a:rPr>
              <a:t>&amp; </a:t>
            </a:r>
            <a:r>
              <a:rPr lang="en-GB" sz="4400" dirty="0" err="1">
                <a:solidFill>
                  <a:srgbClr val="FFFF00"/>
                </a:solidFill>
                <a:latin typeface="Arial" panose="020B0604020202020204" pitchFamily="34" charset="0"/>
                <a:cs typeface="Arial" panose="020B0604020202020204" pitchFamily="34" charset="0"/>
              </a:rPr>
              <a:t>Bagozzi</a:t>
            </a:r>
            <a:r>
              <a:rPr lang="en-GB" sz="4400" dirty="0">
                <a:solidFill>
                  <a:srgbClr val="FFFF00"/>
                </a:solidFill>
                <a:latin typeface="Arial" panose="020B0604020202020204" pitchFamily="34" charset="0"/>
                <a:cs typeface="Arial" panose="020B0604020202020204" pitchFamily="34" charset="0"/>
              </a:rPr>
              <a:t> 2000, Dutton et al 1994</a:t>
            </a:r>
          </a:p>
          <a:p>
            <a:pPr marL="0" indent="0">
              <a:buNone/>
            </a:pPr>
            <a:r>
              <a:rPr lang="en-GB" sz="4400" dirty="0" smtClean="0">
                <a:solidFill>
                  <a:srgbClr val="FFFF00"/>
                </a:solidFill>
                <a:latin typeface="Arial" panose="020B0604020202020204" pitchFamily="34" charset="0"/>
                <a:cs typeface="Arial" panose="020B0604020202020204" pitchFamily="34" charset="0"/>
              </a:rPr>
              <a:t>8.Mette </a:t>
            </a:r>
            <a:r>
              <a:rPr lang="en-GB" sz="4400" dirty="0" err="1" smtClean="0">
                <a:solidFill>
                  <a:srgbClr val="FFFF00"/>
                </a:solidFill>
                <a:latin typeface="Arial" panose="020B0604020202020204" pitchFamily="34" charset="0"/>
                <a:cs typeface="Arial" panose="020B0604020202020204" pitchFamily="34" charset="0"/>
              </a:rPr>
              <a:t>Morsing</a:t>
            </a:r>
            <a:r>
              <a:rPr lang="en-GB" sz="4400" dirty="0" smtClean="0">
                <a:solidFill>
                  <a:srgbClr val="FFFF00"/>
                </a:solidFill>
                <a:latin typeface="Arial" panose="020B0604020202020204" pitchFamily="34" charset="0"/>
                <a:cs typeface="Arial" panose="020B0604020202020204" pitchFamily="34" charset="0"/>
              </a:rPr>
              <a:t> (2006</a:t>
            </a:r>
            <a:r>
              <a:rPr lang="en-GB" sz="4400" dirty="0">
                <a:solidFill>
                  <a:srgbClr val="FFFF00"/>
                </a:solidFill>
                <a:latin typeface="Arial" panose="020B0604020202020204" pitchFamily="34" charset="0"/>
                <a:cs typeface="Arial" panose="020B0604020202020204" pitchFamily="34" charset="0"/>
              </a:rPr>
              <a:t>) </a:t>
            </a:r>
            <a:r>
              <a:rPr lang="en-GB" sz="4400" i="1" dirty="0">
                <a:solidFill>
                  <a:srgbClr val="FFFF00"/>
                </a:solidFill>
                <a:latin typeface="Arial" panose="020B0604020202020204" pitchFamily="34" charset="0"/>
                <a:cs typeface="Arial" panose="020B0604020202020204" pitchFamily="34" charset="0"/>
              </a:rPr>
              <a:t>Business Ethics A European Review</a:t>
            </a:r>
            <a:r>
              <a:rPr lang="en-GB" sz="4400" dirty="0">
                <a:solidFill>
                  <a:srgbClr val="FFFF00"/>
                </a:solidFill>
                <a:latin typeface="Arial" panose="020B0604020202020204" pitchFamily="34" charset="0"/>
                <a:cs typeface="Arial" panose="020B0604020202020204" pitchFamily="34" charset="0"/>
              </a:rPr>
              <a:t>. </a:t>
            </a:r>
          </a:p>
          <a:p>
            <a:pPr marL="0" indent="0">
              <a:buNone/>
            </a:pPr>
            <a:r>
              <a:rPr lang="en-GB" sz="4400" dirty="0">
                <a:solidFill>
                  <a:srgbClr val="FFFF00"/>
                </a:solidFill>
                <a:latin typeface="Arial" panose="020B0604020202020204" pitchFamily="34" charset="0"/>
                <a:cs typeface="Arial" panose="020B0604020202020204" pitchFamily="34" charset="0"/>
              </a:rPr>
              <a:t>Available : https://www.researchgate.net/profile/Mette-Morsing/publication/228148346_Corporate_social_responsibility_as_strategic_auto-communication_On_the_role_of_external_stakeholders_for_member_identification/links/59e5bc86a6fdcc1b1d96d386/Corporate-social-responsibility-as-strategic-auto-communication-On-the-role-of-external-stakeholders-for-member-identification.pdf </a:t>
            </a:r>
            <a:endParaRPr lang="en-GB" sz="4400" dirty="0" smtClean="0">
              <a:solidFill>
                <a:srgbClr val="FFFF00"/>
              </a:solidFill>
              <a:latin typeface="Arial" panose="020B0604020202020204" pitchFamily="34" charset="0"/>
              <a:cs typeface="Arial" panose="020B0604020202020204" pitchFamily="34" charset="0"/>
            </a:endParaRPr>
          </a:p>
          <a:p>
            <a:pPr marL="0" indent="0">
              <a:buNone/>
            </a:pPr>
            <a:r>
              <a:rPr lang="en-GB" sz="4400" dirty="0" smtClean="0">
                <a:solidFill>
                  <a:srgbClr val="FFFF00"/>
                </a:solidFill>
                <a:latin typeface="Arial" panose="020B0604020202020204" pitchFamily="34" charset="0"/>
                <a:cs typeface="Arial" panose="020B0604020202020204" pitchFamily="34" charset="0"/>
              </a:rPr>
              <a:t>(</a:t>
            </a:r>
            <a:r>
              <a:rPr lang="en-GB" sz="4400" dirty="0">
                <a:solidFill>
                  <a:srgbClr val="FFFF00"/>
                </a:solidFill>
                <a:latin typeface="Arial" panose="020B0604020202020204" pitchFamily="34" charset="0"/>
                <a:cs typeface="Arial" panose="020B0604020202020204" pitchFamily="34" charset="0"/>
              </a:rPr>
              <a:t>Accessed: 16 July 2022).</a:t>
            </a:r>
          </a:p>
          <a:p>
            <a:pPr marL="0" indent="0">
              <a:buNone/>
            </a:pPr>
            <a:r>
              <a:rPr lang="en-GB" sz="4400" dirty="0" smtClean="0">
                <a:solidFill>
                  <a:srgbClr val="FFFF00"/>
                </a:solidFill>
                <a:latin typeface="Arial" panose="020B0604020202020204" pitchFamily="34" charset="0"/>
                <a:cs typeface="Arial" panose="020B0604020202020204" pitchFamily="34" charset="0"/>
                <a:hlinkClick r:id="rId7"/>
              </a:rPr>
              <a:t>9.Communication </a:t>
            </a:r>
            <a:r>
              <a:rPr lang="en-GB" sz="4400" dirty="0">
                <a:solidFill>
                  <a:srgbClr val="FFFF00"/>
                </a:solidFill>
                <a:latin typeface="Arial" panose="020B0604020202020204" pitchFamily="34" charset="0"/>
                <a:cs typeface="Arial" panose="020B0604020202020204" pitchFamily="34" charset="0"/>
                <a:hlinkClick r:id="rId7"/>
              </a:rPr>
              <a:t>channels for businesses: 5 examples + 3 tools | RingCentral</a:t>
            </a:r>
            <a:endParaRPr lang="en-US" sz="4400" dirty="0">
              <a:solidFill>
                <a:srgbClr val="FFFF00"/>
              </a:solidFill>
              <a:latin typeface="Arial" panose="020B0604020202020204" pitchFamily="34" charset="0"/>
              <a:cs typeface="Arial" panose="020B0604020202020204" pitchFamily="34" charset="0"/>
            </a:endParaRPr>
          </a:p>
          <a:p>
            <a:pPr marL="0" indent="0">
              <a:buNone/>
            </a:pPr>
            <a:r>
              <a:rPr lang="en-GB" sz="4400" dirty="0" smtClean="0">
                <a:solidFill>
                  <a:srgbClr val="FFFF00"/>
                </a:solidFill>
                <a:latin typeface="Arial" panose="020B0604020202020204" pitchFamily="34" charset="0"/>
                <a:cs typeface="Arial" panose="020B0604020202020204" pitchFamily="34" charset="0"/>
                <a:hlinkClick r:id="rId8"/>
              </a:rPr>
              <a:t>10.7 </a:t>
            </a:r>
            <a:r>
              <a:rPr lang="en-GB" sz="4400" dirty="0">
                <a:solidFill>
                  <a:srgbClr val="FFFF00"/>
                </a:solidFill>
                <a:latin typeface="Arial" panose="020B0604020202020204" pitchFamily="34" charset="0"/>
                <a:cs typeface="Arial" panose="020B0604020202020204" pitchFamily="34" charset="0"/>
                <a:hlinkClick r:id="rId8"/>
              </a:rPr>
              <a:t>Essential Channels of Communication in the Workplace | </a:t>
            </a:r>
            <a:r>
              <a:rPr lang="en-GB" sz="4400" dirty="0" smtClean="0">
                <a:solidFill>
                  <a:srgbClr val="FFFF00"/>
                </a:solidFill>
                <a:latin typeface="Arial" panose="020B0604020202020204" pitchFamily="34" charset="0"/>
                <a:cs typeface="Arial" panose="020B0604020202020204" pitchFamily="34" charset="0"/>
                <a:hlinkClick r:id="rId8"/>
              </a:rPr>
              <a:t>Indeed.com</a:t>
            </a:r>
            <a:endParaRPr lang="en-GB" sz="4400" dirty="0" smtClean="0">
              <a:solidFill>
                <a:srgbClr val="FFFF00"/>
              </a:solidFill>
              <a:latin typeface="Arial" panose="020B0604020202020204" pitchFamily="34" charset="0"/>
              <a:cs typeface="Arial" panose="020B0604020202020204" pitchFamily="34" charset="0"/>
            </a:endParaRPr>
          </a:p>
          <a:p>
            <a:pPr marL="0" indent="0">
              <a:buNone/>
            </a:pPr>
            <a:endParaRPr lang="en-GB" sz="4400" dirty="0">
              <a:solidFill>
                <a:srgbClr val="FFFF00"/>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78418029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3388145830"/>
              </p:ext>
            </p:extLst>
          </p:nvPr>
        </p:nvGraphicFramePr>
        <p:xfrm>
          <a:off x="0" y="0"/>
          <a:ext cx="12192000" cy="6857999"/>
        </p:xfrm>
        <a:graphic>
          <a:graphicData uri="http://schemas.openxmlformats.org/drawingml/2006/table">
            <a:tbl>
              <a:tblPr firstRow="1" bandRow="1">
                <a:tableStyleId>{5C22544A-7EE6-4342-B048-85BDC9FD1C3A}</a:tableStyleId>
              </a:tblPr>
              <a:tblGrid>
                <a:gridCol w="4397398">
                  <a:extLst>
                    <a:ext uri="{9D8B030D-6E8A-4147-A177-3AD203B41FA5}">
                      <a16:colId xmlns:a16="http://schemas.microsoft.com/office/drawing/2014/main" val="1381715570"/>
                    </a:ext>
                  </a:extLst>
                </a:gridCol>
                <a:gridCol w="7794602">
                  <a:extLst>
                    <a:ext uri="{9D8B030D-6E8A-4147-A177-3AD203B41FA5}">
                      <a16:colId xmlns:a16="http://schemas.microsoft.com/office/drawing/2014/main" val="3579679796"/>
                    </a:ext>
                  </a:extLst>
                </a:gridCol>
              </a:tblGrid>
              <a:tr h="1051164">
                <a:tc>
                  <a:txBody>
                    <a:bodyPr/>
                    <a:lstStyle/>
                    <a:p>
                      <a:pPr algn="ctr"/>
                      <a:r>
                        <a:rPr lang="en-GB" sz="1400" dirty="0">
                          <a:solidFill>
                            <a:schemeClr val="tx1"/>
                          </a:solidFill>
                        </a:rPr>
                        <a:t>Teamwork Evaluation </a:t>
                      </a:r>
                    </a:p>
                  </a:txBody>
                  <a:tcPr/>
                </a:tc>
                <a:tc>
                  <a:txBody>
                    <a:bodyPr/>
                    <a:lstStyle/>
                    <a:p>
                      <a:pPr algn="ctr"/>
                      <a:r>
                        <a:rPr lang="en-GB" sz="1400" dirty="0">
                          <a:solidFill>
                            <a:schemeClr val="tx1"/>
                          </a:solidFill>
                        </a:rPr>
                        <a:t>Team responses. </a:t>
                      </a:r>
                    </a:p>
                  </a:txBody>
                  <a:tcPr/>
                </a:tc>
                <a:extLst>
                  <a:ext uri="{0D108BD9-81ED-4DB2-BD59-A6C34878D82A}">
                    <a16:rowId xmlns:a16="http://schemas.microsoft.com/office/drawing/2014/main" val="3160018179"/>
                  </a:ext>
                </a:extLst>
              </a:tr>
              <a:tr h="1379507">
                <a:tc>
                  <a:txBody>
                    <a:bodyPr/>
                    <a:lstStyle/>
                    <a:p>
                      <a:r>
                        <a:rPr lang="en-GB" sz="1400" dirty="0"/>
                        <a:t>Who was in your team? </a:t>
                      </a:r>
                    </a:p>
                  </a:txBody>
                  <a:tcPr/>
                </a:tc>
                <a:tc>
                  <a:txBody>
                    <a:bodyPr/>
                    <a:lstStyle/>
                    <a:p>
                      <a:r>
                        <a:rPr lang="en-GB" sz="1400" dirty="0" err="1" smtClean="0"/>
                        <a:t>Nicoleta</a:t>
                      </a:r>
                      <a:r>
                        <a:rPr lang="en-GB" sz="1400" baseline="0" dirty="0" smtClean="0"/>
                        <a:t> Elena </a:t>
                      </a:r>
                      <a:r>
                        <a:rPr lang="en-GB" sz="1400" baseline="0" dirty="0" err="1" smtClean="0"/>
                        <a:t>Ispas</a:t>
                      </a:r>
                      <a:r>
                        <a:rPr lang="en-GB" sz="1400" dirty="0" smtClean="0"/>
                        <a:t>	                   2113247</a:t>
                      </a:r>
                    </a:p>
                    <a:p>
                      <a:r>
                        <a:rPr lang="en-GB" sz="1400" dirty="0" smtClean="0"/>
                        <a:t>Catalina</a:t>
                      </a:r>
                      <a:r>
                        <a:rPr lang="en-GB" sz="1400" baseline="0" dirty="0" smtClean="0"/>
                        <a:t> </a:t>
                      </a:r>
                      <a:r>
                        <a:rPr lang="en-GB" sz="1400" baseline="0" dirty="0" err="1" smtClean="0"/>
                        <a:t>Mihaela</a:t>
                      </a:r>
                      <a:r>
                        <a:rPr lang="en-GB" sz="1400" baseline="0" dirty="0" smtClean="0"/>
                        <a:t> </a:t>
                      </a:r>
                      <a:r>
                        <a:rPr lang="en-GB" sz="1400" baseline="0" dirty="0" err="1" smtClean="0"/>
                        <a:t>Iovu</a:t>
                      </a:r>
                      <a:r>
                        <a:rPr lang="en-GB" sz="1400" dirty="0" smtClean="0"/>
                        <a:t>		2112981</a:t>
                      </a:r>
                    </a:p>
                    <a:p>
                      <a:r>
                        <a:rPr lang="en-GB" sz="1400" dirty="0" smtClean="0"/>
                        <a:t>Cristina</a:t>
                      </a:r>
                      <a:r>
                        <a:rPr lang="en-GB" sz="1400" baseline="0" dirty="0" smtClean="0"/>
                        <a:t> </a:t>
                      </a:r>
                      <a:r>
                        <a:rPr lang="en-GB" sz="1400" baseline="0" dirty="0" err="1" smtClean="0"/>
                        <a:t>Sardaru</a:t>
                      </a:r>
                      <a:r>
                        <a:rPr lang="en-GB" sz="1400" dirty="0" smtClean="0"/>
                        <a:t>		1816279</a:t>
                      </a:r>
                    </a:p>
                    <a:p>
                      <a:r>
                        <a:rPr lang="en-GB" sz="1400" dirty="0" smtClean="0"/>
                        <a:t>Adrian</a:t>
                      </a:r>
                      <a:r>
                        <a:rPr lang="en-GB" sz="1400" baseline="0" dirty="0" smtClean="0"/>
                        <a:t> </a:t>
                      </a:r>
                      <a:r>
                        <a:rPr lang="en-GB" sz="1400" baseline="0" dirty="0" err="1" smtClean="0"/>
                        <a:t>Ciurea</a:t>
                      </a:r>
                      <a:r>
                        <a:rPr lang="en-GB" sz="1400" dirty="0" smtClean="0"/>
                        <a:t>		2123356</a:t>
                      </a:r>
                      <a:endParaRPr lang="en-GB" sz="1400" dirty="0"/>
                    </a:p>
                  </a:txBody>
                  <a:tcPr/>
                </a:tc>
                <a:extLst>
                  <a:ext uri="{0D108BD9-81ED-4DB2-BD59-A6C34878D82A}">
                    <a16:rowId xmlns:a16="http://schemas.microsoft.com/office/drawing/2014/main" val="2318373457"/>
                  </a:ext>
                </a:extLst>
              </a:tr>
              <a:tr h="112538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What were the key strengths of your team? </a:t>
                      </a:r>
                    </a:p>
                    <a:p>
                      <a:endParaRPr lang="en-GB" sz="1400" dirty="0"/>
                    </a:p>
                  </a:txBody>
                  <a:tcPr/>
                </a:tc>
                <a:tc>
                  <a:txBody>
                    <a:bodyPr/>
                    <a:lstStyle/>
                    <a:p>
                      <a:r>
                        <a:rPr lang="en-GB" sz="1400" dirty="0" smtClean="0"/>
                        <a:t>The key</a:t>
                      </a:r>
                      <a:r>
                        <a:rPr lang="en-GB" sz="1400" baseline="0" dirty="0" smtClean="0"/>
                        <a:t> strength of my team was researching because we all managed to get good information for the presentation.</a:t>
                      </a:r>
                      <a:endParaRPr lang="en-GB" sz="1400" dirty="0"/>
                    </a:p>
                  </a:txBody>
                  <a:tcPr/>
                </a:tc>
                <a:extLst>
                  <a:ext uri="{0D108BD9-81ED-4DB2-BD59-A6C34878D82A}">
                    <a16:rowId xmlns:a16="http://schemas.microsoft.com/office/drawing/2014/main" val="2507276796"/>
                  </a:ext>
                </a:extLst>
              </a:tr>
              <a:tr h="112538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What were the challenges that you overcame as a team?</a:t>
                      </a:r>
                    </a:p>
                    <a:p>
                      <a:endParaRPr lang="en-GB" sz="1400" dirty="0"/>
                    </a:p>
                  </a:txBody>
                  <a:tcPr/>
                </a:tc>
                <a:tc>
                  <a:txBody>
                    <a:bodyPr/>
                    <a:lstStyle/>
                    <a:p>
                      <a:r>
                        <a:rPr lang="en-GB" sz="1400" kern="1200" dirty="0" smtClean="0">
                          <a:solidFill>
                            <a:schemeClr val="dk1"/>
                          </a:solidFill>
                          <a:effectLst/>
                          <a:latin typeface="+mn-lt"/>
                          <a:ea typeface="+mn-ea"/>
                          <a:cs typeface="+mn-cs"/>
                        </a:rPr>
                        <a:t>As a team</a:t>
                      </a:r>
                      <a:r>
                        <a:rPr lang="en-GB" sz="1400" kern="1200" baseline="0" dirty="0" smtClean="0">
                          <a:solidFill>
                            <a:schemeClr val="dk1"/>
                          </a:solidFill>
                          <a:effectLst/>
                          <a:latin typeface="+mn-lt"/>
                          <a:ea typeface="+mn-ea"/>
                          <a:cs typeface="+mn-cs"/>
                        </a:rPr>
                        <a:t>, it was a bit hard to choose the business we wanted to do because there were so many of them. </a:t>
                      </a:r>
                      <a:endParaRPr lang="en-IN" sz="1400" kern="1200" dirty="0">
                        <a:solidFill>
                          <a:schemeClr val="dk1"/>
                        </a:solidFill>
                        <a:effectLst/>
                        <a:latin typeface="+mn-lt"/>
                        <a:ea typeface="+mn-ea"/>
                        <a:cs typeface="+mn-cs"/>
                      </a:endParaRPr>
                    </a:p>
                  </a:txBody>
                  <a:tcPr/>
                </a:tc>
                <a:extLst>
                  <a:ext uri="{0D108BD9-81ED-4DB2-BD59-A6C34878D82A}">
                    <a16:rowId xmlns:a16="http://schemas.microsoft.com/office/drawing/2014/main" val="1913256840"/>
                  </a:ext>
                </a:extLst>
              </a:tr>
              <a:tr h="112538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What would you do differently if you worked as a team again?</a:t>
                      </a:r>
                    </a:p>
                    <a:p>
                      <a:endParaRPr lang="en-GB" sz="14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smtClean="0">
                          <a:solidFill>
                            <a:schemeClr val="dk1"/>
                          </a:solidFill>
                          <a:effectLst/>
                          <a:latin typeface="+mn-lt"/>
                          <a:ea typeface="+mn-ea"/>
                          <a:cs typeface="+mn-cs"/>
                        </a:rPr>
                        <a:t>I would</a:t>
                      </a:r>
                      <a:r>
                        <a:rPr lang="en-GB" sz="1400" kern="1200" baseline="0" dirty="0" smtClean="0">
                          <a:solidFill>
                            <a:schemeClr val="dk1"/>
                          </a:solidFill>
                          <a:effectLst/>
                          <a:latin typeface="+mn-lt"/>
                          <a:ea typeface="+mn-ea"/>
                          <a:cs typeface="+mn-cs"/>
                        </a:rPr>
                        <a:t> talk more to my teammates.</a:t>
                      </a:r>
                      <a:endParaRPr lang="en-IN" sz="1400" kern="1200" dirty="0">
                        <a:solidFill>
                          <a:schemeClr val="dk1"/>
                        </a:solidFill>
                        <a:effectLst/>
                        <a:latin typeface="+mn-lt"/>
                        <a:ea typeface="+mn-ea"/>
                        <a:cs typeface="+mn-cs"/>
                      </a:endParaRPr>
                    </a:p>
                    <a:p>
                      <a:endParaRPr lang="en-GB" sz="1400" dirty="0"/>
                    </a:p>
                  </a:txBody>
                  <a:tcPr/>
                </a:tc>
                <a:extLst>
                  <a:ext uri="{0D108BD9-81ED-4DB2-BD59-A6C34878D82A}">
                    <a16:rowId xmlns:a16="http://schemas.microsoft.com/office/drawing/2014/main" val="771358641"/>
                  </a:ext>
                </a:extLst>
              </a:tr>
              <a:tr h="1051164">
                <a:tc>
                  <a:txBody>
                    <a:bodyPr/>
                    <a:lstStyle/>
                    <a:p>
                      <a:r>
                        <a:rPr lang="en-GB" sz="1400" dirty="0"/>
                        <a:t>How would you rate your team working? Out of 10? </a:t>
                      </a:r>
                    </a:p>
                  </a:txBody>
                  <a:tcPr/>
                </a:tc>
                <a:tc>
                  <a:txBody>
                    <a:bodyPr/>
                    <a:lstStyle/>
                    <a:p>
                      <a:r>
                        <a:rPr lang="en-GB" sz="1400" dirty="0"/>
                        <a:t> </a:t>
                      </a:r>
                      <a:r>
                        <a:rPr lang="en-GB" sz="1400" dirty="0" smtClean="0"/>
                        <a:t>I</a:t>
                      </a:r>
                      <a:r>
                        <a:rPr lang="en-GB" sz="1400" baseline="0" dirty="0" smtClean="0"/>
                        <a:t> would rate it an 8.</a:t>
                      </a:r>
                      <a:endParaRPr lang="en-GB" sz="1400" dirty="0"/>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2754656855"/>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Red">
      <a:dk1>
        <a:sysClr val="windowText" lastClr="000000"/>
      </a:dk1>
      <a:lt1>
        <a:sysClr val="window" lastClr="FFFFFF"/>
      </a:lt1>
      <a:dk2>
        <a:srgbClr val="323232"/>
      </a:dk2>
      <a:lt2>
        <a:srgbClr val="E5C243"/>
      </a:lt2>
      <a:accent1>
        <a:srgbClr val="A5300F"/>
      </a:accent1>
      <a:accent2>
        <a:srgbClr val="D55816"/>
      </a:accent2>
      <a:accent3>
        <a:srgbClr val="E19825"/>
      </a:accent3>
      <a:accent4>
        <a:srgbClr val="B19C7D"/>
      </a:accent4>
      <a:accent5>
        <a:srgbClr val="7F5F52"/>
      </a:accent5>
      <a:accent6>
        <a:srgbClr val="B27D49"/>
      </a:accent6>
      <a:hlink>
        <a:srgbClr val="6B9F25"/>
      </a:hlink>
      <a:folHlink>
        <a:srgbClr val="B26B02"/>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40000"/>
              </a:schemeClr>
            </a:gs>
            <a:gs pos="100000">
              <a:schemeClr val="phClr">
                <a:shade val="92000"/>
                <a:hueMod val="104000"/>
                <a:satMod val="140000"/>
                <a:lumMod val="48000"/>
              </a:schemeClr>
            </a:gs>
          </a:gsLst>
          <a:lin ang="5040000" scaled="0"/>
        </a:gradFill>
        <a:blipFill>
          <a:blip xmlns:r="http://schemas.openxmlformats.org/officeDocument/2006/relationships" r:embed="rId1">
            <a:duotone>
              <a:schemeClr val="phClr">
                <a:shade val="48000"/>
                <a:hueMod val="106000"/>
                <a:satMod val="140000"/>
                <a:lumMod val="42000"/>
              </a:schemeClr>
              <a:schemeClr val="phClr">
                <a:tint val="98000"/>
                <a:hueMod val="92000"/>
                <a:satMod val="220000"/>
                <a:lumMod val="9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142578CA-DEC9-49C3-80AF-C113973CC9A9}"/>
    </a:ext>
  </a:extLst>
</a:theme>
</file>

<file path=docProps/app.xml><?xml version="1.0" encoding="utf-8"?>
<Properties xmlns="http://schemas.openxmlformats.org/officeDocument/2006/extended-properties" xmlns:vt="http://schemas.openxmlformats.org/officeDocument/2006/docPropsVTypes">
  <Template>Circuit</Template>
  <TotalTime>204</TotalTime>
  <Words>934</Words>
  <Application>Microsoft Office PowerPoint</Application>
  <PresentationFormat>Widescreen</PresentationFormat>
  <Paragraphs>104</Paragraphs>
  <Slides>16</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Arial</vt:lpstr>
      <vt:lpstr>Calibri</vt:lpstr>
      <vt:lpstr>Noto Sans</vt:lpstr>
      <vt:lpstr>RingCentralDisplayBold</vt:lpstr>
      <vt:lpstr>Trebuchet MS</vt:lpstr>
      <vt:lpstr>Tw Cen MT</vt:lpstr>
      <vt:lpstr>Wingdings</vt:lpstr>
      <vt:lpstr>Circuit</vt:lpstr>
      <vt:lpstr>Strategies for Effective Communication in a Business Setting</vt:lpstr>
      <vt:lpstr>What is the importance of Effective communication in a business:</vt:lpstr>
      <vt:lpstr>Who Is amazon:</vt:lpstr>
      <vt:lpstr>Benefits of the organisation:</vt:lpstr>
      <vt:lpstr>How should the organization use the theories relating to models of communication:</vt:lpstr>
      <vt:lpstr>The theory models of communication:</vt:lpstr>
      <vt:lpstr>Berlo’s model of communication: </vt:lpstr>
      <vt:lpstr>Lasswell’s Models:</vt:lpstr>
      <vt:lpstr>The type of barriers that can prevent effective communication: </vt:lpstr>
      <vt:lpstr>Stakeholder identification:</vt:lpstr>
      <vt:lpstr>Auto-communication:</vt:lpstr>
      <vt:lpstr>what are the channels of communication used by the organization and channels that can be used to improve communication ?</vt:lpstr>
      <vt:lpstr>7 primary channels of communication in the workplace: </vt:lpstr>
      <vt:lpstr>How to choose the right communication channels: </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User</cp:lastModifiedBy>
  <cp:revision>46</cp:revision>
  <dcterms:created xsi:type="dcterms:W3CDTF">2022-07-15T19:11:19Z</dcterms:created>
  <dcterms:modified xsi:type="dcterms:W3CDTF">2022-07-19T10:30:37Z</dcterms:modified>
</cp:coreProperties>
</file>