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hyperlink" Target="https://www.euronews.com/business/2024/12/13/nissan-looks-to-find-a-way-to-kick-start-its-money-losing-business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s://www.euronews.com/business/2024/12/13/nissan-looks-to-find-a-way-to-kick-start-its-money-losing-business" TargetMode="External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5F49FE-736D-4D5C-A3E3-9647AC39280D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59BCC36-E81C-41F1-AFEB-A8399F0D109C}">
      <dgm:prSet phldrT="[Text]"/>
      <dgm:spPr/>
      <dgm:t>
        <a:bodyPr/>
        <a:lstStyle/>
        <a:p>
          <a:r>
            <a:rPr lang="en-GB" dirty="0"/>
            <a:t>Customers </a:t>
          </a:r>
        </a:p>
      </dgm:t>
    </dgm:pt>
    <dgm:pt modelId="{BC344859-F8F6-47CE-9853-5D0183746AC1}" type="parTrans" cxnId="{3B50105D-C3D2-4AEA-92C1-BEF3C2830A48}">
      <dgm:prSet/>
      <dgm:spPr/>
      <dgm:t>
        <a:bodyPr/>
        <a:lstStyle/>
        <a:p>
          <a:endParaRPr lang="en-GB"/>
        </a:p>
      </dgm:t>
    </dgm:pt>
    <dgm:pt modelId="{BBB9328F-D168-4BFA-9E77-4A6F95BA3B60}" type="sibTrans" cxnId="{3B50105D-C3D2-4AEA-92C1-BEF3C2830A48}">
      <dgm:prSet/>
      <dgm:spPr/>
      <dgm:t>
        <a:bodyPr/>
        <a:lstStyle/>
        <a:p>
          <a:endParaRPr lang="en-GB"/>
        </a:p>
      </dgm:t>
    </dgm:pt>
    <dgm:pt modelId="{1330AAB2-F14F-462E-BA6F-696CFAF295AE}">
      <dgm:prSet phldrT="[Text]"/>
      <dgm:spPr/>
      <dgm:t>
        <a:bodyPr/>
        <a:lstStyle/>
        <a:p>
          <a:r>
            <a:rPr lang="en-GB" dirty="0"/>
            <a:t>Employees –jobs and pensions</a:t>
          </a:r>
        </a:p>
      </dgm:t>
    </dgm:pt>
    <dgm:pt modelId="{6DFAD5BC-2EED-4992-A14A-842E6D6C55EB}" type="parTrans" cxnId="{0DFDCE09-83CE-42D3-A874-091E2EE009C9}">
      <dgm:prSet/>
      <dgm:spPr/>
      <dgm:t>
        <a:bodyPr/>
        <a:lstStyle/>
        <a:p>
          <a:endParaRPr lang="en-GB"/>
        </a:p>
      </dgm:t>
    </dgm:pt>
    <dgm:pt modelId="{40A4AEB0-CECF-4044-908C-F84DAC883170}" type="sibTrans" cxnId="{0DFDCE09-83CE-42D3-A874-091E2EE009C9}">
      <dgm:prSet/>
      <dgm:spPr/>
      <dgm:t>
        <a:bodyPr/>
        <a:lstStyle/>
        <a:p>
          <a:endParaRPr lang="en-GB"/>
        </a:p>
      </dgm:t>
    </dgm:pt>
    <dgm:pt modelId="{1FDBBF86-B3C9-43D9-A9BB-08BB1CF36DD0}">
      <dgm:prSet phldrT="[Text]"/>
      <dgm:spPr/>
      <dgm:t>
        <a:bodyPr/>
        <a:lstStyle/>
        <a:p>
          <a:r>
            <a:rPr lang="en-GB" dirty="0"/>
            <a:t>Competitors </a:t>
          </a:r>
        </a:p>
      </dgm:t>
    </dgm:pt>
    <dgm:pt modelId="{F3DF644C-F2D8-4B3D-8D2D-2436815C06E0}" type="parTrans" cxnId="{81E5AE11-5A39-415E-B8F0-EBD3E6CF621B}">
      <dgm:prSet/>
      <dgm:spPr/>
      <dgm:t>
        <a:bodyPr/>
        <a:lstStyle/>
        <a:p>
          <a:endParaRPr lang="en-GB"/>
        </a:p>
      </dgm:t>
    </dgm:pt>
    <dgm:pt modelId="{4D333574-17C2-4E8B-9530-D5B0EAB29C8F}" type="sibTrans" cxnId="{81E5AE11-5A39-415E-B8F0-EBD3E6CF621B}">
      <dgm:prSet/>
      <dgm:spPr/>
      <dgm:t>
        <a:bodyPr/>
        <a:lstStyle/>
        <a:p>
          <a:endParaRPr lang="en-GB"/>
        </a:p>
      </dgm:t>
    </dgm:pt>
    <dgm:pt modelId="{A948DAF9-D782-4878-8599-E30AD9785200}">
      <dgm:prSet phldrT="[Text]"/>
      <dgm:spPr/>
      <dgm:t>
        <a:bodyPr/>
        <a:lstStyle/>
        <a:p>
          <a:r>
            <a:rPr lang="en-GB" dirty="0"/>
            <a:t>Community </a:t>
          </a:r>
        </a:p>
      </dgm:t>
    </dgm:pt>
    <dgm:pt modelId="{14DA0E38-90F1-4BC3-BFB2-EB219AFF35D7}" type="parTrans" cxnId="{66361D9F-B728-4168-9568-BA38C71962C1}">
      <dgm:prSet/>
      <dgm:spPr/>
      <dgm:t>
        <a:bodyPr/>
        <a:lstStyle/>
        <a:p>
          <a:endParaRPr lang="en-GB"/>
        </a:p>
      </dgm:t>
    </dgm:pt>
    <dgm:pt modelId="{4FD4225B-0FAB-4646-AF4C-2DDDC7E6D7F0}" type="sibTrans" cxnId="{66361D9F-B728-4168-9568-BA38C71962C1}">
      <dgm:prSet/>
      <dgm:spPr/>
      <dgm:t>
        <a:bodyPr/>
        <a:lstStyle/>
        <a:p>
          <a:endParaRPr lang="en-GB"/>
        </a:p>
      </dgm:t>
    </dgm:pt>
    <dgm:pt modelId="{FB631A32-667C-4615-A472-BE972F3171B1}">
      <dgm:prSet phldrT="[Text]"/>
      <dgm:spPr/>
      <dgm:t>
        <a:bodyPr/>
        <a:lstStyle/>
        <a:p>
          <a:r>
            <a:rPr lang="en-GB" dirty="0"/>
            <a:t>How do these link to Corporate Strategy and Financial Structure and Choice </a:t>
          </a:r>
        </a:p>
      </dgm:t>
    </dgm:pt>
    <dgm:pt modelId="{06146760-3C37-4CC1-B2A7-CE6FBE81AB01}" type="parTrans" cxnId="{A90FAF2B-39FC-4566-94A1-006C4F1DA2E0}">
      <dgm:prSet/>
      <dgm:spPr/>
      <dgm:t>
        <a:bodyPr/>
        <a:lstStyle/>
        <a:p>
          <a:endParaRPr lang="en-GB"/>
        </a:p>
      </dgm:t>
    </dgm:pt>
    <dgm:pt modelId="{24E6F77D-7C4F-4562-994E-F2D0F1FFE829}" type="sibTrans" cxnId="{A90FAF2B-39FC-4566-94A1-006C4F1DA2E0}">
      <dgm:prSet/>
      <dgm:spPr/>
      <dgm:t>
        <a:bodyPr/>
        <a:lstStyle/>
        <a:p>
          <a:endParaRPr lang="en-GB"/>
        </a:p>
      </dgm:t>
    </dgm:pt>
    <dgm:pt modelId="{B3DEF3C6-01DE-4C3E-8346-C4D0D7650CD8}">
      <dgm:prSet/>
      <dgm:spPr/>
      <dgm:t>
        <a:bodyPr/>
        <a:lstStyle/>
        <a:p>
          <a:r>
            <a:rPr lang="en-GB" dirty="0"/>
            <a:t>Suppliers </a:t>
          </a:r>
        </a:p>
      </dgm:t>
    </dgm:pt>
    <dgm:pt modelId="{B7AAE96E-FC94-40A7-859E-5A69572DEACD}" type="parTrans" cxnId="{5CC7F63E-E077-4477-89DB-0A2A79EDCFFB}">
      <dgm:prSet/>
      <dgm:spPr/>
      <dgm:t>
        <a:bodyPr/>
        <a:lstStyle/>
        <a:p>
          <a:endParaRPr lang="en-GB"/>
        </a:p>
      </dgm:t>
    </dgm:pt>
    <dgm:pt modelId="{BEF4550E-FDE5-441B-BB6E-B850BE00BD2A}" type="sibTrans" cxnId="{5CC7F63E-E077-4477-89DB-0A2A79EDCFFB}">
      <dgm:prSet/>
      <dgm:spPr/>
      <dgm:t>
        <a:bodyPr/>
        <a:lstStyle/>
        <a:p>
          <a:endParaRPr lang="en-GB"/>
        </a:p>
      </dgm:t>
    </dgm:pt>
    <dgm:pt modelId="{0871D995-DD96-42E5-B31B-1AA373B98CC6}" type="pres">
      <dgm:prSet presAssocID="{5C5F49FE-736D-4D5C-A3E3-9647AC39280D}" presName="Name0" presStyleCnt="0">
        <dgm:presLayoutVars>
          <dgm:dir/>
          <dgm:resizeHandles val="exact"/>
        </dgm:presLayoutVars>
      </dgm:prSet>
      <dgm:spPr/>
    </dgm:pt>
    <dgm:pt modelId="{7EA73B48-39CF-4386-8A2F-97B7E73DD093}" type="pres">
      <dgm:prSet presAssocID="{B3DEF3C6-01DE-4C3E-8346-C4D0D7650CD8}" presName="node" presStyleLbl="node1" presStyleIdx="0" presStyleCnt="6">
        <dgm:presLayoutVars>
          <dgm:bulletEnabled val="1"/>
        </dgm:presLayoutVars>
      </dgm:prSet>
      <dgm:spPr/>
    </dgm:pt>
    <dgm:pt modelId="{666AFC14-0BB0-42F6-A190-CDA6925B3745}" type="pres">
      <dgm:prSet presAssocID="{BEF4550E-FDE5-441B-BB6E-B850BE00BD2A}" presName="sibTrans" presStyleLbl="sibTrans1D1" presStyleIdx="0" presStyleCnt="5"/>
      <dgm:spPr/>
    </dgm:pt>
    <dgm:pt modelId="{65E5A190-B9B5-483A-A4E4-E0CEA987E4D9}" type="pres">
      <dgm:prSet presAssocID="{BEF4550E-FDE5-441B-BB6E-B850BE00BD2A}" presName="connectorText" presStyleLbl="sibTrans1D1" presStyleIdx="0" presStyleCnt="5"/>
      <dgm:spPr/>
    </dgm:pt>
    <dgm:pt modelId="{818E7469-7453-43D0-A701-E0F2EB266992}" type="pres">
      <dgm:prSet presAssocID="{859BCC36-E81C-41F1-AFEB-A8399F0D109C}" presName="node" presStyleLbl="node1" presStyleIdx="1" presStyleCnt="6">
        <dgm:presLayoutVars>
          <dgm:bulletEnabled val="1"/>
        </dgm:presLayoutVars>
      </dgm:prSet>
      <dgm:spPr/>
    </dgm:pt>
    <dgm:pt modelId="{CB1EFDBF-EF9D-468A-A719-6A49AA712F6F}" type="pres">
      <dgm:prSet presAssocID="{BBB9328F-D168-4BFA-9E77-4A6F95BA3B60}" presName="sibTrans" presStyleLbl="sibTrans1D1" presStyleIdx="1" presStyleCnt="5"/>
      <dgm:spPr/>
    </dgm:pt>
    <dgm:pt modelId="{A941BAAB-3660-42AE-89CC-B21D98AC789F}" type="pres">
      <dgm:prSet presAssocID="{BBB9328F-D168-4BFA-9E77-4A6F95BA3B60}" presName="connectorText" presStyleLbl="sibTrans1D1" presStyleIdx="1" presStyleCnt="5"/>
      <dgm:spPr/>
    </dgm:pt>
    <dgm:pt modelId="{8A163D99-8FD6-4D4D-BFD1-B050E2ABB85E}" type="pres">
      <dgm:prSet presAssocID="{1330AAB2-F14F-462E-BA6F-696CFAF295AE}" presName="node" presStyleLbl="node1" presStyleIdx="2" presStyleCnt="6">
        <dgm:presLayoutVars>
          <dgm:bulletEnabled val="1"/>
        </dgm:presLayoutVars>
      </dgm:prSet>
      <dgm:spPr/>
    </dgm:pt>
    <dgm:pt modelId="{C01D8907-E758-4D01-9665-3CE93F7169A0}" type="pres">
      <dgm:prSet presAssocID="{40A4AEB0-CECF-4044-908C-F84DAC883170}" presName="sibTrans" presStyleLbl="sibTrans1D1" presStyleIdx="2" presStyleCnt="5"/>
      <dgm:spPr/>
    </dgm:pt>
    <dgm:pt modelId="{869B6719-2AC7-473A-83FF-10EB1A15DAB6}" type="pres">
      <dgm:prSet presAssocID="{40A4AEB0-CECF-4044-908C-F84DAC883170}" presName="connectorText" presStyleLbl="sibTrans1D1" presStyleIdx="2" presStyleCnt="5"/>
      <dgm:spPr/>
    </dgm:pt>
    <dgm:pt modelId="{69BE9A07-B328-4E82-94E3-DD168661451C}" type="pres">
      <dgm:prSet presAssocID="{1FDBBF86-B3C9-43D9-A9BB-08BB1CF36DD0}" presName="node" presStyleLbl="node1" presStyleIdx="3" presStyleCnt="6">
        <dgm:presLayoutVars>
          <dgm:bulletEnabled val="1"/>
        </dgm:presLayoutVars>
      </dgm:prSet>
      <dgm:spPr/>
    </dgm:pt>
    <dgm:pt modelId="{58BA15E7-436F-4ED6-B73A-6E263E027AE7}" type="pres">
      <dgm:prSet presAssocID="{4D333574-17C2-4E8B-9530-D5B0EAB29C8F}" presName="sibTrans" presStyleLbl="sibTrans1D1" presStyleIdx="3" presStyleCnt="5"/>
      <dgm:spPr/>
    </dgm:pt>
    <dgm:pt modelId="{B736C218-FA13-4FFE-9CF9-99D4A95CA69E}" type="pres">
      <dgm:prSet presAssocID="{4D333574-17C2-4E8B-9530-D5B0EAB29C8F}" presName="connectorText" presStyleLbl="sibTrans1D1" presStyleIdx="3" presStyleCnt="5"/>
      <dgm:spPr/>
    </dgm:pt>
    <dgm:pt modelId="{97783686-C33E-41BE-B69F-2F2A9444936B}" type="pres">
      <dgm:prSet presAssocID="{A948DAF9-D782-4878-8599-E30AD9785200}" presName="node" presStyleLbl="node1" presStyleIdx="4" presStyleCnt="6">
        <dgm:presLayoutVars>
          <dgm:bulletEnabled val="1"/>
        </dgm:presLayoutVars>
      </dgm:prSet>
      <dgm:spPr/>
    </dgm:pt>
    <dgm:pt modelId="{CAE35011-7BCC-476B-BDE2-F298B89CF67A}" type="pres">
      <dgm:prSet presAssocID="{4FD4225B-0FAB-4646-AF4C-2DDDC7E6D7F0}" presName="sibTrans" presStyleLbl="sibTrans1D1" presStyleIdx="4" presStyleCnt="5"/>
      <dgm:spPr/>
    </dgm:pt>
    <dgm:pt modelId="{69AED0A5-4237-44C4-A3C2-EEDAD1277077}" type="pres">
      <dgm:prSet presAssocID="{4FD4225B-0FAB-4646-AF4C-2DDDC7E6D7F0}" presName="connectorText" presStyleLbl="sibTrans1D1" presStyleIdx="4" presStyleCnt="5"/>
      <dgm:spPr/>
    </dgm:pt>
    <dgm:pt modelId="{1B39E6B0-6A09-4278-9569-DA1D14E59B8E}" type="pres">
      <dgm:prSet presAssocID="{FB631A32-667C-4615-A472-BE972F3171B1}" presName="node" presStyleLbl="node1" presStyleIdx="5" presStyleCnt="6">
        <dgm:presLayoutVars>
          <dgm:bulletEnabled val="1"/>
        </dgm:presLayoutVars>
      </dgm:prSet>
      <dgm:spPr/>
    </dgm:pt>
  </dgm:ptLst>
  <dgm:cxnLst>
    <dgm:cxn modelId="{29342000-78BD-4E17-B2BD-F7E5B31E66B5}" type="presOf" srcId="{BBB9328F-D168-4BFA-9E77-4A6F95BA3B60}" destId="{CB1EFDBF-EF9D-468A-A719-6A49AA712F6F}" srcOrd="0" destOrd="0" presId="urn:microsoft.com/office/officeart/2016/7/layout/RepeatingBendingProcessNew"/>
    <dgm:cxn modelId="{ECFF7506-9F1B-4B8F-B8A5-128CEB2C6465}" type="presOf" srcId="{BEF4550E-FDE5-441B-BB6E-B850BE00BD2A}" destId="{666AFC14-0BB0-42F6-A190-CDA6925B3745}" srcOrd="0" destOrd="0" presId="urn:microsoft.com/office/officeart/2016/7/layout/RepeatingBendingProcessNew"/>
    <dgm:cxn modelId="{0DFDCE09-83CE-42D3-A874-091E2EE009C9}" srcId="{5C5F49FE-736D-4D5C-A3E3-9647AC39280D}" destId="{1330AAB2-F14F-462E-BA6F-696CFAF295AE}" srcOrd="2" destOrd="0" parTransId="{6DFAD5BC-2EED-4992-A14A-842E6D6C55EB}" sibTransId="{40A4AEB0-CECF-4044-908C-F84DAC883170}"/>
    <dgm:cxn modelId="{9154FD0D-6EDF-4BD0-B5FF-792CFAFB14D0}" type="presOf" srcId="{4D333574-17C2-4E8B-9530-D5B0EAB29C8F}" destId="{B736C218-FA13-4FFE-9CF9-99D4A95CA69E}" srcOrd="1" destOrd="0" presId="urn:microsoft.com/office/officeart/2016/7/layout/RepeatingBendingProcessNew"/>
    <dgm:cxn modelId="{81E5AE11-5A39-415E-B8F0-EBD3E6CF621B}" srcId="{5C5F49FE-736D-4D5C-A3E3-9647AC39280D}" destId="{1FDBBF86-B3C9-43D9-A9BB-08BB1CF36DD0}" srcOrd="3" destOrd="0" parTransId="{F3DF644C-F2D8-4B3D-8D2D-2436815C06E0}" sibTransId="{4D333574-17C2-4E8B-9530-D5B0EAB29C8F}"/>
    <dgm:cxn modelId="{5ADF7C18-CFF8-42DF-B4FD-D06A8EAD045D}" type="presOf" srcId="{B3DEF3C6-01DE-4C3E-8346-C4D0D7650CD8}" destId="{7EA73B48-39CF-4386-8A2F-97B7E73DD093}" srcOrd="0" destOrd="0" presId="urn:microsoft.com/office/officeart/2016/7/layout/RepeatingBendingProcessNew"/>
    <dgm:cxn modelId="{B00C521F-80DE-4CF4-B4EE-A130B3380521}" type="presOf" srcId="{4FD4225B-0FAB-4646-AF4C-2DDDC7E6D7F0}" destId="{CAE35011-7BCC-476B-BDE2-F298B89CF67A}" srcOrd="0" destOrd="0" presId="urn:microsoft.com/office/officeart/2016/7/layout/RepeatingBendingProcessNew"/>
    <dgm:cxn modelId="{48B15824-82D6-4B86-9173-9F9C52C7CFCE}" type="presOf" srcId="{1FDBBF86-B3C9-43D9-A9BB-08BB1CF36DD0}" destId="{69BE9A07-B328-4E82-94E3-DD168661451C}" srcOrd="0" destOrd="0" presId="urn:microsoft.com/office/officeart/2016/7/layout/RepeatingBendingProcessNew"/>
    <dgm:cxn modelId="{A90FAF2B-39FC-4566-94A1-006C4F1DA2E0}" srcId="{5C5F49FE-736D-4D5C-A3E3-9647AC39280D}" destId="{FB631A32-667C-4615-A472-BE972F3171B1}" srcOrd="5" destOrd="0" parTransId="{06146760-3C37-4CC1-B2A7-CE6FBE81AB01}" sibTransId="{24E6F77D-7C4F-4562-994E-F2D0F1FFE829}"/>
    <dgm:cxn modelId="{6FF13E2C-2443-4668-A10C-C330A6E46247}" type="presOf" srcId="{BBB9328F-D168-4BFA-9E77-4A6F95BA3B60}" destId="{A941BAAB-3660-42AE-89CC-B21D98AC789F}" srcOrd="1" destOrd="0" presId="urn:microsoft.com/office/officeart/2016/7/layout/RepeatingBendingProcessNew"/>
    <dgm:cxn modelId="{23D4CA31-A569-41FE-AD8B-53F76D5B9893}" type="presOf" srcId="{1330AAB2-F14F-462E-BA6F-696CFAF295AE}" destId="{8A163D99-8FD6-4D4D-BFD1-B050E2ABB85E}" srcOrd="0" destOrd="0" presId="urn:microsoft.com/office/officeart/2016/7/layout/RepeatingBendingProcessNew"/>
    <dgm:cxn modelId="{1B73E531-922D-4FA9-BE23-C1D82510D6BB}" type="presOf" srcId="{4FD4225B-0FAB-4646-AF4C-2DDDC7E6D7F0}" destId="{69AED0A5-4237-44C4-A3C2-EEDAD1277077}" srcOrd="1" destOrd="0" presId="urn:microsoft.com/office/officeart/2016/7/layout/RepeatingBendingProcessNew"/>
    <dgm:cxn modelId="{AA64EB3C-D7A8-4CD2-943F-48894FEE792C}" type="presOf" srcId="{BEF4550E-FDE5-441B-BB6E-B850BE00BD2A}" destId="{65E5A190-B9B5-483A-A4E4-E0CEA987E4D9}" srcOrd="1" destOrd="0" presId="urn:microsoft.com/office/officeart/2016/7/layout/RepeatingBendingProcessNew"/>
    <dgm:cxn modelId="{5CC7F63E-E077-4477-89DB-0A2A79EDCFFB}" srcId="{5C5F49FE-736D-4D5C-A3E3-9647AC39280D}" destId="{B3DEF3C6-01DE-4C3E-8346-C4D0D7650CD8}" srcOrd="0" destOrd="0" parTransId="{B7AAE96E-FC94-40A7-859E-5A69572DEACD}" sibTransId="{BEF4550E-FDE5-441B-BB6E-B850BE00BD2A}"/>
    <dgm:cxn modelId="{82DEDA5C-E6C8-4975-BCFD-B594BE73D862}" type="presOf" srcId="{FB631A32-667C-4615-A472-BE972F3171B1}" destId="{1B39E6B0-6A09-4278-9569-DA1D14E59B8E}" srcOrd="0" destOrd="0" presId="urn:microsoft.com/office/officeart/2016/7/layout/RepeatingBendingProcessNew"/>
    <dgm:cxn modelId="{3B50105D-C3D2-4AEA-92C1-BEF3C2830A48}" srcId="{5C5F49FE-736D-4D5C-A3E3-9647AC39280D}" destId="{859BCC36-E81C-41F1-AFEB-A8399F0D109C}" srcOrd="1" destOrd="0" parTransId="{BC344859-F8F6-47CE-9853-5D0183746AC1}" sibTransId="{BBB9328F-D168-4BFA-9E77-4A6F95BA3B60}"/>
    <dgm:cxn modelId="{1BB0DC67-2346-4B63-BBE7-618F3D9E2580}" type="presOf" srcId="{859BCC36-E81C-41F1-AFEB-A8399F0D109C}" destId="{818E7469-7453-43D0-A701-E0F2EB266992}" srcOrd="0" destOrd="0" presId="urn:microsoft.com/office/officeart/2016/7/layout/RepeatingBendingProcessNew"/>
    <dgm:cxn modelId="{A352154F-8827-4A49-8AAF-84F1873CF52C}" type="presOf" srcId="{40A4AEB0-CECF-4044-908C-F84DAC883170}" destId="{869B6719-2AC7-473A-83FF-10EB1A15DAB6}" srcOrd="1" destOrd="0" presId="urn:microsoft.com/office/officeart/2016/7/layout/RepeatingBendingProcessNew"/>
    <dgm:cxn modelId="{B74EC94F-E405-4D5D-8BA6-5C15ED2562D5}" type="presOf" srcId="{4D333574-17C2-4E8B-9530-D5B0EAB29C8F}" destId="{58BA15E7-436F-4ED6-B73A-6E263E027AE7}" srcOrd="0" destOrd="0" presId="urn:microsoft.com/office/officeart/2016/7/layout/RepeatingBendingProcessNew"/>
    <dgm:cxn modelId="{66361D9F-B728-4168-9568-BA38C71962C1}" srcId="{5C5F49FE-736D-4D5C-A3E3-9647AC39280D}" destId="{A948DAF9-D782-4878-8599-E30AD9785200}" srcOrd="4" destOrd="0" parTransId="{14DA0E38-90F1-4BC3-BFB2-EB219AFF35D7}" sibTransId="{4FD4225B-0FAB-4646-AF4C-2DDDC7E6D7F0}"/>
    <dgm:cxn modelId="{325215A4-F801-4E9C-9357-1FDA0980FDB2}" type="presOf" srcId="{40A4AEB0-CECF-4044-908C-F84DAC883170}" destId="{C01D8907-E758-4D01-9665-3CE93F7169A0}" srcOrd="0" destOrd="0" presId="urn:microsoft.com/office/officeart/2016/7/layout/RepeatingBendingProcessNew"/>
    <dgm:cxn modelId="{0D0748E6-393A-4E63-8AB7-8475A6D93359}" type="presOf" srcId="{5C5F49FE-736D-4D5C-A3E3-9647AC39280D}" destId="{0871D995-DD96-42E5-B31B-1AA373B98CC6}" srcOrd="0" destOrd="0" presId="urn:microsoft.com/office/officeart/2016/7/layout/RepeatingBendingProcessNew"/>
    <dgm:cxn modelId="{56E2CCE9-93D2-4A01-B6B4-BAB188D97CA9}" type="presOf" srcId="{A948DAF9-D782-4878-8599-E30AD9785200}" destId="{97783686-C33E-41BE-B69F-2F2A9444936B}" srcOrd="0" destOrd="0" presId="urn:microsoft.com/office/officeart/2016/7/layout/RepeatingBendingProcessNew"/>
    <dgm:cxn modelId="{665B8E69-00FA-47A5-B630-DA8979E5F813}" type="presParOf" srcId="{0871D995-DD96-42E5-B31B-1AA373B98CC6}" destId="{7EA73B48-39CF-4386-8A2F-97B7E73DD093}" srcOrd="0" destOrd="0" presId="urn:microsoft.com/office/officeart/2016/7/layout/RepeatingBendingProcessNew"/>
    <dgm:cxn modelId="{193253B4-5D8A-4AF2-BBD6-C5D7A96346A7}" type="presParOf" srcId="{0871D995-DD96-42E5-B31B-1AA373B98CC6}" destId="{666AFC14-0BB0-42F6-A190-CDA6925B3745}" srcOrd="1" destOrd="0" presId="urn:microsoft.com/office/officeart/2016/7/layout/RepeatingBendingProcessNew"/>
    <dgm:cxn modelId="{588689D4-CB40-48DF-8BDF-35D40A077C1E}" type="presParOf" srcId="{666AFC14-0BB0-42F6-A190-CDA6925B3745}" destId="{65E5A190-B9B5-483A-A4E4-E0CEA987E4D9}" srcOrd="0" destOrd="0" presId="urn:microsoft.com/office/officeart/2016/7/layout/RepeatingBendingProcessNew"/>
    <dgm:cxn modelId="{A85C50E7-FF3E-4240-9408-7FE67BC22F12}" type="presParOf" srcId="{0871D995-DD96-42E5-B31B-1AA373B98CC6}" destId="{818E7469-7453-43D0-A701-E0F2EB266992}" srcOrd="2" destOrd="0" presId="urn:microsoft.com/office/officeart/2016/7/layout/RepeatingBendingProcessNew"/>
    <dgm:cxn modelId="{E22AFC3C-F188-4C86-8514-4176B3E8E364}" type="presParOf" srcId="{0871D995-DD96-42E5-B31B-1AA373B98CC6}" destId="{CB1EFDBF-EF9D-468A-A719-6A49AA712F6F}" srcOrd="3" destOrd="0" presId="urn:microsoft.com/office/officeart/2016/7/layout/RepeatingBendingProcessNew"/>
    <dgm:cxn modelId="{B3655697-776F-4321-93BB-F556F64D4587}" type="presParOf" srcId="{CB1EFDBF-EF9D-468A-A719-6A49AA712F6F}" destId="{A941BAAB-3660-42AE-89CC-B21D98AC789F}" srcOrd="0" destOrd="0" presId="urn:microsoft.com/office/officeart/2016/7/layout/RepeatingBendingProcessNew"/>
    <dgm:cxn modelId="{3F22605B-699F-47A2-84DD-833C9275B27B}" type="presParOf" srcId="{0871D995-DD96-42E5-B31B-1AA373B98CC6}" destId="{8A163D99-8FD6-4D4D-BFD1-B050E2ABB85E}" srcOrd="4" destOrd="0" presId="urn:microsoft.com/office/officeart/2016/7/layout/RepeatingBendingProcessNew"/>
    <dgm:cxn modelId="{91146A9C-A99A-4662-B39A-848E838A221B}" type="presParOf" srcId="{0871D995-DD96-42E5-B31B-1AA373B98CC6}" destId="{C01D8907-E758-4D01-9665-3CE93F7169A0}" srcOrd="5" destOrd="0" presId="urn:microsoft.com/office/officeart/2016/7/layout/RepeatingBendingProcessNew"/>
    <dgm:cxn modelId="{F28F776D-5A59-47C4-BA4F-A4A933A2CC6E}" type="presParOf" srcId="{C01D8907-E758-4D01-9665-3CE93F7169A0}" destId="{869B6719-2AC7-473A-83FF-10EB1A15DAB6}" srcOrd="0" destOrd="0" presId="urn:microsoft.com/office/officeart/2016/7/layout/RepeatingBendingProcessNew"/>
    <dgm:cxn modelId="{97DDB2C1-37E2-4FCD-9E9B-B9C7683D50F5}" type="presParOf" srcId="{0871D995-DD96-42E5-B31B-1AA373B98CC6}" destId="{69BE9A07-B328-4E82-94E3-DD168661451C}" srcOrd="6" destOrd="0" presId="urn:microsoft.com/office/officeart/2016/7/layout/RepeatingBendingProcessNew"/>
    <dgm:cxn modelId="{9293AB97-924F-4618-815F-52BA3B350910}" type="presParOf" srcId="{0871D995-DD96-42E5-B31B-1AA373B98CC6}" destId="{58BA15E7-436F-4ED6-B73A-6E263E027AE7}" srcOrd="7" destOrd="0" presId="urn:microsoft.com/office/officeart/2016/7/layout/RepeatingBendingProcessNew"/>
    <dgm:cxn modelId="{33755BC4-8583-4600-ADF2-4C3055B3FD25}" type="presParOf" srcId="{58BA15E7-436F-4ED6-B73A-6E263E027AE7}" destId="{B736C218-FA13-4FFE-9CF9-99D4A95CA69E}" srcOrd="0" destOrd="0" presId="urn:microsoft.com/office/officeart/2016/7/layout/RepeatingBendingProcessNew"/>
    <dgm:cxn modelId="{B0266E73-5774-4389-BE45-886F85D414CA}" type="presParOf" srcId="{0871D995-DD96-42E5-B31B-1AA373B98CC6}" destId="{97783686-C33E-41BE-B69F-2F2A9444936B}" srcOrd="8" destOrd="0" presId="urn:microsoft.com/office/officeart/2016/7/layout/RepeatingBendingProcessNew"/>
    <dgm:cxn modelId="{924EB823-6E4C-4E09-93E8-5DEB79C03C5F}" type="presParOf" srcId="{0871D995-DD96-42E5-B31B-1AA373B98CC6}" destId="{CAE35011-7BCC-476B-BDE2-F298B89CF67A}" srcOrd="9" destOrd="0" presId="urn:microsoft.com/office/officeart/2016/7/layout/RepeatingBendingProcessNew"/>
    <dgm:cxn modelId="{33BCC48B-E451-4320-B5AB-F41A854B42CA}" type="presParOf" srcId="{CAE35011-7BCC-476B-BDE2-F298B89CF67A}" destId="{69AED0A5-4237-44C4-A3C2-EEDAD1277077}" srcOrd="0" destOrd="0" presId="urn:microsoft.com/office/officeart/2016/7/layout/RepeatingBendingProcessNew"/>
    <dgm:cxn modelId="{3079079C-6FDF-4B83-9A0E-3CCA1C21EF2F}" type="presParOf" srcId="{0871D995-DD96-42E5-B31B-1AA373B98CC6}" destId="{1B39E6B0-6A09-4278-9569-DA1D14E59B8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EA4858-B59A-41B8-A96F-896D5B72A9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DEA9D9-3D07-4593-AD43-1D09A3B758A9}">
      <dgm:prSet/>
      <dgm:spPr/>
      <dgm:t>
        <a:bodyPr/>
        <a:lstStyle/>
        <a:p>
          <a:r>
            <a:rPr lang="en-GB"/>
            <a:t>Nissan ? </a:t>
          </a:r>
          <a:endParaRPr lang="en-US"/>
        </a:p>
      </dgm:t>
    </dgm:pt>
    <dgm:pt modelId="{3F5D98E5-6B48-4F9B-BD35-3BA2565EC22A}" type="parTrans" cxnId="{8FE184ED-94E8-4F3F-BE4A-CF0201CD22E8}">
      <dgm:prSet/>
      <dgm:spPr/>
      <dgm:t>
        <a:bodyPr/>
        <a:lstStyle/>
        <a:p>
          <a:endParaRPr lang="en-US"/>
        </a:p>
      </dgm:t>
    </dgm:pt>
    <dgm:pt modelId="{509CC844-4A8D-4B21-BEDD-5DFA68FA9470}" type="sibTrans" cxnId="{8FE184ED-94E8-4F3F-BE4A-CF0201CD22E8}">
      <dgm:prSet/>
      <dgm:spPr/>
      <dgm:t>
        <a:bodyPr/>
        <a:lstStyle/>
        <a:p>
          <a:endParaRPr lang="en-US"/>
        </a:p>
      </dgm:t>
    </dgm:pt>
    <dgm:pt modelId="{952F1282-8A6E-47C4-AE98-B71A7DE6C258}">
      <dgm:prSet/>
      <dgm:spPr/>
      <dgm:t>
        <a:bodyPr/>
        <a:lstStyle/>
        <a:p>
          <a:r>
            <a:rPr lang="en-GB"/>
            <a:t>Read this article and let’s open the discussion ?</a:t>
          </a:r>
          <a:endParaRPr lang="en-US"/>
        </a:p>
      </dgm:t>
    </dgm:pt>
    <dgm:pt modelId="{00FD7A49-D0E7-4EB3-A2AD-8F75ED57FAB8}" type="parTrans" cxnId="{4DA09D31-31E2-4919-A888-13FCCCE4FAA4}">
      <dgm:prSet/>
      <dgm:spPr/>
      <dgm:t>
        <a:bodyPr/>
        <a:lstStyle/>
        <a:p>
          <a:endParaRPr lang="en-US"/>
        </a:p>
      </dgm:t>
    </dgm:pt>
    <dgm:pt modelId="{55A397AB-A33D-46EE-82E5-6934F8D50B52}" type="sibTrans" cxnId="{4DA09D31-31E2-4919-A888-13FCCCE4FAA4}">
      <dgm:prSet/>
      <dgm:spPr/>
      <dgm:t>
        <a:bodyPr/>
        <a:lstStyle/>
        <a:p>
          <a:endParaRPr lang="en-US"/>
        </a:p>
      </dgm:t>
    </dgm:pt>
    <dgm:pt modelId="{C8315475-F495-42E4-98A2-0E6A8B6DF691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https://www.euronews.com/business/2024/12/13/nissan-looks-to-find-a-way-to-kick-start-its-money-losing-business</a:t>
          </a:r>
          <a:endParaRPr lang="en-US"/>
        </a:p>
      </dgm:t>
    </dgm:pt>
    <dgm:pt modelId="{CE5BD809-9468-4AAC-AB14-FCCD88A3FDE5}" type="parTrans" cxnId="{6D7D1B8B-A0C1-46B8-9104-DA5FF0961E0B}">
      <dgm:prSet/>
      <dgm:spPr/>
      <dgm:t>
        <a:bodyPr/>
        <a:lstStyle/>
        <a:p>
          <a:endParaRPr lang="en-US"/>
        </a:p>
      </dgm:t>
    </dgm:pt>
    <dgm:pt modelId="{1684AB8B-2365-4882-8350-3449236CEA2F}" type="sibTrans" cxnId="{6D7D1B8B-A0C1-46B8-9104-DA5FF0961E0B}">
      <dgm:prSet/>
      <dgm:spPr/>
      <dgm:t>
        <a:bodyPr/>
        <a:lstStyle/>
        <a:p>
          <a:endParaRPr lang="en-US"/>
        </a:p>
      </dgm:t>
    </dgm:pt>
    <dgm:pt modelId="{4DB50967-301B-4B06-A82B-E2A2787BFFF5}" type="pres">
      <dgm:prSet presAssocID="{4AEA4858-B59A-41B8-A96F-896D5B72A917}" presName="root" presStyleCnt="0">
        <dgm:presLayoutVars>
          <dgm:dir/>
          <dgm:resizeHandles val="exact"/>
        </dgm:presLayoutVars>
      </dgm:prSet>
      <dgm:spPr/>
    </dgm:pt>
    <dgm:pt modelId="{344C8361-E2CE-463B-8E9B-CD4E2D3EFC59}" type="pres">
      <dgm:prSet presAssocID="{A6DEA9D9-3D07-4593-AD43-1D09A3B758A9}" presName="compNode" presStyleCnt="0"/>
      <dgm:spPr/>
    </dgm:pt>
    <dgm:pt modelId="{C5B7AEAF-49F9-4A46-9837-BFCF6B7DCD2E}" type="pres">
      <dgm:prSet presAssocID="{A6DEA9D9-3D07-4593-AD43-1D09A3B758A9}" presName="bgRect" presStyleLbl="bgShp" presStyleIdx="0" presStyleCnt="3"/>
      <dgm:spPr/>
    </dgm:pt>
    <dgm:pt modelId="{D8FABE28-637A-4C6B-AC3A-F3A5DE4229CE}" type="pres">
      <dgm:prSet presAssocID="{A6DEA9D9-3D07-4593-AD43-1D09A3B758A9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E7504F0D-0DE7-4020-B37F-9AC484E808C9}" type="pres">
      <dgm:prSet presAssocID="{A6DEA9D9-3D07-4593-AD43-1D09A3B758A9}" presName="spaceRect" presStyleCnt="0"/>
      <dgm:spPr/>
    </dgm:pt>
    <dgm:pt modelId="{B02C0864-92AB-471A-B1CD-0A3D578F4CAA}" type="pres">
      <dgm:prSet presAssocID="{A6DEA9D9-3D07-4593-AD43-1D09A3B758A9}" presName="parTx" presStyleLbl="revTx" presStyleIdx="0" presStyleCnt="3">
        <dgm:presLayoutVars>
          <dgm:chMax val="0"/>
          <dgm:chPref val="0"/>
        </dgm:presLayoutVars>
      </dgm:prSet>
      <dgm:spPr/>
    </dgm:pt>
    <dgm:pt modelId="{B5DBFE93-F3EC-42D1-84DD-5D23960CD5AD}" type="pres">
      <dgm:prSet presAssocID="{509CC844-4A8D-4B21-BEDD-5DFA68FA9470}" presName="sibTrans" presStyleCnt="0"/>
      <dgm:spPr/>
    </dgm:pt>
    <dgm:pt modelId="{3F1D43DA-1E55-4033-93CE-FD92E338A45B}" type="pres">
      <dgm:prSet presAssocID="{952F1282-8A6E-47C4-AE98-B71A7DE6C258}" presName="compNode" presStyleCnt="0"/>
      <dgm:spPr/>
    </dgm:pt>
    <dgm:pt modelId="{C543D5BB-0CC8-4DDE-8A59-13A29443437A}" type="pres">
      <dgm:prSet presAssocID="{952F1282-8A6E-47C4-AE98-B71A7DE6C258}" presName="bgRect" presStyleLbl="bgShp" presStyleIdx="1" presStyleCnt="3"/>
      <dgm:spPr/>
    </dgm:pt>
    <dgm:pt modelId="{906E09B4-DAB4-45FB-BEF0-108C3B64A715}" type="pres">
      <dgm:prSet presAssocID="{952F1282-8A6E-47C4-AE98-B71A7DE6C258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D4FA346-96E4-4742-8D9F-7C9D67357DC1}" type="pres">
      <dgm:prSet presAssocID="{952F1282-8A6E-47C4-AE98-B71A7DE6C258}" presName="spaceRect" presStyleCnt="0"/>
      <dgm:spPr/>
    </dgm:pt>
    <dgm:pt modelId="{78E918B3-868D-476F-8BDF-3623675FA5E7}" type="pres">
      <dgm:prSet presAssocID="{952F1282-8A6E-47C4-AE98-B71A7DE6C258}" presName="parTx" presStyleLbl="revTx" presStyleIdx="1" presStyleCnt="3">
        <dgm:presLayoutVars>
          <dgm:chMax val="0"/>
          <dgm:chPref val="0"/>
        </dgm:presLayoutVars>
      </dgm:prSet>
      <dgm:spPr/>
    </dgm:pt>
    <dgm:pt modelId="{DE644F6A-F856-46D8-912A-19700D64FED3}" type="pres">
      <dgm:prSet presAssocID="{55A397AB-A33D-46EE-82E5-6934F8D50B52}" presName="sibTrans" presStyleCnt="0"/>
      <dgm:spPr/>
    </dgm:pt>
    <dgm:pt modelId="{D08010FE-DD99-4B53-9915-ADAE26EE935E}" type="pres">
      <dgm:prSet presAssocID="{C8315475-F495-42E4-98A2-0E6A8B6DF691}" presName="compNode" presStyleCnt="0"/>
      <dgm:spPr/>
    </dgm:pt>
    <dgm:pt modelId="{943872E1-E210-4678-B9FA-0880594666AD}" type="pres">
      <dgm:prSet presAssocID="{C8315475-F495-42E4-98A2-0E6A8B6DF691}" presName="bgRect" presStyleLbl="bgShp" presStyleIdx="2" presStyleCnt="3"/>
      <dgm:spPr/>
    </dgm:pt>
    <dgm:pt modelId="{3E6E4957-FDD5-4442-9FF1-33F766447CF7}" type="pres">
      <dgm:prSet presAssocID="{C8315475-F495-42E4-98A2-0E6A8B6DF691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5A55F3C4-1F23-425A-97D5-3BDD4EE6A8BC}" type="pres">
      <dgm:prSet presAssocID="{C8315475-F495-42E4-98A2-0E6A8B6DF691}" presName="spaceRect" presStyleCnt="0"/>
      <dgm:spPr/>
    </dgm:pt>
    <dgm:pt modelId="{C5FB349F-C8B6-4887-B2AF-8B1BE46F8C7A}" type="pres">
      <dgm:prSet presAssocID="{C8315475-F495-42E4-98A2-0E6A8B6DF69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DA09D31-31E2-4919-A888-13FCCCE4FAA4}" srcId="{4AEA4858-B59A-41B8-A96F-896D5B72A917}" destId="{952F1282-8A6E-47C4-AE98-B71A7DE6C258}" srcOrd="1" destOrd="0" parTransId="{00FD7A49-D0E7-4EB3-A2AD-8F75ED57FAB8}" sibTransId="{55A397AB-A33D-46EE-82E5-6934F8D50B52}"/>
    <dgm:cxn modelId="{21C8695B-C176-4981-85C7-BDE6F63D6D1C}" type="presOf" srcId="{A6DEA9D9-3D07-4593-AD43-1D09A3B758A9}" destId="{B02C0864-92AB-471A-B1CD-0A3D578F4CAA}" srcOrd="0" destOrd="0" presId="urn:microsoft.com/office/officeart/2018/2/layout/IconVerticalSolidList"/>
    <dgm:cxn modelId="{BF5DF481-7B2A-4070-8F17-C4A7101FAD3B}" type="presOf" srcId="{4AEA4858-B59A-41B8-A96F-896D5B72A917}" destId="{4DB50967-301B-4B06-A82B-E2A2787BFFF5}" srcOrd="0" destOrd="0" presId="urn:microsoft.com/office/officeart/2018/2/layout/IconVerticalSolidList"/>
    <dgm:cxn modelId="{6D7D1B8B-A0C1-46B8-9104-DA5FF0961E0B}" srcId="{4AEA4858-B59A-41B8-A96F-896D5B72A917}" destId="{C8315475-F495-42E4-98A2-0E6A8B6DF691}" srcOrd="2" destOrd="0" parTransId="{CE5BD809-9468-4AAC-AB14-FCCD88A3FDE5}" sibTransId="{1684AB8B-2365-4882-8350-3449236CEA2F}"/>
    <dgm:cxn modelId="{28F69093-B83D-4E98-A2DA-C92BF82F63FA}" type="presOf" srcId="{952F1282-8A6E-47C4-AE98-B71A7DE6C258}" destId="{78E918B3-868D-476F-8BDF-3623675FA5E7}" srcOrd="0" destOrd="0" presId="urn:microsoft.com/office/officeart/2018/2/layout/IconVerticalSolidList"/>
    <dgm:cxn modelId="{8CEE64C4-3D2D-43C6-B002-241CDFA50DBB}" type="presOf" srcId="{C8315475-F495-42E4-98A2-0E6A8B6DF691}" destId="{C5FB349F-C8B6-4887-B2AF-8B1BE46F8C7A}" srcOrd="0" destOrd="0" presId="urn:microsoft.com/office/officeart/2018/2/layout/IconVerticalSolidList"/>
    <dgm:cxn modelId="{8FE184ED-94E8-4F3F-BE4A-CF0201CD22E8}" srcId="{4AEA4858-B59A-41B8-A96F-896D5B72A917}" destId="{A6DEA9D9-3D07-4593-AD43-1D09A3B758A9}" srcOrd="0" destOrd="0" parTransId="{3F5D98E5-6B48-4F9B-BD35-3BA2565EC22A}" sibTransId="{509CC844-4A8D-4B21-BEDD-5DFA68FA9470}"/>
    <dgm:cxn modelId="{2B59806A-1716-40DA-B012-47349F5ED322}" type="presParOf" srcId="{4DB50967-301B-4B06-A82B-E2A2787BFFF5}" destId="{344C8361-E2CE-463B-8E9B-CD4E2D3EFC59}" srcOrd="0" destOrd="0" presId="urn:microsoft.com/office/officeart/2018/2/layout/IconVerticalSolidList"/>
    <dgm:cxn modelId="{DEAF5912-F98F-4597-9B01-6D497C248652}" type="presParOf" srcId="{344C8361-E2CE-463B-8E9B-CD4E2D3EFC59}" destId="{C5B7AEAF-49F9-4A46-9837-BFCF6B7DCD2E}" srcOrd="0" destOrd="0" presId="urn:microsoft.com/office/officeart/2018/2/layout/IconVerticalSolidList"/>
    <dgm:cxn modelId="{CCDB9AFB-C6C5-42A6-9F27-7FD4EA344B17}" type="presParOf" srcId="{344C8361-E2CE-463B-8E9B-CD4E2D3EFC59}" destId="{D8FABE28-637A-4C6B-AC3A-F3A5DE4229CE}" srcOrd="1" destOrd="0" presId="urn:microsoft.com/office/officeart/2018/2/layout/IconVerticalSolidList"/>
    <dgm:cxn modelId="{24002107-ABD7-41A9-8AE0-88CD174D46D6}" type="presParOf" srcId="{344C8361-E2CE-463B-8E9B-CD4E2D3EFC59}" destId="{E7504F0D-0DE7-4020-B37F-9AC484E808C9}" srcOrd="2" destOrd="0" presId="urn:microsoft.com/office/officeart/2018/2/layout/IconVerticalSolidList"/>
    <dgm:cxn modelId="{6C7CCFD1-5570-4466-BBAA-B5296032E9BD}" type="presParOf" srcId="{344C8361-E2CE-463B-8E9B-CD4E2D3EFC59}" destId="{B02C0864-92AB-471A-B1CD-0A3D578F4CAA}" srcOrd="3" destOrd="0" presId="urn:microsoft.com/office/officeart/2018/2/layout/IconVerticalSolidList"/>
    <dgm:cxn modelId="{25C60633-65B3-436B-BF85-A427CC837BD1}" type="presParOf" srcId="{4DB50967-301B-4B06-A82B-E2A2787BFFF5}" destId="{B5DBFE93-F3EC-42D1-84DD-5D23960CD5AD}" srcOrd="1" destOrd="0" presId="urn:microsoft.com/office/officeart/2018/2/layout/IconVerticalSolidList"/>
    <dgm:cxn modelId="{0B411B50-359A-4C84-9CF3-4667627783D4}" type="presParOf" srcId="{4DB50967-301B-4B06-A82B-E2A2787BFFF5}" destId="{3F1D43DA-1E55-4033-93CE-FD92E338A45B}" srcOrd="2" destOrd="0" presId="urn:microsoft.com/office/officeart/2018/2/layout/IconVerticalSolidList"/>
    <dgm:cxn modelId="{9A535153-E0EA-4AE2-97F4-AE752947721B}" type="presParOf" srcId="{3F1D43DA-1E55-4033-93CE-FD92E338A45B}" destId="{C543D5BB-0CC8-4DDE-8A59-13A29443437A}" srcOrd="0" destOrd="0" presId="urn:microsoft.com/office/officeart/2018/2/layout/IconVerticalSolidList"/>
    <dgm:cxn modelId="{84AEDA76-4F26-4479-BD1A-902939ADCF77}" type="presParOf" srcId="{3F1D43DA-1E55-4033-93CE-FD92E338A45B}" destId="{906E09B4-DAB4-45FB-BEF0-108C3B64A715}" srcOrd="1" destOrd="0" presId="urn:microsoft.com/office/officeart/2018/2/layout/IconVerticalSolidList"/>
    <dgm:cxn modelId="{AE629F90-40CE-4622-BF7A-503D9343B59F}" type="presParOf" srcId="{3F1D43DA-1E55-4033-93CE-FD92E338A45B}" destId="{BD4FA346-96E4-4742-8D9F-7C9D67357DC1}" srcOrd="2" destOrd="0" presId="urn:microsoft.com/office/officeart/2018/2/layout/IconVerticalSolidList"/>
    <dgm:cxn modelId="{59D265F3-3CD5-404D-B523-C264448CA5FA}" type="presParOf" srcId="{3F1D43DA-1E55-4033-93CE-FD92E338A45B}" destId="{78E918B3-868D-476F-8BDF-3623675FA5E7}" srcOrd="3" destOrd="0" presId="urn:microsoft.com/office/officeart/2018/2/layout/IconVerticalSolidList"/>
    <dgm:cxn modelId="{67CF3D2A-220E-4A50-941E-192A74EFCEED}" type="presParOf" srcId="{4DB50967-301B-4B06-A82B-E2A2787BFFF5}" destId="{DE644F6A-F856-46D8-912A-19700D64FED3}" srcOrd="3" destOrd="0" presId="urn:microsoft.com/office/officeart/2018/2/layout/IconVerticalSolidList"/>
    <dgm:cxn modelId="{ABB7F3C3-67D9-43EC-8228-0D5DD04FC14A}" type="presParOf" srcId="{4DB50967-301B-4B06-A82B-E2A2787BFFF5}" destId="{D08010FE-DD99-4B53-9915-ADAE26EE935E}" srcOrd="4" destOrd="0" presId="urn:microsoft.com/office/officeart/2018/2/layout/IconVerticalSolidList"/>
    <dgm:cxn modelId="{6B144028-8DA7-4E9B-89B5-9A1EBC05348A}" type="presParOf" srcId="{D08010FE-DD99-4B53-9915-ADAE26EE935E}" destId="{943872E1-E210-4678-B9FA-0880594666AD}" srcOrd="0" destOrd="0" presId="urn:microsoft.com/office/officeart/2018/2/layout/IconVerticalSolidList"/>
    <dgm:cxn modelId="{F3A94D9C-F89D-4D26-A9BE-CCB8EB64B2C2}" type="presParOf" srcId="{D08010FE-DD99-4B53-9915-ADAE26EE935E}" destId="{3E6E4957-FDD5-4442-9FF1-33F766447CF7}" srcOrd="1" destOrd="0" presId="urn:microsoft.com/office/officeart/2018/2/layout/IconVerticalSolidList"/>
    <dgm:cxn modelId="{6B98D145-734A-445B-BDED-24C08D939ECD}" type="presParOf" srcId="{D08010FE-DD99-4B53-9915-ADAE26EE935E}" destId="{5A55F3C4-1F23-425A-97D5-3BDD4EE6A8BC}" srcOrd="2" destOrd="0" presId="urn:microsoft.com/office/officeart/2018/2/layout/IconVerticalSolidList"/>
    <dgm:cxn modelId="{B20565B9-1CBC-4EA4-AC0E-9DFE0B4EAA28}" type="presParOf" srcId="{D08010FE-DD99-4B53-9915-ADAE26EE935E}" destId="{C5FB349F-C8B6-4887-B2AF-8B1BE46F8C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AFC14-0BB0-42F6-A190-CDA6925B3745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57014" y="912848"/>
        <a:ext cx="34897" cy="6979"/>
      </dsp:txXfrm>
    </dsp:sp>
    <dsp:sp modelId="{7EA73B48-39CF-4386-8A2F-97B7E73DD093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Suppliers </a:t>
          </a:r>
        </a:p>
      </dsp:txBody>
      <dsp:txXfrm>
        <a:off x="8061" y="5979"/>
        <a:ext cx="3034531" cy="1820718"/>
      </dsp:txXfrm>
    </dsp:sp>
    <dsp:sp modelId="{CB1EFDBF-EF9D-468A-A719-6A49AA712F6F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89488" y="912848"/>
        <a:ext cx="34897" cy="6979"/>
      </dsp:txXfrm>
    </dsp:sp>
    <dsp:sp modelId="{818E7469-7453-43D0-A701-E0F2EB266992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Customers </a:t>
          </a:r>
        </a:p>
      </dsp:txBody>
      <dsp:txXfrm>
        <a:off x="3740534" y="5979"/>
        <a:ext cx="3034531" cy="1820718"/>
      </dsp:txXfrm>
    </dsp:sp>
    <dsp:sp modelId="{C01D8907-E758-4D01-9665-3CE93F7169A0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70362" y="2155079"/>
        <a:ext cx="374875" cy="6979"/>
      </dsp:txXfrm>
    </dsp:sp>
    <dsp:sp modelId="{8A163D99-8FD6-4D4D-BFD1-B050E2ABB85E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Employees –jobs and pensions</a:t>
          </a:r>
        </a:p>
      </dsp:txBody>
      <dsp:txXfrm>
        <a:off x="7473007" y="5979"/>
        <a:ext cx="3034531" cy="1820718"/>
      </dsp:txXfrm>
    </dsp:sp>
    <dsp:sp modelId="{58BA15E7-436F-4ED6-B73A-6E263E027AE7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57014" y="3431509"/>
        <a:ext cx="34897" cy="6979"/>
      </dsp:txXfrm>
    </dsp:sp>
    <dsp:sp modelId="{69BE9A07-B328-4E82-94E3-DD168661451C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Competitors </a:t>
          </a:r>
        </a:p>
      </dsp:txBody>
      <dsp:txXfrm>
        <a:off x="8061" y="2524640"/>
        <a:ext cx="3034531" cy="1820718"/>
      </dsp:txXfrm>
    </dsp:sp>
    <dsp:sp modelId="{CAE35011-7BCC-476B-BDE2-F298B89CF67A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89488" y="3431509"/>
        <a:ext cx="34897" cy="6979"/>
      </dsp:txXfrm>
    </dsp:sp>
    <dsp:sp modelId="{97783686-C33E-41BE-B69F-2F2A9444936B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Community </a:t>
          </a:r>
        </a:p>
      </dsp:txBody>
      <dsp:txXfrm>
        <a:off x="3740534" y="2524640"/>
        <a:ext cx="3034531" cy="1820718"/>
      </dsp:txXfrm>
    </dsp:sp>
    <dsp:sp modelId="{1B39E6B0-6A09-4278-9569-DA1D14E59B8E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How do these link to Corporate Strategy and Financial Structure and Choice </a:t>
          </a:r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7AEAF-49F9-4A46-9837-BFCF6B7DCD2E}">
      <dsp:nvSpPr>
        <dsp:cNvPr id="0" name=""/>
        <dsp:cNvSpPr/>
      </dsp:nvSpPr>
      <dsp:spPr>
        <a:xfrm>
          <a:off x="0" y="5003"/>
          <a:ext cx="6364224" cy="1485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FABE28-637A-4C6B-AC3A-F3A5DE4229CE}">
      <dsp:nvSpPr>
        <dsp:cNvPr id="0" name=""/>
        <dsp:cNvSpPr/>
      </dsp:nvSpPr>
      <dsp:spPr>
        <a:xfrm>
          <a:off x="449239" y="339148"/>
          <a:ext cx="817597" cy="8167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C0864-92AB-471A-B1CD-0A3D578F4CAA}">
      <dsp:nvSpPr>
        <dsp:cNvPr id="0" name=""/>
        <dsp:cNvSpPr/>
      </dsp:nvSpPr>
      <dsp:spPr>
        <a:xfrm>
          <a:off x="1716077" y="5003"/>
          <a:ext cx="4526653" cy="157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49" tIns="167149" rIns="167149" bIns="1671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Nissan ? </a:t>
          </a:r>
          <a:endParaRPr lang="en-US" sz="1400" kern="1200"/>
        </a:p>
      </dsp:txBody>
      <dsp:txXfrm>
        <a:off x="1716077" y="5003"/>
        <a:ext cx="4526653" cy="1579358"/>
      </dsp:txXfrm>
    </dsp:sp>
    <dsp:sp modelId="{C543D5BB-0CC8-4DDE-8A59-13A29443437A}">
      <dsp:nvSpPr>
        <dsp:cNvPr id="0" name=""/>
        <dsp:cNvSpPr/>
      </dsp:nvSpPr>
      <dsp:spPr>
        <a:xfrm>
          <a:off x="0" y="1967236"/>
          <a:ext cx="6364224" cy="1485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E09B4-DAB4-45FB-BEF0-108C3B64A715}">
      <dsp:nvSpPr>
        <dsp:cNvPr id="0" name=""/>
        <dsp:cNvSpPr/>
      </dsp:nvSpPr>
      <dsp:spPr>
        <a:xfrm>
          <a:off x="449239" y="2301382"/>
          <a:ext cx="817597" cy="8167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918B3-868D-476F-8BDF-3623675FA5E7}">
      <dsp:nvSpPr>
        <dsp:cNvPr id="0" name=""/>
        <dsp:cNvSpPr/>
      </dsp:nvSpPr>
      <dsp:spPr>
        <a:xfrm>
          <a:off x="1716077" y="1967236"/>
          <a:ext cx="4526653" cy="157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49" tIns="167149" rIns="167149" bIns="1671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Read this article and let’s open the discussion ?</a:t>
          </a:r>
          <a:endParaRPr lang="en-US" sz="1400" kern="1200"/>
        </a:p>
      </dsp:txBody>
      <dsp:txXfrm>
        <a:off x="1716077" y="1967236"/>
        <a:ext cx="4526653" cy="1579358"/>
      </dsp:txXfrm>
    </dsp:sp>
    <dsp:sp modelId="{943872E1-E210-4678-B9FA-0880594666AD}">
      <dsp:nvSpPr>
        <dsp:cNvPr id="0" name=""/>
        <dsp:cNvSpPr/>
      </dsp:nvSpPr>
      <dsp:spPr>
        <a:xfrm>
          <a:off x="0" y="3929469"/>
          <a:ext cx="6364224" cy="1485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E4957-FDD5-4442-9FF1-33F766447CF7}">
      <dsp:nvSpPr>
        <dsp:cNvPr id="0" name=""/>
        <dsp:cNvSpPr/>
      </dsp:nvSpPr>
      <dsp:spPr>
        <a:xfrm>
          <a:off x="449678" y="4263615"/>
          <a:ext cx="817597" cy="8167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B349F-C8B6-4887-B2AF-8B1BE46F8C7A}">
      <dsp:nvSpPr>
        <dsp:cNvPr id="0" name=""/>
        <dsp:cNvSpPr/>
      </dsp:nvSpPr>
      <dsp:spPr>
        <a:xfrm>
          <a:off x="1716955" y="3929469"/>
          <a:ext cx="4526653" cy="157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49" tIns="167149" rIns="167149" bIns="1671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hlinkClick xmlns:r="http://schemas.openxmlformats.org/officeDocument/2006/relationships" r:id="rId7"/>
            </a:rPr>
            <a:t>https://www.euronews.com/business/2024/12/13/nissan-looks-to-find-a-way-to-kick-start-its-money-losing-business</a:t>
          </a:r>
          <a:endParaRPr lang="en-US" sz="1400" kern="1200"/>
        </a:p>
      </dsp:txBody>
      <dsp:txXfrm>
        <a:off x="1716955" y="3929469"/>
        <a:ext cx="4526653" cy="1579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97CFF-3B2D-A86D-1404-7F87E5158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A896AD-C681-F8BC-280A-5DB5EDE5E8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52C2A-5A9C-FE0C-9A04-DF3FC812C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664DA-F962-743E-AE2E-00D2BABF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CA7A2-2409-16F4-AD1B-A795F89A7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6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BE4A-1C92-06FF-D77D-A18336575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0B3C6-63A8-56B4-1C51-3072A21C2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82942-019F-3685-978B-858521DE3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05E35-C810-5FED-FF12-2EA909B0F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4E433-647D-45C5-3839-2BFBBCA36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208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D9979-05C3-1791-711C-DC052F94D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75690E-1C6B-FF2F-A9B7-9E3D84661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4B48F-9941-2B28-18F4-790001D10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32E92-0213-04D8-23D8-F123D8787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F3DE5-B9A1-1623-972C-7DCDEE69D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75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FCF01-916B-5889-6737-E7D766A51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31CA4-60FE-7C9C-1222-2AE019A791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AD94C3-41E9-E730-CD12-1259C2E1C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32C1B-3BBD-D2BD-00A1-38A9B0394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2ACFE-2E6F-379A-A6F0-7872D169C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B9DF9-5BF4-1C3E-CD6A-4954CE5DD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751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E969-DD08-46CF-9053-0CD6CC74A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704589-1373-3F71-5A50-B04C5357DD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53423-A549-86B3-DB93-35BBD58BB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EFF177-5D2F-218C-D147-870681C4D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987C7-CCB9-407C-084F-6B4E689666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B22E60-9C1A-0130-C52C-8E7E7009B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8E299-5614-45DF-7D28-07D037F80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9B45B9-A183-9F0C-B37B-61771FD5A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08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BA02-0E62-2CEA-A3AB-76A0AE6A6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ED924-8875-2EA0-2914-ACB0D773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C37149-212C-FB3C-D856-579EFF4D5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577E79-0BDE-A7D0-63F3-5D9FD8038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758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B76878-5FBE-FB38-47AF-700E71E88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332397-8EE5-7330-078D-B9A925069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C80AAF-C1E1-E536-820B-1C7BE8EC1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528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5EDF-0D59-D10A-8C82-D03532C0B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82194-3615-4941-85F7-83B2264AE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B713C-932F-C3AC-A061-5E473BDFD5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EF2E49-2A52-A743-9673-63E879105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6EA16-B9F7-1613-2CF0-7164119E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06763-73BF-541C-E02C-9096D042A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997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1C27A-FDEA-A052-E35C-4C01FC69C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041156-05C3-6C8E-84B8-F8AA714A06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14BCBC-1BA0-7214-1177-E14CF08524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949E11-1264-952D-42BF-BEFD5C905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CE044-2CA1-430D-6F3C-12DAB46C0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9C66E7-D66D-8433-B389-98B66B9C1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981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F5675-B27D-7A71-CF8F-08EFB5357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70847A-8FAF-6ECA-FB84-079C4AFCD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30F06-0E60-2FBD-F28D-E325E7ADE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6DED8-53CA-3379-5C5B-72C05AD94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498F3-91E7-30A8-3C6B-935D88D6F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28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4A5B48-0F49-0ADC-653A-1E13398A18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3CD585-AC22-BC79-BC98-23C16A4153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40946-0AC0-A4E7-37D1-855C7E32F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2281E-A858-045F-E146-26F8B433E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70DF9-8FD5-3251-5BD7-625899E38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547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88792-BA1A-8B47-C17F-4DBD3524D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A443E6-703E-F9E0-7751-CB85C5D052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B2182-A0D6-D9B5-A6FE-01A66683EF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9C270A-D3C2-41C6-AE6D-EC713D8983DB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F3B87-E4F8-15B6-4ADD-808C434E04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EDB7C-FA69-0990-8504-7DD75E775C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A5F771-4007-47C5-B0BB-4F3CFC4D9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0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pbf9Uh_9Rw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2u.net/economics/reference/global-financial-crisis-a-short-history-of-northern-rock#:~:text=Northern%20Rock%20was%20a%20UK,UK%20since%20the%2019th%20centur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B88B4223-1B7F-EDDF-E986-C124B393DE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453" b="19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CAE49-78FB-7629-CA04-CC21032F7C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300"/>
              <a:t>LCBB 6002 IFM STAKEHOLDER THEORY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815EEB-59CF-B138-9776-44B7C4F8D6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0529" y="4199213"/>
            <a:ext cx="4191938" cy="598548"/>
          </a:xfrm>
        </p:spPr>
        <p:txBody>
          <a:bodyPr anchor="ctr">
            <a:normAutofit/>
          </a:bodyPr>
          <a:lstStyle/>
          <a:p>
            <a:pPr algn="l"/>
            <a:r>
              <a:rPr lang="en-GB" sz="1800"/>
              <a:t>Week 2 Session 1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093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FC682-DF59-F7E1-8E3D-204A89B6C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Contents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761C4-CE98-2427-9B14-06EDACDE1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Definition of Stakeholders </a:t>
            </a:r>
          </a:p>
          <a:p>
            <a:endParaRPr lang="en-GB" dirty="0"/>
          </a:p>
          <a:p>
            <a:r>
              <a:rPr lang="en-GB" dirty="0"/>
              <a:t>Mendelow’s Matrix </a:t>
            </a:r>
          </a:p>
          <a:p>
            <a:endParaRPr lang="en-GB" dirty="0"/>
          </a:p>
          <a:p>
            <a:r>
              <a:rPr lang="en-GB" dirty="0"/>
              <a:t>Applying Mendelow’s Matrix to Northern Rock </a:t>
            </a:r>
          </a:p>
          <a:p>
            <a:endParaRPr lang="en-GB" dirty="0"/>
          </a:p>
          <a:p>
            <a:r>
              <a:rPr lang="en-GB" dirty="0"/>
              <a:t>Stakeholder Theory of Capital Structure </a:t>
            </a:r>
          </a:p>
        </p:txBody>
      </p:sp>
    </p:spTree>
    <p:extLst>
      <p:ext uri="{BB962C8B-B14F-4D97-AF65-F5344CB8AC3E}">
        <p14:creationId xmlns:p14="http://schemas.microsoft.com/office/powerpoint/2010/main" val="3026885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10DC-422F-F5B4-1C38-150E6374B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CD769-A9EB-AEE1-6BC7-F7C85929C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595959"/>
                </a:solidFill>
                <a:effectLst/>
                <a:latin typeface="proxima-nova"/>
              </a:rPr>
              <a:t>Freeman in 1984 defined a stakeholder as: ‘Any group or individual who can affect or [be] affected by the achievement of an organisation’s objectives’. </a:t>
            </a:r>
          </a:p>
          <a:p>
            <a:r>
              <a:rPr lang="en-GB" b="0" i="0" dirty="0">
                <a:solidFill>
                  <a:srgbClr val="595959"/>
                </a:solidFill>
                <a:effectLst/>
                <a:latin typeface="proxima-nova"/>
              </a:rPr>
              <a:t>A stakeholder can be defined as any person,  persons, group or organisation with a legitimate interest in the activities of the organization. </a:t>
            </a:r>
          </a:p>
          <a:p>
            <a:r>
              <a:rPr lang="en-GB" b="1" dirty="0">
                <a:solidFill>
                  <a:srgbClr val="595959"/>
                </a:solidFill>
                <a:latin typeface="proxima-nova"/>
              </a:rPr>
              <a:t>Stakeholders Groups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Shareholders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Directors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Senior Management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Creditors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Employees Government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Bankers and Creditors </a:t>
            </a:r>
          </a:p>
          <a:p>
            <a:r>
              <a:rPr lang="en-GB" dirty="0">
                <a:solidFill>
                  <a:srgbClr val="595959"/>
                </a:solidFill>
                <a:latin typeface="proxima-nova"/>
              </a:rPr>
              <a:t>The public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182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B6B38-CCD2-DC6D-2E5F-F561CF0F0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Stakeholders – Mendelow’s Matrix </a:t>
            </a:r>
            <a:endParaRPr lang="en-GB" dirty="0"/>
          </a:p>
        </p:txBody>
      </p:sp>
      <p:pic>
        <p:nvPicPr>
          <p:cNvPr id="6" name="Online Media 5" title="08. Mendelow’s matrix">
            <a:hlinkClick r:id="" action="ppaction://media"/>
            <a:extLst>
              <a:ext uri="{FF2B5EF4-FFF2-40B4-BE49-F238E27FC236}">
                <a16:creationId xmlns:a16="http://schemas.microsoft.com/office/drawing/2014/main" id="{346EF135-CE24-BF9E-9030-932AB1A4046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1550" y="1825625"/>
            <a:ext cx="770731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80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D030F-376F-6116-92BA-3DD2ED4D4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Applying </a:t>
            </a:r>
            <a:r>
              <a:rPr lang="en-GB" dirty="0" err="1"/>
              <a:t>Mendlow’s</a:t>
            </a:r>
            <a:r>
              <a:rPr lang="en-GB" dirty="0"/>
              <a:t> Matrix to Northern Rock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AE74B-0D22-2BCA-A6FC-00D2C9114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1800"/>
              <a:t>Read  this article and identify the stakeholders of Northern Rock .</a:t>
            </a:r>
          </a:p>
          <a:p>
            <a:endParaRPr lang="en-GB" sz="1800"/>
          </a:p>
          <a:p>
            <a:r>
              <a:rPr lang="en-GB" sz="1800">
                <a:hlinkClick r:id="rId2"/>
              </a:rPr>
              <a:t>https://www.tutor2u.net/economics/reference/global-financial-crisis-a-short-history-of-northern-rock#:~:text=Northern%20Rock%20was%20a%20UK,UK%20since%20the%2019th%20century</a:t>
            </a:r>
            <a:r>
              <a:rPr lang="en-GB" sz="1800"/>
              <a:t>.</a:t>
            </a:r>
          </a:p>
          <a:p>
            <a:endParaRPr lang="en-GB" sz="1800"/>
          </a:p>
          <a:p>
            <a:r>
              <a:rPr lang="en-GB" sz="1800"/>
              <a:t>Next place these stakeholders into </a:t>
            </a:r>
            <a:r>
              <a:rPr lang="en-GB" sz="1800" err="1"/>
              <a:t>Mendlow’s</a:t>
            </a:r>
            <a:r>
              <a:rPr lang="en-GB" sz="1800"/>
              <a:t> Matrix </a:t>
            </a:r>
          </a:p>
          <a:p>
            <a:r>
              <a:rPr lang="en-GB" sz="1800"/>
              <a:t>Now we can discuss what the implications are – for example for capita structure </a:t>
            </a:r>
          </a:p>
          <a:p>
            <a:endParaRPr lang="en-GB" sz="18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887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998D7-6F47-B780-506B-4DD1243A9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STAKEHOLDER THEORY OF CAPITAL STRUCTURE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045DD-8C26-12DE-A6AB-14A27BF63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Stakeholder theory of capital structure suggests that the interaction between the firm and its non-financial stakeholders affects its optimal capital structure </a:t>
            </a:r>
          </a:p>
          <a:p>
            <a:r>
              <a:rPr lang="en-GB" dirty="0"/>
              <a:t>[Recall last week we discussed capital structure – Debt and Equity) </a:t>
            </a:r>
          </a:p>
          <a:p>
            <a:r>
              <a:rPr lang="en-GB" dirty="0"/>
              <a:t>Non-Financial Stakeholders: the firms- customers, suppliers, employees and community</a:t>
            </a:r>
          </a:p>
        </p:txBody>
      </p:sp>
    </p:spTree>
    <p:extLst>
      <p:ext uri="{BB962C8B-B14F-4D97-AF65-F5344CB8AC3E}">
        <p14:creationId xmlns:p14="http://schemas.microsoft.com/office/powerpoint/2010/main" val="2287104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metal structure&#10;&#10;AI-generated content may be incorrect.">
            <a:extLst>
              <a:ext uri="{FF2B5EF4-FFF2-40B4-BE49-F238E27FC236}">
                <a16:creationId xmlns:a16="http://schemas.microsoft.com/office/drawing/2014/main" id="{CF38F87A-D502-AB44-C12A-649E290D9EA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049" b="5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B4015-064F-6B6C-EFAD-6892EBC01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Non- Financial Stakeholders – Implications for the Firm?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49F5A0-0D49-5D0F-0C1D-66AC85CC4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6602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0357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145AB-5568-870B-80A0-2EA01C699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Are the Views/Opinions of Non- Financial Stakeholders Signifcant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242C40-625F-7754-FA34-A41CAB7111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87434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7941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289</Words>
  <Application>Microsoft Office PowerPoint</Application>
  <PresentationFormat>Widescreen</PresentationFormat>
  <Paragraphs>44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proxima-nova</vt:lpstr>
      <vt:lpstr>Office Theme</vt:lpstr>
      <vt:lpstr>LCBB 6002 IFM STAKEHOLDER THEORY </vt:lpstr>
      <vt:lpstr>Contents </vt:lpstr>
      <vt:lpstr>Stakeholders </vt:lpstr>
      <vt:lpstr>Managing Stakeholders – Mendelow’s Matrix </vt:lpstr>
      <vt:lpstr>Applying Mendlow’s Matrix to Northern Rock</vt:lpstr>
      <vt:lpstr>STAKEHOLDER THEORY OF CAPITAL STRUCTURE </vt:lpstr>
      <vt:lpstr>Non- Financial Stakeholders – Implications for the Firm?</vt:lpstr>
      <vt:lpstr>Are the Views/Opinions of Non- Financial Stakeholders Signifcant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Atta</dc:creator>
  <cp:lastModifiedBy>Zainab Atta</cp:lastModifiedBy>
  <cp:revision>1</cp:revision>
  <dcterms:created xsi:type="dcterms:W3CDTF">2025-02-18T18:50:11Z</dcterms:created>
  <dcterms:modified xsi:type="dcterms:W3CDTF">2025-02-18T20:05:50Z</dcterms:modified>
</cp:coreProperties>
</file>