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70" r:id="rId4"/>
    <p:sldId id="272" r:id="rId5"/>
    <p:sldId id="273" r:id="rId6"/>
    <p:sldId id="260" r:id="rId7"/>
    <p:sldId id="274" r:id="rId8"/>
    <p:sldId id="261" r:id="rId9"/>
    <p:sldId id="262" r:id="rId10"/>
    <p:sldId id="263" r:id="rId11"/>
    <p:sldId id="269" r:id="rId12"/>
    <p:sldId id="265" r:id="rId13"/>
    <p:sldId id="271" r:id="rId14"/>
    <p:sldId id="264" r:id="rId15"/>
    <p:sldId id="266"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BBE167E-4A23-B179-DEAF-A1F4ED52A30F}" name="Ashleigh Simons (2003948)" initials="A(" userId="S::2003948@student.uwtsd.ac.uk::cb9ea8cd-1b42-460a-b650-d4aedeb859b8" providerId="AD"/>
  <p188:author id="{1BCBBCD6-8A5D-FC62-6527-7FCD7CFAE1B8}" name="Benjamin Gaylard (2003557)" initials="B(" userId="S::2003557@student.uwtsd.ac.uk::a318f079-0b37-45e4-86af-5776f1856f47"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DCB92-3E01-F6E0-6385-35919179B62C}" v="273" dt="2024-05-09T20:54:54.538"/>
    <p1510:client id="{03D96AB9-DF1B-81E5-3A32-612A2A3F6A92}" v="148" dt="2024-05-09T14:36:28.338"/>
    <p1510:client id="{06E91F70-6765-872F-6D1F-E1DF579ABADA}" v="19" dt="2024-05-09T09:24:34.554"/>
    <p1510:client id="{278A4DBF-12C4-052D-5C6A-71DDFA9DC6C0}" v="1" dt="2024-05-09T07:37:45.861"/>
    <p1510:client id="{2F4BB171-EA01-D97D-217A-D0238522E870}" v="523" dt="2024-05-08T14:21:55.911"/>
    <p1510:client id="{2FDB783E-CB3E-CA3E-020C-221530D8E6B5}" v="584" dt="2024-05-09T19:53:31.720"/>
    <p1510:client id="{34760F0D-3E2F-709B-E5EB-6AA50DB08FCF}" v="5" dt="2024-05-09T17:41:44.600"/>
    <p1510:client id="{449B0C43-98E8-F193-A9F5-6DF46A9B5E65}" v="1000" dt="2024-05-09T20:52:19.646"/>
    <p1510:client id="{512A7218-84CE-909F-3696-67B869F0AE8F}" v="982" dt="2024-05-09T14:35:28.469"/>
    <p1510:client id="{6AE61AFE-1453-7AEB-F413-A6E34DABE4B5}" v="34" dt="2024-05-09T19:46:41.853"/>
    <p1510:client id="{753C203C-C9CA-6428-6711-2DB4E886CC5B}" v="1" dt="2024-05-09T08:14:43.786"/>
    <p1510:client id="{82CF0194-78E6-4472-9557-A70E0C9C1A25}" v="192" dt="2024-05-08T16:04:33.325"/>
    <p1510:client id="{85C59560-B57F-5D61-ACAB-196B2B3F164F}" v="12" dt="2024-05-08T17:39:43.805"/>
    <p1510:client id="{94596C35-90EF-DE3C-7EC8-5E86B2884633}" v="605" dt="2024-05-09T21:35:40.430"/>
    <p1510:client id="{A55F7157-6B63-EE76-D87B-659D14D222AC}" v="974" dt="2024-05-09T09:19:30.923"/>
    <p1510:client id="{B6F5EC67-5B84-36A8-5315-660CCDD32FA7}" v="30" dt="2024-05-09T19:27:52.508"/>
    <p1510:client id="{CE46A6AF-E480-22C8-8A85-D1E53B9F16DF}" v="5" dt="2024-05-09T11:09:17.156"/>
    <p1510:client id="{D5B18FE2-43C9-3C98-5B65-4FFDA267D82A}" v="80" dt="2024-05-08T15:29:52.567"/>
    <p1510:client id="{EB039DD5-4656-E3C1-ACE2-1B2D58F3DB14}" v="1389" dt="2024-05-09T21:55:22.822"/>
    <p1510:client id="{EB72B4C9-8065-B8B6-5F95-70468921FA6D}" v="326" dt="2024-05-09T07:18:45.734"/>
    <p1510:client id="{F4CB7A29-B66D-B197-FA07-AB6C08DF7F88}" v="10" dt="2024-05-08T12:32:04.9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8/10/relationships/authors" Target="authors.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13" Type="http://schemas.openxmlformats.org/officeDocument/2006/relationships/image" Target="../media/image21.pn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 Id="rId1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D07AEF7-C8B4-4968-99C0-4FB088301288}"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DD388203-27D7-4BC2-8FC9-A4B578A55C64}">
      <dgm:prSet/>
      <dgm:spPr/>
      <dgm:t>
        <a:bodyPr/>
        <a:lstStyle/>
        <a:p>
          <a:pPr>
            <a:defRPr b="1"/>
          </a:pPr>
          <a:r>
            <a:rPr lang="en-US"/>
            <a:t>Steps required for implementation - </a:t>
          </a:r>
          <a:r>
            <a:rPr lang="en-US" b="1"/>
            <a:t>6 MONTH PEROID </a:t>
          </a:r>
          <a:endParaRPr lang="en-US"/>
        </a:p>
      </dgm:t>
    </dgm:pt>
    <dgm:pt modelId="{3178295F-C868-4A0D-A925-22E1E9D5A957}" type="parTrans" cxnId="{E442BFC7-2C04-40A6-805B-2DFEDF061682}">
      <dgm:prSet/>
      <dgm:spPr/>
      <dgm:t>
        <a:bodyPr/>
        <a:lstStyle/>
        <a:p>
          <a:endParaRPr lang="en-US"/>
        </a:p>
      </dgm:t>
    </dgm:pt>
    <dgm:pt modelId="{617DF6FD-AB94-47FB-9B6F-526C9EE55640}" type="sibTrans" cxnId="{E442BFC7-2C04-40A6-805B-2DFEDF061682}">
      <dgm:prSet/>
      <dgm:spPr/>
      <dgm:t>
        <a:bodyPr/>
        <a:lstStyle/>
        <a:p>
          <a:endParaRPr lang="en-US"/>
        </a:p>
      </dgm:t>
    </dgm:pt>
    <dgm:pt modelId="{ECD23AAB-0A4C-4E23-AD48-E86B172E4B9E}">
      <dgm:prSet/>
      <dgm:spPr/>
      <dgm:t>
        <a:bodyPr/>
        <a:lstStyle/>
        <a:p>
          <a:pPr>
            <a:defRPr b="1"/>
          </a:pPr>
          <a:r>
            <a:rPr lang="en-US" b="1"/>
            <a:t>Stage 1: Project Initiation and Planning (Duration: 1 Month)</a:t>
          </a:r>
          <a:endParaRPr lang="en-US"/>
        </a:p>
      </dgm:t>
    </dgm:pt>
    <dgm:pt modelId="{BAD5BE1E-15DC-4968-9992-4A89E2702259}" type="parTrans" cxnId="{9A643CA8-4CD4-472A-B516-590BF542A6FD}">
      <dgm:prSet/>
      <dgm:spPr/>
      <dgm:t>
        <a:bodyPr/>
        <a:lstStyle/>
        <a:p>
          <a:endParaRPr lang="en-US"/>
        </a:p>
      </dgm:t>
    </dgm:pt>
    <dgm:pt modelId="{2FEA28E1-BDD2-49BB-8821-3695AE666FF6}" type="sibTrans" cxnId="{9A643CA8-4CD4-472A-B516-590BF542A6FD}">
      <dgm:prSet/>
      <dgm:spPr/>
      <dgm:t>
        <a:bodyPr/>
        <a:lstStyle/>
        <a:p>
          <a:endParaRPr lang="en-US"/>
        </a:p>
      </dgm:t>
    </dgm:pt>
    <dgm:pt modelId="{0CE88EA2-C5B5-484B-9328-363F486393AB}">
      <dgm:prSet/>
      <dgm:spPr/>
      <dgm:t>
        <a:bodyPr/>
        <a:lstStyle/>
        <a:p>
          <a:r>
            <a:rPr lang="en-US" i="1"/>
            <a:t>Define project scope and objectives.</a:t>
          </a:r>
          <a:endParaRPr lang="en-US"/>
        </a:p>
      </dgm:t>
    </dgm:pt>
    <dgm:pt modelId="{438DB13B-BCDE-4D97-8959-4A4E583DA0D5}" type="parTrans" cxnId="{92099F32-C850-4126-9BA8-07F0C1DBC07D}">
      <dgm:prSet/>
      <dgm:spPr/>
      <dgm:t>
        <a:bodyPr/>
        <a:lstStyle/>
        <a:p>
          <a:endParaRPr lang="en-US"/>
        </a:p>
      </dgm:t>
    </dgm:pt>
    <dgm:pt modelId="{B6E36E79-EEE2-4BD3-AA38-497583F5B4A0}" type="sibTrans" cxnId="{92099F32-C850-4126-9BA8-07F0C1DBC07D}">
      <dgm:prSet/>
      <dgm:spPr/>
      <dgm:t>
        <a:bodyPr/>
        <a:lstStyle/>
        <a:p>
          <a:endParaRPr lang="en-US"/>
        </a:p>
      </dgm:t>
    </dgm:pt>
    <dgm:pt modelId="{7C7EB6A5-83AF-44F5-9BCD-B4E506DE6184}">
      <dgm:prSet/>
      <dgm:spPr/>
      <dgm:t>
        <a:bodyPr/>
        <a:lstStyle/>
        <a:p>
          <a:r>
            <a:rPr lang="en-US" i="1"/>
            <a:t>Identify stakeholders and form a project team.</a:t>
          </a:r>
          <a:endParaRPr lang="en-US"/>
        </a:p>
      </dgm:t>
    </dgm:pt>
    <dgm:pt modelId="{39BEC026-96FA-4314-8032-B90E67650A22}" type="parTrans" cxnId="{E6A1B9DF-137E-4F36-8654-29524148F029}">
      <dgm:prSet/>
      <dgm:spPr/>
      <dgm:t>
        <a:bodyPr/>
        <a:lstStyle/>
        <a:p>
          <a:endParaRPr lang="en-US"/>
        </a:p>
      </dgm:t>
    </dgm:pt>
    <dgm:pt modelId="{99894916-75DE-4B51-ABD4-8C8873C3573C}" type="sibTrans" cxnId="{E6A1B9DF-137E-4F36-8654-29524148F029}">
      <dgm:prSet/>
      <dgm:spPr/>
      <dgm:t>
        <a:bodyPr/>
        <a:lstStyle/>
        <a:p>
          <a:endParaRPr lang="en-US"/>
        </a:p>
      </dgm:t>
    </dgm:pt>
    <dgm:pt modelId="{039777EB-2A77-495A-A7C1-2FA323DD2ADE}">
      <dgm:prSet/>
      <dgm:spPr/>
      <dgm:t>
        <a:bodyPr/>
        <a:lstStyle/>
        <a:p>
          <a:r>
            <a:rPr lang="en-US" i="1"/>
            <a:t>Conduct a feasibility study and market research on available VR technologies.</a:t>
          </a:r>
          <a:endParaRPr lang="en-US"/>
        </a:p>
      </dgm:t>
    </dgm:pt>
    <dgm:pt modelId="{5EFB14F2-5E3D-40A1-9E65-898A86F067B9}" type="parTrans" cxnId="{9C8F9B7C-5A75-48C8-BEDC-F6912AF37D28}">
      <dgm:prSet/>
      <dgm:spPr/>
      <dgm:t>
        <a:bodyPr/>
        <a:lstStyle/>
        <a:p>
          <a:endParaRPr lang="en-US"/>
        </a:p>
      </dgm:t>
    </dgm:pt>
    <dgm:pt modelId="{8CFB5A3E-82D8-401B-9247-6C2B1AAB2514}" type="sibTrans" cxnId="{9C8F9B7C-5A75-48C8-BEDC-F6912AF37D28}">
      <dgm:prSet/>
      <dgm:spPr/>
      <dgm:t>
        <a:bodyPr/>
        <a:lstStyle/>
        <a:p>
          <a:endParaRPr lang="en-US"/>
        </a:p>
      </dgm:t>
    </dgm:pt>
    <dgm:pt modelId="{81DF6BD7-D2F1-4D69-B00D-E694EA3BB51E}">
      <dgm:prSet/>
      <dgm:spPr/>
      <dgm:t>
        <a:bodyPr/>
        <a:lstStyle/>
        <a:p>
          <a:r>
            <a:rPr lang="en-US" i="1"/>
            <a:t>Create a gantt chart to project the development timeline.</a:t>
          </a:r>
          <a:endParaRPr lang="en-US"/>
        </a:p>
      </dgm:t>
    </dgm:pt>
    <dgm:pt modelId="{D9D7812C-19D6-4B64-908A-3BF1341CE468}" type="parTrans" cxnId="{D87A4173-DCE4-4B33-895E-5A7DA8DD6BD4}">
      <dgm:prSet/>
      <dgm:spPr/>
      <dgm:t>
        <a:bodyPr/>
        <a:lstStyle/>
        <a:p>
          <a:endParaRPr lang="en-US"/>
        </a:p>
      </dgm:t>
    </dgm:pt>
    <dgm:pt modelId="{545FED93-8B02-435D-B153-00DE1E132B8A}" type="sibTrans" cxnId="{D87A4173-DCE4-4B33-895E-5A7DA8DD6BD4}">
      <dgm:prSet/>
      <dgm:spPr/>
      <dgm:t>
        <a:bodyPr/>
        <a:lstStyle/>
        <a:p>
          <a:endParaRPr lang="en-US"/>
        </a:p>
      </dgm:t>
    </dgm:pt>
    <dgm:pt modelId="{415E1971-5D20-4E4E-8D13-7C29637AA4D2}">
      <dgm:prSet/>
      <dgm:spPr/>
      <dgm:t>
        <a:bodyPr/>
        <a:lstStyle/>
        <a:p>
          <a:pPr>
            <a:defRPr b="1"/>
          </a:pPr>
          <a:r>
            <a:rPr lang="en-US" b="1"/>
            <a:t>Stage 2: Technology Acquisition and Setup (Duration: 1 Month)</a:t>
          </a:r>
          <a:endParaRPr lang="en-US"/>
        </a:p>
      </dgm:t>
    </dgm:pt>
    <dgm:pt modelId="{B7FA097A-2ED8-4AD2-A047-1B88626BFB4F}" type="parTrans" cxnId="{E515AC7B-4B08-469B-8AFF-69ABDC34E58F}">
      <dgm:prSet/>
      <dgm:spPr/>
      <dgm:t>
        <a:bodyPr/>
        <a:lstStyle/>
        <a:p>
          <a:endParaRPr lang="en-US"/>
        </a:p>
      </dgm:t>
    </dgm:pt>
    <dgm:pt modelId="{D4851CA4-8D91-40F9-991E-82CBB72120E3}" type="sibTrans" cxnId="{E515AC7B-4B08-469B-8AFF-69ABDC34E58F}">
      <dgm:prSet/>
      <dgm:spPr/>
      <dgm:t>
        <a:bodyPr/>
        <a:lstStyle/>
        <a:p>
          <a:endParaRPr lang="en-US"/>
        </a:p>
      </dgm:t>
    </dgm:pt>
    <dgm:pt modelId="{79B41EFD-6620-480B-BBCA-5C30E4F0B19B}">
      <dgm:prSet/>
      <dgm:spPr/>
      <dgm:t>
        <a:bodyPr/>
        <a:lstStyle/>
        <a:p>
          <a:r>
            <a:rPr lang="en-US" i="1"/>
            <a:t>Select appropriate VR hardware and software platforms.</a:t>
          </a:r>
          <a:endParaRPr lang="en-US"/>
        </a:p>
      </dgm:t>
    </dgm:pt>
    <dgm:pt modelId="{A9A30097-4616-4533-82C1-2C1763220BAF}" type="parTrans" cxnId="{94870312-3B0C-4CAA-8018-4CBC015C634F}">
      <dgm:prSet/>
      <dgm:spPr/>
      <dgm:t>
        <a:bodyPr/>
        <a:lstStyle/>
        <a:p>
          <a:endParaRPr lang="en-US"/>
        </a:p>
      </dgm:t>
    </dgm:pt>
    <dgm:pt modelId="{B5AFBA05-5F3F-4405-8653-1ADB8C1CEBEF}" type="sibTrans" cxnId="{94870312-3B0C-4CAA-8018-4CBC015C634F}">
      <dgm:prSet/>
      <dgm:spPr/>
      <dgm:t>
        <a:bodyPr/>
        <a:lstStyle/>
        <a:p>
          <a:endParaRPr lang="en-US"/>
        </a:p>
      </dgm:t>
    </dgm:pt>
    <dgm:pt modelId="{153FD1EE-C7C0-4FF0-8ECC-89092887958C}">
      <dgm:prSet/>
      <dgm:spPr/>
      <dgm:t>
        <a:bodyPr/>
        <a:lstStyle/>
        <a:p>
          <a:r>
            <a:rPr lang="en-US" i="1"/>
            <a:t>Purchase or lease VR equipment and software licenses.</a:t>
          </a:r>
          <a:endParaRPr lang="en-US"/>
        </a:p>
      </dgm:t>
    </dgm:pt>
    <dgm:pt modelId="{F54D072F-7D9A-4B1E-A9E6-C58DEBE9AB4A}" type="parTrans" cxnId="{CF77F3D1-6146-4358-B371-BAEA63BE8327}">
      <dgm:prSet/>
      <dgm:spPr/>
      <dgm:t>
        <a:bodyPr/>
        <a:lstStyle/>
        <a:p>
          <a:endParaRPr lang="en-US"/>
        </a:p>
      </dgm:t>
    </dgm:pt>
    <dgm:pt modelId="{A2B66F56-5AE5-4214-9653-1181F0B2D507}" type="sibTrans" cxnId="{CF77F3D1-6146-4358-B371-BAEA63BE8327}">
      <dgm:prSet/>
      <dgm:spPr/>
      <dgm:t>
        <a:bodyPr/>
        <a:lstStyle/>
        <a:p>
          <a:endParaRPr lang="en-US"/>
        </a:p>
      </dgm:t>
    </dgm:pt>
    <dgm:pt modelId="{BA2C7FBD-74B8-4983-AB34-7CF0657F796D}">
      <dgm:prSet/>
      <dgm:spPr/>
      <dgm:t>
        <a:bodyPr/>
        <a:lstStyle/>
        <a:p>
          <a:r>
            <a:rPr lang="en-US" i="1"/>
            <a:t>Set up VR lab space and install necessary technology.</a:t>
          </a:r>
          <a:endParaRPr lang="en-US"/>
        </a:p>
      </dgm:t>
    </dgm:pt>
    <dgm:pt modelId="{8E22D647-3BE3-4225-85C7-8AE9C5CA6AE9}" type="parTrans" cxnId="{D17B1C9A-9DBC-4DB7-9FA0-2AE2448B33EB}">
      <dgm:prSet/>
      <dgm:spPr/>
      <dgm:t>
        <a:bodyPr/>
        <a:lstStyle/>
        <a:p>
          <a:endParaRPr lang="en-US"/>
        </a:p>
      </dgm:t>
    </dgm:pt>
    <dgm:pt modelId="{8BE48523-167A-46B3-8127-AE264E09594D}" type="sibTrans" cxnId="{D17B1C9A-9DBC-4DB7-9FA0-2AE2448B33EB}">
      <dgm:prSet/>
      <dgm:spPr/>
      <dgm:t>
        <a:bodyPr/>
        <a:lstStyle/>
        <a:p>
          <a:endParaRPr lang="en-US"/>
        </a:p>
      </dgm:t>
    </dgm:pt>
    <dgm:pt modelId="{81A6A442-2F1D-44CA-83E0-D582CF2EC5AB}">
      <dgm:prSet/>
      <dgm:spPr/>
      <dgm:t>
        <a:bodyPr/>
        <a:lstStyle/>
        <a:p>
          <a:r>
            <a:rPr lang="en-US" i="1"/>
            <a:t>Test equipment and software for functionality</a:t>
          </a:r>
          <a:endParaRPr lang="en-US"/>
        </a:p>
      </dgm:t>
    </dgm:pt>
    <dgm:pt modelId="{FBA1457C-D3C5-4E37-B4CE-B6DEF6CBB0E1}" type="parTrans" cxnId="{C44F34FE-2A56-4A64-8A69-5C781C40F40D}">
      <dgm:prSet/>
      <dgm:spPr/>
      <dgm:t>
        <a:bodyPr/>
        <a:lstStyle/>
        <a:p>
          <a:endParaRPr lang="en-US"/>
        </a:p>
      </dgm:t>
    </dgm:pt>
    <dgm:pt modelId="{13F34583-A7A6-490A-A3C1-B3508E8FEB15}" type="sibTrans" cxnId="{C44F34FE-2A56-4A64-8A69-5C781C40F40D}">
      <dgm:prSet/>
      <dgm:spPr/>
      <dgm:t>
        <a:bodyPr/>
        <a:lstStyle/>
        <a:p>
          <a:endParaRPr lang="en-US"/>
        </a:p>
      </dgm:t>
    </dgm:pt>
    <dgm:pt modelId="{8C49FB4C-6087-495C-A310-A82A84B0DB88}">
      <dgm:prSet/>
      <dgm:spPr/>
      <dgm:t>
        <a:bodyPr/>
        <a:lstStyle/>
        <a:p>
          <a:pPr>
            <a:defRPr b="1"/>
          </a:pPr>
          <a:r>
            <a:rPr lang="en-US" b="1"/>
            <a:t>Stage 3: Curriculum Development (Duration: 1.5 Months)</a:t>
          </a:r>
          <a:endParaRPr lang="en-US"/>
        </a:p>
      </dgm:t>
    </dgm:pt>
    <dgm:pt modelId="{F9198B30-DD31-4E54-A08E-855610A83AF2}" type="parTrans" cxnId="{EA344D51-6427-49B9-AB7D-B71038AE4B4A}">
      <dgm:prSet/>
      <dgm:spPr/>
      <dgm:t>
        <a:bodyPr/>
        <a:lstStyle/>
        <a:p>
          <a:endParaRPr lang="en-US"/>
        </a:p>
      </dgm:t>
    </dgm:pt>
    <dgm:pt modelId="{854E25DB-D079-4905-B968-2990FEFB3AA6}" type="sibTrans" cxnId="{EA344D51-6427-49B9-AB7D-B71038AE4B4A}">
      <dgm:prSet/>
      <dgm:spPr/>
      <dgm:t>
        <a:bodyPr/>
        <a:lstStyle/>
        <a:p>
          <a:endParaRPr lang="en-US"/>
        </a:p>
      </dgm:t>
    </dgm:pt>
    <dgm:pt modelId="{316F092A-9D62-4B33-9E5A-443951F36827}">
      <dgm:prSet/>
      <dgm:spPr/>
      <dgm:t>
        <a:bodyPr/>
        <a:lstStyle/>
        <a:p>
          <a:r>
            <a:rPr lang="en-US" i="1"/>
            <a:t>Define learning outcomes for the VR-enhanced module.</a:t>
          </a:r>
          <a:endParaRPr lang="en-US"/>
        </a:p>
      </dgm:t>
    </dgm:pt>
    <dgm:pt modelId="{2C34AA9D-3791-4F3B-8030-28DD0A4F5C23}" type="parTrans" cxnId="{98297AC4-B357-485D-B5BD-A614E17A8378}">
      <dgm:prSet/>
      <dgm:spPr/>
      <dgm:t>
        <a:bodyPr/>
        <a:lstStyle/>
        <a:p>
          <a:endParaRPr lang="en-US"/>
        </a:p>
      </dgm:t>
    </dgm:pt>
    <dgm:pt modelId="{DA4783FE-2E0B-40F9-AC98-D6BB013B7EFC}" type="sibTrans" cxnId="{98297AC4-B357-485D-B5BD-A614E17A8378}">
      <dgm:prSet/>
      <dgm:spPr/>
      <dgm:t>
        <a:bodyPr/>
        <a:lstStyle/>
        <a:p>
          <a:endParaRPr lang="en-US"/>
        </a:p>
      </dgm:t>
    </dgm:pt>
    <dgm:pt modelId="{70350660-4AF5-484A-A1FE-CD158182743F}">
      <dgm:prSet/>
      <dgm:spPr/>
      <dgm:t>
        <a:bodyPr/>
        <a:lstStyle/>
        <a:p>
          <a:r>
            <a:rPr lang="en-US" i="1"/>
            <a:t>Collaborate with subject matter experts to design VR content and experiences.</a:t>
          </a:r>
          <a:endParaRPr lang="en-US"/>
        </a:p>
      </dgm:t>
    </dgm:pt>
    <dgm:pt modelId="{17918183-6FDF-47FC-A81A-BABD70643A3E}" type="parTrans" cxnId="{18693C05-5292-4A15-80FC-2133931A6E7D}">
      <dgm:prSet/>
      <dgm:spPr/>
      <dgm:t>
        <a:bodyPr/>
        <a:lstStyle/>
        <a:p>
          <a:endParaRPr lang="en-US"/>
        </a:p>
      </dgm:t>
    </dgm:pt>
    <dgm:pt modelId="{4B321BFF-3F49-4405-B7D0-488189676065}" type="sibTrans" cxnId="{18693C05-5292-4A15-80FC-2133931A6E7D}">
      <dgm:prSet/>
      <dgm:spPr/>
      <dgm:t>
        <a:bodyPr/>
        <a:lstStyle/>
        <a:p>
          <a:endParaRPr lang="en-US"/>
        </a:p>
      </dgm:t>
    </dgm:pt>
    <dgm:pt modelId="{675173DE-D2C5-4C4B-9AFB-B7D69BF42894}">
      <dgm:prSet/>
      <dgm:spPr/>
      <dgm:t>
        <a:bodyPr/>
        <a:lstStyle/>
        <a:p>
          <a:r>
            <a:rPr lang="en-US" i="1"/>
            <a:t>Develop instructional materials and assessments.</a:t>
          </a:r>
          <a:endParaRPr lang="en-US"/>
        </a:p>
      </dgm:t>
    </dgm:pt>
    <dgm:pt modelId="{5ADB7C46-883C-4B51-9386-7592071886AD}" type="parTrans" cxnId="{B9F2DD35-F371-41BF-8C4E-C1359017AFC1}">
      <dgm:prSet/>
      <dgm:spPr/>
      <dgm:t>
        <a:bodyPr/>
        <a:lstStyle/>
        <a:p>
          <a:endParaRPr lang="en-US"/>
        </a:p>
      </dgm:t>
    </dgm:pt>
    <dgm:pt modelId="{2E508C6A-05F6-4A2A-B613-063EEAA830CB}" type="sibTrans" cxnId="{B9F2DD35-F371-41BF-8C4E-C1359017AFC1}">
      <dgm:prSet/>
      <dgm:spPr/>
      <dgm:t>
        <a:bodyPr/>
        <a:lstStyle/>
        <a:p>
          <a:endParaRPr lang="en-US"/>
        </a:p>
      </dgm:t>
    </dgm:pt>
    <dgm:pt modelId="{F6C7C62C-0081-4E24-AD2B-82BD51E1D068}">
      <dgm:prSet/>
      <dgm:spPr/>
      <dgm:t>
        <a:bodyPr/>
        <a:lstStyle/>
        <a:p>
          <a:r>
            <a:rPr lang="en-US" i="1"/>
            <a:t>Integrate VR experiences with traditional teaching methods</a:t>
          </a:r>
          <a:endParaRPr lang="en-US"/>
        </a:p>
      </dgm:t>
    </dgm:pt>
    <dgm:pt modelId="{1B8692F6-B6C9-40CB-8B4C-1A264ADD389C}" type="parTrans" cxnId="{97D56E4D-1ED2-4719-B524-7CC0AFBEC754}">
      <dgm:prSet/>
      <dgm:spPr/>
      <dgm:t>
        <a:bodyPr/>
        <a:lstStyle/>
        <a:p>
          <a:endParaRPr lang="en-US"/>
        </a:p>
      </dgm:t>
    </dgm:pt>
    <dgm:pt modelId="{8AEA50CD-6968-40CA-97B0-725B2708C8AC}" type="sibTrans" cxnId="{97D56E4D-1ED2-4719-B524-7CC0AFBEC754}">
      <dgm:prSet/>
      <dgm:spPr/>
      <dgm:t>
        <a:bodyPr/>
        <a:lstStyle/>
        <a:p>
          <a:endParaRPr lang="en-US"/>
        </a:p>
      </dgm:t>
    </dgm:pt>
    <dgm:pt modelId="{FD5C07BF-14EB-439C-92AB-B7CD3C8E626A}">
      <dgm:prSet/>
      <dgm:spPr/>
      <dgm:t>
        <a:bodyPr/>
        <a:lstStyle/>
        <a:p>
          <a:pPr>
            <a:defRPr b="1"/>
          </a:pPr>
          <a:r>
            <a:rPr lang="en-US" b="1"/>
            <a:t>Stage 4: Staff Training and Pilot Testing (Duration: 1 Month)</a:t>
          </a:r>
          <a:endParaRPr lang="en-US"/>
        </a:p>
      </dgm:t>
    </dgm:pt>
    <dgm:pt modelId="{3450B63B-0838-48DC-A8F3-ED5AF3E2A750}" type="parTrans" cxnId="{877E56D7-C707-423E-A2C2-07BCB1209489}">
      <dgm:prSet/>
      <dgm:spPr/>
      <dgm:t>
        <a:bodyPr/>
        <a:lstStyle/>
        <a:p>
          <a:endParaRPr lang="en-US"/>
        </a:p>
      </dgm:t>
    </dgm:pt>
    <dgm:pt modelId="{DF98AF45-5F04-439F-87D2-80CF69B5076B}" type="sibTrans" cxnId="{877E56D7-C707-423E-A2C2-07BCB1209489}">
      <dgm:prSet/>
      <dgm:spPr/>
      <dgm:t>
        <a:bodyPr/>
        <a:lstStyle/>
        <a:p>
          <a:endParaRPr lang="en-US"/>
        </a:p>
      </dgm:t>
    </dgm:pt>
    <dgm:pt modelId="{CEAD52DA-AE60-451D-9426-8CB26E315B62}">
      <dgm:prSet/>
      <dgm:spPr/>
      <dgm:t>
        <a:bodyPr/>
        <a:lstStyle/>
        <a:p>
          <a:r>
            <a:rPr lang="en-US" i="1"/>
            <a:t>Train faculty and support staff on VR technology</a:t>
          </a:r>
          <a:endParaRPr lang="en-US"/>
        </a:p>
      </dgm:t>
    </dgm:pt>
    <dgm:pt modelId="{9C0C1C16-3662-4FF8-8DCF-863E085CEB5A}" type="parTrans" cxnId="{D7395F4E-4012-40E7-BBAD-A46C4CE11596}">
      <dgm:prSet/>
      <dgm:spPr/>
      <dgm:t>
        <a:bodyPr/>
        <a:lstStyle/>
        <a:p>
          <a:endParaRPr lang="en-US"/>
        </a:p>
      </dgm:t>
    </dgm:pt>
    <dgm:pt modelId="{E44F5C77-DF44-445E-BA0E-7F3FB0D40473}" type="sibTrans" cxnId="{D7395F4E-4012-40E7-BBAD-A46C4CE11596}">
      <dgm:prSet/>
      <dgm:spPr/>
      <dgm:t>
        <a:bodyPr/>
        <a:lstStyle/>
        <a:p>
          <a:endParaRPr lang="en-US"/>
        </a:p>
      </dgm:t>
    </dgm:pt>
    <dgm:pt modelId="{6251C44D-A362-45DF-9018-C35037291239}">
      <dgm:prSet/>
      <dgm:spPr/>
      <dgm:t>
        <a:bodyPr/>
        <a:lstStyle/>
        <a:p>
          <a:r>
            <a:rPr lang="en-US" i="1"/>
            <a:t>Conduct a pilot test with a small group of students.</a:t>
          </a:r>
          <a:endParaRPr lang="en-US"/>
        </a:p>
      </dgm:t>
    </dgm:pt>
    <dgm:pt modelId="{40CEC46D-6CFF-47DB-89BE-21A6C3C8663C}" type="parTrans" cxnId="{1E5758D1-36AA-4D5F-B01F-71280352CD39}">
      <dgm:prSet/>
      <dgm:spPr/>
      <dgm:t>
        <a:bodyPr/>
        <a:lstStyle/>
        <a:p>
          <a:endParaRPr lang="en-US"/>
        </a:p>
      </dgm:t>
    </dgm:pt>
    <dgm:pt modelId="{47FA0492-D72B-40F5-B0FA-79A1774B4957}" type="sibTrans" cxnId="{1E5758D1-36AA-4D5F-B01F-71280352CD39}">
      <dgm:prSet/>
      <dgm:spPr/>
      <dgm:t>
        <a:bodyPr/>
        <a:lstStyle/>
        <a:p>
          <a:endParaRPr lang="en-US"/>
        </a:p>
      </dgm:t>
    </dgm:pt>
    <dgm:pt modelId="{004465E2-5EC7-4793-AA3F-CE485683CC63}">
      <dgm:prSet/>
      <dgm:spPr/>
      <dgm:t>
        <a:bodyPr/>
        <a:lstStyle/>
        <a:p>
          <a:r>
            <a:rPr lang="en-US" i="1"/>
            <a:t>Collect feedback and make necessary adjustments to the module.</a:t>
          </a:r>
          <a:endParaRPr lang="en-US"/>
        </a:p>
      </dgm:t>
    </dgm:pt>
    <dgm:pt modelId="{06CDC5DF-B762-4463-B681-7AC78DE47056}" type="parTrans" cxnId="{B5225B5C-A784-4A6D-8FB0-C72D7D1934B6}">
      <dgm:prSet/>
      <dgm:spPr/>
      <dgm:t>
        <a:bodyPr/>
        <a:lstStyle/>
        <a:p>
          <a:endParaRPr lang="en-US"/>
        </a:p>
      </dgm:t>
    </dgm:pt>
    <dgm:pt modelId="{F82F370C-BE80-4482-ACDE-454796709D28}" type="sibTrans" cxnId="{B5225B5C-A784-4A6D-8FB0-C72D7D1934B6}">
      <dgm:prSet/>
      <dgm:spPr/>
      <dgm:t>
        <a:bodyPr/>
        <a:lstStyle/>
        <a:p>
          <a:endParaRPr lang="en-US"/>
        </a:p>
      </dgm:t>
    </dgm:pt>
    <dgm:pt modelId="{4B1432FD-D79C-4E40-8799-336D9A40718D}">
      <dgm:prSet/>
      <dgm:spPr/>
      <dgm:t>
        <a:bodyPr/>
        <a:lstStyle/>
        <a:p>
          <a:r>
            <a:rPr lang="en-US" i="1"/>
            <a:t>Finalize the module design based on pilot test outcomes</a:t>
          </a:r>
          <a:endParaRPr lang="en-US"/>
        </a:p>
      </dgm:t>
    </dgm:pt>
    <dgm:pt modelId="{3F43DEBA-FFC6-40BF-A289-08674C1963D7}" type="parTrans" cxnId="{597AFEAD-8EEF-4171-B2CF-FC4163E7745C}">
      <dgm:prSet/>
      <dgm:spPr/>
      <dgm:t>
        <a:bodyPr/>
        <a:lstStyle/>
        <a:p>
          <a:endParaRPr lang="en-US"/>
        </a:p>
      </dgm:t>
    </dgm:pt>
    <dgm:pt modelId="{735DC134-4ECE-43B8-AA90-6C1B9DE59940}" type="sibTrans" cxnId="{597AFEAD-8EEF-4171-B2CF-FC4163E7745C}">
      <dgm:prSet/>
      <dgm:spPr/>
      <dgm:t>
        <a:bodyPr/>
        <a:lstStyle/>
        <a:p>
          <a:endParaRPr lang="en-US"/>
        </a:p>
      </dgm:t>
    </dgm:pt>
    <dgm:pt modelId="{D90D6432-3BD4-443D-B1C3-516D8DF6B054}">
      <dgm:prSet/>
      <dgm:spPr/>
      <dgm:t>
        <a:bodyPr/>
        <a:lstStyle/>
        <a:p>
          <a:pPr>
            <a:defRPr b="1"/>
          </a:pPr>
          <a:r>
            <a:rPr lang="en-US" b="1"/>
            <a:t>Stage 5: Module Implementation (Duration: 0.5 Months)</a:t>
          </a:r>
          <a:endParaRPr lang="en-US"/>
        </a:p>
      </dgm:t>
    </dgm:pt>
    <dgm:pt modelId="{F6E3CE2B-A436-4C12-BB91-77A279D21817}" type="parTrans" cxnId="{5660837B-F29F-4D0B-A69F-F8AFBD1E9F7B}">
      <dgm:prSet/>
      <dgm:spPr/>
      <dgm:t>
        <a:bodyPr/>
        <a:lstStyle/>
        <a:p>
          <a:endParaRPr lang="en-US"/>
        </a:p>
      </dgm:t>
    </dgm:pt>
    <dgm:pt modelId="{3D06EB2E-2477-4599-AC17-868B82D92C5F}" type="sibTrans" cxnId="{5660837B-F29F-4D0B-A69F-F8AFBD1E9F7B}">
      <dgm:prSet/>
      <dgm:spPr/>
      <dgm:t>
        <a:bodyPr/>
        <a:lstStyle/>
        <a:p>
          <a:endParaRPr lang="en-US"/>
        </a:p>
      </dgm:t>
    </dgm:pt>
    <dgm:pt modelId="{3283C2FA-A0E8-4E4D-B3F4-9BC53CF6303F}">
      <dgm:prSet/>
      <dgm:spPr/>
      <dgm:t>
        <a:bodyPr/>
        <a:lstStyle/>
        <a:p>
          <a:r>
            <a:rPr lang="en-US" i="1"/>
            <a:t>Promote the new VR-enhanced module to students.</a:t>
          </a:r>
          <a:endParaRPr lang="en-US"/>
        </a:p>
      </dgm:t>
    </dgm:pt>
    <dgm:pt modelId="{D791B763-425C-4C48-92CC-67FAEFA2D2CB}" type="parTrans" cxnId="{8F7BA8F9-0870-4DA6-BC54-5FA5CEE63D5D}">
      <dgm:prSet/>
      <dgm:spPr/>
      <dgm:t>
        <a:bodyPr/>
        <a:lstStyle/>
        <a:p>
          <a:endParaRPr lang="en-US"/>
        </a:p>
      </dgm:t>
    </dgm:pt>
    <dgm:pt modelId="{D01E2695-11D0-4698-96B0-56820FFBE0E8}" type="sibTrans" cxnId="{8F7BA8F9-0870-4DA6-BC54-5FA5CEE63D5D}">
      <dgm:prSet/>
      <dgm:spPr/>
      <dgm:t>
        <a:bodyPr/>
        <a:lstStyle/>
        <a:p>
          <a:endParaRPr lang="en-US"/>
        </a:p>
      </dgm:t>
    </dgm:pt>
    <dgm:pt modelId="{C09869FA-48A0-4431-9F84-C12503A63292}">
      <dgm:prSet/>
      <dgm:spPr/>
      <dgm:t>
        <a:bodyPr/>
        <a:lstStyle/>
        <a:p>
          <a:r>
            <a:rPr lang="en-US" i="1"/>
            <a:t>Enroll students and provide access to VR resources.</a:t>
          </a:r>
          <a:endParaRPr lang="en-US"/>
        </a:p>
      </dgm:t>
    </dgm:pt>
    <dgm:pt modelId="{7D383974-9CB5-4323-A2EC-962A44A64805}" type="parTrans" cxnId="{36260B23-A235-4738-8AB0-6A556B8C0ACB}">
      <dgm:prSet/>
      <dgm:spPr/>
      <dgm:t>
        <a:bodyPr/>
        <a:lstStyle/>
        <a:p>
          <a:endParaRPr lang="en-US"/>
        </a:p>
      </dgm:t>
    </dgm:pt>
    <dgm:pt modelId="{E2B36585-38CB-4AC7-A382-737060A9AA19}" type="sibTrans" cxnId="{36260B23-A235-4738-8AB0-6A556B8C0ACB}">
      <dgm:prSet/>
      <dgm:spPr/>
      <dgm:t>
        <a:bodyPr/>
        <a:lstStyle/>
        <a:p>
          <a:endParaRPr lang="en-US"/>
        </a:p>
      </dgm:t>
    </dgm:pt>
    <dgm:pt modelId="{0047C7F7-6B83-4DD3-9AF3-E4F11C0ECD7D}">
      <dgm:prSet/>
      <dgm:spPr/>
      <dgm:t>
        <a:bodyPr/>
        <a:lstStyle/>
        <a:p>
          <a:r>
            <a:rPr lang="en-US" i="1"/>
            <a:t>Launch the module and monitor the initial phase of implementation.</a:t>
          </a:r>
          <a:endParaRPr lang="en-US"/>
        </a:p>
      </dgm:t>
    </dgm:pt>
    <dgm:pt modelId="{BF74AA58-2289-4F8F-A827-0A09A4774EC3}" type="parTrans" cxnId="{ED7829C3-E714-42D4-A4A2-BCD7D11B0264}">
      <dgm:prSet/>
      <dgm:spPr/>
      <dgm:t>
        <a:bodyPr/>
        <a:lstStyle/>
        <a:p>
          <a:endParaRPr lang="en-US"/>
        </a:p>
      </dgm:t>
    </dgm:pt>
    <dgm:pt modelId="{B74725A8-C514-4399-8B36-61BB44BBDD1D}" type="sibTrans" cxnId="{ED7829C3-E714-42D4-A4A2-BCD7D11B0264}">
      <dgm:prSet/>
      <dgm:spPr/>
      <dgm:t>
        <a:bodyPr/>
        <a:lstStyle/>
        <a:p>
          <a:endParaRPr lang="en-US"/>
        </a:p>
      </dgm:t>
    </dgm:pt>
    <dgm:pt modelId="{AFE1BEB8-1A98-423B-B012-A5FF9DD1C645}">
      <dgm:prSet/>
      <dgm:spPr/>
      <dgm:t>
        <a:bodyPr/>
        <a:lstStyle/>
        <a:p>
          <a:r>
            <a:rPr lang="en-US" i="1"/>
            <a:t>Address any technical or instructional issues that arise.</a:t>
          </a:r>
          <a:endParaRPr lang="en-US"/>
        </a:p>
      </dgm:t>
    </dgm:pt>
    <dgm:pt modelId="{9882E06E-923C-4724-9F77-D8A7AB16948B}" type="parTrans" cxnId="{0650DAF1-2FA6-4222-ADEB-FB20031DE7B8}">
      <dgm:prSet/>
      <dgm:spPr/>
      <dgm:t>
        <a:bodyPr/>
        <a:lstStyle/>
        <a:p>
          <a:endParaRPr lang="en-US"/>
        </a:p>
      </dgm:t>
    </dgm:pt>
    <dgm:pt modelId="{26546CA0-22A9-44DA-B3B6-89B6526345E3}" type="sibTrans" cxnId="{0650DAF1-2FA6-4222-ADEB-FB20031DE7B8}">
      <dgm:prSet/>
      <dgm:spPr/>
      <dgm:t>
        <a:bodyPr/>
        <a:lstStyle/>
        <a:p>
          <a:endParaRPr lang="en-US"/>
        </a:p>
      </dgm:t>
    </dgm:pt>
    <dgm:pt modelId="{1A15B693-CEED-4E5B-A9B3-86CFBA39B017}">
      <dgm:prSet/>
      <dgm:spPr/>
      <dgm:t>
        <a:bodyPr/>
        <a:lstStyle/>
        <a:p>
          <a:pPr>
            <a:defRPr b="1"/>
          </a:pPr>
          <a:r>
            <a:rPr lang="en-US" b="1"/>
            <a:t>Stage 6: Evaluation and Reporting (Duration: 1 Month)</a:t>
          </a:r>
          <a:endParaRPr lang="en-US"/>
        </a:p>
      </dgm:t>
    </dgm:pt>
    <dgm:pt modelId="{7FAB7346-F45B-40AF-AEE4-1F6A7DAAD6D3}" type="parTrans" cxnId="{CA6434CF-736C-4945-8AB5-0C50F796AAD3}">
      <dgm:prSet/>
      <dgm:spPr/>
      <dgm:t>
        <a:bodyPr/>
        <a:lstStyle/>
        <a:p>
          <a:endParaRPr lang="en-US"/>
        </a:p>
      </dgm:t>
    </dgm:pt>
    <dgm:pt modelId="{3983577E-C022-445F-8308-8CCFABB2A0DC}" type="sibTrans" cxnId="{CA6434CF-736C-4945-8AB5-0C50F796AAD3}">
      <dgm:prSet/>
      <dgm:spPr/>
      <dgm:t>
        <a:bodyPr/>
        <a:lstStyle/>
        <a:p>
          <a:endParaRPr lang="en-US"/>
        </a:p>
      </dgm:t>
    </dgm:pt>
    <dgm:pt modelId="{DB5BFBAA-F0D7-4AB5-A8F4-CB944B9905B4}">
      <dgm:prSet/>
      <dgm:spPr/>
      <dgm:t>
        <a:bodyPr/>
        <a:lstStyle/>
        <a:p>
          <a:r>
            <a:rPr lang="en-US" i="1"/>
            <a:t>Collect data on student engagement and learning outcomes.</a:t>
          </a:r>
          <a:endParaRPr lang="en-US"/>
        </a:p>
      </dgm:t>
    </dgm:pt>
    <dgm:pt modelId="{F5CF337F-19C2-43F6-9803-0143601EED15}" type="parTrans" cxnId="{879BF728-EE29-4E31-B159-E7A78A0FD0BF}">
      <dgm:prSet/>
      <dgm:spPr/>
      <dgm:t>
        <a:bodyPr/>
        <a:lstStyle/>
        <a:p>
          <a:endParaRPr lang="en-US"/>
        </a:p>
      </dgm:t>
    </dgm:pt>
    <dgm:pt modelId="{B7EF3AED-A068-48FF-A562-861F2DC30127}" type="sibTrans" cxnId="{879BF728-EE29-4E31-B159-E7A78A0FD0BF}">
      <dgm:prSet/>
      <dgm:spPr/>
      <dgm:t>
        <a:bodyPr/>
        <a:lstStyle/>
        <a:p>
          <a:endParaRPr lang="en-US"/>
        </a:p>
      </dgm:t>
    </dgm:pt>
    <dgm:pt modelId="{DBFE81FB-247E-42E2-A75C-8DFDFD470905}">
      <dgm:prSet/>
      <dgm:spPr/>
      <dgm:t>
        <a:bodyPr/>
        <a:lstStyle/>
        <a:p>
          <a:r>
            <a:rPr lang="en-US" i="1"/>
            <a:t>Evaluate the effectiveness of the VR module against defined metrics.</a:t>
          </a:r>
          <a:endParaRPr lang="en-US"/>
        </a:p>
      </dgm:t>
    </dgm:pt>
    <dgm:pt modelId="{CAC22CE7-E5AC-46A4-913C-022B9188F466}" type="parTrans" cxnId="{63D5CCA0-5BF2-40BE-A6E9-2071D82AB261}">
      <dgm:prSet/>
      <dgm:spPr/>
      <dgm:t>
        <a:bodyPr/>
        <a:lstStyle/>
        <a:p>
          <a:endParaRPr lang="en-US"/>
        </a:p>
      </dgm:t>
    </dgm:pt>
    <dgm:pt modelId="{9BFAE6DF-CCB8-404E-8EA7-19157B849114}" type="sibTrans" cxnId="{63D5CCA0-5BF2-40BE-A6E9-2071D82AB261}">
      <dgm:prSet/>
      <dgm:spPr/>
      <dgm:t>
        <a:bodyPr/>
        <a:lstStyle/>
        <a:p>
          <a:endParaRPr lang="en-US"/>
        </a:p>
      </dgm:t>
    </dgm:pt>
    <dgm:pt modelId="{A82B28AE-F0D5-4DE7-B7D0-847BA276D63B}">
      <dgm:prSet/>
      <dgm:spPr/>
      <dgm:t>
        <a:bodyPr/>
        <a:lstStyle/>
        <a:p>
          <a:r>
            <a:rPr lang="en-US" i="1"/>
            <a:t>Prepare a comprehensive report detailing the project's outcomes.</a:t>
          </a:r>
          <a:endParaRPr lang="en-US"/>
        </a:p>
      </dgm:t>
    </dgm:pt>
    <dgm:pt modelId="{9A3E0081-C9E7-4E97-9DC4-03719C490C28}" type="parTrans" cxnId="{02E605BE-DAA0-492C-A94A-1AA6454AB9C0}">
      <dgm:prSet/>
      <dgm:spPr/>
      <dgm:t>
        <a:bodyPr/>
        <a:lstStyle/>
        <a:p>
          <a:endParaRPr lang="en-US"/>
        </a:p>
      </dgm:t>
    </dgm:pt>
    <dgm:pt modelId="{06877A59-888B-4C61-A793-378A560BF9CD}" type="sibTrans" cxnId="{02E605BE-DAA0-492C-A94A-1AA6454AB9C0}">
      <dgm:prSet/>
      <dgm:spPr/>
      <dgm:t>
        <a:bodyPr/>
        <a:lstStyle/>
        <a:p>
          <a:endParaRPr lang="en-US"/>
        </a:p>
      </dgm:t>
    </dgm:pt>
    <dgm:pt modelId="{15BD04D8-3451-4D99-BEDC-17E0994C34A0}">
      <dgm:prSet/>
      <dgm:spPr/>
      <dgm:t>
        <a:bodyPr/>
        <a:lstStyle/>
        <a:p>
          <a:r>
            <a:rPr lang="en-US" i="1"/>
            <a:t>Present findings to stakeholders and make recommendations for future VR initiatives.</a:t>
          </a:r>
          <a:endParaRPr lang="en-US"/>
        </a:p>
      </dgm:t>
    </dgm:pt>
    <dgm:pt modelId="{9EEC1808-4234-4D76-A4BE-A37DD24AEDFB}" type="parTrans" cxnId="{7FF82F0F-0C92-420A-8584-F52B8DB1F4D3}">
      <dgm:prSet/>
      <dgm:spPr/>
      <dgm:t>
        <a:bodyPr/>
        <a:lstStyle/>
        <a:p>
          <a:endParaRPr lang="en-US"/>
        </a:p>
      </dgm:t>
    </dgm:pt>
    <dgm:pt modelId="{7EAEDA99-EFF9-405C-8197-5332805BF2AC}" type="sibTrans" cxnId="{7FF82F0F-0C92-420A-8584-F52B8DB1F4D3}">
      <dgm:prSet/>
      <dgm:spPr/>
      <dgm:t>
        <a:bodyPr/>
        <a:lstStyle/>
        <a:p>
          <a:endParaRPr lang="en-US"/>
        </a:p>
      </dgm:t>
    </dgm:pt>
    <dgm:pt modelId="{DA5F4432-2F58-46E5-BAF9-F75E55165457}" type="pres">
      <dgm:prSet presAssocID="{ED07AEF7-C8B4-4968-99C0-4FB088301288}" presName="root" presStyleCnt="0">
        <dgm:presLayoutVars>
          <dgm:dir/>
          <dgm:resizeHandles val="exact"/>
        </dgm:presLayoutVars>
      </dgm:prSet>
      <dgm:spPr/>
    </dgm:pt>
    <dgm:pt modelId="{E044B3F2-8516-411C-AA84-3A3BED1FBE23}" type="pres">
      <dgm:prSet presAssocID="{DD388203-27D7-4BC2-8FC9-A4B578A55C64}" presName="compNode" presStyleCnt="0"/>
      <dgm:spPr/>
    </dgm:pt>
    <dgm:pt modelId="{78F0FA57-A204-49E9-AB9A-D200C91140F1}" type="pres">
      <dgm:prSet presAssocID="{DD388203-27D7-4BC2-8FC9-A4B578A55C6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57AD48E7-5D79-45E3-9BF9-2661A979B0C2}" type="pres">
      <dgm:prSet presAssocID="{DD388203-27D7-4BC2-8FC9-A4B578A55C64}" presName="iconSpace" presStyleCnt="0"/>
      <dgm:spPr/>
    </dgm:pt>
    <dgm:pt modelId="{99286BDD-5451-4F76-8FF7-304CDDFD5D3D}" type="pres">
      <dgm:prSet presAssocID="{DD388203-27D7-4BC2-8FC9-A4B578A55C64}" presName="parTx" presStyleLbl="revTx" presStyleIdx="0" presStyleCnt="14">
        <dgm:presLayoutVars>
          <dgm:chMax val="0"/>
          <dgm:chPref val="0"/>
        </dgm:presLayoutVars>
      </dgm:prSet>
      <dgm:spPr/>
    </dgm:pt>
    <dgm:pt modelId="{337CCE1C-1B1D-4516-845E-C86D5DEFBD1B}" type="pres">
      <dgm:prSet presAssocID="{DD388203-27D7-4BC2-8FC9-A4B578A55C64}" presName="txSpace" presStyleCnt="0"/>
      <dgm:spPr/>
    </dgm:pt>
    <dgm:pt modelId="{BB3ADF87-57AD-49A0-8400-47C343C8B625}" type="pres">
      <dgm:prSet presAssocID="{DD388203-27D7-4BC2-8FC9-A4B578A55C64}" presName="desTx" presStyleLbl="revTx" presStyleIdx="1" presStyleCnt="14">
        <dgm:presLayoutVars/>
      </dgm:prSet>
      <dgm:spPr/>
    </dgm:pt>
    <dgm:pt modelId="{0AC18299-A392-429F-86F2-B2C279B7CCD4}" type="pres">
      <dgm:prSet presAssocID="{617DF6FD-AB94-47FB-9B6F-526C9EE55640}" presName="sibTrans" presStyleCnt="0"/>
      <dgm:spPr/>
    </dgm:pt>
    <dgm:pt modelId="{5BF63CC5-FD78-48E1-AE04-1343952B27C5}" type="pres">
      <dgm:prSet presAssocID="{ECD23AAB-0A4C-4E23-AD48-E86B172E4B9E}" presName="compNode" presStyleCnt="0"/>
      <dgm:spPr/>
    </dgm:pt>
    <dgm:pt modelId="{5849BCCD-AFF1-4EC5-8B36-45B747888477}" type="pres">
      <dgm:prSet presAssocID="{ECD23AAB-0A4C-4E23-AD48-E86B172E4B9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C72FFD2F-05CA-40A4-B2EE-8CCFA34A689F}" type="pres">
      <dgm:prSet presAssocID="{ECD23AAB-0A4C-4E23-AD48-E86B172E4B9E}" presName="iconSpace" presStyleCnt="0"/>
      <dgm:spPr/>
    </dgm:pt>
    <dgm:pt modelId="{FD1D3E76-A1A1-40EB-9AAF-98DE27792321}" type="pres">
      <dgm:prSet presAssocID="{ECD23AAB-0A4C-4E23-AD48-E86B172E4B9E}" presName="parTx" presStyleLbl="revTx" presStyleIdx="2" presStyleCnt="14">
        <dgm:presLayoutVars>
          <dgm:chMax val="0"/>
          <dgm:chPref val="0"/>
        </dgm:presLayoutVars>
      </dgm:prSet>
      <dgm:spPr/>
    </dgm:pt>
    <dgm:pt modelId="{5C83DED6-1E12-4A50-AC52-27AF92E454AE}" type="pres">
      <dgm:prSet presAssocID="{ECD23AAB-0A4C-4E23-AD48-E86B172E4B9E}" presName="txSpace" presStyleCnt="0"/>
      <dgm:spPr/>
    </dgm:pt>
    <dgm:pt modelId="{7F32D4ED-596A-479A-83DF-B9DFD4275136}" type="pres">
      <dgm:prSet presAssocID="{ECD23AAB-0A4C-4E23-AD48-E86B172E4B9E}" presName="desTx" presStyleLbl="revTx" presStyleIdx="3" presStyleCnt="14">
        <dgm:presLayoutVars/>
      </dgm:prSet>
      <dgm:spPr/>
    </dgm:pt>
    <dgm:pt modelId="{B05B730F-52EA-4749-B5D6-27C5DF362D3C}" type="pres">
      <dgm:prSet presAssocID="{2FEA28E1-BDD2-49BB-8821-3695AE666FF6}" presName="sibTrans" presStyleCnt="0"/>
      <dgm:spPr/>
    </dgm:pt>
    <dgm:pt modelId="{F0EBC3EA-939B-4CE7-9C04-F6E39B5E2FC9}" type="pres">
      <dgm:prSet presAssocID="{415E1971-5D20-4E4E-8D13-7C29637AA4D2}" presName="compNode" presStyleCnt="0"/>
      <dgm:spPr/>
    </dgm:pt>
    <dgm:pt modelId="{D07712E9-23D1-492E-A704-78E522AAD10A}" type="pres">
      <dgm:prSet presAssocID="{415E1971-5D20-4E4E-8D13-7C29637AA4D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irtual RealityHeadset"/>
        </a:ext>
      </dgm:extLst>
    </dgm:pt>
    <dgm:pt modelId="{AE1C104C-7E43-4722-9253-B13EDABD3227}" type="pres">
      <dgm:prSet presAssocID="{415E1971-5D20-4E4E-8D13-7C29637AA4D2}" presName="iconSpace" presStyleCnt="0"/>
      <dgm:spPr/>
    </dgm:pt>
    <dgm:pt modelId="{08256EB2-7A15-4B46-A671-53A91921FE04}" type="pres">
      <dgm:prSet presAssocID="{415E1971-5D20-4E4E-8D13-7C29637AA4D2}" presName="parTx" presStyleLbl="revTx" presStyleIdx="4" presStyleCnt="14">
        <dgm:presLayoutVars>
          <dgm:chMax val="0"/>
          <dgm:chPref val="0"/>
        </dgm:presLayoutVars>
      </dgm:prSet>
      <dgm:spPr/>
    </dgm:pt>
    <dgm:pt modelId="{CE9DD095-5974-4CEB-B34B-187C2E63E69A}" type="pres">
      <dgm:prSet presAssocID="{415E1971-5D20-4E4E-8D13-7C29637AA4D2}" presName="txSpace" presStyleCnt="0"/>
      <dgm:spPr/>
    </dgm:pt>
    <dgm:pt modelId="{E0121141-D6EF-4060-9978-D344E8F65DFB}" type="pres">
      <dgm:prSet presAssocID="{415E1971-5D20-4E4E-8D13-7C29637AA4D2}" presName="desTx" presStyleLbl="revTx" presStyleIdx="5" presStyleCnt="14">
        <dgm:presLayoutVars/>
      </dgm:prSet>
      <dgm:spPr/>
    </dgm:pt>
    <dgm:pt modelId="{5B54B9E7-FAFB-4A1A-A537-B81049939BC6}" type="pres">
      <dgm:prSet presAssocID="{D4851CA4-8D91-40F9-991E-82CBB72120E3}" presName="sibTrans" presStyleCnt="0"/>
      <dgm:spPr/>
    </dgm:pt>
    <dgm:pt modelId="{57FB8E4E-ED7F-4006-B687-BE26775174EE}" type="pres">
      <dgm:prSet presAssocID="{8C49FB4C-6087-495C-A310-A82A84B0DB88}" presName="compNode" presStyleCnt="0"/>
      <dgm:spPr/>
    </dgm:pt>
    <dgm:pt modelId="{781BF824-880E-4FB7-903B-E0A0FEB15781}" type="pres">
      <dgm:prSet presAssocID="{8C49FB4C-6087-495C-A310-A82A84B0DB88}"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oud Computing"/>
        </a:ext>
      </dgm:extLst>
    </dgm:pt>
    <dgm:pt modelId="{621BC759-EBF2-410A-8369-56039DAD6BEB}" type="pres">
      <dgm:prSet presAssocID="{8C49FB4C-6087-495C-A310-A82A84B0DB88}" presName="iconSpace" presStyleCnt="0"/>
      <dgm:spPr/>
    </dgm:pt>
    <dgm:pt modelId="{D3B45629-FB6D-4AE9-BFC2-B06968045F6E}" type="pres">
      <dgm:prSet presAssocID="{8C49FB4C-6087-495C-A310-A82A84B0DB88}" presName="parTx" presStyleLbl="revTx" presStyleIdx="6" presStyleCnt="14">
        <dgm:presLayoutVars>
          <dgm:chMax val="0"/>
          <dgm:chPref val="0"/>
        </dgm:presLayoutVars>
      </dgm:prSet>
      <dgm:spPr/>
    </dgm:pt>
    <dgm:pt modelId="{E85FB381-38EF-4367-97C5-AE3BA89378B8}" type="pres">
      <dgm:prSet presAssocID="{8C49FB4C-6087-495C-A310-A82A84B0DB88}" presName="txSpace" presStyleCnt="0"/>
      <dgm:spPr/>
    </dgm:pt>
    <dgm:pt modelId="{681F579A-DA05-4329-A6BE-AF531ABF050E}" type="pres">
      <dgm:prSet presAssocID="{8C49FB4C-6087-495C-A310-A82A84B0DB88}" presName="desTx" presStyleLbl="revTx" presStyleIdx="7" presStyleCnt="14">
        <dgm:presLayoutVars/>
      </dgm:prSet>
      <dgm:spPr/>
    </dgm:pt>
    <dgm:pt modelId="{A37C7993-935F-4984-BB3A-3603D3A7153A}" type="pres">
      <dgm:prSet presAssocID="{854E25DB-D079-4905-B968-2990FEFB3AA6}" presName="sibTrans" presStyleCnt="0"/>
      <dgm:spPr/>
    </dgm:pt>
    <dgm:pt modelId="{E5B0ADB6-B127-4C7E-8C41-D8CE273E5560}" type="pres">
      <dgm:prSet presAssocID="{FD5C07BF-14EB-439C-92AB-B7CD3C8E626A}" presName="compNode" presStyleCnt="0"/>
      <dgm:spPr/>
    </dgm:pt>
    <dgm:pt modelId="{A0DD6C14-82B6-45CE-825D-8B67E8DC3660}" type="pres">
      <dgm:prSet presAssocID="{FD5C07BF-14EB-439C-92AB-B7CD3C8E626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licopter"/>
        </a:ext>
      </dgm:extLst>
    </dgm:pt>
    <dgm:pt modelId="{8CD3BE98-A00D-47D2-B44A-F49467F0E8B4}" type="pres">
      <dgm:prSet presAssocID="{FD5C07BF-14EB-439C-92AB-B7CD3C8E626A}" presName="iconSpace" presStyleCnt="0"/>
      <dgm:spPr/>
    </dgm:pt>
    <dgm:pt modelId="{40495C8F-ABEF-4DB3-9BE8-A53F74C87E37}" type="pres">
      <dgm:prSet presAssocID="{FD5C07BF-14EB-439C-92AB-B7CD3C8E626A}" presName="parTx" presStyleLbl="revTx" presStyleIdx="8" presStyleCnt="14">
        <dgm:presLayoutVars>
          <dgm:chMax val="0"/>
          <dgm:chPref val="0"/>
        </dgm:presLayoutVars>
      </dgm:prSet>
      <dgm:spPr/>
    </dgm:pt>
    <dgm:pt modelId="{3A5B2826-016B-4A04-8507-36286D92BEB3}" type="pres">
      <dgm:prSet presAssocID="{FD5C07BF-14EB-439C-92AB-B7CD3C8E626A}" presName="txSpace" presStyleCnt="0"/>
      <dgm:spPr/>
    </dgm:pt>
    <dgm:pt modelId="{AAAD63BB-495A-4097-9B35-1EF26ACD186A}" type="pres">
      <dgm:prSet presAssocID="{FD5C07BF-14EB-439C-92AB-B7CD3C8E626A}" presName="desTx" presStyleLbl="revTx" presStyleIdx="9" presStyleCnt="14">
        <dgm:presLayoutVars/>
      </dgm:prSet>
      <dgm:spPr/>
    </dgm:pt>
    <dgm:pt modelId="{78CD6EFC-93D5-4D4B-AC62-34E48CF7AA5D}" type="pres">
      <dgm:prSet presAssocID="{DF98AF45-5F04-439F-87D2-80CF69B5076B}" presName="sibTrans" presStyleCnt="0"/>
      <dgm:spPr/>
    </dgm:pt>
    <dgm:pt modelId="{58C0A0D2-4916-4A44-B7B3-1B0ABEE70B6E}" type="pres">
      <dgm:prSet presAssocID="{D90D6432-3BD4-443D-B1C3-516D8DF6B054}" presName="compNode" presStyleCnt="0"/>
      <dgm:spPr/>
    </dgm:pt>
    <dgm:pt modelId="{9E41C131-B1B0-4346-BE27-5885B4AEA544}" type="pres">
      <dgm:prSet presAssocID="{D90D6432-3BD4-443D-B1C3-516D8DF6B054}"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iploma Roll"/>
        </a:ext>
      </dgm:extLst>
    </dgm:pt>
    <dgm:pt modelId="{799C7BA9-3A26-416F-81DA-F900FC54816A}" type="pres">
      <dgm:prSet presAssocID="{D90D6432-3BD4-443D-B1C3-516D8DF6B054}" presName="iconSpace" presStyleCnt="0"/>
      <dgm:spPr/>
    </dgm:pt>
    <dgm:pt modelId="{6991391C-BE00-4DAE-BBAD-3676C23F9A52}" type="pres">
      <dgm:prSet presAssocID="{D90D6432-3BD4-443D-B1C3-516D8DF6B054}" presName="parTx" presStyleLbl="revTx" presStyleIdx="10" presStyleCnt="14">
        <dgm:presLayoutVars>
          <dgm:chMax val="0"/>
          <dgm:chPref val="0"/>
        </dgm:presLayoutVars>
      </dgm:prSet>
      <dgm:spPr/>
    </dgm:pt>
    <dgm:pt modelId="{D7BCE651-5083-4D3D-88C0-854B14DC2110}" type="pres">
      <dgm:prSet presAssocID="{D90D6432-3BD4-443D-B1C3-516D8DF6B054}" presName="txSpace" presStyleCnt="0"/>
      <dgm:spPr/>
    </dgm:pt>
    <dgm:pt modelId="{3DEA8B0B-89A0-4635-96DD-E349FF61C3C9}" type="pres">
      <dgm:prSet presAssocID="{D90D6432-3BD4-443D-B1C3-516D8DF6B054}" presName="desTx" presStyleLbl="revTx" presStyleIdx="11" presStyleCnt="14">
        <dgm:presLayoutVars/>
      </dgm:prSet>
      <dgm:spPr/>
    </dgm:pt>
    <dgm:pt modelId="{F08C1937-98A4-42D5-8282-E4EA4054D8A2}" type="pres">
      <dgm:prSet presAssocID="{3D06EB2E-2477-4599-AC17-868B82D92C5F}" presName="sibTrans" presStyleCnt="0"/>
      <dgm:spPr/>
    </dgm:pt>
    <dgm:pt modelId="{4F800ED1-8C61-460A-8F93-14A1A9459D69}" type="pres">
      <dgm:prSet presAssocID="{1A15B693-CEED-4E5B-A9B3-86CFBA39B017}" presName="compNode" presStyleCnt="0"/>
      <dgm:spPr/>
    </dgm:pt>
    <dgm:pt modelId="{C608789E-2E58-44C1-B262-6CBECB0CA4FD}" type="pres">
      <dgm:prSet presAssocID="{1A15B693-CEED-4E5B-A9B3-86CFBA39B01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lassroom"/>
        </a:ext>
      </dgm:extLst>
    </dgm:pt>
    <dgm:pt modelId="{E1D273CD-6738-4706-8922-4EC0B0975195}" type="pres">
      <dgm:prSet presAssocID="{1A15B693-CEED-4E5B-A9B3-86CFBA39B017}" presName="iconSpace" presStyleCnt="0"/>
      <dgm:spPr/>
    </dgm:pt>
    <dgm:pt modelId="{565FCEFF-03A4-4A3F-91DE-AE2333D52000}" type="pres">
      <dgm:prSet presAssocID="{1A15B693-CEED-4E5B-A9B3-86CFBA39B017}" presName="parTx" presStyleLbl="revTx" presStyleIdx="12" presStyleCnt="14">
        <dgm:presLayoutVars>
          <dgm:chMax val="0"/>
          <dgm:chPref val="0"/>
        </dgm:presLayoutVars>
      </dgm:prSet>
      <dgm:spPr/>
    </dgm:pt>
    <dgm:pt modelId="{65B53390-4D0E-486B-8E3C-84E7042AF98D}" type="pres">
      <dgm:prSet presAssocID="{1A15B693-CEED-4E5B-A9B3-86CFBA39B017}" presName="txSpace" presStyleCnt="0"/>
      <dgm:spPr/>
    </dgm:pt>
    <dgm:pt modelId="{91EC9350-76B5-41EC-8E48-36E3D89BF778}" type="pres">
      <dgm:prSet presAssocID="{1A15B693-CEED-4E5B-A9B3-86CFBA39B017}" presName="desTx" presStyleLbl="revTx" presStyleIdx="13" presStyleCnt="14">
        <dgm:presLayoutVars/>
      </dgm:prSet>
      <dgm:spPr/>
    </dgm:pt>
  </dgm:ptLst>
  <dgm:cxnLst>
    <dgm:cxn modelId="{32466203-22C6-4BA3-833B-85F89A8547EB}" type="presOf" srcId="{004465E2-5EC7-4793-AA3F-CE485683CC63}" destId="{AAAD63BB-495A-4097-9B35-1EF26ACD186A}" srcOrd="0" destOrd="2" presId="urn:microsoft.com/office/officeart/2018/2/layout/IconLabelDescriptionList"/>
    <dgm:cxn modelId="{18693C05-5292-4A15-80FC-2133931A6E7D}" srcId="{8C49FB4C-6087-495C-A310-A82A84B0DB88}" destId="{70350660-4AF5-484A-A1FE-CD158182743F}" srcOrd="1" destOrd="0" parTransId="{17918183-6FDF-47FC-A81A-BABD70643A3E}" sibTransId="{4B321BFF-3F49-4405-B7D0-488189676065}"/>
    <dgm:cxn modelId="{BD6A4B06-57B0-4C17-A27C-80CA029DD0D6}" type="presOf" srcId="{7C7EB6A5-83AF-44F5-9BCD-B4E506DE6184}" destId="{7F32D4ED-596A-479A-83DF-B9DFD4275136}" srcOrd="0" destOrd="1" presId="urn:microsoft.com/office/officeart/2018/2/layout/IconLabelDescriptionList"/>
    <dgm:cxn modelId="{8788CF08-73A8-4575-88B2-EA0DE96911CC}" type="presOf" srcId="{CEAD52DA-AE60-451D-9426-8CB26E315B62}" destId="{AAAD63BB-495A-4097-9B35-1EF26ACD186A}" srcOrd="0" destOrd="0" presId="urn:microsoft.com/office/officeart/2018/2/layout/IconLabelDescriptionList"/>
    <dgm:cxn modelId="{7FF82F0F-0C92-420A-8584-F52B8DB1F4D3}" srcId="{1A15B693-CEED-4E5B-A9B3-86CFBA39B017}" destId="{15BD04D8-3451-4D99-BEDC-17E0994C34A0}" srcOrd="3" destOrd="0" parTransId="{9EEC1808-4234-4D76-A4BE-A37DD24AEDFB}" sibTransId="{7EAEDA99-EFF9-405C-8197-5332805BF2AC}"/>
    <dgm:cxn modelId="{94870312-3B0C-4CAA-8018-4CBC015C634F}" srcId="{415E1971-5D20-4E4E-8D13-7C29637AA4D2}" destId="{79B41EFD-6620-480B-BBCA-5C30E4F0B19B}" srcOrd="0" destOrd="0" parTransId="{A9A30097-4616-4533-82C1-2C1763220BAF}" sibTransId="{B5AFBA05-5F3F-4405-8653-1ADB8C1CEBEF}"/>
    <dgm:cxn modelId="{36260B23-A235-4738-8AB0-6A556B8C0ACB}" srcId="{D90D6432-3BD4-443D-B1C3-516D8DF6B054}" destId="{C09869FA-48A0-4431-9F84-C12503A63292}" srcOrd="1" destOrd="0" parTransId="{7D383974-9CB5-4323-A2EC-962A44A64805}" sibTransId="{E2B36585-38CB-4AC7-A382-737060A9AA19}"/>
    <dgm:cxn modelId="{EA147E25-19B1-4260-8C33-1C2574D31738}" type="presOf" srcId="{4B1432FD-D79C-4E40-8799-336D9A40718D}" destId="{AAAD63BB-495A-4097-9B35-1EF26ACD186A}" srcOrd="0" destOrd="3" presId="urn:microsoft.com/office/officeart/2018/2/layout/IconLabelDescriptionList"/>
    <dgm:cxn modelId="{879BF728-EE29-4E31-B159-E7A78A0FD0BF}" srcId="{1A15B693-CEED-4E5B-A9B3-86CFBA39B017}" destId="{DB5BFBAA-F0D7-4AB5-A8F4-CB944B9905B4}" srcOrd="0" destOrd="0" parTransId="{F5CF337F-19C2-43F6-9803-0143601EED15}" sibTransId="{B7EF3AED-A068-48FF-A562-861F2DC30127}"/>
    <dgm:cxn modelId="{23D5442C-A469-4FB3-BF34-586545DF62F6}" type="presOf" srcId="{0CE88EA2-C5B5-484B-9328-363F486393AB}" destId="{7F32D4ED-596A-479A-83DF-B9DFD4275136}" srcOrd="0" destOrd="0" presId="urn:microsoft.com/office/officeart/2018/2/layout/IconLabelDescriptionList"/>
    <dgm:cxn modelId="{92099F32-C850-4126-9BA8-07F0C1DBC07D}" srcId="{ECD23AAB-0A4C-4E23-AD48-E86B172E4B9E}" destId="{0CE88EA2-C5B5-484B-9328-363F486393AB}" srcOrd="0" destOrd="0" parTransId="{438DB13B-BCDE-4D97-8959-4A4E583DA0D5}" sibTransId="{B6E36E79-EEE2-4BD3-AA38-497583F5B4A0}"/>
    <dgm:cxn modelId="{B9F2DD35-F371-41BF-8C4E-C1359017AFC1}" srcId="{8C49FB4C-6087-495C-A310-A82A84B0DB88}" destId="{675173DE-D2C5-4C4B-9AFB-B7D69BF42894}" srcOrd="2" destOrd="0" parTransId="{5ADB7C46-883C-4B51-9386-7592071886AD}" sibTransId="{2E508C6A-05F6-4A2A-B613-063EEAA830CB}"/>
    <dgm:cxn modelId="{F704C638-4409-43BD-BDA6-282935BDC56A}" type="presOf" srcId="{ECD23AAB-0A4C-4E23-AD48-E86B172E4B9E}" destId="{FD1D3E76-A1A1-40EB-9AAF-98DE27792321}" srcOrd="0" destOrd="0" presId="urn:microsoft.com/office/officeart/2018/2/layout/IconLabelDescriptionList"/>
    <dgm:cxn modelId="{1999D53C-DEE6-47D9-9733-E634FB5411FE}" type="presOf" srcId="{3283C2FA-A0E8-4E4D-B3F4-9BC53CF6303F}" destId="{3DEA8B0B-89A0-4635-96DD-E349FF61C3C9}" srcOrd="0" destOrd="0" presId="urn:microsoft.com/office/officeart/2018/2/layout/IconLabelDescriptionList"/>
    <dgm:cxn modelId="{B5225B5C-A784-4A6D-8FB0-C72D7D1934B6}" srcId="{FD5C07BF-14EB-439C-92AB-B7CD3C8E626A}" destId="{004465E2-5EC7-4793-AA3F-CE485683CC63}" srcOrd="2" destOrd="0" parTransId="{06CDC5DF-B762-4463-B681-7AC78DE47056}" sibTransId="{F82F370C-BE80-4482-ACDE-454796709D28}"/>
    <dgm:cxn modelId="{3C3F4F5E-7DFE-49C5-BF99-E1EEB303FE61}" type="presOf" srcId="{316F092A-9D62-4B33-9E5A-443951F36827}" destId="{681F579A-DA05-4329-A6BE-AF531ABF050E}" srcOrd="0" destOrd="0" presId="urn:microsoft.com/office/officeart/2018/2/layout/IconLabelDescriptionList"/>
    <dgm:cxn modelId="{5C225D5F-9DF5-4BDE-9FFC-29524751A5E2}" type="presOf" srcId="{DBFE81FB-247E-42E2-A75C-8DFDFD470905}" destId="{91EC9350-76B5-41EC-8E48-36E3D89BF778}" srcOrd="0" destOrd="1" presId="urn:microsoft.com/office/officeart/2018/2/layout/IconLabelDescriptionList"/>
    <dgm:cxn modelId="{8E42DA60-4042-47C9-8CF8-3D9AEDDEF8C2}" type="presOf" srcId="{15BD04D8-3451-4D99-BEDC-17E0994C34A0}" destId="{91EC9350-76B5-41EC-8E48-36E3D89BF778}" srcOrd="0" destOrd="3" presId="urn:microsoft.com/office/officeart/2018/2/layout/IconLabelDescriptionList"/>
    <dgm:cxn modelId="{E0CD4743-40DB-4D2B-B28F-EB5187A70373}" type="presOf" srcId="{D90D6432-3BD4-443D-B1C3-516D8DF6B054}" destId="{6991391C-BE00-4DAE-BBAD-3676C23F9A52}" srcOrd="0" destOrd="0" presId="urn:microsoft.com/office/officeart/2018/2/layout/IconLabelDescriptionList"/>
    <dgm:cxn modelId="{CA5D554A-7052-4256-934A-A2B56C5E3070}" type="presOf" srcId="{1A15B693-CEED-4E5B-A9B3-86CFBA39B017}" destId="{565FCEFF-03A4-4A3F-91DE-AE2333D52000}" srcOrd="0" destOrd="0" presId="urn:microsoft.com/office/officeart/2018/2/layout/IconLabelDescriptionList"/>
    <dgm:cxn modelId="{97D56E4D-1ED2-4719-B524-7CC0AFBEC754}" srcId="{8C49FB4C-6087-495C-A310-A82A84B0DB88}" destId="{F6C7C62C-0081-4E24-AD2B-82BD51E1D068}" srcOrd="3" destOrd="0" parTransId="{1B8692F6-B6C9-40CB-8B4C-1A264ADD389C}" sibTransId="{8AEA50CD-6968-40CA-97B0-725B2708C8AC}"/>
    <dgm:cxn modelId="{D7395F4E-4012-40E7-BBAD-A46C4CE11596}" srcId="{FD5C07BF-14EB-439C-92AB-B7CD3C8E626A}" destId="{CEAD52DA-AE60-451D-9426-8CB26E315B62}" srcOrd="0" destOrd="0" parTransId="{9C0C1C16-3662-4FF8-8DCF-863E085CEB5A}" sibTransId="{E44F5C77-DF44-445E-BA0E-7F3FB0D40473}"/>
    <dgm:cxn modelId="{EA344D51-6427-49B9-AB7D-B71038AE4B4A}" srcId="{ED07AEF7-C8B4-4968-99C0-4FB088301288}" destId="{8C49FB4C-6087-495C-A310-A82A84B0DB88}" srcOrd="3" destOrd="0" parTransId="{F9198B30-DD31-4E54-A08E-855610A83AF2}" sibTransId="{854E25DB-D079-4905-B968-2990FEFB3AA6}"/>
    <dgm:cxn modelId="{1B9C9B71-4D0A-46F7-AE60-55B59DA82820}" type="presOf" srcId="{81DF6BD7-D2F1-4D69-B00D-E694EA3BB51E}" destId="{7F32D4ED-596A-479A-83DF-B9DFD4275136}" srcOrd="0" destOrd="3" presId="urn:microsoft.com/office/officeart/2018/2/layout/IconLabelDescriptionList"/>
    <dgm:cxn modelId="{6A78A651-C500-40AF-A1AE-9E351A0F691F}" type="presOf" srcId="{F6C7C62C-0081-4E24-AD2B-82BD51E1D068}" destId="{681F579A-DA05-4329-A6BE-AF531ABF050E}" srcOrd="0" destOrd="3" presId="urn:microsoft.com/office/officeart/2018/2/layout/IconLabelDescriptionList"/>
    <dgm:cxn modelId="{D87A4173-DCE4-4B33-895E-5A7DA8DD6BD4}" srcId="{ECD23AAB-0A4C-4E23-AD48-E86B172E4B9E}" destId="{81DF6BD7-D2F1-4D69-B00D-E694EA3BB51E}" srcOrd="3" destOrd="0" parTransId="{D9D7812C-19D6-4B64-908A-3BF1341CE468}" sibTransId="{545FED93-8B02-435D-B153-00DE1E132B8A}"/>
    <dgm:cxn modelId="{5660837B-F29F-4D0B-A69F-F8AFBD1E9F7B}" srcId="{ED07AEF7-C8B4-4968-99C0-4FB088301288}" destId="{D90D6432-3BD4-443D-B1C3-516D8DF6B054}" srcOrd="5" destOrd="0" parTransId="{F6E3CE2B-A436-4C12-BB91-77A279D21817}" sibTransId="{3D06EB2E-2477-4599-AC17-868B82D92C5F}"/>
    <dgm:cxn modelId="{E515AC7B-4B08-469B-8AFF-69ABDC34E58F}" srcId="{ED07AEF7-C8B4-4968-99C0-4FB088301288}" destId="{415E1971-5D20-4E4E-8D13-7C29637AA4D2}" srcOrd="2" destOrd="0" parTransId="{B7FA097A-2ED8-4AD2-A047-1B88626BFB4F}" sibTransId="{D4851CA4-8D91-40F9-991E-82CBB72120E3}"/>
    <dgm:cxn modelId="{339E6C7C-48BA-477D-9412-4CCE9461127E}" type="presOf" srcId="{0047C7F7-6B83-4DD3-9AF3-E4F11C0ECD7D}" destId="{3DEA8B0B-89A0-4635-96DD-E349FF61C3C9}" srcOrd="0" destOrd="2" presId="urn:microsoft.com/office/officeart/2018/2/layout/IconLabelDescriptionList"/>
    <dgm:cxn modelId="{9C8F9B7C-5A75-48C8-BEDC-F6912AF37D28}" srcId="{ECD23AAB-0A4C-4E23-AD48-E86B172E4B9E}" destId="{039777EB-2A77-495A-A7C1-2FA323DD2ADE}" srcOrd="2" destOrd="0" parTransId="{5EFB14F2-5E3D-40A1-9E65-898A86F067B9}" sibTransId="{8CFB5A3E-82D8-401B-9247-6C2B1AAB2514}"/>
    <dgm:cxn modelId="{D00BD189-CDBE-40B5-A9E5-1F6C0495D639}" type="presOf" srcId="{81A6A442-2F1D-44CA-83E0-D582CF2EC5AB}" destId="{E0121141-D6EF-4060-9978-D344E8F65DFB}" srcOrd="0" destOrd="3" presId="urn:microsoft.com/office/officeart/2018/2/layout/IconLabelDescriptionList"/>
    <dgm:cxn modelId="{38B2FC8D-15F8-461A-A720-72C8C4E4DD04}" type="presOf" srcId="{DD388203-27D7-4BC2-8FC9-A4B578A55C64}" destId="{99286BDD-5451-4F76-8FF7-304CDDFD5D3D}" srcOrd="0" destOrd="0" presId="urn:microsoft.com/office/officeart/2018/2/layout/IconLabelDescriptionList"/>
    <dgm:cxn modelId="{D17B1C9A-9DBC-4DB7-9FA0-2AE2448B33EB}" srcId="{415E1971-5D20-4E4E-8D13-7C29637AA4D2}" destId="{BA2C7FBD-74B8-4983-AB34-7CF0657F796D}" srcOrd="2" destOrd="0" parTransId="{8E22D647-3BE3-4225-85C7-8AE9C5CA6AE9}" sibTransId="{8BE48523-167A-46B3-8127-AE264E09594D}"/>
    <dgm:cxn modelId="{A99A549F-E933-4FD9-B14B-A81C1C313F6E}" type="presOf" srcId="{153FD1EE-C7C0-4FF0-8ECC-89092887958C}" destId="{E0121141-D6EF-4060-9978-D344E8F65DFB}" srcOrd="0" destOrd="1" presId="urn:microsoft.com/office/officeart/2018/2/layout/IconLabelDescriptionList"/>
    <dgm:cxn modelId="{0DD3AB9F-18E5-441F-8FA2-2C98D0B3777F}" type="presOf" srcId="{70350660-4AF5-484A-A1FE-CD158182743F}" destId="{681F579A-DA05-4329-A6BE-AF531ABF050E}" srcOrd="0" destOrd="1" presId="urn:microsoft.com/office/officeart/2018/2/layout/IconLabelDescriptionList"/>
    <dgm:cxn modelId="{63D5CCA0-5BF2-40BE-A6E9-2071D82AB261}" srcId="{1A15B693-CEED-4E5B-A9B3-86CFBA39B017}" destId="{DBFE81FB-247E-42E2-A75C-8DFDFD470905}" srcOrd="1" destOrd="0" parTransId="{CAC22CE7-E5AC-46A4-913C-022B9188F466}" sibTransId="{9BFAE6DF-CCB8-404E-8EA7-19157B849114}"/>
    <dgm:cxn modelId="{56E044A5-6673-44DC-9A26-E3855FC7034F}" type="presOf" srcId="{415E1971-5D20-4E4E-8D13-7C29637AA4D2}" destId="{08256EB2-7A15-4B46-A671-53A91921FE04}" srcOrd="0" destOrd="0" presId="urn:microsoft.com/office/officeart/2018/2/layout/IconLabelDescriptionList"/>
    <dgm:cxn modelId="{9A643CA8-4CD4-472A-B516-590BF542A6FD}" srcId="{ED07AEF7-C8B4-4968-99C0-4FB088301288}" destId="{ECD23AAB-0A4C-4E23-AD48-E86B172E4B9E}" srcOrd="1" destOrd="0" parTransId="{BAD5BE1E-15DC-4968-9992-4A89E2702259}" sibTransId="{2FEA28E1-BDD2-49BB-8821-3695AE666FF6}"/>
    <dgm:cxn modelId="{597AFEAD-8EEF-4171-B2CF-FC4163E7745C}" srcId="{FD5C07BF-14EB-439C-92AB-B7CD3C8E626A}" destId="{4B1432FD-D79C-4E40-8799-336D9A40718D}" srcOrd="3" destOrd="0" parTransId="{3F43DEBA-FFC6-40BF-A289-08674C1963D7}" sibTransId="{735DC134-4ECE-43B8-AA90-6C1B9DE59940}"/>
    <dgm:cxn modelId="{30D3CBB9-14F1-42B7-A6B1-B4D6A8D98EFE}" type="presOf" srcId="{79B41EFD-6620-480B-BBCA-5C30E4F0B19B}" destId="{E0121141-D6EF-4060-9978-D344E8F65DFB}" srcOrd="0" destOrd="0" presId="urn:microsoft.com/office/officeart/2018/2/layout/IconLabelDescriptionList"/>
    <dgm:cxn modelId="{8E52F9B9-C34A-4CF1-8DA7-A63C3171E9EE}" type="presOf" srcId="{6251C44D-A362-45DF-9018-C35037291239}" destId="{AAAD63BB-495A-4097-9B35-1EF26ACD186A}" srcOrd="0" destOrd="1" presId="urn:microsoft.com/office/officeart/2018/2/layout/IconLabelDescriptionList"/>
    <dgm:cxn modelId="{02E605BE-DAA0-492C-A94A-1AA6454AB9C0}" srcId="{1A15B693-CEED-4E5B-A9B3-86CFBA39B017}" destId="{A82B28AE-F0D5-4DE7-B7D0-847BA276D63B}" srcOrd="2" destOrd="0" parTransId="{9A3E0081-C9E7-4E97-9DC4-03719C490C28}" sibTransId="{06877A59-888B-4C61-A793-378A560BF9CD}"/>
    <dgm:cxn modelId="{FB3555C1-002C-43AC-BCE6-6E47679794BB}" type="presOf" srcId="{BA2C7FBD-74B8-4983-AB34-7CF0657F796D}" destId="{E0121141-D6EF-4060-9978-D344E8F65DFB}" srcOrd="0" destOrd="2" presId="urn:microsoft.com/office/officeart/2018/2/layout/IconLabelDescriptionList"/>
    <dgm:cxn modelId="{FBE8DDC1-0931-4030-80D2-0559602C9EF3}" type="presOf" srcId="{039777EB-2A77-495A-A7C1-2FA323DD2ADE}" destId="{7F32D4ED-596A-479A-83DF-B9DFD4275136}" srcOrd="0" destOrd="2" presId="urn:microsoft.com/office/officeart/2018/2/layout/IconLabelDescriptionList"/>
    <dgm:cxn modelId="{ED7829C3-E714-42D4-A4A2-BCD7D11B0264}" srcId="{D90D6432-3BD4-443D-B1C3-516D8DF6B054}" destId="{0047C7F7-6B83-4DD3-9AF3-E4F11C0ECD7D}" srcOrd="2" destOrd="0" parTransId="{BF74AA58-2289-4F8F-A827-0A09A4774EC3}" sibTransId="{B74725A8-C514-4399-8B36-61BB44BBDD1D}"/>
    <dgm:cxn modelId="{98297AC4-B357-485D-B5BD-A614E17A8378}" srcId="{8C49FB4C-6087-495C-A310-A82A84B0DB88}" destId="{316F092A-9D62-4B33-9E5A-443951F36827}" srcOrd="0" destOrd="0" parTransId="{2C34AA9D-3791-4F3B-8030-28DD0A4F5C23}" sibTransId="{DA4783FE-2E0B-40F9-AC98-D6BB013B7EFC}"/>
    <dgm:cxn modelId="{E442BFC7-2C04-40A6-805B-2DFEDF061682}" srcId="{ED07AEF7-C8B4-4968-99C0-4FB088301288}" destId="{DD388203-27D7-4BC2-8FC9-A4B578A55C64}" srcOrd="0" destOrd="0" parTransId="{3178295F-C868-4A0D-A925-22E1E9D5A957}" sibTransId="{617DF6FD-AB94-47FB-9B6F-526C9EE55640}"/>
    <dgm:cxn modelId="{CA6434CF-736C-4945-8AB5-0C50F796AAD3}" srcId="{ED07AEF7-C8B4-4968-99C0-4FB088301288}" destId="{1A15B693-CEED-4E5B-A9B3-86CFBA39B017}" srcOrd="6" destOrd="0" parTransId="{7FAB7346-F45B-40AF-AEE4-1F6A7DAAD6D3}" sibTransId="{3983577E-C022-445F-8308-8CCFABB2A0DC}"/>
    <dgm:cxn modelId="{1BD5B3D0-3A6F-4170-9B61-7903A7EE5641}" type="presOf" srcId="{AFE1BEB8-1A98-423B-B012-A5FF9DD1C645}" destId="{3DEA8B0B-89A0-4635-96DD-E349FF61C3C9}" srcOrd="0" destOrd="3" presId="urn:microsoft.com/office/officeart/2018/2/layout/IconLabelDescriptionList"/>
    <dgm:cxn modelId="{5134B7D0-BBDE-4737-BD62-0B60F5D62E1A}" type="presOf" srcId="{C09869FA-48A0-4431-9F84-C12503A63292}" destId="{3DEA8B0B-89A0-4635-96DD-E349FF61C3C9}" srcOrd="0" destOrd="1" presId="urn:microsoft.com/office/officeart/2018/2/layout/IconLabelDescriptionList"/>
    <dgm:cxn modelId="{1E5758D1-36AA-4D5F-B01F-71280352CD39}" srcId="{FD5C07BF-14EB-439C-92AB-B7CD3C8E626A}" destId="{6251C44D-A362-45DF-9018-C35037291239}" srcOrd="1" destOrd="0" parTransId="{40CEC46D-6CFF-47DB-89BE-21A6C3C8663C}" sibTransId="{47FA0492-D72B-40F5-B0FA-79A1774B4957}"/>
    <dgm:cxn modelId="{CF77F3D1-6146-4358-B371-BAEA63BE8327}" srcId="{415E1971-5D20-4E4E-8D13-7C29637AA4D2}" destId="{153FD1EE-C7C0-4FF0-8ECC-89092887958C}" srcOrd="1" destOrd="0" parTransId="{F54D072F-7D9A-4B1E-A9E6-C58DEBE9AB4A}" sibTransId="{A2B66F56-5AE5-4214-9653-1181F0B2D507}"/>
    <dgm:cxn modelId="{592993D3-A955-4508-9FD1-27D72007A1FC}" type="presOf" srcId="{675173DE-D2C5-4C4B-9AFB-B7D69BF42894}" destId="{681F579A-DA05-4329-A6BE-AF531ABF050E}" srcOrd="0" destOrd="2" presId="urn:microsoft.com/office/officeart/2018/2/layout/IconLabelDescriptionList"/>
    <dgm:cxn modelId="{704286D5-9ADD-41C8-8A7B-B5814AD0BA8C}" type="presOf" srcId="{8C49FB4C-6087-495C-A310-A82A84B0DB88}" destId="{D3B45629-FB6D-4AE9-BFC2-B06968045F6E}" srcOrd="0" destOrd="0" presId="urn:microsoft.com/office/officeart/2018/2/layout/IconLabelDescriptionList"/>
    <dgm:cxn modelId="{877E56D7-C707-423E-A2C2-07BCB1209489}" srcId="{ED07AEF7-C8B4-4968-99C0-4FB088301288}" destId="{FD5C07BF-14EB-439C-92AB-B7CD3C8E626A}" srcOrd="4" destOrd="0" parTransId="{3450B63B-0838-48DC-A8F3-ED5AF3E2A750}" sibTransId="{DF98AF45-5F04-439F-87D2-80CF69B5076B}"/>
    <dgm:cxn modelId="{E6A1B9DF-137E-4F36-8654-29524148F029}" srcId="{ECD23AAB-0A4C-4E23-AD48-E86B172E4B9E}" destId="{7C7EB6A5-83AF-44F5-9BCD-B4E506DE6184}" srcOrd="1" destOrd="0" parTransId="{39BEC026-96FA-4314-8032-B90E67650A22}" sibTransId="{99894916-75DE-4B51-ABD4-8C8873C3573C}"/>
    <dgm:cxn modelId="{310160E0-491A-4184-A98A-0A6A63DB524E}" type="presOf" srcId="{DB5BFBAA-F0D7-4AB5-A8F4-CB944B9905B4}" destId="{91EC9350-76B5-41EC-8E48-36E3D89BF778}" srcOrd="0" destOrd="0" presId="urn:microsoft.com/office/officeart/2018/2/layout/IconLabelDescriptionList"/>
    <dgm:cxn modelId="{15A7BDEA-EEBB-4C59-80CF-7947938761D1}" type="presOf" srcId="{ED07AEF7-C8B4-4968-99C0-4FB088301288}" destId="{DA5F4432-2F58-46E5-BAF9-F75E55165457}" srcOrd="0" destOrd="0" presId="urn:microsoft.com/office/officeart/2018/2/layout/IconLabelDescriptionList"/>
    <dgm:cxn modelId="{6326A0F0-4917-4110-847E-13AE83945688}" type="presOf" srcId="{A82B28AE-F0D5-4DE7-B7D0-847BA276D63B}" destId="{91EC9350-76B5-41EC-8E48-36E3D89BF778}" srcOrd="0" destOrd="2" presId="urn:microsoft.com/office/officeart/2018/2/layout/IconLabelDescriptionList"/>
    <dgm:cxn modelId="{60D3AAF1-1433-4FB4-AE4C-89EC59798952}" type="presOf" srcId="{FD5C07BF-14EB-439C-92AB-B7CD3C8E626A}" destId="{40495C8F-ABEF-4DB3-9BE8-A53F74C87E37}" srcOrd="0" destOrd="0" presId="urn:microsoft.com/office/officeart/2018/2/layout/IconLabelDescriptionList"/>
    <dgm:cxn modelId="{0650DAF1-2FA6-4222-ADEB-FB20031DE7B8}" srcId="{D90D6432-3BD4-443D-B1C3-516D8DF6B054}" destId="{AFE1BEB8-1A98-423B-B012-A5FF9DD1C645}" srcOrd="3" destOrd="0" parTransId="{9882E06E-923C-4724-9F77-D8A7AB16948B}" sibTransId="{26546CA0-22A9-44DA-B3B6-89B6526345E3}"/>
    <dgm:cxn modelId="{8F7BA8F9-0870-4DA6-BC54-5FA5CEE63D5D}" srcId="{D90D6432-3BD4-443D-B1C3-516D8DF6B054}" destId="{3283C2FA-A0E8-4E4D-B3F4-9BC53CF6303F}" srcOrd="0" destOrd="0" parTransId="{D791B763-425C-4C48-92CC-67FAEFA2D2CB}" sibTransId="{D01E2695-11D0-4698-96B0-56820FFBE0E8}"/>
    <dgm:cxn modelId="{C44F34FE-2A56-4A64-8A69-5C781C40F40D}" srcId="{415E1971-5D20-4E4E-8D13-7C29637AA4D2}" destId="{81A6A442-2F1D-44CA-83E0-D582CF2EC5AB}" srcOrd="3" destOrd="0" parTransId="{FBA1457C-D3C5-4E37-B4CE-B6DEF6CBB0E1}" sibTransId="{13F34583-A7A6-490A-A3C1-B3508E8FEB15}"/>
    <dgm:cxn modelId="{86B05385-BA7B-4174-9AA8-BF2287574C66}" type="presParOf" srcId="{DA5F4432-2F58-46E5-BAF9-F75E55165457}" destId="{E044B3F2-8516-411C-AA84-3A3BED1FBE23}" srcOrd="0" destOrd="0" presId="urn:microsoft.com/office/officeart/2018/2/layout/IconLabelDescriptionList"/>
    <dgm:cxn modelId="{F5314087-8E89-4052-B027-B837134E5BE7}" type="presParOf" srcId="{E044B3F2-8516-411C-AA84-3A3BED1FBE23}" destId="{78F0FA57-A204-49E9-AB9A-D200C91140F1}" srcOrd="0" destOrd="0" presId="urn:microsoft.com/office/officeart/2018/2/layout/IconLabelDescriptionList"/>
    <dgm:cxn modelId="{DF31873E-93E0-4A72-B19B-20FBE731B1DA}" type="presParOf" srcId="{E044B3F2-8516-411C-AA84-3A3BED1FBE23}" destId="{57AD48E7-5D79-45E3-9BF9-2661A979B0C2}" srcOrd="1" destOrd="0" presId="urn:microsoft.com/office/officeart/2018/2/layout/IconLabelDescriptionList"/>
    <dgm:cxn modelId="{F1345162-C052-4A41-8153-1091AE066900}" type="presParOf" srcId="{E044B3F2-8516-411C-AA84-3A3BED1FBE23}" destId="{99286BDD-5451-4F76-8FF7-304CDDFD5D3D}" srcOrd="2" destOrd="0" presId="urn:microsoft.com/office/officeart/2018/2/layout/IconLabelDescriptionList"/>
    <dgm:cxn modelId="{98C9C5B3-AFF9-4CDA-B2F6-C385DD32E17F}" type="presParOf" srcId="{E044B3F2-8516-411C-AA84-3A3BED1FBE23}" destId="{337CCE1C-1B1D-4516-845E-C86D5DEFBD1B}" srcOrd="3" destOrd="0" presId="urn:microsoft.com/office/officeart/2018/2/layout/IconLabelDescriptionList"/>
    <dgm:cxn modelId="{F4C792DC-732F-4087-8FA9-8E8EA54A3A2E}" type="presParOf" srcId="{E044B3F2-8516-411C-AA84-3A3BED1FBE23}" destId="{BB3ADF87-57AD-49A0-8400-47C343C8B625}" srcOrd="4" destOrd="0" presId="urn:microsoft.com/office/officeart/2018/2/layout/IconLabelDescriptionList"/>
    <dgm:cxn modelId="{1DFCC0ED-F80E-44F3-957C-8689749C921F}" type="presParOf" srcId="{DA5F4432-2F58-46E5-BAF9-F75E55165457}" destId="{0AC18299-A392-429F-86F2-B2C279B7CCD4}" srcOrd="1" destOrd="0" presId="urn:microsoft.com/office/officeart/2018/2/layout/IconLabelDescriptionList"/>
    <dgm:cxn modelId="{726D2581-9E14-45FA-9FB1-4F0F967CFF98}" type="presParOf" srcId="{DA5F4432-2F58-46E5-BAF9-F75E55165457}" destId="{5BF63CC5-FD78-48E1-AE04-1343952B27C5}" srcOrd="2" destOrd="0" presId="urn:microsoft.com/office/officeart/2018/2/layout/IconLabelDescriptionList"/>
    <dgm:cxn modelId="{3E632737-536B-4C66-87B1-CAC8BDBFEE2F}" type="presParOf" srcId="{5BF63CC5-FD78-48E1-AE04-1343952B27C5}" destId="{5849BCCD-AFF1-4EC5-8B36-45B747888477}" srcOrd="0" destOrd="0" presId="urn:microsoft.com/office/officeart/2018/2/layout/IconLabelDescriptionList"/>
    <dgm:cxn modelId="{990BCD17-4A2E-4B36-A6FC-334E9DCDB2DB}" type="presParOf" srcId="{5BF63CC5-FD78-48E1-AE04-1343952B27C5}" destId="{C72FFD2F-05CA-40A4-B2EE-8CCFA34A689F}" srcOrd="1" destOrd="0" presId="urn:microsoft.com/office/officeart/2018/2/layout/IconLabelDescriptionList"/>
    <dgm:cxn modelId="{CBDA978D-675B-4292-B20F-8EE5AB892254}" type="presParOf" srcId="{5BF63CC5-FD78-48E1-AE04-1343952B27C5}" destId="{FD1D3E76-A1A1-40EB-9AAF-98DE27792321}" srcOrd="2" destOrd="0" presId="urn:microsoft.com/office/officeart/2018/2/layout/IconLabelDescriptionList"/>
    <dgm:cxn modelId="{AED838C3-1BF5-43EA-91A2-A0224D554CB9}" type="presParOf" srcId="{5BF63CC5-FD78-48E1-AE04-1343952B27C5}" destId="{5C83DED6-1E12-4A50-AC52-27AF92E454AE}" srcOrd="3" destOrd="0" presId="urn:microsoft.com/office/officeart/2018/2/layout/IconLabelDescriptionList"/>
    <dgm:cxn modelId="{16674ECE-1FCF-4782-9859-0EA36EFAFFF1}" type="presParOf" srcId="{5BF63CC5-FD78-48E1-AE04-1343952B27C5}" destId="{7F32D4ED-596A-479A-83DF-B9DFD4275136}" srcOrd="4" destOrd="0" presId="urn:microsoft.com/office/officeart/2018/2/layout/IconLabelDescriptionList"/>
    <dgm:cxn modelId="{9358DCF0-45A6-4ECF-86B1-667FBCB28823}" type="presParOf" srcId="{DA5F4432-2F58-46E5-BAF9-F75E55165457}" destId="{B05B730F-52EA-4749-B5D6-27C5DF362D3C}" srcOrd="3" destOrd="0" presId="urn:microsoft.com/office/officeart/2018/2/layout/IconLabelDescriptionList"/>
    <dgm:cxn modelId="{28DACD31-23CB-4CFD-B523-84A497829A99}" type="presParOf" srcId="{DA5F4432-2F58-46E5-BAF9-F75E55165457}" destId="{F0EBC3EA-939B-4CE7-9C04-F6E39B5E2FC9}" srcOrd="4" destOrd="0" presId="urn:microsoft.com/office/officeart/2018/2/layout/IconLabelDescriptionList"/>
    <dgm:cxn modelId="{6D7CBBC5-14F1-410E-82D1-50EA890C003D}" type="presParOf" srcId="{F0EBC3EA-939B-4CE7-9C04-F6E39B5E2FC9}" destId="{D07712E9-23D1-492E-A704-78E522AAD10A}" srcOrd="0" destOrd="0" presId="urn:microsoft.com/office/officeart/2018/2/layout/IconLabelDescriptionList"/>
    <dgm:cxn modelId="{6C8826E1-84B0-49E1-9237-C861B854887F}" type="presParOf" srcId="{F0EBC3EA-939B-4CE7-9C04-F6E39B5E2FC9}" destId="{AE1C104C-7E43-4722-9253-B13EDABD3227}" srcOrd="1" destOrd="0" presId="urn:microsoft.com/office/officeart/2018/2/layout/IconLabelDescriptionList"/>
    <dgm:cxn modelId="{229CE6DF-5479-42B2-A6CB-4207BF0444AC}" type="presParOf" srcId="{F0EBC3EA-939B-4CE7-9C04-F6E39B5E2FC9}" destId="{08256EB2-7A15-4B46-A671-53A91921FE04}" srcOrd="2" destOrd="0" presId="urn:microsoft.com/office/officeart/2018/2/layout/IconLabelDescriptionList"/>
    <dgm:cxn modelId="{D8C2B92F-4893-45B1-A8D5-99C33559BDD7}" type="presParOf" srcId="{F0EBC3EA-939B-4CE7-9C04-F6E39B5E2FC9}" destId="{CE9DD095-5974-4CEB-B34B-187C2E63E69A}" srcOrd="3" destOrd="0" presId="urn:microsoft.com/office/officeart/2018/2/layout/IconLabelDescriptionList"/>
    <dgm:cxn modelId="{8D7E43C3-5AA2-4FEA-9AEA-DA3F31121C60}" type="presParOf" srcId="{F0EBC3EA-939B-4CE7-9C04-F6E39B5E2FC9}" destId="{E0121141-D6EF-4060-9978-D344E8F65DFB}" srcOrd="4" destOrd="0" presId="urn:microsoft.com/office/officeart/2018/2/layout/IconLabelDescriptionList"/>
    <dgm:cxn modelId="{0F4B00A4-2924-421E-BCBD-54E085A53E67}" type="presParOf" srcId="{DA5F4432-2F58-46E5-BAF9-F75E55165457}" destId="{5B54B9E7-FAFB-4A1A-A537-B81049939BC6}" srcOrd="5" destOrd="0" presId="urn:microsoft.com/office/officeart/2018/2/layout/IconLabelDescriptionList"/>
    <dgm:cxn modelId="{27749F08-6B5E-4346-B0EA-387F76CB6244}" type="presParOf" srcId="{DA5F4432-2F58-46E5-BAF9-F75E55165457}" destId="{57FB8E4E-ED7F-4006-B687-BE26775174EE}" srcOrd="6" destOrd="0" presId="urn:microsoft.com/office/officeart/2018/2/layout/IconLabelDescriptionList"/>
    <dgm:cxn modelId="{7CEB4491-2745-4085-808F-B57D6797BB70}" type="presParOf" srcId="{57FB8E4E-ED7F-4006-B687-BE26775174EE}" destId="{781BF824-880E-4FB7-903B-E0A0FEB15781}" srcOrd="0" destOrd="0" presId="urn:microsoft.com/office/officeart/2018/2/layout/IconLabelDescriptionList"/>
    <dgm:cxn modelId="{AD4195C2-1B57-4A98-B74E-CEACB19F5438}" type="presParOf" srcId="{57FB8E4E-ED7F-4006-B687-BE26775174EE}" destId="{621BC759-EBF2-410A-8369-56039DAD6BEB}" srcOrd="1" destOrd="0" presId="urn:microsoft.com/office/officeart/2018/2/layout/IconLabelDescriptionList"/>
    <dgm:cxn modelId="{5AC0352D-EF8D-4830-8514-416ED7048408}" type="presParOf" srcId="{57FB8E4E-ED7F-4006-B687-BE26775174EE}" destId="{D3B45629-FB6D-4AE9-BFC2-B06968045F6E}" srcOrd="2" destOrd="0" presId="urn:microsoft.com/office/officeart/2018/2/layout/IconLabelDescriptionList"/>
    <dgm:cxn modelId="{83506987-C92D-44DA-BFA4-6B6826E726C7}" type="presParOf" srcId="{57FB8E4E-ED7F-4006-B687-BE26775174EE}" destId="{E85FB381-38EF-4367-97C5-AE3BA89378B8}" srcOrd="3" destOrd="0" presId="urn:microsoft.com/office/officeart/2018/2/layout/IconLabelDescriptionList"/>
    <dgm:cxn modelId="{E59216ED-A0EC-4D68-9CAD-8AEDAFBB6BF7}" type="presParOf" srcId="{57FB8E4E-ED7F-4006-B687-BE26775174EE}" destId="{681F579A-DA05-4329-A6BE-AF531ABF050E}" srcOrd="4" destOrd="0" presId="urn:microsoft.com/office/officeart/2018/2/layout/IconLabelDescriptionList"/>
    <dgm:cxn modelId="{0BBE2955-201D-4500-815B-113BB80DB74F}" type="presParOf" srcId="{DA5F4432-2F58-46E5-BAF9-F75E55165457}" destId="{A37C7993-935F-4984-BB3A-3603D3A7153A}" srcOrd="7" destOrd="0" presId="urn:microsoft.com/office/officeart/2018/2/layout/IconLabelDescriptionList"/>
    <dgm:cxn modelId="{172EBA58-3774-46C2-BECB-167534EC6686}" type="presParOf" srcId="{DA5F4432-2F58-46E5-BAF9-F75E55165457}" destId="{E5B0ADB6-B127-4C7E-8C41-D8CE273E5560}" srcOrd="8" destOrd="0" presId="urn:microsoft.com/office/officeart/2018/2/layout/IconLabelDescriptionList"/>
    <dgm:cxn modelId="{62B30547-26B2-4B9E-B389-466590F29368}" type="presParOf" srcId="{E5B0ADB6-B127-4C7E-8C41-D8CE273E5560}" destId="{A0DD6C14-82B6-45CE-825D-8B67E8DC3660}" srcOrd="0" destOrd="0" presId="urn:microsoft.com/office/officeart/2018/2/layout/IconLabelDescriptionList"/>
    <dgm:cxn modelId="{3A9C7DE7-795B-4FF6-8F0B-B11DEE12E18C}" type="presParOf" srcId="{E5B0ADB6-B127-4C7E-8C41-D8CE273E5560}" destId="{8CD3BE98-A00D-47D2-B44A-F49467F0E8B4}" srcOrd="1" destOrd="0" presId="urn:microsoft.com/office/officeart/2018/2/layout/IconLabelDescriptionList"/>
    <dgm:cxn modelId="{6AC6BB04-AC38-4160-B5D0-55D38FB23342}" type="presParOf" srcId="{E5B0ADB6-B127-4C7E-8C41-D8CE273E5560}" destId="{40495C8F-ABEF-4DB3-9BE8-A53F74C87E37}" srcOrd="2" destOrd="0" presId="urn:microsoft.com/office/officeart/2018/2/layout/IconLabelDescriptionList"/>
    <dgm:cxn modelId="{89323191-CEA4-45BC-8581-9ECF3912E702}" type="presParOf" srcId="{E5B0ADB6-B127-4C7E-8C41-D8CE273E5560}" destId="{3A5B2826-016B-4A04-8507-36286D92BEB3}" srcOrd="3" destOrd="0" presId="urn:microsoft.com/office/officeart/2018/2/layout/IconLabelDescriptionList"/>
    <dgm:cxn modelId="{F7EB282F-2871-4784-B6C6-B2BFC2BCE9F9}" type="presParOf" srcId="{E5B0ADB6-B127-4C7E-8C41-D8CE273E5560}" destId="{AAAD63BB-495A-4097-9B35-1EF26ACD186A}" srcOrd="4" destOrd="0" presId="urn:microsoft.com/office/officeart/2018/2/layout/IconLabelDescriptionList"/>
    <dgm:cxn modelId="{5580F169-8E78-443E-8E33-B3EEB7CA8AEC}" type="presParOf" srcId="{DA5F4432-2F58-46E5-BAF9-F75E55165457}" destId="{78CD6EFC-93D5-4D4B-AC62-34E48CF7AA5D}" srcOrd="9" destOrd="0" presId="urn:microsoft.com/office/officeart/2018/2/layout/IconLabelDescriptionList"/>
    <dgm:cxn modelId="{38C93CCB-9530-4E78-852C-E7B59C5F8460}" type="presParOf" srcId="{DA5F4432-2F58-46E5-BAF9-F75E55165457}" destId="{58C0A0D2-4916-4A44-B7B3-1B0ABEE70B6E}" srcOrd="10" destOrd="0" presId="urn:microsoft.com/office/officeart/2018/2/layout/IconLabelDescriptionList"/>
    <dgm:cxn modelId="{B9EB87AF-899A-4746-B0B8-E993B6BE63F2}" type="presParOf" srcId="{58C0A0D2-4916-4A44-B7B3-1B0ABEE70B6E}" destId="{9E41C131-B1B0-4346-BE27-5885B4AEA544}" srcOrd="0" destOrd="0" presId="urn:microsoft.com/office/officeart/2018/2/layout/IconLabelDescriptionList"/>
    <dgm:cxn modelId="{3C737C9E-0B2B-4C83-B463-ED1C09030056}" type="presParOf" srcId="{58C0A0D2-4916-4A44-B7B3-1B0ABEE70B6E}" destId="{799C7BA9-3A26-416F-81DA-F900FC54816A}" srcOrd="1" destOrd="0" presId="urn:microsoft.com/office/officeart/2018/2/layout/IconLabelDescriptionList"/>
    <dgm:cxn modelId="{CCEEB1BF-A6B9-402D-BF06-6ACDE537B60F}" type="presParOf" srcId="{58C0A0D2-4916-4A44-B7B3-1B0ABEE70B6E}" destId="{6991391C-BE00-4DAE-BBAD-3676C23F9A52}" srcOrd="2" destOrd="0" presId="urn:microsoft.com/office/officeart/2018/2/layout/IconLabelDescriptionList"/>
    <dgm:cxn modelId="{91041262-FE45-431C-B2FC-54EF19A59529}" type="presParOf" srcId="{58C0A0D2-4916-4A44-B7B3-1B0ABEE70B6E}" destId="{D7BCE651-5083-4D3D-88C0-854B14DC2110}" srcOrd="3" destOrd="0" presId="urn:microsoft.com/office/officeart/2018/2/layout/IconLabelDescriptionList"/>
    <dgm:cxn modelId="{1925E4F1-7A61-485E-ACA2-B6F3C565732A}" type="presParOf" srcId="{58C0A0D2-4916-4A44-B7B3-1B0ABEE70B6E}" destId="{3DEA8B0B-89A0-4635-96DD-E349FF61C3C9}" srcOrd="4" destOrd="0" presId="urn:microsoft.com/office/officeart/2018/2/layout/IconLabelDescriptionList"/>
    <dgm:cxn modelId="{4EA70239-FC56-45F7-BA1F-1A943077AB5B}" type="presParOf" srcId="{DA5F4432-2F58-46E5-BAF9-F75E55165457}" destId="{F08C1937-98A4-42D5-8282-E4EA4054D8A2}" srcOrd="11" destOrd="0" presId="urn:microsoft.com/office/officeart/2018/2/layout/IconLabelDescriptionList"/>
    <dgm:cxn modelId="{E577FDF3-0D7B-4134-B5DE-B248533B4FD6}" type="presParOf" srcId="{DA5F4432-2F58-46E5-BAF9-F75E55165457}" destId="{4F800ED1-8C61-460A-8F93-14A1A9459D69}" srcOrd="12" destOrd="0" presId="urn:microsoft.com/office/officeart/2018/2/layout/IconLabelDescriptionList"/>
    <dgm:cxn modelId="{E8E9BBF4-B9AC-4668-BA83-1EC6BBD13BA8}" type="presParOf" srcId="{4F800ED1-8C61-460A-8F93-14A1A9459D69}" destId="{C608789E-2E58-44C1-B262-6CBECB0CA4FD}" srcOrd="0" destOrd="0" presId="urn:microsoft.com/office/officeart/2018/2/layout/IconLabelDescriptionList"/>
    <dgm:cxn modelId="{E8172158-086A-4AE7-82E2-72A2AC51FDD7}" type="presParOf" srcId="{4F800ED1-8C61-460A-8F93-14A1A9459D69}" destId="{E1D273CD-6738-4706-8922-4EC0B0975195}" srcOrd="1" destOrd="0" presId="urn:microsoft.com/office/officeart/2018/2/layout/IconLabelDescriptionList"/>
    <dgm:cxn modelId="{E71B72A7-B682-4916-936E-A82A9C4C80B0}" type="presParOf" srcId="{4F800ED1-8C61-460A-8F93-14A1A9459D69}" destId="{565FCEFF-03A4-4A3F-91DE-AE2333D52000}" srcOrd="2" destOrd="0" presId="urn:microsoft.com/office/officeart/2018/2/layout/IconLabelDescriptionList"/>
    <dgm:cxn modelId="{B3109FFF-97FD-47EA-BF04-B0CBFF628A76}" type="presParOf" srcId="{4F800ED1-8C61-460A-8F93-14A1A9459D69}" destId="{65B53390-4D0E-486B-8E3C-84E7042AF98D}" srcOrd="3" destOrd="0" presId="urn:microsoft.com/office/officeart/2018/2/layout/IconLabelDescriptionList"/>
    <dgm:cxn modelId="{598839CD-AF79-4401-8A5F-B655D2E78DAB}" type="presParOf" srcId="{4F800ED1-8C61-460A-8F93-14A1A9459D69}" destId="{91EC9350-76B5-41EC-8E48-36E3D89BF778}"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0FA57-A204-49E9-AB9A-D200C91140F1}">
      <dsp:nvSpPr>
        <dsp:cNvPr id="0" name=""/>
        <dsp:cNvSpPr/>
      </dsp:nvSpPr>
      <dsp:spPr>
        <a:xfrm>
          <a:off x="15351" y="176218"/>
          <a:ext cx="473788" cy="4343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286BDD-5451-4F76-8FF7-304CDDFD5D3D}">
      <dsp:nvSpPr>
        <dsp:cNvPr id="0" name=""/>
        <dsp:cNvSpPr/>
      </dsp:nvSpPr>
      <dsp:spPr>
        <a:xfrm>
          <a:off x="15351" y="775740"/>
          <a:ext cx="1353680" cy="908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Steps required for implementation - </a:t>
          </a:r>
          <a:r>
            <a:rPr lang="en-US" sz="1400" b="1" kern="1200"/>
            <a:t>6 MONTH PEROID </a:t>
          </a:r>
          <a:endParaRPr lang="en-US" sz="1400" kern="1200"/>
        </a:p>
      </dsp:txBody>
      <dsp:txXfrm>
        <a:off x="15351" y="775740"/>
        <a:ext cx="1353680" cy="908445"/>
      </dsp:txXfrm>
    </dsp:sp>
    <dsp:sp modelId="{BB3ADF87-57AD-49A0-8400-47C343C8B625}">
      <dsp:nvSpPr>
        <dsp:cNvPr id="0" name=""/>
        <dsp:cNvSpPr/>
      </dsp:nvSpPr>
      <dsp:spPr>
        <a:xfrm>
          <a:off x="15351" y="1760993"/>
          <a:ext cx="1353680" cy="2255592"/>
        </a:xfrm>
        <a:prstGeom prst="rect">
          <a:avLst/>
        </a:prstGeom>
        <a:noFill/>
        <a:ln>
          <a:noFill/>
        </a:ln>
        <a:effectLst/>
      </dsp:spPr>
      <dsp:style>
        <a:lnRef idx="0">
          <a:scrgbClr r="0" g="0" b="0"/>
        </a:lnRef>
        <a:fillRef idx="0">
          <a:scrgbClr r="0" g="0" b="0"/>
        </a:fillRef>
        <a:effectRef idx="0">
          <a:scrgbClr r="0" g="0" b="0"/>
        </a:effectRef>
        <a:fontRef idx="minor"/>
      </dsp:style>
    </dsp:sp>
    <dsp:sp modelId="{5849BCCD-AFF1-4EC5-8B36-45B747888477}">
      <dsp:nvSpPr>
        <dsp:cNvPr id="0" name=""/>
        <dsp:cNvSpPr/>
      </dsp:nvSpPr>
      <dsp:spPr>
        <a:xfrm>
          <a:off x="1605925" y="176218"/>
          <a:ext cx="473788" cy="4343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1D3E76-A1A1-40EB-9AAF-98DE27792321}">
      <dsp:nvSpPr>
        <dsp:cNvPr id="0" name=""/>
        <dsp:cNvSpPr/>
      </dsp:nvSpPr>
      <dsp:spPr>
        <a:xfrm>
          <a:off x="1605925" y="775740"/>
          <a:ext cx="1353680" cy="908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b="1" kern="1200"/>
            <a:t>Stage 1: Project Initiation and Planning (Duration: 1 Month)</a:t>
          </a:r>
          <a:endParaRPr lang="en-US" sz="1400" kern="1200"/>
        </a:p>
      </dsp:txBody>
      <dsp:txXfrm>
        <a:off x="1605925" y="775740"/>
        <a:ext cx="1353680" cy="908445"/>
      </dsp:txXfrm>
    </dsp:sp>
    <dsp:sp modelId="{7F32D4ED-596A-479A-83DF-B9DFD4275136}">
      <dsp:nvSpPr>
        <dsp:cNvPr id="0" name=""/>
        <dsp:cNvSpPr/>
      </dsp:nvSpPr>
      <dsp:spPr>
        <a:xfrm>
          <a:off x="1605925" y="1760993"/>
          <a:ext cx="1353680" cy="2255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i="1" kern="1200"/>
            <a:t>Define project scope and objectives.</a:t>
          </a:r>
          <a:endParaRPr lang="en-US" sz="1100" kern="1200"/>
        </a:p>
        <a:p>
          <a:pPr marL="0" lvl="0" indent="0" algn="l" defTabSz="488950">
            <a:lnSpc>
              <a:spcPct val="90000"/>
            </a:lnSpc>
            <a:spcBef>
              <a:spcPct val="0"/>
            </a:spcBef>
            <a:spcAft>
              <a:spcPct val="35000"/>
            </a:spcAft>
            <a:buNone/>
          </a:pPr>
          <a:r>
            <a:rPr lang="en-US" sz="1100" i="1" kern="1200"/>
            <a:t>Identify stakeholders and form a project team.</a:t>
          </a:r>
          <a:endParaRPr lang="en-US" sz="1100" kern="1200"/>
        </a:p>
        <a:p>
          <a:pPr marL="0" lvl="0" indent="0" algn="l" defTabSz="488950">
            <a:lnSpc>
              <a:spcPct val="90000"/>
            </a:lnSpc>
            <a:spcBef>
              <a:spcPct val="0"/>
            </a:spcBef>
            <a:spcAft>
              <a:spcPct val="35000"/>
            </a:spcAft>
            <a:buNone/>
          </a:pPr>
          <a:r>
            <a:rPr lang="en-US" sz="1100" i="1" kern="1200"/>
            <a:t>Conduct a feasibility study and market research on available VR technologies.</a:t>
          </a:r>
          <a:endParaRPr lang="en-US" sz="1100" kern="1200"/>
        </a:p>
        <a:p>
          <a:pPr marL="0" lvl="0" indent="0" algn="l" defTabSz="488950">
            <a:lnSpc>
              <a:spcPct val="90000"/>
            </a:lnSpc>
            <a:spcBef>
              <a:spcPct val="0"/>
            </a:spcBef>
            <a:spcAft>
              <a:spcPct val="35000"/>
            </a:spcAft>
            <a:buNone/>
          </a:pPr>
          <a:r>
            <a:rPr lang="en-US" sz="1100" i="1" kern="1200"/>
            <a:t>Create a gantt chart to project the development timeline.</a:t>
          </a:r>
          <a:endParaRPr lang="en-US" sz="1100" kern="1200"/>
        </a:p>
      </dsp:txBody>
      <dsp:txXfrm>
        <a:off x="1605925" y="1760993"/>
        <a:ext cx="1353680" cy="2255592"/>
      </dsp:txXfrm>
    </dsp:sp>
    <dsp:sp modelId="{D07712E9-23D1-492E-A704-78E522AAD10A}">
      <dsp:nvSpPr>
        <dsp:cNvPr id="0" name=""/>
        <dsp:cNvSpPr/>
      </dsp:nvSpPr>
      <dsp:spPr>
        <a:xfrm>
          <a:off x="3196499" y="176218"/>
          <a:ext cx="473788" cy="4343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256EB2-7A15-4B46-A671-53A91921FE04}">
      <dsp:nvSpPr>
        <dsp:cNvPr id="0" name=""/>
        <dsp:cNvSpPr/>
      </dsp:nvSpPr>
      <dsp:spPr>
        <a:xfrm>
          <a:off x="3196499" y="775740"/>
          <a:ext cx="1353680" cy="908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b="1" kern="1200"/>
            <a:t>Stage 2: Technology Acquisition and Setup (Duration: 1 Month)</a:t>
          </a:r>
          <a:endParaRPr lang="en-US" sz="1400" kern="1200"/>
        </a:p>
      </dsp:txBody>
      <dsp:txXfrm>
        <a:off x="3196499" y="775740"/>
        <a:ext cx="1353680" cy="908445"/>
      </dsp:txXfrm>
    </dsp:sp>
    <dsp:sp modelId="{E0121141-D6EF-4060-9978-D344E8F65DFB}">
      <dsp:nvSpPr>
        <dsp:cNvPr id="0" name=""/>
        <dsp:cNvSpPr/>
      </dsp:nvSpPr>
      <dsp:spPr>
        <a:xfrm>
          <a:off x="3196499" y="1760993"/>
          <a:ext cx="1353680" cy="2255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i="1" kern="1200"/>
            <a:t>Select appropriate VR hardware and software platforms.</a:t>
          </a:r>
          <a:endParaRPr lang="en-US" sz="1100" kern="1200"/>
        </a:p>
        <a:p>
          <a:pPr marL="0" lvl="0" indent="0" algn="l" defTabSz="488950">
            <a:lnSpc>
              <a:spcPct val="90000"/>
            </a:lnSpc>
            <a:spcBef>
              <a:spcPct val="0"/>
            </a:spcBef>
            <a:spcAft>
              <a:spcPct val="35000"/>
            </a:spcAft>
            <a:buNone/>
          </a:pPr>
          <a:r>
            <a:rPr lang="en-US" sz="1100" i="1" kern="1200"/>
            <a:t>Purchase or lease VR equipment and software licenses.</a:t>
          </a:r>
          <a:endParaRPr lang="en-US" sz="1100" kern="1200"/>
        </a:p>
        <a:p>
          <a:pPr marL="0" lvl="0" indent="0" algn="l" defTabSz="488950">
            <a:lnSpc>
              <a:spcPct val="90000"/>
            </a:lnSpc>
            <a:spcBef>
              <a:spcPct val="0"/>
            </a:spcBef>
            <a:spcAft>
              <a:spcPct val="35000"/>
            </a:spcAft>
            <a:buNone/>
          </a:pPr>
          <a:r>
            <a:rPr lang="en-US" sz="1100" i="1" kern="1200"/>
            <a:t>Set up VR lab space and install necessary technology.</a:t>
          </a:r>
          <a:endParaRPr lang="en-US" sz="1100" kern="1200"/>
        </a:p>
        <a:p>
          <a:pPr marL="0" lvl="0" indent="0" algn="l" defTabSz="488950">
            <a:lnSpc>
              <a:spcPct val="90000"/>
            </a:lnSpc>
            <a:spcBef>
              <a:spcPct val="0"/>
            </a:spcBef>
            <a:spcAft>
              <a:spcPct val="35000"/>
            </a:spcAft>
            <a:buNone/>
          </a:pPr>
          <a:r>
            <a:rPr lang="en-US" sz="1100" i="1" kern="1200"/>
            <a:t>Test equipment and software for functionality</a:t>
          </a:r>
          <a:endParaRPr lang="en-US" sz="1100" kern="1200"/>
        </a:p>
      </dsp:txBody>
      <dsp:txXfrm>
        <a:off x="3196499" y="1760993"/>
        <a:ext cx="1353680" cy="2255592"/>
      </dsp:txXfrm>
    </dsp:sp>
    <dsp:sp modelId="{781BF824-880E-4FB7-903B-E0A0FEB15781}">
      <dsp:nvSpPr>
        <dsp:cNvPr id="0" name=""/>
        <dsp:cNvSpPr/>
      </dsp:nvSpPr>
      <dsp:spPr>
        <a:xfrm>
          <a:off x="4787074" y="176218"/>
          <a:ext cx="473788" cy="4343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B45629-FB6D-4AE9-BFC2-B06968045F6E}">
      <dsp:nvSpPr>
        <dsp:cNvPr id="0" name=""/>
        <dsp:cNvSpPr/>
      </dsp:nvSpPr>
      <dsp:spPr>
        <a:xfrm>
          <a:off x="4787074" y="775740"/>
          <a:ext cx="1353680" cy="908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b="1" kern="1200"/>
            <a:t>Stage 3: Curriculum Development (Duration: 1.5 Months)</a:t>
          </a:r>
          <a:endParaRPr lang="en-US" sz="1400" kern="1200"/>
        </a:p>
      </dsp:txBody>
      <dsp:txXfrm>
        <a:off x="4787074" y="775740"/>
        <a:ext cx="1353680" cy="908445"/>
      </dsp:txXfrm>
    </dsp:sp>
    <dsp:sp modelId="{681F579A-DA05-4329-A6BE-AF531ABF050E}">
      <dsp:nvSpPr>
        <dsp:cNvPr id="0" name=""/>
        <dsp:cNvSpPr/>
      </dsp:nvSpPr>
      <dsp:spPr>
        <a:xfrm>
          <a:off x="4787074" y="1760993"/>
          <a:ext cx="1353680" cy="2255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i="1" kern="1200"/>
            <a:t>Define learning outcomes for the VR-enhanced module.</a:t>
          </a:r>
          <a:endParaRPr lang="en-US" sz="1100" kern="1200"/>
        </a:p>
        <a:p>
          <a:pPr marL="0" lvl="0" indent="0" algn="l" defTabSz="488950">
            <a:lnSpc>
              <a:spcPct val="90000"/>
            </a:lnSpc>
            <a:spcBef>
              <a:spcPct val="0"/>
            </a:spcBef>
            <a:spcAft>
              <a:spcPct val="35000"/>
            </a:spcAft>
            <a:buNone/>
          </a:pPr>
          <a:r>
            <a:rPr lang="en-US" sz="1100" i="1" kern="1200"/>
            <a:t>Collaborate with subject matter experts to design VR content and experiences.</a:t>
          </a:r>
          <a:endParaRPr lang="en-US" sz="1100" kern="1200"/>
        </a:p>
        <a:p>
          <a:pPr marL="0" lvl="0" indent="0" algn="l" defTabSz="488950">
            <a:lnSpc>
              <a:spcPct val="90000"/>
            </a:lnSpc>
            <a:spcBef>
              <a:spcPct val="0"/>
            </a:spcBef>
            <a:spcAft>
              <a:spcPct val="35000"/>
            </a:spcAft>
            <a:buNone/>
          </a:pPr>
          <a:r>
            <a:rPr lang="en-US" sz="1100" i="1" kern="1200"/>
            <a:t>Develop instructional materials and assessments.</a:t>
          </a:r>
          <a:endParaRPr lang="en-US" sz="1100" kern="1200"/>
        </a:p>
        <a:p>
          <a:pPr marL="0" lvl="0" indent="0" algn="l" defTabSz="488950">
            <a:lnSpc>
              <a:spcPct val="90000"/>
            </a:lnSpc>
            <a:spcBef>
              <a:spcPct val="0"/>
            </a:spcBef>
            <a:spcAft>
              <a:spcPct val="35000"/>
            </a:spcAft>
            <a:buNone/>
          </a:pPr>
          <a:r>
            <a:rPr lang="en-US" sz="1100" i="1" kern="1200"/>
            <a:t>Integrate VR experiences with traditional teaching methods</a:t>
          </a:r>
          <a:endParaRPr lang="en-US" sz="1100" kern="1200"/>
        </a:p>
      </dsp:txBody>
      <dsp:txXfrm>
        <a:off x="4787074" y="1760993"/>
        <a:ext cx="1353680" cy="2255592"/>
      </dsp:txXfrm>
    </dsp:sp>
    <dsp:sp modelId="{A0DD6C14-82B6-45CE-825D-8B67E8DC3660}">
      <dsp:nvSpPr>
        <dsp:cNvPr id="0" name=""/>
        <dsp:cNvSpPr/>
      </dsp:nvSpPr>
      <dsp:spPr>
        <a:xfrm>
          <a:off x="6377648" y="176218"/>
          <a:ext cx="473788" cy="43438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495C8F-ABEF-4DB3-9BE8-A53F74C87E37}">
      <dsp:nvSpPr>
        <dsp:cNvPr id="0" name=""/>
        <dsp:cNvSpPr/>
      </dsp:nvSpPr>
      <dsp:spPr>
        <a:xfrm>
          <a:off x="6377648" y="775740"/>
          <a:ext cx="1353680" cy="908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b="1" kern="1200"/>
            <a:t>Stage 4: Staff Training and Pilot Testing (Duration: 1 Month)</a:t>
          </a:r>
          <a:endParaRPr lang="en-US" sz="1400" kern="1200"/>
        </a:p>
      </dsp:txBody>
      <dsp:txXfrm>
        <a:off x="6377648" y="775740"/>
        <a:ext cx="1353680" cy="908445"/>
      </dsp:txXfrm>
    </dsp:sp>
    <dsp:sp modelId="{AAAD63BB-495A-4097-9B35-1EF26ACD186A}">
      <dsp:nvSpPr>
        <dsp:cNvPr id="0" name=""/>
        <dsp:cNvSpPr/>
      </dsp:nvSpPr>
      <dsp:spPr>
        <a:xfrm>
          <a:off x="6377648" y="1760993"/>
          <a:ext cx="1353680" cy="2255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i="1" kern="1200"/>
            <a:t>Train faculty and support staff on VR technology</a:t>
          </a:r>
          <a:endParaRPr lang="en-US" sz="1100" kern="1200"/>
        </a:p>
        <a:p>
          <a:pPr marL="0" lvl="0" indent="0" algn="l" defTabSz="488950">
            <a:lnSpc>
              <a:spcPct val="90000"/>
            </a:lnSpc>
            <a:spcBef>
              <a:spcPct val="0"/>
            </a:spcBef>
            <a:spcAft>
              <a:spcPct val="35000"/>
            </a:spcAft>
            <a:buNone/>
          </a:pPr>
          <a:r>
            <a:rPr lang="en-US" sz="1100" i="1" kern="1200"/>
            <a:t>Conduct a pilot test with a small group of students.</a:t>
          </a:r>
          <a:endParaRPr lang="en-US" sz="1100" kern="1200"/>
        </a:p>
        <a:p>
          <a:pPr marL="0" lvl="0" indent="0" algn="l" defTabSz="488950">
            <a:lnSpc>
              <a:spcPct val="90000"/>
            </a:lnSpc>
            <a:spcBef>
              <a:spcPct val="0"/>
            </a:spcBef>
            <a:spcAft>
              <a:spcPct val="35000"/>
            </a:spcAft>
            <a:buNone/>
          </a:pPr>
          <a:r>
            <a:rPr lang="en-US" sz="1100" i="1" kern="1200"/>
            <a:t>Collect feedback and make necessary adjustments to the module.</a:t>
          </a:r>
          <a:endParaRPr lang="en-US" sz="1100" kern="1200"/>
        </a:p>
        <a:p>
          <a:pPr marL="0" lvl="0" indent="0" algn="l" defTabSz="488950">
            <a:lnSpc>
              <a:spcPct val="90000"/>
            </a:lnSpc>
            <a:spcBef>
              <a:spcPct val="0"/>
            </a:spcBef>
            <a:spcAft>
              <a:spcPct val="35000"/>
            </a:spcAft>
            <a:buNone/>
          </a:pPr>
          <a:r>
            <a:rPr lang="en-US" sz="1100" i="1" kern="1200"/>
            <a:t>Finalize the module design based on pilot test outcomes</a:t>
          </a:r>
          <a:endParaRPr lang="en-US" sz="1100" kern="1200"/>
        </a:p>
      </dsp:txBody>
      <dsp:txXfrm>
        <a:off x="6377648" y="1760993"/>
        <a:ext cx="1353680" cy="2255592"/>
      </dsp:txXfrm>
    </dsp:sp>
    <dsp:sp modelId="{9E41C131-B1B0-4346-BE27-5885B4AEA544}">
      <dsp:nvSpPr>
        <dsp:cNvPr id="0" name=""/>
        <dsp:cNvSpPr/>
      </dsp:nvSpPr>
      <dsp:spPr>
        <a:xfrm>
          <a:off x="7968223" y="176218"/>
          <a:ext cx="473788" cy="43438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91391C-BE00-4DAE-BBAD-3676C23F9A52}">
      <dsp:nvSpPr>
        <dsp:cNvPr id="0" name=""/>
        <dsp:cNvSpPr/>
      </dsp:nvSpPr>
      <dsp:spPr>
        <a:xfrm>
          <a:off x="7968223" y="775740"/>
          <a:ext cx="1353680" cy="908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b="1" kern="1200"/>
            <a:t>Stage 5: Module Implementation (Duration: 0.5 Months)</a:t>
          </a:r>
          <a:endParaRPr lang="en-US" sz="1400" kern="1200"/>
        </a:p>
      </dsp:txBody>
      <dsp:txXfrm>
        <a:off x="7968223" y="775740"/>
        <a:ext cx="1353680" cy="908445"/>
      </dsp:txXfrm>
    </dsp:sp>
    <dsp:sp modelId="{3DEA8B0B-89A0-4635-96DD-E349FF61C3C9}">
      <dsp:nvSpPr>
        <dsp:cNvPr id="0" name=""/>
        <dsp:cNvSpPr/>
      </dsp:nvSpPr>
      <dsp:spPr>
        <a:xfrm>
          <a:off x="7968223" y="1760993"/>
          <a:ext cx="1353680" cy="2255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i="1" kern="1200"/>
            <a:t>Promote the new VR-enhanced module to students.</a:t>
          </a:r>
          <a:endParaRPr lang="en-US" sz="1100" kern="1200"/>
        </a:p>
        <a:p>
          <a:pPr marL="0" lvl="0" indent="0" algn="l" defTabSz="488950">
            <a:lnSpc>
              <a:spcPct val="90000"/>
            </a:lnSpc>
            <a:spcBef>
              <a:spcPct val="0"/>
            </a:spcBef>
            <a:spcAft>
              <a:spcPct val="35000"/>
            </a:spcAft>
            <a:buNone/>
          </a:pPr>
          <a:r>
            <a:rPr lang="en-US" sz="1100" i="1" kern="1200"/>
            <a:t>Enroll students and provide access to VR resources.</a:t>
          </a:r>
          <a:endParaRPr lang="en-US" sz="1100" kern="1200"/>
        </a:p>
        <a:p>
          <a:pPr marL="0" lvl="0" indent="0" algn="l" defTabSz="488950">
            <a:lnSpc>
              <a:spcPct val="90000"/>
            </a:lnSpc>
            <a:spcBef>
              <a:spcPct val="0"/>
            </a:spcBef>
            <a:spcAft>
              <a:spcPct val="35000"/>
            </a:spcAft>
            <a:buNone/>
          </a:pPr>
          <a:r>
            <a:rPr lang="en-US" sz="1100" i="1" kern="1200"/>
            <a:t>Launch the module and monitor the initial phase of implementation.</a:t>
          </a:r>
          <a:endParaRPr lang="en-US" sz="1100" kern="1200"/>
        </a:p>
        <a:p>
          <a:pPr marL="0" lvl="0" indent="0" algn="l" defTabSz="488950">
            <a:lnSpc>
              <a:spcPct val="90000"/>
            </a:lnSpc>
            <a:spcBef>
              <a:spcPct val="0"/>
            </a:spcBef>
            <a:spcAft>
              <a:spcPct val="35000"/>
            </a:spcAft>
            <a:buNone/>
          </a:pPr>
          <a:r>
            <a:rPr lang="en-US" sz="1100" i="1" kern="1200"/>
            <a:t>Address any technical or instructional issues that arise.</a:t>
          </a:r>
          <a:endParaRPr lang="en-US" sz="1100" kern="1200"/>
        </a:p>
      </dsp:txBody>
      <dsp:txXfrm>
        <a:off x="7968223" y="1760993"/>
        <a:ext cx="1353680" cy="2255592"/>
      </dsp:txXfrm>
    </dsp:sp>
    <dsp:sp modelId="{C608789E-2E58-44C1-B262-6CBECB0CA4FD}">
      <dsp:nvSpPr>
        <dsp:cNvPr id="0" name=""/>
        <dsp:cNvSpPr/>
      </dsp:nvSpPr>
      <dsp:spPr>
        <a:xfrm>
          <a:off x="9558797" y="176218"/>
          <a:ext cx="473788" cy="43438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5FCEFF-03A4-4A3F-91DE-AE2333D52000}">
      <dsp:nvSpPr>
        <dsp:cNvPr id="0" name=""/>
        <dsp:cNvSpPr/>
      </dsp:nvSpPr>
      <dsp:spPr>
        <a:xfrm>
          <a:off x="9558797" y="775740"/>
          <a:ext cx="1353680" cy="908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b="1" kern="1200"/>
            <a:t>Stage 6: Evaluation and Reporting (Duration: 1 Month)</a:t>
          </a:r>
          <a:endParaRPr lang="en-US" sz="1400" kern="1200"/>
        </a:p>
      </dsp:txBody>
      <dsp:txXfrm>
        <a:off x="9558797" y="775740"/>
        <a:ext cx="1353680" cy="908445"/>
      </dsp:txXfrm>
    </dsp:sp>
    <dsp:sp modelId="{91EC9350-76B5-41EC-8E48-36E3D89BF778}">
      <dsp:nvSpPr>
        <dsp:cNvPr id="0" name=""/>
        <dsp:cNvSpPr/>
      </dsp:nvSpPr>
      <dsp:spPr>
        <a:xfrm>
          <a:off x="9558797" y="1760993"/>
          <a:ext cx="1353680" cy="2255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i="1" kern="1200"/>
            <a:t>Collect data on student engagement and learning outcomes.</a:t>
          </a:r>
          <a:endParaRPr lang="en-US" sz="1100" kern="1200"/>
        </a:p>
        <a:p>
          <a:pPr marL="0" lvl="0" indent="0" algn="l" defTabSz="488950">
            <a:lnSpc>
              <a:spcPct val="90000"/>
            </a:lnSpc>
            <a:spcBef>
              <a:spcPct val="0"/>
            </a:spcBef>
            <a:spcAft>
              <a:spcPct val="35000"/>
            </a:spcAft>
            <a:buNone/>
          </a:pPr>
          <a:r>
            <a:rPr lang="en-US" sz="1100" i="1" kern="1200"/>
            <a:t>Evaluate the effectiveness of the VR module against defined metrics.</a:t>
          </a:r>
          <a:endParaRPr lang="en-US" sz="1100" kern="1200"/>
        </a:p>
        <a:p>
          <a:pPr marL="0" lvl="0" indent="0" algn="l" defTabSz="488950">
            <a:lnSpc>
              <a:spcPct val="90000"/>
            </a:lnSpc>
            <a:spcBef>
              <a:spcPct val="0"/>
            </a:spcBef>
            <a:spcAft>
              <a:spcPct val="35000"/>
            </a:spcAft>
            <a:buNone/>
          </a:pPr>
          <a:r>
            <a:rPr lang="en-US" sz="1100" i="1" kern="1200"/>
            <a:t>Prepare a comprehensive report detailing the project's outcomes.</a:t>
          </a:r>
          <a:endParaRPr lang="en-US" sz="1100" kern="1200"/>
        </a:p>
        <a:p>
          <a:pPr marL="0" lvl="0" indent="0" algn="l" defTabSz="488950">
            <a:lnSpc>
              <a:spcPct val="90000"/>
            </a:lnSpc>
            <a:spcBef>
              <a:spcPct val="0"/>
            </a:spcBef>
            <a:spcAft>
              <a:spcPct val="35000"/>
            </a:spcAft>
            <a:buNone/>
          </a:pPr>
          <a:r>
            <a:rPr lang="en-US" sz="1100" i="1" kern="1200"/>
            <a:t>Present findings to stakeholders and make recommendations for future VR initiatives.</a:t>
          </a:r>
          <a:endParaRPr lang="en-US" sz="1100" kern="1200"/>
        </a:p>
      </dsp:txBody>
      <dsp:txXfrm>
        <a:off x="9558797" y="1760993"/>
        <a:ext cx="1353680" cy="225559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5/9/2024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5/9/2024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5/9/2024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5/9/2024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forbes.com/sites/bernardmarr/2021/07/23/10-best-examples-of-vr-and-ar-in-education/?sh=58df50861f48" TargetMode="External"/><Relationship Id="rId2" Type="http://schemas.openxmlformats.org/officeDocument/2006/relationships/hyperlink" Target="https://www.itransition.com/blog/vr-in-educ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657715" y="467271"/>
            <a:ext cx="4195674" cy="2052522"/>
          </a:xfrm>
        </p:spPr>
        <p:txBody>
          <a:bodyPr vert="horz" lIns="91440" tIns="45720" rIns="91440" bIns="45720" rtlCol="0" anchor="b">
            <a:normAutofit/>
          </a:bodyPr>
          <a:lstStyle/>
          <a:p>
            <a:pPr algn="l"/>
            <a:r>
              <a:rPr lang="en-US" sz="5200"/>
              <a:t>VR and Higher Education</a:t>
            </a:r>
          </a:p>
        </p:txBody>
      </p:sp>
      <p:sp>
        <p:nvSpPr>
          <p:cNvPr id="17" name="Oval 1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86A8E1A-4DCC-FF96-B175-2EDCE10BE6C8}"/>
              </a:ext>
            </a:extLst>
          </p:cNvPr>
          <p:cNvPicPr>
            <a:picLocks noChangeAspect="1"/>
          </p:cNvPicPr>
          <p:nvPr/>
        </p:nvPicPr>
        <p:blipFill rotWithShape="1">
          <a:blip r:embed="rId2"/>
          <a:srcRect l="14778" r="18471" b="-2"/>
          <a:stretch/>
        </p:blipFill>
        <p:spPr>
          <a:xfrm>
            <a:off x="31752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9"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1"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 name="TextBox 2">
            <a:extLst>
              <a:ext uri="{FF2B5EF4-FFF2-40B4-BE49-F238E27FC236}">
                <a16:creationId xmlns:a16="http://schemas.microsoft.com/office/drawing/2014/main" id="{F2346419-E2CC-5E31-BCFD-2C59562A4ACB}"/>
              </a:ext>
            </a:extLst>
          </p:cNvPr>
          <p:cNvSpPr txBox="1"/>
          <p:nvPr/>
        </p:nvSpPr>
        <p:spPr>
          <a:xfrm>
            <a:off x="6487118" y="2990818"/>
            <a:ext cx="5025911" cy="289112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b="1" dirty="0">
                <a:solidFill>
                  <a:schemeClr val="tx1">
                    <a:alpha val="80000"/>
                  </a:schemeClr>
                </a:solidFill>
              </a:rPr>
              <a:t>Team Information:</a:t>
            </a:r>
            <a:endParaRPr lang="en-US" b="1" dirty="0">
              <a:solidFill>
                <a:schemeClr val="tx1">
                  <a:alpha val="80000"/>
                </a:schemeClr>
              </a:solidFill>
            </a:endParaRPr>
          </a:p>
          <a:p>
            <a:pPr>
              <a:lnSpc>
                <a:spcPct val="90000"/>
              </a:lnSpc>
              <a:spcAft>
                <a:spcPts val="600"/>
              </a:spcAft>
            </a:pPr>
            <a:r>
              <a:rPr lang="en-US" sz="2000" dirty="0">
                <a:solidFill>
                  <a:schemeClr val="tx1">
                    <a:alpha val="80000"/>
                  </a:schemeClr>
                </a:solidFill>
              </a:rPr>
              <a:t>Benjamin Gaylard (2003557),</a:t>
            </a:r>
            <a:endParaRPr lang="en-US">
              <a:solidFill>
                <a:schemeClr val="tx1">
                  <a:alpha val="80000"/>
                </a:schemeClr>
              </a:solidFill>
            </a:endParaRPr>
          </a:p>
          <a:p>
            <a:pPr>
              <a:lnSpc>
                <a:spcPct val="90000"/>
              </a:lnSpc>
              <a:spcAft>
                <a:spcPts val="600"/>
              </a:spcAft>
            </a:pPr>
            <a:r>
              <a:rPr lang="en-US" sz="2000" dirty="0">
                <a:solidFill>
                  <a:schemeClr val="tx1">
                    <a:alpha val="80000"/>
                  </a:schemeClr>
                </a:solidFill>
              </a:rPr>
              <a:t>Ashleigh Simons (2003948), </a:t>
            </a:r>
            <a:endParaRPr lang="en-US" dirty="0">
              <a:solidFill>
                <a:schemeClr val="tx1">
                  <a:alpha val="80000"/>
                </a:schemeClr>
              </a:solidFill>
            </a:endParaRPr>
          </a:p>
          <a:p>
            <a:pPr>
              <a:lnSpc>
                <a:spcPct val="90000"/>
              </a:lnSpc>
              <a:spcAft>
                <a:spcPts val="600"/>
              </a:spcAft>
            </a:pPr>
            <a:r>
              <a:rPr lang="en-US" sz="2000" dirty="0">
                <a:solidFill>
                  <a:schemeClr val="tx1">
                    <a:alpha val="80000"/>
                  </a:schemeClr>
                </a:solidFill>
              </a:rPr>
              <a:t>Abdullah Azhar Cassim (2306801),</a:t>
            </a:r>
            <a:endParaRPr lang="en-US">
              <a:solidFill>
                <a:schemeClr val="tx1">
                  <a:alpha val="80000"/>
                </a:schemeClr>
              </a:solidFill>
            </a:endParaRPr>
          </a:p>
          <a:p>
            <a:pPr>
              <a:lnSpc>
                <a:spcPct val="90000"/>
              </a:lnSpc>
              <a:spcAft>
                <a:spcPts val="600"/>
              </a:spcAft>
            </a:pPr>
            <a:r>
              <a:rPr lang="en-US" sz="2000" dirty="0">
                <a:solidFill>
                  <a:schemeClr val="tx1">
                    <a:alpha val="80000"/>
                  </a:schemeClr>
                </a:solidFill>
              </a:rPr>
              <a:t>Daniels </a:t>
            </a:r>
            <a:r>
              <a:rPr lang="en-US" sz="2000" dirty="0" err="1">
                <a:solidFill>
                  <a:schemeClr val="tx1">
                    <a:alpha val="80000"/>
                  </a:schemeClr>
                </a:solidFill>
              </a:rPr>
              <a:t>Zelinskis</a:t>
            </a:r>
            <a:r>
              <a:rPr lang="en-US" sz="2000" dirty="0">
                <a:solidFill>
                  <a:schemeClr val="tx1">
                    <a:alpha val="80000"/>
                  </a:schemeClr>
                </a:solidFill>
              </a:rPr>
              <a:t> (2104718), </a:t>
            </a:r>
            <a:endParaRPr lang="en-US" dirty="0">
              <a:solidFill>
                <a:schemeClr val="tx1">
                  <a:alpha val="80000"/>
                </a:schemeClr>
              </a:solidFill>
            </a:endParaRPr>
          </a:p>
          <a:p>
            <a:pPr>
              <a:lnSpc>
                <a:spcPct val="90000"/>
              </a:lnSpc>
              <a:spcAft>
                <a:spcPts val="600"/>
              </a:spcAft>
            </a:pPr>
            <a:r>
              <a:rPr lang="en-US" sz="2000" dirty="0">
                <a:solidFill>
                  <a:schemeClr val="tx1">
                    <a:alpha val="80000"/>
                  </a:schemeClr>
                </a:solidFill>
              </a:rPr>
              <a:t>Alexander </a:t>
            </a:r>
            <a:r>
              <a:rPr lang="en-US" sz="2000" dirty="0" err="1">
                <a:solidFill>
                  <a:schemeClr val="tx1">
                    <a:alpha val="80000"/>
                  </a:schemeClr>
                </a:solidFill>
              </a:rPr>
              <a:t>Tzafos</a:t>
            </a:r>
            <a:r>
              <a:rPr lang="en-US" sz="2000" dirty="0">
                <a:solidFill>
                  <a:schemeClr val="tx1">
                    <a:alpha val="80000"/>
                  </a:schemeClr>
                </a:solidFill>
              </a:rPr>
              <a:t> (2104846).</a:t>
            </a:r>
            <a:endParaRPr lang="en-US" dirty="0">
              <a:solidFill>
                <a:schemeClr val="tx1">
                  <a:alpha val="80000"/>
                </a:schemeClr>
              </a:solidFill>
            </a:endParaRPr>
          </a:p>
        </p:txBody>
      </p:sp>
      <p:sp>
        <p:nvSpPr>
          <p:cNvPr id="23"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5"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36286-C07D-701C-B263-F5BAE44BC8A3}"/>
              </a:ext>
            </a:extLst>
          </p:cNvPr>
          <p:cNvSpPr>
            <a:spLocks noGrp="1"/>
          </p:cNvSpPr>
          <p:nvPr>
            <p:ph type="title"/>
          </p:nvPr>
        </p:nvSpPr>
        <p:spPr>
          <a:xfrm>
            <a:off x="6657715" y="467271"/>
            <a:ext cx="4195674" cy="873580"/>
          </a:xfrm>
        </p:spPr>
        <p:txBody>
          <a:bodyPr anchor="b">
            <a:normAutofit/>
          </a:bodyPr>
          <a:lstStyle/>
          <a:p>
            <a:r>
              <a:rPr lang="en-US" sz="5600"/>
              <a:t>Introduction</a:t>
            </a:r>
          </a:p>
        </p:txBody>
      </p:sp>
      <p:sp>
        <p:nvSpPr>
          <p:cNvPr id="3" name="Content Placeholder 2">
            <a:extLst>
              <a:ext uri="{FF2B5EF4-FFF2-40B4-BE49-F238E27FC236}">
                <a16:creationId xmlns:a16="http://schemas.microsoft.com/office/drawing/2014/main" id="{B6A6994B-9AE6-7F75-C771-9292D01CA832}"/>
              </a:ext>
            </a:extLst>
          </p:cNvPr>
          <p:cNvSpPr>
            <a:spLocks noGrp="1"/>
          </p:cNvSpPr>
          <p:nvPr>
            <p:ph idx="1"/>
          </p:nvPr>
        </p:nvSpPr>
        <p:spPr>
          <a:xfrm>
            <a:off x="6657715" y="1538706"/>
            <a:ext cx="4195675" cy="4365984"/>
          </a:xfrm>
        </p:spPr>
        <p:txBody>
          <a:bodyPr vert="horz" lIns="91440" tIns="45720" rIns="91440" bIns="45720" rtlCol="0" anchor="t">
            <a:normAutofit/>
          </a:bodyPr>
          <a:lstStyle/>
          <a:p>
            <a:pPr marL="0" indent="0">
              <a:buNone/>
            </a:pPr>
            <a:r>
              <a:rPr lang="en-US" sz="1700">
                <a:solidFill>
                  <a:schemeClr val="tx1">
                    <a:alpha val="80000"/>
                  </a:schemeClr>
                </a:solidFill>
              </a:rPr>
              <a:t>The problem:</a:t>
            </a:r>
          </a:p>
          <a:p>
            <a:pPr marL="0" indent="0">
              <a:buNone/>
            </a:pPr>
            <a:r>
              <a:rPr lang="en-US" sz="1700">
                <a:solidFill>
                  <a:schemeClr val="tx1">
                    <a:alpha val="80000"/>
                  </a:schemeClr>
                </a:solidFill>
              </a:rPr>
              <a:t>We are proposing an integration of Virtual Reality (VR) technology into a university module as an alternative to traditional teaching methods. </a:t>
            </a:r>
          </a:p>
          <a:p>
            <a:pPr marL="0" indent="0">
              <a:buNone/>
            </a:pPr>
            <a:r>
              <a:rPr lang="en-US" sz="1700">
                <a:solidFill>
                  <a:schemeClr val="tx1">
                    <a:alpha val="80000"/>
                  </a:schemeClr>
                </a:solidFill>
              </a:rPr>
              <a:t>We are aiming to explore the potential of emerging technologies while enhancing learning experiences and encouraging engagement among students. </a:t>
            </a:r>
          </a:p>
          <a:p>
            <a:pPr marL="0" indent="0">
              <a:buNone/>
            </a:pPr>
            <a:r>
              <a:rPr lang="en-US" sz="1700">
                <a:solidFill>
                  <a:schemeClr val="tx1">
                    <a:alpha val="80000"/>
                  </a:schemeClr>
                </a:solidFill>
              </a:rPr>
              <a:t>By leveraging this technology, we are seeking to create immersive and interactive learning environments that cater to diverse learning styles and promote active participation.</a:t>
            </a:r>
          </a:p>
          <a:p>
            <a:pPr marL="0" indent="0">
              <a:buNone/>
            </a:pPr>
            <a:endParaRPr lang="en-US" sz="1400">
              <a:solidFill>
                <a:schemeClr val="tx1">
                  <a:alpha val="80000"/>
                </a:schemeClr>
              </a:solidFill>
              <a:latin typeface="Aptos"/>
              <a:ea typeface="Calibri"/>
              <a:cs typeface="Calibri"/>
            </a:endParaRPr>
          </a:p>
          <a:p>
            <a:pPr marL="0" indent="0">
              <a:buNone/>
            </a:pPr>
            <a:endParaRPr lang="en-US" sz="1400">
              <a:solidFill>
                <a:schemeClr val="tx1">
                  <a:alpha val="80000"/>
                </a:schemeClr>
              </a:solidFill>
            </a:endParaRPr>
          </a:p>
          <a:p>
            <a:pPr marL="0" indent="0">
              <a:buNone/>
            </a:pPr>
            <a:endParaRPr lang="en-US" sz="1400">
              <a:solidFill>
                <a:schemeClr val="tx1">
                  <a:alpha val="80000"/>
                </a:schemeClr>
              </a:solidFill>
            </a:endParaRPr>
          </a:p>
        </p:txBody>
      </p:sp>
      <p:sp>
        <p:nvSpPr>
          <p:cNvPr id="18" name="Freeform: Shape 17">
            <a:extLst>
              <a:ext uri="{FF2B5EF4-FFF2-40B4-BE49-F238E27FC236}">
                <a16:creationId xmlns:a16="http://schemas.microsoft.com/office/drawing/2014/main" id="{D0F14822-B1F1-4730-A131-C3416A790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50930" y="3942512"/>
            <a:ext cx="3238728" cy="2915488"/>
          </a:xfrm>
          <a:custGeom>
            <a:avLst/>
            <a:gdLst>
              <a:gd name="connsiteX0" fmla="*/ 1619364 w 3238728"/>
              <a:gd name="connsiteY0" fmla="*/ 0 h 2915488"/>
              <a:gd name="connsiteX1" fmla="*/ 3238728 w 3238728"/>
              <a:gd name="connsiteY1" fmla="*/ 1619364 h 2915488"/>
              <a:gd name="connsiteX2" fmla="*/ 2649430 w 3238728"/>
              <a:gd name="connsiteY2" fmla="*/ 2868944 h 2915488"/>
              <a:gd name="connsiteX3" fmla="*/ 2587188 w 3238728"/>
              <a:gd name="connsiteY3" fmla="*/ 2915488 h 2915488"/>
              <a:gd name="connsiteX4" fmla="*/ 651541 w 3238728"/>
              <a:gd name="connsiteY4" fmla="*/ 2915488 h 2915488"/>
              <a:gd name="connsiteX5" fmla="*/ 589298 w 3238728"/>
              <a:gd name="connsiteY5" fmla="*/ 2868944 h 2915488"/>
              <a:gd name="connsiteX6" fmla="*/ 0 w 3238728"/>
              <a:gd name="connsiteY6" fmla="*/ 1619364 h 2915488"/>
              <a:gd name="connsiteX7" fmla="*/ 1619364 w 3238728"/>
              <a:gd name="connsiteY7" fmla="*/ 0 h 2915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8728" h="2915488">
                <a:moveTo>
                  <a:pt x="1619364" y="0"/>
                </a:moveTo>
                <a:cubicBezTo>
                  <a:pt x="2513714" y="0"/>
                  <a:pt x="3238728" y="725014"/>
                  <a:pt x="3238728" y="1619364"/>
                </a:cubicBezTo>
                <a:cubicBezTo>
                  <a:pt x="3238728" y="2122436"/>
                  <a:pt x="3009329" y="2571929"/>
                  <a:pt x="2649430" y="2868944"/>
                </a:cubicBezTo>
                <a:lnTo>
                  <a:pt x="2587188" y="2915488"/>
                </a:lnTo>
                <a:lnTo>
                  <a:pt x="651541" y="2915488"/>
                </a:lnTo>
                <a:lnTo>
                  <a:pt x="589298" y="2868944"/>
                </a:lnTo>
                <a:cubicBezTo>
                  <a:pt x="229399" y="2571929"/>
                  <a:pt x="0" y="2122436"/>
                  <a:pt x="0" y="1619364"/>
                </a:cubicBezTo>
                <a:cubicBezTo>
                  <a:pt x="0" y="725014"/>
                  <a:pt x="725014" y="0"/>
                  <a:pt x="1619364" y="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63F1D6B-3845-4F68-9803-39000080E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54502" cy="4167582"/>
          </a:xfrm>
          <a:custGeom>
            <a:avLst/>
            <a:gdLst>
              <a:gd name="connsiteX0" fmla="*/ 1209514 w 4154502"/>
              <a:gd name="connsiteY0" fmla="*/ 0 h 4167582"/>
              <a:gd name="connsiteX1" fmla="*/ 2782034 w 4154502"/>
              <a:gd name="connsiteY1" fmla="*/ 0 h 4167582"/>
              <a:gd name="connsiteX2" fmla="*/ 2836049 w 4154502"/>
              <a:gd name="connsiteY2" fmla="*/ 19770 h 4167582"/>
              <a:gd name="connsiteX3" fmla="*/ 4154502 w 4154502"/>
              <a:gd name="connsiteY3" fmla="*/ 2008854 h 4167582"/>
              <a:gd name="connsiteX4" fmla="*/ 1995774 w 4154502"/>
              <a:gd name="connsiteY4" fmla="*/ 4167582 h 4167582"/>
              <a:gd name="connsiteX5" fmla="*/ 6690 w 4154502"/>
              <a:gd name="connsiteY5" fmla="*/ 2849129 h 4167582"/>
              <a:gd name="connsiteX6" fmla="*/ 0 w 4154502"/>
              <a:gd name="connsiteY6" fmla="*/ 2830852 h 4167582"/>
              <a:gd name="connsiteX7" fmla="*/ 0 w 4154502"/>
              <a:gd name="connsiteY7" fmla="*/ 1186857 h 4167582"/>
              <a:gd name="connsiteX8" fmla="*/ 6690 w 4154502"/>
              <a:gd name="connsiteY8" fmla="*/ 1168580 h 4167582"/>
              <a:gd name="connsiteX9" fmla="*/ 1155500 w 4154502"/>
              <a:gd name="connsiteY9" fmla="*/ 19770 h 4167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54502" h="4167582">
                <a:moveTo>
                  <a:pt x="1209514" y="0"/>
                </a:moveTo>
                <a:lnTo>
                  <a:pt x="2782034" y="0"/>
                </a:lnTo>
                <a:lnTo>
                  <a:pt x="2836049" y="19770"/>
                </a:lnTo>
                <a:cubicBezTo>
                  <a:pt x="3610849" y="347482"/>
                  <a:pt x="4154502" y="1114679"/>
                  <a:pt x="4154502" y="2008854"/>
                </a:cubicBezTo>
                <a:cubicBezTo>
                  <a:pt x="4154502" y="3201087"/>
                  <a:pt x="3188007" y="4167582"/>
                  <a:pt x="1995774" y="4167582"/>
                </a:cubicBezTo>
                <a:cubicBezTo>
                  <a:pt x="1101599" y="4167582"/>
                  <a:pt x="334402" y="3623929"/>
                  <a:pt x="6690" y="2849129"/>
                </a:cubicBezTo>
                <a:lnTo>
                  <a:pt x="0" y="2830852"/>
                </a:lnTo>
                <a:lnTo>
                  <a:pt x="0" y="1186857"/>
                </a:lnTo>
                <a:lnTo>
                  <a:pt x="6690" y="1168580"/>
                </a:lnTo>
                <a:cubicBezTo>
                  <a:pt x="225165" y="652046"/>
                  <a:pt x="638966" y="238245"/>
                  <a:pt x="1155500" y="19770"/>
                </a:cubicBezTo>
                <a:close/>
              </a:path>
            </a:pathLst>
          </a:cu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nternational Afro American student feeling stressed, keeping hands on his head, staring at laptop screen in frustration and despair">
            <a:extLst>
              <a:ext uri="{FF2B5EF4-FFF2-40B4-BE49-F238E27FC236}">
                <a16:creationId xmlns:a16="http://schemas.microsoft.com/office/drawing/2014/main" id="{897F5578-BED9-EF2A-029A-D67EB369EF91}"/>
              </a:ext>
            </a:extLst>
          </p:cNvPr>
          <p:cNvPicPr>
            <a:picLocks noChangeAspect="1"/>
          </p:cNvPicPr>
          <p:nvPr/>
        </p:nvPicPr>
        <p:blipFill rotWithShape="1">
          <a:blip r:embed="rId2"/>
          <a:srcRect l="22054" r="9056" b="3"/>
          <a:stretch/>
        </p:blipFill>
        <p:spPr>
          <a:xfrm>
            <a:off x="-3" y="10"/>
            <a:ext cx="4317456" cy="4167571"/>
          </a:xfrm>
          <a:custGeom>
            <a:avLst/>
            <a:gdLst/>
            <a:ahLst/>
            <a:cxnLst/>
            <a:rect l="l" t="t" r="r" b="b"/>
            <a:pathLst>
              <a:path w="4317456" h="4167581">
                <a:moveTo>
                  <a:pt x="1372466" y="0"/>
                </a:moveTo>
                <a:lnTo>
                  <a:pt x="2944990" y="0"/>
                </a:lnTo>
                <a:lnTo>
                  <a:pt x="2999002" y="19769"/>
                </a:lnTo>
                <a:cubicBezTo>
                  <a:pt x="3773802" y="347482"/>
                  <a:pt x="4317456" y="1114680"/>
                  <a:pt x="4317456" y="2008853"/>
                </a:cubicBezTo>
                <a:cubicBezTo>
                  <a:pt x="4317456" y="3201085"/>
                  <a:pt x="3350960" y="4167581"/>
                  <a:pt x="2158728" y="4167581"/>
                </a:cubicBezTo>
                <a:cubicBezTo>
                  <a:pt x="966497" y="4167581"/>
                  <a:pt x="0" y="3201085"/>
                  <a:pt x="0" y="2008853"/>
                </a:cubicBezTo>
                <a:cubicBezTo>
                  <a:pt x="0" y="1114680"/>
                  <a:pt x="543654" y="347482"/>
                  <a:pt x="1318454" y="19769"/>
                </a:cubicBezTo>
                <a:close/>
              </a:path>
            </a:pathLst>
          </a:custGeom>
        </p:spPr>
      </p:pic>
      <p:pic>
        <p:nvPicPr>
          <p:cNvPr id="6" name="Picture 5" descr="Front view of cheerful Caucasian woman wearing VR headset">
            <a:extLst>
              <a:ext uri="{FF2B5EF4-FFF2-40B4-BE49-F238E27FC236}">
                <a16:creationId xmlns:a16="http://schemas.microsoft.com/office/drawing/2014/main" id="{10056238-F621-9671-1938-44FFF49BF50F}"/>
              </a:ext>
            </a:extLst>
          </p:cNvPr>
          <p:cNvPicPr>
            <a:picLocks noChangeAspect="1"/>
          </p:cNvPicPr>
          <p:nvPr/>
        </p:nvPicPr>
        <p:blipFill rotWithShape="1">
          <a:blip r:embed="rId3"/>
          <a:srcRect l="6743" r="19381" b="-4"/>
          <a:stretch/>
        </p:blipFill>
        <p:spPr>
          <a:xfrm>
            <a:off x="2767505" y="3942512"/>
            <a:ext cx="3238727" cy="2915488"/>
          </a:xfrm>
          <a:custGeom>
            <a:avLst/>
            <a:gdLst/>
            <a:ahLst/>
            <a:cxnLst/>
            <a:rect l="l" t="t" r="r" b="b"/>
            <a:pathLst>
              <a:path w="3238727" h="2915488">
                <a:moveTo>
                  <a:pt x="1619364" y="0"/>
                </a:moveTo>
                <a:cubicBezTo>
                  <a:pt x="2513714" y="0"/>
                  <a:pt x="3238727" y="725014"/>
                  <a:pt x="3238727" y="1619364"/>
                </a:cubicBezTo>
                <a:cubicBezTo>
                  <a:pt x="3238727" y="2122436"/>
                  <a:pt x="3009328" y="2571928"/>
                  <a:pt x="2649429" y="2868943"/>
                </a:cubicBezTo>
                <a:lnTo>
                  <a:pt x="2587186" y="2915488"/>
                </a:lnTo>
                <a:lnTo>
                  <a:pt x="651541" y="2915488"/>
                </a:lnTo>
                <a:lnTo>
                  <a:pt x="589298" y="2868943"/>
                </a:lnTo>
                <a:cubicBezTo>
                  <a:pt x="229399" y="2571928"/>
                  <a:pt x="0" y="2122436"/>
                  <a:pt x="0" y="1619364"/>
                </a:cubicBezTo>
                <a:cubicBezTo>
                  <a:pt x="0" y="725014"/>
                  <a:pt x="725014" y="0"/>
                  <a:pt x="1619364" y="0"/>
                </a:cubicBezTo>
                <a:close/>
              </a:path>
            </a:pathLst>
          </a:custGeom>
        </p:spPr>
      </p:pic>
      <p:grpSp>
        <p:nvGrpSpPr>
          <p:cNvPr id="22" name="Group 21">
            <a:extLst>
              <a:ext uri="{FF2B5EF4-FFF2-40B4-BE49-F238E27FC236}">
                <a16:creationId xmlns:a16="http://schemas.microsoft.com/office/drawing/2014/main" id="{C6C6FA52-B664-419A-A212-125E50579D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825" y="1771652"/>
            <a:ext cx="3486643" cy="2754874"/>
            <a:chOff x="1303825" y="1771652"/>
            <a:chExt cx="3486643" cy="2754874"/>
          </a:xfrm>
        </p:grpSpPr>
        <p:sp>
          <p:nvSpPr>
            <p:cNvPr id="2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18953" y="17716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04045" y="3208746"/>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sp>
          <p:nvSpPr>
            <p:cNvPr id="2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825" y="4368981"/>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grpSp>
      <p:cxnSp>
        <p:nvCxnSpPr>
          <p:cNvPr id="27" name="Straight Connector 2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6122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Freeform: Shape 10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FA36286-C07D-701C-B263-F5BAE44BC8A3}"/>
              </a:ext>
            </a:extLst>
          </p:cNvPr>
          <p:cNvSpPr>
            <a:spLocks noGrp="1"/>
          </p:cNvSpPr>
          <p:nvPr>
            <p:ph type="title"/>
          </p:nvPr>
        </p:nvSpPr>
        <p:spPr>
          <a:xfrm>
            <a:off x="838200" y="713312"/>
            <a:ext cx="4038600" cy="5431376"/>
          </a:xfrm>
        </p:spPr>
        <p:txBody>
          <a:bodyPr>
            <a:normAutofit/>
          </a:bodyPr>
          <a:lstStyle/>
          <a:p>
            <a:r>
              <a:rPr lang="en-US"/>
              <a:t>Introduction</a:t>
            </a:r>
          </a:p>
        </p:txBody>
      </p:sp>
      <p:sp>
        <p:nvSpPr>
          <p:cNvPr id="3" name="Content Placeholder 2">
            <a:extLst>
              <a:ext uri="{FF2B5EF4-FFF2-40B4-BE49-F238E27FC236}">
                <a16:creationId xmlns:a16="http://schemas.microsoft.com/office/drawing/2014/main" id="{B6A6994B-9AE6-7F75-C771-9292D01CA832}"/>
              </a:ext>
            </a:extLst>
          </p:cNvPr>
          <p:cNvSpPr>
            <a:spLocks noGrp="1"/>
          </p:cNvSpPr>
          <p:nvPr>
            <p:ph idx="1"/>
          </p:nvPr>
        </p:nvSpPr>
        <p:spPr>
          <a:xfrm>
            <a:off x="5679281" y="713313"/>
            <a:ext cx="6103144" cy="5431376"/>
          </a:xfrm>
        </p:spPr>
        <p:txBody>
          <a:bodyPr vert="horz" lIns="91440" tIns="45720" rIns="91440" bIns="45720" rtlCol="0" anchor="ctr">
            <a:normAutofit fontScale="92500" lnSpcReduction="10000"/>
          </a:bodyPr>
          <a:lstStyle/>
          <a:p>
            <a:pPr marL="0" indent="0">
              <a:buNone/>
            </a:pPr>
            <a:r>
              <a:rPr lang="en-US" sz="1900" b="1">
                <a:solidFill>
                  <a:schemeClr val="tx1">
                    <a:alpha val="80000"/>
                  </a:schemeClr>
                </a:solidFill>
              </a:rPr>
              <a:t>Background Information</a:t>
            </a:r>
          </a:p>
          <a:p>
            <a:pPr marL="0" indent="0">
              <a:buNone/>
            </a:pPr>
            <a:endParaRPr lang="en-US" sz="1900" b="1">
              <a:solidFill>
                <a:schemeClr val="tx1">
                  <a:alpha val="80000"/>
                </a:schemeClr>
              </a:solidFill>
            </a:endParaRPr>
          </a:p>
          <a:p>
            <a:pPr marL="0" indent="0">
              <a:buNone/>
            </a:pPr>
            <a:r>
              <a:rPr lang="en-US" sz="1800">
                <a:solidFill>
                  <a:schemeClr val="tx1">
                    <a:alpha val="80000"/>
                  </a:schemeClr>
                </a:solidFill>
              </a:rPr>
              <a:t>Virtual Reality (VR) technology has been gaining high interest in higher education, engineering, computer science, and astronomy. There is also growing interest in medical education programs.</a:t>
            </a:r>
          </a:p>
          <a:p>
            <a:pPr marL="0" indent="0">
              <a:buNone/>
            </a:pPr>
            <a:r>
              <a:rPr lang="en-US" sz="1800">
                <a:solidFill>
                  <a:schemeClr val="tx1">
                    <a:alpha val="80000"/>
                  </a:schemeClr>
                </a:solidFill>
              </a:rPr>
              <a:t>VR initiatives showed improved health professional's knowledge and skills. However, the implementation of technology in higher education has been slow due to barriers to technology use and innovative teaching methods (Kyaw et al., 2019)</a:t>
            </a:r>
          </a:p>
          <a:p>
            <a:pPr marL="0" indent="0">
              <a:buNone/>
            </a:pPr>
            <a:endParaRPr lang="en-US" sz="1800">
              <a:solidFill>
                <a:schemeClr val="tx1">
                  <a:alpha val="80000"/>
                </a:schemeClr>
              </a:solidFill>
            </a:endParaRPr>
          </a:p>
          <a:p>
            <a:pPr marL="0" indent="0">
              <a:buNone/>
            </a:pPr>
            <a:r>
              <a:rPr lang="en-US" sz="1800">
                <a:solidFill>
                  <a:schemeClr val="tx1">
                    <a:alpha val="80000"/>
                  </a:schemeClr>
                </a:solidFill>
              </a:rPr>
              <a:t>There has been multiple research on the gaps in the use of VR:</a:t>
            </a:r>
          </a:p>
          <a:p>
            <a:pPr marL="285750" indent="-285750"/>
            <a:r>
              <a:rPr lang="en-US" sz="1800">
                <a:solidFill>
                  <a:schemeClr val="tx1">
                    <a:alpha val="80000"/>
                  </a:schemeClr>
                </a:solidFill>
              </a:rPr>
              <a:t>Lacking the consideration for learning theories (</a:t>
            </a:r>
            <a:r>
              <a:rPr lang="en-US" sz="1800" err="1">
                <a:solidFill>
                  <a:schemeClr val="tx1">
                    <a:alpha val="80000"/>
                  </a:schemeClr>
                </a:solidFill>
              </a:rPr>
              <a:t>Radianti</a:t>
            </a:r>
            <a:r>
              <a:rPr lang="en-US" sz="1800">
                <a:solidFill>
                  <a:schemeClr val="tx1">
                    <a:alpha val="80000"/>
                  </a:schemeClr>
                </a:solidFill>
              </a:rPr>
              <a:t> et al., 2020)</a:t>
            </a:r>
          </a:p>
          <a:p>
            <a:pPr marL="285750" indent="-285750"/>
            <a:r>
              <a:rPr lang="en-US" sz="1800">
                <a:solidFill>
                  <a:schemeClr val="tx1">
                    <a:alpha val="80000"/>
                  </a:schemeClr>
                </a:solidFill>
              </a:rPr>
              <a:t>Experimental stages (</a:t>
            </a:r>
            <a:r>
              <a:rPr lang="en-US" sz="1800" err="1">
                <a:solidFill>
                  <a:schemeClr val="tx1">
                    <a:alpha val="80000"/>
                  </a:schemeClr>
                </a:solidFill>
              </a:rPr>
              <a:t>Makransky</a:t>
            </a:r>
            <a:r>
              <a:rPr lang="en-US" sz="1800">
                <a:solidFill>
                  <a:schemeClr val="tx1">
                    <a:alpha val="80000"/>
                  </a:schemeClr>
                </a:solidFill>
              </a:rPr>
              <a:t> and Petersen, 2021)</a:t>
            </a:r>
          </a:p>
          <a:p>
            <a:pPr marL="0" indent="0">
              <a:buNone/>
            </a:pPr>
            <a:endParaRPr lang="en-GB" sz="1800">
              <a:solidFill>
                <a:schemeClr val="tx1">
                  <a:alpha val="80000"/>
                </a:schemeClr>
              </a:solidFill>
            </a:endParaRPr>
          </a:p>
          <a:p>
            <a:pPr marL="0" indent="0">
              <a:buNone/>
            </a:pPr>
            <a:r>
              <a:rPr lang="en-GB" sz="1800">
                <a:solidFill>
                  <a:schemeClr val="tx1">
                    <a:alpha val="80000"/>
                  </a:schemeClr>
                </a:solidFill>
              </a:rPr>
              <a:t>However, VR has been developing and growing: multiple domain applications, the ability to create interactive learning environments, diverse learning styles, and active participation. (</a:t>
            </a:r>
            <a:r>
              <a:rPr lang="en-GB" sz="1800" err="1">
                <a:solidFill>
                  <a:schemeClr val="tx1">
                    <a:alpha val="80000"/>
                  </a:schemeClr>
                </a:solidFill>
              </a:rPr>
              <a:t>Burdea</a:t>
            </a:r>
            <a:r>
              <a:rPr lang="en-GB" sz="1800">
                <a:solidFill>
                  <a:schemeClr val="tx1">
                    <a:alpha val="80000"/>
                  </a:schemeClr>
                </a:solidFill>
              </a:rPr>
              <a:t> and </a:t>
            </a:r>
            <a:r>
              <a:rPr lang="en-GB" sz="1800" err="1">
                <a:solidFill>
                  <a:schemeClr val="tx1">
                    <a:alpha val="80000"/>
                  </a:schemeClr>
                </a:solidFill>
              </a:rPr>
              <a:t>Coiffet</a:t>
            </a:r>
            <a:r>
              <a:rPr lang="en-GB" sz="1800">
                <a:solidFill>
                  <a:schemeClr val="tx1">
                    <a:alpha val="80000"/>
                  </a:schemeClr>
                </a:solidFill>
              </a:rPr>
              <a:t>, 2003)</a:t>
            </a:r>
          </a:p>
        </p:txBody>
      </p:sp>
    </p:spTree>
    <p:extLst>
      <p:ext uri="{BB962C8B-B14F-4D97-AF65-F5344CB8AC3E}">
        <p14:creationId xmlns:p14="http://schemas.microsoft.com/office/powerpoint/2010/main" val="30931933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5C6D32-FBB0-94CF-BFBD-1B8D4AA1B6C3}"/>
              </a:ext>
            </a:extLst>
          </p:cNvPr>
          <p:cNvSpPr>
            <a:spLocks noGrp="1"/>
          </p:cNvSpPr>
          <p:nvPr>
            <p:ph type="title"/>
          </p:nvPr>
        </p:nvSpPr>
        <p:spPr>
          <a:xfrm>
            <a:off x="1137034" y="609597"/>
            <a:ext cx="9392421" cy="1330841"/>
          </a:xfrm>
        </p:spPr>
        <p:txBody>
          <a:bodyPr>
            <a:normAutofit/>
          </a:bodyPr>
          <a:lstStyle/>
          <a:p>
            <a:r>
              <a:rPr lang="en-US">
                <a:ea typeface="+mj-lt"/>
                <a:cs typeface="+mj-lt"/>
              </a:rPr>
              <a:t>Overview of Emerging Trends</a:t>
            </a:r>
            <a:endParaRPr lang="en-US"/>
          </a:p>
        </p:txBody>
      </p:sp>
      <p:sp>
        <p:nvSpPr>
          <p:cNvPr id="3" name="Content Placeholder 2">
            <a:extLst>
              <a:ext uri="{FF2B5EF4-FFF2-40B4-BE49-F238E27FC236}">
                <a16:creationId xmlns:a16="http://schemas.microsoft.com/office/drawing/2014/main" id="{CFB107A6-44A6-A42F-7384-1A9A12D5B65C}"/>
              </a:ext>
            </a:extLst>
          </p:cNvPr>
          <p:cNvSpPr>
            <a:spLocks noGrp="1"/>
          </p:cNvSpPr>
          <p:nvPr>
            <p:ph idx="1"/>
          </p:nvPr>
        </p:nvSpPr>
        <p:spPr>
          <a:xfrm>
            <a:off x="1137034" y="2529230"/>
            <a:ext cx="4958966" cy="2473984"/>
          </a:xfrm>
        </p:spPr>
        <p:txBody>
          <a:bodyPr vert="horz" lIns="91440" tIns="45720" rIns="91440" bIns="45720" rtlCol="0" anchor="t">
            <a:noAutofit/>
          </a:bodyPr>
          <a:lstStyle/>
          <a:p>
            <a:r>
              <a:rPr lang="en-US" sz="1600">
                <a:latin typeface="Aptos"/>
                <a:cs typeface="Times New Roman"/>
              </a:rPr>
              <a:t>The specialized VR lab at Stanford University has made the school one of the first to use VR in the classroom. Since 2003, VR has been used in the class Virtual People, giving students more than 1,000 hours of time to fully experience virtual worlds. This course combines subjects like computer science, biology, and engineering, showing how VR can be used in many ways to give students hands-on experience and help them understand difficult topics better.</a:t>
            </a:r>
            <a:endParaRPr lang="en-US" sz="1600">
              <a:latin typeface="Aptos"/>
            </a:endParaRPr>
          </a:p>
          <a:p>
            <a:endParaRPr lang="en-US" sz="1400">
              <a:latin typeface="Times New Roman"/>
              <a:cs typeface="Times New Roman"/>
            </a:endParaRPr>
          </a:p>
          <a:p>
            <a:endParaRPr lang="en-US" sz="1400"/>
          </a:p>
          <a:p>
            <a:endParaRPr lang="en-US" sz="1400"/>
          </a:p>
        </p:txBody>
      </p:sp>
      <p:pic>
        <p:nvPicPr>
          <p:cNvPr id="4" name="Picture 3" descr="A collage of images of people and a dinosaur&#10;&#10;Description automatically generated">
            <a:extLst>
              <a:ext uri="{FF2B5EF4-FFF2-40B4-BE49-F238E27FC236}">
                <a16:creationId xmlns:a16="http://schemas.microsoft.com/office/drawing/2014/main" id="{FCDCB2B3-BB8A-74A4-5C4B-8DB293145D60}"/>
              </a:ext>
            </a:extLst>
          </p:cNvPr>
          <p:cNvPicPr>
            <a:picLocks noChangeAspect="1"/>
          </p:cNvPicPr>
          <p:nvPr/>
        </p:nvPicPr>
        <p:blipFill>
          <a:blip r:embed="rId2"/>
          <a:stretch>
            <a:fillRect/>
          </a:stretch>
        </p:blipFill>
        <p:spPr>
          <a:xfrm>
            <a:off x="6629130" y="2353514"/>
            <a:ext cx="4788505" cy="2837189"/>
          </a:xfrm>
          <a:prstGeom prst="rect">
            <a:avLst/>
          </a:prstGeom>
        </p:spPr>
      </p:pic>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A072F1A7-DF92-5297-9008-6025E528D089}"/>
              </a:ext>
            </a:extLst>
          </p:cNvPr>
          <p:cNvSpPr txBox="1"/>
          <p:nvPr/>
        </p:nvSpPr>
        <p:spPr>
          <a:xfrm>
            <a:off x="7850605" y="5193631"/>
            <a:ext cx="234615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i="1">
                <a:latin typeface="Times New Roman"/>
                <a:cs typeface="Arial"/>
              </a:rPr>
              <a:t>Stanford University VR classroom</a:t>
            </a:r>
          </a:p>
        </p:txBody>
      </p:sp>
    </p:spTree>
    <p:extLst>
      <p:ext uri="{BB962C8B-B14F-4D97-AF65-F5344CB8AC3E}">
        <p14:creationId xmlns:p14="http://schemas.microsoft.com/office/powerpoint/2010/main" val="51198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37DC52-5872-201D-25A5-8817F02D477E}"/>
              </a:ext>
            </a:extLst>
          </p:cNvPr>
          <p:cNvSpPr>
            <a:spLocks noGrp="1"/>
          </p:cNvSpPr>
          <p:nvPr>
            <p:ph type="title"/>
          </p:nvPr>
        </p:nvSpPr>
        <p:spPr>
          <a:xfrm>
            <a:off x="1137034" y="609597"/>
            <a:ext cx="9392421" cy="1330841"/>
          </a:xfrm>
        </p:spPr>
        <p:txBody>
          <a:bodyPr>
            <a:normAutofit/>
          </a:bodyPr>
          <a:lstStyle/>
          <a:p>
            <a:r>
              <a:rPr lang="en-US">
                <a:ea typeface="+mj-lt"/>
                <a:cs typeface="+mj-lt"/>
              </a:rPr>
              <a:t>Overview </a:t>
            </a:r>
            <a:r>
              <a:rPr lang="en-US"/>
              <a:t>cont'd</a:t>
            </a:r>
          </a:p>
        </p:txBody>
      </p:sp>
      <p:sp>
        <p:nvSpPr>
          <p:cNvPr id="3" name="Content Placeholder 2">
            <a:extLst>
              <a:ext uri="{FF2B5EF4-FFF2-40B4-BE49-F238E27FC236}">
                <a16:creationId xmlns:a16="http://schemas.microsoft.com/office/drawing/2014/main" id="{F452998A-2105-DC51-12E6-2DDAEE4594C5}"/>
              </a:ext>
            </a:extLst>
          </p:cNvPr>
          <p:cNvSpPr>
            <a:spLocks noGrp="1"/>
          </p:cNvSpPr>
          <p:nvPr>
            <p:ph idx="1"/>
          </p:nvPr>
        </p:nvSpPr>
        <p:spPr>
          <a:xfrm>
            <a:off x="1137034" y="2198362"/>
            <a:ext cx="5049202" cy="3215931"/>
          </a:xfrm>
        </p:spPr>
        <p:txBody>
          <a:bodyPr vert="horz" lIns="91440" tIns="45720" rIns="91440" bIns="45720" rtlCol="0" anchor="t">
            <a:noAutofit/>
          </a:bodyPr>
          <a:lstStyle/>
          <a:p>
            <a:r>
              <a:rPr lang="en-US" sz="1400">
                <a:latin typeface="Aptos"/>
                <a:cs typeface="Times New Roman"/>
              </a:rPr>
              <a:t>The University of Sydney built a purpose-designed virtual reality lab equipped with Oculus Rift headsets. The goal of this initiative was to help students learn in environments that they couldn't directly get to. Over the course of two and a half years, 4833 students from a wide range of fields used the lab. Most of them were engineering students. </a:t>
            </a:r>
          </a:p>
          <a:p>
            <a:r>
              <a:rPr lang="en-US" sz="1400">
                <a:latin typeface="Aptos"/>
                <a:cs typeface="Times New Roman"/>
              </a:rPr>
              <a:t>VR has been used in medical and healthcare education to simulate clinical settings and processes. This gives students a safe place to practice and learn. For example, Microsoft HoloLens has created mixed reality apps that let medical students learn a lot about the body. This technology lets students see and interact with body parts, which helps them learn more about the human body and medical problems.</a:t>
            </a:r>
          </a:p>
          <a:p>
            <a:pPr marL="0" indent="0">
              <a:buNone/>
            </a:pPr>
            <a:endParaRPr lang="en-US" sz="1200">
              <a:latin typeface="Times New Roman"/>
              <a:cs typeface="Times New Roman"/>
            </a:endParaRPr>
          </a:p>
          <a:p>
            <a:endParaRPr lang="en-US" sz="1400">
              <a:latin typeface="Times New Roman"/>
              <a:cs typeface="Times New Roman"/>
            </a:endParaRPr>
          </a:p>
        </p:txBody>
      </p:sp>
      <p:pic>
        <p:nvPicPr>
          <p:cNvPr id="4" name="Picture 3" descr="A person in white coat and gloves performing an operation on a mannequin&#10;&#10;Description automatically generated">
            <a:extLst>
              <a:ext uri="{FF2B5EF4-FFF2-40B4-BE49-F238E27FC236}">
                <a16:creationId xmlns:a16="http://schemas.microsoft.com/office/drawing/2014/main" id="{27C22E41-69A2-4E9B-DBE4-933F78A96A80}"/>
              </a:ext>
            </a:extLst>
          </p:cNvPr>
          <p:cNvPicPr>
            <a:picLocks noChangeAspect="1"/>
          </p:cNvPicPr>
          <p:nvPr/>
        </p:nvPicPr>
        <p:blipFill>
          <a:blip r:embed="rId2"/>
          <a:stretch>
            <a:fillRect/>
          </a:stretch>
        </p:blipFill>
        <p:spPr>
          <a:xfrm>
            <a:off x="6649182" y="2352910"/>
            <a:ext cx="4968978" cy="2718080"/>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D0B625F9-745F-F022-25A7-6BDBBD22C15D}"/>
              </a:ext>
            </a:extLst>
          </p:cNvPr>
          <p:cNvSpPr txBox="1"/>
          <p:nvPr/>
        </p:nvSpPr>
        <p:spPr>
          <a:xfrm>
            <a:off x="7469605" y="5133473"/>
            <a:ext cx="33387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latin typeface="Times New Roman"/>
                <a:cs typeface="Times New Roman"/>
              </a:rPr>
              <a:t>Microsoft HoloLens used in CAE Healthcare</a:t>
            </a:r>
          </a:p>
        </p:txBody>
      </p:sp>
    </p:spTree>
    <p:extLst>
      <p:ext uri="{BB962C8B-B14F-4D97-AF65-F5344CB8AC3E}">
        <p14:creationId xmlns:p14="http://schemas.microsoft.com/office/powerpoint/2010/main" val="472133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AA744-B246-0198-E4EA-FB11F0E4B1CA}"/>
              </a:ext>
            </a:extLst>
          </p:cNvPr>
          <p:cNvSpPr>
            <a:spLocks noGrp="1"/>
          </p:cNvSpPr>
          <p:nvPr>
            <p:ph type="title"/>
          </p:nvPr>
        </p:nvSpPr>
        <p:spPr>
          <a:xfrm>
            <a:off x="572493" y="238539"/>
            <a:ext cx="11018520" cy="1434415"/>
          </a:xfrm>
        </p:spPr>
        <p:txBody>
          <a:bodyPr anchor="b">
            <a:normAutofit/>
          </a:bodyPr>
          <a:lstStyle/>
          <a:p>
            <a:r>
              <a:rPr lang="en-US" sz="4000"/>
              <a:t>Analysis of the Challenge</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1BD3FC-08F0-7933-4F6A-BA2769D1D792}"/>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US" sz="1700"/>
              <a:t>Break down the components of the challenge -</a:t>
            </a:r>
          </a:p>
          <a:p>
            <a:pPr marL="285750" indent="-285750">
              <a:buFont typeface="Courier New" panose="020B0604020202020204" pitchFamily="34" charset="0"/>
              <a:buChar char="o"/>
            </a:pPr>
            <a:r>
              <a:rPr lang="en-US" sz="1700"/>
              <a:t>Integration of VR technology – Understanding of Capabilities and how it can be utilized.</a:t>
            </a:r>
          </a:p>
          <a:p>
            <a:pPr marL="285750" indent="-285750">
              <a:buFont typeface="Courier New" panose="020B0604020202020204" pitchFamily="34" charset="0"/>
              <a:buChar char="o"/>
            </a:pPr>
            <a:r>
              <a:rPr lang="en-US" sz="1700"/>
              <a:t>Alternative teaching methods – Reimagining the delivery of educational content and instructional techniques.</a:t>
            </a:r>
          </a:p>
          <a:p>
            <a:pPr marL="285750" indent="-285750">
              <a:buFont typeface="Courier New" panose="020B0604020202020204" pitchFamily="34" charset="0"/>
              <a:buChar char="o"/>
            </a:pPr>
            <a:r>
              <a:rPr lang="en-US" sz="1700"/>
              <a:t>Exploration of Emerging Technology – Testing and experimenting within the educational context assessing the potential benefits, drawbacks, and implications. </a:t>
            </a:r>
          </a:p>
          <a:p>
            <a:pPr marL="285750" indent="-285750">
              <a:buFont typeface="Courier New" panose="020B0604020202020204" pitchFamily="34" charset="0"/>
              <a:buChar char="o"/>
            </a:pPr>
            <a:r>
              <a:rPr lang="en-US" sz="1700"/>
              <a:t>Enhancing learning Experience – Improving student experiences through interactive learning environments. Promoting engagement and a deeper understanding of the material. </a:t>
            </a:r>
          </a:p>
          <a:p>
            <a:pPr marL="285750" indent="-285750">
              <a:buFont typeface="Courier New" panose="020B0604020202020204" pitchFamily="34" charset="0"/>
              <a:buChar char="o"/>
            </a:pPr>
            <a:r>
              <a:rPr lang="en-US" sz="1700"/>
              <a:t>Assessment of effectiveness - Evaluating the integration of this emerging technology. Collecting feedback, assessing learning outcomes, and the impact of this technology.</a:t>
            </a:r>
          </a:p>
          <a:p>
            <a:pPr marL="285750" indent="-285750">
              <a:buFont typeface="Courier New" panose="020B0604020202020204" pitchFamily="34" charset="0"/>
              <a:buChar char="o"/>
            </a:pPr>
            <a:endParaRPr lang="en-US" sz="1700">
              <a:latin typeface="Aptos" panose="020B0004020202020204"/>
            </a:endParaRPr>
          </a:p>
          <a:p>
            <a:pPr marL="285750" indent="-285750">
              <a:buFont typeface="Courier New" panose="020B0604020202020204" pitchFamily="34" charset="0"/>
              <a:buChar char="o"/>
            </a:pPr>
            <a:endParaRPr lang="en-US" sz="1700">
              <a:latin typeface="Aptos" panose="020B0004020202020204"/>
            </a:endParaRPr>
          </a:p>
          <a:p>
            <a:pPr marL="0" indent="0">
              <a:buNone/>
            </a:pPr>
            <a:endParaRPr lang="en-US" sz="1700">
              <a:latin typeface="Aptos" panose="020B0004020202020204"/>
            </a:endParaRPr>
          </a:p>
          <a:p>
            <a:pPr>
              <a:buFont typeface="Courier New"/>
              <a:buChar char="o"/>
            </a:pPr>
            <a:endParaRPr lang="en-US" sz="1700">
              <a:latin typeface="Goudy Old Style"/>
            </a:endParaRPr>
          </a:p>
        </p:txBody>
      </p:sp>
      <p:pic>
        <p:nvPicPr>
          <p:cNvPr id="4" name="Picture 3" descr="Low angle teen wearing vr glasses">
            <a:extLst>
              <a:ext uri="{FF2B5EF4-FFF2-40B4-BE49-F238E27FC236}">
                <a16:creationId xmlns:a16="http://schemas.microsoft.com/office/drawing/2014/main" id="{171C7AAB-B229-45F7-E90E-6104176B2C88}"/>
              </a:ext>
            </a:extLst>
          </p:cNvPr>
          <p:cNvPicPr>
            <a:picLocks noChangeAspect="1"/>
          </p:cNvPicPr>
          <p:nvPr/>
        </p:nvPicPr>
        <p:blipFill rotWithShape="1">
          <a:blip r:embed="rId2"/>
          <a:srcRect l="23405" r="12379" b="2"/>
          <a:stretch/>
        </p:blipFill>
        <p:spPr>
          <a:xfrm>
            <a:off x="7675658" y="2093976"/>
            <a:ext cx="3941064" cy="4096512"/>
          </a:xfrm>
          <a:prstGeom prst="rect">
            <a:avLst/>
          </a:prstGeom>
        </p:spPr>
      </p:pic>
    </p:spTree>
    <p:extLst>
      <p:ext uri="{BB962C8B-B14F-4D97-AF65-F5344CB8AC3E}">
        <p14:creationId xmlns:p14="http://schemas.microsoft.com/office/powerpoint/2010/main" val="3636075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AC5D22-EB8F-C9F3-3710-C0FB9948E4EC}"/>
              </a:ext>
            </a:extLst>
          </p:cNvPr>
          <p:cNvSpPr>
            <a:spLocks noGrp="1"/>
          </p:cNvSpPr>
          <p:nvPr>
            <p:ph type="title"/>
          </p:nvPr>
        </p:nvSpPr>
        <p:spPr>
          <a:xfrm>
            <a:off x="640079" y="393607"/>
            <a:ext cx="4368602" cy="1319946"/>
          </a:xfrm>
        </p:spPr>
        <p:txBody>
          <a:bodyPr anchor="b">
            <a:normAutofit/>
          </a:bodyPr>
          <a:lstStyle/>
          <a:p>
            <a:r>
              <a:rPr lang="en-US">
                <a:ea typeface="+mj-lt"/>
                <a:cs typeface="+mj-lt"/>
              </a:rPr>
              <a:t>Analysis of the Challenge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4B2695-5D26-E84F-F240-411D99139D6B}"/>
              </a:ext>
            </a:extLst>
          </p:cNvPr>
          <p:cNvSpPr>
            <a:spLocks noGrp="1"/>
          </p:cNvSpPr>
          <p:nvPr>
            <p:ph idx="1"/>
          </p:nvPr>
        </p:nvSpPr>
        <p:spPr>
          <a:xfrm>
            <a:off x="640080" y="2133646"/>
            <a:ext cx="4243589" cy="3877951"/>
          </a:xfrm>
        </p:spPr>
        <p:txBody>
          <a:bodyPr vert="horz" lIns="91440" tIns="45720" rIns="91440" bIns="45720" rtlCol="0" anchor="t">
            <a:noAutofit/>
          </a:bodyPr>
          <a:lstStyle/>
          <a:p>
            <a:pPr marL="0" indent="0">
              <a:buNone/>
            </a:pPr>
            <a:r>
              <a:rPr lang="en-US" sz="1400">
                <a:latin typeface="Aptos"/>
                <a:cs typeface="Segoe UI"/>
              </a:rPr>
              <a:t>Specific Challenges or Obstacles that need to be addressed - </a:t>
            </a:r>
          </a:p>
          <a:p>
            <a:pPr>
              <a:buFont typeface="Courier New,monospace" panose="020B0604020202020204" pitchFamily="34" charset="0"/>
              <a:buChar char="o"/>
            </a:pPr>
            <a:r>
              <a:rPr lang="en-US" sz="1400">
                <a:latin typeface="Aptos"/>
                <a:cs typeface="Arial"/>
              </a:rPr>
              <a:t>Limited Availability of VR Equipment.</a:t>
            </a:r>
          </a:p>
          <a:p>
            <a:pPr>
              <a:buFont typeface="Courier New,monospace" panose="020B0604020202020204" pitchFamily="34" charset="0"/>
              <a:buChar char="o"/>
            </a:pPr>
            <a:r>
              <a:rPr lang="en-US" sz="1400">
                <a:latin typeface="Aptos"/>
                <a:cs typeface="Arial"/>
              </a:rPr>
              <a:t>High Implementation Costs Associated.</a:t>
            </a:r>
          </a:p>
          <a:p>
            <a:pPr>
              <a:buFont typeface="Courier New,monospace" panose="020B0604020202020204" pitchFamily="34" charset="0"/>
              <a:buChar char="o"/>
            </a:pPr>
            <a:r>
              <a:rPr lang="en-US" sz="1400">
                <a:latin typeface="Aptos"/>
                <a:cs typeface="Arial"/>
              </a:rPr>
              <a:t>Time-consuming Content Creation and Development Challenges.</a:t>
            </a:r>
          </a:p>
          <a:p>
            <a:pPr>
              <a:buFont typeface="Courier New,monospace" panose="020B0604020202020204" pitchFamily="34" charset="0"/>
              <a:buChar char="o"/>
            </a:pPr>
            <a:r>
              <a:rPr lang="en-US" sz="1400">
                <a:latin typeface="Aptos"/>
                <a:cs typeface="Arial"/>
              </a:rPr>
              <a:t>Limited Research on the Long-Term Educational Benefits.</a:t>
            </a:r>
          </a:p>
          <a:p>
            <a:pPr>
              <a:buFont typeface="Courier New,monospace" panose="020B0604020202020204" pitchFamily="34" charset="0"/>
              <a:buChar char="o"/>
            </a:pPr>
            <a:r>
              <a:rPr lang="en-US" sz="1400">
                <a:latin typeface="Aptos"/>
                <a:cs typeface="Arial"/>
              </a:rPr>
              <a:t>Lack of Existing Curriculums and Resources.</a:t>
            </a:r>
          </a:p>
          <a:p>
            <a:pPr>
              <a:buFont typeface="Courier New,monospace" panose="020B0604020202020204" pitchFamily="34" charset="0"/>
              <a:buChar char="o"/>
            </a:pPr>
            <a:r>
              <a:rPr lang="en-US" sz="1400">
                <a:latin typeface="Aptos"/>
                <a:cs typeface="Arial"/>
              </a:rPr>
              <a:t>Technical Issues and Health and Safety Issues (Sickness / Discomfort).</a:t>
            </a:r>
          </a:p>
          <a:p>
            <a:pPr>
              <a:buFont typeface="Courier New,monospace" panose="020B0604020202020204" pitchFamily="34" charset="0"/>
              <a:buChar char="o"/>
            </a:pPr>
            <a:r>
              <a:rPr lang="en-US" sz="1400">
                <a:latin typeface="Aptos"/>
                <a:cs typeface="Arial"/>
              </a:rPr>
              <a:t>Compatibility Issues with Existing Educational Software/ Hardware.</a:t>
            </a:r>
          </a:p>
          <a:p>
            <a:pPr>
              <a:buFont typeface="Courier New,monospace" panose="020B0604020202020204" pitchFamily="34" charset="0"/>
              <a:buChar char="o"/>
            </a:pPr>
            <a:r>
              <a:rPr lang="en-US" sz="1400">
                <a:latin typeface="Aptos"/>
                <a:cs typeface="Arial"/>
              </a:rPr>
              <a:t>Expert Acquisition for development and Maintenances. </a:t>
            </a:r>
            <a:endParaRPr lang="en-US" sz="1400">
              <a:latin typeface="Aptos"/>
            </a:endParaRPr>
          </a:p>
        </p:txBody>
      </p:sp>
      <p:pic>
        <p:nvPicPr>
          <p:cNvPr id="4" name="Picture 3" descr="Busy business people with laptops hurry up to complete tasks at huge clock and hourglass. Deadline, project time limit, task due dates concept illustration">
            <a:extLst>
              <a:ext uri="{FF2B5EF4-FFF2-40B4-BE49-F238E27FC236}">
                <a16:creationId xmlns:a16="http://schemas.microsoft.com/office/drawing/2014/main" id="{9700BC3A-D9AC-2603-F2D3-9FC9C4A69532}"/>
              </a:ext>
            </a:extLst>
          </p:cNvPr>
          <p:cNvPicPr>
            <a:picLocks noChangeAspect="1"/>
          </p:cNvPicPr>
          <p:nvPr/>
        </p:nvPicPr>
        <p:blipFill rotWithShape="1">
          <a:blip r:embed="rId2"/>
          <a:srcRect l="17063" r="1623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74401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69C86DA2-32BF-19CE-294F-F22898BF4822}"/>
              </a:ext>
            </a:extLst>
          </p:cNvPr>
          <p:cNvSpPr>
            <a:spLocks noGrp="1"/>
          </p:cNvSpPr>
          <p:nvPr>
            <p:ph type="title"/>
          </p:nvPr>
        </p:nvSpPr>
        <p:spPr>
          <a:xfrm>
            <a:off x="1179226" y="109246"/>
            <a:ext cx="9833548" cy="1325563"/>
          </a:xfrm>
        </p:spPr>
        <p:txBody>
          <a:bodyPr anchor="b">
            <a:normAutofit/>
          </a:bodyPr>
          <a:lstStyle/>
          <a:p>
            <a:pPr algn="ctr"/>
            <a:r>
              <a:rPr lang="en-US" sz="3600">
                <a:solidFill>
                  <a:schemeClr val="tx2"/>
                </a:solidFill>
              </a:rPr>
              <a:t>Proposed Solution</a:t>
            </a:r>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3800D145-0CD8-E211-111F-F4EEBD9C4BDB}"/>
              </a:ext>
            </a:extLst>
          </p:cNvPr>
          <p:cNvSpPr>
            <a:spLocks noGrp="1"/>
          </p:cNvSpPr>
          <p:nvPr>
            <p:ph idx="1"/>
          </p:nvPr>
        </p:nvSpPr>
        <p:spPr>
          <a:xfrm>
            <a:off x="1179226" y="1719547"/>
            <a:ext cx="9833548" cy="3865408"/>
          </a:xfrm>
        </p:spPr>
        <p:txBody>
          <a:bodyPr vert="horz" lIns="91440" tIns="45720" rIns="91440" bIns="45720" rtlCol="0" anchor="t">
            <a:normAutofit/>
          </a:bodyPr>
          <a:lstStyle/>
          <a:p>
            <a:pPr marL="0" indent="0">
              <a:buNone/>
            </a:pPr>
            <a:r>
              <a:rPr lang="en-US" sz="1500">
                <a:solidFill>
                  <a:schemeClr val="tx2"/>
                </a:solidFill>
              </a:rPr>
              <a:t>How the proposed solution addresses the identified challenge - </a:t>
            </a:r>
          </a:p>
          <a:p>
            <a:pPr marL="285750" indent="-285750">
              <a:buFont typeface="Courier New" panose="020B0604020202020204" pitchFamily="34" charset="0"/>
              <a:buChar char="o"/>
            </a:pPr>
            <a:r>
              <a:rPr lang="en-US" sz="1500">
                <a:solidFill>
                  <a:schemeClr val="tx2"/>
                </a:solidFill>
                <a:latin typeface="Aptos"/>
                <a:cs typeface="Segoe UI"/>
              </a:rPr>
              <a:t>Immersive Learning - Transporting students to the subject, surrounding them with content and resources to learn through.</a:t>
            </a:r>
          </a:p>
          <a:p>
            <a:pPr marL="285750" indent="-285750">
              <a:buFont typeface="Courier New" panose="020B0604020202020204" pitchFamily="34" charset="0"/>
              <a:buChar char="o"/>
            </a:pPr>
            <a:r>
              <a:rPr lang="en-US" sz="1500">
                <a:solidFill>
                  <a:schemeClr val="tx2"/>
                </a:solidFill>
                <a:latin typeface="Aptos"/>
                <a:cs typeface="Segoe UI"/>
              </a:rPr>
              <a:t>Interactive Learning - Designed environments for active participation, offering objects experiments to be conducted.</a:t>
            </a:r>
          </a:p>
          <a:p>
            <a:pPr marL="285750" indent="-285750">
              <a:buFont typeface="Courier New" panose="020B0604020202020204" pitchFamily="34" charset="0"/>
              <a:buChar char="o"/>
            </a:pPr>
            <a:r>
              <a:rPr lang="en-US" sz="1500">
                <a:solidFill>
                  <a:schemeClr val="tx2"/>
                </a:solidFill>
                <a:latin typeface="Aptos"/>
                <a:cs typeface="Segoe UI"/>
              </a:rPr>
              <a:t>Increased Motivation - Exciting and new to grab the attention of curious students, making learning more enjoyable and boost productivity. </a:t>
            </a:r>
          </a:p>
          <a:p>
            <a:pPr marL="285750" indent="-285750">
              <a:buFont typeface="Courier New" panose="020B0604020202020204" pitchFamily="34" charset="0"/>
              <a:buChar char="o"/>
            </a:pPr>
            <a:r>
              <a:rPr lang="en-US" sz="1500">
                <a:solidFill>
                  <a:schemeClr val="tx2"/>
                </a:solidFill>
                <a:latin typeface="Aptos"/>
                <a:cs typeface="Segoe UI"/>
              </a:rPr>
              <a:t>Access and Inclusivity - It can bridge geographical gaps and provide education to students regardless of their location. </a:t>
            </a:r>
          </a:p>
          <a:p>
            <a:pPr marL="285750" indent="-285750">
              <a:buFont typeface="Courier New" panose="020B0604020202020204" pitchFamily="34" charset="0"/>
              <a:buChar char="o"/>
            </a:pPr>
            <a:r>
              <a:rPr lang="en-US" sz="1500">
                <a:solidFill>
                  <a:schemeClr val="tx2"/>
                </a:solidFill>
                <a:latin typeface="Aptos"/>
                <a:cs typeface="Segoe UI"/>
              </a:rPr>
              <a:t>Real-world Application - Students can gain practical experience that can be taken through to real life situations and reduce the gap between theoretical knowledge and real-world application. </a:t>
            </a:r>
          </a:p>
          <a:p>
            <a:pPr marL="285750" indent="-285750">
              <a:buFont typeface="Courier New" panose="020B0604020202020204" pitchFamily="34" charset="0"/>
              <a:buChar char="o"/>
            </a:pPr>
            <a:r>
              <a:rPr lang="en-US" sz="1500">
                <a:solidFill>
                  <a:schemeClr val="tx2"/>
                </a:solidFill>
                <a:latin typeface="Aptos"/>
                <a:cs typeface="Segoe UI"/>
              </a:rPr>
              <a:t>Cost-Effectiveness – Initially expensive but could reduce the costs of expensive physical resources and facilities, such as laboratories and equipment for conducting experiments. </a:t>
            </a:r>
          </a:p>
          <a:p>
            <a:pPr marL="285750" indent="-285750">
              <a:buFont typeface="Courier New" panose="020B0604020202020204" pitchFamily="34" charset="0"/>
              <a:buChar char="o"/>
            </a:pPr>
            <a:endParaRPr lang="en-US" sz="1500">
              <a:solidFill>
                <a:schemeClr val="tx2"/>
              </a:solidFill>
              <a:latin typeface="Aptos"/>
              <a:cs typeface="Segoe UI"/>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7"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476199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2146C4-D8DD-D94F-C2C6-D47C8FFFDF43}"/>
              </a:ext>
            </a:extLst>
          </p:cNvPr>
          <p:cNvSpPr>
            <a:spLocks noGrp="1"/>
          </p:cNvSpPr>
          <p:nvPr>
            <p:ph type="title"/>
          </p:nvPr>
        </p:nvSpPr>
        <p:spPr>
          <a:xfrm>
            <a:off x="761803" y="350196"/>
            <a:ext cx="4646904" cy="1624520"/>
          </a:xfrm>
        </p:spPr>
        <p:txBody>
          <a:bodyPr anchor="ctr">
            <a:normAutofit/>
          </a:bodyPr>
          <a:lstStyle/>
          <a:p>
            <a:r>
              <a:rPr lang="en-US" sz="4000"/>
              <a:t>Utilisation of Emerging Trends</a:t>
            </a:r>
          </a:p>
        </p:txBody>
      </p:sp>
      <p:sp>
        <p:nvSpPr>
          <p:cNvPr id="3" name="Content Placeholder 2">
            <a:extLst>
              <a:ext uri="{FF2B5EF4-FFF2-40B4-BE49-F238E27FC236}">
                <a16:creationId xmlns:a16="http://schemas.microsoft.com/office/drawing/2014/main" id="{5468AB22-A425-A181-0E0B-2C13A72419E1}"/>
              </a:ext>
            </a:extLst>
          </p:cNvPr>
          <p:cNvSpPr>
            <a:spLocks noGrp="1"/>
          </p:cNvSpPr>
          <p:nvPr>
            <p:ph idx="1"/>
          </p:nvPr>
        </p:nvSpPr>
        <p:spPr>
          <a:xfrm>
            <a:off x="761802" y="2743200"/>
            <a:ext cx="4646905" cy="3613149"/>
          </a:xfrm>
        </p:spPr>
        <p:txBody>
          <a:bodyPr vert="horz" lIns="91440" tIns="45720" rIns="91440" bIns="45720" rtlCol="0" anchor="ctr">
            <a:normAutofit/>
          </a:bodyPr>
          <a:lstStyle/>
          <a:p>
            <a:pPr marL="0" indent="0">
              <a:buNone/>
            </a:pPr>
            <a:r>
              <a:rPr lang="en-GB" sz="1400"/>
              <a:t>Emerging Trends:</a:t>
            </a:r>
          </a:p>
          <a:p>
            <a:r>
              <a:rPr lang="en-GB" sz="1400"/>
              <a:t>Virtual Reality (VR)</a:t>
            </a:r>
          </a:p>
          <a:p>
            <a:r>
              <a:rPr lang="en-GB" sz="1400"/>
              <a:t>E-Learning and Gamification</a:t>
            </a:r>
          </a:p>
          <a:p>
            <a:r>
              <a:rPr lang="en-GB" sz="1400"/>
              <a:t>Accessibility and Scalability</a:t>
            </a:r>
          </a:p>
          <a:p>
            <a:r>
              <a:rPr lang="en-GB" sz="1400"/>
              <a:t>Focus on Student Engagement</a:t>
            </a:r>
          </a:p>
          <a:p>
            <a:pPr marL="0" indent="0">
              <a:buNone/>
            </a:pPr>
            <a:endParaRPr lang="en-GB" sz="1400"/>
          </a:p>
          <a:p>
            <a:pPr marL="0" indent="0">
              <a:buNone/>
            </a:pPr>
            <a:r>
              <a:rPr lang="en-GB" sz="1400"/>
              <a:t>Why These Trends Are Suitable:</a:t>
            </a:r>
          </a:p>
          <a:p>
            <a:r>
              <a:rPr lang="en-GB" sz="1400"/>
              <a:t>VR addresses limitations of traditional learning</a:t>
            </a:r>
          </a:p>
          <a:p>
            <a:r>
              <a:rPr lang="en-GB" sz="1400"/>
              <a:t>Improves knowledge retention</a:t>
            </a:r>
          </a:p>
          <a:p>
            <a:r>
              <a:rPr lang="en-GB" sz="1400"/>
              <a:t>Increases accessibility</a:t>
            </a:r>
          </a:p>
          <a:p>
            <a:r>
              <a:rPr lang="en-GB" sz="1400"/>
              <a:t>Enhances student engagement</a:t>
            </a:r>
            <a:endParaRPr lang="en-US" sz="1400"/>
          </a:p>
        </p:txBody>
      </p:sp>
      <p:pic>
        <p:nvPicPr>
          <p:cNvPr id="5" name="Picture 4" descr="Abstract blurred public library with bookshelves">
            <a:extLst>
              <a:ext uri="{FF2B5EF4-FFF2-40B4-BE49-F238E27FC236}">
                <a16:creationId xmlns:a16="http://schemas.microsoft.com/office/drawing/2014/main" id="{F9077EA4-64C2-997C-93DF-8C9C679425D7}"/>
              </a:ext>
            </a:extLst>
          </p:cNvPr>
          <p:cNvPicPr>
            <a:picLocks noChangeAspect="1"/>
          </p:cNvPicPr>
          <p:nvPr/>
        </p:nvPicPr>
        <p:blipFill rotWithShape="1">
          <a:blip r:embed="rId2"/>
          <a:srcRect l="9340" r="31264" b="3"/>
          <a:stretch/>
        </p:blipFill>
        <p:spPr>
          <a:xfrm>
            <a:off x="6096000" y="1"/>
            <a:ext cx="6102825" cy="6858000"/>
          </a:xfrm>
          <a:prstGeom prst="rect">
            <a:avLst/>
          </a:prstGeom>
        </p:spPr>
      </p:pic>
    </p:spTree>
    <p:extLst>
      <p:ext uri="{BB962C8B-B14F-4D97-AF65-F5344CB8AC3E}">
        <p14:creationId xmlns:p14="http://schemas.microsoft.com/office/powerpoint/2010/main" val="273013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7F30B-66C9-19AD-0219-25FD190DCDDE}"/>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Implementation Strategy </a:t>
            </a:r>
          </a:p>
        </p:txBody>
      </p:sp>
      <p:graphicFrame>
        <p:nvGraphicFramePr>
          <p:cNvPr id="5" name="Content Placeholder 2">
            <a:extLst>
              <a:ext uri="{FF2B5EF4-FFF2-40B4-BE49-F238E27FC236}">
                <a16:creationId xmlns:a16="http://schemas.microsoft.com/office/drawing/2014/main" id="{8D0A14D4-1371-C105-CD06-A13E08AAC95C}"/>
              </a:ext>
            </a:extLst>
          </p:cNvPr>
          <p:cNvGraphicFramePr>
            <a:graphicFrameLocks noGrp="1"/>
          </p:cNvGraphicFramePr>
          <p:nvPr>
            <p:ph idx="1"/>
            <p:extLst>
              <p:ext uri="{D42A27DB-BD31-4B8C-83A1-F6EECF244321}">
                <p14:modId xmlns:p14="http://schemas.microsoft.com/office/powerpoint/2010/main" val="3096137232"/>
              </p:ext>
            </p:extLst>
          </p:nvPr>
        </p:nvGraphicFramePr>
        <p:xfrm>
          <a:off x="630918" y="1823545"/>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4072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A17F30B-66C9-19AD-0219-25FD190DCDDE}"/>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Implementation Strategy </a:t>
            </a:r>
          </a:p>
        </p:txBody>
      </p:sp>
      <p:sp>
        <p:nvSpPr>
          <p:cNvPr id="14" name="Rectangle 13">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636D9739-EAF1-D71C-7F6D-621D47989D7E}"/>
              </a:ext>
            </a:extLst>
          </p:cNvPr>
          <p:cNvSpPr txBox="1"/>
          <p:nvPr/>
        </p:nvSpPr>
        <p:spPr>
          <a:xfrm>
            <a:off x="5351164" y="586822"/>
            <a:ext cx="6002636" cy="164592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t>Discuss any potential challenges or limitations in the implementation process. </a:t>
            </a:r>
          </a:p>
          <a:p>
            <a:pPr indent="-228600">
              <a:lnSpc>
                <a:spcPct val="90000"/>
              </a:lnSpc>
              <a:spcAft>
                <a:spcPts val="600"/>
              </a:spcAft>
              <a:buFont typeface="Arial" panose="020B0604020202020204" pitchFamily="34" charset="0"/>
              <a:buChar char="•"/>
            </a:pPr>
            <a:r>
              <a:rPr lang="en-US"/>
              <a:t>Highlight the potential benefits of implementing the proposed solution</a:t>
            </a:r>
          </a:p>
        </p:txBody>
      </p:sp>
      <p:graphicFrame>
        <p:nvGraphicFramePr>
          <p:cNvPr id="4" name="Table 3">
            <a:extLst>
              <a:ext uri="{FF2B5EF4-FFF2-40B4-BE49-F238E27FC236}">
                <a16:creationId xmlns:a16="http://schemas.microsoft.com/office/drawing/2014/main" id="{3E27B042-ED76-6820-0639-5F975AD89A19}"/>
              </a:ext>
            </a:extLst>
          </p:cNvPr>
          <p:cNvGraphicFramePr>
            <a:graphicFrameLocks noGrp="1"/>
          </p:cNvGraphicFramePr>
          <p:nvPr>
            <p:extLst>
              <p:ext uri="{D42A27DB-BD31-4B8C-83A1-F6EECF244321}">
                <p14:modId xmlns:p14="http://schemas.microsoft.com/office/powerpoint/2010/main" val="447775848"/>
              </p:ext>
            </p:extLst>
          </p:nvPr>
        </p:nvGraphicFramePr>
        <p:xfrm>
          <a:off x="557784" y="2793068"/>
          <a:ext cx="11164824" cy="3365844"/>
        </p:xfrm>
        <a:graphic>
          <a:graphicData uri="http://schemas.openxmlformats.org/drawingml/2006/table">
            <a:tbl>
              <a:tblPr firstRow="1" bandRow="1">
                <a:noFill/>
                <a:tableStyleId>{5C22544A-7EE6-4342-B048-85BDC9FD1C3A}</a:tableStyleId>
              </a:tblPr>
              <a:tblGrid>
                <a:gridCol w="5546137">
                  <a:extLst>
                    <a:ext uri="{9D8B030D-6E8A-4147-A177-3AD203B41FA5}">
                      <a16:colId xmlns:a16="http://schemas.microsoft.com/office/drawing/2014/main" val="536256320"/>
                    </a:ext>
                  </a:extLst>
                </a:gridCol>
                <a:gridCol w="5618687">
                  <a:extLst>
                    <a:ext uri="{9D8B030D-6E8A-4147-A177-3AD203B41FA5}">
                      <a16:colId xmlns:a16="http://schemas.microsoft.com/office/drawing/2014/main" val="2853070884"/>
                    </a:ext>
                  </a:extLst>
                </a:gridCol>
              </a:tblGrid>
              <a:tr h="560974">
                <a:tc>
                  <a:txBody>
                    <a:bodyPr/>
                    <a:lstStyle/>
                    <a:p>
                      <a:pPr lvl="0">
                        <a:buNone/>
                      </a:pPr>
                      <a:r>
                        <a:rPr lang="en-US" sz="1900" b="1" i="0" u="none" strike="noStrike" baseline="0" noProof="0">
                          <a:solidFill>
                            <a:schemeClr val="tx1">
                              <a:lumMod val="75000"/>
                              <a:lumOff val="25000"/>
                            </a:schemeClr>
                          </a:solidFill>
                          <a:latin typeface="Aptos"/>
                        </a:rPr>
                        <a:t>Challenges and Limitations</a:t>
                      </a:r>
                      <a:endParaRPr lang="en-US" sz="1900" b="1">
                        <a:solidFill>
                          <a:schemeClr val="tx1">
                            <a:lumMod val="75000"/>
                            <a:lumOff val="25000"/>
                          </a:schemeClr>
                        </a:solidFill>
                      </a:endParaRPr>
                    </a:p>
                  </a:txBody>
                  <a:tcPr marL="228969" marR="114484" marT="114484" marB="114484">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lvl="0">
                        <a:buNone/>
                      </a:pPr>
                      <a:r>
                        <a:rPr lang="en-US" sz="1900" b="1" i="0" u="none" strike="noStrike" baseline="0" noProof="0">
                          <a:solidFill>
                            <a:schemeClr val="tx1">
                              <a:lumMod val="75000"/>
                              <a:lumOff val="25000"/>
                            </a:schemeClr>
                          </a:solidFill>
                          <a:latin typeface="Aptos"/>
                        </a:rPr>
                        <a:t>Potential Benefits</a:t>
                      </a:r>
                      <a:endParaRPr lang="en-US" sz="1900" b="1">
                        <a:solidFill>
                          <a:schemeClr val="tx1">
                            <a:lumMod val="75000"/>
                            <a:lumOff val="25000"/>
                          </a:schemeClr>
                        </a:solidFill>
                      </a:endParaRPr>
                    </a:p>
                  </a:txBody>
                  <a:tcPr marL="228969" marR="114484" marT="114484" marB="114484">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3512637216"/>
                  </a:ext>
                </a:extLst>
              </a:tr>
              <a:tr h="560974">
                <a:tc>
                  <a:txBody>
                    <a:bodyPr/>
                    <a:lstStyle/>
                    <a:p>
                      <a:pPr marL="0" marR="0" lvl="0" indent="0" algn="l" defTabSz="914400">
                        <a:lnSpc>
                          <a:spcPct val="100000"/>
                        </a:lnSpc>
                        <a:spcBef>
                          <a:spcPts val="0"/>
                        </a:spcBef>
                        <a:spcAft>
                          <a:spcPts val="0"/>
                        </a:spcAft>
                        <a:buNone/>
                        <a:tabLst/>
                        <a:defRPr/>
                      </a:pPr>
                      <a:r>
                        <a:rPr lang="en-US" sz="1900" b="0" i="0" u="none" strike="noStrike" baseline="0" noProof="0">
                          <a:solidFill>
                            <a:schemeClr val="tx1">
                              <a:lumMod val="75000"/>
                              <a:lumOff val="25000"/>
                            </a:schemeClr>
                          </a:solidFill>
                          <a:latin typeface="Aptos"/>
                        </a:rPr>
                        <a:t>Cost</a:t>
                      </a:r>
                      <a:endParaRPr lang="en-US" sz="1900">
                        <a:solidFill>
                          <a:schemeClr val="tx1">
                            <a:lumMod val="75000"/>
                            <a:lumOff val="25000"/>
                          </a:schemeClr>
                        </a:solidFill>
                      </a:endParaRPr>
                    </a:p>
                  </a:txBody>
                  <a:tcPr marL="228969" marR="114484" marT="114484" marB="11448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marL="0" marR="0" lvl="0" indent="0" algn="l" defTabSz="914400">
                        <a:lnSpc>
                          <a:spcPct val="100000"/>
                        </a:lnSpc>
                        <a:spcBef>
                          <a:spcPts val="0"/>
                        </a:spcBef>
                        <a:spcAft>
                          <a:spcPts val="0"/>
                        </a:spcAft>
                        <a:buNone/>
                        <a:tabLst/>
                        <a:defRPr/>
                      </a:pPr>
                      <a:r>
                        <a:rPr lang="en-US" sz="1900" b="0" i="0" u="none" strike="noStrike" baseline="0" noProof="0">
                          <a:solidFill>
                            <a:schemeClr val="tx1">
                              <a:lumMod val="75000"/>
                              <a:lumOff val="25000"/>
                            </a:schemeClr>
                          </a:solidFill>
                          <a:latin typeface="Aptos"/>
                        </a:rPr>
                        <a:t>Enhanced Engagement</a:t>
                      </a:r>
                    </a:p>
                  </a:txBody>
                  <a:tcPr marL="228969" marR="114484" marT="114484" marB="11448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4205405931"/>
                  </a:ext>
                </a:extLst>
              </a:tr>
              <a:tr h="560974">
                <a:tc>
                  <a:txBody>
                    <a:bodyPr/>
                    <a:lstStyle/>
                    <a:p>
                      <a:pPr marL="0" marR="0" lvl="0" indent="0" algn="l">
                        <a:lnSpc>
                          <a:spcPct val="100000"/>
                        </a:lnSpc>
                        <a:spcBef>
                          <a:spcPts val="0"/>
                        </a:spcBef>
                        <a:spcAft>
                          <a:spcPts val="0"/>
                        </a:spcAft>
                        <a:buNone/>
                      </a:pPr>
                      <a:r>
                        <a:rPr lang="en-US" sz="1900" b="0" i="0" u="none" strike="noStrike" baseline="0" noProof="0">
                          <a:solidFill>
                            <a:schemeClr val="tx1">
                              <a:lumMod val="75000"/>
                              <a:lumOff val="25000"/>
                            </a:schemeClr>
                          </a:solidFill>
                          <a:latin typeface="Aptos"/>
                        </a:rPr>
                        <a:t>Technical Requirements</a:t>
                      </a:r>
                      <a:endParaRPr lang="en-US" sz="1900">
                        <a:solidFill>
                          <a:schemeClr val="tx1">
                            <a:lumMod val="75000"/>
                            <a:lumOff val="25000"/>
                          </a:schemeClr>
                        </a:solidFill>
                      </a:endParaRPr>
                    </a:p>
                  </a:txBody>
                  <a:tcPr marL="228969" marR="114484" marT="114484" marB="114484">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marL="0" marR="0" lvl="0" indent="0" algn="l">
                        <a:lnSpc>
                          <a:spcPct val="100000"/>
                        </a:lnSpc>
                        <a:spcBef>
                          <a:spcPts val="0"/>
                        </a:spcBef>
                        <a:spcAft>
                          <a:spcPts val="0"/>
                        </a:spcAft>
                        <a:buNone/>
                      </a:pPr>
                      <a:r>
                        <a:rPr lang="en-US" sz="1900" b="0" i="0" u="none" strike="noStrike" baseline="0" noProof="0">
                          <a:solidFill>
                            <a:schemeClr val="tx1">
                              <a:lumMod val="75000"/>
                              <a:lumOff val="25000"/>
                            </a:schemeClr>
                          </a:solidFill>
                          <a:latin typeface="Aptos"/>
                        </a:rPr>
                        <a:t>Real-World Simulations</a:t>
                      </a:r>
                      <a:endParaRPr lang="en-US" sz="1900">
                        <a:solidFill>
                          <a:schemeClr val="tx1">
                            <a:lumMod val="75000"/>
                            <a:lumOff val="25000"/>
                          </a:schemeClr>
                        </a:solidFill>
                      </a:endParaRPr>
                    </a:p>
                  </a:txBody>
                  <a:tcPr marL="228969" marR="114484" marT="114484" marB="114484">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604534374"/>
                  </a:ext>
                </a:extLst>
              </a:tr>
              <a:tr h="560974">
                <a:tc>
                  <a:txBody>
                    <a:bodyPr/>
                    <a:lstStyle/>
                    <a:p>
                      <a:pPr lvl="0">
                        <a:buNone/>
                      </a:pPr>
                      <a:r>
                        <a:rPr lang="en-US" sz="1900" b="0" i="0" u="none" strike="noStrike" baseline="0" noProof="0">
                          <a:solidFill>
                            <a:schemeClr val="tx1">
                              <a:lumMod val="75000"/>
                              <a:lumOff val="25000"/>
                            </a:schemeClr>
                          </a:solidFill>
                          <a:latin typeface="Aptos"/>
                        </a:rPr>
                        <a:t>Content Creation</a:t>
                      </a:r>
                      <a:endParaRPr lang="en-US" sz="1900">
                        <a:solidFill>
                          <a:schemeClr val="tx1">
                            <a:lumMod val="75000"/>
                            <a:lumOff val="25000"/>
                          </a:schemeClr>
                        </a:solidFill>
                      </a:endParaRPr>
                    </a:p>
                  </a:txBody>
                  <a:tcPr marL="228969" marR="114484" marT="114484" marB="11448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marL="0" marR="0" lvl="0" indent="0" algn="l">
                        <a:lnSpc>
                          <a:spcPct val="100000"/>
                        </a:lnSpc>
                        <a:spcBef>
                          <a:spcPts val="0"/>
                        </a:spcBef>
                        <a:spcAft>
                          <a:spcPts val="0"/>
                        </a:spcAft>
                        <a:buNone/>
                      </a:pPr>
                      <a:r>
                        <a:rPr lang="en-US" sz="1900" b="0" i="0" u="none" strike="noStrike" baseline="0" noProof="0" err="1">
                          <a:solidFill>
                            <a:schemeClr val="tx1">
                              <a:lumMod val="75000"/>
                              <a:lumOff val="25000"/>
                            </a:schemeClr>
                          </a:solidFill>
                          <a:latin typeface="Aptos"/>
                        </a:rPr>
                        <a:t>Personalised</a:t>
                      </a:r>
                      <a:r>
                        <a:rPr lang="en-US" sz="1900" b="0" i="0" u="none" strike="noStrike" baseline="0" noProof="0">
                          <a:solidFill>
                            <a:schemeClr val="tx1">
                              <a:lumMod val="75000"/>
                              <a:lumOff val="25000"/>
                            </a:schemeClr>
                          </a:solidFill>
                          <a:latin typeface="Aptos"/>
                        </a:rPr>
                        <a:t> Learning</a:t>
                      </a:r>
                      <a:endParaRPr lang="en-US" sz="1900">
                        <a:solidFill>
                          <a:schemeClr val="tx1">
                            <a:lumMod val="75000"/>
                            <a:lumOff val="25000"/>
                          </a:schemeClr>
                        </a:solidFill>
                      </a:endParaRPr>
                    </a:p>
                  </a:txBody>
                  <a:tcPr marL="228969" marR="114484" marT="114484" marB="11448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711623935"/>
                  </a:ext>
                </a:extLst>
              </a:tr>
              <a:tr h="560974">
                <a:tc>
                  <a:txBody>
                    <a:bodyPr/>
                    <a:lstStyle/>
                    <a:p>
                      <a:pPr lvl="0">
                        <a:buNone/>
                      </a:pPr>
                      <a:r>
                        <a:rPr lang="en-US" sz="1900" b="0" i="0" u="none" strike="noStrike" baseline="0" noProof="0">
                          <a:solidFill>
                            <a:schemeClr val="tx1">
                              <a:lumMod val="75000"/>
                              <a:lumOff val="25000"/>
                            </a:schemeClr>
                          </a:solidFill>
                          <a:latin typeface="Aptos"/>
                        </a:rPr>
                        <a:t>Accessibility</a:t>
                      </a:r>
                      <a:endParaRPr lang="en-US" sz="1900">
                        <a:solidFill>
                          <a:schemeClr val="tx1">
                            <a:lumMod val="75000"/>
                            <a:lumOff val="25000"/>
                          </a:schemeClr>
                        </a:solidFill>
                      </a:endParaRPr>
                    </a:p>
                  </a:txBody>
                  <a:tcPr marL="228969" marR="114484" marT="114484" marB="114484">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marL="0" marR="0" lvl="0" indent="0" algn="l">
                        <a:lnSpc>
                          <a:spcPct val="100000"/>
                        </a:lnSpc>
                        <a:spcBef>
                          <a:spcPts val="0"/>
                        </a:spcBef>
                        <a:spcAft>
                          <a:spcPts val="0"/>
                        </a:spcAft>
                        <a:buNone/>
                      </a:pPr>
                      <a:r>
                        <a:rPr lang="en-US" sz="1900" b="0" i="0" u="none" strike="noStrike" baseline="0" noProof="0">
                          <a:solidFill>
                            <a:schemeClr val="tx1">
                              <a:lumMod val="75000"/>
                              <a:lumOff val="25000"/>
                            </a:schemeClr>
                          </a:solidFill>
                          <a:latin typeface="Aptos"/>
                        </a:rPr>
                        <a:t>Collaborative Learning</a:t>
                      </a:r>
                      <a:endParaRPr lang="en-US" sz="1900">
                        <a:solidFill>
                          <a:schemeClr val="tx1">
                            <a:lumMod val="75000"/>
                            <a:lumOff val="25000"/>
                          </a:schemeClr>
                        </a:solidFill>
                      </a:endParaRPr>
                    </a:p>
                  </a:txBody>
                  <a:tcPr marL="228969" marR="114484" marT="114484" marB="114484">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865558124"/>
                  </a:ext>
                </a:extLst>
              </a:tr>
              <a:tr h="560974">
                <a:tc>
                  <a:txBody>
                    <a:bodyPr/>
                    <a:lstStyle/>
                    <a:p>
                      <a:pPr marL="0" marR="0" lvl="0" indent="0" algn="l">
                        <a:lnSpc>
                          <a:spcPct val="100000"/>
                        </a:lnSpc>
                        <a:spcBef>
                          <a:spcPts val="0"/>
                        </a:spcBef>
                        <a:spcAft>
                          <a:spcPts val="0"/>
                        </a:spcAft>
                        <a:buNone/>
                      </a:pPr>
                      <a:r>
                        <a:rPr lang="en-US" sz="1900" b="0" i="0" u="none" strike="noStrike" baseline="0" noProof="0">
                          <a:solidFill>
                            <a:schemeClr val="tx1">
                              <a:lumMod val="75000"/>
                              <a:lumOff val="25000"/>
                            </a:schemeClr>
                          </a:solidFill>
                          <a:latin typeface="Aptos"/>
                        </a:rPr>
                        <a:t>Integration with Curriculum</a:t>
                      </a:r>
                      <a:endParaRPr lang="en-US" sz="1900">
                        <a:solidFill>
                          <a:schemeClr val="tx1">
                            <a:lumMod val="75000"/>
                            <a:lumOff val="25000"/>
                          </a:schemeClr>
                        </a:solidFill>
                      </a:endParaRPr>
                    </a:p>
                  </a:txBody>
                  <a:tcPr marL="228969" marR="114484" marT="114484" marB="11448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marL="0" marR="0" lvl="0" indent="0" algn="l">
                        <a:lnSpc>
                          <a:spcPct val="100000"/>
                        </a:lnSpc>
                        <a:spcBef>
                          <a:spcPts val="0"/>
                        </a:spcBef>
                        <a:spcAft>
                          <a:spcPts val="0"/>
                        </a:spcAft>
                        <a:buNone/>
                      </a:pPr>
                      <a:r>
                        <a:rPr lang="en-US" sz="1900" b="0" i="0" u="none" strike="noStrike" baseline="0" noProof="0">
                          <a:solidFill>
                            <a:schemeClr val="tx1">
                              <a:lumMod val="75000"/>
                              <a:lumOff val="25000"/>
                            </a:schemeClr>
                          </a:solidFill>
                          <a:latin typeface="Aptos"/>
                        </a:rPr>
                        <a:t>Access to Remote Resources</a:t>
                      </a:r>
                      <a:endParaRPr lang="en-US" sz="1900">
                        <a:solidFill>
                          <a:schemeClr val="tx1">
                            <a:lumMod val="75000"/>
                            <a:lumOff val="25000"/>
                          </a:schemeClr>
                        </a:solidFill>
                      </a:endParaRPr>
                    </a:p>
                  </a:txBody>
                  <a:tcPr marL="228969" marR="114484" marT="114484" marB="114484">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902062562"/>
                  </a:ext>
                </a:extLst>
              </a:tr>
            </a:tbl>
          </a:graphicData>
        </a:graphic>
      </p:graphicFrame>
    </p:spTree>
    <p:extLst>
      <p:ext uri="{BB962C8B-B14F-4D97-AF65-F5344CB8AC3E}">
        <p14:creationId xmlns:p14="http://schemas.microsoft.com/office/powerpoint/2010/main" val="605631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7F30B-66C9-19AD-0219-25FD190DCDDE}"/>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kern="1200">
                <a:solidFill>
                  <a:schemeClr val="tx1"/>
                </a:solidFill>
                <a:latin typeface="+mj-lt"/>
                <a:ea typeface="+mj-ea"/>
                <a:cs typeface="+mj-cs"/>
              </a:rPr>
              <a:t>Implementation Strategy </a:t>
            </a:r>
          </a:p>
        </p:txBody>
      </p:sp>
      <p:sp>
        <p:nvSpPr>
          <p:cNvPr id="22" name="Rectangle 2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01ACB39D-0733-B680-89C9-F2E3CC57DD72}"/>
              </a:ext>
            </a:extLst>
          </p:cNvPr>
          <p:cNvSpPr>
            <a:spLocks/>
          </p:cNvSpPr>
          <p:nvPr/>
        </p:nvSpPr>
        <p:spPr>
          <a:xfrm>
            <a:off x="1498610" y="2478195"/>
            <a:ext cx="4531726" cy="3805595"/>
          </a:xfrm>
          <a:prstGeom prst="rect">
            <a:avLst/>
          </a:prstGeom>
        </p:spPr>
        <p:txBody>
          <a:bodyPr vert="horz" lIns="91440" tIns="45720" rIns="91440" bIns="45720" rtlCol="0" anchor="t">
            <a:normAutofit/>
          </a:bodyPr>
          <a:lstStyle/>
          <a:p>
            <a:pPr marL="397510" indent="-397510" defTabSz="795528">
              <a:spcAft>
                <a:spcPts val="600"/>
              </a:spcAft>
            </a:pPr>
            <a:r>
              <a:rPr lang="en-US" sz="1900" kern="1200">
                <a:latin typeface="+mn-lt"/>
                <a:ea typeface="+mn-lt"/>
                <a:cs typeface="+mn-lt"/>
              </a:rPr>
              <a:t>Students:</a:t>
            </a:r>
            <a:endParaRPr lang="en-US" sz="1900" kern="1200">
              <a:latin typeface="+mn-lt"/>
            </a:endParaRPr>
          </a:p>
          <a:p>
            <a:pPr marL="795020" lvl="1" indent="-397510" defTabSz="795528">
              <a:spcAft>
                <a:spcPts val="600"/>
              </a:spcAft>
              <a:buFont typeface="Courier New" panose="020B0604020202020204" pitchFamily="34" charset="0"/>
              <a:buChar char="o"/>
            </a:pPr>
            <a:r>
              <a:rPr lang="en-US" sz="1900" kern="1200">
                <a:latin typeface="+mn-lt"/>
                <a:ea typeface="+mn-lt"/>
                <a:cs typeface="+mn-lt"/>
              </a:rPr>
              <a:t>Increased exposure to career opportunities</a:t>
            </a:r>
          </a:p>
          <a:p>
            <a:pPr marL="795020" lvl="1" indent="-397510" defTabSz="795528">
              <a:spcAft>
                <a:spcPts val="600"/>
              </a:spcAft>
              <a:buFont typeface="Courier New" panose="020B0604020202020204" pitchFamily="34" charset="0"/>
              <a:buChar char="o"/>
            </a:pPr>
            <a:r>
              <a:rPr lang="en-US" sz="1900" kern="1200">
                <a:latin typeface="+mn-lt"/>
                <a:ea typeface="+mn-lt"/>
                <a:cs typeface="+mn-lt"/>
              </a:rPr>
              <a:t>Enhanced soft skills development</a:t>
            </a:r>
          </a:p>
          <a:p>
            <a:pPr marL="795020" lvl="1" indent="-397510" defTabSz="795528">
              <a:spcAft>
                <a:spcPts val="600"/>
              </a:spcAft>
              <a:buFont typeface="Courier New" panose="020B0604020202020204" pitchFamily="34" charset="0"/>
              <a:buChar char="o"/>
            </a:pPr>
            <a:r>
              <a:rPr lang="en-US" sz="1900" kern="1200">
                <a:latin typeface="+mn-lt"/>
                <a:ea typeface="+mn-lt"/>
                <a:cs typeface="+mn-lt"/>
              </a:rPr>
              <a:t>Improved global collaboration</a:t>
            </a:r>
          </a:p>
          <a:p>
            <a:pPr defTabSz="795528">
              <a:spcAft>
                <a:spcPts val="600"/>
              </a:spcAft>
            </a:pPr>
            <a:r>
              <a:rPr lang="en-GB" sz="1900" kern="1200">
                <a:latin typeface="+mn-lt"/>
                <a:ea typeface="+mn-ea"/>
                <a:cs typeface="+mn-cs"/>
              </a:rPr>
              <a:t>Universities:</a:t>
            </a:r>
            <a:endParaRPr lang="en-US" sz="1900" kern="1200">
              <a:latin typeface="+mn-lt"/>
              <a:ea typeface="+mn-lt"/>
              <a:cs typeface="+mn-lt"/>
            </a:endParaRPr>
          </a:p>
          <a:p>
            <a:pPr marL="397510" lvl="1" defTabSz="795528">
              <a:spcAft>
                <a:spcPts val="600"/>
              </a:spcAft>
              <a:buFont typeface="Courier New" panose="02070309020205020404" pitchFamily="49" charset="0"/>
              <a:buChar char="o"/>
            </a:pPr>
            <a:r>
              <a:rPr lang="en-GB" sz="1900" kern="1200">
                <a:latin typeface="+mn-lt"/>
                <a:ea typeface="+mn-ea"/>
                <a:cs typeface="+mn-cs"/>
              </a:rPr>
              <a:t>Offer unique learning experiences</a:t>
            </a:r>
            <a:endParaRPr lang="en-GB" sz="1900" kern="1200">
              <a:latin typeface="+mn-lt"/>
            </a:endParaRPr>
          </a:p>
          <a:p>
            <a:pPr marL="397510" lvl="1" defTabSz="795528">
              <a:spcAft>
                <a:spcPts val="600"/>
              </a:spcAft>
              <a:buFont typeface="Courier New" panose="02070309020205020404" pitchFamily="49" charset="0"/>
              <a:buChar char="o"/>
            </a:pPr>
            <a:r>
              <a:rPr lang="en-GB" sz="1900" kern="1200">
                <a:latin typeface="+mn-lt"/>
                <a:ea typeface="+mn-ea"/>
                <a:cs typeface="+mn-cs"/>
              </a:rPr>
              <a:t>Attract a wider student body</a:t>
            </a:r>
            <a:endParaRPr lang="en-GB" sz="1900" kern="1200">
              <a:latin typeface="+mn-lt"/>
            </a:endParaRPr>
          </a:p>
          <a:p>
            <a:pPr marL="397510" lvl="1" defTabSz="795528">
              <a:spcAft>
                <a:spcPts val="600"/>
              </a:spcAft>
              <a:buFont typeface="Courier New" panose="02070309020205020404" pitchFamily="49" charset="0"/>
              <a:buChar char="o"/>
            </a:pPr>
            <a:r>
              <a:rPr lang="en-GB" sz="1900" kern="1200">
                <a:latin typeface="+mn-lt"/>
                <a:ea typeface="+mn-ea"/>
                <a:cs typeface="+mn-cs"/>
              </a:rPr>
              <a:t>Expand outreach and engagement</a:t>
            </a:r>
            <a:endParaRPr lang="en-GB" sz="1900" kern="1200">
              <a:latin typeface="+mn-lt"/>
            </a:endParaRPr>
          </a:p>
          <a:p>
            <a:pPr marL="397510" lvl="1" defTabSz="795528">
              <a:spcAft>
                <a:spcPts val="600"/>
              </a:spcAft>
              <a:buFont typeface="Courier New" panose="020B0604020202020204" pitchFamily="34" charset="0"/>
              <a:buChar char="o"/>
            </a:pPr>
            <a:r>
              <a:rPr lang="en-GB" sz="1900" kern="1200">
                <a:latin typeface="+mn-lt"/>
                <a:ea typeface="+mn-ea"/>
                <a:cs typeface="+mn-cs"/>
              </a:rPr>
              <a:t> education and career opportunities</a:t>
            </a:r>
            <a:endParaRPr lang="en-GB" sz="1900" kern="1200">
              <a:latin typeface="+mn-lt"/>
            </a:endParaRPr>
          </a:p>
          <a:p>
            <a:pPr marL="397764" lvl="1" defTabSz="795528">
              <a:spcAft>
                <a:spcPts val="600"/>
              </a:spcAft>
              <a:buFont typeface="Courier New" panose="02070309020205020404" pitchFamily="49" charset="0"/>
              <a:buChar char="o"/>
            </a:pPr>
            <a:endParaRPr lang="en-US" sz="1566" kern="1200">
              <a:solidFill>
                <a:schemeClr val="tx1"/>
              </a:solidFill>
              <a:latin typeface="+mn-lt"/>
              <a:ea typeface="+mn-lt"/>
              <a:cs typeface="+mn-lt"/>
            </a:endParaRPr>
          </a:p>
          <a:p>
            <a:pPr defTabSz="795528">
              <a:spcAft>
                <a:spcPts val="600"/>
              </a:spcAft>
            </a:pPr>
            <a:endParaRPr lang="en-US" sz="1566" kern="1200">
              <a:solidFill>
                <a:schemeClr val="tx1"/>
              </a:solidFill>
              <a:latin typeface="+mn-lt"/>
              <a:ea typeface="+mn-ea"/>
              <a:cs typeface="+mn-cs"/>
            </a:endParaRPr>
          </a:p>
          <a:p>
            <a:pPr marL="914400" lvl="1" indent="-457200">
              <a:spcAft>
                <a:spcPts val="600"/>
              </a:spcAft>
              <a:buFont typeface="Courier New" panose="020B0604020202020204" pitchFamily="34" charset="0"/>
              <a:buChar char="o"/>
            </a:pPr>
            <a:endParaRPr lang="en-US"/>
          </a:p>
        </p:txBody>
      </p:sp>
      <p:sp>
        <p:nvSpPr>
          <p:cNvPr id="6" name="Content Placeholder 5">
            <a:extLst>
              <a:ext uri="{FF2B5EF4-FFF2-40B4-BE49-F238E27FC236}">
                <a16:creationId xmlns:a16="http://schemas.microsoft.com/office/drawing/2014/main" id="{D774EF0B-89C4-7ABF-CEE5-4A29ADDD62BF}"/>
              </a:ext>
            </a:extLst>
          </p:cNvPr>
          <p:cNvSpPr>
            <a:spLocks/>
          </p:cNvSpPr>
          <p:nvPr/>
        </p:nvSpPr>
        <p:spPr>
          <a:xfrm>
            <a:off x="6163623" y="2478195"/>
            <a:ext cx="4531726" cy="3805595"/>
          </a:xfrm>
          <a:prstGeom prst="rect">
            <a:avLst/>
          </a:prstGeom>
        </p:spPr>
        <p:txBody>
          <a:bodyPr vert="horz" lIns="91440" tIns="45720" rIns="91440" bIns="45720" rtlCol="0" anchor="t">
            <a:noAutofit/>
          </a:bodyPr>
          <a:lstStyle/>
          <a:p>
            <a:pPr defTabSz="795528">
              <a:spcAft>
                <a:spcPts val="600"/>
              </a:spcAft>
            </a:pPr>
            <a:r>
              <a:rPr lang="en-GB" sz="2262" kern="1200">
                <a:solidFill>
                  <a:schemeClr val="tx1"/>
                </a:solidFill>
                <a:latin typeface="Aptos"/>
                <a:ea typeface="+mn-ea"/>
                <a:cs typeface="Arial"/>
              </a:rPr>
              <a:t>Employers:</a:t>
            </a:r>
            <a:endParaRPr lang="en-US" sz="2262" kern="1200">
              <a:solidFill>
                <a:schemeClr val="tx1"/>
              </a:solidFill>
              <a:latin typeface="Aptos"/>
              <a:ea typeface="+mn-ea"/>
              <a:cs typeface="Arial"/>
            </a:endParaRPr>
          </a:p>
          <a:p>
            <a:pPr marL="397764" lvl="1" defTabSz="795528">
              <a:spcAft>
                <a:spcPts val="600"/>
              </a:spcAft>
              <a:buFont typeface="Courier New,monospace" panose="020B0604020202020204" pitchFamily="34" charset="0"/>
              <a:buChar char="o"/>
            </a:pPr>
            <a:r>
              <a:rPr lang="en-GB" sz="1914" kern="1200">
                <a:solidFill>
                  <a:schemeClr val="tx1"/>
                </a:solidFill>
                <a:latin typeface="Aptos"/>
                <a:ea typeface="+mn-ea"/>
                <a:cs typeface="Arial"/>
              </a:rPr>
              <a:t>Reach a wider pool of qualified candidates</a:t>
            </a:r>
            <a:endParaRPr lang="en-US" sz="1914" kern="1200">
              <a:solidFill>
                <a:schemeClr val="tx1"/>
              </a:solidFill>
              <a:latin typeface="Aptos"/>
              <a:ea typeface="+mn-ea"/>
              <a:cs typeface="Arial"/>
            </a:endParaRPr>
          </a:p>
          <a:p>
            <a:pPr marL="397764" lvl="1" defTabSz="795528">
              <a:spcAft>
                <a:spcPts val="600"/>
              </a:spcAft>
              <a:buFont typeface="Courier New,monospace" panose="020B0604020202020204" pitchFamily="34" charset="0"/>
              <a:buChar char="o"/>
            </a:pPr>
            <a:r>
              <a:rPr lang="en-GB" sz="1914" kern="1200">
                <a:solidFill>
                  <a:schemeClr val="tx1"/>
                </a:solidFill>
                <a:latin typeface="Aptos"/>
                <a:ea typeface="+mn-ea"/>
                <a:cs typeface="Arial"/>
              </a:rPr>
              <a:t>Showcase their workplace culture</a:t>
            </a:r>
            <a:endParaRPr lang="en-US" sz="1914" kern="1200">
              <a:solidFill>
                <a:schemeClr val="tx1"/>
              </a:solidFill>
              <a:latin typeface="Aptos"/>
              <a:ea typeface="+mn-ea"/>
              <a:cs typeface="Arial"/>
            </a:endParaRPr>
          </a:p>
          <a:p>
            <a:pPr marL="397764" lvl="1" defTabSz="795528">
              <a:spcAft>
                <a:spcPts val="600"/>
              </a:spcAft>
              <a:buFont typeface="Courier New,monospace" panose="020B0604020202020204" pitchFamily="34" charset="0"/>
              <a:buChar char="o"/>
            </a:pPr>
            <a:r>
              <a:rPr lang="en-GB" sz="1914" kern="1200">
                <a:solidFill>
                  <a:schemeClr val="tx1"/>
                </a:solidFill>
                <a:latin typeface="Aptos"/>
                <a:ea typeface="+mn-ea"/>
                <a:cs typeface="Arial"/>
              </a:rPr>
              <a:t>Conduct immersive job interviews</a:t>
            </a:r>
            <a:endParaRPr lang="en-US" sz="1914" kern="1200">
              <a:solidFill>
                <a:schemeClr val="tx1"/>
              </a:solidFill>
              <a:latin typeface="Aptos"/>
              <a:ea typeface="+mn-ea"/>
              <a:cs typeface="Arial"/>
            </a:endParaRPr>
          </a:p>
          <a:p>
            <a:pPr marL="397764" indent="-397764" defTabSz="795528">
              <a:spcAft>
                <a:spcPts val="600"/>
              </a:spcAft>
            </a:pPr>
            <a:r>
              <a:rPr lang="en-GB" sz="2262" kern="1200">
                <a:solidFill>
                  <a:schemeClr val="tx1"/>
                </a:solidFill>
                <a:latin typeface="Aptos"/>
                <a:ea typeface="+mn-ea"/>
                <a:cs typeface="Arial"/>
              </a:rPr>
              <a:t>Community:</a:t>
            </a:r>
            <a:endParaRPr lang="en-US" sz="2262" kern="1200">
              <a:solidFill>
                <a:schemeClr val="tx1"/>
              </a:solidFill>
              <a:latin typeface="Aptos"/>
              <a:ea typeface="+mn-ea"/>
              <a:cs typeface="Arial"/>
            </a:endParaRPr>
          </a:p>
          <a:p>
            <a:pPr marL="397764" lvl="1" defTabSz="795528">
              <a:spcAft>
                <a:spcPts val="600"/>
              </a:spcAft>
              <a:buFont typeface="Courier New,monospace" panose="020B0604020202020204" pitchFamily="34" charset="0"/>
              <a:buChar char="o"/>
            </a:pPr>
            <a:r>
              <a:rPr lang="en-GB" sz="1914" kern="1200">
                <a:solidFill>
                  <a:schemeClr val="tx1"/>
                </a:solidFill>
                <a:latin typeface="Aptos"/>
                <a:ea typeface="+mn-ea"/>
                <a:cs typeface="Arial"/>
              </a:rPr>
              <a:t>Promoting innovation and entrepreneurship</a:t>
            </a:r>
            <a:endParaRPr lang="en-US" sz="1914" kern="1200">
              <a:solidFill>
                <a:schemeClr val="tx1"/>
              </a:solidFill>
              <a:latin typeface="Aptos"/>
              <a:ea typeface="+mn-ea"/>
              <a:cs typeface="Arial"/>
            </a:endParaRPr>
          </a:p>
          <a:p>
            <a:pPr marL="397764" lvl="1" defTabSz="795528">
              <a:spcAft>
                <a:spcPts val="600"/>
              </a:spcAft>
              <a:buFont typeface="Courier New,monospace" panose="020B0604020202020204" pitchFamily="34" charset="0"/>
              <a:buChar char="o"/>
            </a:pPr>
            <a:r>
              <a:rPr lang="en-GB" sz="1914" kern="1200">
                <a:solidFill>
                  <a:schemeClr val="tx1"/>
                </a:solidFill>
                <a:latin typeface="Aptos"/>
                <a:ea typeface="+mn-ea"/>
                <a:cs typeface="Arial"/>
              </a:rPr>
              <a:t>Fostering global understanding</a:t>
            </a:r>
            <a:endParaRPr lang="en-US" sz="1914" kern="1200">
              <a:solidFill>
                <a:schemeClr val="tx1"/>
              </a:solidFill>
              <a:latin typeface="Aptos"/>
              <a:ea typeface="+mn-ea"/>
              <a:cs typeface="Arial"/>
            </a:endParaRPr>
          </a:p>
          <a:p>
            <a:pPr marL="397764" lvl="1" defTabSz="795528">
              <a:spcAft>
                <a:spcPts val="600"/>
              </a:spcAft>
              <a:buFont typeface="Courier New,monospace" panose="020B0604020202020204" pitchFamily="34" charset="0"/>
              <a:buChar char="o"/>
            </a:pPr>
            <a:r>
              <a:rPr lang="en-GB" sz="1914" kern="1200">
                <a:solidFill>
                  <a:schemeClr val="tx1"/>
                </a:solidFill>
                <a:latin typeface="Aptos"/>
                <a:ea typeface="+mn-ea"/>
                <a:cs typeface="Arial"/>
              </a:rPr>
              <a:t>Improving access to education and career opportunities</a:t>
            </a:r>
            <a:endParaRPr lang="en-US" sz="2200">
              <a:latin typeface="Aptos"/>
            </a:endParaRPr>
          </a:p>
        </p:txBody>
      </p:sp>
      <p:sp>
        <p:nvSpPr>
          <p:cNvPr id="7" name="TextBox 6">
            <a:extLst>
              <a:ext uri="{FF2B5EF4-FFF2-40B4-BE49-F238E27FC236}">
                <a16:creationId xmlns:a16="http://schemas.microsoft.com/office/drawing/2014/main" id="{D3D0E821-3BF9-BDB5-1A40-AC984C65B2BD}"/>
              </a:ext>
            </a:extLst>
          </p:cNvPr>
          <p:cNvSpPr txBox="1"/>
          <p:nvPr/>
        </p:nvSpPr>
        <p:spPr>
          <a:xfrm>
            <a:off x="1496650" y="1926266"/>
            <a:ext cx="7818795" cy="4404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95528">
              <a:spcAft>
                <a:spcPts val="600"/>
              </a:spcAft>
            </a:pPr>
            <a:r>
              <a:rPr lang="en-US" sz="2262" kern="1200">
                <a:solidFill>
                  <a:schemeClr val="tx1"/>
                </a:solidFill>
                <a:latin typeface="+mn-lt"/>
                <a:ea typeface="+mn-ea"/>
                <a:cs typeface="+mn-cs"/>
              </a:rPr>
              <a:t>Positive Impact of VR on Stakeholders and Community:</a:t>
            </a:r>
            <a:endParaRPr lang="en-US"/>
          </a:p>
        </p:txBody>
      </p:sp>
    </p:spTree>
    <p:extLst>
      <p:ext uri="{BB962C8B-B14F-4D97-AF65-F5344CB8AC3E}">
        <p14:creationId xmlns:p14="http://schemas.microsoft.com/office/powerpoint/2010/main" val="3180731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60C47E-0483-E13E-797D-E1F411F86946}"/>
              </a:ext>
            </a:extLst>
          </p:cNvPr>
          <p:cNvSpPr>
            <a:spLocks noGrp="1"/>
          </p:cNvSpPr>
          <p:nvPr>
            <p:ph type="title"/>
          </p:nvPr>
        </p:nvSpPr>
        <p:spPr>
          <a:xfrm>
            <a:off x="761803" y="350196"/>
            <a:ext cx="4646904" cy="1624520"/>
          </a:xfrm>
        </p:spPr>
        <p:txBody>
          <a:bodyPr anchor="ctr">
            <a:normAutofit/>
          </a:bodyPr>
          <a:lstStyle/>
          <a:p>
            <a:r>
              <a:rPr lang="en-GB" sz="4000"/>
              <a:t>Examples</a:t>
            </a:r>
          </a:p>
        </p:txBody>
      </p:sp>
      <p:sp>
        <p:nvSpPr>
          <p:cNvPr id="3" name="Content Placeholder 2">
            <a:extLst>
              <a:ext uri="{FF2B5EF4-FFF2-40B4-BE49-F238E27FC236}">
                <a16:creationId xmlns:a16="http://schemas.microsoft.com/office/drawing/2014/main" id="{9C966BC1-49E5-6AD2-F395-408B7DBEACDC}"/>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400">
                <a:ea typeface="+mn-lt"/>
                <a:cs typeface="+mn-lt"/>
              </a:rPr>
              <a:t>Second Life: While not VR, Second Life is a virtual world platform used by universities like Harvard and Stanford to host virtual classrooms, conferences, and social events.</a:t>
            </a:r>
            <a:endParaRPr lang="en-GB" sz="1400"/>
          </a:p>
          <a:p>
            <a:r>
              <a:rPr lang="en-GB" sz="1400">
                <a:ea typeface="+mn-lt"/>
                <a:cs typeface="+mn-lt"/>
              </a:rPr>
              <a:t>Immersive Learning Platforms: Platforms like Strivr and Talespin are creating VR simulations for corporate training and education. These platforms can be adapted for university use, providing students with immersive learning experiences.</a:t>
            </a:r>
            <a:endParaRPr lang="en-GB" sz="1400"/>
          </a:p>
          <a:p>
            <a:r>
              <a:rPr lang="en-GB" sz="1400">
                <a:ea typeface="+mn-lt"/>
                <a:cs typeface="+mn-lt"/>
              </a:rPr>
              <a:t>Virtual Reality Medical Schools: The Mayo Clinic is using VR to create virtual anatomy labs where medical students can practice procedures in a safe and realistic environment. This technology can be adapted for other fields like engineering or architecture.</a:t>
            </a:r>
            <a:endParaRPr lang="en-GB" sz="1400"/>
          </a:p>
          <a:p>
            <a:pPr marL="0" indent="0">
              <a:buNone/>
            </a:pPr>
            <a:endParaRPr lang="en-GB" sz="1400"/>
          </a:p>
        </p:txBody>
      </p:sp>
      <p:pic>
        <p:nvPicPr>
          <p:cNvPr id="5" name="Picture 4" descr="Abstract background of data">
            <a:extLst>
              <a:ext uri="{FF2B5EF4-FFF2-40B4-BE49-F238E27FC236}">
                <a16:creationId xmlns:a16="http://schemas.microsoft.com/office/drawing/2014/main" id="{A3C7A251-B804-CBD5-7C64-340312F2DAAE}"/>
              </a:ext>
            </a:extLst>
          </p:cNvPr>
          <p:cNvPicPr>
            <a:picLocks noChangeAspect="1"/>
          </p:cNvPicPr>
          <p:nvPr/>
        </p:nvPicPr>
        <p:blipFill rotWithShape="1">
          <a:blip r:embed="rId2"/>
          <a:srcRect l="18579" r="31364" b="-2"/>
          <a:stretch/>
        </p:blipFill>
        <p:spPr>
          <a:xfrm>
            <a:off x="6096000" y="1"/>
            <a:ext cx="6102825" cy="6858000"/>
          </a:xfrm>
          <a:prstGeom prst="rect">
            <a:avLst/>
          </a:prstGeom>
        </p:spPr>
      </p:pic>
    </p:spTree>
    <p:extLst>
      <p:ext uri="{BB962C8B-B14F-4D97-AF65-F5344CB8AC3E}">
        <p14:creationId xmlns:p14="http://schemas.microsoft.com/office/powerpoint/2010/main" val="19771077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4619C-AE38-75D7-EC52-EB2E4A01B418}"/>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US" sz="2800">
                <a:solidFill>
                  <a:srgbClr val="FFFFFF"/>
                </a:solidFill>
              </a:rPr>
              <a:t>Future Considerations </a:t>
            </a:r>
          </a:p>
        </p:txBody>
      </p:sp>
      <p:sp>
        <p:nvSpPr>
          <p:cNvPr id="21" name="Rectangle 20">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2">
            <a:extLst>
              <a:ext uri="{FF2B5EF4-FFF2-40B4-BE49-F238E27FC236}">
                <a16:creationId xmlns:a16="http://schemas.microsoft.com/office/drawing/2014/main" id="{6F018F38-CBA7-7D95-D2F6-3C78D806AE36}"/>
              </a:ext>
            </a:extLst>
          </p:cNvPr>
          <p:cNvSpPr>
            <a:spLocks noGrp="1"/>
          </p:cNvSpPr>
          <p:nvPr>
            <p:ph sz="half" idx="1"/>
          </p:nvPr>
        </p:nvSpPr>
        <p:spPr>
          <a:xfrm>
            <a:off x="6574536" y="640080"/>
            <a:ext cx="5053066" cy="2546604"/>
          </a:xfrm>
        </p:spPr>
        <p:txBody>
          <a:bodyPr vert="horz" lIns="91440" tIns="45720" rIns="91440" bIns="45720" rtlCol="0">
            <a:normAutofit/>
          </a:bodyPr>
          <a:lstStyle/>
          <a:p>
            <a:pPr marL="0" indent="0">
              <a:buNone/>
            </a:pPr>
            <a:r>
              <a:rPr lang="en-GB" sz="2000"/>
              <a:t>Evolution of the Solution:</a:t>
            </a:r>
          </a:p>
          <a:p>
            <a:r>
              <a:rPr lang="en-GB" sz="2000"/>
              <a:t>Content library expansion</a:t>
            </a:r>
          </a:p>
          <a:p>
            <a:r>
              <a:rPr lang="en-GB" sz="2000"/>
              <a:t>Remote collaboration</a:t>
            </a:r>
          </a:p>
          <a:p>
            <a:r>
              <a:rPr lang="en-GB" sz="2000"/>
              <a:t>AI-powered learning</a:t>
            </a:r>
          </a:p>
          <a:p>
            <a:r>
              <a:rPr lang="en-GB" sz="2000"/>
              <a:t>Haptic integration</a:t>
            </a:r>
          </a:p>
          <a:p>
            <a:endParaRPr lang="en-GB" sz="2000"/>
          </a:p>
          <a:p>
            <a:pPr marL="0" indent="0">
              <a:buNone/>
            </a:pPr>
            <a:endParaRPr lang="en-GB" sz="2000"/>
          </a:p>
          <a:p>
            <a:pPr marL="0" indent="0">
              <a:buNone/>
            </a:pPr>
            <a:endParaRPr lang="en-US" sz="2000"/>
          </a:p>
        </p:txBody>
      </p:sp>
      <p:sp>
        <p:nvSpPr>
          <p:cNvPr id="4" name="Content Placeholder 3">
            <a:extLst>
              <a:ext uri="{FF2B5EF4-FFF2-40B4-BE49-F238E27FC236}">
                <a16:creationId xmlns:a16="http://schemas.microsoft.com/office/drawing/2014/main" id="{E0C0CC1F-EDD3-9C75-7DBB-62606A5D4CE7}"/>
              </a:ext>
            </a:extLst>
          </p:cNvPr>
          <p:cNvSpPr>
            <a:spLocks noGrp="1"/>
          </p:cNvSpPr>
          <p:nvPr>
            <p:ph sz="half" idx="2"/>
          </p:nvPr>
        </p:nvSpPr>
        <p:spPr>
          <a:xfrm>
            <a:off x="6570204" y="3671315"/>
            <a:ext cx="5057398" cy="2546605"/>
          </a:xfrm>
        </p:spPr>
        <p:txBody>
          <a:bodyPr vert="horz" lIns="91440" tIns="45720" rIns="91440" bIns="45720" rtlCol="0">
            <a:normAutofit/>
          </a:bodyPr>
          <a:lstStyle/>
          <a:p>
            <a:r>
              <a:rPr lang="en-GB" sz="2000">
                <a:latin typeface="Segoe UI"/>
                <a:cs typeface="Segoe UI"/>
              </a:rPr>
              <a:t>Future Trends:</a:t>
            </a:r>
            <a:endParaRPr lang="en-US" sz="2000">
              <a:latin typeface="Segoe UI"/>
              <a:cs typeface="Segoe UI"/>
            </a:endParaRPr>
          </a:p>
          <a:p>
            <a:r>
              <a:rPr lang="en-GB" sz="2000">
                <a:latin typeface="Arial"/>
                <a:cs typeface="Arial"/>
              </a:rPr>
              <a:t>Standardisation of VR hardware</a:t>
            </a:r>
            <a:endParaRPr lang="en-US" sz="2000">
              <a:latin typeface="Arial"/>
              <a:cs typeface="Arial"/>
            </a:endParaRPr>
          </a:p>
          <a:p>
            <a:r>
              <a:rPr lang="en-GB" sz="2000">
                <a:latin typeface="Arial"/>
                <a:cs typeface="Arial"/>
              </a:rPr>
              <a:t>Accessibility considerations</a:t>
            </a:r>
            <a:endParaRPr lang="en-US" sz="2000">
              <a:latin typeface="Arial"/>
              <a:cs typeface="Arial"/>
            </a:endParaRPr>
          </a:p>
          <a:p>
            <a:r>
              <a:rPr lang="en-GB" sz="2000">
                <a:latin typeface="Arial"/>
                <a:cs typeface="Arial"/>
              </a:rPr>
              <a:t>Data privacy and security</a:t>
            </a:r>
            <a:endParaRPr lang="en-US" sz="2000">
              <a:latin typeface="Arial"/>
              <a:cs typeface="Arial"/>
            </a:endParaRPr>
          </a:p>
          <a:p>
            <a:r>
              <a:rPr lang="en-GB" sz="2000">
                <a:latin typeface="Arial"/>
                <a:cs typeface="Arial"/>
              </a:rPr>
              <a:t>The Metaverse</a:t>
            </a:r>
            <a:endParaRPr lang="en-US" sz="2000"/>
          </a:p>
        </p:txBody>
      </p:sp>
    </p:spTree>
    <p:extLst>
      <p:ext uri="{BB962C8B-B14F-4D97-AF65-F5344CB8AC3E}">
        <p14:creationId xmlns:p14="http://schemas.microsoft.com/office/powerpoint/2010/main" val="607120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424D9-C688-83BD-F6DB-B7ED74340530}"/>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US" sz="2800">
                <a:solidFill>
                  <a:srgbClr val="FFFFFF"/>
                </a:solidFill>
              </a:rPr>
              <a:t>Conclusion</a:t>
            </a:r>
          </a:p>
        </p:txBody>
      </p:sp>
      <p:sp>
        <p:nvSpPr>
          <p:cNvPr id="36" name="Rectangle 35">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6A4E36-1607-C334-CA85-173B35A59935}"/>
              </a:ext>
            </a:extLst>
          </p:cNvPr>
          <p:cNvSpPr>
            <a:spLocks noGrp="1"/>
          </p:cNvSpPr>
          <p:nvPr>
            <p:ph sz="half" idx="1"/>
          </p:nvPr>
        </p:nvSpPr>
        <p:spPr>
          <a:xfrm>
            <a:off x="6574536" y="640080"/>
            <a:ext cx="5053066" cy="2546604"/>
          </a:xfrm>
        </p:spPr>
        <p:txBody>
          <a:bodyPr vert="horz" lIns="91440" tIns="45720" rIns="91440" bIns="45720" rtlCol="0">
            <a:normAutofit/>
          </a:bodyPr>
          <a:lstStyle/>
          <a:p>
            <a:pPr marL="0" indent="0">
              <a:buNone/>
            </a:pPr>
            <a:r>
              <a:rPr lang="en-US" sz="1700"/>
              <a:t>Things we </a:t>
            </a:r>
            <a:r>
              <a:rPr lang="en-US" sz="1700">
                <a:ea typeface="+mn-lt"/>
                <a:cs typeface="+mn-lt"/>
              </a:rPr>
              <a:t>discussed </a:t>
            </a:r>
            <a:r>
              <a:rPr lang="en-US" sz="1700"/>
              <a:t>about in this presentation - </a:t>
            </a:r>
          </a:p>
          <a:p>
            <a:r>
              <a:rPr lang="en-US" sz="1700">
                <a:ea typeface="+mn-lt"/>
                <a:cs typeface="+mn-lt"/>
              </a:rPr>
              <a:t>Components of the challenge</a:t>
            </a:r>
          </a:p>
          <a:p>
            <a:r>
              <a:rPr lang="en-US" sz="1700">
                <a:ea typeface="+mn-lt"/>
                <a:cs typeface="+mn-lt"/>
              </a:rPr>
              <a:t>Challenges or Obstacles that need to be addressed</a:t>
            </a:r>
          </a:p>
          <a:p>
            <a:r>
              <a:rPr lang="en-US" sz="1700">
                <a:ea typeface="+mn-lt"/>
                <a:cs typeface="+mn-lt"/>
              </a:rPr>
              <a:t>Utilisation of Emerging Trends</a:t>
            </a:r>
          </a:p>
          <a:p>
            <a:r>
              <a:rPr lang="en-US" sz="1700">
                <a:ea typeface="+mn-lt"/>
                <a:cs typeface="+mn-lt"/>
              </a:rPr>
              <a:t>Challenges &amp; benefits of the implementation</a:t>
            </a:r>
          </a:p>
          <a:p>
            <a:r>
              <a:rPr lang="en-US" sz="1700">
                <a:ea typeface="+mn-lt"/>
                <a:cs typeface="+mn-lt"/>
              </a:rPr>
              <a:t>Positive Impact for stakeholders </a:t>
            </a:r>
          </a:p>
          <a:p>
            <a:endParaRPr lang="en-US" sz="1700">
              <a:ea typeface="+mn-lt"/>
              <a:cs typeface="+mn-lt"/>
            </a:endParaRPr>
          </a:p>
          <a:p>
            <a:endParaRPr lang="en-US" sz="1700">
              <a:ea typeface="+mn-lt"/>
              <a:cs typeface="+mn-lt"/>
            </a:endParaRPr>
          </a:p>
          <a:p>
            <a:endParaRPr lang="en-US" sz="1700">
              <a:ea typeface="+mn-lt"/>
              <a:cs typeface="+mn-lt"/>
            </a:endParaRPr>
          </a:p>
        </p:txBody>
      </p:sp>
      <p:sp>
        <p:nvSpPr>
          <p:cNvPr id="4" name="Content Placeholder 3">
            <a:extLst>
              <a:ext uri="{FF2B5EF4-FFF2-40B4-BE49-F238E27FC236}">
                <a16:creationId xmlns:a16="http://schemas.microsoft.com/office/drawing/2014/main" id="{94B76CCF-675D-818C-D964-C2A54D057303}"/>
              </a:ext>
            </a:extLst>
          </p:cNvPr>
          <p:cNvSpPr>
            <a:spLocks noGrp="1"/>
          </p:cNvSpPr>
          <p:nvPr>
            <p:ph sz="half" idx="2"/>
          </p:nvPr>
        </p:nvSpPr>
        <p:spPr>
          <a:xfrm>
            <a:off x="6570204" y="3671315"/>
            <a:ext cx="5057398" cy="2546605"/>
          </a:xfrm>
        </p:spPr>
        <p:txBody>
          <a:bodyPr vert="horz" lIns="91440" tIns="45720" rIns="91440" bIns="45720" rtlCol="0">
            <a:normAutofit/>
          </a:bodyPr>
          <a:lstStyle/>
          <a:p>
            <a:pPr marL="0" indent="0">
              <a:buNone/>
            </a:pPr>
            <a:r>
              <a:rPr lang="en-US" sz="1700">
                <a:latin typeface="Arial"/>
                <a:cs typeface="Arial"/>
              </a:rPr>
              <a:t>Reinforce the importance of addressing the existing challenge - </a:t>
            </a:r>
            <a:endParaRPr lang="en-US" sz="1700"/>
          </a:p>
          <a:p>
            <a:pPr marL="457200" indent="-457200"/>
            <a:r>
              <a:rPr lang="en-US" sz="1700">
                <a:latin typeface="Arial"/>
                <a:cs typeface="Arial"/>
              </a:rPr>
              <a:t>Engagement Gap</a:t>
            </a:r>
          </a:p>
          <a:p>
            <a:pPr marL="457200" indent="-457200"/>
            <a:r>
              <a:rPr lang="en-US" sz="1700">
                <a:latin typeface="Arial"/>
                <a:cs typeface="Arial"/>
              </a:rPr>
              <a:t>Learning Styles Diversity</a:t>
            </a:r>
          </a:p>
          <a:p>
            <a:pPr marL="457200" indent="-457200"/>
            <a:r>
              <a:rPr lang="en-US" sz="1700">
                <a:latin typeface="Arial"/>
                <a:cs typeface="Arial"/>
              </a:rPr>
              <a:t>Technological Advancements</a:t>
            </a:r>
          </a:p>
          <a:p>
            <a:pPr marL="457200" indent="-457200"/>
            <a:r>
              <a:rPr lang="en-US" sz="1700">
                <a:latin typeface="Arial"/>
                <a:cs typeface="Arial"/>
              </a:rPr>
              <a:t>Global Pandemic Impact</a:t>
            </a:r>
          </a:p>
          <a:p>
            <a:pPr marL="457200" indent="-457200"/>
            <a:r>
              <a:rPr lang="en-US" sz="1700">
                <a:latin typeface="Arial"/>
                <a:cs typeface="Arial"/>
              </a:rPr>
              <a:t>Employability Skills</a:t>
            </a:r>
          </a:p>
          <a:p>
            <a:endParaRPr lang="en-US" sz="1700"/>
          </a:p>
        </p:txBody>
      </p:sp>
    </p:spTree>
    <p:extLst>
      <p:ext uri="{BB962C8B-B14F-4D97-AF65-F5344CB8AC3E}">
        <p14:creationId xmlns:p14="http://schemas.microsoft.com/office/powerpoint/2010/main" val="8507562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4EA58-FAD3-B489-163C-6D0B70492A9B}"/>
              </a:ext>
            </a:extLst>
          </p:cNvPr>
          <p:cNvSpPr>
            <a:spLocks noGrp="1"/>
          </p:cNvSpPr>
          <p:nvPr>
            <p:ph type="title"/>
          </p:nvPr>
        </p:nvSpPr>
        <p:spPr>
          <a:xfrm>
            <a:off x="804672" y="802955"/>
            <a:ext cx="4977976" cy="532828"/>
          </a:xfrm>
        </p:spPr>
        <p:txBody>
          <a:bodyPr>
            <a:normAutofit fontScale="90000"/>
          </a:bodyPr>
          <a:lstStyle/>
          <a:p>
            <a:r>
              <a:rPr lang="en-US" sz="3600">
                <a:solidFill>
                  <a:schemeClr val="tx2"/>
                </a:solidFill>
              </a:rPr>
              <a:t>Reflection</a:t>
            </a:r>
          </a:p>
        </p:txBody>
      </p:sp>
      <p:sp>
        <p:nvSpPr>
          <p:cNvPr id="3" name="Content Placeholder 2">
            <a:extLst>
              <a:ext uri="{FF2B5EF4-FFF2-40B4-BE49-F238E27FC236}">
                <a16:creationId xmlns:a16="http://schemas.microsoft.com/office/drawing/2014/main" id="{5607A164-31CF-90F9-8296-ABC2F01DD629}"/>
              </a:ext>
            </a:extLst>
          </p:cNvPr>
          <p:cNvSpPr>
            <a:spLocks noGrp="1"/>
          </p:cNvSpPr>
          <p:nvPr>
            <p:ph idx="1"/>
          </p:nvPr>
        </p:nvSpPr>
        <p:spPr>
          <a:xfrm>
            <a:off x="804672" y="2421682"/>
            <a:ext cx="4977578" cy="4264811"/>
          </a:xfrm>
        </p:spPr>
        <p:txBody>
          <a:bodyPr vert="horz" lIns="91440" tIns="45720" rIns="91440" bIns="45720" rtlCol="0" anchor="ctr">
            <a:noAutofit/>
          </a:bodyPr>
          <a:lstStyle/>
          <a:p>
            <a:pPr marL="0" indent="0">
              <a:buNone/>
            </a:pPr>
            <a:r>
              <a:rPr lang="en-US" sz="1600" u="sng">
                <a:solidFill>
                  <a:schemeClr val="tx2"/>
                </a:solidFill>
              </a:rPr>
              <a:t>Positives</a:t>
            </a:r>
          </a:p>
          <a:p>
            <a:pPr marL="342900" indent="-342900">
              <a:buFont typeface="Courier New" panose="020B0604020202020204" pitchFamily="34" charset="0"/>
              <a:buChar char="o"/>
            </a:pPr>
            <a:r>
              <a:rPr lang="en-US" sz="1600">
                <a:solidFill>
                  <a:schemeClr val="tx2"/>
                </a:solidFill>
              </a:rPr>
              <a:t>Each member of the team played a role in the successful completion of this project and presentations.</a:t>
            </a:r>
          </a:p>
          <a:p>
            <a:pPr marL="342900" indent="-342900">
              <a:buFont typeface="Courier New" panose="020B0604020202020204" pitchFamily="34" charset="0"/>
              <a:buChar char="o"/>
            </a:pPr>
            <a:r>
              <a:rPr lang="en-US" sz="1600">
                <a:solidFill>
                  <a:schemeClr val="tx2"/>
                </a:solidFill>
              </a:rPr>
              <a:t>Individuals leveraging our unique strengths to enhance the overall outcome of our group.   </a:t>
            </a:r>
          </a:p>
          <a:p>
            <a:pPr marL="342900" indent="-342900">
              <a:buFont typeface="Courier New" panose="020B0604020202020204" pitchFamily="34" charset="0"/>
              <a:buChar char="o"/>
            </a:pPr>
            <a:r>
              <a:rPr lang="en-US" sz="1600">
                <a:solidFill>
                  <a:schemeClr val="tx2"/>
                </a:solidFill>
              </a:rPr>
              <a:t>Documentation and knowledge sharing – Creating the Presentations and conducting research.</a:t>
            </a:r>
          </a:p>
          <a:p>
            <a:pPr marL="342900" indent="-342900">
              <a:buFont typeface="Courier New" panose="020B0604020202020204" pitchFamily="34" charset="0"/>
              <a:buChar char="o"/>
            </a:pPr>
            <a:r>
              <a:rPr lang="en-US" sz="1600">
                <a:solidFill>
                  <a:schemeClr val="tx2"/>
                </a:solidFill>
              </a:rPr>
              <a:t>Flexibility and Adaptability - Members willing to adjust their work and approaches to benefit the groups outcome.</a:t>
            </a:r>
          </a:p>
          <a:p>
            <a:pPr marL="342900" indent="-342900">
              <a:buFont typeface="Courier New" panose="020B0604020202020204" pitchFamily="34" charset="0"/>
              <a:buChar char="o"/>
            </a:pPr>
            <a:r>
              <a:rPr lang="en-US" sz="1600">
                <a:solidFill>
                  <a:schemeClr val="tx2"/>
                </a:solidFill>
              </a:rPr>
              <a:t>Coordination - Discussions over WhatsApp, providing updates on tasks being complete. </a:t>
            </a:r>
          </a:p>
          <a:p>
            <a:pPr marL="0" indent="0">
              <a:buNone/>
            </a:pPr>
            <a:r>
              <a:rPr lang="en-US" sz="1600" u="sng">
                <a:solidFill>
                  <a:schemeClr val="tx2"/>
                </a:solidFill>
              </a:rPr>
              <a:t>Negatives</a:t>
            </a:r>
          </a:p>
          <a:p>
            <a:pPr marL="457200" indent="-457200">
              <a:buFont typeface="Courier New" panose="020B0604020202020204" pitchFamily="34" charset="0"/>
              <a:buChar char="o"/>
            </a:pPr>
            <a:r>
              <a:rPr lang="en-US" sz="1600">
                <a:solidFill>
                  <a:schemeClr val="tx2"/>
                </a:solidFill>
              </a:rPr>
              <a:t>Resource Constraints – Time from conflicting schedules.</a:t>
            </a:r>
          </a:p>
          <a:p>
            <a:pPr marL="457200" indent="-457200">
              <a:buFont typeface="Courier New" panose="020B0604020202020204" pitchFamily="34" charset="0"/>
              <a:buChar char="o"/>
            </a:pPr>
            <a:r>
              <a:rPr lang="en-US" sz="1600">
                <a:solidFill>
                  <a:schemeClr val="tx2"/>
                </a:solidFill>
              </a:rPr>
              <a:t>External Factors – Inesses and Absences.</a:t>
            </a:r>
          </a:p>
          <a:p>
            <a:pPr marL="457200" indent="-457200">
              <a:buFont typeface="Courier New" panose="020B0604020202020204" pitchFamily="34" charset="0"/>
              <a:buChar char="o"/>
            </a:pPr>
            <a:endParaRPr lang="en-US" sz="1300">
              <a:solidFill>
                <a:schemeClr val="tx2"/>
              </a:solidFill>
            </a:endParaRPr>
          </a:p>
          <a:p>
            <a:pPr marL="0" indent="0">
              <a:buNone/>
            </a:pPr>
            <a:endParaRPr lang="en-US" sz="1300">
              <a:solidFill>
                <a:schemeClr val="tx2"/>
              </a:solidFill>
            </a:endParaRPr>
          </a:p>
          <a:p>
            <a:pPr marL="0" indent="0">
              <a:buNone/>
            </a:pPr>
            <a:endParaRPr lang="en-US" sz="1300">
              <a:solidFill>
                <a:schemeClr val="tx2"/>
              </a:solidFill>
            </a:endParaRPr>
          </a:p>
          <a:p>
            <a:pPr marL="0" indent="0">
              <a:buNone/>
            </a:pPr>
            <a:endParaRPr lang="en-US" sz="13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ers">
            <a:extLst>
              <a:ext uri="{FF2B5EF4-FFF2-40B4-BE49-F238E27FC236}">
                <a16:creationId xmlns:a16="http://schemas.microsoft.com/office/drawing/2014/main" id="{17667215-08C7-84D6-622A-6E689FB9733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049639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3D4D8-5F4E-72E3-CB67-C8615C510334}"/>
              </a:ext>
            </a:extLst>
          </p:cNvPr>
          <p:cNvSpPr>
            <a:spLocks noGrp="1"/>
          </p:cNvSpPr>
          <p:nvPr>
            <p:ph type="title"/>
          </p:nvPr>
        </p:nvSpPr>
        <p:spPr/>
        <p:txBody>
          <a:bodyPr/>
          <a:lstStyle/>
          <a:p>
            <a:r>
              <a:rPr lang="en-US"/>
              <a:t>References </a:t>
            </a:r>
          </a:p>
        </p:txBody>
      </p:sp>
      <p:graphicFrame>
        <p:nvGraphicFramePr>
          <p:cNvPr id="9" name="Content Placeholder 8">
            <a:extLst>
              <a:ext uri="{FF2B5EF4-FFF2-40B4-BE49-F238E27FC236}">
                <a16:creationId xmlns:a16="http://schemas.microsoft.com/office/drawing/2014/main" id="{7B4384B6-E436-74EE-8864-1CBCB2BFD7EE}"/>
              </a:ext>
            </a:extLst>
          </p:cNvPr>
          <p:cNvGraphicFramePr>
            <a:graphicFrameLocks noGrp="1"/>
          </p:cNvGraphicFramePr>
          <p:nvPr>
            <p:ph idx="1"/>
            <p:extLst>
              <p:ext uri="{D42A27DB-BD31-4B8C-83A1-F6EECF244321}">
                <p14:modId xmlns:p14="http://schemas.microsoft.com/office/powerpoint/2010/main" val="115471457"/>
              </p:ext>
            </p:extLst>
          </p:nvPr>
        </p:nvGraphicFramePr>
        <p:xfrm>
          <a:off x="838200" y="1825625"/>
          <a:ext cx="10676020" cy="6255054"/>
        </p:xfrm>
        <a:graphic>
          <a:graphicData uri="http://schemas.openxmlformats.org/drawingml/2006/table">
            <a:tbl>
              <a:tblPr firstRow="1" firstCol="1" bandRow="1">
                <a:tableStyleId>{5C22544A-7EE6-4342-B048-85BDC9FD1C3A}</a:tableStyleId>
              </a:tblPr>
              <a:tblGrid>
                <a:gridCol w="94410">
                  <a:extLst>
                    <a:ext uri="{9D8B030D-6E8A-4147-A177-3AD203B41FA5}">
                      <a16:colId xmlns:a16="http://schemas.microsoft.com/office/drawing/2014/main" val="2157282804"/>
                    </a:ext>
                  </a:extLst>
                </a:gridCol>
                <a:gridCol w="10581610">
                  <a:extLst>
                    <a:ext uri="{9D8B030D-6E8A-4147-A177-3AD203B41FA5}">
                      <a16:colId xmlns:a16="http://schemas.microsoft.com/office/drawing/2014/main" val="2228135695"/>
                    </a:ext>
                  </a:extLst>
                </a:gridCol>
              </a:tblGrid>
              <a:tr h="1188238">
                <a:tc>
                  <a:txBody>
                    <a:bodyPr/>
                    <a:lstStyle/>
                    <a:p>
                      <a:endParaRPr lang="en-US" sz="1200">
                        <a:solidFill>
                          <a:schemeClr val="tx1"/>
                        </a:solidFill>
                        <a:effectLst/>
                        <a:latin typeface="Times New Roman"/>
                      </a:endParaRPr>
                    </a:p>
                  </a:txBody>
                  <a:tcPr marL="9525" marR="9525" marT="9525" marB="9525">
                    <a:lnL>
                      <a:noFill/>
                    </a:lnL>
                    <a:lnR>
                      <a:noFill/>
                    </a:lnR>
                    <a:lnT>
                      <a:noFill/>
                    </a:lnT>
                    <a:lnB>
                      <a:noFill/>
                    </a:lnB>
                    <a:noFill/>
                  </a:tcPr>
                </a:tc>
                <a:tc>
                  <a:txBody>
                    <a:bodyPr/>
                    <a:lstStyle/>
                    <a:p>
                      <a:pPr lvl="0">
                        <a:buNone/>
                      </a:pPr>
                      <a:r>
                        <a:rPr lang="en-US" sz="1400" b="0" i="0" u="none" strike="noStrike" noProof="0" dirty="0">
                          <a:solidFill>
                            <a:schemeClr val="tx1"/>
                          </a:solidFill>
                          <a:effectLst/>
                        </a:rPr>
                        <a:t>M. Anderson, "VR in education: aims, use cases, and success stories," </a:t>
                      </a:r>
                      <a:r>
                        <a:rPr lang="en-US" sz="1400" b="0" i="0" u="none" strike="noStrike" noProof="0" err="1">
                          <a:solidFill>
                            <a:schemeClr val="tx1"/>
                          </a:solidFill>
                          <a:effectLst/>
                        </a:rPr>
                        <a:t>itransition</a:t>
                      </a:r>
                      <a:r>
                        <a:rPr lang="en-US" sz="1400" b="0" i="0" u="none" strike="noStrike" noProof="0" dirty="0">
                          <a:solidFill>
                            <a:schemeClr val="tx1"/>
                          </a:solidFill>
                          <a:effectLst/>
                        </a:rPr>
                        <a:t>, 09 02 2022. [Online]. Available: </a:t>
                      </a:r>
                      <a:r>
                        <a:rPr lang="en-US" sz="1400" b="0" i="0" u="none" strike="noStrike" noProof="0" dirty="0">
                          <a:solidFill>
                            <a:schemeClr val="tx1"/>
                          </a:solidFill>
                          <a:effectLst/>
                          <a:hlinkClick r:id="rId2">
                            <a:extLst>
                              <a:ext uri="{A12FA001-AC4F-418D-AE19-62706E023703}">
                                <ahyp:hlinkClr xmlns:ahyp="http://schemas.microsoft.com/office/drawing/2018/hyperlinkcolor" val="tx"/>
                              </a:ext>
                            </a:extLst>
                          </a:hlinkClick>
                        </a:rPr>
                        <a:t>https://www.itransition.com/blog/vr-in-education</a:t>
                      </a:r>
                      <a:r>
                        <a:rPr lang="en-US" sz="1400" b="0" i="0" u="none" strike="noStrike" noProof="0" dirty="0">
                          <a:solidFill>
                            <a:schemeClr val="tx1"/>
                          </a:solidFill>
                          <a:effectLst/>
                        </a:rPr>
                        <a:t>.</a:t>
                      </a:r>
                    </a:p>
                    <a:p>
                      <a:pPr lvl="0">
                        <a:buNone/>
                      </a:pPr>
                      <a:endParaRPr lang="en-US" sz="1400" b="0" i="0" u="none" strike="noStrike" noProof="0" dirty="0">
                        <a:solidFill>
                          <a:schemeClr val="tx1"/>
                        </a:solidFill>
                        <a:effectLst/>
                      </a:endParaRPr>
                    </a:p>
                    <a:p>
                      <a:pPr lvl="0">
                        <a:buNone/>
                      </a:pPr>
                      <a:r>
                        <a:rPr lang="en-US" sz="1400" b="0" i="0" u="none" strike="noStrike" noProof="0" dirty="0">
                          <a:solidFill>
                            <a:schemeClr val="tx1"/>
                          </a:solidFill>
                          <a:effectLst/>
                          <a:latin typeface="Aptos"/>
                        </a:rPr>
                        <a:t>B. Marks and J. Thomas, "Adoption of virtual reality technology in higher education: An evaluation of five teaching semesters in a purpose-designed laboratory," </a:t>
                      </a:r>
                      <a:r>
                        <a:rPr lang="en-US" sz="1400" b="0" i="1" u="none" strike="noStrike" noProof="0" dirty="0">
                          <a:solidFill>
                            <a:schemeClr val="tx1"/>
                          </a:solidFill>
                          <a:effectLst/>
                          <a:latin typeface="Aptos"/>
                        </a:rPr>
                        <a:t>Springer Link, </a:t>
                      </a:r>
                      <a:r>
                        <a:rPr lang="en-US" sz="1400" b="0" i="0" u="none" strike="noStrike" noProof="0" dirty="0">
                          <a:solidFill>
                            <a:schemeClr val="tx1"/>
                          </a:solidFill>
                          <a:effectLst/>
                          <a:latin typeface="Aptos"/>
                        </a:rPr>
                        <a:t>vol. 27, pp. 1287-1305, 2021</a:t>
                      </a:r>
                    </a:p>
                    <a:p>
                      <a:pPr lvl="0">
                        <a:buNone/>
                      </a:pPr>
                      <a:endParaRPr lang="en-US" sz="1400" b="0" i="0" u="none" strike="noStrike" noProof="0" dirty="0">
                        <a:solidFill>
                          <a:schemeClr val="tx1"/>
                        </a:solidFill>
                        <a:effectLst/>
                        <a:latin typeface="Aptos"/>
                      </a:endParaRPr>
                    </a:p>
                    <a:p>
                      <a:pPr lvl="0">
                        <a:buNone/>
                      </a:pPr>
                      <a:r>
                        <a:rPr lang="en-US" sz="1400" b="0" i="0" u="none" strike="noStrike" noProof="0" dirty="0">
                          <a:solidFill>
                            <a:schemeClr val="tx1"/>
                          </a:solidFill>
                          <a:effectLst/>
                        </a:rPr>
                        <a:t>B. Marr, "10 Best Examples Of VR And AR In Education," Forbes, 23 07 2021. [Online]. Available: </a:t>
                      </a:r>
                      <a:r>
                        <a:rPr lang="en-US" sz="1400" b="0" i="0" u="none" strike="noStrike" noProof="0" dirty="0">
                          <a:solidFill>
                            <a:schemeClr val="tx1"/>
                          </a:solidFill>
                          <a:effectLst/>
                          <a:hlinkClick r:id="rId3"/>
                        </a:rPr>
                        <a:t>https://www.forbes.com/sites/bernardmarr/2021/07/23/10-best-examples-of-vr-and-ar-in-education/?sh=58df50861f48</a:t>
                      </a:r>
                      <a:r>
                        <a:rPr lang="en-US" sz="1400" b="0" i="0" u="none" strike="noStrike" noProof="0" dirty="0">
                          <a:solidFill>
                            <a:schemeClr val="tx1"/>
                          </a:solidFill>
                          <a:effectLst/>
                        </a:rPr>
                        <a:t>.</a:t>
                      </a:r>
                      <a:endParaRPr lang="en-US" sz="1400"/>
                    </a:p>
                    <a:p>
                      <a:pPr lvl="0">
                        <a:buNone/>
                      </a:pPr>
                      <a:endParaRPr lang="en-US" sz="1400" b="0" i="0" u="none" strike="noStrike" noProof="0" dirty="0">
                        <a:solidFill>
                          <a:schemeClr val="tx1"/>
                        </a:solidFill>
                        <a:effectLst/>
                      </a:endParaRPr>
                    </a:p>
                    <a:p>
                      <a:pPr lvl="0">
                        <a:buNone/>
                      </a:pPr>
                      <a:r>
                        <a:rPr lang="en-US" sz="1400" b="0" i="0" u="none" strike="noStrike" noProof="0" dirty="0">
                          <a:solidFill>
                            <a:schemeClr val="tx1"/>
                          </a:solidFill>
                          <a:effectLst/>
                        </a:rPr>
                        <a:t>Jaziar </a:t>
                      </a:r>
                      <a:r>
                        <a:rPr lang="en-US" sz="1400" b="0" i="0" u="none" strike="noStrike" noProof="0" err="1">
                          <a:solidFill>
                            <a:schemeClr val="tx1"/>
                          </a:solidFill>
                          <a:effectLst/>
                        </a:rPr>
                        <a:t>Radianti</a:t>
                      </a:r>
                      <a:r>
                        <a:rPr lang="en-US" sz="1400" b="0" i="0" u="none" strike="noStrike" noProof="0" dirty="0">
                          <a:solidFill>
                            <a:schemeClr val="tx1"/>
                          </a:solidFill>
                          <a:effectLst/>
                        </a:rPr>
                        <a:t>, Tim A. Majchrzak, Jannifer Fromm, Isabell </a:t>
                      </a:r>
                      <a:r>
                        <a:rPr lang="en-US" sz="1400" b="0" i="0" u="none" strike="noStrike" noProof="0" err="1">
                          <a:solidFill>
                            <a:schemeClr val="tx1"/>
                          </a:solidFill>
                          <a:effectLst/>
                        </a:rPr>
                        <a:t>Wohlgenatt</a:t>
                      </a:r>
                      <a:r>
                        <a:rPr lang="en-US" sz="1400" b="0" i="0" u="none" strike="noStrike" noProof="0" dirty="0">
                          <a:solidFill>
                            <a:schemeClr val="tx1"/>
                          </a:solidFill>
                          <a:effectLst/>
                        </a:rPr>
                        <a:t>. (2020). A systematic review of immersive virtual reality applications for higher education: Design elements, lessons learned, and research agenda. Computers &amp; Education, volume 147.</a:t>
                      </a:r>
                    </a:p>
                  </a:txBody>
                  <a:tcPr marL="9525" marR="9525" marT="9525" marB="9525">
                    <a:lnL>
                      <a:noFill/>
                    </a:lnL>
                    <a:lnR>
                      <a:noFill/>
                    </a:lnR>
                    <a:lnT>
                      <a:noFill/>
                    </a:lnT>
                    <a:lnB>
                      <a:noFill/>
                    </a:lnB>
                    <a:noFill/>
                  </a:tcPr>
                </a:tc>
                <a:extLst>
                  <a:ext uri="{0D108BD9-81ED-4DB2-BD59-A6C34878D82A}">
                    <a16:rowId xmlns:a16="http://schemas.microsoft.com/office/drawing/2014/main" val="1132377858"/>
                  </a:ext>
                </a:extLst>
              </a:tr>
              <a:tr h="1188238">
                <a:tc>
                  <a:txBody>
                    <a:bodyPr/>
                    <a:lstStyle/>
                    <a:p>
                      <a:pPr lvl="0">
                        <a:buNone/>
                      </a:pPr>
                      <a:endParaRPr lang="en-US" sz="1200">
                        <a:solidFill>
                          <a:schemeClr val="tx1"/>
                        </a:solidFill>
                        <a:effectLst/>
                        <a:latin typeface="Times New Roman"/>
                      </a:endParaRPr>
                    </a:p>
                  </a:txBody>
                  <a:tcPr marL="9524" marR="9524" marT="9524" marB="9524">
                    <a:lnL w="0">
                      <a:noFill/>
                    </a:lnL>
                    <a:lnR w="0">
                      <a:noFill/>
                    </a:lnR>
                    <a:lnT w="0">
                      <a:noFill/>
                    </a:lnT>
                    <a:lnB w="0">
                      <a:noFill/>
                    </a:lnB>
                    <a:noFill/>
                  </a:tcPr>
                </a:tc>
                <a:tc>
                  <a:txBody>
                    <a:bodyPr/>
                    <a:lstStyle/>
                    <a:p>
                      <a:pPr lvl="0">
                        <a:buNone/>
                      </a:pPr>
                      <a:endParaRPr lang="en-US" sz="1400" b="0" i="0" u="none" strike="noStrike" noProof="0" dirty="0">
                        <a:solidFill>
                          <a:schemeClr val="tx1"/>
                        </a:solidFill>
                        <a:effectLst/>
                      </a:endParaRPr>
                    </a:p>
                    <a:p>
                      <a:pPr lvl="0">
                        <a:buNone/>
                      </a:pPr>
                      <a:r>
                        <a:rPr lang="en-US" sz="1400" b="0" i="0" u="none" strike="noStrike" noProof="0" dirty="0">
                          <a:solidFill>
                            <a:schemeClr val="tx1"/>
                          </a:solidFill>
                          <a:effectLst/>
                        </a:rPr>
                        <a:t>Kyaw B., Saxena N., </a:t>
                      </a:r>
                      <a:r>
                        <a:rPr lang="en-US" sz="1400" b="0" i="0" u="none" strike="noStrike" noProof="0" err="1">
                          <a:solidFill>
                            <a:schemeClr val="tx1"/>
                          </a:solidFill>
                          <a:effectLst/>
                        </a:rPr>
                        <a:t>Posadzki</a:t>
                      </a:r>
                      <a:r>
                        <a:rPr lang="en-US" sz="1400" b="0" i="0" u="none" strike="noStrike" noProof="0" dirty="0">
                          <a:solidFill>
                            <a:schemeClr val="tx1"/>
                          </a:solidFill>
                          <a:effectLst/>
                        </a:rPr>
                        <a:t> P., </a:t>
                      </a:r>
                      <a:r>
                        <a:rPr lang="en-US" sz="1400" b="0" i="0" u="none" strike="noStrike" noProof="0" err="1">
                          <a:solidFill>
                            <a:schemeClr val="tx1"/>
                          </a:solidFill>
                          <a:effectLst/>
                        </a:rPr>
                        <a:t>Vseteckova</a:t>
                      </a:r>
                      <a:r>
                        <a:rPr lang="en-US" sz="1400" b="0" i="0" u="none" strike="noStrike" noProof="0" dirty="0">
                          <a:solidFill>
                            <a:schemeClr val="tx1"/>
                          </a:solidFill>
                          <a:effectLst/>
                        </a:rPr>
                        <a:t> J., Nikolaou C., George P., Divakar U., Masiello I., </a:t>
                      </a:r>
                      <a:r>
                        <a:rPr lang="en-US" sz="1400" b="0" i="0" u="none" strike="noStrike" noProof="0" err="1">
                          <a:solidFill>
                            <a:schemeClr val="tx1"/>
                          </a:solidFill>
                          <a:effectLst/>
                        </a:rPr>
                        <a:t>Kononowicz</a:t>
                      </a:r>
                      <a:r>
                        <a:rPr lang="en-US" sz="1400" b="0" i="0" u="none" strike="noStrike" noProof="0" dirty="0">
                          <a:solidFill>
                            <a:schemeClr val="tx1"/>
                          </a:solidFill>
                          <a:effectLst/>
                        </a:rPr>
                        <a:t> A., </a:t>
                      </a:r>
                      <a:r>
                        <a:rPr lang="en-US" sz="1400" b="0" i="0" u="none" strike="noStrike" noProof="0" err="1">
                          <a:solidFill>
                            <a:schemeClr val="tx1"/>
                          </a:solidFill>
                          <a:effectLst/>
                        </a:rPr>
                        <a:t>Zary</a:t>
                      </a:r>
                      <a:r>
                        <a:rPr lang="en-US" sz="1400" b="0" i="0" u="none" strike="noStrike" noProof="0" dirty="0">
                          <a:solidFill>
                            <a:schemeClr val="tx1"/>
                          </a:solidFill>
                          <a:effectLst/>
                        </a:rPr>
                        <a:t> N., Tudor Car L.. (2019). Virtual Reality for Health Professions Education: Systematic Review and Meta-Analysis by the Digital Health Education Collaboration. Journal of Medical Internet Research, 12959.</a:t>
                      </a:r>
                    </a:p>
                    <a:p>
                      <a:pPr lvl="0">
                        <a:buNone/>
                      </a:pPr>
                      <a:endParaRPr lang="en-US" sz="1400" b="0" i="0" u="none" strike="noStrike" noProof="0" dirty="0">
                        <a:solidFill>
                          <a:schemeClr val="tx1"/>
                        </a:solidFill>
                        <a:effectLst/>
                      </a:endParaRPr>
                    </a:p>
                    <a:p>
                      <a:pPr lvl="0">
                        <a:buNone/>
                      </a:pPr>
                      <a:r>
                        <a:rPr lang="en-US" sz="1400" b="0" i="0" u="none" strike="noStrike" noProof="0" err="1">
                          <a:solidFill>
                            <a:schemeClr val="tx1"/>
                          </a:solidFill>
                          <a:effectLst/>
                        </a:rPr>
                        <a:t>Makransky</a:t>
                      </a:r>
                      <a:r>
                        <a:rPr lang="en-US" sz="1400" b="0" i="0" u="none" strike="noStrike" noProof="0" dirty="0">
                          <a:solidFill>
                            <a:schemeClr val="tx1"/>
                          </a:solidFill>
                          <a:effectLst/>
                        </a:rPr>
                        <a:t>, G., &amp; Petersen, G. B. (2021). The Cognitive Affective Model of Immersive Learning (CAMIL): A theoretical research-based model of learning in immersive virtual reality. Educational Psychology Review, 33(3), 937-958</a:t>
                      </a:r>
                    </a:p>
                  </a:txBody>
                  <a:tcPr marL="9524" marR="9524" marT="9524" marB="9524">
                    <a:lnL w="0">
                      <a:noFill/>
                    </a:lnL>
                    <a:lnR w="0">
                      <a:noFill/>
                    </a:lnR>
                    <a:lnT w="0">
                      <a:noFill/>
                    </a:lnT>
                    <a:lnB w="0">
                      <a:noFill/>
                    </a:lnB>
                    <a:noFill/>
                  </a:tcPr>
                </a:tc>
                <a:extLst>
                  <a:ext uri="{0D108BD9-81ED-4DB2-BD59-A6C34878D82A}">
                    <a16:rowId xmlns:a16="http://schemas.microsoft.com/office/drawing/2014/main" val="3528287374"/>
                  </a:ext>
                </a:extLst>
              </a:tr>
              <a:tr h="1188238">
                <a:tc>
                  <a:txBody>
                    <a:bodyPr/>
                    <a:lstStyle/>
                    <a:p>
                      <a:endParaRPr lang="en-US" sz="1200">
                        <a:solidFill>
                          <a:schemeClr val="tx1"/>
                        </a:solidFill>
                        <a:effectLst/>
                        <a:latin typeface="Times New Roman"/>
                      </a:endParaRPr>
                    </a:p>
                  </a:txBody>
                  <a:tcPr marL="9525" marR="9525" marT="9525" marB="9525">
                    <a:lnL>
                      <a:noFill/>
                    </a:lnL>
                    <a:lnR>
                      <a:noFill/>
                    </a:lnR>
                    <a:lnT>
                      <a:noFill/>
                    </a:lnT>
                    <a:lnB>
                      <a:noFill/>
                    </a:lnB>
                    <a:noFill/>
                  </a:tcPr>
                </a:tc>
                <a:tc>
                  <a:txBody>
                    <a:bodyPr/>
                    <a:lstStyle/>
                    <a:p>
                      <a:endParaRPr lang="en-US" sz="1200">
                        <a:solidFill>
                          <a:schemeClr val="tx1"/>
                        </a:solidFill>
                        <a:effectLst/>
                        <a:latin typeface="Times New Roman"/>
                      </a:endParaRPr>
                    </a:p>
                  </a:txBody>
                  <a:tcPr marL="9525" marR="9525" marT="9525" marB="9525">
                    <a:lnL>
                      <a:noFill/>
                    </a:lnL>
                    <a:lnR>
                      <a:noFill/>
                    </a:lnR>
                    <a:lnT>
                      <a:noFill/>
                    </a:lnT>
                    <a:lnB>
                      <a:noFill/>
                    </a:lnB>
                    <a:noFill/>
                  </a:tcPr>
                </a:tc>
                <a:extLst>
                  <a:ext uri="{0D108BD9-81ED-4DB2-BD59-A6C34878D82A}">
                    <a16:rowId xmlns:a16="http://schemas.microsoft.com/office/drawing/2014/main" val="1560783391"/>
                  </a:ext>
                </a:extLst>
              </a:tr>
              <a:tr h="1188238">
                <a:tc>
                  <a:txBody>
                    <a:bodyPr/>
                    <a:lstStyle/>
                    <a:p>
                      <a:endParaRPr lang="en-US" sz="1200">
                        <a:solidFill>
                          <a:schemeClr val="tx1"/>
                        </a:solidFill>
                        <a:effectLst/>
                        <a:latin typeface="Times New Roman"/>
                      </a:endParaRPr>
                    </a:p>
                  </a:txBody>
                  <a:tcPr marL="9525" marR="9525" marT="9525" marB="9525">
                    <a:lnL>
                      <a:noFill/>
                    </a:lnL>
                    <a:lnR>
                      <a:noFill/>
                    </a:lnR>
                    <a:lnT>
                      <a:noFill/>
                    </a:lnT>
                    <a:lnB>
                      <a:noFill/>
                    </a:lnB>
                    <a:noFill/>
                  </a:tcPr>
                </a:tc>
                <a:tc>
                  <a:txBody>
                    <a:bodyPr/>
                    <a:lstStyle/>
                    <a:p>
                      <a:endParaRPr lang="en-US" sz="1200">
                        <a:solidFill>
                          <a:schemeClr val="tx1"/>
                        </a:solidFill>
                        <a:effectLst/>
                        <a:latin typeface="Times New Roman"/>
                      </a:endParaRPr>
                    </a:p>
                  </a:txBody>
                  <a:tcPr marL="9525" marR="9525" marT="9525" marB="9525">
                    <a:lnL>
                      <a:noFill/>
                    </a:lnL>
                    <a:lnR>
                      <a:noFill/>
                    </a:lnR>
                    <a:lnT>
                      <a:noFill/>
                    </a:lnT>
                    <a:lnB>
                      <a:noFill/>
                    </a:lnB>
                    <a:noFill/>
                  </a:tcPr>
                </a:tc>
                <a:extLst>
                  <a:ext uri="{0D108BD9-81ED-4DB2-BD59-A6C34878D82A}">
                    <a16:rowId xmlns:a16="http://schemas.microsoft.com/office/drawing/2014/main" val="4085071476"/>
                  </a:ext>
                </a:extLst>
              </a:tr>
            </a:tbl>
          </a:graphicData>
        </a:graphic>
      </p:graphicFrame>
    </p:spTree>
    <p:extLst>
      <p:ext uri="{BB962C8B-B14F-4D97-AF65-F5344CB8AC3E}">
        <p14:creationId xmlns:p14="http://schemas.microsoft.com/office/powerpoint/2010/main" val="28126266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VR and Higher Education</vt:lpstr>
      <vt:lpstr>Introduction</vt:lpstr>
      <vt:lpstr>Introduction</vt:lpstr>
      <vt:lpstr>Overview of Emerging Trends</vt:lpstr>
      <vt:lpstr>Overview cont'd</vt:lpstr>
      <vt:lpstr>Analysis of the Challenge</vt:lpstr>
      <vt:lpstr>Analysis of the Challenge</vt:lpstr>
      <vt:lpstr>Proposed Solution</vt:lpstr>
      <vt:lpstr>Utilisation of Emerging Trends</vt:lpstr>
      <vt:lpstr>Implementation Strategy </vt:lpstr>
      <vt:lpstr>Implementation Strategy </vt:lpstr>
      <vt:lpstr>Implementation Strategy </vt:lpstr>
      <vt:lpstr>Examples</vt:lpstr>
      <vt:lpstr>Future Considerations </vt:lpstr>
      <vt:lpstr>Conclusion</vt:lpstr>
      <vt:lpstr>Reflection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433</cp:revision>
  <dcterms:created xsi:type="dcterms:W3CDTF">2024-05-07T11:38:56Z</dcterms:created>
  <dcterms:modified xsi:type="dcterms:W3CDTF">2024-05-09T21:57:17Z</dcterms:modified>
</cp:coreProperties>
</file>