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58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22" autoAdjust="0"/>
    <p:restoredTop sz="94660"/>
  </p:normalViewPr>
  <p:slideViewPr>
    <p:cSldViewPr snapToGrid="0">
      <p:cViewPr varScale="1">
        <p:scale>
          <a:sx n="94" d="100"/>
          <a:sy n="94" d="100"/>
        </p:scale>
        <p:origin x="84" y="1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D183A-C0F7-296B-DE01-079068980B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EBAB4E-D494-0059-4639-AA1D620BE0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4DD19F-4A02-7206-A0A6-4204D996CE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5CAC4-3E29-46E3-94DD-2D969C120D4F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166161-D4E6-A9F7-B7A3-FFB9C0783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D898CC-014F-E7F1-B63E-F5CFC167CD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8A3B8-30F3-4AAC-99AF-66F8359A8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7279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007BC-7AB1-E380-3FF1-762F7CD3CE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8042EC-5C4E-685F-3FF1-CEC1EE8139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F057BF-EDEF-9188-C828-BA4EBA9E09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5CAC4-3E29-46E3-94DD-2D969C120D4F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6C0F6-8835-FE81-8E62-396DD2A82F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4DFC64-4D10-D1A6-7469-4CE7EEA400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8A3B8-30F3-4AAC-99AF-66F8359A8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201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F824D-FC89-99B8-7512-F1DD22B7FE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5EDD27-F8DD-BEF9-243A-DD2E56B3D2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CCB0F3-D115-1082-16FE-943DBB5D6D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5CAC4-3E29-46E3-94DD-2D969C120D4F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B8B1CE-67B2-77FA-0E21-D5F71C05E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A3B7F8-0022-AECA-1B57-C3F571105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8A3B8-30F3-4AAC-99AF-66F8359A8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3966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18BD1-79A5-7EBF-8666-8695BA47E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381D5E-90E4-4EE5-E5AA-BB071A3CE6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8BEA9F-8C47-E3E6-FA0A-25B23B4CF5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B8DB08-FC70-27D6-AF39-A8F6FB17D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5CAC4-3E29-46E3-94DD-2D969C120D4F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071F48-5A4F-8CEA-D3FE-6164741ED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752921-F36C-3C25-2ABB-C9F61CEAF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8A3B8-30F3-4AAC-99AF-66F8359A8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80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FD340-FDDC-5F36-4BC6-56B28B649D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F0178D-DDF3-0731-8331-185ED6258A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163632-394A-3159-AA6A-C5F84EC4C0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998C1C-DA01-5D81-DD1F-DB1407FBBE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B65AD9-C2E4-7907-F46E-B294703849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3116CF6-8FB3-B716-5F05-7EEEE1FDC7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5CAC4-3E29-46E3-94DD-2D969C120D4F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6CEEBBB-9E70-CF5E-AE2A-4C97031AE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3EBBE6-60B3-534B-14BE-9988EF1004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8A3B8-30F3-4AAC-99AF-66F8359A8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27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C917AD-0203-D9D3-4142-E2D056446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A16E81-1E4D-A315-2652-812696545B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5CAC4-3E29-46E3-94DD-2D969C120D4F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22D616-EA11-B3E1-618F-46B717C80B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48FEE-AE12-2E30-13E6-FBA600C135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8A3B8-30F3-4AAC-99AF-66F8359A8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541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8AA3262-CE36-0243-1897-C3346CB551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5CAC4-3E29-46E3-94DD-2D969C120D4F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17471E-1DA9-5469-2881-99C03D033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6AE324-AFE1-AD8F-DC37-DEFD95FE83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8A3B8-30F3-4AAC-99AF-66F8359A8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1983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1EE94-CEC6-D065-D7B7-8B35F87CBC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AECCAA-DC54-CF97-5F76-0E14F2B706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BC2643-9A79-1462-30BB-7FFF5EB16E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017B48-7DAC-C8E0-BCD6-A8E3B31B0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5CAC4-3E29-46E3-94DD-2D969C120D4F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681313-7C0A-0701-ED02-6DB32653ED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7C1F16-14DC-06C7-4D0C-94337DB5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8A3B8-30F3-4AAC-99AF-66F8359A8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8981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2DE45-98F0-1B25-EF19-9267914535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B7CD57-7DDB-DE52-C54D-89E379F7E7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79F44-A2ED-406B-D383-3AC7E6F008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F4196D-A496-8176-F90E-5D93DB2651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5CAC4-3E29-46E3-94DD-2D969C120D4F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748F4E-B38B-B62C-F020-F6FDABC567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1A726E-E312-DFDD-EB87-662EA6606F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8A3B8-30F3-4AAC-99AF-66F8359A8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2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11F2D7-9934-8D45-98F3-72617947EF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1000DA-0B03-FA39-CD0C-545AD79206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DDA0B9-C113-DDF6-9040-2AB47412E0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5CAC4-3E29-46E3-94DD-2D969C120D4F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A03849-62D9-0C96-1AD2-C663B0A37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041F5C-47BE-C52B-519B-BAC47ADD5F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8A3B8-30F3-4AAC-99AF-66F8359A8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4653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6AED4E6-F404-1E42-133A-5558DF9FF4F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AE087FB-FA01-4178-6A8A-D5ED7FBB3B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9D79BA-6C36-3EE3-3115-5C641A502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5CAC4-3E29-46E3-94DD-2D969C120D4F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510C13-ED66-D99E-3CB2-73C6AA7EC6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2CC94A-55FA-C2E3-8987-F070D30397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8A3B8-30F3-4AAC-99AF-66F8359A8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8613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5B6CF48-9030-FFF4-57EE-42BBBCFD5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0D3207-9892-4D13-8E05-CB10C74BA8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A3DCA3-62C3-6BC5-C307-35F2F22673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65CAC4-3E29-46E3-94DD-2D969C120D4F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C26258-374C-EA44-6FED-0EB0AA34C86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BE2F48-20B1-294A-5CC6-123D880057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78A3B8-30F3-4AAC-99AF-66F8359A8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6568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A24B31-523E-E54F-6260-F038FAE4D9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809954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The Romantic Movement and Outdoor Education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A64895-103C-1E5B-5A0E-A17C0F92E6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314946"/>
            <a:ext cx="9144000" cy="2963174"/>
          </a:xfrm>
        </p:spPr>
        <p:txBody>
          <a:bodyPr>
            <a:normAutofit/>
          </a:bodyPr>
          <a:lstStyle/>
          <a:p>
            <a:r>
              <a:rPr lang="en-GB" dirty="0"/>
              <a:t>Romantic Movement: Dates</a:t>
            </a:r>
            <a:r>
              <a:rPr lang="en-GB" dirty="0">
                <a:solidFill>
                  <a:srgbClr val="7030A0"/>
                </a:solidFill>
              </a:rPr>
              <a:t> </a:t>
            </a:r>
            <a:r>
              <a:rPr lang="en-GB" dirty="0"/>
              <a:t>1798-1832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Emerges in response to the Enlightenment, Revolution (English/French/American) and Industrialisation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26684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C8C3F-6B0F-EC0B-4AB4-2C74560B72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Romantic Movement?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9619C7-5724-FA95-83B6-E37564B872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response to the exploitation and inhumanity of the Industrial Revolution.</a:t>
            </a:r>
          </a:p>
          <a:p>
            <a:r>
              <a:rPr lang="en-GB" dirty="0"/>
              <a:t>A challenge to the hegemony of the political elite (based on </a:t>
            </a:r>
            <a:r>
              <a:rPr lang="en-GB"/>
              <a:t>birth privilege</a:t>
            </a:r>
            <a:r>
              <a:rPr lang="en-GB" dirty="0"/>
              <a:t>, wealth and power), the class system &amp; the influence of the church.</a:t>
            </a:r>
          </a:p>
          <a:p>
            <a:r>
              <a:rPr lang="en-GB" dirty="0"/>
              <a:t>A movement that finds its greatest expression and influence in the arts (poetry, prose, music, art etc)</a:t>
            </a:r>
          </a:p>
          <a:p>
            <a:r>
              <a:rPr lang="en-GB" dirty="0"/>
              <a:t>A movement that celebrates individualism, liberty and social transformation.</a:t>
            </a:r>
          </a:p>
          <a:p>
            <a:r>
              <a:rPr lang="en-GB" dirty="0"/>
              <a:t>A movement that re-connects people to Nature.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14900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B5E91-B7EA-E053-0664-445F82898B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122073"/>
          </a:xfrm>
        </p:spPr>
        <p:txBody>
          <a:bodyPr>
            <a:noAutofit/>
          </a:bodyPr>
          <a:lstStyle/>
          <a:p>
            <a:r>
              <a:rPr lang="en-GB" sz="4000" dirty="0"/>
              <a:t>Principles of the Romantic Movement linking politics, art and nature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ABF072-ECA2-7146-7352-E2FAE6771E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01455"/>
            <a:ext cx="9144000" cy="2856345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Art as a transformative force - expresses emotion, social-political  change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Liberty &amp; Transformation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Individualism - creativity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Sensory &amp; Emotional engagement – heart not head (Senses v Reason)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Feelings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900" dirty="0"/>
              <a:t>Nature as teacher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Cosmology – our place in the universe/sublime</a:t>
            </a:r>
          </a:p>
        </p:txBody>
      </p:sp>
    </p:spTree>
    <p:extLst>
      <p:ext uri="{BB962C8B-B14F-4D97-AF65-F5344CB8AC3E}">
        <p14:creationId xmlns:p14="http://schemas.microsoft.com/office/powerpoint/2010/main" val="34358040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CF1803-78E8-F24C-346D-BD0523E9EF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06401"/>
            <a:ext cx="9144000" cy="1077342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Key Figures in The Romantic Movement linking Art to Principles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5A1555-C4A6-00DB-BB2F-BB3A2A274F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483743"/>
            <a:ext cx="9144000" cy="3774057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Poetry</a:t>
            </a:r>
            <a:r>
              <a:rPr lang="en-GB" sz="2000" dirty="0"/>
              <a:t> – Blake, Wordsworth, Taylor-</a:t>
            </a:r>
            <a:r>
              <a:rPr lang="en-GB" sz="2000" dirty="0" err="1"/>
              <a:t>Colridge</a:t>
            </a:r>
            <a:r>
              <a:rPr lang="en-GB" sz="2000" dirty="0"/>
              <a:t>, Byron, Shelly, Keats – </a:t>
            </a:r>
          </a:p>
          <a:p>
            <a:r>
              <a:rPr lang="en-GB" sz="2000" dirty="0"/>
              <a:t>- ‘The Lyrical Ballads’ and Rime of the Ancient Mariner </a:t>
            </a:r>
          </a:p>
          <a:p>
            <a:r>
              <a:rPr lang="en-GB" sz="2000" dirty="0"/>
              <a:t>-Lines Composed a few miles above Tintern Abbey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Music </a:t>
            </a:r>
            <a:r>
              <a:rPr lang="en-GB" sz="2000" dirty="0"/>
              <a:t>– Beethoven, Chopin, Debussy, Ralph Vaughan Williams (Lark Ascending), Tchaikovsky, Edward Elgar, Puccini (</a:t>
            </a:r>
            <a:r>
              <a:rPr lang="en-GB" sz="2000" dirty="0" err="1"/>
              <a:t>Nesum</a:t>
            </a:r>
            <a:r>
              <a:rPr lang="en-GB" sz="2000" dirty="0"/>
              <a:t> Dorma), Greig (Solveig’s Song)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Art</a:t>
            </a:r>
            <a:r>
              <a:rPr lang="en-GB" sz="2000" dirty="0"/>
              <a:t> – Turner (Haywain) , Constable (Rainbow) , Casper David Friedrich (Wanderer above the sea of fog), Delacroix (liberty), Gericault (Raft of the Medusa)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Literature</a:t>
            </a:r>
            <a:r>
              <a:rPr lang="en-GB" sz="2000" dirty="0"/>
              <a:t> – Bronte </a:t>
            </a:r>
            <a:r>
              <a:rPr lang="en-GB" sz="2000" dirty="0" err="1"/>
              <a:t>sisers</a:t>
            </a:r>
            <a:r>
              <a:rPr lang="en-GB" sz="2000" dirty="0"/>
              <a:t> (Jane Ayre / Wuthering Heights), Mary </a:t>
            </a:r>
            <a:r>
              <a:rPr lang="en-GB" sz="2000" dirty="0" err="1"/>
              <a:t>Wolstonecraft</a:t>
            </a:r>
            <a:r>
              <a:rPr lang="en-GB" sz="2000" dirty="0"/>
              <a:t> (Vindication of The Rights of Women), Jane Austen (Pride &amp; Prejudice), Sir Walter Scott (Ivanhoe), Mary Shelly (Frankenstein)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Sculpture</a:t>
            </a:r>
          </a:p>
        </p:txBody>
      </p:sp>
    </p:spTree>
    <p:extLst>
      <p:ext uri="{BB962C8B-B14F-4D97-AF65-F5344CB8AC3E}">
        <p14:creationId xmlns:p14="http://schemas.microsoft.com/office/powerpoint/2010/main" val="2546609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08D42-71EC-F504-0A32-B59BBEAD93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Post-romantics influence on perceptions of the outdoors and nature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FFCDFB-DF15-E3B4-6F50-8D1F1E00DC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Nan </a:t>
            </a:r>
            <a:r>
              <a:rPr lang="en-GB" dirty="0" err="1"/>
              <a:t>Shedherd</a:t>
            </a:r>
            <a:r>
              <a:rPr lang="en-GB" dirty="0"/>
              <a:t> </a:t>
            </a:r>
            <a:r>
              <a:rPr lang="en-GB" i="1" dirty="0"/>
              <a:t>The Living Mountain</a:t>
            </a:r>
          </a:p>
          <a:p>
            <a:r>
              <a:rPr lang="en-GB" dirty="0"/>
              <a:t>Rachael Carson </a:t>
            </a:r>
            <a:r>
              <a:rPr lang="en-GB" i="1" dirty="0"/>
              <a:t>Silent Spring</a:t>
            </a:r>
          </a:p>
          <a:p>
            <a:r>
              <a:rPr lang="en-GB" dirty="0"/>
              <a:t>Aldo Leopold </a:t>
            </a:r>
            <a:r>
              <a:rPr lang="en-GB" i="1" dirty="0"/>
              <a:t>A Sand County Almanac</a:t>
            </a:r>
          </a:p>
          <a:p>
            <a:r>
              <a:rPr lang="en-GB" dirty="0"/>
              <a:t>Robert Macfarlane </a:t>
            </a:r>
            <a:r>
              <a:rPr lang="en-GB" i="1" dirty="0"/>
              <a:t>Mountains of the Mind</a:t>
            </a:r>
          </a:p>
          <a:p>
            <a:endParaRPr lang="en-GB" i="1" dirty="0"/>
          </a:p>
          <a:p>
            <a:r>
              <a:rPr lang="en-GB" dirty="0"/>
              <a:t>Emergence of the Green Party in politics and sustainable environmental practice to support increased environmental awareness </a:t>
            </a:r>
          </a:p>
          <a:p>
            <a:r>
              <a:rPr lang="en-GB" dirty="0"/>
              <a:t>Other and CONTEMPORARY influencers / voices?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62510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1A02D-E2F0-4A3A-5EEB-9B0756265F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294341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Your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690A35-E7D2-46C1-82D6-AF6CE55C83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30399"/>
            <a:ext cx="10515600" cy="4246563"/>
          </a:xfrm>
        </p:spPr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914400" indent="-914400">
              <a:buAutoNum type="arabicPeriod"/>
            </a:pPr>
            <a:r>
              <a:rPr lang="en-GB" sz="4000" dirty="0"/>
              <a:t>Does </a:t>
            </a:r>
            <a:r>
              <a:rPr lang="en-GB" sz="4000"/>
              <a:t>your practice </a:t>
            </a:r>
            <a:r>
              <a:rPr lang="en-GB" sz="4000" dirty="0"/>
              <a:t>consider the principles of the Romantic Movement?</a:t>
            </a:r>
          </a:p>
          <a:p>
            <a:pPr marL="0" indent="0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2.	Should and can it?</a:t>
            </a:r>
          </a:p>
        </p:txBody>
      </p:sp>
    </p:spTree>
    <p:extLst>
      <p:ext uri="{BB962C8B-B14F-4D97-AF65-F5344CB8AC3E}">
        <p14:creationId xmlns:p14="http://schemas.microsoft.com/office/powerpoint/2010/main" val="2169652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393</Words>
  <Application>Microsoft Office PowerPoint</Application>
  <PresentationFormat>Widescreen</PresentationFormat>
  <Paragraphs>39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The Romantic Movement and Outdoor Education</vt:lpstr>
      <vt:lpstr>What is the Romantic Movement?</vt:lpstr>
      <vt:lpstr>Principles of the Romantic Movement linking politics, art and nature</vt:lpstr>
      <vt:lpstr>Key Figures in The Romantic Movement linking Art to Principles</vt:lpstr>
      <vt:lpstr>Post-romantics influence on perceptions of the outdoors and nature</vt:lpstr>
      <vt:lpstr>Your practice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Romantics and Outdoor Education</dc:title>
  <dc:creator>Andy Williams</dc:creator>
  <cp:lastModifiedBy>Andy Williams</cp:lastModifiedBy>
  <cp:revision>4</cp:revision>
  <dcterms:created xsi:type="dcterms:W3CDTF">2022-09-15T13:35:21Z</dcterms:created>
  <dcterms:modified xsi:type="dcterms:W3CDTF">2022-11-07T15:32:19Z</dcterms:modified>
</cp:coreProperties>
</file>