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44"/>
  </p:notesMasterIdLst>
  <p:sldIdLst>
    <p:sldId id="256" r:id="rId2"/>
    <p:sldId id="257" r:id="rId3"/>
    <p:sldId id="329" r:id="rId4"/>
    <p:sldId id="328" r:id="rId5"/>
    <p:sldId id="584" r:id="rId6"/>
    <p:sldId id="585" r:id="rId7"/>
    <p:sldId id="786" r:id="rId8"/>
    <p:sldId id="787" r:id="rId9"/>
    <p:sldId id="385" r:id="rId10"/>
    <p:sldId id="785" r:id="rId11"/>
    <p:sldId id="340" r:id="rId12"/>
    <p:sldId id="743" r:id="rId13"/>
    <p:sldId id="742" r:id="rId14"/>
    <p:sldId id="347" r:id="rId15"/>
    <p:sldId id="544" r:id="rId16"/>
    <p:sldId id="769" r:id="rId17"/>
    <p:sldId id="345" r:id="rId18"/>
    <p:sldId id="383" r:id="rId19"/>
    <p:sldId id="346" r:id="rId20"/>
    <p:sldId id="770" r:id="rId21"/>
    <p:sldId id="348" r:id="rId22"/>
    <p:sldId id="349" r:id="rId23"/>
    <p:sldId id="771" r:id="rId24"/>
    <p:sldId id="776" r:id="rId25"/>
    <p:sldId id="748" r:id="rId26"/>
    <p:sldId id="750" r:id="rId27"/>
    <p:sldId id="777" r:id="rId28"/>
    <p:sldId id="331" r:id="rId29"/>
    <p:sldId id="753" r:id="rId30"/>
    <p:sldId id="778" r:id="rId31"/>
    <p:sldId id="332" r:id="rId32"/>
    <p:sldId id="755" r:id="rId33"/>
    <p:sldId id="547" r:id="rId34"/>
    <p:sldId id="774" r:id="rId35"/>
    <p:sldId id="782" r:id="rId36"/>
    <p:sldId id="335" r:id="rId37"/>
    <p:sldId id="784" r:id="rId38"/>
    <p:sldId id="336" r:id="rId39"/>
    <p:sldId id="783" r:id="rId40"/>
    <p:sldId id="337" r:id="rId41"/>
    <p:sldId id="775" r:id="rId42"/>
    <p:sldId id="338"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C2DDCB-424A-7161-4740-21DB452CEA01}" v="167" dt="2025-11-11T17:43:22.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6667" autoAdjust="0"/>
  </p:normalViewPr>
  <p:slideViewPr>
    <p:cSldViewPr snapToGrid="0">
      <p:cViewPr>
        <p:scale>
          <a:sx n="64" d="100"/>
          <a:sy n="64" d="100"/>
        </p:scale>
        <p:origin x="678" y="3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oe Williams" userId="S::z.williams@uwtsd.ac.uk::a851023d-09f5-4bf4-a036-6dfbdc353a14" providerId="AD" clId="Web-{35C2DDCB-424A-7161-4740-21DB452CEA01}"/>
    <pc:docChg chg="addSld delSld modSld sldOrd">
      <pc:chgData name="Zoe Williams" userId="S::z.williams@uwtsd.ac.uk::a851023d-09f5-4bf4-a036-6dfbdc353a14" providerId="AD" clId="Web-{35C2DDCB-424A-7161-4740-21DB452CEA01}" dt="2025-11-11T17:43:22.194" v="4198"/>
      <pc:docMkLst>
        <pc:docMk/>
      </pc:docMkLst>
      <pc:sldChg chg="modSp">
        <pc:chgData name="Zoe Williams" userId="S::z.williams@uwtsd.ac.uk::a851023d-09f5-4bf4-a036-6dfbdc353a14" providerId="AD" clId="Web-{35C2DDCB-424A-7161-4740-21DB452CEA01}" dt="2025-11-11T12:49:44.947" v="9" actId="20577"/>
        <pc:sldMkLst>
          <pc:docMk/>
          <pc:sldMk cId="1836837591" sldId="256"/>
        </pc:sldMkLst>
        <pc:spChg chg="mod">
          <ac:chgData name="Zoe Williams" userId="S::z.williams@uwtsd.ac.uk::a851023d-09f5-4bf4-a036-6dfbdc353a14" providerId="AD" clId="Web-{35C2DDCB-424A-7161-4740-21DB452CEA01}" dt="2025-11-11T12:49:44.947" v="9" actId="20577"/>
          <ac:spMkLst>
            <pc:docMk/>
            <pc:sldMk cId="1836837591" sldId="256"/>
            <ac:spMk id="3" creationId="{7F3BE401-C149-4472-9815-F2D1AD08E73A}"/>
          </ac:spMkLst>
        </pc:spChg>
      </pc:sldChg>
      <pc:sldChg chg="add del">
        <pc:chgData name="Zoe Williams" userId="S::z.williams@uwtsd.ac.uk::a851023d-09f5-4bf4-a036-6dfbdc353a14" providerId="AD" clId="Web-{35C2DDCB-424A-7161-4740-21DB452CEA01}" dt="2025-11-11T16:54:38.896" v="3816"/>
        <pc:sldMkLst>
          <pc:docMk/>
          <pc:sldMk cId="3587114232" sldId="313"/>
        </pc:sldMkLst>
      </pc:sldChg>
      <pc:sldChg chg="modNotes">
        <pc:chgData name="Zoe Williams" userId="S::z.williams@uwtsd.ac.uk::a851023d-09f5-4bf4-a036-6dfbdc353a14" providerId="AD" clId="Web-{35C2DDCB-424A-7161-4740-21DB452CEA01}" dt="2025-11-11T14:54:06.563" v="107"/>
        <pc:sldMkLst>
          <pc:docMk/>
          <pc:sldMk cId="0" sldId="328"/>
        </pc:sldMkLst>
      </pc:sldChg>
      <pc:sldChg chg="modSp ord modNotes">
        <pc:chgData name="Zoe Williams" userId="S::z.williams@uwtsd.ac.uk::a851023d-09f5-4bf4-a036-6dfbdc353a14" providerId="AD" clId="Web-{35C2DDCB-424A-7161-4740-21DB452CEA01}" dt="2025-11-11T15:12:59.410" v="492"/>
        <pc:sldMkLst>
          <pc:docMk/>
          <pc:sldMk cId="0" sldId="329"/>
        </pc:sldMkLst>
        <pc:spChg chg="mod">
          <ac:chgData name="Zoe Williams" userId="S::z.williams@uwtsd.ac.uk::a851023d-09f5-4bf4-a036-6dfbdc353a14" providerId="AD" clId="Web-{35C2DDCB-424A-7161-4740-21DB452CEA01}" dt="2025-11-11T14:50:44.647" v="20" actId="20577"/>
          <ac:spMkLst>
            <pc:docMk/>
            <pc:sldMk cId="0" sldId="329"/>
            <ac:spMk id="13314" creationId="{FD088FAA-CB64-404C-AF7E-8F58010170EF}"/>
          </ac:spMkLst>
        </pc:spChg>
        <pc:spChg chg="mod">
          <ac:chgData name="Zoe Williams" userId="S::z.williams@uwtsd.ac.uk::a851023d-09f5-4bf4-a036-6dfbdc353a14" providerId="AD" clId="Web-{35C2DDCB-424A-7161-4740-21DB452CEA01}" dt="2025-11-11T14:51:02.898" v="44" actId="20577"/>
          <ac:spMkLst>
            <pc:docMk/>
            <pc:sldMk cId="0" sldId="329"/>
            <ac:spMk id="13315" creationId="{E4A06785-7D9B-4CBB-AF86-AD209EC93F99}"/>
          </ac:spMkLst>
        </pc:spChg>
      </pc:sldChg>
      <pc:sldChg chg="modSp modNotes">
        <pc:chgData name="Zoe Williams" userId="S::z.williams@uwtsd.ac.uk::a851023d-09f5-4bf4-a036-6dfbdc353a14" providerId="AD" clId="Web-{35C2DDCB-424A-7161-4740-21DB452CEA01}" dt="2025-11-11T17:20:38.124" v="4054"/>
        <pc:sldMkLst>
          <pc:docMk/>
          <pc:sldMk cId="0" sldId="331"/>
        </pc:sldMkLst>
        <pc:spChg chg="mod">
          <ac:chgData name="Zoe Williams" userId="S::z.williams@uwtsd.ac.uk::a851023d-09f5-4bf4-a036-6dfbdc353a14" providerId="AD" clId="Web-{35C2DDCB-424A-7161-4740-21DB452CEA01}" dt="2025-11-11T17:12:53.571" v="3977" actId="20577"/>
          <ac:spMkLst>
            <pc:docMk/>
            <pc:sldMk cId="0" sldId="331"/>
            <ac:spMk id="15362" creationId="{22CD7B19-A589-4E54-A50F-29F1F47AECB1}"/>
          </ac:spMkLst>
        </pc:spChg>
      </pc:sldChg>
      <pc:sldChg chg="modNotes">
        <pc:chgData name="Zoe Williams" userId="S::z.williams@uwtsd.ac.uk::a851023d-09f5-4bf4-a036-6dfbdc353a14" providerId="AD" clId="Web-{35C2DDCB-424A-7161-4740-21DB452CEA01}" dt="2025-11-11T17:28:45.358" v="4086"/>
        <pc:sldMkLst>
          <pc:docMk/>
          <pc:sldMk cId="0" sldId="332"/>
        </pc:sldMkLst>
      </pc:sldChg>
      <pc:sldChg chg="modNotes">
        <pc:chgData name="Zoe Williams" userId="S::z.williams@uwtsd.ac.uk::a851023d-09f5-4bf4-a036-6dfbdc353a14" providerId="AD" clId="Web-{35C2DDCB-424A-7161-4740-21DB452CEA01}" dt="2025-11-11T17:41:00.244" v="4179"/>
        <pc:sldMkLst>
          <pc:docMk/>
          <pc:sldMk cId="0" sldId="335"/>
        </pc:sldMkLst>
      </pc:sldChg>
      <pc:sldChg chg="modNotes">
        <pc:chgData name="Zoe Williams" userId="S::z.williams@uwtsd.ac.uk::a851023d-09f5-4bf4-a036-6dfbdc353a14" providerId="AD" clId="Web-{35C2DDCB-424A-7161-4740-21DB452CEA01}" dt="2025-11-11T17:40:56.291" v="4177"/>
        <pc:sldMkLst>
          <pc:docMk/>
          <pc:sldMk cId="0" sldId="336"/>
        </pc:sldMkLst>
      </pc:sldChg>
      <pc:sldChg chg="modNotes">
        <pc:chgData name="Zoe Williams" userId="S::z.williams@uwtsd.ac.uk::a851023d-09f5-4bf4-a036-6dfbdc353a14" providerId="AD" clId="Web-{35C2DDCB-424A-7161-4740-21DB452CEA01}" dt="2025-11-11T17:42:48.866" v="4195"/>
        <pc:sldMkLst>
          <pc:docMk/>
          <pc:sldMk cId="0" sldId="337"/>
        </pc:sldMkLst>
      </pc:sldChg>
      <pc:sldChg chg="modNotes">
        <pc:chgData name="Zoe Williams" userId="S::z.williams@uwtsd.ac.uk::a851023d-09f5-4bf4-a036-6dfbdc353a14" providerId="AD" clId="Web-{35C2DDCB-424A-7161-4740-21DB452CEA01}" dt="2025-11-11T17:43:20.553" v="4197"/>
        <pc:sldMkLst>
          <pc:docMk/>
          <pc:sldMk cId="0" sldId="338"/>
        </pc:sldMkLst>
      </pc:sldChg>
      <pc:sldChg chg="modNotes">
        <pc:chgData name="Zoe Williams" userId="S::z.williams@uwtsd.ac.uk::a851023d-09f5-4bf4-a036-6dfbdc353a14" providerId="AD" clId="Web-{35C2DDCB-424A-7161-4740-21DB452CEA01}" dt="2025-11-11T15:37:37.160" v="1051"/>
        <pc:sldMkLst>
          <pc:docMk/>
          <pc:sldMk cId="0" sldId="340"/>
        </pc:sldMkLst>
      </pc:sldChg>
      <pc:sldChg chg="modNotes">
        <pc:chgData name="Zoe Williams" userId="S::z.williams@uwtsd.ac.uk::a851023d-09f5-4bf4-a036-6dfbdc353a14" providerId="AD" clId="Web-{35C2DDCB-424A-7161-4740-21DB452CEA01}" dt="2025-11-11T16:19:04.342" v="2294"/>
        <pc:sldMkLst>
          <pc:docMk/>
          <pc:sldMk cId="0" sldId="345"/>
        </pc:sldMkLst>
      </pc:sldChg>
      <pc:sldChg chg="modNotes">
        <pc:chgData name="Zoe Williams" userId="S::z.williams@uwtsd.ac.uk::a851023d-09f5-4bf4-a036-6dfbdc353a14" providerId="AD" clId="Web-{35C2DDCB-424A-7161-4740-21DB452CEA01}" dt="2025-11-11T16:37:21.670" v="2482"/>
        <pc:sldMkLst>
          <pc:docMk/>
          <pc:sldMk cId="0" sldId="349"/>
        </pc:sldMkLst>
      </pc:sldChg>
      <pc:sldChg chg="modNotes">
        <pc:chgData name="Zoe Williams" userId="S::z.williams@uwtsd.ac.uk::a851023d-09f5-4bf4-a036-6dfbdc353a14" providerId="AD" clId="Web-{35C2DDCB-424A-7161-4740-21DB452CEA01}" dt="2025-11-11T16:21:58.720" v="2371"/>
        <pc:sldMkLst>
          <pc:docMk/>
          <pc:sldMk cId="3019980773" sldId="383"/>
        </pc:sldMkLst>
      </pc:sldChg>
      <pc:sldChg chg="del">
        <pc:chgData name="Zoe Williams" userId="S::z.williams@uwtsd.ac.uk::a851023d-09f5-4bf4-a036-6dfbdc353a14" providerId="AD" clId="Web-{35C2DDCB-424A-7161-4740-21DB452CEA01}" dt="2025-11-11T17:10:24.518" v="3964"/>
        <pc:sldMkLst>
          <pc:docMk/>
          <pc:sldMk cId="583792239" sldId="384"/>
        </pc:sldMkLst>
      </pc:sldChg>
      <pc:sldChg chg="modNotes">
        <pc:chgData name="Zoe Williams" userId="S::z.williams@uwtsd.ac.uk::a851023d-09f5-4bf4-a036-6dfbdc353a14" providerId="AD" clId="Web-{35C2DDCB-424A-7161-4740-21DB452CEA01}" dt="2025-11-11T15:20:05.262" v="501"/>
        <pc:sldMkLst>
          <pc:docMk/>
          <pc:sldMk cId="1304193094" sldId="385"/>
        </pc:sldMkLst>
      </pc:sldChg>
      <pc:sldChg chg="modNotes">
        <pc:chgData name="Zoe Williams" userId="S::z.williams@uwtsd.ac.uk::a851023d-09f5-4bf4-a036-6dfbdc353a14" providerId="AD" clId="Web-{35C2DDCB-424A-7161-4740-21DB452CEA01}" dt="2025-11-11T16:11:33.376" v="2252"/>
        <pc:sldMkLst>
          <pc:docMk/>
          <pc:sldMk cId="1886360027" sldId="544"/>
        </pc:sldMkLst>
      </pc:sldChg>
      <pc:sldChg chg="modNotes">
        <pc:chgData name="Zoe Williams" userId="S::z.williams@uwtsd.ac.uk::a851023d-09f5-4bf4-a036-6dfbdc353a14" providerId="AD" clId="Web-{35C2DDCB-424A-7161-4740-21DB452CEA01}" dt="2025-11-11T17:33:29.078" v="4126"/>
        <pc:sldMkLst>
          <pc:docMk/>
          <pc:sldMk cId="3926384335" sldId="547"/>
        </pc:sldMkLst>
      </pc:sldChg>
      <pc:sldChg chg="modNotes">
        <pc:chgData name="Zoe Williams" userId="S::z.williams@uwtsd.ac.uk::a851023d-09f5-4bf4-a036-6dfbdc353a14" providerId="AD" clId="Web-{35C2DDCB-424A-7161-4740-21DB452CEA01}" dt="2025-11-11T14:59:06.824" v="133"/>
        <pc:sldMkLst>
          <pc:docMk/>
          <pc:sldMk cId="464611935" sldId="584"/>
        </pc:sldMkLst>
      </pc:sldChg>
      <pc:sldChg chg="ord">
        <pc:chgData name="Zoe Williams" userId="S::z.williams@uwtsd.ac.uk::a851023d-09f5-4bf4-a036-6dfbdc353a14" providerId="AD" clId="Web-{35C2DDCB-424A-7161-4740-21DB452CEA01}" dt="2025-11-11T15:17:07.786" v="494"/>
        <pc:sldMkLst>
          <pc:docMk/>
          <pc:sldMk cId="2121174024" sldId="585"/>
        </pc:sldMkLst>
      </pc:sldChg>
      <pc:sldChg chg="modNotes">
        <pc:chgData name="Zoe Williams" userId="S::z.williams@uwtsd.ac.uk::a851023d-09f5-4bf4-a036-6dfbdc353a14" providerId="AD" clId="Web-{35C2DDCB-424A-7161-4740-21DB452CEA01}" dt="2025-11-11T15:53:21.101" v="1096"/>
        <pc:sldMkLst>
          <pc:docMk/>
          <pc:sldMk cId="1397129593" sldId="742"/>
        </pc:sldMkLst>
      </pc:sldChg>
      <pc:sldChg chg="modNotes">
        <pc:chgData name="Zoe Williams" userId="S::z.williams@uwtsd.ac.uk::a851023d-09f5-4bf4-a036-6dfbdc353a14" providerId="AD" clId="Web-{35C2DDCB-424A-7161-4740-21DB452CEA01}" dt="2025-11-11T15:43:36.223" v="1052"/>
        <pc:sldMkLst>
          <pc:docMk/>
          <pc:sldMk cId="81301993" sldId="743"/>
        </pc:sldMkLst>
      </pc:sldChg>
      <pc:sldChg chg="modNotes">
        <pc:chgData name="Zoe Williams" userId="S::z.williams@uwtsd.ac.uk::a851023d-09f5-4bf4-a036-6dfbdc353a14" providerId="AD" clId="Web-{35C2DDCB-424A-7161-4740-21DB452CEA01}" dt="2025-11-11T16:58:12.351" v="3829"/>
        <pc:sldMkLst>
          <pc:docMk/>
          <pc:sldMk cId="2884862271" sldId="748"/>
        </pc:sldMkLst>
      </pc:sldChg>
      <pc:sldChg chg="modNotes">
        <pc:chgData name="Zoe Williams" userId="S::z.williams@uwtsd.ac.uk::a851023d-09f5-4bf4-a036-6dfbdc353a14" providerId="AD" clId="Web-{35C2DDCB-424A-7161-4740-21DB452CEA01}" dt="2025-11-11T17:07:58.757" v="3963"/>
        <pc:sldMkLst>
          <pc:docMk/>
          <pc:sldMk cId="3322965680" sldId="750"/>
        </pc:sldMkLst>
      </pc:sldChg>
      <pc:sldChg chg="modNotes">
        <pc:chgData name="Zoe Williams" userId="S::z.williams@uwtsd.ac.uk::a851023d-09f5-4bf4-a036-6dfbdc353a14" providerId="AD" clId="Web-{35C2DDCB-424A-7161-4740-21DB452CEA01}" dt="2025-11-11T17:22:04.627" v="4057"/>
        <pc:sldMkLst>
          <pc:docMk/>
          <pc:sldMk cId="788584548" sldId="753"/>
        </pc:sldMkLst>
      </pc:sldChg>
      <pc:sldChg chg="modNotes">
        <pc:chgData name="Zoe Williams" userId="S::z.williams@uwtsd.ac.uk::a851023d-09f5-4bf4-a036-6dfbdc353a14" providerId="AD" clId="Web-{35C2DDCB-424A-7161-4740-21DB452CEA01}" dt="2025-11-11T17:32:12.637" v="4113"/>
        <pc:sldMkLst>
          <pc:docMk/>
          <pc:sldMk cId="3018781855" sldId="755"/>
        </pc:sldMkLst>
      </pc:sldChg>
      <pc:sldChg chg="addSp delSp modSp modNotes">
        <pc:chgData name="Zoe Williams" userId="S::z.williams@uwtsd.ac.uk::a851023d-09f5-4bf4-a036-6dfbdc353a14" providerId="AD" clId="Web-{35C2DDCB-424A-7161-4740-21DB452CEA01}" dt="2025-11-11T16:53:00.041" v="3812"/>
        <pc:sldMkLst>
          <pc:docMk/>
          <pc:sldMk cId="1166020033" sldId="771"/>
        </pc:sldMkLst>
        <pc:spChg chg="mod">
          <ac:chgData name="Zoe Williams" userId="S::z.williams@uwtsd.ac.uk::a851023d-09f5-4bf4-a036-6dfbdc353a14" providerId="AD" clId="Web-{35C2DDCB-424A-7161-4740-21DB452CEA01}" dt="2025-11-11T16:39:18.978" v="2488" actId="20577"/>
          <ac:spMkLst>
            <pc:docMk/>
            <pc:sldMk cId="1166020033" sldId="771"/>
            <ac:spMk id="2" creationId="{BD6F38F9-EEAB-3C65-544D-9B957971FDA2}"/>
          </ac:spMkLst>
        </pc:spChg>
        <pc:spChg chg="del">
          <ac:chgData name="Zoe Williams" userId="S::z.williams@uwtsd.ac.uk::a851023d-09f5-4bf4-a036-6dfbdc353a14" providerId="AD" clId="Web-{35C2DDCB-424A-7161-4740-21DB452CEA01}" dt="2025-11-11T16:39:01.726" v="2486"/>
          <ac:spMkLst>
            <pc:docMk/>
            <pc:sldMk cId="1166020033" sldId="771"/>
            <ac:spMk id="2118" creationId="{904DB13E-F722-4ED6-BB00-556651E95281}"/>
          </ac:spMkLst>
        </pc:spChg>
        <pc:spChg chg="del">
          <ac:chgData name="Zoe Williams" userId="S::z.williams@uwtsd.ac.uk::a851023d-09f5-4bf4-a036-6dfbdc353a14" providerId="AD" clId="Web-{35C2DDCB-424A-7161-4740-21DB452CEA01}" dt="2025-11-11T16:39:01.726" v="2486"/>
          <ac:spMkLst>
            <pc:docMk/>
            <pc:sldMk cId="1166020033" sldId="771"/>
            <ac:spMk id="2119" creationId="{1419E3D9-C5FB-41A9-B6D2-DFB210BB6211}"/>
          </ac:spMkLst>
        </pc:spChg>
        <pc:spChg chg="del">
          <ac:chgData name="Zoe Williams" userId="S::z.williams@uwtsd.ac.uk::a851023d-09f5-4bf4-a036-6dfbdc353a14" providerId="AD" clId="Web-{35C2DDCB-424A-7161-4740-21DB452CEA01}" dt="2025-11-11T16:39:01.726" v="2486"/>
          <ac:spMkLst>
            <pc:docMk/>
            <pc:sldMk cId="1166020033" sldId="771"/>
            <ac:spMk id="2121" creationId="{89E8BEDB-0BBC-4F21-9CFB-8530D664C343}"/>
          </ac:spMkLst>
        </pc:spChg>
        <pc:spChg chg="del">
          <ac:chgData name="Zoe Williams" userId="S::z.williams@uwtsd.ac.uk::a851023d-09f5-4bf4-a036-6dfbdc353a14" providerId="AD" clId="Web-{35C2DDCB-424A-7161-4740-21DB452CEA01}" dt="2025-11-11T16:39:01.726" v="2486"/>
          <ac:spMkLst>
            <pc:docMk/>
            <pc:sldMk cId="1166020033" sldId="771"/>
            <ac:spMk id="2126" creationId="{08F5B423-DA6A-4E80-B3CA-549A442C8FB4}"/>
          </ac:spMkLst>
        </pc:spChg>
        <pc:spChg chg="del">
          <ac:chgData name="Zoe Williams" userId="S::z.williams@uwtsd.ac.uk::a851023d-09f5-4bf4-a036-6dfbdc353a14" providerId="AD" clId="Web-{35C2DDCB-424A-7161-4740-21DB452CEA01}" dt="2025-11-11T16:39:01.726" v="2486"/>
          <ac:spMkLst>
            <pc:docMk/>
            <pc:sldMk cId="1166020033" sldId="771"/>
            <ac:spMk id="2127" creationId="{738170B5-3ECC-493B-85FA-6905971AD17E}"/>
          </ac:spMkLst>
        </pc:spChg>
        <pc:spChg chg="add">
          <ac:chgData name="Zoe Williams" userId="S::z.williams@uwtsd.ac.uk::a851023d-09f5-4bf4-a036-6dfbdc353a14" providerId="AD" clId="Web-{35C2DDCB-424A-7161-4740-21DB452CEA01}" dt="2025-11-11T16:39:01.726" v="2486"/>
          <ac:spMkLst>
            <pc:docMk/>
            <pc:sldMk cId="1166020033" sldId="771"/>
            <ac:spMk id="2135" creationId="{904DB13E-F722-4ED6-BB00-556651E95281}"/>
          </ac:spMkLst>
        </pc:spChg>
        <pc:spChg chg="add">
          <ac:chgData name="Zoe Williams" userId="S::z.williams@uwtsd.ac.uk::a851023d-09f5-4bf4-a036-6dfbdc353a14" providerId="AD" clId="Web-{35C2DDCB-424A-7161-4740-21DB452CEA01}" dt="2025-11-11T16:39:01.726" v="2486"/>
          <ac:spMkLst>
            <pc:docMk/>
            <pc:sldMk cId="1166020033" sldId="771"/>
            <ac:spMk id="2137" creationId="{1419E3D9-C5FB-41A9-B6D2-DFB210BB6211}"/>
          </ac:spMkLst>
        </pc:spChg>
        <pc:spChg chg="add">
          <ac:chgData name="Zoe Williams" userId="S::z.williams@uwtsd.ac.uk::a851023d-09f5-4bf4-a036-6dfbdc353a14" providerId="AD" clId="Web-{35C2DDCB-424A-7161-4740-21DB452CEA01}" dt="2025-11-11T16:39:01.726" v="2486"/>
          <ac:spMkLst>
            <pc:docMk/>
            <pc:sldMk cId="1166020033" sldId="771"/>
            <ac:spMk id="2141" creationId="{89E8BEDB-0BBC-4F21-9CFB-8530D664C343}"/>
          </ac:spMkLst>
        </pc:spChg>
        <pc:spChg chg="add">
          <ac:chgData name="Zoe Williams" userId="S::z.williams@uwtsd.ac.uk::a851023d-09f5-4bf4-a036-6dfbdc353a14" providerId="AD" clId="Web-{35C2DDCB-424A-7161-4740-21DB452CEA01}" dt="2025-11-11T16:39:01.726" v="2486"/>
          <ac:spMkLst>
            <pc:docMk/>
            <pc:sldMk cId="1166020033" sldId="771"/>
            <ac:spMk id="2148" creationId="{420551B3-B4DA-48EE-988C-4FAEAEB5CE98}"/>
          </ac:spMkLst>
        </pc:spChg>
        <pc:spChg chg="add">
          <ac:chgData name="Zoe Williams" userId="S::z.williams@uwtsd.ac.uk::a851023d-09f5-4bf4-a036-6dfbdc353a14" providerId="AD" clId="Web-{35C2DDCB-424A-7161-4740-21DB452CEA01}" dt="2025-11-11T16:39:01.726" v="2486"/>
          <ac:spMkLst>
            <pc:docMk/>
            <pc:sldMk cId="1166020033" sldId="771"/>
            <ac:spMk id="2150" creationId="{27A9C548-0579-4864-92A3-093842E89D88}"/>
          </ac:spMkLst>
        </pc:spChg>
        <pc:picChg chg="add mod">
          <ac:chgData name="Zoe Williams" userId="S::z.williams@uwtsd.ac.uk::a851023d-09f5-4bf4-a036-6dfbdc353a14" providerId="AD" clId="Web-{35C2DDCB-424A-7161-4740-21DB452CEA01}" dt="2025-11-11T16:38:56.851" v="2485"/>
          <ac:picMkLst>
            <pc:docMk/>
            <pc:sldMk cId="1166020033" sldId="771"/>
            <ac:picMk id="3" creationId="{C08F8CF2-21BC-5893-9888-B2D025BA7652}"/>
          </ac:picMkLst>
        </pc:picChg>
        <pc:picChg chg="del mod">
          <ac:chgData name="Zoe Williams" userId="S::z.williams@uwtsd.ac.uk::a851023d-09f5-4bf4-a036-6dfbdc353a14" providerId="AD" clId="Web-{35C2DDCB-424A-7161-4740-21DB452CEA01}" dt="2025-11-11T16:38:54.601" v="2484"/>
          <ac:picMkLst>
            <pc:docMk/>
            <pc:sldMk cId="1166020033" sldId="771"/>
            <ac:picMk id="2050" creationId="{BF23B5E9-F259-BC6E-534B-A29C66D620EB}"/>
          </ac:picMkLst>
        </pc:picChg>
      </pc:sldChg>
      <pc:sldChg chg="del">
        <pc:chgData name="Zoe Williams" userId="S::z.williams@uwtsd.ac.uk::a851023d-09f5-4bf4-a036-6dfbdc353a14" providerId="AD" clId="Web-{35C2DDCB-424A-7161-4740-21DB452CEA01}" dt="2025-11-11T16:53:10.542" v="3813"/>
        <pc:sldMkLst>
          <pc:docMk/>
          <pc:sldMk cId="48769107" sldId="772"/>
        </pc:sldMkLst>
      </pc:sldChg>
      <pc:sldChg chg="del">
        <pc:chgData name="Zoe Williams" userId="S::z.williams@uwtsd.ac.uk::a851023d-09f5-4bf4-a036-6dfbdc353a14" providerId="AD" clId="Web-{35C2DDCB-424A-7161-4740-21DB452CEA01}" dt="2025-11-11T17:43:22.194" v="4198"/>
        <pc:sldMkLst>
          <pc:docMk/>
          <pc:sldMk cId="3484775641" sldId="773"/>
        </pc:sldMkLst>
      </pc:sldChg>
      <pc:sldChg chg="add replId modNotes">
        <pc:chgData name="Zoe Williams" userId="S::z.williams@uwtsd.ac.uk::a851023d-09f5-4bf4-a036-6dfbdc353a14" providerId="AD" clId="Web-{35C2DDCB-424A-7161-4740-21DB452CEA01}" dt="2025-11-11T15:27:21.490" v="870"/>
        <pc:sldMkLst>
          <pc:docMk/>
          <pc:sldMk cId="240931125" sldId="785"/>
        </pc:sldMkLst>
      </pc:sldChg>
      <pc:sldChg chg="addSp delSp modSp add ord replId modNotes">
        <pc:chgData name="Zoe Williams" userId="S::z.williams@uwtsd.ac.uk::a851023d-09f5-4bf4-a036-6dfbdc353a14" providerId="AD" clId="Web-{35C2DDCB-424A-7161-4740-21DB452CEA01}" dt="2025-11-11T15:03:32.397" v="193"/>
        <pc:sldMkLst>
          <pc:docMk/>
          <pc:sldMk cId="353172272" sldId="786"/>
        </pc:sldMkLst>
        <pc:spChg chg="mod">
          <ac:chgData name="Zoe Williams" userId="S::z.williams@uwtsd.ac.uk::a851023d-09f5-4bf4-a036-6dfbdc353a14" providerId="AD" clId="Web-{35C2DDCB-424A-7161-4740-21DB452CEA01}" dt="2025-11-11T15:03:23.584" v="191" actId="20577"/>
          <ac:spMkLst>
            <pc:docMk/>
            <pc:sldMk cId="353172272" sldId="786"/>
            <ac:spMk id="2" creationId="{59B70EE1-61C8-4399-4091-109883FE2BC2}"/>
          </ac:spMkLst>
        </pc:spChg>
        <pc:spChg chg="mod">
          <ac:chgData name="Zoe Williams" userId="S::z.williams@uwtsd.ac.uk::a851023d-09f5-4bf4-a036-6dfbdc353a14" providerId="AD" clId="Web-{35C2DDCB-424A-7161-4740-21DB452CEA01}" dt="2025-11-11T14:58:04.695" v="125"/>
          <ac:spMkLst>
            <pc:docMk/>
            <pc:sldMk cId="353172272" sldId="786"/>
            <ac:spMk id="4" creationId="{163843EA-E555-0085-A378-4B2BBAF29F18}"/>
          </ac:spMkLst>
        </pc:spChg>
        <pc:spChg chg="del">
          <ac:chgData name="Zoe Williams" userId="S::z.williams@uwtsd.ac.uk::a851023d-09f5-4bf4-a036-6dfbdc353a14" providerId="AD" clId="Web-{35C2DDCB-424A-7161-4740-21DB452CEA01}" dt="2025-11-11T14:58:04.695" v="125"/>
          <ac:spMkLst>
            <pc:docMk/>
            <pc:sldMk cId="353172272" sldId="786"/>
            <ac:spMk id="11" creationId="{47E83D45-42D5-7A74-61CE-EC23101B39E6}"/>
          </ac:spMkLst>
        </pc:spChg>
        <pc:spChg chg="del">
          <ac:chgData name="Zoe Williams" userId="S::z.williams@uwtsd.ac.uk::a851023d-09f5-4bf4-a036-6dfbdc353a14" providerId="AD" clId="Web-{35C2DDCB-424A-7161-4740-21DB452CEA01}" dt="2025-11-11T14:58:04.695" v="125"/>
          <ac:spMkLst>
            <pc:docMk/>
            <pc:sldMk cId="353172272" sldId="786"/>
            <ac:spMk id="13" creationId="{EFD621CE-064D-9421-793F-6BB63F99F568}"/>
          </ac:spMkLst>
        </pc:spChg>
        <pc:spChg chg="add">
          <ac:chgData name="Zoe Williams" userId="S::z.williams@uwtsd.ac.uk::a851023d-09f5-4bf4-a036-6dfbdc353a14" providerId="AD" clId="Web-{35C2DDCB-424A-7161-4740-21DB452CEA01}" dt="2025-11-11T14:58:04.695" v="125"/>
          <ac:spMkLst>
            <pc:docMk/>
            <pc:sldMk cId="353172272" sldId="786"/>
            <ac:spMk id="45" creationId="{1419E3D9-C5FB-41A9-B6D2-DFB210BB6211}"/>
          </ac:spMkLst>
        </pc:spChg>
        <pc:spChg chg="add">
          <ac:chgData name="Zoe Williams" userId="S::z.williams@uwtsd.ac.uk::a851023d-09f5-4bf4-a036-6dfbdc353a14" providerId="AD" clId="Web-{35C2DDCB-424A-7161-4740-21DB452CEA01}" dt="2025-11-11T14:58:04.695" v="125"/>
          <ac:spMkLst>
            <pc:docMk/>
            <pc:sldMk cId="353172272" sldId="786"/>
            <ac:spMk id="47" creationId="{367909BF-1DF7-4ACE-8F58-6CF719BB27E5}"/>
          </ac:spMkLst>
        </pc:spChg>
        <pc:spChg chg="add">
          <ac:chgData name="Zoe Williams" userId="S::z.williams@uwtsd.ac.uk::a851023d-09f5-4bf4-a036-6dfbdc353a14" providerId="AD" clId="Web-{35C2DDCB-424A-7161-4740-21DB452CEA01}" dt="2025-11-11T14:58:04.695" v="125"/>
          <ac:spMkLst>
            <pc:docMk/>
            <pc:sldMk cId="353172272" sldId="786"/>
            <ac:spMk id="49" creationId="{89E8BEDB-0BBC-4F21-9CFB-8530D664C343}"/>
          </ac:spMkLst>
        </pc:spChg>
        <pc:spChg chg="add">
          <ac:chgData name="Zoe Williams" userId="S::z.williams@uwtsd.ac.uk::a851023d-09f5-4bf4-a036-6dfbdc353a14" providerId="AD" clId="Web-{35C2DDCB-424A-7161-4740-21DB452CEA01}" dt="2025-11-11T14:58:04.695" v="125"/>
          <ac:spMkLst>
            <pc:docMk/>
            <pc:sldMk cId="353172272" sldId="786"/>
            <ac:spMk id="56" creationId="{420551B3-B4DA-48EE-988C-4FAEAEB5CE98}"/>
          </ac:spMkLst>
        </pc:spChg>
        <pc:spChg chg="add">
          <ac:chgData name="Zoe Williams" userId="S::z.williams@uwtsd.ac.uk::a851023d-09f5-4bf4-a036-6dfbdc353a14" providerId="AD" clId="Web-{35C2DDCB-424A-7161-4740-21DB452CEA01}" dt="2025-11-11T14:58:04.695" v="125"/>
          <ac:spMkLst>
            <pc:docMk/>
            <pc:sldMk cId="353172272" sldId="786"/>
            <ac:spMk id="58" creationId="{27A9C548-0579-4864-92A3-093842E89D88}"/>
          </ac:spMkLst>
        </pc:spChg>
        <pc:spChg chg="add">
          <ac:chgData name="Zoe Williams" userId="S::z.williams@uwtsd.ac.uk::a851023d-09f5-4bf4-a036-6dfbdc353a14" providerId="AD" clId="Web-{35C2DDCB-424A-7161-4740-21DB452CEA01}" dt="2025-11-11T14:58:04.695" v="125"/>
          <ac:spMkLst>
            <pc:docMk/>
            <pc:sldMk cId="353172272" sldId="786"/>
            <ac:spMk id="60" creationId="{57525A5F-CDD4-4EB3-9187-2A0E9EA15041}"/>
          </ac:spMkLst>
        </pc:spChg>
        <pc:spChg chg="add">
          <ac:chgData name="Zoe Williams" userId="S::z.williams@uwtsd.ac.uk::a851023d-09f5-4bf4-a036-6dfbdc353a14" providerId="AD" clId="Web-{35C2DDCB-424A-7161-4740-21DB452CEA01}" dt="2025-11-11T14:58:04.695" v="125"/>
          <ac:spMkLst>
            <pc:docMk/>
            <pc:sldMk cId="353172272" sldId="786"/>
            <ac:spMk id="62" creationId="{08F5B423-DA6A-4E80-B3CA-549A442C8FB4}"/>
          </ac:spMkLst>
        </pc:spChg>
        <pc:picChg chg="add mod">
          <ac:chgData name="Zoe Williams" userId="S::z.williams@uwtsd.ac.uk::a851023d-09f5-4bf4-a036-6dfbdc353a14" providerId="AD" clId="Web-{35C2DDCB-424A-7161-4740-21DB452CEA01}" dt="2025-11-11T14:57:50.147" v="124" actId="14100"/>
          <ac:picMkLst>
            <pc:docMk/>
            <pc:sldMk cId="353172272" sldId="786"/>
            <ac:picMk id="5" creationId="{BD098DE6-793A-E6E1-5A75-591CA4C4D775}"/>
          </ac:picMkLst>
        </pc:picChg>
        <pc:picChg chg="del">
          <ac:chgData name="Zoe Williams" userId="S::z.williams@uwtsd.ac.uk::a851023d-09f5-4bf4-a036-6dfbdc353a14" providerId="AD" clId="Web-{35C2DDCB-424A-7161-4740-21DB452CEA01}" dt="2025-11-11T14:57:13.035" v="116"/>
          <ac:picMkLst>
            <pc:docMk/>
            <pc:sldMk cId="353172272" sldId="786"/>
            <ac:picMk id="6" creationId="{15A373E4-8A87-2643-9BCF-FF9EA6229613}"/>
          </ac:picMkLst>
        </pc:picChg>
      </pc:sldChg>
      <pc:sldChg chg="addSp delSp modSp add mod replId setClrOvrMap modNotes">
        <pc:chgData name="Zoe Williams" userId="S::z.williams@uwtsd.ac.uk::a851023d-09f5-4bf4-a036-6dfbdc353a14" providerId="AD" clId="Web-{35C2DDCB-424A-7161-4740-21DB452CEA01}" dt="2025-11-11T15:12:24.375" v="454" actId="20577"/>
        <pc:sldMkLst>
          <pc:docMk/>
          <pc:sldMk cId="2746232495" sldId="787"/>
        </pc:sldMkLst>
        <pc:spChg chg="mod">
          <ac:chgData name="Zoe Williams" userId="S::z.williams@uwtsd.ac.uk::a851023d-09f5-4bf4-a036-6dfbdc353a14" providerId="AD" clId="Web-{35C2DDCB-424A-7161-4740-21DB452CEA01}" dt="2025-11-11T15:05:06.587" v="307" actId="20577"/>
          <ac:spMkLst>
            <pc:docMk/>
            <pc:sldMk cId="2746232495" sldId="787"/>
            <ac:spMk id="2" creationId="{8BAE013F-E2C5-AB81-5293-F8F2B74E9D85}"/>
          </ac:spMkLst>
        </pc:spChg>
        <pc:spChg chg="mod ord">
          <ac:chgData name="Zoe Williams" userId="S::z.williams@uwtsd.ac.uk::a851023d-09f5-4bf4-a036-6dfbdc353a14" providerId="AD" clId="Web-{35C2DDCB-424A-7161-4740-21DB452CEA01}" dt="2025-11-11T15:12:24.375" v="454" actId="20577"/>
          <ac:spMkLst>
            <pc:docMk/>
            <pc:sldMk cId="2746232495" sldId="787"/>
            <ac:spMk id="3" creationId="{87DB5470-A574-4AF3-1861-EA26E6359B82}"/>
          </ac:spMkLst>
        </pc:spChg>
        <pc:spChg chg="mod ord">
          <ac:chgData name="Zoe Williams" userId="S::z.williams@uwtsd.ac.uk::a851023d-09f5-4bf4-a036-6dfbdc353a14" providerId="AD" clId="Web-{35C2DDCB-424A-7161-4740-21DB452CEA01}" dt="2025-11-11T15:01:37.721" v="151"/>
          <ac:spMkLst>
            <pc:docMk/>
            <pc:sldMk cId="2746232495" sldId="787"/>
            <ac:spMk id="4" creationId="{5134ED31-A9B3-8366-CD64-D0D297413C9E}"/>
          </ac:spMkLst>
        </pc:spChg>
        <pc:spChg chg="add del">
          <ac:chgData name="Zoe Williams" userId="S::z.williams@uwtsd.ac.uk::a851023d-09f5-4bf4-a036-6dfbdc353a14" providerId="AD" clId="Web-{35C2DDCB-424A-7161-4740-21DB452CEA01}" dt="2025-11-11T15:01:14.986" v="145"/>
          <ac:spMkLst>
            <pc:docMk/>
            <pc:sldMk cId="2746232495" sldId="787"/>
            <ac:spMk id="43" creationId="{57D65C89-1AA6-D0F4-927B-F0F09C7BC4EE}"/>
          </ac:spMkLst>
        </pc:spChg>
        <pc:spChg chg="add del">
          <ac:chgData name="Zoe Williams" userId="S::z.williams@uwtsd.ac.uk::a851023d-09f5-4bf4-a036-6dfbdc353a14" providerId="AD" clId="Web-{35C2DDCB-424A-7161-4740-21DB452CEA01}" dt="2025-11-11T15:01:10.236" v="142"/>
          <ac:spMkLst>
            <pc:docMk/>
            <pc:sldMk cId="2746232495" sldId="787"/>
            <ac:spMk id="47" creationId="{6A3D54A6-5F08-BE36-A46D-CA60682829C2}"/>
          </ac:spMkLst>
        </pc:spChg>
        <pc:spChg chg="del">
          <ac:chgData name="Zoe Williams" userId="S::z.williams@uwtsd.ac.uk::a851023d-09f5-4bf4-a036-6dfbdc353a14" providerId="AD" clId="Web-{35C2DDCB-424A-7161-4740-21DB452CEA01}" dt="2025-11-11T15:01:14.986" v="145"/>
          <ac:spMkLst>
            <pc:docMk/>
            <pc:sldMk cId="2746232495" sldId="787"/>
            <ac:spMk id="49" creationId="{89F232F4-977E-8856-D47B-285843881A69}"/>
          </ac:spMkLst>
        </pc:spChg>
        <pc:spChg chg="del">
          <ac:chgData name="Zoe Williams" userId="S::z.williams@uwtsd.ac.uk::a851023d-09f5-4bf4-a036-6dfbdc353a14" providerId="AD" clId="Web-{35C2DDCB-424A-7161-4740-21DB452CEA01}" dt="2025-11-11T15:01:14.986" v="145"/>
          <ac:spMkLst>
            <pc:docMk/>
            <pc:sldMk cId="2746232495" sldId="787"/>
            <ac:spMk id="56" creationId="{89FE5D38-74D8-F8F0-E48C-1488A23CE790}"/>
          </ac:spMkLst>
        </pc:spChg>
        <pc:spChg chg="add del">
          <ac:chgData name="Zoe Williams" userId="S::z.williams@uwtsd.ac.uk::a851023d-09f5-4bf4-a036-6dfbdc353a14" providerId="AD" clId="Web-{35C2DDCB-424A-7161-4740-21DB452CEA01}" dt="2025-11-11T15:01:14.955" v="144"/>
          <ac:spMkLst>
            <pc:docMk/>
            <pc:sldMk cId="2746232495" sldId="787"/>
            <ac:spMk id="58" creationId="{9FC2FCE0-2144-F3BF-9BC0-9F81E41A9745}"/>
          </ac:spMkLst>
        </pc:spChg>
        <pc:spChg chg="add del">
          <ac:chgData name="Zoe Williams" userId="S::z.williams@uwtsd.ac.uk::a851023d-09f5-4bf4-a036-6dfbdc353a14" providerId="AD" clId="Web-{35C2DDCB-424A-7161-4740-21DB452CEA01}" dt="2025-11-11T15:01:14.955" v="144"/>
          <ac:spMkLst>
            <pc:docMk/>
            <pc:sldMk cId="2746232495" sldId="787"/>
            <ac:spMk id="60" creationId="{14ED5DEC-4170-E3F8-5E9F-F522FD1E279D}"/>
          </ac:spMkLst>
        </pc:spChg>
        <pc:spChg chg="add del">
          <ac:chgData name="Zoe Williams" userId="S::z.williams@uwtsd.ac.uk::a851023d-09f5-4bf4-a036-6dfbdc353a14" providerId="AD" clId="Web-{35C2DDCB-424A-7161-4740-21DB452CEA01}" dt="2025-11-11T15:01:14.986" v="145"/>
          <ac:spMkLst>
            <pc:docMk/>
            <pc:sldMk cId="2746232495" sldId="787"/>
            <ac:spMk id="64" creationId="{7A1FE652-D296-8F47-0F45-3E4241A157A8}"/>
          </ac:spMkLst>
        </pc:spChg>
        <pc:spChg chg="add del">
          <ac:chgData name="Zoe Williams" userId="S::z.williams@uwtsd.ac.uk::a851023d-09f5-4bf4-a036-6dfbdc353a14" providerId="AD" clId="Web-{35C2DDCB-424A-7161-4740-21DB452CEA01}" dt="2025-11-11T15:01:10.236" v="142"/>
          <ac:spMkLst>
            <pc:docMk/>
            <pc:sldMk cId="2746232495" sldId="787"/>
            <ac:spMk id="77" creationId="{1419E3D9-C5FB-41A9-B6D2-DFB210BB6211}"/>
          </ac:spMkLst>
        </pc:spChg>
        <pc:spChg chg="add del">
          <ac:chgData name="Zoe Williams" userId="S::z.williams@uwtsd.ac.uk::a851023d-09f5-4bf4-a036-6dfbdc353a14" providerId="AD" clId="Web-{35C2DDCB-424A-7161-4740-21DB452CEA01}" dt="2025-11-11T15:01:10.236" v="142"/>
          <ac:spMkLst>
            <pc:docMk/>
            <pc:sldMk cId="2746232495" sldId="787"/>
            <ac:spMk id="81" creationId="{89E8BEDB-0BBC-4F21-9CFB-8530D664C343}"/>
          </ac:spMkLst>
        </pc:spChg>
        <pc:spChg chg="add del">
          <ac:chgData name="Zoe Williams" userId="S::z.williams@uwtsd.ac.uk::a851023d-09f5-4bf4-a036-6dfbdc353a14" providerId="AD" clId="Web-{35C2DDCB-424A-7161-4740-21DB452CEA01}" dt="2025-11-11T15:01:10.236" v="142"/>
          <ac:spMkLst>
            <pc:docMk/>
            <pc:sldMk cId="2746232495" sldId="787"/>
            <ac:spMk id="88" creationId="{420551B3-B4DA-48EE-988C-4FAEAEB5CE98}"/>
          </ac:spMkLst>
        </pc:spChg>
        <pc:spChg chg="add del">
          <ac:chgData name="Zoe Williams" userId="S::z.williams@uwtsd.ac.uk::a851023d-09f5-4bf4-a036-6dfbdc353a14" providerId="AD" clId="Web-{35C2DDCB-424A-7161-4740-21DB452CEA01}" dt="2025-11-11T15:01:10.236" v="142"/>
          <ac:spMkLst>
            <pc:docMk/>
            <pc:sldMk cId="2746232495" sldId="787"/>
            <ac:spMk id="90" creationId="{27A9C548-0579-4864-92A3-093842E89D88}"/>
          </ac:spMkLst>
        </pc:spChg>
        <pc:spChg chg="add del">
          <ac:chgData name="Zoe Williams" userId="S::z.williams@uwtsd.ac.uk::a851023d-09f5-4bf4-a036-6dfbdc353a14" providerId="AD" clId="Web-{35C2DDCB-424A-7161-4740-21DB452CEA01}" dt="2025-11-11T15:01:10.236" v="142"/>
          <ac:spMkLst>
            <pc:docMk/>
            <pc:sldMk cId="2746232495" sldId="787"/>
            <ac:spMk id="94" creationId="{08F5B423-DA6A-4E80-B3CA-549A442C8FB4}"/>
          </ac:spMkLst>
        </pc:spChg>
        <pc:spChg chg="add del">
          <ac:chgData name="Zoe Williams" userId="S::z.williams@uwtsd.ac.uk::a851023d-09f5-4bf4-a036-6dfbdc353a14" providerId="AD" clId="Web-{35C2DDCB-424A-7161-4740-21DB452CEA01}" dt="2025-11-11T15:01:14.955" v="144"/>
          <ac:spMkLst>
            <pc:docMk/>
            <pc:sldMk cId="2746232495" sldId="787"/>
            <ac:spMk id="105" creationId="{904DB13E-F722-4ED6-BB00-556651E95281}"/>
          </ac:spMkLst>
        </pc:spChg>
        <pc:spChg chg="add del">
          <ac:chgData name="Zoe Williams" userId="S::z.williams@uwtsd.ac.uk::a851023d-09f5-4bf4-a036-6dfbdc353a14" providerId="AD" clId="Web-{35C2DDCB-424A-7161-4740-21DB452CEA01}" dt="2025-11-11T15:01:14.955" v="144"/>
          <ac:spMkLst>
            <pc:docMk/>
            <pc:sldMk cId="2746232495" sldId="787"/>
            <ac:spMk id="113" creationId="{BD94142C-10EE-487C-A327-404FDF358F22}"/>
          </ac:spMkLst>
        </pc:spChg>
        <pc:spChg chg="add del">
          <ac:chgData name="Zoe Williams" userId="S::z.williams@uwtsd.ac.uk::a851023d-09f5-4bf4-a036-6dfbdc353a14" providerId="AD" clId="Web-{35C2DDCB-424A-7161-4740-21DB452CEA01}" dt="2025-11-11T15:01:14.955" v="144"/>
          <ac:spMkLst>
            <pc:docMk/>
            <pc:sldMk cId="2746232495" sldId="787"/>
            <ac:spMk id="114" creationId="{5F7FAC2D-7A74-4939-A917-A1A5AF935685}"/>
          </ac:spMkLst>
        </pc:spChg>
        <pc:spChg chg="add del">
          <ac:chgData name="Zoe Williams" userId="S::z.williams@uwtsd.ac.uk::a851023d-09f5-4bf4-a036-6dfbdc353a14" providerId="AD" clId="Web-{35C2DDCB-424A-7161-4740-21DB452CEA01}" dt="2025-11-11T15:01:14.955" v="144"/>
          <ac:spMkLst>
            <pc:docMk/>
            <pc:sldMk cId="2746232495" sldId="787"/>
            <ac:spMk id="115" creationId="{BA53A868-C420-4BAE-9244-EC162AF05CFC}"/>
          </ac:spMkLst>
        </pc:spChg>
        <pc:spChg chg="add">
          <ac:chgData name="Zoe Williams" userId="S::z.williams@uwtsd.ac.uk::a851023d-09f5-4bf4-a036-6dfbdc353a14" providerId="AD" clId="Web-{35C2DDCB-424A-7161-4740-21DB452CEA01}" dt="2025-11-11T15:01:14.986" v="145"/>
          <ac:spMkLst>
            <pc:docMk/>
            <pc:sldMk cId="2746232495" sldId="787"/>
            <ac:spMk id="119" creationId="{904DB13E-F722-4ED6-BB00-556651E95281}"/>
          </ac:spMkLst>
        </pc:spChg>
        <pc:spChg chg="del">
          <ac:chgData name="Zoe Williams" userId="S::z.williams@uwtsd.ac.uk::a851023d-09f5-4bf4-a036-6dfbdc353a14" providerId="AD" clId="Web-{35C2DDCB-424A-7161-4740-21DB452CEA01}" dt="2025-11-11T15:01:37.721" v="151"/>
          <ac:spMkLst>
            <pc:docMk/>
            <pc:sldMk cId="2746232495" sldId="787"/>
            <ac:spMk id="120" creationId="{1419E3D9-C5FB-41A9-B6D2-DFB210BB6211}"/>
          </ac:spMkLst>
        </pc:spChg>
        <pc:spChg chg="del">
          <ac:chgData name="Zoe Williams" userId="S::z.williams@uwtsd.ac.uk::a851023d-09f5-4bf4-a036-6dfbdc353a14" providerId="AD" clId="Web-{35C2DDCB-424A-7161-4740-21DB452CEA01}" dt="2025-11-11T15:01:37.721" v="151"/>
          <ac:spMkLst>
            <pc:docMk/>
            <pc:sldMk cId="2746232495" sldId="787"/>
            <ac:spMk id="122" creationId="{89E8BEDB-0BBC-4F21-9CFB-8530D664C343}"/>
          </ac:spMkLst>
        </pc:spChg>
        <pc:spChg chg="del">
          <ac:chgData name="Zoe Williams" userId="S::z.williams@uwtsd.ac.uk::a851023d-09f5-4bf4-a036-6dfbdc353a14" providerId="AD" clId="Web-{35C2DDCB-424A-7161-4740-21DB452CEA01}" dt="2025-11-11T15:01:37.721" v="151"/>
          <ac:spMkLst>
            <pc:docMk/>
            <pc:sldMk cId="2746232495" sldId="787"/>
            <ac:spMk id="124" creationId="{420551B3-B4DA-48EE-988C-4FAEAEB5CE98}"/>
          </ac:spMkLst>
        </pc:spChg>
        <pc:spChg chg="add">
          <ac:chgData name="Zoe Williams" userId="S::z.williams@uwtsd.ac.uk::a851023d-09f5-4bf4-a036-6dfbdc353a14" providerId="AD" clId="Web-{35C2DDCB-424A-7161-4740-21DB452CEA01}" dt="2025-11-11T15:01:14.986" v="145"/>
          <ac:spMkLst>
            <pc:docMk/>
            <pc:sldMk cId="2746232495" sldId="787"/>
            <ac:spMk id="125" creationId="{9D879A56-BA4A-47BE-B8EA-643910D696DB}"/>
          </ac:spMkLst>
        </pc:spChg>
        <pc:spChg chg="add">
          <ac:chgData name="Zoe Williams" userId="S::z.williams@uwtsd.ac.uk::a851023d-09f5-4bf4-a036-6dfbdc353a14" providerId="AD" clId="Web-{35C2DDCB-424A-7161-4740-21DB452CEA01}" dt="2025-11-11T15:01:14.986" v="145"/>
          <ac:spMkLst>
            <pc:docMk/>
            <pc:sldMk cId="2746232495" sldId="787"/>
            <ac:spMk id="126" creationId="{68E7D62B-6F82-4DD0-9764-C143AEAAC198}"/>
          </ac:spMkLst>
        </pc:spChg>
        <pc:spChg chg="add del">
          <ac:chgData name="Zoe Williams" userId="S::z.williams@uwtsd.ac.uk::a851023d-09f5-4bf4-a036-6dfbdc353a14" providerId="AD" clId="Web-{35C2DDCB-424A-7161-4740-21DB452CEA01}" dt="2025-11-11T15:02:22.957" v="155"/>
          <ac:spMkLst>
            <pc:docMk/>
            <pc:sldMk cId="2746232495" sldId="787"/>
            <ac:spMk id="139" creationId="{AB1B1E7D-F76D-4744-AF85-239E6998A4C5}"/>
          </ac:spMkLst>
        </pc:spChg>
        <pc:spChg chg="add del">
          <ac:chgData name="Zoe Williams" userId="S::z.williams@uwtsd.ac.uk::a851023d-09f5-4bf4-a036-6dfbdc353a14" providerId="AD" clId="Web-{35C2DDCB-424A-7161-4740-21DB452CEA01}" dt="2025-11-11T15:02:22.957" v="155"/>
          <ac:spMkLst>
            <pc:docMk/>
            <pc:sldMk cId="2746232495" sldId="787"/>
            <ac:spMk id="141" creationId="{3BB65211-00DB-45B6-A223-033B2D19CBE8}"/>
          </ac:spMkLst>
        </pc:spChg>
        <pc:spChg chg="add del">
          <ac:chgData name="Zoe Williams" userId="S::z.williams@uwtsd.ac.uk::a851023d-09f5-4bf4-a036-6dfbdc353a14" providerId="AD" clId="Web-{35C2DDCB-424A-7161-4740-21DB452CEA01}" dt="2025-11-11T15:02:22.957" v="155"/>
          <ac:spMkLst>
            <pc:docMk/>
            <pc:sldMk cId="2746232495" sldId="787"/>
            <ac:spMk id="150" creationId="{0EE3ACC5-126D-4BA4-8B45-7F0B5B839C51}"/>
          </ac:spMkLst>
        </pc:spChg>
        <pc:spChg chg="add del">
          <ac:chgData name="Zoe Williams" userId="S::z.williams@uwtsd.ac.uk::a851023d-09f5-4bf4-a036-6dfbdc353a14" providerId="AD" clId="Web-{35C2DDCB-424A-7161-4740-21DB452CEA01}" dt="2025-11-11T15:02:22.957" v="155"/>
          <ac:spMkLst>
            <pc:docMk/>
            <pc:sldMk cId="2746232495" sldId="787"/>
            <ac:spMk id="156" creationId="{5F7FAC2D-7A74-4939-A917-A1A5AF935685}"/>
          </ac:spMkLst>
        </pc:spChg>
        <pc:spChg chg="add del">
          <ac:chgData name="Zoe Williams" userId="S::z.williams@uwtsd.ac.uk::a851023d-09f5-4bf4-a036-6dfbdc353a14" providerId="AD" clId="Web-{35C2DDCB-424A-7161-4740-21DB452CEA01}" dt="2025-11-11T15:02:22.957" v="155"/>
          <ac:spMkLst>
            <pc:docMk/>
            <pc:sldMk cId="2746232495" sldId="787"/>
            <ac:spMk id="158" creationId="{BA53A868-C420-4BAE-9244-EC162AF05CFC}"/>
          </ac:spMkLst>
        </pc:spChg>
        <pc:spChg chg="add">
          <ac:chgData name="Zoe Williams" userId="S::z.williams@uwtsd.ac.uk::a851023d-09f5-4bf4-a036-6dfbdc353a14" providerId="AD" clId="Web-{35C2DDCB-424A-7161-4740-21DB452CEA01}" dt="2025-11-11T15:02:22.957" v="155"/>
          <ac:spMkLst>
            <pc:docMk/>
            <pc:sldMk cId="2746232495" sldId="787"/>
            <ac:spMk id="171" creationId="{1E8D93C5-28EB-42D0-86CE-D804955653CC}"/>
          </ac:spMkLst>
        </pc:spChg>
        <pc:spChg chg="add">
          <ac:chgData name="Zoe Williams" userId="S::z.williams@uwtsd.ac.uk::a851023d-09f5-4bf4-a036-6dfbdc353a14" providerId="AD" clId="Web-{35C2DDCB-424A-7161-4740-21DB452CEA01}" dt="2025-11-11T15:02:22.957" v="155"/>
          <ac:spMkLst>
            <pc:docMk/>
            <pc:sldMk cId="2746232495" sldId="787"/>
            <ac:spMk id="173" creationId="{AB1B1E7D-F76D-4744-AF85-239E6998A4C5}"/>
          </ac:spMkLst>
        </pc:spChg>
        <pc:spChg chg="add">
          <ac:chgData name="Zoe Williams" userId="S::z.williams@uwtsd.ac.uk::a851023d-09f5-4bf4-a036-6dfbdc353a14" providerId="AD" clId="Web-{35C2DDCB-424A-7161-4740-21DB452CEA01}" dt="2025-11-11T15:02:22.957" v="155"/>
          <ac:spMkLst>
            <pc:docMk/>
            <pc:sldMk cId="2746232495" sldId="787"/>
            <ac:spMk id="182" creationId="{EA4E4267-CAF0-4C38-8DC6-CD3B1A9F046E}"/>
          </ac:spMkLst>
        </pc:spChg>
        <pc:spChg chg="add">
          <ac:chgData name="Zoe Williams" userId="S::z.williams@uwtsd.ac.uk::a851023d-09f5-4bf4-a036-6dfbdc353a14" providerId="AD" clId="Web-{35C2DDCB-424A-7161-4740-21DB452CEA01}" dt="2025-11-11T15:02:22.957" v="155"/>
          <ac:spMkLst>
            <pc:docMk/>
            <pc:sldMk cId="2746232495" sldId="787"/>
            <ac:spMk id="186" creationId="{AB2868F7-FE10-4289-A5BD-90763C7A2F5A}"/>
          </ac:spMkLst>
        </pc:spChg>
        <pc:spChg chg="add">
          <ac:chgData name="Zoe Williams" userId="S::z.williams@uwtsd.ac.uk::a851023d-09f5-4bf4-a036-6dfbdc353a14" providerId="AD" clId="Web-{35C2DDCB-424A-7161-4740-21DB452CEA01}" dt="2025-11-11T15:02:22.957" v="155"/>
          <ac:spMkLst>
            <pc:docMk/>
            <pc:sldMk cId="2746232495" sldId="787"/>
            <ac:spMk id="190" creationId="{5F7FAC2D-7A74-4939-A917-A1A5AF935685}"/>
          </ac:spMkLst>
        </pc:spChg>
        <pc:picChg chg="del">
          <ac:chgData name="Zoe Williams" userId="S::z.williams@uwtsd.ac.uk::a851023d-09f5-4bf4-a036-6dfbdc353a14" providerId="AD" clId="Web-{35C2DDCB-424A-7161-4740-21DB452CEA01}" dt="2025-11-11T15:01:02.626" v="139"/>
          <ac:picMkLst>
            <pc:docMk/>
            <pc:sldMk cId="2746232495" sldId="787"/>
            <ac:picMk id="5" creationId="{3DB57034-966E-D68A-060E-DDEE552EFDF6}"/>
          </ac:picMkLst>
        </pc:picChg>
        <pc:picChg chg="add del mod">
          <ac:chgData name="Zoe Williams" userId="S::z.williams@uwtsd.ac.uk::a851023d-09f5-4bf4-a036-6dfbdc353a14" providerId="AD" clId="Web-{35C2DDCB-424A-7161-4740-21DB452CEA01}" dt="2025-11-11T15:02:12.769" v="152"/>
          <ac:picMkLst>
            <pc:docMk/>
            <pc:sldMk cId="2746232495" sldId="787"/>
            <ac:picMk id="6" creationId="{CA179C8B-BA28-F183-892B-341EC5BAFEC2}"/>
          </ac:picMkLst>
        </pc:picChg>
        <pc:picChg chg="add mod">
          <ac:chgData name="Zoe Williams" userId="S::z.williams@uwtsd.ac.uk::a851023d-09f5-4bf4-a036-6dfbdc353a14" providerId="AD" clId="Web-{35C2DDCB-424A-7161-4740-21DB452CEA01}" dt="2025-11-11T15:02:17.910" v="154" actId="1076"/>
          <ac:picMkLst>
            <pc:docMk/>
            <pc:sldMk cId="2746232495" sldId="787"/>
            <ac:picMk id="7" creationId="{ABD62A1E-0B5C-BE99-38C4-4FDF42E8E3E5}"/>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94CB2-DB4B-4C7B-813B-56872F60B53E}" type="doc">
      <dgm:prSet loTypeId="urn:microsoft.com/office/officeart/2005/8/layout/radial1" loCatId="cycle" qsTypeId="urn:microsoft.com/office/officeart/2005/8/quickstyle/3d5" qsCatId="3D" csTypeId="urn:microsoft.com/office/officeart/2005/8/colors/colorful3" csCatId="colorful" phldr="1"/>
      <dgm:spPr/>
      <dgm:t>
        <a:bodyPr/>
        <a:lstStyle/>
        <a:p>
          <a:endParaRPr lang="en-GB"/>
        </a:p>
      </dgm:t>
    </dgm:pt>
    <dgm:pt modelId="{D474FC03-FB5F-4844-BB25-46AB0C9067EF}">
      <dgm:prSet phldrT="[Text]"/>
      <dgm:spPr/>
      <dgm:t>
        <a:bodyPr/>
        <a:lstStyle/>
        <a:p>
          <a:r>
            <a:rPr lang="en-GB" dirty="0"/>
            <a:t>The Marketing Mix </a:t>
          </a:r>
        </a:p>
      </dgm:t>
    </dgm:pt>
    <dgm:pt modelId="{FEA5C4FC-1B0B-4063-93DF-41DB39A1DE9E}" type="parTrans" cxnId="{67111852-F734-4255-B167-526611BD5181}">
      <dgm:prSet/>
      <dgm:spPr/>
      <dgm:t>
        <a:bodyPr/>
        <a:lstStyle/>
        <a:p>
          <a:endParaRPr lang="en-GB"/>
        </a:p>
      </dgm:t>
    </dgm:pt>
    <dgm:pt modelId="{089BC01F-EA4C-458F-90E7-C84CE7C15F23}" type="sibTrans" cxnId="{67111852-F734-4255-B167-526611BD5181}">
      <dgm:prSet/>
      <dgm:spPr/>
      <dgm:t>
        <a:bodyPr/>
        <a:lstStyle/>
        <a:p>
          <a:endParaRPr lang="en-GB"/>
        </a:p>
      </dgm:t>
    </dgm:pt>
    <dgm:pt modelId="{B874792E-F756-4A8F-8582-CA78E800EE4B}">
      <dgm:prSet phldrT="[Text]"/>
      <dgm:spPr/>
      <dgm:t>
        <a:bodyPr/>
        <a:lstStyle/>
        <a:p>
          <a:r>
            <a:rPr lang="en-GB" dirty="0"/>
            <a:t>Price</a:t>
          </a:r>
        </a:p>
      </dgm:t>
    </dgm:pt>
    <dgm:pt modelId="{9D3374BD-6228-49D9-BCC5-1D81558DDFD8}" type="parTrans" cxnId="{F1DC4CFB-CBCE-4B18-BB24-1449A6A2FB6A}">
      <dgm:prSet/>
      <dgm:spPr/>
      <dgm:t>
        <a:bodyPr/>
        <a:lstStyle/>
        <a:p>
          <a:endParaRPr lang="en-GB"/>
        </a:p>
      </dgm:t>
    </dgm:pt>
    <dgm:pt modelId="{1B2492B5-29D1-49BC-B509-D96995441A46}" type="sibTrans" cxnId="{F1DC4CFB-CBCE-4B18-BB24-1449A6A2FB6A}">
      <dgm:prSet/>
      <dgm:spPr/>
      <dgm:t>
        <a:bodyPr/>
        <a:lstStyle/>
        <a:p>
          <a:endParaRPr lang="en-GB"/>
        </a:p>
      </dgm:t>
    </dgm:pt>
    <dgm:pt modelId="{5809BC67-BE73-4A70-99BD-3DD4AE2FBEF5}">
      <dgm:prSet phldrT="[Text]"/>
      <dgm:spPr/>
      <dgm:t>
        <a:bodyPr/>
        <a:lstStyle/>
        <a:p>
          <a:r>
            <a:rPr lang="en-GB" dirty="0"/>
            <a:t>Place</a:t>
          </a:r>
        </a:p>
      </dgm:t>
    </dgm:pt>
    <dgm:pt modelId="{E1DE898E-9AFE-4DB7-BDFF-9A3CD13797FC}" type="parTrans" cxnId="{7B8DAAE4-B5B1-4D22-ADDA-064BCF771BC7}">
      <dgm:prSet/>
      <dgm:spPr/>
      <dgm:t>
        <a:bodyPr/>
        <a:lstStyle/>
        <a:p>
          <a:endParaRPr lang="en-GB"/>
        </a:p>
      </dgm:t>
    </dgm:pt>
    <dgm:pt modelId="{05898B42-C0F5-4CC2-B133-3B58161218F3}" type="sibTrans" cxnId="{7B8DAAE4-B5B1-4D22-ADDA-064BCF771BC7}">
      <dgm:prSet/>
      <dgm:spPr/>
      <dgm:t>
        <a:bodyPr/>
        <a:lstStyle/>
        <a:p>
          <a:endParaRPr lang="en-GB"/>
        </a:p>
      </dgm:t>
    </dgm:pt>
    <dgm:pt modelId="{50A35554-8765-4675-AC20-833EAEE32E19}">
      <dgm:prSet phldrT="[Text]"/>
      <dgm:spPr/>
      <dgm:t>
        <a:bodyPr/>
        <a:lstStyle/>
        <a:p>
          <a:r>
            <a:rPr lang="en-GB" dirty="0"/>
            <a:t>Promotion</a:t>
          </a:r>
        </a:p>
      </dgm:t>
    </dgm:pt>
    <dgm:pt modelId="{D343E480-D269-4497-9C2D-C278172DF963}" type="parTrans" cxnId="{77B1A873-5D69-4666-BB0D-62F4FED5E0D6}">
      <dgm:prSet/>
      <dgm:spPr/>
      <dgm:t>
        <a:bodyPr/>
        <a:lstStyle/>
        <a:p>
          <a:endParaRPr lang="en-GB"/>
        </a:p>
      </dgm:t>
    </dgm:pt>
    <dgm:pt modelId="{B9F6A54F-B33C-409F-A3D0-73E8F1BE4A85}" type="sibTrans" cxnId="{77B1A873-5D69-4666-BB0D-62F4FED5E0D6}">
      <dgm:prSet/>
      <dgm:spPr/>
      <dgm:t>
        <a:bodyPr/>
        <a:lstStyle/>
        <a:p>
          <a:endParaRPr lang="en-GB"/>
        </a:p>
      </dgm:t>
    </dgm:pt>
    <dgm:pt modelId="{8AFFFE8C-7599-4F43-BAA7-0C70BD320BC5}">
      <dgm:prSet phldrT="[Text]"/>
      <dgm:spPr/>
      <dgm:t>
        <a:bodyPr/>
        <a:lstStyle/>
        <a:p>
          <a:r>
            <a:rPr lang="en-GB" dirty="0"/>
            <a:t>People</a:t>
          </a:r>
        </a:p>
      </dgm:t>
    </dgm:pt>
    <dgm:pt modelId="{FFB70820-9C7F-41F8-98F5-9A3F2B0D43A8}" type="parTrans" cxnId="{996DCB18-9E1B-47FF-B2FE-521F6F2E85CA}">
      <dgm:prSet/>
      <dgm:spPr/>
      <dgm:t>
        <a:bodyPr/>
        <a:lstStyle/>
        <a:p>
          <a:endParaRPr lang="en-GB"/>
        </a:p>
      </dgm:t>
    </dgm:pt>
    <dgm:pt modelId="{828F08DB-9F91-4FEF-ABB0-82AA4C1E8C49}" type="sibTrans" cxnId="{996DCB18-9E1B-47FF-B2FE-521F6F2E85CA}">
      <dgm:prSet/>
      <dgm:spPr/>
      <dgm:t>
        <a:bodyPr/>
        <a:lstStyle/>
        <a:p>
          <a:endParaRPr lang="en-GB"/>
        </a:p>
      </dgm:t>
    </dgm:pt>
    <dgm:pt modelId="{3CEFB16C-C631-4069-A0D9-6BC744C59F55}">
      <dgm:prSet/>
      <dgm:spPr/>
      <dgm:t>
        <a:bodyPr/>
        <a:lstStyle/>
        <a:p>
          <a:r>
            <a:rPr lang="en-GB" dirty="0"/>
            <a:t>Physical Evidence</a:t>
          </a:r>
        </a:p>
      </dgm:t>
    </dgm:pt>
    <dgm:pt modelId="{91971DC2-2005-439A-9C16-97FEB1284476}" type="parTrans" cxnId="{8EFEB3E0-DCF7-480C-B70A-2AD6F9DCB780}">
      <dgm:prSet/>
      <dgm:spPr/>
      <dgm:t>
        <a:bodyPr/>
        <a:lstStyle/>
        <a:p>
          <a:endParaRPr lang="en-GB"/>
        </a:p>
      </dgm:t>
    </dgm:pt>
    <dgm:pt modelId="{8EC7AF66-3094-4938-8DBA-0C5906F95DF4}" type="sibTrans" cxnId="{8EFEB3E0-DCF7-480C-B70A-2AD6F9DCB780}">
      <dgm:prSet/>
      <dgm:spPr/>
      <dgm:t>
        <a:bodyPr/>
        <a:lstStyle/>
        <a:p>
          <a:endParaRPr lang="en-GB"/>
        </a:p>
      </dgm:t>
    </dgm:pt>
    <dgm:pt modelId="{40A73B34-E41E-464B-A4F8-33B3EBD2BCDE}">
      <dgm:prSet/>
      <dgm:spPr/>
      <dgm:t>
        <a:bodyPr/>
        <a:lstStyle/>
        <a:p>
          <a:r>
            <a:rPr lang="en-GB" dirty="0"/>
            <a:t>Process</a:t>
          </a:r>
        </a:p>
      </dgm:t>
    </dgm:pt>
    <dgm:pt modelId="{B399EF40-DB95-405D-9387-5871301B490F}" type="parTrans" cxnId="{05B3CBDF-AC03-4125-BDBB-DA8AABD58310}">
      <dgm:prSet/>
      <dgm:spPr/>
      <dgm:t>
        <a:bodyPr/>
        <a:lstStyle/>
        <a:p>
          <a:endParaRPr lang="en-GB"/>
        </a:p>
      </dgm:t>
    </dgm:pt>
    <dgm:pt modelId="{2F540009-0147-4DEA-A80F-E5E8716C5A45}" type="sibTrans" cxnId="{05B3CBDF-AC03-4125-BDBB-DA8AABD58310}">
      <dgm:prSet/>
      <dgm:spPr/>
      <dgm:t>
        <a:bodyPr/>
        <a:lstStyle/>
        <a:p>
          <a:endParaRPr lang="en-GB"/>
        </a:p>
      </dgm:t>
    </dgm:pt>
    <dgm:pt modelId="{A4103EFB-585A-41DA-B671-E14DD4D173BC}">
      <dgm:prSet/>
      <dgm:spPr/>
      <dgm:t>
        <a:bodyPr/>
        <a:lstStyle/>
        <a:p>
          <a:r>
            <a:rPr lang="en-GB" dirty="0"/>
            <a:t>Product</a:t>
          </a:r>
        </a:p>
      </dgm:t>
    </dgm:pt>
    <dgm:pt modelId="{27A9D322-6A5C-4520-AC12-4D22851E6BB5}" type="parTrans" cxnId="{03776F58-47A6-489A-ABC2-90DB561DA98D}">
      <dgm:prSet/>
      <dgm:spPr/>
      <dgm:t>
        <a:bodyPr/>
        <a:lstStyle/>
        <a:p>
          <a:endParaRPr lang="en-GB"/>
        </a:p>
      </dgm:t>
    </dgm:pt>
    <dgm:pt modelId="{8A840344-B521-4FA6-B78F-050878B062AF}" type="sibTrans" cxnId="{03776F58-47A6-489A-ABC2-90DB561DA98D}">
      <dgm:prSet/>
      <dgm:spPr/>
      <dgm:t>
        <a:bodyPr/>
        <a:lstStyle/>
        <a:p>
          <a:endParaRPr lang="en-GB"/>
        </a:p>
      </dgm:t>
    </dgm:pt>
    <dgm:pt modelId="{9248E1D2-C936-4AC5-A4D8-8AFA298E53D3}" type="pres">
      <dgm:prSet presAssocID="{60394CB2-DB4B-4C7B-813B-56872F60B53E}" presName="cycle" presStyleCnt="0">
        <dgm:presLayoutVars>
          <dgm:chMax val="1"/>
          <dgm:dir/>
          <dgm:animLvl val="ctr"/>
          <dgm:resizeHandles val="exact"/>
        </dgm:presLayoutVars>
      </dgm:prSet>
      <dgm:spPr/>
    </dgm:pt>
    <dgm:pt modelId="{464BB93C-E643-4BA8-B140-055B780CA51B}" type="pres">
      <dgm:prSet presAssocID="{D474FC03-FB5F-4844-BB25-46AB0C9067EF}" presName="centerShape" presStyleLbl="node0" presStyleIdx="0" presStyleCnt="1"/>
      <dgm:spPr/>
    </dgm:pt>
    <dgm:pt modelId="{AB669D11-CC15-4C2B-BA40-62D040574708}" type="pres">
      <dgm:prSet presAssocID="{9D3374BD-6228-49D9-BCC5-1D81558DDFD8}" presName="Name9" presStyleLbl="parChTrans1D2" presStyleIdx="0" presStyleCnt="7"/>
      <dgm:spPr/>
    </dgm:pt>
    <dgm:pt modelId="{8B8B1592-DC90-4EC4-AFB3-FB3CC8A12609}" type="pres">
      <dgm:prSet presAssocID="{9D3374BD-6228-49D9-BCC5-1D81558DDFD8}" presName="connTx" presStyleLbl="parChTrans1D2" presStyleIdx="0" presStyleCnt="7"/>
      <dgm:spPr/>
    </dgm:pt>
    <dgm:pt modelId="{B317BCC4-CC22-4D93-A218-F9D6209E4DE5}" type="pres">
      <dgm:prSet presAssocID="{B874792E-F756-4A8F-8582-CA78E800EE4B}" presName="node" presStyleLbl="node1" presStyleIdx="0" presStyleCnt="7">
        <dgm:presLayoutVars>
          <dgm:bulletEnabled val="1"/>
        </dgm:presLayoutVars>
      </dgm:prSet>
      <dgm:spPr/>
    </dgm:pt>
    <dgm:pt modelId="{56D3D988-9544-4F4B-A1FC-9246567773DB}" type="pres">
      <dgm:prSet presAssocID="{E1DE898E-9AFE-4DB7-BDFF-9A3CD13797FC}" presName="Name9" presStyleLbl="parChTrans1D2" presStyleIdx="1" presStyleCnt="7"/>
      <dgm:spPr/>
    </dgm:pt>
    <dgm:pt modelId="{7CAF2A42-F8B9-48B2-9539-CCF598AF276B}" type="pres">
      <dgm:prSet presAssocID="{E1DE898E-9AFE-4DB7-BDFF-9A3CD13797FC}" presName="connTx" presStyleLbl="parChTrans1D2" presStyleIdx="1" presStyleCnt="7"/>
      <dgm:spPr/>
    </dgm:pt>
    <dgm:pt modelId="{6B56FA9E-9857-4911-96F6-5CA5DF45B070}" type="pres">
      <dgm:prSet presAssocID="{5809BC67-BE73-4A70-99BD-3DD4AE2FBEF5}" presName="node" presStyleLbl="node1" presStyleIdx="1" presStyleCnt="7">
        <dgm:presLayoutVars>
          <dgm:bulletEnabled val="1"/>
        </dgm:presLayoutVars>
      </dgm:prSet>
      <dgm:spPr/>
    </dgm:pt>
    <dgm:pt modelId="{D47893D1-64E4-4CB5-9C7E-71C27302A771}" type="pres">
      <dgm:prSet presAssocID="{D343E480-D269-4497-9C2D-C278172DF963}" presName="Name9" presStyleLbl="parChTrans1D2" presStyleIdx="2" presStyleCnt="7"/>
      <dgm:spPr/>
    </dgm:pt>
    <dgm:pt modelId="{5AF4BDF1-5FE2-44A3-BE4C-3FC94C07443D}" type="pres">
      <dgm:prSet presAssocID="{D343E480-D269-4497-9C2D-C278172DF963}" presName="connTx" presStyleLbl="parChTrans1D2" presStyleIdx="2" presStyleCnt="7"/>
      <dgm:spPr/>
    </dgm:pt>
    <dgm:pt modelId="{D967BE9B-17FF-42EB-8FBD-60CE3D74D52B}" type="pres">
      <dgm:prSet presAssocID="{50A35554-8765-4675-AC20-833EAEE32E19}" presName="node" presStyleLbl="node1" presStyleIdx="2" presStyleCnt="7">
        <dgm:presLayoutVars>
          <dgm:bulletEnabled val="1"/>
        </dgm:presLayoutVars>
      </dgm:prSet>
      <dgm:spPr/>
    </dgm:pt>
    <dgm:pt modelId="{5A1ADD2E-19A8-4567-A058-825756AF9230}" type="pres">
      <dgm:prSet presAssocID="{FFB70820-9C7F-41F8-98F5-9A3F2B0D43A8}" presName="Name9" presStyleLbl="parChTrans1D2" presStyleIdx="3" presStyleCnt="7"/>
      <dgm:spPr/>
    </dgm:pt>
    <dgm:pt modelId="{71D0712F-248E-435F-98A9-6AD644ABEE79}" type="pres">
      <dgm:prSet presAssocID="{FFB70820-9C7F-41F8-98F5-9A3F2B0D43A8}" presName="connTx" presStyleLbl="parChTrans1D2" presStyleIdx="3" presStyleCnt="7"/>
      <dgm:spPr/>
    </dgm:pt>
    <dgm:pt modelId="{1D6A8D1E-0B88-4766-BAC0-3DA63DEE64EB}" type="pres">
      <dgm:prSet presAssocID="{8AFFFE8C-7599-4F43-BAA7-0C70BD320BC5}" presName="node" presStyleLbl="node1" presStyleIdx="3" presStyleCnt="7">
        <dgm:presLayoutVars>
          <dgm:bulletEnabled val="1"/>
        </dgm:presLayoutVars>
      </dgm:prSet>
      <dgm:spPr/>
    </dgm:pt>
    <dgm:pt modelId="{D5A3A8D9-72EA-44DA-ADF9-714C503E24C3}" type="pres">
      <dgm:prSet presAssocID="{91971DC2-2005-439A-9C16-97FEB1284476}" presName="Name9" presStyleLbl="parChTrans1D2" presStyleIdx="4" presStyleCnt="7"/>
      <dgm:spPr/>
    </dgm:pt>
    <dgm:pt modelId="{F70D9FCF-26C4-4B5C-BD2F-B0B3C424A74E}" type="pres">
      <dgm:prSet presAssocID="{91971DC2-2005-439A-9C16-97FEB1284476}" presName="connTx" presStyleLbl="parChTrans1D2" presStyleIdx="4" presStyleCnt="7"/>
      <dgm:spPr/>
    </dgm:pt>
    <dgm:pt modelId="{A7537A05-70BE-47AD-B49F-569A88E135D9}" type="pres">
      <dgm:prSet presAssocID="{3CEFB16C-C631-4069-A0D9-6BC744C59F55}" presName="node" presStyleLbl="node1" presStyleIdx="4" presStyleCnt="7">
        <dgm:presLayoutVars>
          <dgm:bulletEnabled val="1"/>
        </dgm:presLayoutVars>
      </dgm:prSet>
      <dgm:spPr/>
    </dgm:pt>
    <dgm:pt modelId="{57D0B9FE-59A7-46D0-9C96-945BF5BE7015}" type="pres">
      <dgm:prSet presAssocID="{B399EF40-DB95-405D-9387-5871301B490F}" presName="Name9" presStyleLbl="parChTrans1D2" presStyleIdx="5" presStyleCnt="7"/>
      <dgm:spPr/>
    </dgm:pt>
    <dgm:pt modelId="{A79BD667-A71E-40B9-A91F-61B67BE9C1EE}" type="pres">
      <dgm:prSet presAssocID="{B399EF40-DB95-405D-9387-5871301B490F}" presName="connTx" presStyleLbl="parChTrans1D2" presStyleIdx="5" presStyleCnt="7"/>
      <dgm:spPr/>
    </dgm:pt>
    <dgm:pt modelId="{CE8E241A-672C-4A43-A8EC-5068470DAA4E}" type="pres">
      <dgm:prSet presAssocID="{40A73B34-E41E-464B-A4F8-33B3EBD2BCDE}" presName="node" presStyleLbl="node1" presStyleIdx="5" presStyleCnt="7">
        <dgm:presLayoutVars>
          <dgm:bulletEnabled val="1"/>
        </dgm:presLayoutVars>
      </dgm:prSet>
      <dgm:spPr/>
    </dgm:pt>
    <dgm:pt modelId="{3A834412-CE13-4227-96F4-C877B3E8C315}" type="pres">
      <dgm:prSet presAssocID="{27A9D322-6A5C-4520-AC12-4D22851E6BB5}" presName="Name9" presStyleLbl="parChTrans1D2" presStyleIdx="6" presStyleCnt="7"/>
      <dgm:spPr/>
    </dgm:pt>
    <dgm:pt modelId="{EF80799B-03E9-4CCA-B163-FCBB09EA42CC}" type="pres">
      <dgm:prSet presAssocID="{27A9D322-6A5C-4520-AC12-4D22851E6BB5}" presName="connTx" presStyleLbl="parChTrans1D2" presStyleIdx="6" presStyleCnt="7"/>
      <dgm:spPr/>
    </dgm:pt>
    <dgm:pt modelId="{398B0D17-4FC0-4717-86B1-FFAC8A098E4A}" type="pres">
      <dgm:prSet presAssocID="{A4103EFB-585A-41DA-B671-E14DD4D173BC}" presName="node" presStyleLbl="node1" presStyleIdx="6" presStyleCnt="7">
        <dgm:presLayoutVars>
          <dgm:bulletEnabled val="1"/>
        </dgm:presLayoutVars>
      </dgm:prSet>
      <dgm:spPr/>
    </dgm:pt>
  </dgm:ptLst>
  <dgm:cxnLst>
    <dgm:cxn modelId="{EC32E001-6168-4A84-8BBE-C51CDAB37650}" type="presOf" srcId="{B399EF40-DB95-405D-9387-5871301B490F}" destId="{57D0B9FE-59A7-46D0-9C96-945BF5BE7015}" srcOrd="0" destOrd="0" presId="urn:microsoft.com/office/officeart/2005/8/layout/radial1"/>
    <dgm:cxn modelId="{29950E09-FB5D-418B-A43F-5C2F7B0390BB}" type="presOf" srcId="{A4103EFB-585A-41DA-B671-E14DD4D173BC}" destId="{398B0D17-4FC0-4717-86B1-FFAC8A098E4A}" srcOrd="0" destOrd="0" presId="urn:microsoft.com/office/officeart/2005/8/layout/radial1"/>
    <dgm:cxn modelId="{71338A10-7335-4D63-A438-682B4A0F7DD7}" type="presOf" srcId="{3CEFB16C-C631-4069-A0D9-6BC744C59F55}" destId="{A7537A05-70BE-47AD-B49F-569A88E135D9}" srcOrd="0" destOrd="0" presId="urn:microsoft.com/office/officeart/2005/8/layout/radial1"/>
    <dgm:cxn modelId="{996DCB18-9E1B-47FF-B2FE-521F6F2E85CA}" srcId="{D474FC03-FB5F-4844-BB25-46AB0C9067EF}" destId="{8AFFFE8C-7599-4F43-BAA7-0C70BD320BC5}" srcOrd="3" destOrd="0" parTransId="{FFB70820-9C7F-41F8-98F5-9A3F2B0D43A8}" sibTransId="{828F08DB-9F91-4FEF-ABB0-82AA4C1E8C49}"/>
    <dgm:cxn modelId="{FD1AD025-6C25-4DFA-A90A-70BB50C1363F}" type="presOf" srcId="{E1DE898E-9AFE-4DB7-BDFF-9A3CD13797FC}" destId="{7CAF2A42-F8B9-48B2-9539-CCF598AF276B}" srcOrd="1" destOrd="0" presId="urn:microsoft.com/office/officeart/2005/8/layout/radial1"/>
    <dgm:cxn modelId="{60DF6B37-071C-42DD-AA45-1E1A5DCB251B}" type="presOf" srcId="{50A35554-8765-4675-AC20-833EAEE32E19}" destId="{D967BE9B-17FF-42EB-8FBD-60CE3D74D52B}" srcOrd="0" destOrd="0" presId="urn:microsoft.com/office/officeart/2005/8/layout/radial1"/>
    <dgm:cxn modelId="{6626C740-5287-40CB-BFC4-6DF967C47333}" type="presOf" srcId="{FFB70820-9C7F-41F8-98F5-9A3F2B0D43A8}" destId="{71D0712F-248E-435F-98A9-6AD644ABEE79}" srcOrd="1" destOrd="0" presId="urn:microsoft.com/office/officeart/2005/8/layout/radial1"/>
    <dgm:cxn modelId="{43E2B967-D3E7-4785-AC73-E6BA2DB65104}" type="presOf" srcId="{8AFFFE8C-7599-4F43-BAA7-0C70BD320BC5}" destId="{1D6A8D1E-0B88-4766-BAC0-3DA63DEE64EB}" srcOrd="0" destOrd="0" presId="urn:microsoft.com/office/officeart/2005/8/layout/radial1"/>
    <dgm:cxn modelId="{F8D0DA68-E889-46D3-9132-3B434D8BE886}" type="presOf" srcId="{27A9D322-6A5C-4520-AC12-4D22851E6BB5}" destId="{3A834412-CE13-4227-96F4-C877B3E8C315}" srcOrd="0" destOrd="0" presId="urn:microsoft.com/office/officeart/2005/8/layout/radial1"/>
    <dgm:cxn modelId="{F6DFF648-F87E-4C45-9C81-DC8FF858222E}" type="presOf" srcId="{9D3374BD-6228-49D9-BCC5-1D81558DDFD8}" destId="{8B8B1592-DC90-4EC4-AFB3-FB3CC8A12609}" srcOrd="1" destOrd="0" presId="urn:microsoft.com/office/officeart/2005/8/layout/radial1"/>
    <dgm:cxn modelId="{04E9E46A-F3D5-40E8-8CAC-55B4E4D5DAE6}" type="presOf" srcId="{5809BC67-BE73-4A70-99BD-3DD4AE2FBEF5}" destId="{6B56FA9E-9857-4911-96F6-5CA5DF45B070}" srcOrd="0" destOrd="0" presId="urn:microsoft.com/office/officeart/2005/8/layout/radial1"/>
    <dgm:cxn modelId="{7CC67C6C-CC97-4560-B4BD-02E80FFEC8DA}" type="presOf" srcId="{B399EF40-DB95-405D-9387-5871301B490F}" destId="{A79BD667-A71E-40B9-A91F-61B67BE9C1EE}" srcOrd="1" destOrd="0" presId="urn:microsoft.com/office/officeart/2005/8/layout/radial1"/>
    <dgm:cxn modelId="{67111852-F734-4255-B167-526611BD5181}" srcId="{60394CB2-DB4B-4C7B-813B-56872F60B53E}" destId="{D474FC03-FB5F-4844-BB25-46AB0C9067EF}" srcOrd="0" destOrd="0" parTransId="{FEA5C4FC-1B0B-4063-93DF-41DB39A1DE9E}" sibTransId="{089BC01F-EA4C-458F-90E7-C84CE7C15F23}"/>
    <dgm:cxn modelId="{E6303952-78F2-47EA-970E-7A869DD74DC9}" type="presOf" srcId="{FFB70820-9C7F-41F8-98F5-9A3F2B0D43A8}" destId="{5A1ADD2E-19A8-4567-A058-825756AF9230}" srcOrd="0" destOrd="0" presId="urn:microsoft.com/office/officeart/2005/8/layout/radial1"/>
    <dgm:cxn modelId="{77B1A873-5D69-4666-BB0D-62F4FED5E0D6}" srcId="{D474FC03-FB5F-4844-BB25-46AB0C9067EF}" destId="{50A35554-8765-4675-AC20-833EAEE32E19}" srcOrd="2" destOrd="0" parTransId="{D343E480-D269-4497-9C2D-C278172DF963}" sibTransId="{B9F6A54F-B33C-409F-A3D0-73E8F1BE4A85}"/>
    <dgm:cxn modelId="{9524FF54-CCB2-44B2-8738-8853CA84C5B6}" type="presOf" srcId="{91971DC2-2005-439A-9C16-97FEB1284476}" destId="{F70D9FCF-26C4-4B5C-BD2F-B0B3C424A74E}" srcOrd="1" destOrd="0" presId="urn:microsoft.com/office/officeart/2005/8/layout/radial1"/>
    <dgm:cxn modelId="{03776F58-47A6-489A-ABC2-90DB561DA98D}" srcId="{D474FC03-FB5F-4844-BB25-46AB0C9067EF}" destId="{A4103EFB-585A-41DA-B671-E14DD4D173BC}" srcOrd="6" destOrd="0" parTransId="{27A9D322-6A5C-4520-AC12-4D22851E6BB5}" sibTransId="{8A840344-B521-4FA6-B78F-050878B062AF}"/>
    <dgm:cxn modelId="{E1B33285-B3C4-4D13-B818-143874B1C751}" type="presOf" srcId="{27A9D322-6A5C-4520-AC12-4D22851E6BB5}" destId="{EF80799B-03E9-4CCA-B163-FCBB09EA42CC}" srcOrd="1" destOrd="0" presId="urn:microsoft.com/office/officeart/2005/8/layout/radial1"/>
    <dgm:cxn modelId="{A2F45987-C0EC-4408-AE97-CAF85F3CE997}" type="presOf" srcId="{91971DC2-2005-439A-9C16-97FEB1284476}" destId="{D5A3A8D9-72EA-44DA-ADF9-714C503E24C3}" srcOrd="0" destOrd="0" presId="urn:microsoft.com/office/officeart/2005/8/layout/radial1"/>
    <dgm:cxn modelId="{1AFF4090-6B10-448A-B274-2E83CF2BA638}" type="presOf" srcId="{D474FC03-FB5F-4844-BB25-46AB0C9067EF}" destId="{464BB93C-E643-4BA8-B140-055B780CA51B}" srcOrd="0" destOrd="0" presId="urn:microsoft.com/office/officeart/2005/8/layout/radial1"/>
    <dgm:cxn modelId="{DF7EC298-DB0B-4AC1-9F64-6291E25CCEC8}" type="presOf" srcId="{40A73B34-E41E-464B-A4F8-33B3EBD2BCDE}" destId="{CE8E241A-672C-4A43-A8EC-5068470DAA4E}" srcOrd="0" destOrd="0" presId="urn:microsoft.com/office/officeart/2005/8/layout/radial1"/>
    <dgm:cxn modelId="{A4BBA4BB-939E-46EF-AD72-68A70EE7EDD0}" type="presOf" srcId="{D343E480-D269-4497-9C2D-C278172DF963}" destId="{D47893D1-64E4-4CB5-9C7E-71C27302A771}" srcOrd="0" destOrd="0" presId="urn:microsoft.com/office/officeart/2005/8/layout/radial1"/>
    <dgm:cxn modelId="{A07D6FC9-9501-444E-847B-91219350666D}" type="presOf" srcId="{9D3374BD-6228-49D9-BCC5-1D81558DDFD8}" destId="{AB669D11-CC15-4C2B-BA40-62D040574708}" srcOrd="0" destOrd="0" presId="urn:microsoft.com/office/officeart/2005/8/layout/radial1"/>
    <dgm:cxn modelId="{DCA9A5CD-C9E9-4525-B543-9A2C6D4B116D}" type="presOf" srcId="{D343E480-D269-4497-9C2D-C278172DF963}" destId="{5AF4BDF1-5FE2-44A3-BE4C-3FC94C07443D}" srcOrd="1" destOrd="0" presId="urn:microsoft.com/office/officeart/2005/8/layout/radial1"/>
    <dgm:cxn modelId="{5AB188D9-55EB-4852-92EA-D702FBC39D04}" type="presOf" srcId="{E1DE898E-9AFE-4DB7-BDFF-9A3CD13797FC}" destId="{56D3D988-9544-4F4B-A1FC-9246567773DB}" srcOrd="0" destOrd="0" presId="urn:microsoft.com/office/officeart/2005/8/layout/radial1"/>
    <dgm:cxn modelId="{3260BCDC-1893-45FC-A7F7-6A8A62AB0F20}" type="presOf" srcId="{B874792E-F756-4A8F-8582-CA78E800EE4B}" destId="{B317BCC4-CC22-4D93-A218-F9D6209E4DE5}" srcOrd="0" destOrd="0" presId="urn:microsoft.com/office/officeart/2005/8/layout/radial1"/>
    <dgm:cxn modelId="{05B3CBDF-AC03-4125-BDBB-DA8AABD58310}" srcId="{D474FC03-FB5F-4844-BB25-46AB0C9067EF}" destId="{40A73B34-E41E-464B-A4F8-33B3EBD2BCDE}" srcOrd="5" destOrd="0" parTransId="{B399EF40-DB95-405D-9387-5871301B490F}" sibTransId="{2F540009-0147-4DEA-A80F-E5E8716C5A45}"/>
    <dgm:cxn modelId="{8EFEB3E0-DCF7-480C-B70A-2AD6F9DCB780}" srcId="{D474FC03-FB5F-4844-BB25-46AB0C9067EF}" destId="{3CEFB16C-C631-4069-A0D9-6BC744C59F55}" srcOrd="4" destOrd="0" parTransId="{91971DC2-2005-439A-9C16-97FEB1284476}" sibTransId="{8EC7AF66-3094-4938-8DBA-0C5906F95DF4}"/>
    <dgm:cxn modelId="{7B8DAAE4-B5B1-4D22-ADDA-064BCF771BC7}" srcId="{D474FC03-FB5F-4844-BB25-46AB0C9067EF}" destId="{5809BC67-BE73-4A70-99BD-3DD4AE2FBEF5}" srcOrd="1" destOrd="0" parTransId="{E1DE898E-9AFE-4DB7-BDFF-9A3CD13797FC}" sibTransId="{05898B42-C0F5-4CC2-B133-3B58161218F3}"/>
    <dgm:cxn modelId="{28550AEB-8D0F-478B-BF64-2C25E5E45C85}" type="presOf" srcId="{60394CB2-DB4B-4C7B-813B-56872F60B53E}" destId="{9248E1D2-C936-4AC5-A4D8-8AFA298E53D3}" srcOrd="0" destOrd="0" presId="urn:microsoft.com/office/officeart/2005/8/layout/radial1"/>
    <dgm:cxn modelId="{F1DC4CFB-CBCE-4B18-BB24-1449A6A2FB6A}" srcId="{D474FC03-FB5F-4844-BB25-46AB0C9067EF}" destId="{B874792E-F756-4A8F-8582-CA78E800EE4B}" srcOrd="0" destOrd="0" parTransId="{9D3374BD-6228-49D9-BCC5-1D81558DDFD8}" sibTransId="{1B2492B5-29D1-49BC-B509-D96995441A46}"/>
    <dgm:cxn modelId="{D6B63DDC-7E52-4365-8459-617D167DEDA4}" type="presParOf" srcId="{9248E1D2-C936-4AC5-A4D8-8AFA298E53D3}" destId="{464BB93C-E643-4BA8-B140-055B780CA51B}" srcOrd="0" destOrd="0" presId="urn:microsoft.com/office/officeart/2005/8/layout/radial1"/>
    <dgm:cxn modelId="{EA94E963-B14A-452E-A53A-165390814B31}" type="presParOf" srcId="{9248E1D2-C936-4AC5-A4D8-8AFA298E53D3}" destId="{AB669D11-CC15-4C2B-BA40-62D040574708}" srcOrd="1" destOrd="0" presId="urn:microsoft.com/office/officeart/2005/8/layout/radial1"/>
    <dgm:cxn modelId="{018E403B-8C45-4928-89D3-C70DD76DFCE1}" type="presParOf" srcId="{AB669D11-CC15-4C2B-BA40-62D040574708}" destId="{8B8B1592-DC90-4EC4-AFB3-FB3CC8A12609}" srcOrd="0" destOrd="0" presId="urn:microsoft.com/office/officeart/2005/8/layout/radial1"/>
    <dgm:cxn modelId="{4D38B73E-12C8-443D-9552-71B9DCF1F8E1}" type="presParOf" srcId="{9248E1D2-C936-4AC5-A4D8-8AFA298E53D3}" destId="{B317BCC4-CC22-4D93-A218-F9D6209E4DE5}" srcOrd="2" destOrd="0" presId="urn:microsoft.com/office/officeart/2005/8/layout/radial1"/>
    <dgm:cxn modelId="{D4AD49C0-E320-4A0D-8022-73D2241D96E0}" type="presParOf" srcId="{9248E1D2-C936-4AC5-A4D8-8AFA298E53D3}" destId="{56D3D988-9544-4F4B-A1FC-9246567773DB}" srcOrd="3" destOrd="0" presId="urn:microsoft.com/office/officeart/2005/8/layout/radial1"/>
    <dgm:cxn modelId="{8F7A199E-4069-4733-88CF-629F5C1241B6}" type="presParOf" srcId="{56D3D988-9544-4F4B-A1FC-9246567773DB}" destId="{7CAF2A42-F8B9-48B2-9539-CCF598AF276B}" srcOrd="0" destOrd="0" presId="urn:microsoft.com/office/officeart/2005/8/layout/radial1"/>
    <dgm:cxn modelId="{8CDD19FD-DD8C-4EEA-AEBE-0F2729BCBBE2}" type="presParOf" srcId="{9248E1D2-C936-4AC5-A4D8-8AFA298E53D3}" destId="{6B56FA9E-9857-4911-96F6-5CA5DF45B070}" srcOrd="4" destOrd="0" presId="urn:microsoft.com/office/officeart/2005/8/layout/radial1"/>
    <dgm:cxn modelId="{CB8DBF82-3A24-4D04-A978-AE81AE255A5F}" type="presParOf" srcId="{9248E1D2-C936-4AC5-A4D8-8AFA298E53D3}" destId="{D47893D1-64E4-4CB5-9C7E-71C27302A771}" srcOrd="5" destOrd="0" presId="urn:microsoft.com/office/officeart/2005/8/layout/radial1"/>
    <dgm:cxn modelId="{69BE9B55-1FC9-4660-A9F8-2B01FA624A23}" type="presParOf" srcId="{D47893D1-64E4-4CB5-9C7E-71C27302A771}" destId="{5AF4BDF1-5FE2-44A3-BE4C-3FC94C07443D}" srcOrd="0" destOrd="0" presId="urn:microsoft.com/office/officeart/2005/8/layout/radial1"/>
    <dgm:cxn modelId="{C63CB4A3-841F-4D91-A4AD-F275D1A73D26}" type="presParOf" srcId="{9248E1D2-C936-4AC5-A4D8-8AFA298E53D3}" destId="{D967BE9B-17FF-42EB-8FBD-60CE3D74D52B}" srcOrd="6" destOrd="0" presId="urn:microsoft.com/office/officeart/2005/8/layout/radial1"/>
    <dgm:cxn modelId="{FC05A0BA-68AC-488A-9C91-1D7D336F5FD2}" type="presParOf" srcId="{9248E1D2-C936-4AC5-A4D8-8AFA298E53D3}" destId="{5A1ADD2E-19A8-4567-A058-825756AF9230}" srcOrd="7" destOrd="0" presId="urn:microsoft.com/office/officeart/2005/8/layout/radial1"/>
    <dgm:cxn modelId="{B8BF7CAB-73AD-43E7-9993-7746F2A2B4AB}" type="presParOf" srcId="{5A1ADD2E-19A8-4567-A058-825756AF9230}" destId="{71D0712F-248E-435F-98A9-6AD644ABEE79}" srcOrd="0" destOrd="0" presId="urn:microsoft.com/office/officeart/2005/8/layout/radial1"/>
    <dgm:cxn modelId="{09F6409B-D64F-4A3A-B925-C77108614B59}" type="presParOf" srcId="{9248E1D2-C936-4AC5-A4D8-8AFA298E53D3}" destId="{1D6A8D1E-0B88-4766-BAC0-3DA63DEE64EB}" srcOrd="8" destOrd="0" presId="urn:microsoft.com/office/officeart/2005/8/layout/radial1"/>
    <dgm:cxn modelId="{F5F15A70-A19C-41F2-9816-24CC7D10C489}" type="presParOf" srcId="{9248E1D2-C936-4AC5-A4D8-8AFA298E53D3}" destId="{D5A3A8D9-72EA-44DA-ADF9-714C503E24C3}" srcOrd="9" destOrd="0" presId="urn:microsoft.com/office/officeart/2005/8/layout/radial1"/>
    <dgm:cxn modelId="{D6EB243E-F5F1-43D1-9F41-156B469B6905}" type="presParOf" srcId="{D5A3A8D9-72EA-44DA-ADF9-714C503E24C3}" destId="{F70D9FCF-26C4-4B5C-BD2F-B0B3C424A74E}" srcOrd="0" destOrd="0" presId="urn:microsoft.com/office/officeart/2005/8/layout/radial1"/>
    <dgm:cxn modelId="{AD639A69-A592-4E00-9059-28002C1E1574}" type="presParOf" srcId="{9248E1D2-C936-4AC5-A4D8-8AFA298E53D3}" destId="{A7537A05-70BE-47AD-B49F-569A88E135D9}" srcOrd="10" destOrd="0" presId="urn:microsoft.com/office/officeart/2005/8/layout/radial1"/>
    <dgm:cxn modelId="{B75BC175-BBD3-4E94-8A65-A78DF2013FFE}" type="presParOf" srcId="{9248E1D2-C936-4AC5-A4D8-8AFA298E53D3}" destId="{57D0B9FE-59A7-46D0-9C96-945BF5BE7015}" srcOrd="11" destOrd="0" presId="urn:microsoft.com/office/officeart/2005/8/layout/radial1"/>
    <dgm:cxn modelId="{194695EC-36D7-4A34-826E-18A13514496C}" type="presParOf" srcId="{57D0B9FE-59A7-46D0-9C96-945BF5BE7015}" destId="{A79BD667-A71E-40B9-A91F-61B67BE9C1EE}" srcOrd="0" destOrd="0" presId="urn:microsoft.com/office/officeart/2005/8/layout/radial1"/>
    <dgm:cxn modelId="{68E72B1B-B902-4E1E-A1D4-4CC4E7B514B7}" type="presParOf" srcId="{9248E1D2-C936-4AC5-A4D8-8AFA298E53D3}" destId="{CE8E241A-672C-4A43-A8EC-5068470DAA4E}" srcOrd="12" destOrd="0" presId="urn:microsoft.com/office/officeart/2005/8/layout/radial1"/>
    <dgm:cxn modelId="{DFA226E3-4782-4BA4-8CE8-ED24FD0058D9}" type="presParOf" srcId="{9248E1D2-C936-4AC5-A4D8-8AFA298E53D3}" destId="{3A834412-CE13-4227-96F4-C877B3E8C315}" srcOrd="13" destOrd="0" presId="urn:microsoft.com/office/officeart/2005/8/layout/radial1"/>
    <dgm:cxn modelId="{145C723B-E2B4-4C1D-987A-0828A3629A45}" type="presParOf" srcId="{3A834412-CE13-4227-96F4-C877B3E8C315}" destId="{EF80799B-03E9-4CCA-B163-FCBB09EA42CC}" srcOrd="0" destOrd="0" presId="urn:microsoft.com/office/officeart/2005/8/layout/radial1"/>
    <dgm:cxn modelId="{3008F978-564A-4C12-9EDE-3926B1100E95}" type="presParOf" srcId="{9248E1D2-C936-4AC5-A4D8-8AFA298E53D3}" destId="{398B0D17-4FC0-4717-86B1-FFAC8A098E4A}" srcOrd="14"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1534EB7-D092-4F10-AFB4-DF82B8C2DB6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CB787AC-63D2-4C36-AC9E-3A498E71B3C6}">
      <dgm:prSet/>
      <dgm:spPr/>
      <dgm:t>
        <a:bodyPr/>
        <a:lstStyle/>
        <a:p>
          <a:r>
            <a:rPr lang="en-GB"/>
            <a:t>Traditionally referred to as the </a:t>
          </a:r>
          <a:r>
            <a:rPr lang="en-GB" b="1"/>
            <a:t>Four Ps of Marketing</a:t>
          </a:r>
          <a:r>
            <a:rPr lang="en-GB"/>
            <a:t>: Price, Product, Place, Promotion        (The ‘4 Ps’ of product marketing (McCarthy, 1960))</a:t>
          </a:r>
          <a:endParaRPr lang="en-US"/>
        </a:p>
      </dgm:t>
    </dgm:pt>
    <dgm:pt modelId="{2EE114E2-B5E4-41A4-A8F5-BC5393488896}" type="parTrans" cxnId="{A07C2DB6-D04A-4837-A99D-7797F3F3DA3B}">
      <dgm:prSet/>
      <dgm:spPr/>
      <dgm:t>
        <a:bodyPr/>
        <a:lstStyle/>
        <a:p>
          <a:endParaRPr lang="en-US"/>
        </a:p>
      </dgm:t>
    </dgm:pt>
    <dgm:pt modelId="{F5889963-52FC-4545-BB85-3D7FE762C66E}" type="sibTrans" cxnId="{A07C2DB6-D04A-4837-A99D-7797F3F3DA3B}">
      <dgm:prSet/>
      <dgm:spPr/>
      <dgm:t>
        <a:bodyPr/>
        <a:lstStyle/>
        <a:p>
          <a:endParaRPr lang="en-US"/>
        </a:p>
      </dgm:t>
    </dgm:pt>
    <dgm:pt modelId="{FD5024A9-954A-4CE2-AF91-40A0A60B5CD9}">
      <dgm:prSet/>
      <dgm:spPr/>
      <dgm:t>
        <a:bodyPr/>
        <a:lstStyle/>
        <a:p>
          <a:r>
            <a:rPr lang="en-GB"/>
            <a:t>To account for the rise in the service economy: </a:t>
          </a:r>
          <a:r>
            <a:rPr lang="en-GB" b="1"/>
            <a:t>Seven Ps of Marketing </a:t>
          </a:r>
          <a:r>
            <a:rPr lang="en-GB"/>
            <a:t>now also include People, Process, Physical                                                   (The ‘7 Ps’ of services marketing (Booms &amp; Bitner, 1981))</a:t>
          </a:r>
          <a:endParaRPr lang="en-US"/>
        </a:p>
      </dgm:t>
    </dgm:pt>
    <dgm:pt modelId="{E2BD4C46-F6D1-48EC-8BC0-60A138354F9C}" type="parTrans" cxnId="{5B1791F5-067C-4D82-9470-16B3E9908035}">
      <dgm:prSet/>
      <dgm:spPr/>
      <dgm:t>
        <a:bodyPr/>
        <a:lstStyle/>
        <a:p>
          <a:endParaRPr lang="en-US"/>
        </a:p>
      </dgm:t>
    </dgm:pt>
    <dgm:pt modelId="{1392AB1E-4ADB-4E4F-B5F3-11B0EB341E13}" type="sibTrans" cxnId="{5B1791F5-067C-4D82-9470-16B3E9908035}">
      <dgm:prSet/>
      <dgm:spPr/>
      <dgm:t>
        <a:bodyPr/>
        <a:lstStyle/>
        <a:p>
          <a:endParaRPr lang="en-US"/>
        </a:p>
      </dgm:t>
    </dgm:pt>
    <dgm:pt modelId="{8E3277BA-5A26-47EA-A89B-E5BBB11D42E4}">
      <dgm:prSet/>
      <dgm:spPr/>
      <dgm:t>
        <a:bodyPr/>
        <a:lstStyle/>
        <a:p>
          <a:r>
            <a:rPr lang="en-GB" b="1"/>
            <a:t>Marketing Strategy </a:t>
          </a:r>
          <a:r>
            <a:rPr lang="en-GB"/>
            <a:t>must be based on these factors</a:t>
          </a:r>
          <a:endParaRPr lang="en-US"/>
        </a:p>
      </dgm:t>
    </dgm:pt>
    <dgm:pt modelId="{8F5C323A-2097-4FBE-A2CD-1F27E6BDF170}" type="parTrans" cxnId="{596C6DF1-30C3-495C-A6B2-4773B45FCFA2}">
      <dgm:prSet/>
      <dgm:spPr/>
      <dgm:t>
        <a:bodyPr/>
        <a:lstStyle/>
        <a:p>
          <a:endParaRPr lang="en-US"/>
        </a:p>
      </dgm:t>
    </dgm:pt>
    <dgm:pt modelId="{7EFD3A7C-0497-465D-8D0C-CFDC4D38BC6F}" type="sibTrans" cxnId="{596C6DF1-30C3-495C-A6B2-4773B45FCFA2}">
      <dgm:prSet/>
      <dgm:spPr/>
      <dgm:t>
        <a:bodyPr/>
        <a:lstStyle/>
        <a:p>
          <a:endParaRPr lang="en-US"/>
        </a:p>
      </dgm:t>
    </dgm:pt>
    <dgm:pt modelId="{F1A13CB9-2B28-4EC2-AE24-307176E0A27A}" type="pres">
      <dgm:prSet presAssocID="{B1534EB7-D092-4F10-AFB4-DF82B8C2DB65}" presName="linear" presStyleCnt="0">
        <dgm:presLayoutVars>
          <dgm:animLvl val="lvl"/>
          <dgm:resizeHandles val="exact"/>
        </dgm:presLayoutVars>
      </dgm:prSet>
      <dgm:spPr/>
    </dgm:pt>
    <dgm:pt modelId="{B5F11358-6C91-4878-A46D-1B700161E567}" type="pres">
      <dgm:prSet presAssocID="{3CB787AC-63D2-4C36-AC9E-3A498E71B3C6}" presName="parentText" presStyleLbl="node1" presStyleIdx="0" presStyleCnt="3">
        <dgm:presLayoutVars>
          <dgm:chMax val="0"/>
          <dgm:bulletEnabled val="1"/>
        </dgm:presLayoutVars>
      </dgm:prSet>
      <dgm:spPr/>
    </dgm:pt>
    <dgm:pt modelId="{AFBB5FF5-2A1F-4170-9990-00AC91E71B5F}" type="pres">
      <dgm:prSet presAssocID="{F5889963-52FC-4545-BB85-3D7FE762C66E}" presName="spacer" presStyleCnt="0"/>
      <dgm:spPr/>
    </dgm:pt>
    <dgm:pt modelId="{ABCE4B67-C7E6-4B94-93A6-F3E7AE20E193}" type="pres">
      <dgm:prSet presAssocID="{FD5024A9-954A-4CE2-AF91-40A0A60B5CD9}" presName="parentText" presStyleLbl="node1" presStyleIdx="1" presStyleCnt="3">
        <dgm:presLayoutVars>
          <dgm:chMax val="0"/>
          <dgm:bulletEnabled val="1"/>
        </dgm:presLayoutVars>
      </dgm:prSet>
      <dgm:spPr/>
    </dgm:pt>
    <dgm:pt modelId="{5A3CD3A2-436F-48E6-9426-F5D6D51A69F9}" type="pres">
      <dgm:prSet presAssocID="{1392AB1E-4ADB-4E4F-B5F3-11B0EB341E13}" presName="spacer" presStyleCnt="0"/>
      <dgm:spPr/>
    </dgm:pt>
    <dgm:pt modelId="{CFA9B6C5-5A6E-4892-9615-C1A09EB6895B}" type="pres">
      <dgm:prSet presAssocID="{8E3277BA-5A26-47EA-A89B-E5BBB11D42E4}" presName="parentText" presStyleLbl="node1" presStyleIdx="2" presStyleCnt="3">
        <dgm:presLayoutVars>
          <dgm:chMax val="0"/>
          <dgm:bulletEnabled val="1"/>
        </dgm:presLayoutVars>
      </dgm:prSet>
      <dgm:spPr/>
    </dgm:pt>
  </dgm:ptLst>
  <dgm:cxnLst>
    <dgm:cxn modelId="{7084590F-62D1-4E94-B92B-1C030B2B7644}" type="presOf" srcId="{8E3277BA-5A26-47EA-A89B-E5BBB11D42E4}" destId="{CFA9B6C5-5A6E-4892-9615-C1A09EB6895B}" srcOrd="0" destOrd="0" presId="urn:microsoft.com/office/officeart/2005/8/layout/vList2"/>
    <dgm:cxn modelId="{D6AFB92F-1AF3-48EA-9844-D3AA46B07C84}" type="presOf" srcId="{3CB787AC-63D2-4C36-AC9E-3A498E71B3C6}" destId="{B5F11358-6C91-4878-A46D-1B700161E567}" srcOrd="0" destOrd="0" presId="urn:microsoft.com/office/officeart/2005/8/layout/vList2"/>
    <dgm:cxn modelId="{F21E9258-A772-44D9-A57F-3B5A5C94C6FE}" type="presOf" srcId="{FD5024A9-954A-4CE2-AF91-40A0A60B5CD9}" destId="{ABCE4B67-C7E6-4B94-93A6-F3E7AE20E193}" srcOrd="0" destOrd="0" presId="urn:microsoft.com/office/officeart/2005/8/layout/vList2"/>
    <dgm:cxn modelId="{2CF6F79E-A690-40BD-8BC9-699D6BEB3455}" type="presOf" srcId="{B1534EB7-D092-4F10-AFB4-DF82B8C2DB65}" destId="{F1A13CB9-2B28-4EC2-AE24-307176E0A27A}" srcOrd="0" destOrd="0" presId="urn:microsoft.com/office/officeart/2005/8/layout/vList2"/>
    <dgm:cxn modelId="{A07C2DB6-D04A-4837-A99D-7797F3F3DA3B}" srcId="{B1534EB7-D092-4F10-AFB4-DF82B8C2DB65}" destId="{3CB787AC-63D2-4C36-AC9E-3A498E71B3C6}" srcOrd="0" destOrd="0" parTransId="{2EE114E2-B5E4-41A4-A8F5-BC5393488896}" sibTransId="{F5889963-52FC-4545-BB85-3D7FE762C66E}"/>
    <dgm:cxn modelId="{596C6DF1-30C3-495C-A6B2-4773B45FCFA2}" srcId="{B1534EB7-D092-4F10-AFB4-DF82B8C2DB65}" destId="{8E3277BA-5A26-47EA-A89B-E5BBB11D42E4}" srcOrd="2" destOrd="0" parTransId="{8F5C323A-2097-4FBE-A2CD-1F27E6BDF170}" sibTransId="{7EFD3A7C-0497-465D-8D0C-CFDC4D38BC6F}"/>
    <dgm:cxn modelId="{5B1791F5-067C-4D82-9470-16B3E9908035}" srcId="{B1534EB7-D092-4F10-AFB4-DF82B8C2DB65}" destId="{FD5024A9-954A-4CE2-AF91-40A0A60B5CD9}" srcOrd="1" destOrd="0" parTransId="{E2BD4C46-F6D1-48EC-8BC0-60A138354F9C}" sibTransId="{1392AB1E-4ADB-4E4F-B5F3-11B0EB341E13}"/>
    <dgm:cxn modelId="{E6E600DF-9FFF-433A-AD24-93F5DE547C6E}" type="presParOf" srcId="{F1A13CB9-2B28-4EC2-AE24-307176E0A27A}" destId="{B5F11358-6C91-4878-A46D-1B700161E567}" srcOrd="0" destOrd="0" presId="urn:microsoft.com/office/officeart/2005/8/layout/vList2"/>
    <dgm:cxn modelId="{3C9FBDCB-9AF8-404E-B105-9FE1A3A45D94}" type="presParOf" srcId="{F1A13CB9-2B28-4EC2-AE24-307176E0A27A}" destId="{AFBB5FF5-2A1F-4170-9990-00AC91E71B5F}" srcOrd="1" destOrd="0" presId="urn:microsoft.com/office/officeart/2005/8/layout/vList2"/>
    <dgm:cxn modelId="{D64CA0AF-2365-4576-8AE7-9B99C894AE33}" type="presParOf" srcId="{F1A13CB9-2B28-4EC2-AE24-307176E0A27A}" destId="{ABCE4B67-C7E6-4B94-93A6-F3E7AE20E193}" srcOrd="2" destOrd="0" presId="urn:microsoft.com/office/officeart/2005/8/layout/vList2"/>
    <dgm:cxn modelId="{79F5C8B2-BFE0-4359-966E-B6087C0BDCA5}" type="presParOf" srcId="{F1A13CB9-2B28-4EC2-AE24-307176E0A27A}" destId="{5A3CD3A2-436F-48E6-9426-F5D6D51A69F9}" srcOrd="3" destOrd="0" presId="urn:microsoft.com/office/officeart/2005/8/layout/vList2"/>
    <dgm:cxn modelId="{5EA90467-5C72-45F8-A64A-E278EDE556B1}" type="presParOf" srcId="{F1A13CB9-2B28-4EC2-AE24-307176E0A27A}" destId="{CFA9B6C5-5A6E-4892-9615-C1A09EB6895B}"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193FCB-A23E-475D-A3CD-8643FDF7F5E6}"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5E7A52F-3181-49B4-AAD4-6B31B3A75D3E}">
      <dgm:prSet custT="1"/>
      <dgm:spPr/>
      <dgm:t>
        <a:bodyPr/>
        <a:lstStyle/>
        <a:p>
          <a:r>
            <a:rPr lang="en-GB" sz="2200" b="1" i="0" baseline="0" dirty="0">
              <a:latin typeface="Arial" panose="020B0604020202020204" pitchFamily="34" charset="0"/>
              <a:cs typeface="Arial" panose="020B0604020202020204" pitchFamily="34" charset="0"/>
            </a:rPr>
            <a:t>Very few companies differentiate their offering solely on one level</a:t>
          </a:r>
          <a:r>
            <a:rPr lang="en-GB" sz="2000" b="0" i="0" baseline="0" dirty="0"/>
            <a:t>.</a:t>
          </a:r>
          <a:endParaRPr lang="en-US" sz="2000" dirty="0"/>
        </a:p>
      </dgm:t>
    </dgm:pt>
    <dgm:pt modelId="{D0BD0565-252C-4303-B163-E5DBDAFA8B77}" type="parTrans" cxnId="{77D4F78A-84D2-4CB5-822F-7EEA5ADA7D95}">
      <dgm:prSet/>
      <dgm:spPr/>
      <dgm:t>
        <a:bodyPr/>
        <a:lstStyle/>
        <a:p>
          <a:endParaRPr lang="en-US" sz="2000"/>
        </a:p>
      </dgm:t>
    </dgm:pt>
    <dgm:pt modelId="{42AFB874-884F-4896-86A3-EA238CC8F0B7}" type="sibTrans" cxnId="{77D4F78A-84D2-4CB5-822F-7EEA5ADA7D95}">
      <dgm:prSet/>
      <dgm:spPr/>
      <dgm:t>
        <a:bodyPr/>
        <a:lstStyle/>
        <a:p>
          <a:endParaRPr lang="en-US" sz="2000"/>
        </a:p>
      </dgm:t>
    </dgm:pt>
    <dgm:pt modelId="{05CCFE89-6358-4090-8F76-5BDAFD418E3A}">
      <dgm:prSet custT="1"/>
      <dgm:spPr/>
      <dgm:t>
        <a:bodyPr/>
        <a:lstStyle/>
        <a:p>
          <a:r>
            <a:rPr lang="en-GB" sz="2200" b="1" i="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baseline="0" dirty="0"/>
            <a:t>. </a:t>
          </a:r>
          <a:endParaRPr lang="en-US" sz="2000" dirty="0"/>
        </a:p>
      </dgm:t>
    </dgm:pt>
    <dgm:pt modelId="{2828B2E9-0A77-4777-86A0-BD50DBBDE57C}" type="parTrans" cxnId="{258B531A-9C5A-4C03-B656-FBA31B6B44CD}">
      <dgm:prSet/>
      <dgm:spPr/>
      <dgm:t>
        <a:bodyPr/>
        <a:lstStyle/>
        <a:p>
          <a:endParaRPr lang="en-US" sz="2000"/>
        </a:p>
      </dgm:t>
    </dgm:pt>
    <dgm:pt modelId="{4520ECB0-5FA5-4EF4-B188-1873D4E2F179}" type="sibTrans" cxnId="{258B531A-9C5A-4C03-B656-FBA31B6B44CD}">
      <dgm:prSet/>
      <dgm:spPr/>
      <dgm:t>
        <a:bodyPr/>
        <a:lstStyle/>
        <a:p>
          <a:endParaRPr lang="en-US" sz="2000"/>
        </a:p>
      </dgm:t>
    </dgm:pt>
    <dgm:pt modelId="{FDEFBA55-D5BE-45C4-A87E-49CFAA071E0F}" type="pres">
      <dgm:prSet presAssocID="{99193FCB-A23E-475D-A3CD-8643FDF7F5E6}" presName="hierChild1" presStyleCnt="0">
        <dgm:presLayoutVars>
          <dgm:chPref val="1"/>
          <dgm:dir/>
          <dgm:animOne val="branch"/>
          <dgm:animLvl val="lvl"/>
          <dgm:resizeHandles/>
        </dgm:presLayoutVars>
      </dgm:prSet>
      <dgm:spPr/>
    </dgm:pt>
    <dgm:pt modelId="{3FFB3FB5-6CE5-4538-A48F-FD795849EAF8}" type="pres">
      <dgm:prSet presAssocID="{85E7A52F-3181-49B4-AAD4-6B31B3A75D3E}" presName="hierRoot1" presStyleCnt="0"/>
      <dgm:spPr/>
    </dgm:pt>
    <dgm:pt modelId="{9F6C62EE-64E1-4849-8C7C-8ABB469908AE}" type="pres">
      <dgm:prSet presAssocID="{85E7A52F-3181-49B4-AAD4-6B31B3A75D3E}" presName="composite" presStyleCnt="0"/>
      <dgm:spPr/>
    </dgm:pt>
    <dgm:pt modelId="{8EE83AC2-5607-46D3-8F3A-0CE6F4B7C19C}" type="pres">
      <dgm:prSet presAssocID="{85E7A52F-3181-49B4-AAD4-6B31B3A75D3E}" presName="background" presStyleLbl="node0" presStyleIdx="0" presStyleCnt="2"/>
      <dgm:spPr/>
    </dgm:pt>
    <dgm:pt modelId="{643EDE6E-3694-406F-8376-62B279FC1E1C}" type="pres">
      <dgm:prSet presAssocID="{85E7A52F-3181-49B4-AAD4-6B31B3A75D3E}" presName="text" presStyleLbl="fgAcc0" presStyleIdx="0" presStyleCnt="2">
        <dgm:presLayoutVars>
          <dgm:chPref val="3"/>
        </dgm:presLayoutVars>
      </dgm:prSet>
      <dgm:spPr/>
    </dgm:pt>
    <dgm:pt modelId="{2810022F-1AD3-48BC-832A-8A7D865577FF}" type="pres">
      <dgm:prSet presAssocID="{85E7A52F-3181-49B4-AAD4-6B31B3A75D3E}" presName="hierChild2" presStyleCnt="0"/>
      <dgm:spPr/>
    </dgm:pt>
    <dgm:pt modelId="{75F812F3-337D-40DA-B658-13C8E4C09315}" type="pres">
      <dgm:prSet presAssocID="{05CCFE89-6358-4090-8F76-5BDAFD418E3A}" presName="hierRoot1" presStyleCnt="0"/>
      <dgm:spPr/>
    </dgm:pt>
    <dgm:pt modelId="{490D729A-C25B-48E6-967C-E5305A117FC0}" type="pres">
      <dgm:prSet presAssocID="{05CCFE89-6358-4090-8F76-5BDAFD418E3A}" presName="composite" presStyleCnt="0"/>
      <dgm:spPr/>
    </dgm:pt>
    <dgm:pt modelId="{AF11E464-38A2-448D-BA79-4ED24A93BA24}" type="pres">
      <dgm:prSet presAssocID="{05CCFE89-6358-4090-8F76-5BDAFD418E3A}" presName="background" presStyleLbl="node0" presStyleIdx="1" presStyleCnt="2"/>
      <dgm:spPr/>
    </dgm:pt>
    <dgm:pt modelId="{DDE3E300-C002-4D0E-B06E-F740C2405555}" type="pres">
      <dgm:prSet presAssocID="{05CCFE89-6358-4090-8F76-5BDAFD418E3A}" presName="text" presStyleLbl="fgAcc0" presStyleIdx="1" presStyleCnt="2">
        <dgm:presLayoutVars>
          <dgm:chPref val="3"/>
        </dgm:presLayoutVars>
      </dgm:prSet>
      <dgm:spPr/>
    </dgm:pt>
    <dgm:pt modelId="{D9B47F68-7B20-47E8-ADC2-3014679979B6}" type="pres">
      <dgm:prSet presAssocID="{05CCFE89-6358-4090-8F76-5BDAFD418E3A}" presName="hierChild2" presStyleCnt="0"/>
      <dgm:spPr/>
    </dgm:pt>
  </dgm:ptLst>
  <dgm:cxnLst>
    <dgm:cxn modelId="{258B531A-9C5A-4C03-B656-FBA31B6B44CD}" srcId="{99193FCB-A23E-475D-A3CD-8643FDF7F5E6}" destId="{05CCFE89-6358-4090-8F76-5BDAFD418E3A}" srcOrd="1" destOrd="0" parTransId="{2828B2E9-0A77-4777-86A0-BD50DBBDE57C}" sibTransId="{4520ECB0-5FA5-4EF4-B188-1873D4E2F179}"/>
    <dgm:cxn modelId="{EC4A0064-4070-4F0B-AEFB-622DE61352C2}" type="presOf" srcId="{85E7A52F-3181-49B4-AAD4-6B31B3A75D3E}" destId="{643EDE6E-3694-406F-8376-62B279FC1E1C}" srcOrd="0" destOrd="0" presId="urn:microsoft.com/office/officeart/2005/8/layout/hierarchy1"/>
    <dgm:cxn modelId="{77D4F78A-84D2-4CB5-822F-7EEA5ADA7D95}" srcId="{99193FCB-A23E-475D-A3CD-8643FDF7F5E6}" destId="{85E7A52F-3181-49B4-AAD4-6B31B3A75D3E}" srcOrd="0" destOrd="0" parTransId="{D0BD0565-252C-4303-B163-E5DBDAFA8B77}" sibTransId="{42AFB874-884F-4896-86A3-EA238CC8F0B7}"/>
    <dgm:cxn modelId="{B6EDE3A8-8D5B-4733-92AA-A749452E6775}" type="presOf" srcId="{99193FCB-A23E-475D-A3CD-8643FDF7F5E6}" destId="{FDEFBA55-D5BE-45C4-A87E-49CFAA071E0F}" srcOrd="0" destOrd="0" presId="urn:microsoft.com/office/officeart/2005/8/layout/hierarchy1"/>
    <dgm:cxn modelId="{0F677CD2-4421-4244-B627-549ACCE8C228}" type="presOf" srcId="{05CCFE89-6358-4090-8F76-5BDAFD418E3A}" destId="{DDE3E300-C002-4D0E-B06E-F740C2405555}" srcOrd="0" destOrd="0" presId="urn:microsoft.com/office/officeart/2005/8/layout/hierarchy1"/>
    <dgm:cxn modelId="{34B17B27-D937-466D-8566-B8C33077A77C}" type="presParOf" srcId="{FDEFBA55-D5BE-45C4-A87E-49CFAA071E0F}" destId="{3FFB3FB5-6CE5-4538-A48F-FD795849EAF8}" srcOrd="0" destOrd="0" presId="urn:microsoft.com/office/officeart/2005/8/layout/hierarchy1"/>
    <dgm:cxn modelId="{3A5CCCF1-DC9D-4D9A-AFFF-6FF0A0D0AFF3}" type="presParOf" srcId="{3FFB3FB5-6CE5-4538-A48F-FD795849EAF8}" destId="{9F6C62EE-64E1-4849-8C7C-8ABB469908AE}" srcOrd="0" destOrd="0" presId="urn:microsoft.com/office/officeart/2005/8/layout/hierarchy1"/>
    <dgm:cxn modelId="{B93DBDBC-35F3-4EE6-A6DB-611264BB1028}" type="presParOf" srcId="{9F6C62EE-64E1-4849-8C7C-8ABB469908AE}" destId="{8EE83AC2-5607-46D3-8F3A-0CE6F4B7C19C}" srcOrd="0" destOrd="0" presId="urn:microsoft.com/office/officeart/2005/8/layout/hierarchy1"/>
    <dgm:cxn modelId="{41489415-41C6-4BEB-8747-4D9AA438E120}" type="presParOf" srcId="{9F6C62EE-64E1-4849-8C7C-8ABB469908AE}" destId="{643EDE6E-3694-406F-8376-62B279FC1E1C}" srcOrd="1" destOrd="0" presId="urn:microsoft.com/office/officeart/2005/8/layout/hierarchy1"/>
    <dgm:cxn modelId="{57EF3E58-AAB8-415D-91A8-544C058B79A8}" type="presParOf" srcId="{3FFB3FB5-6CE5-4538-A48F-FD795849EAF8}" destId="{2810022F-1AD3-48BC-832A-8A7D865577FF}" srcOrd="1" destOrd="0" presId="urn:microsoft.com/office/officeart/2005/8/layout/hierarchy1"/>
    <dgm:cxn modelId="{ED5FCD89-C08B-4166-B9F1-2251843F2090}" type="presParOf" srcId="{FDEFBA55-D5BE-45C4-A87E-49CFAA071E0F}" destId="{75F812F3-337D-40DA-B658-13C8E4C09315}" srcOrd="1" destOrd="0" presId="urn:microsoft.com/office/officeart/2005/8/layout/hierarchy1"/>
    <dgm:cxn modelId="{8787581A-748B-48EC-8DCF-2F17D26F0495}" type="presParOf" srcId="{75F812F3-337D-40DA-B658-13C8E4C09315}" destId="{490D729A-C25B-48E6-967C-E5305A117FC0}" srcOrd="0" destOrd="0" presId="urn:microsoft.com/office/officeart/2005/8/layout/hierarchy1"/>
    <dgm:cxn modelId="{46C73F46-C191-4BB2-95A4-5D6476DFED8D}" type="presParOf" srcId="{490D729A-C25B-48E6-967C-E5305A117FC0}" destId="{AF11E464-38A2-448D-BA79-4ED24A93BA24}" srcOrd="0" destOrd="0" presId="urn:microsoft.com/office/officeart/2005/8/layout/hierarchy1"/>
    <dgm:cxn modelId="{974594FF-9021-42DA-BB93-2DC32FC2C59C}" type="presParOf" srcId="{490D729A-C25B-48E6-967C-E5305A117FC0}" destId="{DDE3E300-C002-4D0E-B06E-F740C2405555}" srcOrd="1" destOrd="0" presId="urn:microsoft.com/office/officeart/2005/8/layout/hierarchy1"/>
    <dgm:cxn modelId="{763651C4-94D5-4919-BFAA-E4FBF8166E53}" type="presParOf" srcId="{75F812F3-337D-40DA-B658-13C8E4C09315}" destId="{D9B47F68-7B20-47E8-ADC2-3014679979B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CD96A10-6529-4224-A945-4E1216A327BA}" type="doc">
      <dgm:prSet loTypeId="urn:microsoft.com/office/officeart/2005/8/layout/default" loCatId="list" qsTypeId="urn:microsoft.com/office/officeart/2005/8/quickstyle/3d1" qsCatId="3D" csTypeId="urn:microsoft.com/office/officeart/2005/8/colors/accent3_2" csCatId="accent3" phldr="1"/>
      <dgm:spPr/>
      <dgm:t>
        <a:bodyPr/>
        <a:lstStyle/>
        <a:p>
          <a:endParaRPr lang="en-US"/>
        </a:p>
      </dgm:t>
    </dgm:pt>
    <dgm:pt modelId="{5583F30C-ADB3-49C5-8255-FD5DFE0251ED}">
      <dgm:prSet/>
      <dgm: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Premium</a:t>
          </a:r>
        </a:p>
        <a:p>
          <a:pPr>
            <a:buNone/>
          </a:pPr>
          <a:r>
            <a:rPr lang="en-GB" dirty="0">
              <a:solidFill>
                <a:srgbClr val="FFFFFF"/>
              </a:solidFill>
              <a:latin typeface="Franklin Gothic Book"/>
              <a:ea typeface="+mn-ea"/>
              <a:cs typeface="+mn-cs"/>
            </a:rPr>
            <a:t>High price – High quality</a:t>
          </a:r>
          <a:endParaRPr lang="en-US" dirty="0">
            <a:solidFill>
              <a:srgbClr val="FFFFFF"/>
            </a:solidFill>
            <a:latin typeface="Franklin Gothic Book"/>
            <a:ea typeface="+mn-ea"/>
            <a:cs typeface="+mn-cs"/>
          </a:endParaRPr>
        </a:p>
      </dgm:t>
    </dgm:pt>
    <dgm:pt modelId="{417B4FCC-E4FF-473C-BDF1-849ABE426B37}" type="parTrans" cxnId="{4E6FA125-72A0-4DE0-842F-2BF773C10D9A}">
      <dgm:prSet/>
      <dgm:spPr/>
      <dgm:t>
        <a:bodyPr/>
        <a:lstStyle/>
        <a:p>
          <a:endParaRPr lang="en-US">
            <a:solidFill>
              <a:schemeClr val="bg1"/>
            </a:solidFill>
          </a:endParaRPr>
        </a:p>
      </dgm:t>
    </dgm:pt>
    <dgm:pt modelId="{29A46EDC-2688-438A-A7DA-168FF6255448}" type="sibTrans" cxnId="{4E6FA125-72A0-4DE0-842F-2BF773C10D9A}">
      <dgm:prSet/>
      <dgm:spPr/>
      <dgm:t>
        <a:bodyPr/>
        <a:lstStyle/>
        <a:p>
          <a:endParaRPr lang="en-US">
            <a:solidFill>
              <a:schemeClr val="bg1"/>
            </a:solidFill>
          </a:endParaRPr>
        </a:p>
      </dgm:t>
    </dgm:pt>
    <dgm:pt modelId="{82180DE2-7343-4752-9E82-8F8D74CE519C}">
      <dgm:prSet/>
      <dgm: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Penetration</a:t>
          </a:r>
        </a:p>
        <a:p>
          <a:pPr>
            <a:buNone/>
          </a:pPr>
          <a:r>
            <a:rPr lang="en-GB" dirty="0">
              <a:solidFill>
                <a:srgbClr val="FFFFFF"/>
              </a:solidFill>
              <a:latin typeface="Franklin Gothic Book"/>
              <a:ea typeface="+mn-ea"/>
              <a:cs typeface="+mn-cs"/>
            </a:rPr>
            <a:t>Initial low price – Price increase</a:t>
          </a:r>
          <a:endParaRPr lang="en-US" dirty="0">
            <a:solidFill>
              <a:srgbClr val="FFFFFF"/>
            </a:solidFill>
            <a:latin typeface="Franklin Gothic Book"/>
            <a:ea typeface="+mn-ea"/>
            <a:cs typeface="+mn-cs"/>
          </a:endParaRPr>
        </a:p>
      </dgm:t>
    </dgm:pt>
    <dgm:pt modelId="{FDFF5FE6-1605-42A6-977F-D1BB4F4A8415}" type="parTrans" cxnId="{7F312AF4-02CF-4818-B133-B5BDFE15ABBA}">
      <dgm:prSet/>
      <dgm:spPr/>
      <dgm:t>
        <a:bodyPr/>
        <a:lstStyle/>
        <a:p>
          <a:endParaRPr lang="en-US">
            <a:solidFill>
              <a:schemeClr val="bg1"/>
            </a:solidFill>
          </a:endParaRPr>
        </a:p>
      </dgm:t>
    </dgm:pt>
    <dgm:pt modelId="{6A4ACE98-BDFA-432B-8854-6A80E57C3268}" type="sibTrans" cxnId="{7F312AF4-02CF-4818-B133-B5BDFE15ABBA}">
      <dgm:prSet/>
      <dgm:spPr/>
      <dgm:t>
        <a:bodyPr/>
        <a:lstStyle/>
        <a:p>
          <a:endParaRPr lang="en-US">
            <a:solidFill>
              <a:schemeClr val="bg1"/>
            </a:solidFill>
          </a:endParaRPr>
        </a:p>
      </dgm:t>
    </dgm:pt>
    <dgm:pt modelId="{CAB55A12-168A-4D03-980F-B6637F254D9A}">
      <dgm:prSet/>
      <dgm: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Economy</a:t>
          </a:r>
        </a:p>
        <a:p>
          <a:pPr>
            <a:buNone/>
          </a:pPr>
          <a:r>
            <a:rPr lang="en-GB" dirty="0">
              <a:solidFill>
                <a:srgbClr val="FFFFFF"/>
              </a:solidFill>
              <a:latin typeface="Franklin Gothic Book"/>
              <a:ea typeface="+mn-ea"/>
              <a:cs typeface="+mn-cs"/>
            </a:rPr>
            <a:t>Deliberate setting of low price</a:t>
          </a:r>
          <a:endParaRPr lang="en-US" dirty="0">
            <a:solidFill>
              <a:srgbClr val="FFFFFF"/>
            </a:solidFill>
            <a:latin typeface="Franklin Gothic Book"/>
            <a:ea typeface="+mn-ea"/>
            <a:cs typeface="+mn-cs"/>
          </a:endParaRPr>
        </a:p>
      </dgm:t>
    </dgm:pt>
    <dgm:pt modelId="{71A3D5EC-ABC6-4538-9EDC-75923B621124}" type="parTrans" cxnId="{B8505DD0-D64F-460A-88B2-7924077D03E8}">
      <dgm:prSet/>
      <dgm:spPr/>
      <dgm:t>
        <a:bodyPr/>
        <a:lstStyle/>
        <a:p>
          <a:endParaRPr lang="en-US">
            <a:solidFill>
              <a:schemeClr val="bg1"/>
            </a:solidFill>
          </a:endParaRPr>
        </a:p>
      </dgm:t>
    </dgm:pt>
    <dgm:pt modelId="{B7246683-A5C0-4DAC-AC32-F739B797D02C}" type="sibTrans" cxnId="{B8505DD0-D64F-460A-88B2-7924077D03E8}">
      <dgm:prSet/>
      <dgm:spPr/>
      <dgm:t>
        <a:bodyPr/>
        <a:lstStyle/>
        <a:p>
          <a:endParaRPr lang="en-US">
            <a:solidFill>
              <a:schemeClr val="bg1"/>
            </a:solidFill>
          </a:endParaRPr>
        </a:p>
      </dgm:t>
    </dgm:pt>
    <dgm:pt modelId="{44F3E20F-8F0D-47BF-92D3-465E4D399805}">
      <dgm:prSet/>
      <dgm: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Skim</a:t>
          </a:r>
        </a:p>
        <a:p>
          <a:pPr>
            <a:buNone/>
          </a:pPr>
          <a:r>
            <a:rPr lang="en-GB" dirty="0">
              <a:solidFill>
                <a:srgbClr val="FFFFFF"/>
              </a:solidFill>
              <a:latin typeface="Franklin Gothic Book"/>
              <a:ea typeface="+mn-ea"/>
              <a:cs typeface="+mn-cs"/>
            </a:rPr>
            <a:t>High initial price – Price lowers</a:t>
          </a:r>
          <a:endParaRPr lang="en-US" dirty="0">
            <a:solidFill>
              <a:srgbClr val="FFFFFF"/>
            </a:solidFill>
            <a:latin typeface="Franklin Gothic Book"/>
            <a:ea typeface="+mn-ea"/>
            <a:cs typeface="+mn-cs"/>
          </a:endParaRPr>
        </a:p>
      </dgm:t>
    </dgm:pt>
    <dgm:pt modelId="{1A3086BD-1A80-42FC-A401-21FABBD41320}" type="parTrans" cxnId="{90D154CC-3608-4310-9B5F-EA9D0B32C3E7}">
      <dgm:prSet/>
      <dgm:spPr/>
      <dgm:t>
        <a:bodyPr/>
        <a:lstStyle/>
        <a:p>
          <a:endParaRPr lang="en-US">
            <a:solidFill>
              <a:schemeClr val="bg1"/>
            </a:solidFill>
          </a:endParaRPr>
        </a:p>
      </dgm:t>
    </dgm:pt>
    <dgm:pt modelId="{2D52801B-AE82-462B-BA85-2C828E9EAC4E}" type="sibTrans" cxnId="{90D154CC-3608-4310-9B5F-EA9D0B32C3E7}">
      <dgm:prSet/>
      <dgm:spPr/>
      <dgm:t>
        <a:bodyPr/>
        <a:lstStyle/>
        <a:p>
          <a:endParaRPr lang="en-US">
            <a:solidFill>
              <a:schemeClr val="bg1"/>
            </a:solidFill>
          </a:endParaRPr>
        </a:p>
      </dgm:t>
    </dgm:pt>
    <dgm:pt modelId="{B1CCAF8C-7410-4F91-82AB-13B297FD2D77}">
      <dgm:prSet/>
      <dgm:spPr>
        <a:xfrm>
          <a:off x="132645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Psychological</a:t>
          </a:r>
        </a:p>
        <a:p>
          <a:pPr>
            <a:buNone/>
          </a:pPr>
          <a:r>
            <a:rPr lang="en-GB" dirty="0">
              <a:solidFill>
                <a:srgbClr val="FFFFFF"/>
              </a:solidFill>
              <a:latin typeface="Franklin Gothic Book"/>
              <a:ea typeface="+mn-ea"/>
              <a:cs typeface="+mn-cs"/>
            </a:rPr>
            <a:t>Customers emotive response – High quality with high price</a:t>
          </a:r>
          <a:endParaRPr lang="en-US" dirty="0">
            <a:solidFill>
              <a:srgbClr val="FFFFFF"/>
            </a:solidFill>
            <a:latin typeface="Franklin Gothic Book"/>
            <a:ea typeface="+mn-ea"/>
            <a:cs typeface="+mn-cs"/>
          </a:endParaRPr>
        </a:p>
      </dgm:t>
    </dgm:pt>
    <dgm:pt modelId="{78B97CED-A70D-45B6-927B-3BC4AE7B8372}" type="parTrans" cxnId="{39F6A41D-1BCF-4160-BA09-163D75F54522}">
      <dgm:prSet/>
      <dgm:spPr/>
      <dgm:t>
        <a:bodyPr/>
        <a:lstStyle/>
        <a:p>
          <a:endParaRPr lang="en-US">
            <a:solidFill>
              <a:schemeClr val="bg1"/>
            </a:solidFill>
          </a:endParaRPr>
        </a:p>
      </dgm:t>
    </dgm:pt>
    <dgm:pt modelId="{6F3EE4C6-1874-49CE-B805-95A8516FC38D}" type="sibTrans" cxnId="{39F6A41D-1BCF-4160-BA09-163D75F54522}">
      <dgm:prSet/>
      <dgm:spPr/>
      <dgm:t>
        <a:bodyPr/>
        <a:lstStyle/>
        <a:p>
          <a:endParaRPr lang="en-US">
            <a:solidFill>
              <a:schemeClr val="bg1"/>
            </a:solidFill>
          </a:endParaRPr>
        </a:p>
      </dgm:t>
    </dgm:pt>
    <dgm:pt modelId="{69B895F6-9D1E-4692-ACFA-4F8457306295}">
      <dgm:prSet/>
      <dgm:spPr>
        <a:xfrm>
          <a:off x="397329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Captive</a:t>
          </a:r>
        </a:p>
        <a:p>
          <a:pPr>
            <a:buNone/>
          </a:pPr>
          <a:r>
            <a:rPr lang="en-GB" dirty="0">
              <a:solidFill>
                <a:srgbClr val="FFFFFF"/>
              </a:solidFill>
              <a:latin typeface="Franklin Gothic Book"/>
              <a:ea typeface="+mn-ea"/>
              <a:cs typeface="+mn-cs"/>
            </a:rPr>
            <a:t>Product consumables, e.g. razors at low cost – Replacement blades priced high</a:t>
          </a:r>
          <a:endParaRPr lang="en-US" dirty="0">
            <a:solidFill>
              <a:srgbClr val="FFFFFF"/>
            </a:solidFill>
            <a:latin typeface="Franklin Gothic Book"/>
            <a:ea typeface="+mn-ea"/>
            <a:cs typeface="+mn-cs"/>
          </a:endParaRPr>
        </a:p>
      </dgm:t>
    </dgm:pt>
    <dgm:pt modelId="{C2DFBEBE-C5D2-42DF-A49B-C04F10C6B3F7}" type="parTrans" cxnId="{3CBD0A14-858E-480E-91B3-52736382597A}">
      <dgm:prSet/>
      <dgm:spPr/>
      <dgm:t>
        <a:bodyPr/>
        <a:lstStyle/>
        <a:p>
          <a:endParaRPr lang="en-US">
            <a:solidFill>
              <a:schemeClr val="bg1"/>
            </a:solidFill>
          </a:endParaRPr>
        </a:p>
      </dgm:t>
    </dgm:pt>
    <dgm:pt modelId="{817C8CBA-66B3-4A20-82D3-FDD94083F607}" type="sibTrans" cxnId="{3CBD0A14-858E-480E-91B3-52736382597A}">
      <dgm:prSet/>
      <dgm:spPr/>
      <dgm:t>
        <a:bodyPr/>
        <a:lstStyle/>
        <a:p>
          <a:endParaRPr lang="en-US">
            <a:solidFill>
              <a:schemeClr val="bg1"/>
            </a:solidFill>
          </a:endParaRPr>
        </a:p>
      </dgm:t>
    </dgm:pt>
    <dgm:pt modelId="{53EC3091-6989-44AC-A790-CF36EEE48D15}">
      <dgm:prSet/>
      <dgm:spPr>
        <a:xfrm>
          <a:off x="6620136"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Product Line</a:t>
          </a:r>
        </a:p>
        <a:p>
          <a:pPr>
            <a:buNone/>
          </a:pPr>
          <a:r>
            <a:rPr lang="en-GB" dirty="0">
              <a:solidFill>
                <a:srgbClr val="FFFFFF"/>
              </a:solidFill>
              <a:latin typeface="Franklin Gothic Book"/>
              <a:ea typeface="+mn-ea"/>
              <a:cs typeface="+mn-cs"/>
            </a:rPr>
            <a:t>Different prices for perceived different quality levels within the same Product Range</a:t>
          </a:r>
          <a:endParaRPr lang="en-US" dirty="0">
            <a:solidFill>
              <a:srgbClr val="FFFFFF"/>
            </a:solidFill>
            <a:latin typeface="Franklin Gothic Book"/>
            <a:ea typeface="+mn-ea"/>
            <a:cs typeface="+mn-cs"/>
          </a:endParaRPr>
        </a:p>
      </dgm:t>
    </dgm:pt>
    <dgm:pt modelId="{0250CA07-613F-4CD0-AEA3-1664AE48B6B1}" type="parTrans" cxnId="{5FA6BCD2-19C3-4CD5-B427-367AB335FE73}">
      <dgm:prSet/>
      <dgm:spPr/>
      <dgm:t>
        <a:bodyPr/>
        <a:lstStyle/>
        <a:p>
          <a:endParaRPr lang="en-US">
            <a:solidFill>
              <a:schemeClr val="bg1"/>
            </a:solidFill>
          </a:endParaRPr>
        </a:p>
      </dgm:t>
    </dgm:pt>
    <dgm:pt modelId="{6A82FB7F-B71F-4549-A96A-73BE04E3136B}" type="sibTrans" cxnId="{5FA6BCD2-19C3-4CD5-B427-367AB335FE73}">
      <dgm:prSet/>
      <dgm:spPr/>
      <dgm:t>
        <a:bodyPr/>
        <a:lstStyle/>
        <a:p>
          <a:endParaRPr lang="en-US">
            <a:solidFill>
              <a:schemeClr val="bg1"/>
            </a:solidFill>
          </a:endParaRPr>
        </a:p>
      </dgm:t>
    </dgm:pt>
    <dgm:pt modelId="{7C7AC02C-143B-4872-8B32-67EC998288CE}">
      <dgm:prSet/>
      <dgm:spPr>
        <a:xfrm>
          <a:off x="6620136" y="2175661"/>
          <a:ext cx="2406219" cy="1443731"/>
        </a:xfr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gm:spPr>
      <dgm:t>
        <a:bodyPr/>
        <a:lstStyle/>
        <a:p>
          <a:pPr>
            <a:buNone/>
          </a:pPr>
          <a:r>
            <a:rPr lang="en-GB" b="1" dirty="0">
              <a:solidFill>
                <a:srgbClr val="FFFFFF"/>
              </a:solidFill>
              <a:latin typeface="Franklin Gothic Book"/>
              <a:ea typeface="+mn-ea"/>
              <a:cs typeface="+mn-cs"/>
            </a:rPr>
            <a:t>Competitive</a:t>
          </a:r>
        </a:p>
        <a:p>
          <a:pPr>
            <a:buNone/>
          </a:pPr>
          <a:endParaRPr lang="en-GB" b="1" dirty="0">
            <a:solidFill>
              <a:srgbClr val="FFFFFF"/>
            </a:solidFill>
            <a:latin typeface="Franklin Gothic Book"/>
            <a:ea typeface="+mn-ea"/>
            <a:cs typeface="+mn-cs"/>
          </a:endParaRPr>
        </a:p>
        <a:p>
          <a:pPr>
            <a:buNone/>
          </a:pPr>
          <a:r>
            <a:rPr lang="en-GB" dirty="0">
              <a:solidFill>
                <a:srgbClr val="FFFFFF"/>
              </a:solidFill>
              <a:latin typeface="Franklin Gothic Book"/>
              <a:ea typeface="+mn-ea"/>
              <a:cs typeface="+mn-cs"/>
            </a:rPr>
            <a:t>Setting prices based on your competition</a:t>
          </a:r>
          <a:endParaRPr lang="en-US" dirty="0">
            <a:solidFill>
              <a:srgbClr val="FFFFFF"/>
            </a:solidFill>
            <a:latin typeface="Franklin Gothic Book"/>
            <a:ea typeface="+mn-ea"/>
            <a:cs typeface="+mn-cs"/>
          </a:endParaRPr>
        </a:p>
      </dgm:t>
    </dgm:pt>
    <dgm:pt modelId="{247995A5-5CD5-4FE7-8938-BA8AF8CA294D}" type="parTrans" cxnId="{217187FF-581C-43AA-A98E-C8C4F4A890F3}">
      <dgm:prSet/>
      <dgm:spPr/>
      <dgm:t>
        <a:bodyPr/>
        <a:lstStyle/>
        <a:p>
          <a:endParaRPr lang="en-GB"/>
        </a:p>
      </dgm:t>
    </dgm:pt>
    <dgm:pt modelId="{D020002C-36B4-4980-89A6-BF44ED1ECA0C}" type="sibTrans" cxnId="{217187FF-581C-43AA-A98E-C8C4F4A890F3}">
      <dgm:prSet/>
      <dgm:spPr/>
      <dgm:t>
        <a:bodyPr/>
        <a:lstStyle/>
        <a:p>
          <a:endParaRPr lang="en-GB"/>
        </a:p>
      </dgm:t>
    </dgm:pt>
    <dgm:pt modelId="{37167930-B145-496B-A8B1-FE1A5207190F}" type="pres">
      <dgm:prSet presAssocID="{BCD96A10-6529-4224-A945-4E1216A327BA}" presName="diagram" presStyleCnt="0">
        <dgm:presLayoutVars>
          <dgm:dir/>
          <dgm:resizeHandles val="exact"/>
        </dgm:presLayoutVars>
      </dgm:prSet>
      <dgm:spPr/>
    </dgm:pt>
    <dgm:pt modelId="{48B19187-75D3-42B8-8B9F-E45872543A80}" type="pres">
      <dgm:prSet presAssocID="{5583F30C-ADB3-49C5-8255-FD5DFE0251ED}" presName="node" presStyleLbl="node1" presStyleIdx="0" presStyleCnt="8">
        <dgm:presLayoutVars>
          <dgm:bulletEnabled val="1"/>
        </dgm:presLayoutVars>
      </dgm:prSet>
      <dgm:spPr/>
    </dgm:pt>
    <dgm:pt modelId="{31B340CA-325D-4EC0-8532-09F2FC20011D}" type="pres">
      <dgm:prSet presAssocID="{29A46EDC-2688-438A-A7DA-168FF6255448}" presName="sibTrans" presStyleCnt="0"/>
      <dgm:spPr/>
    </dgm:pt>
    <dgm:pt modelId="{38AEB850-C030-438D-8D3C-C6FE0EA0C1CF}" type="pres">
      <dgm:prSet presAssocID="{82180DE2-7343-4752-9E82-8F8D74CE519C}" presName="node" presStyleLbl="node1" presStyleIdx="1" presStyleCnt="8">
        <dgm:presLayoutVars>
          <dgm:bulletEnabled val="1"/>
        </dgm:presLayoutVars>
      </dgm:prSet>
      <dgm:spPr/>
    </dgm:pt>
    <dgm:pt modelId="{DC1ECDAD-BA53-4390-BC45-754B8C75480D}" type="pres">
      <dgm:prSet presAssocID="{6A4ACE98-BDFA-432B-8854-6A80E57C3268}" presName="sibTrans" presStyleCnt="0"/>
      <dgm:spPr/>
    </dgm:pt>
    <dgm:pt modelId="{75CB8114-076B-4A70-BB71-DA50A3A29205}" type="pres">
      <dgm:prSet presAssocID="{CAB55A12-168A-4D03-980F-B6637F254D9A}" presName="node" presStyleLbl="node1" presStyleIdx="2" presStyleCnt="8">
        <dgm:presLayoutVars>
          <dgm:bulletEnabled val="1"/>
        </dgm:presLayoutVars>
      </dgm:prSet>
      <dgm:spPr/>
    </dgm:pt>
    <dgm:pt modelId="{283E9781-BC7A-435B-AF41-5AAC710D0A09}" type="pres">
      <dgm:prSet presAssocID="{B7246683-A5C0-4DAC-AC32-F739B797D02C}" presName="sibTrans" presStyleCnt="0"/>
      <dgm:spPr/>
    </dgm:pt>
    <dgm:pt modelId="{A9F820AC-0528-49F5-B47F-FE85D19E1D3F}" type="pres">
      <dgm:prSet presAssocID="{44F3E20F-8F0D-47BF-92D3-465E4D399805}" presName="node" presStyleLbl="node1" presStyleIdx="3" presStyleCnt="8">
        <dgm:presLayoutVars>
          <dgm:bulletEnabled val="1"/>
        </dgm:presLayoutVars>
      </dgm:prSet>
      <dgm:spPr/>
    </dgm:pt>
    <dgm:pt modelId="{963050B3-DC2D-4441-8E93-250D23F22BAF}" type="pres">
      <dgm:prSet presAssocID="{2D52801B-AE82-462B-BA85-2C828E9EAC4E}" presName="sibTrans" presStyleCnt="0"/>
      <dgm:spPr/>
    </dgm:pt>
    <dgm:pt modelId="{0722AD5F-D428-4664-93E8-B927325DFDC9}" type="pres">
      <dgm:prSet presAssocID="{B1CCAF8C-7410-4F91-82AB-13B297FD2D77}" presName="node" presStyleLbl="node1" presStyleIdx="4" presStyleCnt="8">
        <dgm:presLayoutVars>
          <dgm:bulletEnabled val="1"/>
        </dgm:presLayoutVars>
      </dgm:prSet>
      <dgm:spPr/>
    </dgm:pt>
    <dgm:pt modelId="{A4A37BED-1061-49E8-AD85-64C6B0CAEB27}" type="pres">
      <dgm:prSet presAssocID="{6F3EE4C6-1874-49CE-B805-95A8516FC38D}" presName="sibTrans" presStyleCnt="0"/>
      <dgm:spPr/>
    </dgm:pt>
    <dgm:pt modelId="{704EF9F4-6253-4CAD-9770-F8C3325D5A20}" type="pres">
      <dgm:prSet presAssocID="{69B895F6-9D1E-4692-ACFA-4F8457306295}" presName="node" presStyleLbl="node1" presStyleIdx="5" presStyleCnt="8">
        <dgm:presLayoutVars>
          <dgm:bulletEnabled val="1"/>
        </dgm:presLayoutVars>
      </dgm:prSet>
      <dgm:spPr/>
    </dgm:pt>
    <dgm:pt modelId="{470171EE-F6C6-4786-B95E-372D7A2CFBBE}" type="pres">
      <dgm:prSet presAssocID="{817C8CBA-66B3-4A20-82D3-FDD94083F607}" presName="sibTrans" presStyleCnt="0"/>
      <dgm:spPr/>
    </dgm:pt>
    <dgm:pt modelId="{D2EA063A-1E8D-453D-9660-E462000E2549}" type="pres">
      <dgm:prSet presAssocID="{53EC3091-6989-44AC-A790-CF36EEE48D15}" presName="node" presStyleLbl="node1" presStyleIdx="6" presStyleCnt="8" custAng="0">
        <dgm:presLayoutVars>
          <dgm:bulletEnabled val="1"/>
        </dgm:presLayoutVars>
      </dgm:prSet>
      <dgm:spPr/>
    </dgm:pt>
    <dgm:pt modelId="{7850EC76-C331-450F-8B8E-B3A6D19A90D5}" type="pres">
      <dgm:prSet presAssocID="{6A82FB7F-B71F-4549-A96A-73BE04E3136B}" presName="sibTrans" presStyleCnt="0"/>
      <dgm:spPr/>
    </dgm:pt>
    <dgm:pt modelId="{8CCE482B-ECF6-4DAF-B725-E50B70F581EE}" type="pres">
      <dgm:prSet presAssocID="{7C7AC02C-143B-4872-8B32-67EC998288CE}" presName="node" presStyleLbl="node1" presStyleIdx="7" presStyleCnt="8" custAng="0">
        <dgm:presLayoutVars>
          <dgm:bulletEnabled val="1"/>
        </dgm:presLayoutVars>
      </dgm:prSet>
      <dgm:spPr>
        <a:prstGeom prst="rect">
          <a:avLst/>
        </a:prstGeom>
      </dgm:spPr>
    </dgm:pt>
  </dgm:ptLst>
  <dgm:cxnLst>
    <dgm:cxn modelId="{3CBD0A14-858E-480E-91B3-52736382597A}" srcId="{BCD96A10-6529-4224-A945-4E1216A327BA}" destId="{69B895F6-9D1E-4692-ACFA-4F8457306295}" srcOrd="5" destOrd="0" parTransId="{C2DFBEBE-C5D2-42DF-A49B-C04F10C6B3F7}" sibTransId="{817C8CBA-66B3-4A20-82D3-FDD94083F607}"/>
    <dgm:cxn modelId="{39F6A41D-1BCF-4160-BA09-163D75F54522}" srcId="{BCD96A10-6529-4224-A945-4E1216A327BA}" destId="{B1CCAF8C-7410-4F91-82AB-13B297FD2D77}" srcOrd="4" destOrd="0" parTransId="{78B97CED-A70D-45B6-927B-3BC4AE7B8372}" sibTransId="{6F3EE4C6-1874-49CE-B805-95A8516FC38D}"/>
    <dgm:cxn modelId="{4E6FA125-72A0-4DE0-842F-2BF773C10D9A}" srcId="{BCD96A10-6529-4224-A945-4E1216A327BA}" destId="{5583F30C-ADB3-49C5-8255-FD5DFE0251ED}" srcOrd="0" destOrd="0" parTransId="{417B4FCC-E4FF-473C-BDF1-849ABE426B37}" sibTransId="{29A46EDC-2688-438A-A7DA-168FF6255448}"/>
    <dgm:cxn modelId="{98BC2926-075D-4AC6-AE0F-A8C68D919D8E}" type="presOf" srcId="{69B895F6-9D1E-4692-ACFA-4F8457306295}" destId="{704EF9F4-6253-4CAD-9770-F8C3325D5A20}" srcOrd="0" destOrd="0" presId="urn:microsoft.com/office/officeart/2005/8/layout/default"/>
    <dgm:cxn modelId="{0DDA8C32-2D19-4108-9831-2CBE8E724694}" type="presOf" srcId="{44F3E20F-8F0D-47BF-92D3-465E4D399805}" destId="{A9F820AC-0528-49F5-B47F-FE85D19E1D3F}" srcOrd="0" destOrd="0" presId="urn:microsoft.com/office/officeart/2005/8/layout/default"/>
    <dgm:cxn modelId="{BED91C6B-A8F5-427F-A514-3ED7C3F586BD}" type="presOf" srcId="{BCD96A10-6529-4224-A945-4E1216A327BA}" destId="{37167930-B145-496B-A8B1-FE1A5207190F}" srcOrd="0" destOrd="0" presId="urn:microsoft.com/office/officeart/2005/8/layout/default"/>
    <dgm:cxn modelId="{3764EBA1-95FB-4444-8038-CCE242FA2ABD}" type="presOf" srcId="{53EC3091-6989-44AC-A790-CF36EEE48D15}" destId="{D2EA063A-1E8D-453D-9660-E462000E2549}" srcOrd="0" destOrd="0" presId="urn:microsoft.com/office/officeart/2005/8/layout/default"/>
    <dgm:cxn modelId="{EBE513AB-F0D9-4ABB-96DE-B31BD213C151}" type="presOf" srcId="{CAB55A12-168A-4D03-980F-B6637F254D9A}" destId="{75CB8114-076B-4A70-BB71-DA50A3A29205}" srcOrd="0" destOrd="0" presId="urn:microsoft.com/office/officeart/2005/8/layout/default"/>
    <dgm:cxn modelId="{DDF2F9AE-7993-4781-8900-2B336E04FF66}" type="presOf" srcId="{82180DE2-7343-4752-9E82-8F8D74CE519C}" destId="{38AEB850-C030-438D-8D3C-C6FE0EA0C1CF}" srcOrd="0" destOrd="0" presId="urn:microsoft.com/office/officeart/2005/8/layout/default"/>
    <dgm:cxn modelId="{2A9095C5-3C63-42DE-8275-85CB656A8984}" type="presOf" srcId="{B1CCAF8C-7410-4F91-82AB-13B297FD2D77}" destId="{0722AD5F-D428-4664-93E8-B927325DFDC9}" srcOrd="0" destOrd="0" presId="urn:microsoft.com/office/officeart/2005/8/layout/default"/>
    <dgm:cxn modelId="{1CA628C7-3B32-43C6-A577-D8366C60A0D5}" type="presOf" srcId="{7C7AC02C-143B-4872-8B32-67EC998288CE}" destId="{8CCE482B-ECF6-4DAF-B725-E50B70F581EE}" srcOrd="0" destOrd="0" presId="urn:microsoft.com/office/officeart/2005/8/layout/default"/>
    <dgm:cxn modelId="{90D154CC-3608-4310-9B5F-EA9D0B32C3E7}" srcId="{BCD96A10-6529-4224-A945-4E1216A327BA}" destId="{44F3E20F-8F0D-47BF-92D3-465E4D399805}" srcOrd="3" destOrd="0" parTransId="{1A3086BD-1A80-42FC-A401-21FABBD41320}" sibTransId="{2D52801B-AE82-462B-BA85-2C828E9EAC4E}"/>
    <dgm:cxn modelId="{B8505DD0-D64F-460A-88B2-7924077D03E8}" srcId="{BCD96A10-6529-4224-A945-4E1216A327BA}" destId="{CAB55A12-168A-4D03-980F-B6637F254D9A}" srcOrd="2" destOrd="0" parTransId="{71A3D5EC-ABC6-4538-9EDC-75923B621124}" sibTransId="{B7246683-A5C0-4DAC-AC32-F739B797D02C}"/>
    <dgm:cxn modelId="{5FA6BCD2-19C3-4CD5-B427-367AB335FE73}" srcId="{BCD96A10-6529-4224-A945-4E1216A327BA}" destId="{53EC3091-6989-44AC-A790-CF36EEE48D15}" srcOrd="6" destOrd="0" parTransId="{0250CA07-613F-4CD0-AEA3-1664AE48B6B1}" sibTransId="{6A82FB7F-B71F-4549-A96A-73BE04E3136B}"/>
    <dgm:cxn modelId="{35509FD5-6D48-4A54-B04C-DB004703AC1D}" type="presOf" srcId="{5583F30C-ADB3-49C5-8255-FD5DFE0251ED}" destId="{48B19187-75D3-42B8-8B9F-E45872543A80}" srcOrd="0" destOrd="0" presId="urn:microsoft.com/office/officeart/2005/8/layout/default"/>
    <dgm:cxn modelId="{7F312AF4-02CF-4818-B133-B5BDFE15ABBA}" srcId="{BCD96A10-6529-4224-A945-4E1216A327BA}" destId="{82180DE2-7343-4752-9E82-8F8D74CE519C}" srcOrd="1" destOrd="0" parTransId="{FDFF5FE6-1605-42A6-977F-D1BB4F4A8415}" sibTransId="{6A4ACE98-BDFA-432B-8854-6A80E57C3268}"/>
    <dgm:cxn modelId="{217187FF-581C-43AA-A98E-C8C4F4A890F3}" srcId="{BCD96A10-6529-4224-A945-4E1216A327BA}" destId="{7C7AC02C-143B-4872-8B32-67EC998288CE}" srcOrd="7" destOrd="0" parTransId="{247995A5-5CD5-4FE7-8938-BA8AF8CA294D}" sibTransId="{D020002C-36B4-4980-89A6-BF44ED1ECA0C}"/>
    <dgm:cxn modelId="{984507E6-CC86-421E-BCE7-2E31C3FBABF0}" type="presParOf" srcId="{37167930-B145-496B-A8B1-FE1A5207190F}" destId="{48B19187-75D3-42B8-8B9F-E45872543A80}" srcOrd="0" destOrd="0" presId="urn:microsoft.com/office/officeart/2005/8/layout/default"/>
    <dgm:cxn modelId="{A79AC71C-8472-4044-BC0C-BD5072AFC1D4}" type="presParOf" srcId="{37167930-B145-496B-A8B1-FE1A5207190F}" destId="{31B340CA-325D-4EC0-8532-09F2FC20011D}" srcOrd="1" destOrd="0" presId="urn:microsoft.com/office/officeart/2005/8/layout/default"/>
    <dgm:cxn modelId="{DC78C57A-74F7-4CC5-930C-9455D143AE04}" type="presParOf" srcId="{37167930-B145-496B-A8B1-FE1A5207190F}" destId="{38AEB850-C030-438D-8D3C-C6FE0EA0C1CF}" srcOrd="2" destOrd="0" presId="urn:microsoft.com/office/officeart/2005/8/layout/default"/>
    <dgm:cxn modelId="{0CF2FFB6-06C2-4B11-9C51-C8CA459CA1E6}" type="presParOf" srcId="{37167930-B145-496B-A8B1-FE1A5207190F}" destId="{DC1ECDAD-BA53-4390-BC45-754B8C75480D}" srcOrd="3" destOrd="0" presId="urn:microsoft.com/office/officeart/2005/8/layout/default"/>
    <dgm:cxn modelId="{9A40A6C2-8163-42B5-81A7-4F3CA45C84F4}" type="presParOf" srcId="{37167930-B145-496B-A8B1-FE1A5207190F}" destId="{75CB8114-076B-4A70-BB71-DA50A3A29205}" srcOrd="4" destOrd="0" presId="urn:microsoft.com/office/officeart/2005/8/layout/default"/>
    <dgm:cxn modelId="{D4C36CE4-C9AC-421C-BA0D-5E139304994B}" type="presParOf" srcId="{37167930-B145-496B-A8B1-FE1A5207190F}" destId="{283E9781-BC7A-435B-AF41-5AAC710D0A09}" srcOrd="5" destOrd="0" presId="urn:microsoft.com/office/officeart/2005/8/layout/default"/>
    <dgm:cxn modelId="{11E0478F-4163-4B1F-93B6-59FF959EEFEA}" type="presParOf" srcId="{37167930-B145-496B-A8B1-FE1A5207190F}" destId="{A9F820AC-0528-49F5-B47F-FE85D19E1D3F}" srcOrd="6" destOrd="0" presId="urn:microsoft.com/office/officeart/2005/8/layout/default"/>
    <dgm:cxn modelId="{5D666850-CB29-4D7E-BC80-A19A69C6E86D}" type="presParOf" srcId="{37167930-B145-496B-A8B1-FE1A5207190F}" destId="{963050B3-DC2D-4441-8E93-250D23F22BAF}" srcOrd="7" destOrd="0" presId="urn:microsoft.com/office/officeart/2005/8/layout/default"/>
    <dgm:cxn modelId="{82F2145D-0080-41D6-A2A8-AEA334BA3D5A}" type="presParOf" srcId="{37167930-B145-496B-A8B1-FE1A5207190F}" destId="{0722AD5F-D428-4664-93E8-B927325DFDC9}" srcOrd="8" destOrd="0" presId="urn:microsoft.com/office/officeart/2005/8/layout/default"/>
    <dgm:cxn modelId="{8EF6D5E3-7533-462E-A6CB-16A3A72CBA5E}" type="presParOf" srcId="{37167930-B145-496B-A8B1-FE1A5207190F}" destId="{A4A37BED-1061-49E8-AD85-64C6B0CAEB27}" srcOrd="9" destOrd="0" presId="urn:microsoft.com/office/officeart/2005/8/layout/default"/>
    <dgm:cxn modelId="{7AEE0664-3250-4E51-8AED-4A61FE5757D4}" type="presParOf" srcId="{37167930-B145-496B-A8B1-FE1A5207190F}" destId="{704EF9F4-6253-4CAD-9770-F8C3325D5A20}" srcOrd="10" destOrd="0" presId="urn:microsoft.com/office/officeart/2005/8/layout/default"/>
    <dgm:cxn modelId="{E091346F-D12B-47E1-AF35-8EB995336BFC}" type="presParOf" srcId="{37167930-B145-496B-A8B1-FE1A5207190F}" destId="{470171EE-F6C6-4786-B95E-372D7A2CFBBE}" srcOrd="11" destOrd="0" presId="urn:microsoft.com/office/officeart/2005/8/layout/default"/>
    <dgm:cxn modelId="{C83C2622-2EDD-47EF-A9BC-FF7C1A52758E}" type="presParOf" srcId="{37167930-B145-496B-A8B1-FE1A5207190F}" destId="{D2EA063A-1E8D-453D-9660-E462000E2549}" srcOrd="12" destOrd="0" presId="urn:microsoft.com/office/officeart/2005/8/layout/default"/>
    <dgm:cxn modelId="{20BABAC3-D666-4A70-A93D-C58E229B6078}" type="presParOf" srcId="{37167930-B145-496B-A8B1-FE1A5207190F}" destId="{7850EC76-C331-450F-8B8E-B3A6D19A90D5}" srcOrd="13" destOrd="0" presId="urn:microsoft.com/office/officeart/2005/8/layout/default"/>
    <dgm:cxn modelId="{2BCE08C2-6908-472B-AA7F-9CA6E9D23948}" type="presParOf" srcId="{37167930-B145-496B-A8B1-FE1A5207190F}" destId="{8CCE482B-ECF6-4DAF-B725-E50B70F581E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BB93C-E643-4BA8-B140-055B780CA51B}">
      <dsp:nvSpPr>
        <dsp:cNvPr id="0" name=""/>
        <dsp:cNvSpPr/>
      </dsp:nvSpPr>
      <dsp:spPr>
        <a:xfrm>
          <a:off x="4986286" y="2670727"/>
          <a:ext cx="1762414" cy="1762414"/>
        </a:xfrm>
        <a:prstGeom prst="ellipse">
          <a:avLst/>
        </a:prstGeom>
        <a:solidFill>
          <a:schemeClr val="accent2">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The Marketing Mix </a:t>
          </a:r>
        </a:p>
      </dsp:txBody>
      <dsp:txXfrm>
        <a:off x="5244386" y="2928827"/>
        <a:ext cx="1246214" cy="1246214"/>
      </dsp:txXfrm>
    </dsp:sp>
    <dsp:sp modelId="{AB669D11-CC15-4C2B-BA40-62D040574708}">
      <dsp:nvSpPr>
        <dsp:cNvPr id="0" name=""/>
        <dsp:cNvSpPr/>
      </dsp:nvSpPr>
      <dsp:spPr>
        <a:xfrm rot="16200000">
          <a:off x="5426075" y="221579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845423" y="2207238"/>
        <a:ext cx="44141" cy="44141"/>
      </dsp:txXfrm>
    </dsp:sp>
    <dsp:sp modelId="{B317BCC4-CC22-4D93-A218-F9D6209E4DE5}">
      <dsp:nvSpPr>
        <dsp:cNvPr id="0" name=""/>
        <dsp:cNvSpPr/>
      </dsp:nvSpPr>
      <dsp:spPr>
        <a:xfrm>
          <a:off x="4986286" y="25476"/>
          <a:ext cx="1762414" cy="1762414"/>
        </a:xfrm>
        <a:prstGeom prst="ellipse">
          <a:avLst/>
        </a:prstGeom>
        <a:solidFill>
          <a:schemeClr val="accent3">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Price</a:t>
          </a:r>
        </a:p>
      </dsp:txBody>
      <dsp:txXfrm>
        <a:off x="5244386" y="283576"/>
        <a:ext cx="1246214" cy="1246214"/>
      </dsp:txXfrm>
    </dsp:sp>
    <dsp:sp modelId="{56D3D988-9544-4F4B-A1FC-9246567773DB}">
      <dsp:nvSpPr>
        <dsp:cNvPr id="0" name=""/>
        <dsp:cNvSpPr/>
      </dsp:nvSpPr>
      <dsp:spPr>
        <a:xfrm rot="19285714">
          <a:off x="6460146"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879493" y="2705220"/>
        <a:ext cx="44141" cy="44141"/>
      </dsp:txXfrm>
    </dsp:sp>
    <dsp:sp modelId="{6B56FA9E-9857-4911-96F6-5CA5DF45B070}">
      <dsp:nvSpPr>
        <dsp:cNvPr id="0" name=""/>
        <dsp:cNvSpPr/>
      </dsp:nvSpPr>
      <dsp:spPr>
        <a:xfrm>
          <a:off x="7054427" y="1021440"/>
          <a:ext cx="1762414" cy="1762414"/>
        </a:xfrm>
        <a:prstGeom prst="ellipse">
          <a:avLst/>
        </a:prstGeom>
        <a:solidFill>
          <a:schemeClr val="accent3">
            <a:hueOff val="-3350855"/>
            <a:satOff val="70"/>
            <a:lumOff val="-1176"/>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Place</a:t>
          </a:r>
        </a:p>
      </dsp:txBody>
      <dsp:txXfrm>
        <a:off x="7312527" y="1279540"/>
        <a:ext cx="1246214" cy="1246214"/>
      </dsp:txXfrm>
    </dsp:sp>
    <dsp:sp modelId="{D47893D1-64E4-4CB5-9C7E-71C27302A771}">
      <dsp:nvSpPr>
        <dsp:cNvPr id="0" name=""/>
        <dsp:cNvSpPr/>
      </dsp:nvSpPr>
      <dsp:spPr>
        <a:xfrm rot="771429">
          <a:off x="6715540"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134887" y="3824176"/>
        <a:ext cx="44141" cy="44141"/>
      </dsp:txXfrm>
    </dsp:sp>
    <dsp:sp modelId="{D967BE9B-17FF-42EB-8FBD-60CE3D74D52B}">
      <dsp:nvSpPr>
        <dsp:cNvPr id="0" name=""/>
        <dsp:cNvSpPr/>
      </dsp:nvSpPr>
      <dsp:spPr>
        <a:xfrm>
          <a:off x="7565215" y="3259351"/>
          <a:ext cx="1762414" cy="1762414"/>
        </a:xfrm>
        <a:prstGeom prst="ellipse">
          <a:avLst/>
        </a:prstGeom>
        <a:solidFill>
          <a:schemeClr val="accent3">
            <a:hueOff val="-6701710"/>
            <a:satOff val="139"/>
            <a:lumOff val="-2353"/>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Promotion</a:t>
          </a:r>
        </a:p>
      </dsp:txBody>
      <dsp:txXfrm>
        <a:off x="7823315" y="3517451"/>
        <a:ext cx="1246214" cy="1246214"/>
      </dsp:txXfrm>
    </dsp:sp>
    <dsp:sp modelId="{5A1ADD2E-19A8-4567-A058-825756AF9230}">
      <dsp:nvSpPr>
        <dsp:cNvPr id="0" name=""/>
        <dsp:cNvSpPr/>
      </dsp:nvSpPr>
      <dsp:spPr>
        <a:xfrm rot="3857143">
          <a:off x="5999941"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419288" y="4721508"/>
        <a:ext cx="44141" cy="44141"/>
      </dsp:txXfrm>
    </dsp:sp>
    <dsp:sp modelId="{1D6A8D1E-0B88-4766-BAC0-3DA63DEE64EB}">
      <dsp:nvSpPr>
        <dsp:cNvPr id="0" name=""/>
        <dsp:cNvSpPr/>
      </dsp:nvSpPr>
      <dsp:spPr>
        <a:xfrm>
          <a:off x="6134018" y="5054016"/>
          <a:ext cx="1762414" cy="1762414"/>
        </a:xfrm>
        <a:prstGeom prst="ellipse">
          <a:avLst/>
        </a:prstGeom>
        <a:solidFill>
          <a:schemeClr val="accent3">
            <a:hueOff val="-10052564"/>
            <a:satOff val="209"/>
            <a:lumOff val="-3529"/>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People</a:t>
          </a:r>
        </a:p>
      </dsp:txBody>
      <dsp:txXfrm>
        <a:off x="6392118" y="5312116"/>
        <a:ext cx="1246214" cy="1246214"/>
      </dsp:txXfrm>
    </dsp:sp>
    <dsp:sp modelId="{D5A3A8D9-72EA-44DA-ADF9-714C503E24C3}">
      <dsp:nvSpPr>
        <dsp:cNvPr id="0" name=""/>
        <dsp:cNvSpPr/>
      </dsp:nvSpPr>
      <dsp:spPr>
        <a:xfrm rot="6942857">
          <a:off x="4852210" y="4730062"/>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5271557" y="4721508"/>
        <a:ext cx="44141" cy="44141"/>
      </dsp:txXfrm>
    </dsp:sp>
    <dsp:sp modelId="{A7537A05-70BE-47AD-B49F-569A88E135D9}">
      <dsp:nvSpPr>
        <dsp:cNvPr id="0" name=""/>
        <dsp:cNvSpPr/>
      </dsp:nvSpPr>
      <dsp:spPr>
        <a:xfrm>
          <a:off x="3838555" y="5054016"/>
          <a:ext cx="1762414" cy="1762414"/>
        </a:xfrm>
        <a:prstGeom prst="ellipse">
          <a:avLst/>
        </a:prstGeom>
        <a:solidFill>
          <a:schemeClr val="accent3">
            <a:hueOff val="-13403419"/>
            <a:satOff val="279"/>
            <a:lumOff val="-470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Physical Evidence</a:t>
          </a:r>
        </a:p>
      </dsp:txBody>
      <dsp:txXfrm>
        <a:off x="4096655" y="5312116"/>
        <a:ext cx="1246214" cy="1246214"/>
      </dsp:txXfrm>
    </dsp:sp>
    <dsp:sp modelId="{57D0B9FE-59A7-46D0-9C96-945BF5BE7015}">
      <dsp:nvSpPr>
        <dsp:cNvPr id="0" name=""/>
        <dsp:cNvSpPr/>
      </dsp:nvSpPr>
      <dsp:spPr>
        <a:xfrm rot="10028571">
          <a:off x="4136611" y="3832730"/>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555958" y="3824176"/>
        <a:ext cx="44141" cy="44141"/>
      </dsp:txXfrm>
    </dsp:sp>
    <dsp:sp modelId="{CE8E241A-672C-4A43-A8EC-5068470DAA4E}">
      <dsp:nvSpPr>
        <dsp:cNvPr id="0" name=""/>
        <dsp:cNvSpPr/>
      </dsp:nvSpPr>
      <dsp:spPr>
        <a:xfrm>
          <a:off x="2407357" y="3259351"/>
          <a:ext cx="1762414" cy="1762414"/>
        </a:xfrm>
        <a:prstGeom prst="ellipse">
          <a:avLst/>
        </a:prstGeom>
        <a:solidFill>
          <a:schemeClr val="accent3">
            <a:hueOff val="-16754273"/>
            <a:satOff val="348"/>
            <a:lumOff val="-5882"/>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Process</a:t>
          </a:r>
        </a:p>
      </dsp:txBody>
      <dsp:txXfrm>
        <a:off x="2665457" y="3517451"/>
        <a:ext cx="1246214" cy="1246214"/>
      </dsp:txXfrm>
    </dsp:sp>
    <dsp:sp modelId="{3A834412-CE13-4227-96F4-C877B3E8C315}">
      <dsp:nvSpPr>
        <dsp:cNvPr id="0" name=""/>
        <dsp:cNvSpPr/>
      </dsp:nvSpPr>
      <dsp:spPr>
        <a:xfrm rot="13114286">
          <a:off x="4392005" y="2713774"/>
          <a:ext cx="882836" cy="27033"/>
        </a:xfrm>
        <a:custGeom>
          <a:avLst/>
          <a:gdLst/>
          <a:ahLst/>
          <a:cxnLst/>
          <a:rect l="0" t="0" r="0" b="0"/>
          <a:pathLst>
            <a:path>
              <a:moveTo>
                <a:pt x="0" y="13516"/>
              </a:moveTo>
              <a:lnTo>
                <a:pt x="882836" y="13516"/>
              </a:lnTo>
            </a:path>
          </a:pathLst>
        </a:custGeom>
        <a:noFill/>
        <a:ln w="12700" cap="flat" cmpd="sng" algn="ctr">
          <a:solidFill>
            <a:schemeClr val="accent4">
              <a:hueOff val="0"/>
              <a:satOff val="0"/>
              <a:lumOff val="0"/>
              <a:alphaOff val="0"/>
            </a:schemeClr>
          </a:solidFill>
          <a:prstDash val="solid"/>
        </a:ln>
        <a:effectLst/>
        <a:sp3d z="-40000"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rot="10800000">
        <a:off x="4811352" y="2705220"/>
        <a:ext cx="44141" cy="44141"/>
      </dsp:txXfrm>
    </dsp:sp>
    <dsp:sp modelId="{398B0D17-4FC0-4717-86B1-FFAC8A098E4A}">
      <dsp:nvSpPr>
        <dsp:cNvPr id="0" name=""/>
        <dsp:cNvSpPr/>
      </dsp:nvSpPr>
      <dsp:spPr>
        <a:xfrm>
          <a:off x="2918145" y="1021440"/>
          <a:ext cx="1762414" cy="1762414"/>
        </a:xfrm>
        <a:prstGeom prst="ellipse">
          <a:avLst/>
        </a:prstGeom>
        <a:solidFill>
          <a:schemeClr val="accent3">
            <a:hueOff val="-20105129"/>
            <a:satOff val="418"/>
            <a:lumOff val="-7058"/>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kern="1200" dirty="0"/>
            <a:t>Product</a:t>
          </a:r>
        </a:p>
      </dsp:txBody>
      <dsp:txXfrm>
        <a:off x="3176245" y="1279540"/>
        <a:ext cx="1246214" cy="12462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F11358-6C91-4878-A46D-1B700161E567}">
      <dsp:nvSpPr>
        <dsp:cNvPr id="0" name=""/>
        <dsp:cNvSpPr/>
      </dsp:nvSpPr>
      <dsp:spPr>
        <a:xfrm>
          <a:off x="0" y="241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Traditionally referred to as the </a:t>
          </a:r>
          <a:r>
            <a:rPr lang="en-GB" sz="2400" b="1" kern="1200"/>
            <a:t>Four Ps of Marketing</a:t>
          </a:r>
          <a:r>
            <a:rPr lang="en-GB" sz="2400" kern="1200"/>
            <a:t>: Price, Product, Place, Promotion        (The ‘4 Ps’ of product marketing (McCarthy, 1960))</a:t>
          </a:r>
          <a:endParaRPr lang="en-US" sz="2400" kern="1200"/>
        </a:p>
      </dsp:txBody>
      <dsp:txXfrm>
        <a:off x="60313" y="62725"/>
        <a:ext cx="9937773" cy="1114893"/>
      </dsp:txXfrm>
    </dsp:sp>
    <dsp:sp modelId="{ABCE4B67-C7E6-4B94-93A6-F3E7AE20E193}">
      <dsp:nvSpPr>
        <dsp:cNvPr id="0" name=""/>
        <dsp:cNvSpPr/>
      </dsp:nvSpPr>
      <dsp:spPr>
        <a:xfrm>
          <a:off x="0" y="130705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 account for the rise in the service economy: </a:t>
          </a:r>
          <a:r>
            <a:rPr lang="en-GB" sz="2400" b="1" kern="1200"/>
            <a:t>Seven Ps of Marketing </a:t>
          </a:r>
          <a:r>
            <a:rPr lang="en-GB" sz="2400" kern="1200"/>
            <a:t>now also include People, Process, Physical                                                   (The ‘7 Ps’ of services marketing (Booms &amp; Bitner, 1981))</a:t>
          </a:r>
          <a:endParaRPr lang="en-US" sz="2400" kern="1200"/>
        </a:p>
      </dsp:txBody>
      <dsp:txXfrm>
        <a:off x="60313" y="1367365"/>
        <a:ext cx="9937773" cy="1114893"/>
      </dsp:txXfrm>
    </dsp:sp>
    <dsp:sp modelId="{CFA9B6C5-5A6E-4892-9615-C1A09EB6895B}">
      <dsp:nvSpPr>
        <dsp:cNvPr id="0" name=""/>
        <dsp:cNvSpPr/>
      </dsp:nvSpPr>
      <dsp:spPr>
        <a:xfrm>
          <a:off x="0" y="2611692"/>
          <a:ext cx="10058399" cy="12355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a:t>Marketing Strategy </a:t>
          </a:r>
          <a:r>
            <a:rPr lang="en-GB" sz="2400" kern="1200"/>
            <a:t>must be based on these factors</a:t>
          </a:r>
          <a:endParaRPr lang="en-US" sz="2400" kern="1200"/>
        </a:p>
      </dsp:txBody>
      <dsp:txXfrm>
        <a:off x="60313" y="2672005"/>
        <a:ext cx="9937773" cy="11148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E83AC2-5607-46D3-8F3A-0CE6F4B7C19C}">
      <dsp:nvSpPr>
        <dsp:cNvPr id="0" name=""/>
        <dsp:cNvSpPr/>
      </dsp:nvSpPr>
      <dsp:spPr>
        <a:xfrm>
          <a:off x="831"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3EDE6E-3694-406F-8376-62B279FC1E1C}">
      <dsp:nvSpPr>
        <dsp:cNvPr id="0" name=""/>
        <dsp:cNvSpPr/>
      </dsp:nvSpPr>
      <dsp:spPr>
        <a:xfrm>
          <a:off x="325256"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Very few companies differentiate their offering solely on one level</a:t>
          </a:r>
          <a:r>
            <a:rPr lang="en-GB" sz="2000" b="0" i="0" kern="1200" baseline="0" dirty="0"/>
            <a:t>.</a:t>
          </a:r>
          <a:endParaRPr lang="en-US" sz="2000" kern="1200" dirty="0"/>
        </a:p>
      </dsp:txBody>
      <dsp:txXfrm>
        <a:off x="379560" y="1032052"/>
        <a:ext cx="2811209" cy="1745476"/>
      </dsp:txXfrm>
    </dsp:sp>
    <dsp:sp modelId="{AF11E464-38A2-448D-BA79-4ED24A93BA24}">
      <dsp:nvSpPr>
        <dsp:cNvPr id="0" name=""/>
        <dsp:cNvSpPr/>
      </dsp:nvSpPr>
      <dsp:spPr>
        <a:xfrm>
          <a:off x="3569497" y="669545"/>
          <a:ext cx="2919817" cy="185408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E3E300-C002-4D0E-B06E-F740C2405555}">
      <dsp:nvSpPr>
        <dsp:cNvPr id="0" name=""/>
        <dsp:cNvSpPr/>
      </dsp:nvSpPr>
      <dsp:spPr>
        <a:xfrm>
          <a:off x="3893921" y="977748"/>
          <a:ext cx="2919817" cy="185408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b="1" i="0" kern="1200" baseline="0" dirty="0">
              <a:latin typeface="Arial" panose="020B0604020202020204" pitchFamily="34" charset="0"/>
              <a:cs typeface="Arial" panose="020B0604020202020204" pitchFamily="34" charset="0"/>
            </a:rPr>
            <a:t>They tend to ensure that they differentiate their offerings to various extents on all three levels</a:t>
          </a:r>
          <a:r>
            <a:rPr lang="en-GB" sz="2000" b="0" i="0" kern="1200" baseline="0" dirty="0"/>
            <a:t>. </a:t>
          </a:r>
          <a:endParaRPr lang="en-US" sz="2000" kern="1200" dirty="0"/>
        </a:p>
      </dsp:txBody>
      <dsp:txXfrm>
        <a:off x="3948225" y="1032052"/>
        <a:ext cx="2811209" cy="174547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19187-75D3-42B8-8B9F-E45872543A80}">
      <dsp:nvSpPr>
        <dsp:cNvPr id="0" name=""/>
        <dsp:cNvSpPr/>
      </dsp:nvSpPr>
      <dsp:spPr>
        <a:xfrm>
          <a:off x="3033"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Premium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price – High quality</a:t>
          </a:r>
          <a:endParaRPr lang="en-US" sz="1800" kern="1200" dirty="0">
            <a:solidFill>
              <a:srgbClr val="FFFFFF"/>
            </a:solidFill>
            <a:latin typeface="Franklin Gothic Book"/>
            <a:ea typeface="+mn-ea"/>
            <a:cs typeface="+mn-cs"/>
          </a:endParaRPr>
        </a:p>
      </dsp:txBody>
      <dsp:txXfrm>
        <a:off x="3033" y="491308"/>
        <a:ext cx="2406219" cy="1443731"/>
      </dsp:txXfrm>
    </dsp:sp>
    <dsp:sp modelId="{38AEB850-C030-438D-8D3C-C6FE0EA0C1CF}">
      <dsp:nvSpPr>
        <dsp:cNvPr id="0" name=""/>
        <dsp:cNvSpPr/>
      </dsp:nvSpPr>
      <dsp:spPr>
        <a:xfrm>
          <a:off x="2649874"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Penetration</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Initial low price – Price increase</a:t>
          </a:r>
          <a:endParaRPr lang="en-US" sz="1800" kern="1200" dirty="0">
            <a:solidFill>
              <a:srgbClr val="FFFFFF"/>
            </a:solidFill>
            <a:latin typeface="Franklin Gothic Book"/>
            <a:ea typeface="+mn-ea"/>
            <a:cs typeface="+mn-cs"/>
          </a:endParaRPr>
        </a:p>
      </dsp:txBody>
      <dsp:txXfrm>
        <a:off x="2649874" y="491308"/>
        <a:ext cx="2406219" cy="1443731"/>
      </dsp:txXfrm>
    </dsp:sp>
    <dsp:sp modelId="{75CB8114-076B-4A70-BB71-DA50A3A29205}">
      <dsp:nvSpPr>
        <dsp:cNvPr id="0" name=""/>
        <dsp:cNvSpPr/>
      </dsp:nvSpPr>
      <dsp:spPr>
        <a:xfrm>
          <a:off x="5296715"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Economy</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Deliberate setting of low price</a:t>
          </a:r>
          <a:endParaRPr lang="en-US" sz="1800" kern="1200" dirty="0">
            <a:solidFill>
              <a:srgbClr val="FFFFFF"/>
            </a:solidFill>
            <a:latin typeface="Franklin Gothic Book"/>
            <a:ea typeface="+mn-ea"/>
            <a:cs typeface="+mn-cs"/>
          </a:endParaRPr>
        </a:p>
      </dsp:txBody>
      <dsp:txXfrm>
        <a:off x="5296715" y="491308"/>
        <a:ext cx="2406219" cy="1443731"/>
      </dsp:txXfrm>
    </dsp:sp>
    <dsp:sp modelId="{A9F820AC-0528-49F5-B47F-FE85D19E1D3F}">
      <dsp:nvSpPr>
        <dsp:cNvPr id="0" name=""/>
        <dsp:cNvSpPr/>
      </dsp:nvSpPr>
      <dsp:spPr>
        <a:xfrm>
          <a:off x="7943557" y="491308"/>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Skim</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High initial price – Price lowers</a:t>
          </a:r>
          <a:endParaRPr lang="en-US" sz="1800" kern="1200" dirty="0">
            <a:solidFill>
              <a:srgbClr val="FFFFFF"/>
            </a:solidFill>
            <a:latin typeface="Franklin Gothic Book"/>
            <a:ea typeface="+mn-ea"/>
            <a:cs typeface="+mn-cs"/>
          </a:endParaRPr>
        </a:p>
      </dsp:txBody>
      <dsp:txXfrm>
        <a:off x="7943557" y="491308"/>
        <a:ext cx="2406219" cy="1443731"/>
      </dsp:txXfrm>
    </dsp:sp>
    <dsp:sp modelId="{0722AD5F-D428-4664-93E8-B927325DFDC9}">
      <dsp:nvSpPr>
        <dsp:cNvPr id="0" name=""/>
        <dsp:cNvSpPr/>
      </dsp:nvSpPr>
      <dsp:spPr>
        <a:xfrm>
          <a:off x="3033"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Psychological</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Customers emotive response – High quality with high price</a:t>
          </a:r>
          <a:endParaRPr lang="en-US" sz="1800" kern="1200" dirty="0">
            <a:solidFill>
              <a:srgbClr val="FFFFFF"/>
            </a:solidFill>
            <a:latin typeface="Franklin Gothic Book"/>
            <a:ea typeface="+mn-ea"/>
            <a:cs typeface="+mn-cs"/>
          </a:endParaRPr>
        </a:p>
      </dsp:txBody>
      <dsp:txXfrm>
        <a:off x="3033" y="2175661"/>
        <a:ext cx="2406219" cy="1443731"/>
      </dsp:txXfrm>
    </dsp:sp>
    <dsp:sp modelId="{704EF9F4-6253-4CAD-9770-F8C3325D5A20}">
      <dsp:nvSpPr>
        <dsp:cNvPr id="0" name=""/>
        <dsp:cNvSpPr/>
      </dsp:nvSpPr>
      <dsp:spPr>
        <a:xfrm>
          <a:off x="2649874"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Captive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Product consumables, e.g. razors at low cost – Replacement blades priced high</a:t>
          </a:r>
          <a:endParaRPr lang="en-US" sz="1800" kern="1200" dirty="0">
            <a:solidFill>
              <a:srgbClr val="FFFFFF"/>
            </a:solidFill>
            <a:latin typeface="Franklin Gothic Book"/>
            <a:ea typeface="+mn-ea"/>
            <a:cs typeface="+mn-cs"/>
          </a:endParaRPr>
        </a:p>
      </dsp:txBody>
      <dsp:txXfrm>
        <a:off x="2649874" y="2175661"/>
        <a:ext cx="2406219" cy="1443731"/>
      </dsp:txXfrm>
    </dsp:sp>
    <dsp:sp modelId="{D2EA063A-1E8D-453D-9660-E462000E2549}">
      <dsp:nvSpPr>
        <dsp:cNvPr id="0" name=""/>
        <dsp:cNvSpPr/>
      </dsp:nvSpPr>
      <dsp:spPr>
        <a:xfrm>
          <a:off x="5296715"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Product Line</a:t>
          </a: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Different prices for perceived different quality levels within the same Product Range</a:t>
          </a:r>
          <a:endParaRPr lang="en-US" sz="1800" kern="1200" dirty="0">
            <a:solidFill>
              <a:srgbClr val="FFFFFF"/>
            </a:solidFill>
            <a:latin typeface="Franklin Gothic Book"/>
            <a:ea typeface="+mn-ea"/>
            <a:cs typeface="+mn-cs"/>
          </a:endParaRPr>
        </a:p>
      </dsp:txBody>
      <dsp:txXfrm>
        <a:off x="5296715" y="2175661"/>
        <a:ext cx="2406219" cy="1443731"/>
      </dsp:txXfrm>
    </dsp:sp>
    <dsp:sp modelId="{8CCE482B-ECF6-4DAF-B725-E50B70F581EE}">
      <dsp:nvSpPr>
        <dsp:cNvPr id="0" name=""/>
        <dsp:cNvSpPr/>
      </dsp:nvSpPr>
      <dsp:spPr>
        <a:xfrm>
          <a:off x="7943557" y="2175661"/>
          <a:ext cx="2406219" cy="1443731"/>
        </a:xfrm>
        <a:prstGeom prst="rect">
          <a:avLst/>
        </a:prstGeom>
        <a:gradFill rotWithShape="0">
          <a:gsLst>
            <a:gs pos="0">
              <a:srgbClr val="4495A2">
                <a:hueOff val="0"/>
                <a:satOff val="0"/>
                <a:lumOff val="0"/>
                <a:alphaOff val="0"/>
                <a:satMod val="103000"/>
                <a:lumMod val="102000"/>
                <a:tint val="94000"/>
              </a:srgbClr>
            </a:gs>
            <a:gs pos="50000">
              <a:srgbClr val="4495A2">
                <a:hueOff val="0"/>
                <a:satOff val="0"/>
                <a:lumOff val="0"/>
                <a:alphaOff val="0"/>
                <a:satMod val="110000"/>
                <a:lumMod val="100000"/>
                <a:shade val="100000"/>
              </a:srgbClr>
            </a:gs>
            <a:gs pos="100000">
              <a:srgbClr val="4495A2">
                <a:hueOff val="0"/>
                <a:satOff val="0"/>
                <a:lumOff val="0"/>
                <a:alphaOff val="0"/>
                <a:lumMod val="99000"/>
                <a:satMod val="120000"/>
                <a:shade val="78000"/>
              </a:srgb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rgbClr val="FFFFFF"/>
              </a:solidFill>
              <a:latin typeface="Franklin Gothic Book"/>
              <a:ea typeface="+mn-ea"/>
              <a:cs typeface="+mn-cs"/>
            </a:rPr>
            <a:t>Competitive</a:t>
          </a:r>
        </a:p>
        <a:p>
          <a:pPr marL="0" lvl="0" indent="0" algn="ctr" defTabSz="800100">
            <a:lnSpc>
              <a:spcPct val="90000"/>
            </a:lnSpc>
            <a:spcBef>
              <a:spcPct val="0"/>
            </a:spcBef>
            <a:spcAft>
              <a:spcPct val="35000"/>
            </a:spcAft>
            <a:buNone/>
          </a:pPr>
          <a:endParaRPr lang="en-GB" sz="1800" b="1" kern="1200" dirty="0">
            <a:solidFill>
              <a:srgbClr val="FFFFFF"/>
            </a:solidFill>
            <a:latin typeface="Franklin Gothic Book"/>
            <a:ea typeface="+mn-ea"/>
            <a:cs typeface="+mn-cs"/>
          </a:endParaRPr>
        </a:p>
        <a:p>
          <a:pPr marL="0" lvl="0" indent="0" algn="ctr" defTabSz="800100">
            <a:lnSpc>
              <a:spcPct val="90000"/>
            </a:lnSpc>
            <a:spcBef>
              <a:spcPct val="0"/>
            </a:spcBef>
            <a:spcAft>
              <a:spcPct val="35000"/>
            </a:spcAft>
            <a:buNone/>
          </a:pPr>
          <a:r>
            <a:rPr lang="en-GB" sz="1800" kern="1200" dirty="0">
              <a:solidFill>
                <a:srgbClr val="FFFFFF"/>
              </a:solidFill>
              <a:latin typeface="Franklin Gothic Book"/>
              <a:ea typeface="+mn-ea"/>
              <a:cs typeface="+mn-cs"/>
            </a:rPr>
            <a:t>Setting prices based on your competition</a:t>
          </a:r>
          <a:endParaRPr lang="en-US" sz="1800" kern="1200" dirty="0">
            <a:solidFill>
              <a:srgbClr val="FFFFFF"/>
            </a:solidFill>
            <a:latin typeface="Franklin Gothic Book"/>
            <a:ea typeface="+mn-ea"/>
            <a:cs typeface="+mn-cs"/>
          </a:endParaRPr>
        </a:p>
      </dsp:txBody>
      <dsp:txXfrm>
        <a:off x="7943557" y="2175661"/>
        <a:ext cx="2406219" cy="1443731"/>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prodpad.com/glossary/three-levels-of-product/"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mbaknol.com/strategic-management/mass-customization/"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hatis.techtarget.com/definition/product-lifecycle-in-marketing"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mbaskool.com/business-concepts/marketing-and-strategy-terms/2071-service-inseparability.html"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utor2u.net/business/reference/boston-matrix-and-product-portfolios"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3" Type="http://schemas.openxmlformats.org/officeDocument/2006/relationships/hyperlink" Target="https://www.bbc.co.uk/bitesize/articles/zxjrmbk#z629tcw"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wallstreetmojo.com/premium-pricing/" TargetMode="External"/><Relationship Id="rId2" Type="http://schemas.openxmlformats.org/officeDocument/2006/relationships/slide" Target="../slides/slide26.xml"/><Relationship Id="rId1" Type="http://schemas.openxmlformats.org/officeDocument/2006/relationships/notesMaster" Target="../notesMasters/notesMaster1.xml"/><Relationship Id="rId6" Type="http://schemas.openxmlformats.org/officeDocument/2006/relationships/hyperlink" Target="https://www.investopedia.com/terms/c/competitive-pricing.asp" TargetMode="External"/><Relationship Id="rId5" Type="http://schemas.openxmlformats.org/officeDocument/2006/relationships/hyperlink" Target="https://www.pricefx.com/learning-center/economy-pricing-strategy-what-is-it-when-to-use-it" TargetMode="External"/><Relationship Id="rId4" Type="http://schemas.openxmlformats.org/officeDocument/2006/relationships/hyperlink" Target="https://www.bbc.co.uk/bitesize/articles/zxjrmbk#zphjfdm" TargetMode="Externa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en.wikipedia.org/wiki/Business_model"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www.marketing91.com/distribution-strategies/"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feedough.com/promotion-mix/"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smartinsights.com/traffic-building-strategy/offer-and-message-development/aida-model/"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focus7international.com/2018/05/29/understanding-the-7ps-of-a-marketing-mix/"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penpoin.com/marketing-mix-people-process-and-physical-evidence/" TargetMode="Externa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penpoin.com/marketing-mix-people-process-and-physical-evidence/"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3" Type="http://schemas.openxmlformats.org/officeDocument/2006/relationships/hyperlink" Target="https://penpoin.com/marketing-mix-people-process-and-physical-evidence/"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a:t>
            </a:fld>
            <a:endParaRPr lang="en-GB"/>
          </a:p>
        </p:txBody>
      </p:sp>
    </p:spTree>
    <p:extLst>
      <p:ext uri="{BB962C8B-B14F-4D97-AF65-F5344CB8AC3E}">
        <p14:creationId xmlns:p14="http://schemas.microsoft.com/office/powerpoint/2010/main" val="1841601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In teams chat – put in the 7 P's</a:t>
            </a:r>
            <a:endParaRPr lang="en-GB" dirty="0"/>
          </a:p>
          <a:p>
            <a:endParaRPr lang="en-GB" dirty="0"/>
          </a:p>
          <a:p>
            <a:r>
              <a:rPr lang="en-GB" dirty="0"/>
              <a:t>Product, Price, place, promotion, people, physical evidence and process </a:t>
            </a:r>
            <a:endParaRPr lang="en-GB" altLang="en-US" sz="2800" b="0"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2876154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514D91FD-395B-487B-9363-7D3465EF9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71C45A0F-468E-40F4-9A39-D820271542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dirty="0">
              <a:solidFill>
                <a:srgbClr val="000000"/>
              </a:solidFill>
              <a:ea typeface="Calibri"/>
              <a:cs typeface="Calibri"/>
            </a:endParaRPr>
          </a:p>
          <a:p>
            <a:r>
              <a:rPr lang="en-GB" b="1" dirty="0">
                <a:solidFill>
                  <a:srgbClr val="66339C"/>
                </a:solidFill>
              </a:rPr>
              <a:t>The Marketing Mix 4 Ps:</a:t>
            </a:r>
            <a:endParaRPr lang="en-US" dirty="0">
              <a:solidFill>
                <a:srgbClr val="444444"/>
              </a:solidFill>
            </a:endParaRPr>
          </a:p>
          <a:p>
            <a:pPr marL="285750" indent="-285750">
              <a:buFont typeface="Arial,Sans-Serif"/>
              <a:buChar char="•"/>
            </a:pPr>
            <a:r>
              <a:rPr lang="en-US" b="1" dirty="0">
                <a:solidFill>
                  <a:srgbClr val="666666"/>
                </a:solidFill>
              </a:rPr>
              <a:t>Product</a:t>
            </a:r>
            <a:r>
              <a:rPr lang="en-US" dirty="0">
                <a:solidFill>
                  <a:srgbClr val="666666"/>
                </a:solidFill>
              </a:rPr>
              <a:t> - The Product should fit the task consumers want it for, it should work and it should be what the consumers are expecting to get.</a:t>
            </a:r>
            <a:endParaRPr lang="en-GB">
              <a:solidFill>
                <a:srgbClr val="444444"/>
              </a:solidFill>
            </a:endParaRPr>
          </a:p>
          <a:p>
            <a:pPr marL="285750" indent="-285750">
              <a:buFont typeface="Arial,Sans-Serif"/>
              <a:buChar char="•"/>
            </a:pPr>
            <a:r>
              <a:rPr lang="en-US" b="1" dirty="0">
                <a:solidFill>
                  <a:srgbClr val="666666"/>
                </a:solidFill>
              </a:rPr>
              <a:t>Place</a:t>
            </a:r>
            <a:r>
              <a:rPr lang="en-US" dirty="0">
                <a:solidFill>
                  <a:srgbClr val="666666"/>
                </a:solidFill>
              </a:rPr>
              <a:t> – The product should be available from where your target consumer finds it easiest to shop. This may be High Street, Mail Order or the more current option via e-commerce or an online shop.</a:t>
            </a:r>
            <a:endParaRPr lang="en-GB">
              <a:solidFill>
                <a:srgbClr val="444444"/>
              </a:solidFill>
            </a:endParaRPr>
          </a:p>
          <a:p>
            <a:pPr marL="285750" indent="-285750">
              <a:buFont typeface="Arial,Sans-Serif"/>
              <a:buChar char="•"/>
            </a:pPr>
            <a:r>
              <a:rPr lang="en-US" b="1" dirty="0">
                <a:solidFill>
                  <a:srgbClr val="666666"/>
                </a:solidFill>
              </a:rPr>
              <a:t>Price</a:t>
            </a:r>
            <a:r>
              <a:rPr lang="en-US" dirty="0">
                <a:solidFill>
                  <a:srgbClr val="666666"/>
                </a:solidFill>
              </a:rPr>
              <a:t> – The Product should always be seen as representing good value for money. This does not necessarily mean it should be the cheapest available; one of the main tenets of the marketing concept is that customers are usually happy to pay a little more for something that works really well for them.</a:t>
            </a:r>
            <a:endParaRPr lang="en-GB">
              <a:solidFill>
                <a:srgbClr val="444444"/>
              </a:solidFill>
            </a:endParaRPr>
          </a:p>
          <a:p>
            <a:pPr marL="285750" indent="-285750">
              <a:buFont typeface="Arial,Sans-Serif"/>
              <a:buChar char="•"/>
            </a:pPr>
            <a:r>
              <a:rPr lang="en-US" b="1" dirty="0">
                <a:solidFill>
                  <a:srgbClr val="666666"/>
                </a:solidFill>
              </a:rPr>
              <a:t>Promotion</a:t>
            </a:r>
            <a:r>
              <a:rPr lang="en-US" dirty="0">
                <a:solidFill>
                  <a:srgbClr val="666666"/>
                </a:solidFill>
              </a:rPr>
              <a:t> – Advertising, PR, Sales Promotion, Personal Selling and, in more recent times, Social Media are all key communication tools for an </a:t>
            </a:r>
            <a:r>
              <a:rPr lang="en-US" dirty="0" err="1">
                <a:solidFill>
                  <a:srgbClr val="666666"/>
                </a:solidFill>
              </a:rPr>
              <a:t>organisation</a:t>
            </a:r>
            <a:r>
              <a:rPr lang="en-US" dirty="0">
                <a:solidFill>
                  <a:srgbClr val="666666"/>
                </a:solidFill>
              </a:rPr>
              <a:t>. These tools should be used to put across the </a:t>
            </a:r>
            <a:r>
              <a:rPr lang="en-US" dirty="0" err="1">
                <a:solidFill>
                  <a:srgbClr val="666666"/>
                </a:solidFill>
              </a:rPr>
              <a:t>organisation’s</a:t>
            </a:r>
            <a:r>
              <a:rPr lang="en-US" dirty="0">
                <a:solidFill>
                  <a:srgbClr val="666666"/>
                </a:solidFill>
              </a:rPr>
              <a:t> message to the correct audiences  in the manner they would most like to hear, whether it be informative or appealing to their emotions.</a:t>
            </a:r>
            <a:endParaRPr lang="en-GB" dirty="0">
              <a:solidFill>
                <a:srgbClr val="444444"/>
              </a:solidFill>
            </a:endParaRPr>
          </a:p>
          <a:p>
            <a:pPr marL="285750" indent="-285750">
              <a:buFont typeface="Arial,Sans-Serif"/>
              <a:buChar char="•"/>
            </a:pPr>
            <a:r>
              <a:rPr lang="en-US" b="1" dirty="0">
                <a:solidFill>
                  <a:srgbClr val="666666"/>
                </a:solidFill>
              </a:rPr>
              <a:t>People</a:t>
            </a:r>
            <a:r>
              <a:rPr lang="en-US" dirty="0">
                <a:solidFill>
                  <a:srgbClr val="666666"/>
                </a:solidFill>
              </a:rPr>
              <a:t> – All companies are reliant on the people who run them from front line Sales staff to the Managing Director. Having the right people is essential because they are as much a part of your business offering as the products/services you are offering.</a:t>
            </a:r>
            <a:endParaRPr lang="en-GB">
              <a:solidFill>
                <a:srgbClr val="444444"/>
              </a:solidFill>
            </a:endParaRPr>
          </a:p>
          <a:p>
            <a:pPr marL="285750" indent="-285750">
              <a:buFont typeface="Arial,Sans-Serif"/>
              <a:buChar char="•"/>
            </a:pPr>
            <a:r>
              <a:rPr lang="en-US" b="1" dirty="0">
                <a:solidFill>
                  <a:srgbClr val="666666"/>
                </a:solidFill>
              </a:rPr>
              <a:t>Processes</a:t>
            </a:r>
            <a:r>
              <a:rPr lang="en-US" dirty="0">
                <a:solidFill>
                  <a:srgbClr val="666666"/>
                </a:solidFill>
              </a:rPr>
              <a:t> –The delivery of your service is usually done with the customer present so how the service is delivered is once again part of what the consumer is paying for.</a:t>
            </a:r>
            <a:endParaRPr lang="en-GB">
              <a:solidFill>
                <a:srgbClr val="444444"/>
              </a:solidFill>
            </a:endParaRPr>
          </a:p>
          <a:p>
            <a:pPr marL="285750" indent="-285750">
              <a:buFont typeface="Arial,Sans-Serif"/>
              <a:buChar char="•"/>
            </a:pPr>
            <a:r>
              <a:rPr lang="en-US" b="1" dirty="0">
                <a:solidFill>
                  <a:srgbClr val="666666"/>
                </a:solidFill>
              </a:rPr>
              <a:t>Physical Evidence</a:t>
            </a:r>
            <a:r>
              <a:rPr lang="en-US" dirty="0">
                <a:solidFill>
                  <a:srgbClr val="666666"/>
                </a:solidFill>
              </a:rPr>
              <a:t> – Almost all services include some physical elements even if the bulk of what the consumer is pay</a:t>
            </a:r>
            <a:endParaRPr lang="en-GB" dirty="0"/>
          </a:p>
        </p:txBody>
      </p:sp>
      <p:sp>
        <p:nvSpPr>
          <p:cNvPr id="12292" name="Slide Number Placeholder 3">
            <a:extLst>
              <a:ext uri="{FF2B5EF4-FFF2-40B4-BE49-F238E27FC236}">
                <a16:creationId xmlns:a16="http://schemas.microsoft.com/office/drawing/2014/main" id="{79884C0C-F09F-4AB2-A1ED-B95A93E2E9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017D6A2-573E-4E03-BF5D-2A2F40AD9909}"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solidFill>
                <a:srgbClr val="444444"/>
              </a:solidFill>
            </a:endParaRPr>
          </a:p>
          <a:p>
            <a:r>
              <a:rPr lang="en-US" dirty="0">
                <a:solidFill>
                  <a:srgbClr val="666666"/>
                </a:solidFill>
              </a:rPr>
              <a:t>In the late 70’s it was widely acknowledged by Marketers that the Marketing Mix should be updated. This led to the creation of the Extended Marketing Mix in 1981 by Booms &amp; Bitner which added 3 new elements to the 4 Ps Principle. This now allowed the extended Marketing Mix to include products that are services and not just physical things.</a:t>
            </a:r>
          </a:p>
          <a:p>
            <a:endParaRPr lang="en-US" dirty="0">
              <a:solidFill>
                <a:srgbClr val="666666"/>
              </a:solidFill>
              <a:ea typeface="Calibri"/>
              <a:cs typeface="Calibri"/>
            </a:endParaRPr>
          </a:p>
          <a:p>
            <a:endParaRPr lang="en-US" dirty="0">
              <a:solidFill>
                <a:srgbClr val="444444"/>
              </a:solidFill>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5</a:t>
            </a:fld>
            <a:endParaRPr lang="en-GB"/>
          </a:p>
        </p:txBody>
      </p:sp>
    </p:spTree>
    <p:extLst>
      <p:ext uri="{BB962C8B-B14F-4D97-AF65-F5344CB8AC3E}">
        <p14:creationId xmlns:p14="http://schemas.microsoft.com/office/powerpoint/2010/main" val="3454390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666666"/>
                </a:solidFill>
              </a:rPr>
              <a:t>Common extensions to the 7 P's</a:t>
            </a:r>
            <a:endParaRPr lang="en-US" dirty="0">
              <a:solidFill>
                <a:srgbClr val="444444"/>
              </a:solidFill>
            </a:endParaRPr>
          </a:p>
          <a:p>
            <a:endParaRPr lang="en-US" dirty="0">
              <a:solidFill>
                <a:srgbClr val="444444"/>
              </a:solidFill>
            </a:endParaRPr>
          </a:p>
          <a:p>
            <a:r>
              <a:rPr lang="en-US" dirty="0">
                <a:solidFill>
                  <a:srgbClr val="666666"/>
                </a:solidFill>
              </a:rPr>
              <a:t>While not universally adopted, the following additional P's are frequently suggested and discussed in marketing literature:</a:t>
            </a:r>
            <a:endParaRPr lang="en-US" dirty="0">
              <a:solidFill>
                <a:srgbClr val="444444"/>
              </a:solidFill>
            </a:endParaRPr>
          </a:p>
          <a:p>
            <a:r>
              <a:rPr lang="en-US" dirty="0">
                <a:solidFill>
                  <a:srgbClr val="666666"/>
                </a:solidFill>
              </a:rPr>
              <a:t>Partnerships: In today's digital environment, brand collaborations and partnerships are a crucial way to expand reach and attract new customers. For example, Uber's partnership with Spotify allows users to listen to their playlists during a ride, benefiting both brands.</a:t>
            </a:r>
            <a:endParaRPr lang="en-US" dirty="0">
              <a:solidFill>
                <a:srgbClr val="444444"/>
              </a:solidFill>
            </a:endParaRPr>
          </a:p>
          <a:p>
            <a:endParaRPr lang="en-US" dirty="0">
              <a:solidFill>
                <a:srgbClr val="444444"/>
              </a:solidFill>
            </a:endParaRPr>
          </a:p>
          <a:p>
            <a:r>
              <a:rPr lang="en-US" b="1" dirty="0">
                <a:solidFill>
                  <a:srgbClr val="666666"/>
                </a:solidFill>
              </a:rPr>
              <a:t>Privacy</a:t>
            </a:r>
            <a:r>
              <a:rPr lang="en-US" dirty="0">
                <a:solidFill>
                  <a:srgbClr val="666666"/>
                </a:solidFill>
              </a:rPr>
              <a:t>: With increased regulations and consumer concern over data security, privacy has become a critical element of brand strategy. It impacts how a company can use customer data for personalization and promotion, requiring a shift toward more transparent, trust-based marketing.</a:t>
            </a:r>
            <a:endParaRPr lang="en-US" dirty="0">
              <a:solidFill>
                <a:srgbClr val="444444"/>
              </a:solidFill>
            </a:endParaRPr>
          </a:p>
          <a:p>
            <a:r>
              <a:rPr lang="en-US" b="1" dirty="0">
                <a:solidFill>
                  <a:srgbClr val="666666"/>
                </a:solidFill>
              </a:rPr>
              <a:t>Personalization:</a:t>
            </a:r>
            <a:r>
              <a:rPr lang="en-US" dirty="0">
                <a:solidFill>
                  <a:srgbClr val="666666"/>
                </a:solidFill>
              </a:rPr>
              <a:t> The practice of tailoring marketing content and experiences to individual customers is a dominant force in modern marketing. Using data to personalize a customer's journey is a powerful way to increase engagement and loyalty.</a:t>
            </a:r>
            <a:endParaRPr lang="en-US" dirty="0">
              <a:solidFill>
                <a:srgbClr val="444444"/>
              </a:solidFill>
            </a:endParaRPr>
          </a:p>
          <a:p>
            <a:r>
              <a:rPr lang="en-US" b="1" dirty="0">
                <a:solidFill>
                  <a:srgbClr val="666666"/>
                </a:solidFill>
              </a:rPr>
              <a:t>Purpose: </a:t>
            </a:r>
            <a:r>
              <a:rPr lang="en-US" dirty="0">
                <a:solidFill>
                  <a:srgbClr val="666666"/>
                </a:solidFill>
              </a:rPr>
              <a:t>Many consumers, especially younger generations, want to buy from brands that align with their values. A brand's stated purpose and ethical stance beyond just making a profit influences purchasing decisions and helps build an emotional connection with customers.</a:t>
            </a:r>
            <a:endParaRPr lang="en-US" dirty="0">
              <a:solidFill>
                <a:srgbClr val="444444"/>
              </a:solidFill>
            </a:endParaRPr>
          </a:p>
          <a:p>
            <a:r>
              <a:rPr lang="en-US" b="1" dirty="0">
                <a:solidFill>
                  <a:srgbClr val="666666"/>
                </a:solidFill>
              </a:rPr>
              <a:t>Packaging: </a:t>
            </a:r>
            <a:r>
              <a:rPr lang="en-US" dirty="0">
                <a:solidFill>
                  <a:srgbClr val="666666"/>
                </a:solidFill>
              </a:rPr>
              <a:t>This extends beyond the physical product to include the entire experience of receiving and unboxing a purchase, which is particularly relevant in e-commerce. Good packaging can reinforce brand identity and improve the customer experience.</a:t>
            </a:r>
            <a:endParaRPr lang="en-US" dirty="0">
              <a:solidFill>
                <a:srgbClr val="444444"/>
              </a:solidFill>
            </a:endParaRPr>
          </a:p>
          <a:p>
            <a:r>
              <a:rPr lang="en-US" b="1" dirty="0">
                <a:solidFill>
                  <a:srgbClr val="666666"/>
                </a:solidFill>
              </a:rPr>
              <a:t>Performance:</a:t>
            </a:r>
            <a:r>
              <a:rPr lang="en-US" dirty="0">
                <a:solidFill>
                  <a:srgbClr val="666666"/>
                </a:solidFill>
              </a:rPr>
              <a:t> This P focuses on the quantifiable results of marketing activities, emphasizing data, analytics, and return on investment (ROI). It's a reminder that marketing efforts must be measured and refined. </a:t>
            </a:r>
            <a:endParaRPr lang="en-US" dirty="0">
              <a:solidFill>
                <a:srgbClr val="444444"/>
              </a:solidFill>
            </a:endParaRPr>
          </a:p>
          <a:p>
            <a:endParaRPr lang="en-US" dirty="0">
              <a:solidFill>
                <a:srgbClr val="444444"/>
              </a:solidFill>
            </a:endParaRPr>
          </a:p>
          <a:p>
            <a:r>
              <a:rPr lang="en-US" dirty="0">
                <a:solidFill>
                  <a:srgbClr val="666666"/>
                </a:solidFill>
              </a:rPr>
              <a:t> </a:t>
            </a:r>
            <a:endParaRPr lang="en-US" dirty="0">
              <a:solidFill>
                <a:srgbClr val="444444"/>
              </a:solidFill>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25146777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8EDA0C-BF40-609D-95D4-0954BDCEA8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D04C77-26DB-775E-F2BC-CD68FA30E4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A510C63-8879-9BA4-8347-CBB08737BCBC}"/>
              </a:ext>
            </a:extLst>
          </p:cNvPr>
          <p:cNvSpPr>
            <a:spLocks noGrp="1"/>
          </p:cNvSpPr>
          <p:nvPr>
            <p:ph type="body" idx="1"/>
          </p:nvPr>
        </p:nvSpPr>
        <p:spPr/>
        <p:txBody>
          <a:bodyPr/>
          <a:lstStyle/>
          <a:p>
            <a:r>
              <a:rPr lang="en-US" b="1" dirty="0">
                <a:solidFill>
                  <a:srgbClr val="666666"/>
                </a:solidFill>
                <a:ea typeface="Calibri"/>
                <a:cs typeface="Calibri"/>
              </a:rPr>
              <a:t>Lauterborn 1990 –</a:t>
            </a:r>
            <a:r>
              <a:rPr lang="en-US" dirty="0">
                <a:solidFill>
                  <a:srgbClr val="666666"/>
                </a:solidFill>
                <a:ea typeface="Calibri"/>
                <a:cs typeface="Calibri"/>
              </a:rPr>
              <a:t> created 4 C's of marketing to emphasis the importance of understanding and addressing the needs of consumers in the marketing process. It does work better for smaller companies than larger as its overall focus is narrow and excludes critical service elements such as people, processes and physical evidence.</a:t>
            </a:r>
          </a:p>
          <a:p>
            <a:endParaRPr lang="en-US" dirty="0">
              <a:solidFill>
                <a:srgbClr val="444444"/>
              </a:solidFill>
            </a:endParaRPr>
          </a:p>
          <a:p>
            <a:r>
              <a:rPr lang="en-US" dirty="0">
                <a:solidFill>
                  <a:srgbClr val="666666"/>
                </a:solidFill>
              </a:rPr>
              <a:t>The 4 C's as an alternative</a:t>
            </a:r>
            <a:endParaRPr lang="en-US" dirty="0">
              <a:solidFill>
                <a:srgbClr val="444444"/>
              </a:solidFill>
            </a:endParaRPr>
          </a:p>
          <a:p>
            <a:r>
              <a:rPr lang="en-US" dirty="0">
                <a:solidFill>
                  <a:srgbClr val="666666"/>
                </a:solidFill>
              </a:rPr>
              <a:t>In addition to adding more P's, some marketers have proposed replacing the P's with a customer-focused model known as the 4 C's: </a:t>
            </a:r>
            <a:endParaRPr lang="en-US" dirty="0">
              <a:solidFill>
                <a:srgbClr val="444444"/>
              </a:solidFill>
            </a:endParaRPr>
          </a:p>
          <a:p>
            <a:endParaRPr lang="en-US" dirty="0">
              <a:solidFill>
                <a:srgbClr val="666666"/>
              </a:solidFill>
            </a:endParaRPr>
          </a:p>
          <a:p>
            <a:r>
              <a:rPr lang="en-US" b="1" dirty="0">
                <a:solidFill>
                  <a:srgbClr val="666666"/>
                </a:solidFill>
              </a:rPr>
              <a:t>Consumer (instead of Product)</a:t>
            </a:r>
            <a:r>
              <a:rPr lang="en-US" dirty="0">
                <a:solidFill>
                  <a:srgbClr val="666666"/>
                </a:solidFill>
              </a:rPr>
              <a:t> - </a:t>
            </a:r>
            <a:r>
              <a:rPr lang="en-US" dirty="0">
                <a:solidFill>
                  <a:srgbClr val="595959"/>
                </a:solidFill>
              </a:rPr>
              <a:t>as the focus on being product-led to companies making things customers didn’t want. A good example of this is probably Nokia, making lots of products, but failing to satisfy consumer needs and wants.</a:t>
            </a:r>
            <a:endParaRPr lang="en-US" dirty="0">
              <a:solidFill>
                <a:srgbClr val="444444"/>
              </a:solidFill>
            </a:endParaRPr>
          </a:p>
          <a:p>
            <a:endParaRPr lang="en-US" b="1" dirty="0">
              <a:solidFill>
                <a:srgbClr val="595959"/>
              </a:solidFill>
              <a:ea typeface="Calibri"/>
              <a:cs typeface="Calibri"/>
            </a:endParaRPr>
          </a:p>
          <a:p>
            <a:r>
              <a:rPr lang="en-US" b="1" dirty="0">
                <a:solidFill>
                  <a:srgbClr val="666666"/>
                </a:solidFill>
              </a:rPr>
              <a:t>Cost (instead of Price) </a:t>
            </a:r>
            <a:r>
              <a:rPr lang="en-US" dirty="0">
                <a:solidFill>
                  <a:srgbClr val="666666"/>
                </a:solidFill>
              </a:rPr>
              <a:t>- Cost to satisfy’ on the basis that price was irrelevant as so many other factors were involved. This is interesting if you consider commodity goods, such as non-brand purchases from supermarkets, where supermarket buyers are forcing down the price they pay with their suppliers. This is likely to be a contributory reason why horsemeat was introduced into ready meals – suppliers having to provide a ‘cost to satisfy’ buyers. </a:t>
            </a:r>
            <a:endParaRPr lang="en-US" dirty="0">
              <a:solidFill>
                <a:srgbClr val="444444"/>
              </a:solidFill>
              <a:ea typeface="Calibri"/>
              <a:cs typeface="Calibri"/>
            </a:endParaRPr>
          </a:p>
          <a:p>
            <a:endParaRPr lang="en-US" dirty="0">
              <a:solidFill>
                <a:srgbClr val="666666"/>
              </a:solidFill>
            </a:endParaRPr>
          </a:p>
          <a:p>
            <a:r>
              <a:rPr lang="en-US" b="1" dirty="0">
                <a:solidFill>
                  <a:srgbClr val="666666"/>
                </a:solidFill>
              </a:rPr>
              <a:t>Convenience (instead of Place</a:t>
            </a:r>
            <a:r>
              <a:rPr lang="en-US" dirty="0">
                <a:solidFill>
                  <a:srgbClr val="666666"/>
                </a:solidFill>
              </a:rPr>
              <a:t>) - Convenience to buy is an interesting concept as we live in a 24/7 always-on world. The concept of shopping from 9am to 5pm, has gone. Added to this, the development of disintermediation – giving shoppers the chance to remove the middle man and buy direct, as well as reintermediation – the middle men re-inventing themselves online, as Expedia has done (aggregating holiday offers in one place) or Skyscanner (all your flights for specific dates in one place) or the UK insurance broker ‘Compare the Market’ (bringing many car insurance policies to one screen, making it easier to compare). The advent of wearables takes the concept of buying ‘any place, anytime, anyhow’ to another level.</a:t>
            </a:r>
            <a:endParaRPr lang="en-US" dirty="0">
              <a:solidFill>
                <a:srgbClr val="444444"/>
              </a:solidFill>
            </a:endParaRPr>
          </a:p>
          <a:p>
            <a:endParaRPr lang="en-US" dirty="0">
              <a:solidFill>
                <a:srgbClr val="666666"/>
              </a:solidFill>
            </a:endParaRPr>
          </a:p>
          <a:p>
            <a:r>
              <a:rPr lang="en-US" b="1" dirty="0">
                <a:solidFill>
                  <a:srgbClr val="666666"/>
                </a:solidFill>
              </a:rPr>
              <a:t>Communication (instead of Promotion</a:t>
            </a:r>
            <a:r>
              <a:rPr lang="en-US" dirty="0">
                <a:solidFill>
                  <a:srgbClr val="666666"/>
                </a:solidFill>
              </a:rPr>
              <a:t>) - </a:t>
            </a:r>
            <a:r>
              <a:rPr lang="en-US" dirty="0">
                <a:solidFill>
                  <a:srgbClr val="595959"/>
                </a:solidFill>
              </a:rPr>
              <a:t>Lauterborn viewed promotion as manipulative and described it as a one-way system with communications pushed from company to consumer. His view of communication was that it should be about dialogue, a two-way conversation, between company and customer. Applying this in a digital sense, we can see customers creating communications through User Generated Content, so perhaps Lauterborn’s comments were an early insight into the changing nature of customer communication.</a:t>
            </a:r>
            <a:endParaRPr lang="en-US" dirty="0">
              <a:solidFill>
                <a:srgbClr val="444444"/>
              </a:solidFill>
            </a:endParaRPr>
          </a:p>
          <a:p>
            <a:endParaRPr lang="en-US" dirty="0">
              <a:ea typeface="Calibri"/>
              <a:cs typeface="Calibri"/>
            </a:endParaRPr>
          </a:p>
        </p:txBody>
      </p:sp>
      <p:sp>
        <p:nvSpPr>
          <p:cNvPr id="4" name="Slide Number Placeholder 3">
            <a:extLst>
              <a:ext uri="{FF2B5EF4-FFF2-40B4-BE49-F238E27FC236}">
                <a16:creationId xmlns:a16="http://schemas.microsoft.com/office/drawing/2014/main" id="{A294D2C3-0D39-B968-3A80-5ABE4B5B5A32}"/>
              </a:ext>
            </a:extLst>
          </p:cNvPr>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1256796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solidFill>
                  <a:srgbClr val="000000"/>
                </a:solidFill>
              </a:rPr>
              <a:t>Overall, a PESTLE analysis is a powerful tool for gaining a deeper understanding of the external environment in which your business operates. By examining each of the six factors in turn, you can gain a more comprehensive understanding of the challenges and opportunities that lie ahead.</a:t>
            </a:r>
            <a:endParaRPr lang="en-US" dirty="0">
              <a:solidFill>
                <a:srgbClr val="444444"/>
              </a:solidFill>
            </a:endParaRPr>
          </a:p>
          <a:p>
            <a:endParaRPr lang="en-US" dirty="0">
              <a:solidFill>
                <a:srgbClr val="444444"/>
              </a:solidFill>
            </a:endParaRPr>
          </a:p>
          <a:p>
            <a:r>
              <a:rPr lang="en-US" dirty="0">
                <a:solidFill>
                  <a:srgbClr val="000000"/>
                </a:solidFill>
              </a:rPr>
              <a:t>To conduct a PESTLE analysis, you need to gather data on each of the external factors that may affect your business. This data can come from a range of sources, including industry reports, government publications, and market research. You should focus on gathering data that is relevant to your business and that will help you to make informed decisions.</a:t>
            </a:r>
            <a:endParaRPr lang="en-US" dirty="0">
              <a:solidFill>
                <a:srgbClr val="444444"/>
              </a:solidFill>
            </a:endParaRPr>
          </a:p>
          <a:p>
            <a:endParaRPr lang="en-US" dirty="0">
              <a:solidFill>
                <a:srgbClr val="444444"/>
              </a:solidFill>
            </a:endParaRPr>
          </a:p>
          <a:p>
            <a:r>
              <a:rPr lang="en-US" dirty="0">
                <a:solidFill>
                  <a:srgbClr val="000000"/>
                </a:solidFill>
              </a:rPr>
              <a:t>Once you have gathered your data, you can start to </a:t>
            </a:r>
            <a:r>
              <a:rPr lang="en-US" err="1">
                <a:solidFill>
                  <a:srgbClr val="000000"/>
                </a:solidFill>
              </a:rPr>
              <a:t>analyse</a:t>
            </a:r>
            <a:r>
              <a:rPr lang="en-US" dirty="0">
                <a:solidFill>
                  <a:srgbClr val="000000"/>
                </a:solidFill>
              </a:rPr>
              <a:t> it. This analysis should focus on identifying the trends and patterns that are emerging in each of the external factors. For example, you may identify that there is a trend towards increased regulation in your industry, or that there is a growing demand for environmentally friendly products.</a:t>
            </a:r>
          </a:p>
          <a:p>
            <a:endParaRPr lang="en-US" dirty="0">
              <a:ea typeface="Calibri"/>
              <a:cs typeface="Calibri"/>
            </a:endParaRPr>
          </a:p>
          <a:p>
            <a:r>
              <a:rPr lang="en-US" dirty="0"/>
              <a:t>When conducting a PESTLE analysis, it is important to remain neutral and objective. You should avoid making exaggerated or false claims, and you should base your analysis on the data that you have gathered. It is also important to consider the potential impact of each external factor on your business, and to identify any opportunities or threats that may arise.</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9</a:t>
            </a:fld>
            <a:endParaRPr lang="en-GB"/>
          </a:p>
        </p:txBody>
      </p:sp>
    </p:spTree>
    <p:extLst>
      <p:ext uri="{BB962C8B-B14F-4D97-AF65-F5344CB8AC3E}">
        <p14:creationId xmlns:p14="http://schemas.microsoft.com/office/powerpoint/2010/main" val="452181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D40749-5D26-9D98-55B6-EF80AB6F04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CE961C-5A10-5490-A493-B75D002C26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A7EE74-7D6D-CB97-A018-FA9C3ED43AC0}"/>
              </a:ext>
            </a:extLst>
          </p:cNvPr>
          <p:cNvSpPr>
            <a:spLocks noGrp="1"/>
          </p:cNvSpPr>
          <p:nvPr>
            <p:ph type="body" idx="1"/>
          </p:nvPr>
        </p:nvSpPr>
        <p:spPr/>
        <p:txBody>
          <a:bodyPr/>
          <a:lstStyle/>
          <a:p>
            <a:pPr marL="0" lvl="0" indent="0">
              <a:buFont typeface="Arial" panose="020B0604020202020204" pitchFamily="34" charset="0"/>
              <a:buNone/>
            </a:pPr>
            <a:r>
              <a:rPr lang="en-GB" sz="1200" b="0" i="0" kern="1200" dirty="0">
                <a:solidFill>
                  <a:schemeClr val="tx1"/>
                </a:solidFill>
                <a:effectLst/>
                <a:latin typeface="+mn-lt"/>
                <a:ea typeface="+mn-ea"/>
                <a:cs typeface="+mn-cs"/>
              </a:rPr>
              <a:t>A marketing mix always begins with a product to sell. In the early development phase of your product, it is extremely important to carry out extensive research on the life cycle of the product you are creating. </a:t>
            </a:r>
          </a:p>
          <a:p>
            <a:endParaRPr lang="en-GB" dirty="0">
              <a:ea typeface="Calibri"/>
              <a:cs typeface="Calibri"/>
            </a:endParaRPr>
          </a:p>
          <a:p>
            <a:pPr>
              <a:buFont typeface="Arial" panose="020B0604020202020204" pitchFamily="34" charset="0"/>
            </a:pPr>
            <a:r>
              <a:rPr lang="en-GB" dirty="0">
                <a:ea typeface="Calibri"/>
                <a:cs typeface="Calibri"/>
              </a:rPr>
              <a:t>Marketers define a product as being a bundle of benefits. This means that the product is more than just the sum of its physical characteristics i.e. can include brand image, packaging, delivery.</a:t>
            </a:r>
          </a:p>
          <a:p>
            <a:pPr>
              <a:buFont typeface="Arial" panose="020B0604020202020204" pitchFamily="34" charset="0"/>
            </a:pPr>
            <a:endParaRPr lang="en-GB" dirty="0">
              <a:ea typeface="Calibri"/>
              <a:cs typeface="Calibri"/>
            </a:endParaRPr>
          </a:p>
          <a:p>
            <a:pPr>
              <a:buFont typeface="Arial" panose="020B0604020202020204" pitchFamily="34" charset="0"/>
            </a:pPr>
            <a:r>
              <a:rPr lang="en-GB" dirty="0">
                <a:ea typeface="Calibri"/>
                <a:cs typeface="Calibri"/>
              </a:rPr>
              <a:t>Primary characteristics are those core benefits of the product that it has in common with its competitors i.e. they all make pizza, soft drinks </a:t>
            </a:r>
          </a:p>
          <a:p>
            <a:pPr>
              <a:buFont typeface="Arial" panose="020B0604020202020204" pitchFamily="34" charset="0"/>
            </a:pPr>
            <a:endParaRPr lang="en-GB" dirty="0">
              <a:ea typeface="Calibri"/>
              <a:cs typeface="Calibri"/>
            </a:endParaRPr>
          </a:p>
          <a:p>
            <a:pPr>
              <a:buFont typeface="Arial" panose="020B0604020202020204" pitchFamily="34" charset="0"/>
            </a:pPr>
            <a:r>
              <a:rPr lang="en-GB" dirty="0">
                <a:ea typeface="Calibri"/>
                <a:cs typeface="Calibri"/>
              </a:rPr>
              <a:t>Auxiliary characteristics are the features and benefits that are unique to the product and may create a competitive advantage – USP/UVP</a:t>
            </a:r>
          </a:p>
          <a:p>
            <a:pPr>
              <a:buFont typeface="Arial" panose="020B0604020202020204" pitchFamily="34" charset="0"/>
            </a:pPr>
            <a:endParaRPr lang="en-GB" dirty="0">
              <a:ea typeface="Calibri"/>
              <a:cs typeface="Calibri"/>
            </a:endParaRPr>
          </a:p>
          <a:p>
            <a:pPr>
              <a:buFont typeface="Arial" panose="020B0604020202020204" pitchFamily="34" charset="0"/>
            </a:pPr>
            <a:r>
              <a:rPr lang="en-GB" dirty="0">
                <a:ea typeface="Calibri"/>
                <a:cs typeface="Calibri"/>
              </a:rPr>
              <a:t>(Blythe and Martin 2019)</a:t>
            </a:r>
          </a:p>
        </p:txBody>
      </p:sp>
      <p:sp>
        <p:nvSpPr>
          <p:cNvPr id="4" name="Slide Number Placeholder 3">
            <a:extLst>
              <a:ext uri="{FF2B5EF4-FFF2-40B4-BE49-F238E27FC236}">
                <a16:creationId xmlns:a16="http://schemas.microsoft.com/office/drawing/2014/main" id="{C29E4911-9FA8-1B1F-0A0A-A46695B11165}"/>
              </a:ext>
            </a:extLst>
          </p:cNvPr>
          <p:cNvSpPr>
            <a:spLocks noGrp="1"/>
          </p:cNvSpPr>
          <p:nvPr>
            <p:ph type="sldNum" sz="quarter" idx="5"/>
          </p:nvPr>
        </p:nvSpPr>
        <p:spPr/>
        <p:txBody>
          <a:bodyPr/>
          <a:lstStyle/>
          <a:p>
            <a:fld id="{05A5AA75-38C3-4CD8-A0CC-2519A0D456E8}" type="slidenum">
              <a:rPr lang="en-GB" smtClean="0"/>
              <a:t>8</a:t>
            </a:fld>
            <a:endParaRPr lang="en-GB"/>
          </a:p>
        </p:txBody>
      </p:sp>
    </p:spTree>
    <p:extLst>
      <p:ext uri="{BB962C8B-B14F-4D97-AF65-F5344CB8AC3E}">
        <p14:creationId xmlns:p14="http://schemas.microsoft.com/office/powerpoint/2010/main" val="21960767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B22D64C7-ACAD-40FA-8B43-AA1172D68B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77F60B08-49AD-4ABE-AFBB-B7076BA933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dirty="0">
              <a:cs typeface="+mn-lt"/>
            </a:endParaRPr>
          </a:p>
          <a:p>
            <a:r>
              <a:rPr lang="en-US"/>
              <a:t>The Three Levels of a Product framework was first introduced by the father of modern marketing, Philip Kotler, with the concept of a core product making its debut in his work all the way back in 1967. </a:t>
            </a:r>
          </a:p>
          <a:p>
            <a:pPr>
              <a:spcBef>
                <a:spcPct val="0"/>
              </a:spcBef>
            </a:pPr>
            <a:endParaRPr lang="en-US" dirty="0">
              <a:ea typeface="Calibri"/>
              <a:cs typeface="Calibri"/>
            </a:endParaRPr>
          </a:p>
          <a:p>
            <a:pPr>
              <a:spcBef>
                <a:spcPct val="0"/>
              </a:spcBef>
            </a:pPr>
            <a:r>
              <a:rPr lang="en-US" dirty="0"/>
              <a:t>The three levels of product framework explains how a product is more than just its physical form, and that it’s made up of different layers of value that influences customer perception. By considering all three levels, you can better meet customer needs, exceed expectations, and build products that don’t just compete but stand out in the market.</a:t>
            </a:r>
            <a:endParaRPr lang="en-US" dirty="0">
              <a:ea typeface="Calibri"/>
              <a:cs typeface="Calibri"/>
            </a:endParaRPr>
          </a:p>
          <a:p>
            <a:pPr>
              <a:spcBef>
                <a:spcPct val="0"/>
              </a:spcBef>
            </a:pPr>
            <a:endParaRPr lang="en-US" altLang="en-US" dirty="0"/>
          </a:p>
          <a:p>
            <a:pPr>
              <a:spcBef>
                <a:spcPct val="0"/>
              </a:spcBef>
            </a:pPr>
            <a:r>
              <a:rPr lang="en-US" altLang="en-US" dirty="0"/>
              <a:t>The most basic level is the </a:t>
            </a:r>
            <a:r>
              <a:rPr lang="en-US" altLang="en-US" b="1" dirty="0"/>
              <a:t>core</a:t>
            </a:r>
            <a:r>
              <a:rPr lang="en-US" altLang="en-US" dirty="0"/>
              <a:t> customer value, which addresses the question “What is the buyer really buying?”</a:t>
            </a:r>
            <a:endParaRPr lang="en-US" altLang="en-US" dirty="0">
              <a:ea typeface="Calibri"/>
              <a:cs typeface="Calibri"/>
            </a:endParaRPr>
          </a:p>
          <a:p>
            <a:pPr eaLnBrk="1" hangingPunct="1">
              <a:spcBef>
                <a:spcPct val="0"/>
              </a:spcBef>
            </a:pPr>
            <a:endParaRPr lang="en-US" altLang="en-US" dirty="0"/>
          </a:p>
          <a:p>
            <a:pPr>
              <a:spcBef>
                <a:spcPct val="0"/>
              </a:spcBef>
            </a:pPr>
            <a:r>
              <a:rPr lang="en-US" altLang="en-US" dirty="0"/>
              <a:t>At the second level, product planners must turn the core benefit into an </a:t>
            </a:r>
            <a:r>
              <a:rPr lang="en-US" altLang="en-US" b="1" dirty="0"/>
              <a:t>actual</a:t>
            </a:r>
            <a:r>
              <a:rPr lang="en-US" altLang="en-US" dirty="0"/>
              <a:t> product. They need to develop product and service features, design, a quality level, a brand name, and packaging.</a:t>
            </a:r>
            <a:endParaRPr lang="en-US" altLang="en-US" dirty="0">
              <a:ea typeface="Calibri"/>
              <a:cs typeface="Calibri"/>
            </a:endParaRPr>
          </a:p>
          <a:p>
            <a:pPr eaLnBrk="1" hangingPunct="1">
              <a:spcBef>
                <a:spcPct val="0"/>
              </a:spcBef>
            </a:pPr>
            <a:endParaRPr lang="en-US" altLang="en-US" dirty="0"/>
          </a:p>
          <a:p>
            <a:pPr eaLnBrk="1" hangingPunct="1">
              <a:spcBef>
                <a:spcPct val="0"/>
              </a:spcBef>
            </a:pPr>
            <a:r>
              <a:rPr lang="en-US" altLang="en-US" dirty="0"/>
              <a:t>Finally, product planners must build an </a:t>
            </a:r>
            <a:r>
              <a:rPr lang="en-US" altLang="en-US" b="1" dirty="0"/>
              <a:t>augmented</a:t>
            </a:r>
            <a:r>
              <a:rPr lang="en-US" altLang="en-US" dirty="0"/>
              <a:t> product around the core benefit and actual product by offering additional consumer services and benefits.</a:t>
            </a:r>
          </a:p>
          <a:p>
            <a:pPr>
              <a:spcBef>
                <a:spcPct val="0"/>
              </a:spcBef>
            </a:pPr>
            <a:endParaRPr lang="en-US" altLang="en-US" dirty="0">
              <a:ea typeface="Calibri" panose="020F0502020204030204"/>
              <a:cs typeface="Calibri" panose="020F0502020204030204"/>
            </a:endParaRPr>
          </a:p>
          <a:p>
            <a:r>
              <a:rPr lang="en-US" dirty="0"/>
              <a:t>At its core, the three levels of Product is a marketing concept, but it’s also a powerful tool for customer research and product analysis. Helps to understand customers– their pain points, motivations, and unmet needs. This framework helps break down a product’s value from multiple angles, making it easier to </a:t>
            </a:r>
            <a:r>
              <a:rPr lang="en-US" dirty="0" err="1"/>
              <a:t>analyse</a:t>
            </a:r>
            <a:r>
              <a:rPr lang="en-US" dirty="0"/>
              <a:t> how well it aligns with user expectations. </a:t>
            </a:r>
          </a:p>
          <a:p>
            <a:endParaRPr lang="en-US" dirty="0"/>
          </a:p>
          <a:p>
            <a:r>
              <a:rPr lang="en-US" dirty="0"/>
              <a:t>Understanding the three levels of product offers you a powerful framework for product discovery, customer research, and competitive product analysis. By breaking your product down into the core, actual, and augmented layers, you can better align your offerings with customer needs, sharpen your value proposition, and create a stronger connection with your potential customer.</a:t>
            </a:r>
            <a:endParaRPr lang="en-US" dirty="0">
              <a:ea typeface="Calibri" panose="020F0502020204030204"/>
              <a:cs typeface="Calibri" panose="020F0502020204030204"/>
            </a:endParaRPr>
          </a:p>
          <a:p>
            <a:endParaRPr lang="en-US" dirty="0"/>
          </a:p>
          <a:p>
            <a:r>
              <a:rPr lang="en-US" dirty="0"/>
              <a:t>While the concept itself is simple, the impact it can have on your product strategy is huge. It can help you prioritize features, identify gaps in the market, and even craft better marketing campaigns by focusing on the different ways your product provides value at each level.</a:t>
            </a:r>
            <a:endParaRPr lang="en-US" dirty="0">
              <a:ea typeface="Calibri"/>
              <a:cs typeface="Calibri"/>
            </a:endParaRPr>
          </a:p>
          <a:p>
            <a:endParaRPr lang="en-US" dirty="0">
              <a:ea typeface="Calibri"/>
              <a:cs typeface="Calibri"/>
            </a:endParaRPr>
          </a:p>
          <a:p>
            <a:endParaRPr lang="en-US" dirty="0"/>
          </a:p>
          <a:p>
            <a:r>
              <a:rPr lang="en-US" dirty="0"/>
              <a:t>By mapping your product across core, actual, and augmented levels, you can:</a:t>
            </a:r>
            <a:endParaRPr lang="en-US" dirty="0">
              <a:ea typeface="Calibri" panose="020F0502020204030204"/>
              <a:cs typeface="Calibri" panose="020F0502020204030204"/>
            </a:endParaRPr>
          </a:p>
          <a:p>
            <a:endParaRPr lang="en-US" dirty="0"/>
          </a:p>
          <a:p>
            <a:pPr marL="171450" indent="-171450">
              <a:buFont typeface="Arial"/>
              <a:buChar char="•"/>
            </a:pPr>
            <a:r>
              <a:rPr lang="en-US"/>
              <a:t>Identify customer needs more effectively: Understanding the core benefit helps ensure your product truly addresses a real problem.</a:t>
            </a:r>
            <a:endParaRPr lang="en-US">
              <a:ea typeface="Calibri" panose="020F0502020204030204"/>
              <a:cs typeface="Calibri" panose="020F0502020204030204"/>
            </a:endParaRPr>
          </a:p>
          <a:p>
            <a:pPr marL="171450" indent="-171450">
              <a:buFont typeface="Arial"/>
              <a:buChar char="•"/>
            </a:pPr>
            <a:r>
              <a:rPr lang="en-US"/>
              <a:t>Develop a clearer value proposition: By articulating what makes your product essential (core), functional (actual), and competitive (augmented), you refine your messaging.</a:t>
            </a:r>
            <a:endParaRPr lang="en-US" dirty="0">
              <a:ea typeface="Calibri"/>
              <a:cs typeface="Calibri"/>
            </a:endParaRPr>
          </a:p>
          <a:p>
            <a:pPr marL="171450" indent="-171450">
              <a:buFont typeface="Arial"/>
              <a:buChar char="•"/>
            </a:pPr>
            <a:r>
              <a:rPr lang="en-US"/>
              <a:t>Prioritize features with impact: Features that directly support the core benefit should take precedence in your roadmap.</a:t>
            </a:r>
            <a:endParaRPr lang="en-US" dirty="0">
              <a:ea typeface="Calibri" panose="020F0502020204030204"/>
              <a:cs typeface="Calibri" panose="020F0502020204030204"/>
            </a:endParaRPr>
          </a:p>
          <a:p>
            <a:pPr marL="171450" indent="-171450">
              <a:buFont typeface="Arial"/>
              <a:buChar char="•"/>
            </a:pPr>
            <a:r>
              <a:rPr lang="en-US"/>
              <a:t>Improve competitive product analysis: Evaluating your augmented product can reveal areas where you can differentiate through services, integrations, or premium offerings.</a:t>
            </a:r>
            <a:endParaRPr lang="en-US" dirty="0">
              <a:ea typeface="Calibri"/>
              <a:cs typeface="Calibri"/>
            </a:endParaRPr>
          </a:p>
          <a:p>
            <a:pPr marL="171450" indent="-171450">
              <a:buFont typeface="Arial"/>
              <a:buChar char="•"/>
            </a:pPr>
            <a:r>
              <a:rPr lang="en-US"/>
              <a:t>Guide continuous improvement: Regularly assessing the augmented level ensures your product evolves with customer expectations and market trends.</a:t>
            </a:r>
            <a:endParaRPr lang="en-US">
              <a:ea typeface="Calibri" panose="020F0502020204030204"/>
              <a:cs typeface="Calibri" panose="020F0502020204030204"/>
            </a:endParaRPr>
          </a:p>
          <a:p>
            <a:pPr marL="171450" indent="-171450">
              <a:buFont typeface="Arial"/>
              <a:buChar char="•"/>
            </a:pPr>
            <a:r>
              <a:rPr lang="en-US" dirty="0"/>
              <a:t>Create more engaging release notes: By highlighting improvements at each level, you can better communicate release note updates in a way that resonates with different user needs.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dirty="0"/>
              <a:t>While this isn’t a rigid Product Management framework, it’s a useful lens to assess product-market fit, customer alignment, and strategic growth opportunities.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r>
              <a:rPr lang="en-US"/>
              <a:t>Level 1️⃣ Core Product – The fundamental need</a:t>
            </a:r>
          </a:p>
          <a:p>
            <a:r>
              <a:rPr lang="en-US"/>
              <a:t>At its core, Duolingo isn’t just an app, it’s a tool to help people learn a new language. The real benefit? Language acquisition and communication skills. </a:t>
            </a:r>
          </a:p>
          <a:p>
            <a:r>
              <a:rPr lang="en-US" dirty="0"/>
              <a:t>Users don’t sign up just to tap on a screen, they want to speak Spanish on vacation, ace their French class, or stop embarrassing themselves in Italian restaurants. That’s the core product – the deep, underlying value Duolingo provides.</a:t>
            </a:r>
            <a:endParaRPr lang="en-US" dirty="0">
              <a:ea typeface="Calibri"/>
              <a:cs typeface="Calibri"/>
            </a:endParaRPr>
          </a:p>
          <a:p>
            <a:endParaRPr lang="en-US" dirty="0"/>
          </a:p>
          <a:p>
            <a:r>
              <a:rPr lang="en-US"/>
              <a:t>Level 2️⃣ Actual Product – The tangible experience</a:t>
            </a:r>
          </a:p>
          <a:p>
            <a:r>
              <a:rPr lang="en-US"/>
              <a:t>This is what you see, use, and interact with:</a:t>
            </a:r>
          </a:p>
          <a:p>
            <a:r>
              <a:rPr lang="en-US"/>
              <a:t>The Duolingo app itself</a:t>
            </a:r>
          </a:p>
          <a:p>
            <a:r>
              <a:rPr lang="en-US"/>
              <a:t>Features like bite-sized lessons, gamified streaks, and XP points</a:t>
            </a:r>
          </a:p>
          <a:p>
            <a:r>
              <a:rPr lang="en-US" dirty="0"/>
              <a:t>A friendly (and slightly menacing) green owl mascot who guilt-trips you into practicing</a:t>
            </a:r>
            <a:endParaRPr lang="en-US" dirty="0">
              <a:ea typeface="Calibri"/>
              <a:cs typeface="Calibri"/>
            </a:endParaRPr>
          </a:p>
          <a:p>
            <a:r>
              <a:rPr lang="en-US" dirty="0"/>
              <a:t>Freemium subscription tiers</a:t>
            </a:r>
            <a:endParaRPr lang="en-US" dirty="0">
              <a:ea typeface="Calibri"/>
              <a:cs typeface="Calibri"/>
            </a:endParaRPr>
          </a:p>
          <a:p>
            <a:r>
              <a:rPr lang="en-US" dirty="0"/>
              <a:t>Speech recognition technology for pronunciation practice</a:t>
            </a:r>
            <a:endParaRPr lang="en-US" dirty="0">
              <a:ea typeface="Calibri"/>
              <a:cs typeface="Calibri"/>
            </a:endParaRPr>
          </a:p>
          <a:p>
            <a:r>
              <a:rPr lang="en-US" dirty="0"/>
              <a:t>A brand identity built around fun, accessibility, and consistency</a:t>
            </a:r>
            <a:endParaRPr lang="en-US" dirty="0">
              <a:ea typeface="Calibri"/>
              <a:cs typeface="Calibri"/>
            </a:endParaRPr>
          </a:p>
          <a:p>
            <a:r>
              <a:rPr lang="en-US" dirty="0"/>
              <a:t>All these elements make up the actual finished product, shaping the experience users have with Duolingo.</a:t>
            </a:r>
            <a:endParaRPr lang="en-US" dirty="0">
              <a:ea typeface="Calibri"/>
              <a:cs typeface="Calibri"/>
            </a:endParaRPr>
          </a:p>
          <a:p>
            <a:endParaRPr lang="en-US" dirty="0"/>
          </a:p>
          <a:p>
            <a:r>
              <a:rPr lang="en-US" dirty="0"/>
              <a:t>Level 3️⃣ Augmented Product – The extras that add value</a:t>
            </a:r>
            <a:endParaRPr lang="en-US" dirty="0">
              <a:ea typeface="Calibri"/>
              <a:cs typeface="Calibri"/>
            </a:endParaRPr>
          </a:p>
          <a:p>
            <a:r>
              <a:rPr lang="en-US" dirty="0"/>
              <a:t>This is where Duolingo goes beyond just being an app and differentiates itself from competitors.</a:t>
            </a:r>
            <a:endParaRPr lang="en-US" dirty="0">
              <a:ea typeface="Calibri"/>
              <a:cs typeface="Calibri"/>
            </a:endParaRPr>
          </a:p>
          <a:p>
            <a:r>
              <a:rPr lang="en-US" dirty="0"/>
              <a:t>Duolingo Plus (now called Super Duolingo): Removes ads, offers offline access, and lets you repair streaks.</a:t>
            </a:r>
            <a:endParaRPr lang="en-US" dirty="0">
              <a:ea typeface="Calibri"/>
              <a:cs typeface="Calibri"/>
            </a:endParaRPr>
          </a:p>
          <a:p>
            <a:r>
              <a:rPr lang="en-US" dirty="0"/>
              <a:t>Duolingo for Schools: A free tool for teachers to track student progress.</a:t>
            </a:r>
            <a:endParaRPr lang="en-US" dirty="0">
              <a:ea typeface="Calibri"/>
              <a:cs typeface="Calibri"/>
            </a:endParaRPr>
          </a:p>
          <a:p>
            <a:r>
              <a:rPr lang="en-US" dirty="0"/>
              <a:t>Duolingo Events: Virtual meetups for practicing languages in real conversations.</a:t>
            </a:r>
            <a:endParaRPr lang="en-US" dirty="0">
              <a:ea typeface="Calibri"/>
              <a:cs typeface="Calibri"/>
            </a:endParaRPr>
          </a:p>
          <a:p>
            <a:r>
              <a:rPr lang="en-US" dirty="0"/>
              <a:t>AI-driven personalized learning: Adapts lessons based on user progress.</a:t>
            </a:r>
            <a:endParaRPr lang="en-US" dirty="0">
              <a:ea typeface="Calibri"/>
              <a:cs typeface="Calibri"/>
            </a:endParaRPr>
          </a:p>
          <a:p>
            <a:r>
              <a:rPr lang="en-US" dirty="0"/>
              <a:t>Brand trust and community: Millions of learners, social media engagement, and meme-worthy presence.</a:t>
            </a:r>
            <a:endParaRPr lang="en-US" dirty="0">
              <a:ea typeface="Calibri"/>
              <a:cs typeface="Calibri"/>
            </a:endParaRPr>
          </a:p>
          <a:p>
            <a:r>
              <a:rPr lang="en-US" dirty="0"/>
              <a:t>The augmented product is what makes Duolingo more than just a language-learning app – it’s a sticky, engaging, and evolving ecosystem that keeps users coming back.</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a:p>
            <a:pPr>
              <a:spcBef>
                <a:spcPct val="0"/>
              </a:spcBef>
            </a:pPr>
            <a:r>
              <a:rPr lang="en-US" dirty="0">
                <a:hlinkClick r:id="rId3"/>
              </a:rPr>
              <a:t>What are the Three Levels of Product | Definition &amp; Overview | ProdPad</a:t>
            </a:r>
            <a:endParaRPr lang="en-US"/>
          </a:p>
        </p:txBody>
      </p:sp>
      <p:sp>
        <p:nvSpPr>
          <p:cNvPr id="28676" name="Slide Number Placeholder 3">
            <a:extLst>
              <a:ext uri="{FF2B5EF4-FFF2-40B4-BE49-F238E27FC236}">
                <a16:creationId xmlns:a16="http://schemas.microsoft.com/office/drawing/2014/main" id="{F7CED5FB-0CA8-4788-B3FE-CEAFC986C6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456325-B879-44D9-A510-D053CFE1EEF7}"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Differentiation in marketing refers to the process of separating a product or service from that of its competitors. This strategy is used by companies to ensure their offerings do not overlap with those of competitors, which helps maintain customer loyalty and increase sales. In essence, it involves making a company, product, or service stand out in a comparison category.</a:t>
            </a:r>
          </a:p>
        </p:txBody>
      </p:sp>
      <p:sp>
        <p:nvSpPr>
          <p:cNvPr id="4" name="Slide Number Placeholder 3"/>
          <p:cNvSpPr>
            <a:spLocks noGrp="1"/>
          </p:cNvSpPr>
          <p:nvPr>
            <p:ph type="sldNum" sz="quarter" idx="5"/>
          </p:nvPr>
        </p:nvSpPr>
        <p:spPr/>
        <p:txBody>
          <a:bodyPr/>
          <a:lstStyle/>
          <a:p>
            <a:fld id="{05A5AA75-38C3-4CD8-A0CC-2519A0D456E8}" type="slidenum">
              <a:rPr lang="en-GB" smtClean="0"/>
              <a:t>12</a:t>
            </a:fld>
            <a:endParaRPr lang="en-GB"/>
          </a:p>
        </p:txBody>
      </p:sp>
    </p:spTree>
    <p:extLst>
      <p:ext uri="{BB962C8B-B14F-4D97-AF65-F5344CB8AC3E}">
        <p14:creationId xmlns:p14="http://schemas.microsoft.com/office/powerpoint/2010/main" val="2247248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solidFill>
                  <a:srgbClr val="1D1D1F"/>
                </a:solidFill>
              </a:rPr>
              <a:t>Differentiation Strategy</a:t>
            </a:r>
            <a:r>
              <a:rPr lang="en-US" dirty="0">
                <a:solidFill>
                  <a:srgbClr val="1D1D1F"/>
                </a:solidFill>
              </a:rPr>
              <a:t> is the  strategy that lays emphasis on offering a superior product, on some dimension(s), compared to what competitors are providing. Differentiation is possible along one or more of various dimensions — product features, quality, customer service, guarantee, distribution, delivery, </a:t>
            </a:r>
            <a:r>
              <a:rPr lang="en-US" u="sng" dirty="0">
                <a:solidFill>
                  <a:srgbClr val="4169E1"/>
                </a:solidFill>
                <a:hlinkClick r:id="rId3"/>
              </a:rPr>
              <a:t>product customization</a:t>
            </a:r>
            <a:r>
              <a:rPr lang="en-US" dirty="0">
                <a:solidFill>
                  <a:srgbClr val="1D1D1F"/>
                </a:solidFill>
              </a:rPr>
              <a:t>, etc.</a:t>
            </a:r>
          </a:p>
          <a:p>
            <a:endParaRPr lang="en-US" dirty="0">
              <a:solidFill>
                <a:srgbClr val="1D1D1F"/>
              </a:solidFill>
            </a:endParaRPr>
          </a:p>
          <a:p>
            <a:r>
              <a:rPr lang="en-US" dirty="0"/>
              <a:t>With a differentiation strategy the business develops product or service features which are different from competitors and appeal to customers including functionality, customer support and product quality. (Porter 1985)</a:t>
            </a:r>
            <a:endParaRPr lang="en-US" dirty="0">
              <a:ea typeface="Calibri"/>
              <a:cs typeface="Calibri"/>
            </a:endParaRPr>
          </a:p>
          <a:p>
            <a:endParaRPr lang="en-US" dirty="0">
              <a:solidFill>
                <a:srgbClr val="1D1D1F"/>
              </a:solidFill>
            </a:endParaRPr>
          </a:p>
          <a:p>
            <a:r>
              <a:rPr lang="en-US" dirty="0">
                <a:solidFill>
                  <a:srgbClr val="1D1D1F"/>
                </a:solidFill>
              </a:rPr>
              <a:t>A </a:t>
            </a:r>
            <a:r>
              <a:rPr lang="en-US" b="1" dirty="0">
                <a:solidFill>
                  <a:srgbClr val="1D1D1F"/>
                </a:solidFill>
              </a:rPr>
              <a:t>successful differentiation strategy</a:t>
            </a:r>
            <a:r>
              <a:rPr lang="en-US" dirty="0">
                <a:solidFill>
                  <a:srgbClr val="1D1D1F"/>
                </a:solidFill>
              </a:rPr>
              <a:t> emphasizes uniqueness in ways that are valued by buyers. If buyers are willing to pay for these unique features and the firm’s costs are under control, then the price premium will lead to higher profitability. The key success factor in differentiation is sound understanding of the buyer needs. A differentiator needs to know what buyers value, deliver that particular bundle of attributes and charge accordingly. By effectively serving a sub-group of buyers who will not consider other firms’ offerings as substitutes for this offering, the company can effectively lock up the segment.</a:t>
            </a:r>
            <a:endParaRPr lang="en-US" dirty="0">
              <a:ea typeface="Calibri"/>
              <a:cs typeface="Calibri"/>
            </a:endParaRPr>
          </a:p>
          <a:p>
            <a:endParaRPr lang="en-US" dirty="0">
              <a:solidFill>
                <a:srgbClr val="1D1D1F"/>
              </a:solidFill>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13</a:t>
            </a:fld>
            <a:endParaRPr lang="en-GB"/>
          </a:p>
        </p:txBody>
      </p:sp>
    </p:spTree>
    <p:extLst>
      <p:ext uri="{BB962C8B-B14F-4D97-AF65-F5344CB8AC3E}">
        <p14:creationId xmlns:p14="http://schemas.microsoft.com/office/powerpoint/2010/main" val="3172454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73F420C9-9394-40AC-A2A9-B818E1E03C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3D5F7CAE-67C6-427D-BB3C-37690B7A3F1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ea typeface="MS PGothic" panose="020B0600070205080204" pitchFamily="34" charset="-128"/>
            </a:endParaRPr>
          </a:p>
        </p:txBody>
      </p:sp>
      <p:sp>
        <p:nvSpPr>
          <p:cNvPr id="32772" name="Slide Number Placeholder 3">
            <a:extLst>
              <a:ext uri="{FF2B5EF4-FFF2-40B4-BE49-F238E27FC236}">
                <a16:creationId xmlns:a16="http://schemas.microsoft.com/office/drawing/2014/main" id="{4FA4611C-7795-4AA7-81ED-B072C4C6DBB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1BA6372-D50A-42F5-A340-B2A0F1D0BEBF}" type="slidenum">
              <a:rPr lang="en-GB" altLang="en-US" smtClean="0">
                <a:ea typeface="MS PGothic" panose="020B0600070205080204" pitchFamily="34" charset="-128"/>
              </a:rPr>
              <a:pPr/>
              <a:t>11</a:t>
            </a:fld>
            <a:endParaRPr lang="en-GB" altLang="en-US">
              <a:ea typeface="MS PGothic" panose="020B0600070205080204" pitchFamily="34" charset="-128"/>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PLC is a flexible model that can be applied to both brands and product lines (Poll and Cook, 1969)</a:t>
            </a:r>
          </a:p>
          <a:p>
            <a:endParaRPr lang="en-US" dirty="0">
              <a:ea typeface="Calibri"/>
              <a:cs typeface="Calibri"/>
            </a:endParaRPr>
          </a:p>
          <a:p>
            <a:r>
              <a:rPr lang="en-US" dirty="0">
                <a:ea typeface="Calibri"/>
                <a:cs typeface="Calibri"/>
              </a:rPr>
              <a:t>PLC has 4 stages – introduction, growth, maturity and decline.</a:t>
            </a:r>
          </a:p>
          <a:p>
            <a:endParaRPr lang="en-US" dirty="0">
              <a:ea typeface="Calibri"/>
              <a:cs typeface="Calibri"/>
            </a:endParaRPr>
          </a:p>
          <a:p>
            <a:r>
              <a:rPr lang="en-US" b="1" dirty="0">
                <a:ea typeface="Calibri"/>
                <a:cs typeface="Calibri"/>
              </a:rPr>
              <a:t>Introduction</a:t>
            </a:r>
            <a:r>
              <a:rPr lang="en-US" dirty="0">
                <a:ea typeface="Calibri"/>
                <a:cs typeface="Calibri"/>
              </a:rPr>
              <a:t> – when first introduced product sales growth is typically low and financial losses can be incurred due to heavy development and promotional costs. Companies need to monitor the speed of the product adoption and if disappointing should consider terminating the product at this stage.</a:t>
            </a:r>
          </a:p>
          <a:p>
            <a:endParaRPr lang="en-US" dirty="0">
              <a:ea typeface="Calibri"/>
              <a:cs typeface="Calibri"/>
            </a:endParaRPr>
          </a:p>
          <a:p>
            <a:r>
              <a:rPr lang="en-US" b="1" dirty="0">
                <a:ea typeface="Calibri"/>
                <a:cs typeface="Calibri"/>
              </a:rPr>
              <a:t>Growth </a:t>
            </a:r>
            <a:r>
              <a:rPr lang="en-US" dirty="0">
                <a:ea typeface="Calibri"/>
                <a:cs typeface="Calibri"/>
              </a:rPr>
              <a:t>– period of faster sales and profit growth. Sales growth is fueled by rapid market acceptance and for many products repeat purchasing. Profits may begin to decline towards the latter stages of the growth cycle as new rivals enter the market.</a:t>
            </a:r>
          </a:p>
          <a:p>
            <a:endParaRPr lang="en-US" dirty="0">
              <a:ea typeface="Calibri"/>
              <a:cs typeface="Calibri"/>
            </a:endParaRPr>
          </a:p>
          <a:p>
            <a:r>
              <a:rPr lang="en-US" b="1" dirty="0">
                <a:ea typeface="Calibri"/>
                <a:cs typeface="Calibri"/>
              </a:rPr>
              <a:t>Maturity</a:t>
            </a:r>
            <a:r>
              <a:rPr lang="en-US" dirty="0">
                <a:ea typeface="Calibri"/>
                <a:cs typeface="Calibri"/>
              </a:rPr>
              <a:t> – eventually sales peak and flatten as saturation occurs hastening competitive shakeout. The survivors battle for market share by employing product improvements, advertising and sales promotion offers, dealer discounts and price cutting therefore putting strain on profit margins. The need for effective brand building is acutely recognised during maturity.</a:t>
            </a:r>
          </a:p>
          <a:p>
            <a:endParaRPr lang="en-US" dirty="0">
              <a:ea typeface="Calibri"/>
              <a:cs typeface="Calibri"/>
            </a:endParaRPr>
          </a:p>
          <a:p>
            <a:r>
              <a:rPr lang="en-US" b="1" dirty="0">
                <a:ea typeface="Calibri"/>
                <a:cs typeface="Calibri"/>
              </a:rPr>
              <a:t>Decline</a:t>
            </a:r>
            <a:r>
              <a:rPr lang="en-US" dirty="0">
                <a:ea typeface="Calibri"/>
                <a:cs typeface="Calibri"/>
              </a:rPr>
              <a:t> – Sales and profits fall during the decline stage as new technology or changes in consumer tastes work to reduce demand for the product.</a:t>
            </a:r>
          </a:p>
          <a:p>
            <a:endParaRPr lang="en-US" dirty="0">
              <a:ea typeface="Calibri"/>
              <a:cs typeface="Calibri"/>
            </a:endParaRPr>
          </a:p>
          <a:p>
            <a:r>
              <a:rPr lang="en-US" dirty="0">
                <a:ea typeface="Calibri"/>
                <a:cs typeface="Calibri"/>
              </a:rPr>
              <a:t>Like all marketing tools, PLC should not be viewed on its on but alongside other tools to aid managerial tools.  It </a:t>
            </a:r>
            <a:r>
              <a:rPr lang="en-US" err="1">
                <a:ea typeface="Calibri"/>
                <a:cs typeface="Calibri"/>
              </a:rPr>
              <a:t>emphasises</a:t>
            </a:r>
            <a:r>
              <a:rPr lang="en-US" dirty="0">
                <a:ea typeface="Calibri"/>
                <a:cs typeface="Calibri"/>
              </a:rPr>
              <a:t> the need to review marketing objectives and strategies as products pass through the various stages.</a:t>
            </a:r>
          </a:p>
          <a:p>
            <a:endParaRPr lang="en-US" dirty="0">
              <a:ea typeface="Calibri"/>
              <a:cs typeface="Calibri"/>
            </a:endParaRPr>
          </a:p>
          <a:p>
            <a:r>
              <a:rPr lang="en-US" dirty="0">
                <a:ea typeface="Calibri"/>
                <a:cs typeface="Calibri"/>
              </a:rPr>
              <a:t>Not all products follow the classic curve of the PLC. </a:t>
            </a:r>
            <a:br>
              <a:rPr lang="en-US" dirty="0">
                <a:ea typeface="Calibri"/>
                <a:cs typeface="+mn-lt"/>
              </a:rPr>
            </a:br>
            <a:br>
              <a:rPr lang="en-US" dirty="0">
                <a:ea typeface="Calibri"/>
                <a:cs typeface="+mn-lt"/>
              </a:rPr>
            </a:br>
            <a:r>
              <a:rPr lang="en-US" dirty="0">
                <a:ea typeface="Calibri"/>
                <a:cs typeface="Calibri"/>
              </a:rPr>
              <a:t>(Jobber &amp; Ellis-Chadwick, 2019)</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17951178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well as extending existing products, new products are important – </a:t>
            </a:r>
            <a:r>
              <a:rPr lang="en-GB" b="1" dirty="0"/>
              <a:t>why?</a:t>
            </a:r>
          </a:p>
          <a:p>
            <a:endParaRPr lang="en-GB" b="1" dirty="0">
              <a:ea typeface="Calibri"/>
              <a:cs typeface="Calibri"/>
            </a:endParaRPr>
          </a:p>
          <a:p>
            <a:r>
              <a:rPr lang="en-GB" dirty="0"/>
              <a:t>A new product, in its essence, is an offering that is novel or significantly different from existing products in the market. This novelty can take various forms, including technological innovation, unique features, design aesthetics, or even a different pricing strategy. New products can be categorised into two main types:</a:t>
            </a:r>
            <a:endParaRPr lang="en-GB" dirty="0">
              <a:ea typeface="Calibri"/>
              <a:cs typeface="Calibri"/>
            </a:endParaRPr>
          </a:p>
          <a:p>
            <a:endParaRPr lang="en-GB" dirty="0"/>
          </a:p>
          <a:p>
            <a:r>
              <a:rPr lang="en-GB" b="1" dirty="0"/>
              <a:t>Incremental Innovation: </a:t>
            </a:r>
            <a:r>
              <a:rPr lang="en-GB" dirty="0"/>
              <a:t>These products represent a modest evolution of existing products. They may offer minor improvements or added features, but they are not revolutionary. For example, a smartphone with a slightly better camera or longer battery life would be considered an incrementally innovative product.</a:t>
            </a:r>
            <a:endParaRPr lang="en-GB" dirty="0">
              <a:ea typeface="Calibri"/>
              <a:cs typeface="Calibri"/>
            </a:endParaRPr>
          </a:p>
          <a:p>
            <a:endParaRPr lang="en-GB" dirty="0"/>
          </a:p>
          <a:p>
            <a:r>
              <a:rPr lang="en-GB" b="1" dirty="0"/>
              <a:t>Radical Innovation: </a:t>
            </a:r>
            <a:r>
              <a:rPr lang="en-GB" dirty="0"/>
              <a:t>Radical innovations, on the other hand, introduce groundbreaking changes to the market. They disrupt existing norms and create entirely new product categories. Examples include the introduction of the personal computer, the smartphone, or the electric car.</a:t>
            </a:r>
            <a:endParaRPr lang="en-GB" dirty="0">
              <a:ea typeface="Calibri"/>
              <a:cs typeface="Calibri"/>
            </a:endParaRPr>
          </a:p>
          <a:p>
            <a:endParaRPr lang="en-GB" dirty="0">
              <a:ea typeface="Calibri"/>
              <a:cs typeface="Calibri"/>
            </a:endParaRPr>
          </a:p>
          <a:p>
            <a:r>
              <a:rPr lang="en-GB" b="1" dirty="0"/>
              <a:t>Why New Product Development Matters</a:t>
            </a:r>
            <a:endParaRPr lang="en-GB" b="1" dirty="0">
              <a:ea typeface="Calibri"/>
              <a:cs typeface="Calibri"/>
            </a:endParaRPr>
          </a:p>
          <a:p>
            <a:endParaRPr lang="en-GB" b="1" dirty="0"/>
          </a:p>
          <a:p>
            <a:r>
              <a:rPr lang="en-GB"/>
              <a:t>New product development matters because businesses need to stay relevant and keep a competitive edge in an ever-shifting market. Here are some key factors that affect its significance:</a:t>
            </a:r>
          </a:p>
          <a:p>
            <a:pPr marL="171450" indent="-171450">
              <a:buFont typeface="Arial"/>
              <a:buChar char="•"/>
            </a:pPr>
            <a:r>
              <a:rPr lang="en-GB" i="1"/>
              <a:t>Meeting Consumer Needs:</a:t>
            </a:r>
            <a:r>
              <a:rPr lang="en-GB"/>
              <a:t> With consumer preferences changing, businesses need to be able to adapt to preserve loyalty and brand success by analysing current trends and pouring their efforts into top-notch product design.</a:t>
            </a:r>
            <a:endParaRPr lang="en-GB">
              <a:ea typeface="Calibri" panose="020F0502020204030204"/>
              <a:cs typeface="Calibri" panose="020F0502020204030204"/>
            </a:endParaRPr>
          </a:p>
          <a:p>
            <a:pPr marL="171450" indent="-171450">
              <a:buFont typeface="Arial"/>
              <a:buChar char="•"/>
            </a:pPr>
            <a:r>
              <a:rPr lang="en-GB" i="1"/>
              <a:t>Maintaining Innovation:</a:t>
            </a:r>
            <a:r>
              <a:rPr lang="en-GB"/>
              <a:t> Nothing is worse than a brand growing stale. Updating existing products or making use of groundbreaking idea generation helps you stay ahead of the competition.</a:t>
            </a:r>
            <a:endParaRPr lang="en-GB">
              <a:ea typeface="Calibri" panose="020F0502020204030204"/>
              <a:cs typeface="Calibri" panose="020F0502020204030204"/>
            </a:endParaRPr>
          </a:p>
          <a:p>
            <a:pPr marL="171450" indent="-171450">
              <a:buFont typeface="Arial"/>
              <a:buChar char="•"/>
            </a:pPr>
            <a:r>
              <a:rPr lang="en-GB" i="1"/>
              <a:t>Securing Your Share of the Market: </a:t>
            </a:r>
            <a:r>
              <a:rPr lang="en-GB"/>
              <a:t>Staying fresh with an exciting new product keeps businesses visible and provides access to new markets. Securing your market share improves the perceived value of your brand.</a:t>
            </a:r>
            <a:endParaRPr lang="en-GB">
              <a:ea typeface="Calibri" panose="020F0502020204030204"/>
              <a:cs typeface="Calibri" panose="020F0502020204030204"/>
            </a:endParaRPr>
          </a:p>
          <a:p>
            <a:pPr marL="171450" indent="-171450">
              <a:buFont typeface="Arial"/>
              <a:buChar char="•"/>
            </a:pPr>
            <a:r>
              <a:rPr lang="en-GB" i="1" dirty="0"/>
              <a:t>Boosts Revenue</a:t>
            </a:r>
            <a:r>
              <a:rPr lang="en-GB" dirty="0"/>
              <a:t>: New products create new opportunities to break out into a new market and secure a new consumer base. By creating innovative products, your business will unlock new revenue streams.</a:t>
            </a:r>
            <a:endParaRPr lang="en-GB" dirty="0">
              <a:ea typeface="Calibri"/>
              <a:cs typeface="Calibri"/>
            </a:endParaRPr>
          </a:p>
          <a:p>
            <a:pPr marL="171450" indent="-171450">
              <a:buFont typeface="Arial"/>
              <a:buChar char="•"/>
            </a:pPr>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b="1" dirty="0">
              <a:ea typeface="Calibri"/>
              <a:cs typeface="Calibri"/>
            </a:endParaRPr>
          </a:p>
          <a:p>
            <a:endParaRPr lang="en-GB" b="1" dirty="0">
              <a:ea typeface="Calibri"/>
              <a:cs typeface="Calibri"/>
            </a:endParaRPr>
          </a:p>
          <a:p>
            <a:endParaRPr lang="en-GB" b="1"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14</a:t>
            </a:fld>
            <a:endParaRPr lang="en-GB"/>
          </a:p>
        </p:txBody>
      </p:sp>
    </p:spTree>
    <p:extLst>
      <p:ext uri="{BB962C8B-B14F-4D97-AF65-F5344CB8AC3E}">
        <p14:creationId xmlns:p14="http://schemas.microsoft.com/office/powerpoint/2010/main" val="9298390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2800" b="1" dirty="0"/>
              <a:t>Extension strategies: </a:t>
            </a:r>
            <a:r>
              <a:rPr lang="en-GB" sz="1200" b="0" i="0" kern="1200" dirty="0">
                <a:solidFill>
                  <a:schemeClr val="tx1"/>
                </a:solidFill>
                <a:effectLst/>
                <a:latin typeface="+mn-lt"/>
                <a:ea typeface="+mn-ea"/>
                <a:cs typeface="+mn-cs"/>
              </a:rPr>
              <a:t>Small companies can deploy the practice in the same way that large firms have, in order to increase sales of a product by offering variations</a:t>
            </a:r>
            <a:r>
              <a:rPr lang="en-GB" dirty="0"/>
              <a:t> to prolong the life cycle of a product or brand, maximising revenue and sustaining market presence.</a:t>
            </a:r>
            <a:r>
              <a:rPr lang="en-GB" sz="1200" b="0" i="0" kern="1200" dirty="0">
                <a:solidFill>
                  <a:schemeClr val="tx1"/>
                </a:solidFill>
                <a:effectLst/>
                <a:latin typeface="+mn-lt"/>
                <a:ea typeface="+mn-ea"/>
                <a:cs typeface="+mn-cs"/>
              </a:rPr>
              <a:t> This aims to keep a product in the maturity phase of the </a:t>
            </a:r>
            <a:r>
              <a:rPr lang="en-GB" sz="1200" b="0" i="0" u="sng" kern="1200" dirty="0">
                <a:solidFill>
                  <a:schemeClr val="tx1"/>
                </a:solidFill>
                <a:effectLst/>
                <a:latin typeface="+mn-lt"/>
                <a:ea typeface="+mn-ea"/>
                <a:cs typeface="+mn-cs"/>
                <a:hlinkClick r:id="rId3"/>
              </a:rPr>
              <a:t>marketing product lifecycle</a:t>
            </a:r>
            <a:r>
              <a:rPr lang="en-GB" sz="1200" b="0" i="0" u="sng"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rather than going into decline. </a:t>
            </a:r>
          </a:p>
          <a:p>
            <a:pPr marL="0" lvl="0" indent="0">
              <a:buFont typeface="Arial" panose="020B0604020202020204" pitchFamily="34" charset="0"/>
              <a:buNone/>
            </a:pPr>
            <a:endParaRPr lang="en-GB" sz="1200" b="0" i="0" kern="1200" dirty="0">
              <a:solidFill>
                <a:schemeClr val="tx1"/>
              </a:solidFill>
              <a:effectLst/>
              <a:latin typeface="+mn-lt"/>
              <a:ea typeface="+mn-ea"/>
              <a:cs typeface="+mn-cs"/>
            </a:endParaRPr>
          </a:p>
          <a:p>
            <a:pPr marL="0" lvl="0" indent="0">
              <a:buFont typeface="Arial" panose="020B0604020202020204" pitchFamily="34" charset="0"/>
              <a:buNone/>
            </a:pPr>
            <a:r>
              <a:rPr lang="en-GB" sz="1200" b="0" i="0" kern="1200" dirty="0">
                <a:solidFill>
                  <a:schemeClr val="tx1"/>
                </a:solidFill>
                <a:effectLst/>
                <a:latin typeface="+mn-lt"/>
                <a:ea typeface="+mn-ea"/>
                <a:cs typeface="+mn-cs"/>
              </a:rPr>
              <a:t>Product extension is the strategy of placing an established product's brand name on a new product that is in the same category. </a:t>
            </a:r>
          </a:p>
          <a:p>
            <a:pPr marL="0" lvl="0" indent="0">
              <a:buFont typeface="Arial" panose="020B0604020202020204" pitchFamily="34" charset="0"/>
              <a:buNone/>
            </a:pPr>
            <a:endParaRPr lang="en-GB" altLang="en-US" sz="2800" dirty="0"/>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product</a:t>
            </a:r>
            <a:r>
              <a:rPr lang="en-GB" sz="1200" kern="1200" dirty="0">
                <a:solidFill>
                  <a:schemeClr val="tx1"/>
                </a:solidFill>
                <a:effectLst/>
                <a:latin typeface="+mn-lt"/>
                <a:ea typeface="+mn-ea"/>
                <a:cs typeface="+mn-cs"/>
              </a:rPr>
              <a:t>– New and improved versions of the product can be released… version 2.0 and then version 3.0.</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price</a:t>
            </a:r>
            <a:r>
              <a:rPr lang="en-GB" sz="1200" kern="1200" dirty="0">
                <a:solidFill>
                  <a:schemeClr val="tx1"/>
                </a:solidFill>
                <a:effectLst/>
                <a:latin typeface="+mn-lt"/>
                <a:ea typeface="+mn-ea"/>
                <a:cs typeface="+mn-cs"/>
              </a:rPr>
              <a:t>– Price can be lowered to allow new customers to buy it.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place</a:t>
            </a:r>
            <a:r>
              <a:rPr lang="en-GB" sz="1200" kern="1200" dirty="0">
                <a:solidFill>
                  <a:schemeClr val="tx1"/>
                </a:solidFill>
                <a:effectLst/>
                <a:latin typeface="+mn-lt"/>
                <a:ea typeface="+mn-ea"/>
                <a:cs typeface="+mn-cs"/>
              </a:rPr>
              <a:t>– Products can be sold in different countries or territories to gain more sales.</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promotion</a:t>
            </a:r>
            <a:r>
              <a:rPr lang="en-GB" sz="1200" kern="1200" dirty="0">
                <a:solidFill>
                  <a:schemeClr val="tx1"/>
                </a:solidFill>
                <a:effectLst/>
                <a:latin typeface="+mn-lt"/>
                <a:ea typeface="+mn-ea"/>
                <a:cs typeface="+mn-cs"/>
              </a:rPr>
              <a:t>– Different advertising or sales promotion techniques can prolong the life of the product, giving it a new image.</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packaging</a:t>
            </a:r>
            <a:r>
              <a:rPr lang="en-GB" sz="1200" kern="1200" dirty="0">
                <a:solidFill>
                  <a:schemeClr val="tx1"/>
                </a:solidFill>
                <a:effectLst/>
                <a:latin typeface="+mn-lt"/>
                <a:ea typeface="+mn-ea"/>
                <a:cs typeface="+mn-cs"/>
              </a:rPr>
              <a:t>– The style of the packaging may be changed to give the appearance of a new and improved product.</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usage</a:t>
            </a:r>
            <a:r>
              <a:rPr lang="en-GB" sz="1200" kern="1200" dirty="0">
                <a:solidFill>
                  <a:schemeClr val="tx1"/>
                </a:solidFill>
                <a:effectLst/>
                <a:latin typeface="+mn-lt"/>
                <a:ea typeface="+mn-ea"/>
                <a:cs typeface="+mn-cs"/>
              </a:rPr>
              <a:t>– Existing customers can be encouraged to buy more of the product or to use it in a different way. For example breakfast cereals used advertising to show consumers eating cereal at different times of the day.</a:t>
            </a:r>
          </a:p>
          <a:p>
            <a:pPr marL="171450" indent="-171450">
              <a:buFont typeface="Arial" panose="020B0604020202020204" pitchFamily="34" charset="0"/>
              <a:buChar char="•"/>
            </a:pPr>
            <a:r>
              <a:rPr lang="en-GB" sz="1200" b="1" kern="1200" dirty="0">
                <a:solidFill>
                  <a:schemeClr val="tx1"/>
                </a:solidFill>
                <a:effectLst/>
                <a:latin typeface="+mn-lt"/>
                <a:ea typeface="+mn-ea"/>
                <a:cs typeface="+mn-cs"/>
              </a:rPr>
              <a:t>Change name</a:t>
            </a:r>
            <a:r>
              <a:rPr lang="en-GB" sz="1200" kern="1200" dirty="0">
                <a:solidFill>
                  <a:schemeClr val="tx1"/>
                </a:solidFill>
                <a:effectLst/>
                <a:latin typeface="+mn-lt"/>
                <a:ea typeface="+mn-ea"/>
                <a:cs typeface="+mn-cs"/>
              </a:rPr>
              <a:t>– If a product has suffered from bad publicity and sales are falling, a tried and tested technique is to simply change the name of the product.</a:t>
            </a:r>
          </a:p>
          <a:p>
            <a:endParaRPr lang="en-GB" altLang="en-US" sz="2800" dirty="0"/>
          </a:p>
          <a:p>
            <a:pPr marL="0" lvl="0" indent="0">
              <a:buFont typeface="Arial" panose="020B0604020202020204" pitchFamily="34" charset="0"/>
              <a:buNone/>
            </a:pPr>
            <a:r>
              <a:rPr lang="en-GB" altLang="en-US" sz="2800" b="1" dirty="0"/>
              <a:t>Specialist versions</a:t>
            </a:r>
          </a:p>
          <a:p>
            <a:pPr marL="0" lvl="0" indent="0">
              <a:buFont typeface="Arial" panose="020B0604020202020204" pitchFamily="34" charset="0"/>
              <a:buNone/>
            </a:pPr>
            <a:endParaRPr lang="en-GB" altLang="en-US" sz="2800" b="1" dirty="0"/>
          </a:p>
          <a:p>
            <a:pPr marL="0" lvl="0" indent="0">
              <a:buFont typeface="Arial" panose="020B0604020202020204" pitchFamily="34" charset="0"/>
              <a:buNone/>
            </a:pPr>
            <a:r>
              <a:rPr lang="en-GB" altLang="en-US" sz="2800" b="1" dirty="0"/>
              <a:t>Packaging: </a:t>
            </a:r>
            <a:r>
              <a:rPr lang="en-GB" altLang="en-US" sz="2800" b="0" dirty="0"/>
              <a:t>L</a:t>
            </a:r>
            <a:r>
              <a:rPr lang="en-GB" sz="1200" b="0" i="0" kern="1200" dirty="0">
                <a:solidFill>
                  <a:schemeClr val="tx1"/>
                </a:solidFill>
                <a:effectLst/>
                <a:latin typeface="+mn-lt"/>
                <a:ea typeface="+mn-ea"/>
                <a:cs typeface="+mn-cs"/>
              </a:rPr>
              <a:t>eading brands understand the importance of packaging not only in keeping their goods safe, fresh, and protected, but also as an essential part of their branding and marketing efforts. Your packaging is the signature you leave everywhere.</a:t>
            </a:r>
          </a:p>
          <a:p>
            <a:pPr marL="0" lvl="0" indent="0">
              <a:buFont typeface="Arial" panose="020B0604020202020204" pitchFamily="34" charset="0"/>
              <a:buNone/>
            </a:pPr>
            <a:endParaRPr lang="en-GB" altLang="en-US" sz="2800" b="1" dirty="0"/>
          </a:p>
        </p:txBody>
      </p:sp>
      <p:sp>
        <p:nvSpPr>
          <p:cNvPr id="4" name="Slide Number Placeholder 3"/>
          <p:cNvSpPr>
            <a:spLocks noGrp="1"/>
          </p:cNvSpPr>
          <p:nvPr>
            <p:ph type="sldNum" sz="quarter" idx="5"/>
          </p:nvPr>
        </p:nvSpPr>
        <p:spPr/>
        <p:txBody>
          <a:bodyPr/>
          <a:lstStyle/>
          <a:p>
            <a:fld id="{05A5AA75-38C3-4CD8-A0CC-2519A0D456E8}" type="slidenum">
              <a:rPr lang="en-GB" smtClean="0"/>
              <a:t>15</a:t>
            </a:fld>
            <a:endParaRPr lang="en-GB"/>
          </a:p>
        </p:txBody>
      </p:sp>
    </p:spTree>
    <p:extLst>
      <p:ext uri="{BB962C8B-B14F-4D97-AF65-F5344CB8AC3E}">
        <p14:creationId xmlns:p14="http://schemas.microsoft.com/office/powerpoint/2010/main" val="9233342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16</a:t>
            </a:fld>
            <a:endParaRPr lang="en-GB"/>
          </a:p>
        </p:txBody>
      </p:sp>
    </p:spTree>
    <p:extLst>
      <p:ext uri="{BB962C8B-B14F-4D97-AF65-F5344CB8AC3E}">
        <p14:creationId xmlns:p14="http://schemas.microsoft.com/office/powerpoint/2010/main" val="2297781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Services are slightly different to products in that they are intangible.</a:t>
            </a:r>
          </a:p>
          <a:p>
            <a:endParaRPr lang="en-GB" dirty="0">
              <a:ea typeface="Calibri"/>
              <a:cs typeface="Calibri"/>
            </a:endParaRPr>
          </a:p>
          <a:p>
            <a:r>
              <a:rPr lang="en-GB" b="1" dirty="0">
                <a:ea typeface="Calibri"/>
                <a:cs typeface="Calibri"/>
              </a:rPr>
              <a:t>Intangibility - </a:t>
            </a:r>
            <a:endParaRPr lang="en-GB" b="1" dirty="0">
              <a:ea typeface="Calibri"/>
              <a:cs typeface="+mn-lt"/>
            </a:endParaRPr>
          </a:p>
          <a:p>
            <a:r>
              <a:rPr lang="en-GB"/>
              <a:t>Service Intangibility is a concept which says that services are intangible and they cannot be felt, smelled, tasted, seen or heard before they are bought and experienced.</a:t>
            </a:r>
          </a:p>
          <a:p>
            <a:r>
              <a:rPr lang="en-GB" dirty="0"/>
              <a:t>Intangibility is the virtue by which a customer cannot see the final result before actually buying and using it. There can be reviews, feedback, word of mouth about a service being good or bad but unless a customer doesn't experience it, he or she cannot really know the quality.</a:t>
            </a:r>
            <a:endParaRPr lang="en-GB" dirty="0">
              <a:ea typeface="Calibri"/>
              <a:cs typeface="Calibri"/>
            </a:endParaRPr>
          </a:p>
          <a:p>
            <a:r>
              <a:rPr lang="en-GB" dirty="0"/>
              <a:t>For a service provider, service intangibility is a critical aspect in designing the service delivery process. A customer has to be convinced about buying a service and then be happy with the quality after using the same. Good feedback from other customers is a good way to add some credibility to the offering but the actual customer experience at the moment of truth would lead to the overall satisfaction with the bought service. Hence a service provider should always keep the aspect of intangibility in mind while designing the service for a customer.</a:t>
            </a:r>
            <a:endParaRPr lang="en-GB" dirty="0">
              <a:ea typeface="Calibri"/>
              <a:cs typeface="Calibri"/>
            </a:endParaRPr>
          </a:p>
          <a:p>
            <a:endParaRPr lang="en-GB" dirty="0">
              <a:ea typeface="Calibri"/>
              <a:cs typeface="Calibri"/>
            </a:endParaRPr>
          </a:p>
          <a:p>
            <a:r>
              <a:rPr lang="en-GB" b="1" dirty="0">
                <a:ea typeface="Calibri"/>
                <a:cs typeface="Calibri"/>
              </a:rPr>
              <a:t>Variability</a:t>
            </a:r>
            <a:r>
              <a:rPr lang="en-GB" dirty="0">
                <a:ea typeface="Calibri"/>
                <a:cs typeface="Calibri"/>
              </a:rPr>
              <a:t> - </a:t>
            </a:r>
            <a:r>
              <a:rPr lang="en-GB">
                <a:ea typeface="Calibri"/>
                <a:cs typeface="Calibri"/>
              </a:rPr>
              <a:t>Service variability may be defined as the changes in the quality of the same service provided by different vendors.</a:t>
            </a:r>
            <a:endParaRPr lang="en-GB" dirty="0">
              <a:ea typeface="Calibri"/>
              <a:cs typeface="Calibri"/>
            </a:endParaRPr>
          </a:p>
          <a:p>
            <a:r>
              <a:rPr lang="en-GB" dirty="0"/>
              <a:t>The change varies because of the nature of the service, the person who provides the time of the year when it is provided and the method of delivery of the service. Service Variability is one of the important aspects for a service based organization which makes it different from a product driven one.</a:t>
            </a:r>
            <a:endParaRPr lang="en-GB" dirty="0">
              <a:ea typeface="Calibri"/>
              <a:cs typeface="Calibri"/>
            </a:endParaRPr>
          </a:p>
          <a:p>
            <a:r>
              <a:rPr lang="en-GB" dirty="0" err="1"/>
              <a:t>aking</a:t>
            </a:r>
            <a:r>
              <a:rPr lang="en-GB" dirty="0"/>
              <a:t> the example of the telecom industry, the calls tariff in different countries varies from company to company. Companies like Vodafone, AT&amp;T, Sprint, Airtel have different rates for same or different locations because of service variability.</a:t>
            </a:r>
            <a:endParaRPr lang="en-GB" dirty="0">
              <a:ea typeface="Calibri"/>
              <a:cs typeface="Calibri"/>
            </a:endParaRPr>
          </a:p>
          <a:p>
            <a:endParaRPr lang="en-GB" dirty="0">
              <a:ea typeface="Calibri"/>
              <a:cs typeface="Calibri"/>
            </a:endParaRPr>
          </a:p>
          <a:p>
            <a:endParaRPr lang="en-GB" b="1" dirty="0">
              <a:ea typeface="Calibri"/>
              <a:cs typeface="Calibri"/>
            </a:endParaRPr>
          </a:p>
          <a:p>
            <a:r>
              <a:rPr lang="en-GB" b="1" dirty="0">
                <a:ea typeface="Calibri"/>
                <a:cs typeface="Calibri"/>
              </a:rPr>
              <a:t>Inseparability</a:t>
            </a:r>
            <a:r>
              <a:rPr lang="en-GB" dirty="0">
                <a:ea typeface="Calibri"/>
                <a:cs typeface="Calibri"/>
              </a:rPr>
              <a:t> - </a:t>
            </a:r>
            <a:r>
              <a:rPr lang="en-GB" dirty="0"/>
              <a:t>Inseparability means that the services provided to the customers can not be separated or detached from the provider and presence of the consumer is a must in the service delivery process. This is an important aspect of services which makes it different from a product. A product can be bought and isolated from the seller or manufacturer easily but a service requires the seller or provider along with customer to be there for the delivery.</a:t>
            </a:r>
            <a:endParaRPr lang="en-GB"/>
          </a:p>
          <a:p>
            <a:r>
              <a:rPr lang="en-GB" dirty="0"/>
              <a:t>A company in the business of providing services need to take it into every decision and improve customer experience. As per the concept, a customer has to be present always for service to be produced and consumed. If the customer experience during the service process is not good then the customer may not buy it again from the same provider. Hence the inseparability has to be accounted in the entire service delivery process at each step. </a:t>
            </a:r>
            <a:endParaRPr lang="en-GB" dirty="0">
              <a:ea typeface="Calibri"/>
              <a:cs typeface="Calibri"/>
            </a:endParaRPr>
          </a:p>
          <a:p>
            <a:endParaRPr lang="en-GB" dirty="0">
              <a:ea typeface="Calibri"/>
              <a:cs typeface="Calibri"/>
            </a:endParaRPr>
          </a:p>
          <a:p>
            <a:r>
              <a:rPr lang="en-GB" b="1" dirty="0">
                <a:ea typeface="Calibri"/>
                <a:cs typeface="Calibri"/>
              </a:rPr>
              <a:t>Perishability -</a:t>
            </a:r>
            <a:r>
              <a:rPr lang="en-GB" dirty="0">
                <a:ea typeface="Calibri"/>
                <a:cs typeface="Calibri"/>
              </a:rPr>
              <a:t> </a:t>
            </a:r>
            <a:r>
              <a:rPr lang="en-GB">
                <a:ea typeface="Calibri"/>
                <a:cs typeface="Calibri"/>
              </a:rPr>
              <a:t>Services are perishable, which means that services can not be stored for later sale or use. A ticket for the evening show of a movie can not be used for watching the night show.</a:t>
            </a:r>
            <a:endParaRPr lang="en-GB" dirty="0">
              <a:ea typeface="Calibri"/>
              <a:cs typeface="Calibri"/>
            </a:endParaRPr>
          </a:p>
          <a:p>
            <a:r>
              <a:rPr lang="en-GB"/>
              <a:t>The perishability of services has important implications for service providers. In the case of steady demand, perishability is not a problem.</a:t>
            </a:r>
          </a:p>
          <a:p>
            <a:r>
              <a:rPr lang="en-GB"/>
              <a:t>But where demand fluctuates, service providers face adjustment problems.</a:t>
            </a:r>
          </a:p>
          <a:p>
            <a:r>
              <a:rPr lang="en-GB"/>
              <a:t>For example, public transportation companies have to own much more equipment then they would as demand is not ever throughout the day.</a:t>
            </a:r>
          </a:p>
          <a:p>
            <a:r>
              <a:rPr lang="en-GB" dirty="0"/>
              <a:t>Service providers can several steps to make better demand-supply adjustments.</a:t>
            </a:r>
            <a:endParaRPr lang="en-GB" dirty="0">
              <a:ea typeface="Calibri"/>
              <a:cs typeface="Calibri"/>
            </a:endParaRPr>
          </a:p>
          <a:p>
            <a:r>
              <a:rPr lang="en-GB" dirty="0"/>
              <a:t>Different prices can be charged at different times on the demand side, which will shift some demand from peak periods to off-peak periods. On the supply side, part-time employees can be hired to cater to peak demand.</a:t>
            </a:r>
            <a:endParaRPr lang="en-GB" dirty="0">
              <a:ea typeface="Calibri"/>
              <a:cs typeface="Calibri"/>
            </a:endParaRPr>
          </a:p>
          <a:p>
            <a:endParaRPr lang="en-GB" dirty="0">
              <a:ea typeface="Calibri"/>
              <a:cs typeface="Calibri"/>
            </a:endParaRPr>
          </a:p>
          <a:p>
            <a:endParaRPr lang="en-GB" dirty="0"/>
          </a:p>
          <a:p>
            <a:r>
              <a:rPr lang="en-GB" dirty="0">
                <a:hlinkClick r:id="rId3"/>
              </a:rPr>
              <a:t>Service Inseparability - Definition, Importance &amp; Example | Marketing | MBA Skool</a:t>
            </a:r>
            <a:endParaRPr lang="en-GB"/>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19</a:t>
            </a:fld>
            <a:endParaRPr lang="en-GB"/>
          </a:p>
        </p:txBody>
      </p:sp>
    </p:spTree>
    <p:extLst>
      <p:ext uri="{BB962C8B-B14F-4D97-AF65-F5344CB8AC3E}">
        <p14:creationId xmlns:p14="http://schemas.microsoft.com/office/powerpoint/2010/main" val="33235222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Leading management consultancy, The Boston Consulting Group (BCG) developed the well-known BCG Growth-Share-Matrix. It allows portfolios of products to be depicted in a 2x2 box, the axes of which are based on market growth rate and relative market share. The analysis is based upon cash flow(rather than profits) and its key assumptions are:</a:t>
            </a:r>
          </a:p>
          <a:p>
            <a:endParaRPr lang="en-US" dirty="0">
              <a:ea typeface="Calibri"/>
              <a:cs typeface="Calibri"/>
            </a:endParaRPr>
          </a:p>
          <a:p>
            <a:pPr marL="171450" indent="-171450">
              <a:buFont typeface="Arial"/>
              <a:buChar char="•"/>
            </a:pPr>
            <a:r>
              <a:rPr lang="en-US" dirty="0">
                <a:ea typeface="Calibri"/>
                <a:cs typeface="Calibri"/>
              </a:rPr>
              <a:t>Market growth has an adverse </a:t>
            </a:r>
            <a:r>
              <a:rPr lang="en-US" err="1">
                <a:ea typeface="Calibri"/>
                <a:cs typeface="Calibri"/>
              </a:rPr>
              <a:t>effecgt</a:t>
            </a:r>
            <a:r>
              <a:rPr lang="en-US">
                <a:ea typeface="Calibri"/>
                <a:cs typeface="Calibri"/>
              </a:rPr>
              <a:t> on cash flow because of the investments in such assets as manufacturing facilities, equipment and marketing needed to finance growth</a:t>
            </a:r>
          </a:p>
          <a:p>
            <a:pPr marL="171450" indent="-171450">
              <a:buFont typeface="Arial"/>
              <a:buChar char="•"/>
            </a:pPr>
            <a:r>
              <a:rPr lang="en-US" dirty="0">
                <a:ea typeface="Calibri"/>
                <a:cs typeface="Calibri"/>
              </a:rPr>
              <a:t>Market share has a positive effect on cash flow as profits are related to market share.</a:t>
            </a:r>
          </a:p>
          <a:p>
            <a:pPr marL="171450" indent="-171450">
              <a:buFont typeface="Arial"/>
              <a:buChar char="•"/>
            </a:pPr>
            <a:endParaRPr lang="en-US" dirty="0">
              <a:ea typeface="Calibri"/>
              <a:cs typeface="Calibri"/>
            </a:endParaRPr>
          </a:p>
          <a:p>
            <a:r>
              <a:rPr lang="en-US" dirty="0">
                <a:ea typeface="Calibri"/>
                <a:cs typeface="Calibri"/>
              </a:rPr>
              <a:t>Stars – market leaders in high-growth markets. They are already successful and prospects for further growth are good. Tend to have the highest profitability so appropriate objective is to build sales and/or market share. Resources need to be invested to maintain/increase </a:t>
            </a:r>
            <a:r>
              <a:rPr lang="en-US" err="1">
                <a:ea typeface="Calibri"/>
                <a:cs typeface="Calibri"/>
              </a:rPr>
              <a:t>te</a:t>
            </a:r>
            <a:r>
              <a:rPr lang="en-US" dirty="0">
                <a:ea typeface="Calibri"/>
                <a:cs typeface="Calibri"/>
              </a:rPr>
              <a:t> leadership position.</a:t>
            </a:r>
          </a:p>
          <a:p>
            <a:endParaRPr lang="en-US" dirty="0">
              <a:ea typeface="Calibri"/>
              <a:cs typeface="Calibri"/>
            </a:endParaRPr>
          </a:p>
          <a:p>
            <a:r>
              <a:rPr lang="en-US" dirty="0">
                <a:ea typeface="Calibri"/>
                <a:cs typeface="Calibri"/>
              </a:rPr>
              <a:t>Question marks – these are the cash drains, low profitability and need investment to keep it up with market growth. Question mark as management must consider if sensible to continue with required investment.</a:t>
            </a:r>
          </a:p>
          <a:p>
            <a:endParaRPr lang="en-US" dirty="0">
              <a:ea typeface="Calibri"/>
              <a:cs typeface="Calibri"/>
            </a:endParaRPr>
          </a:p>
          <a:p>
            <a:r>
              <a:rPr lang="en-US" dirty="0">
                <a:ea typeface="Calibri"/>
                <a:cs typeface="Calibri"/>
              </a:rPr>
              <a:t>Cash Cows – high profitability and low investment associated with high market share in low-growth markets. Strategic objective is to hold sales and market share.</a:t>
            </a:r>
          </a:p>
          <a:p>
            <a:endParaRPr lang="en-US" dirty="0">
              <a:ea typeface="Calibri"/>
              <a:cs typeface="Calibri"/>
            </a:endParaRPr>
          </a:p>
          <a:p>
            <a:r>
              <a:rPr lang="en-US" dirty="0">
                <a:ea typeface="Calibri"/>
                <a:cs typeface="Calibri"/>
              </a:rPr>
              <a:t>Dogs – weak products that compete in slow growth markets. They have failed to achieve market dominance during the growth phase and are floundering in maturity. Strategic objective is to </a:t>
            </a:r>
            <a:r>
              <a:rPr lang="en-US" err="1">
                <a:ea typeface="Calibri"/>
                <a:cs typeface="Calibri"/>
              </a:rPr>
              <a:t>harvet</a:t>
            </a:r>
            <a:r>
              <a:rPr lang="en-US" dirty="0">
                <a:ea typeface="Calibri"/>
                <a:cs typeface="Calibri"/>
              </a:rPr>
              <a:t> to </a:t>
            </a:r>
            <a:r>
              <a:rPr lang="en-US" err="1">
                <a:ea typeface="Calibri"/>
                <a:cs typeface="Calibri"/>
              </a:rPr>
              <a:t>gnerate</a:t>
            </a:r>
            <a:r>
              <a:rPr lang="en-US" dirty="0">
                <a:ea typeface="Calibri"/>
                <a:cs typeface="Calibri"/>
              </a:rPr>
              <a:t> a positive cash flow for a time or to divest which allows resources and management time to be focused elsewhere.</a:t>
            </a:r>
          </a:p>
          <a:p>
            <a:r>
              <a:rPr lang="en-US" dirty="0">
                <a:ea typeface="Calibri"/>
                <a:cs typeface="Calibri"/>
              </a:rPr>
              <a:t>(Jobber &amp; Ellis-Chadwick 2019)</a:t>
            </a:r>
          </a:p>
          <a:p>
            <a:endParaRPr lang="en-US" dirty="0"/>
          </a:p>
          <a:p>
            <a:r>
              <a:rPr lang="en-US" dirty="0"/>
              <a:t>The main values of using the Boston Matrix include:</a:t>
            </a:r>
            <a:endParaRPr lang="en-US" dirty="0">
              <a:ea typeface="Calibri"/>
              <a:cs typeface="Calibri"/>
            </a:endParaRPr>
          </a:p>
          <a:p>
            <a:pPr marL="171450" indent="-171450">
              <a:buFont typeface="Arial"/>
              <a:buChar char="•"/>
            </a:pPr>
            <a:r>
              <a:rPr lang="en-US"/>
              <a:t>A useful tool for analysing product portfolio decisions</a:t>
            </a:r>
            <a:endParaRPr lang="en-US">
              <a:ea typeface="Calibri" panose="020F0502020204030204"/>
              <a:cs typeface="Calibri" panose="020F0502020204030204"/>
            </a:endParaRPr>
          </a:p>
          <a:p>
            <a:pPr marL="171450" indent="-171450">
              <a:buFont typeface="Arial"/>
              <a:buChar char="•"/>
            </a:pPr>
            <a:r>
              <a:rPr lang="en-US"/>
              <a:t>But it is only a snapshot of the current position</a:t>
            </a:r>
            <a:endParaRPr lang="en-US">
              <a:ea typeface="Calibri" panose="020F0502020204030204"/>
              <a:cs typeface="Calibri" panose="020F0502020204030204"/>
            </a:endParaRPr>
          </a:p>
          <a:p>
            <a:pPr marL="171450" indent="-171450">
              <a:buFont typeface="Arial"/>
              <a:buChar char="•"/>
            </a:pPr>
            <a:r>
              <a:rPr lang="en-US"/>
              <a:t>Has little or no predictive value</a:t>
            </a:r>
            <a:endParaRPr lang="en-US">
              <a:ea typeface="Calibri" panose="020F0502020204030204"/>
              <a:cs typeface="Calibri" panose="020F0502020204030204"/>
            </a:endParaRPr>
          </a:p>
          <a:p>
            <a:pPr marL="171450" indent="-171450">
              <a:buFont typeface="Arial"/>
              <a:buChar char="•"/>
            </a:pPr>
            <a:r>
              <a:rPr lang="en-US"/>
              <a:t>Does not take account of environmental factors</a:t>
            </a:r>
            <a:endParaRPr lang="en-US">
              <a:ea typeface="Calibri" panose="020F0502020204030204"/>
              <a:cs typeface="Calibri" panose="020F0502020204030204"/>
            </a:endParaRPr>
          </a:p>
          <a:p>
            <a:endParaRPr lang="en-US" dirty="0"/>
          </a:p>
          <a:p>
            <a:r>
              <a:rPr lang="en-US" dirty="0"/>
              <a:t>There are flaws which flow from the assumptions on which the matrix is based</a:t>
            </a:r>
            <a:endParaRPr lang="en-US" dirty="0">
              <a:ea typeface="Calibri" panose="020F0502020204030204"/>
              <a:cs typeface="Calibri" panose="020F0502020204030204"/>
            </a:endParaRPr>
          </a:p>
          <a:p>
            <a:r>
              <a:rPr lang="en-US" dirty="0"/>
              <a:t>However, the model can be </a:t>
            </a:r>
            <a:r>
              <a:rPr lang="en-US" dirty="0" err="1"/>
              <a:t>criticised</a:t>
            </a:r>
            <a:r>
              <a:rPr lang="en-US" dirty="0"/>
              <a:t> in several ways:</a:t>
            </a:r>
            <a:endParaRPr lang="en-US" dirty="0">
              <a:ea typeface="Calibri"/>
              <a:cs typeface="Calibri"/>
            </a:endParaRPr>
          </a:p>
          <a:p>
            <a:pPr marL="171450" indent="-171450">
              <a:buFont typeface="Arial"/>
              <a:buChar char="•"/>
            </a:pPr>
            <a:r>
              <a:rPr lang="en-US"/>
              <a:t>Market growth is an inadequate measure of a market's attractiveness</a:t>
            </a:r>
            <a:endParaRPr lang="en-US">
              <a:ea typeface="Calibri" panose="020F0502020204030204"/>
              <a:cs typeface="Calibri" panose="020F0502020204030204"/>
            </a:endParaRPr>
          </a:p>
          <a:p>
            <a:pPr marL="171450" indent="-171450">
              <a:buFont typeface="Arial"/>
              <a:buChar char="•"/>
            </a:pPr>
            <a:r>
              <a:rPr lang="en-US"/>
              <a:t>Market share is an adequate measure of a products ability to generate cash</a:t>
            </a:r>
            <a:endParaRPr lang="en-US">
              <a:ea typeface="Calibri" panose="020F0502020204030204"/>
              <a:cs typeface="Calibri" panose="020F0502020204030204"/>
            </a:endParaRPr>
          </a:p>
          <a:p>
            <a:pPr marL="171450" indent="-171450">
              <a:buFont typeface="Arial"/>
              <a:buChar char="•"/>
            </a:pPr>
            <a:r>
              <a:rPr lang="en-US"/>
              <a:t>The focus on market share and market growth ignores issues such as developing a sustainable competitive</a:t>
            </a:r>
            <a:endParaRPr lang="en-US">
              <a:ea typeface="Calibri" panose="020F0502020204030204"/>
              <a:cs typeface="Calibri" panose="020F0502020204030204"/>
            </a:endParaRPr>
          </a:p>
          <a:p>
            <a:pPr marL="171450" indent="-171450">
              <a:buFont typeface="Arial"/>
              <a:buChar char="•"/>
            </a:pPr>
            <a:r>
              <a:rPr lang="en-US"/>
              <a:t>advantages</a:t>
            </a:r>
            <a:endParaRPr lang="en-US">
              <a:ea typeface="Calibri" panose="020F0502020204030204"/>
              <a:cs typeface="Calibri" panose="020F0502020204030204"/>
            </a:endParaRPr>
          </a:p>
          <a:p>
            <a:pPr marL="171450" indent="-171450">
              <a:buFont typeface="Arial"/>
              <a:buChar char="•"/>
            </a:pPr>
            <a:r>
              <a:rPr lang="en-US"/>
              <a:t>The product life cycle varies</a:t>
            </a:r>
            <a:endParaRPr lang="en-US">
              <a:ea typeface="Calibri" panose="020F0502020204030204"/>
              <a:cs typeface="Calibri" panose="020F0502020204030204"/>
            </a:endParaRPr>
          </a:p>
          <a:p>
            <a:br>
              <a:rPr lang="en-US" dirty="0">
                <a:cs typeface="+mn-lt"/>
              </a:rPr>
            </a:br>
            <a:r>
              <a:rPr lang="en-US" dirty="0">
                <a:hlinkClick r:id="rId3"/>
              </a:rPr>
              <a:t>Boston Matrix (Product Portfolio Model) | Reference Library | Business | tutor2u</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23</a:t>
            </a:fld>
            <a:endParaRPr lang="en-GB"/>
          </a:p>
        </p:txBody>
      </p:sp>
    </p:spTree>
    <p:extLst>
      <p:ext uri="{BB962C8B-B14F-4D97-AF65-F5344CB8AC3E}">
        <p14:creationId xmlns:p14="http://schemas.microsoft.com/office/powerpoint/2010/main" val="16169336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23</a:t>
            </a:fld>
            <a:endParaRPr lang="en-GB"/>
          </a:p>
        </p:txBody>
      </p:sp>
    </p:spTree>
    <p:extLst>
      <p:ext uri="{BB962C8B-B14F-4D97-AF65-F5344CB8AC3E}">
        <p14:creationId xmlns:p14="http://schemas.microsoft.com/office/powerpoint/2010/main" val="35693723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Price is the amount that must be paid to purchase a product or access a service. To be willing to pay the price, the customer needs to believe that there is enough value in the product or service. This can make setting a price quite tricky, because there are a number of things that will influence it.</a:t>
            </a:r>
          </a:p>
          <a:p>
            <a:endParaRPr lang="en-US" dirty="0">
              <a:ea typeface="Calibri"/>
              <a:cs typeface="Calibri"/>
            </a:endParaRPr>
          </a:p>
          <a:p>
            <a:r>
              <a:rPr lang="en-US" dirty="0"/>
              <a:t>What can influence a price?</a:t>
            </a:r>
            <a:endParaRPr lang="en-US" dirty="0">
              <a:ea typeface="Calibri"/>
              <a:cs typeface="Calibri"/>
            </a:endParaRPr>
          </a:p>
          <a:p>
            <a:endParaRPr lang="en-US" dirty="0"/>
          </a:p>
          <a:p>
            <a:r>
              <a:rPr lang="en-US" dirty="0"/>
              <a:t>The price of a product is how much a customer is asked to pay for it. When setting a price, a business needs to consider:</a:t>
            </a:r>
            <a:endParaRPr lang="en-US" dirty="0">
              <a:ea typeface="Calibri"/>
              <a:cs typeface="Calibri"/>
            </a:endParaRPr>
          </a:p>
          <a:p>
            <a:endParaRPr lang="en-US" dirty="0">
              <a:ea typeface="Calibri"/>
              <a:cs typeface="Calibri"/>
            </a:endParaRPr>
          </a:p>
          <a:p>
            <a:pPr marL="171450" indent="-171450">
              <a:buFont typeface="Arial"/>
              <a:buChar char="•"/>
            </a:pPr>
            <a:r>
              <a:rPr lang="en-US"/>
              <a:t>The cost of making the product - price represents the revenue the business receives from selling each unit of its product. If the unit cost of the product is known, setting a price that is greater than the unit cost will ensure that the product is profitable, as long as consumers are willing to pay that price.</a:t>
            </a:r>
            <a:endParaRPr lang="en-US">
              <a:ea typeface="Calibri" panose="020F0502020204030204"/>
              <a:cs typeface="Calibri" panose="020F0502020204030204"/>
            </a:endParaRPr>
          </a:p>
          <a:p>
            <a:pPr marL="171450" indent="-171450">
              <a:buFont typeface="Arial"/>
              <a:buChar char="•"/>
            </a:pPr>
            <a:r>
              <a:rPr lang="en-US"/>
              <a:t>The quality of the product - consumers expect to pay more for a high-quality product, as they understand that high-quality products usually cost more to make. Charging a higher price often gives the impression that a product is of a higher quality, even when it may not be.</a:t>
            </a:r>
            <a:endParaRPr lang="en-US">
              <a:ea typeface="Calibri" panose="020F0502020204030204"/>
              <a:cs typeface="Calibri" panose="020F0502020204030204"/>
            </a:endParaRPr>
          </a:p>
          <a:p>
            <a:pPr marL="171450" indent="-171450">
              <a:buFont typeface="Arial"/>
              <a:buChar char="•"/>
            </a:pPr>
            <a:r>
              <a:rPr lang="en-US"/>
              <a:t>The brand image of the product - maintaining a brand image requires a high level of marketing activity and a consistent level of quality. These cost money, so a branded product often has a higher price than a non-branded product.</a:t>
            </a:r>
            <a:endParaRPr lang="en-US">
              <a:ea typeface="Calibri" panose="020F0502020204030204"/>
              <a:cs typeface="Calibri" panose="020F0502020204030204"/>
            </a:endParaRPr>
          </a:p>
          <a:p>
            <a:pPr marL="171450" indent="-171450">
              <a:buFont typeface="Arial"/>
              <a:buChar char="•"/>
            </a:pPr>
            <a:r>
              <a:rPr lang="en-US" dirty="0"/>
              <a:t>The demand and supply of a product - if there is high demand for a product, consumers are likely to be willing to pay more for it. Therefore, businesses can charge a higher price for popular products, unless there are other businesses supplying similar products. If this is the case, they will need to consider their competitors’ prices.</a:t>
            </a:r>
            <a:endParaRPr lang="en-US" dirty="0">
              <a:ea typeface="Calibri" panose="020F0502020204030204"/>
              <a:cs typeface="Calibri" panose="020F0502020204030204"/>
            </a:endParaRPr>
          </a:p>
          <a:p>
            <a:r>
              <a:rPr lang="en-US" dirty="0">
                <a:hlinkClick r:id="rId3"/>
              </a:rPr>
              <a:t>How is price important in the marketing mix? - BBC Bitesize</a:t>
            </a:r>
            <a:endParaRPr lang="en-US"/>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25</a:t>
            </a:fld>
            <a:endParaRPr lang="en-GB"/>
          </a:p>
        </p:txBody>
      </p:sp>
    </p:spTree>
    <p:extLst>
      <p:ext uri="{BB962C8B-B14F-4D97-AF65-F5344CB8AC3E}">
        <p14:creationId xmlns:p14="http://schemas.microsoft.com/office/powerpoint/2010/main" val="2125420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ea typeface="Calibri"/>
                <a:cs typeface="Calibri"/>
              </a:rPr>
              <a:t>Premium - </a:t>
            </a:r>
            <a:r>
              <a:rPr lang="en-US" dirty="0">
                <a:ea typeface="Calibri"/>
                <a:cs typeface="Calibri"/>
              </a:rPr>
              <a:t>Premium pricing is an approach used by businesses to increase the perceived quality of products and build a luxury brand image by pricing them higher than the market average. When a company has a significant competitive advantage, such pricing tactics effectively make consumers assume quality and buy more.</a:t>
            </a:r>
            <a:r>
              <a:rPr lang="en-US" dirty="0">
                <a:hlinkClick r:id="rId3"/>
              </a:rPr>
              <a:t>Premium Pricing - Meaning, Strategy, Examples, Pros &amp; Cons</a:t>
            </a:r>
            <a:endParaRPr lang="en-US">
              <a:ea typeface="Calibri"/>
              <a:cs typeface="Calibri"/>
            </a:endParaRPr>
          </a:p>
          <a:p>
            <a:endParaRPr lang="en-US" dirty="0">
              <a:ea typeface="Calibri"/>
              <a:cs typeface="Calibri"/>
            </a:endParaRPr>
          </a:p>
          <a:p>
            <a:r>
              <a:rPr lang="en-US" b="1" dirty="0">
                <a:ea typeface="Calibri"/>
                <a:cs typeface="Calibri"/>
              </a:rPr>
              <a:t>Penetration</a:t>
            </a:r>
            <a:r>
              <a:rPr lang="en-US" dirty="0">
                <a:ea typeface="Calibri"/>
                <a:cs typeface="Calibri"/>
              </a:rPr>
              <a:t> - In competitive markets, where there are many competitors, a business may decide to launch a product with a very low price, sometimes called a launch price, or introductory offer, in order to encourage consumers to try it. After the initial launch period, the price is then increased making this a short-term pricing strategy. It is called penetration pricing as it is designed to help a new product penetrate, or become known, within the market.</a:t>
            </a:r>
            <a:r>
              <a:rPr lang="en-US" dirty="0">
                <a:hlinkClick r:id="rId4"/>
              </a:rPr>
              <a:t>How is price important in the marketing mix? - BBC Bitesize</a:t>
            </a:r>
            <a:endParaRPr lang="en-US">
              <a:ea typeface="Calibri"/>
              <a:cs typeface="Calibri"/>
            </a:endParaRPr>
          </a:p>
          <a:p>
            <a:endParaRPr lang="en-US" dirty="0">
              <a:ea typeface="Calibri"/>
              <a:cs typeface="Calibri"/>
            </a:endParaRPr>
          </a:p>
          <a:p>
            <a:r>
              <a:rPr lang="en-US" b="1" dirty="0">
                <a:ea typeface="Calibri"/>
                <a:cs typeface="Calibri"/>
              </a:rPr>
              <a:t>Economy </a:t>
            </a:r>
            <a:r>
              <a:rPr lang="en-US" dirty="0">
                <a:ea typeface="Calibri"/>
                <a:cs typeface="Calibri"/>
              </a:rPr>
              <a:t>- An economy pricing strategy sets prices at the bare minimum to make a small profit, but the idea is to make the bare minimum as many times possible by selling as much volume of your products as possible. You need to lower your prices and earn a very minimal profit margin per product sold. But in a perfect world, your overall profit will not be decreased due to high sales volume. </a:t>
            </a:r>
            <a:r>
              <a:rPr lang="en-US" dirty="0">
                <a:solidFill>
                  <a:srgbClr val="484D56"/>
                </a:solidFill>
              </a:rPr>
              <a:t>Economy pricing usually only works sustainably over the long term when your business has lower overheads and costs than your competitors. That low-cost base allows you to sell at discount prices to gain a high market share. </a:t>
            </a:r>
            <a:r>
              <a:rPr lang="en-US" dirty="0">
                <a:solidFill>
                  <a:srgbClr val="484D56"/>
                </a:solidFill>
                <a:hlinkClick r:id="rId5"/>
              </a:rPr>
              <a:t>Economy Pricing Strategy: What Is It &amp; When to Use It? | Pricefx</a:t>
            </a:r>
            <a:endParaRPr lang="en-US" dirty="0">
              <a:ea typeface="Calibri"/>
              <a:cs typeface="Calibri"/>
            </a:endParaRPr>
          </a:p>
          <a:p>
            <a:endParaRPr lang="en-US" dirty="0">
              <a:ea typeface="Calibri"/>
              <a:cs typeface="Calibri"/>
            </a:endParaRPr>
          </a:p>
          <a:p>
            <a:r>
              <a:rPr lang="en-US" b="1" dirty="0">
                <a:ea typeface="Calibri"/>
                <a:cs typeface="Calibri"/>
              </a:rPr>
              <a:t>Skimming</a:t>
            </a:r>
            <a:r>
              <a:rPr lang="en-US" dirty="0">
                <a:ea typeface="Calibri"/>
                <a:cs typeface="Calibri"/>
              </a:rPr>
              <a:t> - Price skimming involves charging a high price initially, and then lowering the price over time. It is used when a business has a unique product, for which some consumers are willing to pay a high initial price. For example, a new mobile phone handset is usually launched with a high initial price, with the price falling as competitors update and launch their latest models. This pricing strategy can only be used for a short-time period, whilst the product is unique.</a:t>
            </a:r>
            <a:r>
              <a:rPr lang="en-US" dirty="0">
                <a:hlinkClick r:id="rId4"/>
              </a:rPr>
              <a:t>How is price important in the marketing mix? - BBC Bitesize</a:t>
            </a:r>
          </a:p>
          <a:p>
            <a:endParaRPr lang="en-US" b="1" dirty="0">
              <a:ea typeface="Calibri"/>
              <a:cs typeface="Calibri"/>
            </a:endParaRPr>
          </a:p>
          <a:p>
            <a:r>
              <a:rPr lang="en-US" b="1" err="1">
                <a:ea typeface="Calibri"/>
                <a:cs typeface="Calibri"/>
              </a:rPr>
              <a:t>Pyschological</a:t>
            </a:r>
            <a:r>
              <a:rPr lang="en-US" dirty="0">
                <a:ea typeface="Calibri"/>
                <a:cs typeface="Calibri"/>
              </a:rPr>
              <a:t> - Psychological pricing is a strategy that leverages consumer psychology to influence purchasing decisions by setting prices that appear more attractive, such as using charm pricing or price anchoring.</a:t>
            </a:r>
          </a:p>
          <a:p>
            <a:endParaRPr lang="en-US" dirty="0">
              <a:ea typeface="Calibri"/>
              <a:cs typeface="Calibri"/>
            </a:endParaRPr>
          </a:p>
          <a:p>
            <a:r>
              <a:rPr lang="en-US" b="1" err="1">
                <a:ea typeface="Calibri"/>
                <a:cs typeface="Calibri"/>
              </a:rPr>
              <a:t>Capative</a:t>
            </a:r>
            <a:r>
              <a:rPr lang="en-US">
                <a:ea typeface="Calibri"/>
                <a:cs typeface="Calibri"/>
              </a:rPr>
              <a:t> -A captive product pricing strategy involves pricing the main product at a relatively low cost while setting higher prices on the complementary or accessory products that are necessary for the main product to function. This strategy is commonly used to create a continuous revenue stream from customers who have already purchased the main product.</a:t>
            </a:r>
          </a:p>
          <a:p>
            <a:endParaRPr lang="en-US" dirty="0">
              <a:ea typeface="Calibri"/>
              <a:cs typeface="Calibri"/>
            </a:endParaRPr>
          </a:p>
          <a:p>
            <a:r>
              <a:rPr lang="en-US" b="1" dirty="0">
                <a:ea typeface="Calibri"/>
                <a:cs typeface="Calibri"/>
              </a:rPr>
              <a:t>Product Line </a:t>
            </a:r>
            <a:r>
              <a:rPr lang="en-US" dirty="0">
                <a:ea typeface="Calibri"/>
                <a:cs typeface="Calibri"/>
              </a:rPr>
              <a:t>-Product line pricing is a strategy that involves setting different prices for products within the same category based on features, perceived value, or customer demand. This approach allows businesses to cater to various customer segments and maximize revenue by offering multiple price points.</a:t>
            </a:r>
          </a:p>
          <a:p>
            <a:endParaRPr lang="en-US" dirty="0">
              <a:ea typeface="Calibri"/>
              <a:cs typeface="Calibri"/>
            </a:endParaRPr>
          </a:p>
          <a:p>
            <a:r>
              <a:rPr lang="en-US" b="1" dirty="0">
                <a:ea typeface="Calibri"/>
                <a:cs typeface="Calibri"/>
              </a:rPr>
              <a:t>Competitive</a:t>
            </a:r>
            <a:r>
              <a:rPr lang="en-US" dirty="0">
                <a:ea typeface="Calibri"/>
                <a:cs typeface="Calibri"/>
              </a:rPr>
              <a:t> - </a:t>
            </a:r>
            <a:r>
              <a:rPr lang="en-US">
                <a:ea typeface="Calibri"/>
                <a:cs typeface="Calibri"/>
              </a:rPr>
              <a:t>Competitive pricing involves setting prices strategically to capitalize on a product or service market relative to the competition. Often used by businesses selling similar products, this strategy becomes prevalent once a product has stabilized in the market with numerous substitutes. Approaches include pricing above, at, or below the competition, each with its own strategic focus—from premium pricing, demanding quality provision, to loss leader strategies, aiming to draw customers to profit-generating offerings.</a:t>
            </a:r>
            <a:r>
              <a:rPr lang="en-US" dirty="0">
                <a:hlinkClick r:id="rId6"/>
              </a:rPr>
              <a:t>Competitive Pricing Strategy: Definition, Examples, and Loss Leaders</a:t>
            </a:r>
          </a:p>
        </p:txBody>
      </p:sp>
      <p:sp>
        <p:nvSpPr>
          <p:cNvPr id="4" name="Slide Number Placeholder 3"/>
          <p:cNvSpPr>
            <a:spLocks noGrp="1"/>
          </p:cNvSpPr>
          <p:nvPr>
            <p:ph type="sldNum" sz="quarter" idx="5"/>
          </p:nvPr>
        </p:nvSpPr>
        <p:spPr/>
        <p:txBody>
          <a:bodyPr/>
          <a:lstStyle/>
          <a:p>
            <a:fld id="{05A5AA75-38C3-4CD8-A0CC-2519A0D456E8}" type="slidenum">
              <a:rPr lang="en-GB" smtClean="0"/>
              <a:t>26</a:t>
            </a:fld>
            <a:endParaRPr lang="en-GB"/>
          </a:p>
        </p:txBody>
      </p:sp>
    </p:spTree>
    <p:extLst>
      <p:ext uri="{BB962C8B-B14F-4D97-AF65-F5344CB8AC3E}">
        <p14:creationId xmlns:p14="http://schemas.microsoft.com/office/powerpoint/2010/main" val="26071539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26</a:t>
            </a:fld>
            <a:endParaRPr lang="en-GB"/>
          </a:p>
        </p:txBody>
      </p:sp>
    </p:spTree>
    <p:extLst>
      <p:ext uri="{BB962C8B-B14F-4D97-AF65-F5344CB8AC3E}">
        <p14:creationId xmlns:p14="http://schemas.microsoft.com/office/powerpoint/2010/main" val="316561361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r>
              <a:rPr lang="en-GB"/>
              <a:t>In today’s fast paced world, distribution by a company can be an enormous competitive advantage to the company. Most companies target their customers far and wide. Because of the rising costs, companies are trying to expand in various markets so that they have a higher turnover and hence a higher margin.</a:t>
            </a:r>
            <a:endParaRPr lang="en-US"/>
          </a:p>
          <a:p>
            <a:endParaRPr lang="en-GB" dirty="0"/>
          </a:p>
          <a:p>
            <a:r>
              <a:rPr lang="en-GB"/>
              <a:t>To reach far and wide, you need the right distribution strategies in place. You cannot market a product and then not deliver the product to the end customer. Thus, there is a lot of importance given to making proper distribution strategies for a company. This is also the reason why Place (Which majorly consists of distribution) is one of the major 4P’s of the marketing mix. </a:t>
            </a:r>
            <a:endParaRPr lang="en-GB">
              <a:ea typeface="Calibri"/>
              <a:cs typeface="Calibri"/>
            </a:endParaRPr>
          </a:p>
          <a:p>
            <a:endParaRPr lang="en-GB" sz="1200" b="0" i="0" kern="1200" dirty="0">
              <a:solidFill>
                <a:schemeClr val="tx1"/>
              </a:solidFill>
              <a:effectLst/>
              <a:latin typeface="+mn-lt"/>
              <a:ea typeface="Calibri"/>
              <a:cs typeface="Calibri"/>
            </a:endParaRPr>
          </a:p>
          <a:p>
            <a:r>
              <a:rPr lang="en-GB"/>
              <a:t>Distribution strategies can involve a number of different methods, including online sales and retail stores.</a:t>
            </a:r>
          </a:p>
          <a:p>
            <a:r>
              <a:rPr lang="en-GB"/>
              <a:t>In business, many companies use a variety of different distribution strategies to help them get their products into the hands of consumers.</a:t>
            </a:r>
          </a:p>
          <a:p>
            <a:r>
              <a:rPr lang="en-GB"/>
              <a:t>The most common ways that companies do this are through online sales and as many retail locations, both of which have their own benefits and drawbacks.</a:t>
            </a:r>
          </a:p>
          <a:p>
            <a:r>
              <a:rPr lang="en-GB"/>
              <a:t>Distribution strategies are broken down into two main categories: direct and indirect.</a:t>
            </a:r>
          </a:p>
          <a:p>
            <a:endParaRPr lang="en-GB" sz="1200" b="0" i="0" kern="1200" dirty="0">
              <a:solidFill>
                <a:schemeClr val="tx1"/>
              </a:solidFill>
              <a:effectLst/>
              <a:latin typeface="+mn-lt"/>
              <a:ea typeface="Calibri"/>
              <a:cs typeface="Calibri"/>
            </a:endParaRPr>
          </a:p>
          <a:p>
            <a:endParaRPr lang="en-GB" dirty="0"/>
          </a:p>
          <a:p>
            <a:r>
              <a:rPr lang="en-GB" sz="1200" b="0" i="0" kern="1200" dirty="0">
                <a:solidFill>
                  <a:schemeClr val="tx1"/>
                </a:solidFill>
                <a:effectLst/>
                <a:latin typeface="+mn-lt"/>
                <a:ea typeface="+mn-ea"/>
                <a:cs typeface="+mn-cs"/>
              </a:rPr>
              <a:t>To make sure you position your product in the best possible place, it’s vital to understand your customer and what their shopping habits may be. </a:t>
            </a:r>
            <a:endParaRPr lang="en-GB" sz="1200" b="0" i="0" kern="1200" dirty="0">
              <a:solidFill>
                <a:schemeClr val="tx1"/>
              </a:solidFill>
              <a:effectLst/>
              <a:latin typeface="+mn-lt"/>
              <a:ea typeface="Calibri"/>
              <a:cs typeface="Calibri"/>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Examples of distribution strategies include:</a:t>
            </a:r>
          </a:p>
          <a:p>
            <a:endParaRPr lang="en-GB" dirty="0"/>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Intensive: Firms that choose an </a:t>
            </a:r>
            <a:r>
              <a:rPr lang="en-GB" sz="1200" b="1" i="0" u="none" strike="noStrike" kern="1200" dirty="0">
                <a:solidFill>
                  <a:schemeClr val="tx1"/>
                </a:solidFill>
                <a:effectLst/>
                <a:latin typeface="+mn-lt"/>
                <a:ea typeface="+mn-ea"/>
                <a:cs typeface="+mn-cs"/>
              </a:rPr>
              <a:t>intensive distribution</a:t>
            </a:r>
            <a:r>
              <a:rPr lang="en-GB" sz="1200" b="0" i="0" kern="1200" dirty="0">
                <a:solidFill>
                  <a:schemeClr val="tx1"/>
                </a:solidFill>
                <a:effectLst/>
                <a:latin typeface="+mn-lt"/>
                <a:ea typeface="+mn-ea"/>
                <a:cs typeface="+mn-cs"/>
              </a:rPr>
              <a:t> strategy try to sell their products in as many outlets as possible. Intensive distribution strategies are often used for convenience offerings—products customers purchase on the spot without much shopping around. Soft drinks and newspapers are an example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Exclusive: </a:t>
            </a:r>
            <a:r>
              <a:rPr lang="en-GB" sz="1200" b="1" i="0" u="none" strike="noStrike" kern="1200" dirty="0">
                <a:solidFill>
                  <a:schemeClr val="tx1"/>
                </a:solidFill>
                <a:effectLst/>
                <a:latin typeface="+mn-lt"/>
                <a:ea typeface="+mn-ea"/>
                <a:cs typeface="+mn-cs"/>
              </a:rPr>
              <a:t>Exclusive distribution</a:t>
            </a:r>
            <a:r>
              <a:rPr lang="en-GB" sz="1200" b="0" i="0" kern="1200" dirty="0">
                <a:solidFill>
                  <a:schemeClr val="tx1"/>
                </a:solidFill>
                <a:effectLst/>
                <a:latin typeface="+mn-lt"/>
                <a:ea typeface="+mn-ea"/>
                <a:cs typeface="+mn-cs"/>
              </a:rPr>
              <a:t> involves selling products through one or very few outlets.</a:t>
            </a:r>
            <a:r>
              <a:rPr lang="en-GB" dirty="0"/>
              <a:t> </a:t>
            </a:r>
            <a:r>
              <a:rPr lang="en-GB" sz="1200" b="0" i="0" kern="1200" dirty="0">
                <a:solidFill>
                  <a:schemeClr val="tx1"/>
                </a:solidFill>
                <a:effectLst/>
                <a:latin typeface="+mn-lt"/>
                <a:ea typeface="+mn-ea"/>
                <a:cs typeface="+mn-cs"/>
              </a:rPr>
              <a:t> often think exclusive means high priced, but that’s not always the case. Exclusive simply means limiting distribution to only one outlet in any area, and can be a strategic decision based on applying the scarcity principle to creating demand.</a:t>
            </a:r>
            <a:endParaRPr lang="en-GB" sz="1200" b="0" i="0" kern="1200" dirty="0">
              <a:solidFill>
                <a:schemeClr val="tx1"/>
              </a:solidFill>
              <a:effectLst/>
              <a:latin typeface="+mn-lt"/>
              <a:ea typeface="Calibri"/>
              <a:cs typeface="Calibri"/>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Selective: </a:t>
            </a:r>
            <a:r>
              <a:rPr lang="en-GB" sz="1200" b="1" i="0" kern="1200" dirty="0">
                <a:solidFill>
                  <a:schemeClr val="tx1"/>
                </a:solidFill>
                <a:effectLst/>
                <a:latin typeface="+mn-lt"/>
                <a:ea typeface="+mn-ea"/>
                <a:cs typeface="+mn-cs"/>
              </a:rPr>
              <a:t>Selective distribution</a:t>
            </a:r>
            <a:r>
              <a:rPr lang="en-GB" sz="1200" b="0" i="0" kern="1200" dirty="0">
                <a:solidFill>
                  <a:schemeClr val="tx1"/>
                </a:solidFill>
                <a:effectLst/>
                <a:latin typeface="+mn-lt"/>
                <a:ea typeface="+mn-ea"/>
                <a:cs typeface="+mn-cs"/>
              </a:rPr>
              <a:t> is a strategy where a producer sells its products or services in a few exclusively chosen retail outlets in a specific geographical area. Often a criteria to meet.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Franchising: A strategy for business expansion. Where implemented, a franchisor licenses its know-how, procedures, intellectual property, use of its </a:t>
            </a:r>
            <a:r>
              <a:rPr lang="en-GB" sz="1200" b="0" i="0" u="none" strike="noStrike" kern="1200" dirty="0">
                <a:solidFill>
                  <a:schemeClr val="tx1"/>
                </a:solidFill>
                <a:effectLst/>
                <a:latin typeface="+mn-lt"/>
                <a:ea typeface="+mn-ea"/>
                <a:cs typeface="+mn-cs"/>
                <a:hlinkClick r:id="rId3" tooltip="Business model"/>
              </a:rPr>
              <a:t>business model</a:t>
            </a:r>
            <a:r>
              <a:rPr lang="en-GB" sz="1200" b="0" i="0" kern="1200" dirty="0">
                <a:solidFill>
                  <a:schemeClr val="tx1"/>
                </a:solidFill>
                <a:effectLst/>
                <a:latin typeface="+mn-lt"/>
                <a:ea typeface="+mn-ea"/>
                <a:cs typeface="+mn-cs"/>
              </a:rPr>
              <a:t>, brand, and rights to sell its branded products and services to a franchisee. In return the franchisee pays certain fees and agrees to comply with certain obligations, typically set out in a Franchise Agreement.</a:t>
            </a:r>
          </a:p>
          <a:p>
            <a:pPr marL="171450" indent="-171450">
              <a:buFont typeface="Arial" panose="020B0604020202020204" pitchFamily="34" charset="0"/>
              <a:buChar char="•"/>
            </a:pPr>
            <a:endParaRPr lang="en-GB" dirty="0">
              <a:ea typeface="Calibri" panose="020F0502020204030204"/>
              <a:cs typeface="Calibri" panose="020F0502020204030204"/>
            </a:endParaRPr>
          </a:p>
          <a:p>
            <a:r>
              <a:rPr lang="en-GB"/>
              <a:t>f you want to sell your products and services, you’re going to need a distribution channel (direct and indirect channels). Essentially, it’s a way to get your product or service out into the world and make sure it gets in front of the people who want it.</a:t>
            </a:r>
          </a:p>
          <a:p>
            <a:r>
              <a:rPr lang="en-GB"/>
              <a:t>There are four main types of distribution channels:</a:t>
            </a:r>
          </a:p>
          <a:p>
            <a:r>
              <a:rPr lang="en-GB" b="1"/>
              <a:t>Physical stores</a:t>
            </a:r>
            <a:endParaRPr lang="en-GB" b="1">
              <a:ea typeface="Calibri"/>
              <a:cs typeface="Calibri"/>
            </a:endParaRPr>
          </a:p>
          <a:p>
            <a:r>
              <a:rPr lang="en-GB"/>
              <a:t>This is the most common type of distribution channel. It includes things like grocery stores, department stores and online retailers. You can also use physical stores as part of a multichannel strategy.</a:t>
            </a:r>
          </a:p>
          <a:p>
            <a:r>
              <a:rPr lang="en-GB" b="1"/>
              <a:t>Virtual stores</a:t>
            </a:r>
            <a:endParaRPr lang="en-GB" b="1">
              <a:ea typeface="Calibri"/>
              <a:cs typeface="Calibri"/>
            </a:endParaRPr>
          </a:p>
          <a:p>
            <a:r>
              <a:rPr lang="en-GB"/>
              <a:t>These are websites where people can buy things from your business. They include e-commerce sites like Amazon and Shopify and social media platforms like Facebook Marketplace and eBay.</a:t>
            </a:r>
            <a:endParaRPr lang="en-GB">
              <a:ea typeface="Calibri"/>
              <a:cs typeface="Calibri"/>
            </a:endParaRPr>
          </a:p>
          <a:p>
            <a:r>
              <a:rPr lang="en-GB" b="1"/>
              <a:t>Direct sales</a:t>
            </a:r>
            <a:endParaRPr lang="en-GB" b="1">
              <a:ea typeface="Calibri"/>
              <a:cs typeface="Calibri"/>
            </a:endParaRPr>
          </a:p>
          <a:p>
            <a:r>
              <a:rPr lang="en-GB"/>
              <a:t>This is when people come directly to your business location to buy something from you—for example, if you have an office where customers can come in person or if you go door-to-door selling something like vacuum cleaners or cleaning supplies.</a:t>
            </a:r>
          </a:p>
          <a:p>
            <a:r>
              <a:rPr lang="en-GB" b="1"/>
              <a:t>Multichannel strategy</a:t>
            </a:r>
            <a:endParaRPr lang="en-GB" b="1">
              <a:ea typeface="Calibri"/>
              <a:cs typeface="Calibri"/>
            </a:endParaRPr>
          </a:p>
          <a:p>
            <a:r>
              <a:rPr lang="en-GB" dirty="0"/>
              <a:t>When you use multiple channels (like physical stores and virtual stores) together as part of one overall strategy that helps customers find what they need from your business at different times throughout their shopping journey—whether they’re looking for something in particular or just browsing.</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b="1" dirty="0">
                <a:ea typeface="Calibri" panose="020F0502020204030204"/>
                <a:cs typeface="Calibri" panose="020F0502020204030204"/>
              </a:rPr>
              <a:t>How does it help - </a:t>
            </a:r>
          </a:p>
          <a:p>
            <a:r>
              <a:rPr lang="en-GB"/>
              <a:t>A well-structured distribution strategy is essential for businesses aiming to achieve their marketing objectives. It helps in several ways:</a:t>
            </a:r>
          </a:p>
          <a:p>
            <a:r>
              <a:rPr lang="en-GB" b="1"/>
              <a:t>Efficiency</a:t>
            </a:r>
            <a:r>
              <a:rPr lang="en-GB"/>
              <a:t>: It ensures that products reach the target market efficiently, reducing the time and cost involved in distribution. </a:t>
            </a:r>
          </a:p>
          <a:p>
            <a:endParaRPr lang="en-GB" dirty="0">
              <a:ea typeface="Calibri"/>
              <a:cs typeface="Calibri"/>
            </a:endParaRPr>
          </a:p>
          <a:p>
            <a:r>
              <a:rPr lang="en-GB" b="1"/>
              <a:t>Convenience: </a:t>
            </a:r>
            <a:r>
              <a:rPr lang="en-GB"/>
              <a:t>By providing a range of products in a single shopping experience, it enhances the convenience for consumers, making it easier for them to make purchases. </a:t>
            </a:r>
          </a:p>
          <a:p>
            <a:endParaRPr lang="en-GB" dirty="0">
              <a:ea typeface="Calibri"/>
              <a:cs typeface="Calibri"/>
            </a:endParaRPr>
          </a:p>
          <a:p>
            <a:r>
              <a:rPr lang="en-GB" b="1"/>
              <a:t>Brand Perception:</a:t>
            </a:r>
            <a:r>
              <a:rPr lang="en-GB"/>
              <a:t> A well-defined distribution strategy can positively influence brand perception and customer experience, which are crucial for marketing success. </a:t>
            </a:r>
          </a:p>
          <a:p>
            <a:endParaRPr lang="en-GB" dirty="0">
              <a:ea typeface="Calibri"/>
              <a:cs typeface="Calibri"/>
            </a:endParaRPr>
          </a:p>
          <a:p>
            <a:r>
              <a:rPr lang="en-GB" b="1"/>
              <a:t>Market Expansion:</a:t>
            </a:r>
            <a:r>
              <a:rPr lang="en-GB"/>
              <a:t> It allows businesses to expand their market share by reaching a wider audience through various distribution channels. </a:t>
            </a:r>
          </a:p>
          <a:p>
            <a:endParaRPr lang="en-GB" dirty="0">
              <a:ea typeface="Calibri"/>
              <a:cs typeface="Calibri"/>
            </a:endParaRPr>
          </a:p>
          <a:p>
            <a:r>
              <a:rPr lang="en-GB" b="1"/>
              <a:t>Cost Management: </a:t>
            </a:r>
            <a:r>
              <a:rPr lang="en-GB"/>
              <a:t>By optimizing distribution channels, businesses can manage costs effectively, contributing to overall profitability. </a:t>
            </a:r>
          </a:p>
          <a:p>
            <a:endParaRPr lang="en-GB" dirty="0">
              <a:ea typeface="Calibri"/>
              <a:cs typeface="Calibri"/>
            </a:endParaRPr>
          </a:p>
          <a:p>
            <a:r>
              <a:rPr lang="en-GB" dirty="0"/>
              <a:t>In summary, a distribution strategy is a critical component of a business's marketing plan, ensuring that products are available at the right place, at the right time, and in the right quantities, ultimately supporting the achievement of marketing objectives.</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b="1" dirty="0">
                <a:ea typeface="Calibri" panose="020F0502020204030204"/>
                <a:cs typeface="Calibri" panose="020F0502020204030204"/>
              </a:rPr>
              <a:t>Perception - </a:t>
            </a:r>
            <a:r>
              <a:rPr lang="en-GB">
                <a:ea typeface="Calibri" panose="020F0502020204030204"/>
                <a:cs typeface="Calibri" panose="020F0502020204030204"/>
              </a:rPr>
              <a:t>A well-planned distribution strategy can significantly impact a product's reach and sales, making it a critical aspect of a company's overall marketing and sales plan. By carefully planning and executing these strategies, companies can efficiently move their products from manufacturing facilities to retail locations or directly to consumers' doorsteps. An effective distribution strategy can help companies expand their market share, increase brand visibility, and generate higher sales volumes. It ensures that products are available in a wide range of locations, reaching more potential customers, and that consumers can easily access the products they desire. This convenience can lead to higher sales volumes and repeat purchases. Additionally, a well-executed distribution strategy can give companies a competitive edge by ensuring that their products are available at the right place and the right time, helping them outperform competitors and capture a larger market share.</a:t>
            </a:r>
          </a:p>
          <a:p>
            <a:endParaRPr lang="en-GB" dirty="0"/>
          </a:p>
          <a:p>
            <a:endParaRPr lang="en-GB" dirty="0"/>
          </a:p>
          <a:p>
            <a:r>
              <a:rPr lang="en-GB" dirty="0">
                <a:hlinkClick r:id="rId4"/>
              </a:rPr>
              <a:t>Distribution Strategies Used by Businesses: Definition &amp; Types</a:t>
            </a:r>
            <a:endParaRPr lang="en-GB"/>
          </a:p>
          <a:p>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27</a:t>
            </a:fld>
            <a:endParaRPr lang="en-GB"/>
          </a:p>
        </p:txBody>
      </p:sp>
    </p:spTree>
    <p:extLst>
      <p:ext uri="{BB962C8B-B14F-4D97-AF65-F5344CB8AC3E}">
        <p14:creationId xmlns:p14="http://schemas.microsoft.com/office/powerpoint/2010/main" val="19429645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As the name suggests, a direct channel or zero level is a distribution level through which an </a:t>
            </a:r>
            <a:r>
              <a:rPr lang="en-US" err="1"/>
              <a:t>organisation</a:t>
            </a:r>
            <a:r>
              <a:rPr lang="en-US"/>
              <a:t> directly sells its products to the customers without the involvement of any intermediary. For example, </a:t>
            </a:r>
            <a:r>
              <a:rPr lang="en-US" err="1"/>
              <a:t>jewellers</a:t>
            </a:r>
            <a:r>
              <a:rPr lang="en-US"/>
              <a:t> use direct channels, Apple sells its products directly to the customers through its stores, Amazon sells directly to the consumers, etc. Some of the most common types of direct channels of distribution are Direct sales by appointing salesmen, through Internet, teleshopping, mail order house, etc. </a:t>
            </a:r>
          </a:p>
          <a:p>
            <a:endParaRPr lang="en-US" dirty="0"/>
          </a:p>
          <a:p>
            <a:r>
              <a:rPr lang="en-US"/>
              <a:t>2. Indirect Channels</a:t>
            </a:r>
            <a:endParaRPr lang="en-GB"/>
          </a:p>
          <a:p>
            <a:r>
              <a:rPr lang="en-US"/>
              <a:t>When a middleman or intermediary is involved in the distribution process, it means the </a:t>
            </a:r>
            <a:r>
              <a:rPr lang="en-US" err="1"/>
              <a:t>organisation</a:t>
            </a:r>
            <a:r>
              <a:rPr lang="en-US"/>
              <a:t> is using Indirect Channels of Distribution. </a:t>
            </a:r>
            <a:endParaRPr lang="en-GB"/>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29</a:t>
            </a:fld>
            <a:endParaRPr lang="en-GB"/>
          </a:p>
        </p:txBody>
      </p:sp>
    </p:spTree>
    <p:extLst>
      <p:ext uri="{BB962C8B-B14F-4D97-AF65-F5344CB8AC3E}">
        <p14:creationId xmlns:p14="http://schemas.microsoft.com/office/powerpoint/2010/main" val="28579084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29</a:t>
            </a:fld>
            <a:endParaRPr lang="en-GB"/>
          </a:p>
        </p:txBody>
      </p:sp>
    </p:spTree>
    <p:extLst>
      <p:ext uri="{BB962C8B-B14F-4D97-AF65-F5344CB8AC3E}">
        <p14:creationId xmlns:p14="http://schemas.microsoft.com/office/powerpoint/2010/main" val="327271987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Promotion is an element that can boost sales and brand recognition through advertising, sales promotion, sales organisation, and public relations.</a:t>
            </a:r>
            <a:r>
              <a:rPr lang="en-GB" dirty="0"/>
              <a:t> It can help a business communicate the offering and its features to the customer and generate their interest in the desired action. Numerous activities can be considered a promotion. While some market the offering to the customer organically, some involve paid media or paid communication. All these activities combined form the promotion mix.</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Calibri"/>
              <a:cs typeface="Calibri"/>
            </a:endParaRPr>
          </a:p>
          <a:p>
            <a:r>
              <a:rPr lang="en-GB" dirty="0"/>
              <a:t>Promotion mix is the set of all the promotional variables a business use to create, maintain and increase the demand for its brands or offerings.</a:t>
            </a:r>
            <a:endParaRPr lang="en-GB" dirty="0">
              <a:ea typeface="Calibri"/>
              <a:cs typeface="Calibri"/>
            </a:endParaRPr>
          </a:p>
          <a:p>
            <a:r>
              <a:rPr lang="en-GB" dirty="0"/>
              <a:t>This definition of promotion mix can be understood better by dividing it into two parts</a:t>
            </a:r>
            <a:endParaRPr lang="en-GB" dirty="0">
              <a:ea typeface="Calibri"/>
              <a:cs typeface="Calibri"/>
            </a:endParaRPr>
          </a:p>
          <a:p>
            <a:r>
              <a:rPr lang="en-GB" dirty="0"/>
              <a:t>Set of all promotional variables: The promotion mix combines all the tools, strategies, and approaches a business uses to get its message to the target market. </a:t>
            </a:r>
            <a:endParaRPr lang="en-GB" dirty="0">
              <a:ea typeface="Calibri"/>
              <a:cs typeface="Calibri"/>
            </a:endParaRPr>
          </a:p>
          <a:p>
            <a:r>
              <a:rPr lang="en-GB" dirty="0"/>
              <a:t>Create, maintain, and increase the demand: The main objective of developing a promotion mix is to make the target audience aware of the offering and influence them to purchase the business’s offering using promotional variables.</a:t>
            </a:r>
            <a:endParaRPr lang="en-GB" dirty="0">
              <a:ea typeface="Calibri"/>
              <a:cs typeface="Calibri"/>
            </a:endParaRPr>
          </a:p>
          <a:p>
            <a:endParaRPr lang="en-GB" dirty="0">
              <a:ea typeface="Calibri"/>
              <a:cs typeface="Calibri"/>
            </a:endParaRPr>
          </a:p>
          <a:p>
            <a:r>
              <a:rPr lang="en-GB"/>
              <a:t>It helps the business develop and share the right communication message to the right audience using the right channel.</a:t>
            </a:r>
          </a:p>
          <a:p>
            <a:r>
              <a:rPr lang="en-GB"/>
              <a:t>While other marketing mix elements ensure that the product is developed according to the customer’s needs, requirements, and buying capacity; the promotion mix effectively informs the customers that such an offering exists and gives them reasons to purchase the same.</a:t>
            </a:r>
          </a:p>
          <a:p>
            <a:endParaRPr lang="en-GB" dirty="0">
              <a:ea typeface="Calibri"/>
              <a:cs typeface="Calibri"/>
            </a:endParaRPr>
          </a:p>
          <a:p>
            <a:r>
              <a:rPr lang="en-GB"/>
              <a:t>A brand or offering is usually promoted using three mediums –  </a:t>
            </a:r>
          </a:p>
          <a:p>
            <a:r>
              <a:rPr lang="en-GB" i="1"/>
              <a:t>Owned Media</a:t>
            </a:r>
            <a:r>
              <a:rPr lang="en-GB"/>
              <a:t>: It refers to using business-owned channels to promote the brand or offering. For example, using the company’s website, social media profiles, or emails to communicate brand offerings to the target audience.</a:t>
            </a:r>
          </a:p>
          <a:p>
            <a:r>
              <a:rPr lang="en-GB" i="1"/>
              <a:t>Paid Media</a:t>
            </a:r>
            <a:r>
              <a:rPr lang="en-GB"/>
              <a:t>: It involves using paid channels like advertising, influencer marketing, etc. to promote a brand offering.</a:t>
            </a:r>
          </a:p>
          <a:p>
            <a:r>
              <a:rPr lang="en-GB" i="1" dirty="0"/>
              <a:t>Earned Media</a:t>
            </a:r>
            <a:r>
              <a:rPr lang="en-GB" dirty="0"/>
              <a:t>: It is the promotion third parties like news channels, media houses, customers, influencers etc., do voluntarily without getting paid for it.</a:t>
            </a:r>
            <a:endParaRPr lang="en-GB" dirty="0">
              <a:ea typeface="Calibri"/>
              <a:cs typeface="Calibri"/>
            </a:endParaRPr>
          </a:p>
          <a:p>
            <a:endParaRPr lang="en-GB" dirty="0">
              <a:ea typeface="Calibri"/>
              <a:cs typeface="Calibri"/>
            </a:endParaRPr>
          </a:p>
          <a:p>
            <a:r>
              <a:rPr lang="en-GB"/>
              <a:t>Many businesses make the mistake of assuming that they should focus on one kind of promotion mix. This is not always true. Different kinds of promotions will work best for different businesses. </a:t>
            </a:r>
          </a:p>
          <a:p>
            <a:endParaRPr lang="en-GB" dirty="0"/>
          </a:p>
          <a:p>
            <a:r>
              <a:rPr lang="en-GB" dirty="0"/>
              <a:t>The elements of a successful promotion mix depend on the nature of the business, its goals and objectives, the budget, and the competition in the market. </a:t>
            </a:r>
            <a:endParaRPr lang="en-GB" dirty="0">
              <a:ea typeface="Calibri" panose="020F0502020204030204"/>
              <a:cs typeface="Calibri" panose="020F0502020204030204"/>
            </a:endParaRPr>
          </a:p>
          <a:p>
            <a:endParaRPr lang="en-GB" dirty="0"/>
          </a:p>
          <a:p>
            <a:r>
              <a:rPr lang="en-GB" b="1"/>
              <a:t>Nature of product: </a:t>
            </a:r>
            <a:r>
              <a:rPr lang="en-GB"/>
              <a:t>Different types of products require different types of promotion. Industrial products that are complex and technical rely more on personal selling as they require a human to explain things better. On the other hand, consumer products are often promoted using advertisements, sales promotion, etc. </a:t>
            </a:r>
          </a:p>
          <a:p>
            <a:r>
              <a:rPr lang="en-GB" b="1"/>
              <a:t>Product lifecycle stage</a:t>
            </a:r>
            <a:r>
              <a:rPr lang="en-GB"/>
              <a:t>: Promotion mix also depends on the product’s lifecycle stage. If the product is just launched, a good mix of PR, advertising, and direct marketing could be used to get the word out and make the target market aware of the product. An established product, however, may require only a few ads and sales promotion campaigns. </a:t>
            </a:r>
          </a:p>
          <a:p>
            <a:r>
              <a:rPr lang="en-GB" b="1"/>
              <a:t>Nature of market: </a:t>
            </a:r>
            <a:r>
              <a:rPr lang="en-GB"/>
              <a:t>The size and nature of the market also influence the choice of the promotion mix. A brand operating in a small market may benefit from personal selling and direct marketing more than advertisements. However, a brand serving a vast market may require a good advertising and PR strategy. </a:t>
            </a:r>
          </a:p>
          <a:p>
            <a:r>
              <a:rPr lang="en-GB" b="1"/>
              <a:t>Competition: </a:t>
            </a:r>
            <a:r>
              <a:rPr lang="en-GB"/>
              <a:t>The existence of competition and the promotional tools competitors use greatly influence the business’s promotion mix. Suppose the competitor uses sales promotion to promote its offering at the point of sale. In that case, the business is bound to use a similar strategy to stop the competitor from poaching its customers.</a:t>
            </a:r>
          </a:p>
          <a:p>
            <a:r>
              <a:rPr lang="en-GB" b="1"/>
              <a:t>Nature of customer</a:t>
            </a:r>
            <a:r>
              <a:rPr lang="en-GB"/>
              <a:t>: Customers’ demographics, behaviour, geography, etc., also affect the type of promotion that would be most effective. Generation Z will respond more to personalised ads than boomers. Millennials tend to respond to a different promotional mix altogether. Similarly, promoting a technical product to a customer belonging to a village will require more personal selling efforts than advertisements.</a:t>
            </a:r>
          </a:p>
          <a:p>
            <a:r>
              <a:rPr lang="en-GB" b="1"/>
              <a:t>Budget: </a:t>
            </a:r>
            <a:r>
              <a:rPr lang="en-GB"/>
              <a:t>A business’s budget also plays an important role in determining the kind of promotion mix it should use. If the business has a limited budget, it should use the cheapest tool to yield maximum results. However, businesses with a lot of money can afford to experiment with different tools and tactics.</a:t>
            </a:r>
          </a:p>
          <a:p>
            <a:endParaRPr lang="en-GB" dirty="0">
              <a:ea typeface="Calibri"/>
              <a:cs typeface="Calibri"/>
            </a:endParaRPr>
          </a:p>
          <a:p>
            <a:endParaRPr lang="en-GB" dirty="0"/>
          </a:p>
          <a:p>
            <a:endParaRPr lang="en-GB" dirty="0"/>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When is the best time to promote my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is the strategy my competitors are using?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I use social media to promote the product?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How can I send marketing messages to my target audience?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What marketing channel is the best to promote my product for my audience?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promotional strategy you use is also dependent on your budget, your communication and how you want to get your message across, and your target market.</a:t>
            </a:r>
          </a:p>
          <a:p>
            <a:endParaRPr lang="en-GB" sz="1200" b="0" i="0" kern="1200" dirty="0">
              <a:solidFill>
                <a:schemeClr val="tx1"/>
              </a:solidFill>
              <a:effectLst/>
              <a:latin typeface="+mn-lt"/>
              <a:ea typeface="+mn-ea"/>
              <a:cs typeface="+mn-cs"/>
            </a:endParaRPr>
          </a:p>
          <a:p>
            <a:r>
              <a:rPr lang="en-GB" dirty="0">
                <a:hlinkClick r:id="rId3"/>
              </a:rPr>
              <a:t>What Is Promotion Mix? - Elements &amp; Examples – Feedough</a:t>
            </a:r>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30</a:t>
            </a:fld>
            <a:endParaRPr lang="en-GB"/>
          </a:p>
        </p:txBody>
      </p:sp>
    </p:spTree>
    <p:extLst>
      <p:ext uri="{BB962C8B-B14F-4D97-AF65-F5344CB8AC3E}">
        <p14:creationId xmlns:p14="http://schemas.microsoft.com/office/powerpoint/2010/main" val="322573153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AIDA model, tracing the customer journey through Awareness, Interest, Desire and Action, is perhaps the best-known marketing model amongst all the classic marketing models.</a:t>
            </a:r>
          </a:p>
          <a:p>
            <a:r>
              <a:rPr lang="en-US" dirty="0"/>
              <a:t>Many marketers find AIDA useful since we apply this model daily, whether consciously or subconsciously, when we're planning our marketing communications strategy.</a:t>
            </a:r>
            <a:endParaRPr lang="en-US" dirty="0">
              <a:ea typeface="Calibri"/>
              <a:cs typeface="Calibri"/>
            </a:endParaRPr>
          </a:p>
          <a:p>
            <a:endParaRPr lang="en-US" dirty="0">
              <a:ea typeface="Calibri"/>
              <a:cs typeface="Calibri"/>
            </a:endParaRPr>
          </a:p>
          <a:p>
            <a:r>
              <a:rPr lang="en-US" dirty="0"/>
              <a:t>The AIDA Model identifies cognitive stages an individual goes through during the buying process for a product or service. It's a purchasing funnel where buyers go to and </a:t>
            </a:r>
            <a:r>
              <a:rPr lang="en-US" dirty="0" err="1"/>
              <a:t>fro</a:t>
            </a:r>
            <a:r>
              <a:rPr lang="en-US" dirty="0"/>
              <a:t> at each stage, to support them in making the final purchase.</a:t>
            </a:r>
            <a:endParaRPr lang="en-US" dirty="0">
              <a:ea typeface="Calibri"/>
              <a:cs typeface="Calibri"/>
            </a:endParaRPr>
          </a:p>
          <a:p>
            <a:r>
              <a:rPr lang="en-US" dirty="0"/>
              <a:t>It's no longer a relationship purely between the buyer and the company since social media has extended it to achieving the different goals of AIDA via information added by other customers via social networks and communities.</a:t>
            </a:r>
            <a:endParaRPr lang="en-US" dirty="0">
              <a:ea typeface="Calibri"/>
              <a:cs typeface="Calibri"/>
            </a:endParaRPr>
          </a:p>
          <a:p>
            <a:endParaRPr lang="en-US" dirty="0"/>
          </a:p>
          <a:p>
            <a:r>
              <a:rPr lang="en-US" dirty="0"/>
              <a:t>What does AIDA stand for?</a:t>
            </a:r>
            <a:endParaRPr lang="en-US" dirty="0">
              <a:ea typeface="Calibri"/>
              <a:cs typeface="Calibri"/>
            </a:endParaRPr>
          </a:p>
          <a:p>
            <a:r>
              <a:rPr lang="en-US" b="1" dirty="0"/>
              <a:t>Awareness: </a:t>
            </a:r>
            <a:r>
              <a:rPr lang="en-US" dirty="0"/>
              <a:t>creating brand awareness or affiliation with your product or service. How do we make buyers aware of our products or services? What is our outreach strategy? What is our brand awareness campaign? Which tools or platforms do we use? What should the messages be?</a:t>
            </a:r>
            <a:endParaRPr lang="en-US" dirty="0">
              <a:ea typeface="Calibri"/>
              <a:cs typeface="Calibri"/>
            </a:endParaRPr>
          </a:p>
          <a:p>
            <a:r>
              <a:rPr lang="en-US" b="1" dirty="0"/>
              <a:t>Interest:</a:t>
            </a:r>
            <a:r>
              <a:rPr lang="en-US" dirty="0"/>
              <a:t> generating interest in the benefits of your product or service, and sufficient interest to encourage the buyer to start to research further. How will we gain their interest? What is our content strategy? Social proof available to back up our reputation? How do we make this information available and where ? </a:t>
            </a:r>
            <a:r>
              <a:rPr lang="en-US" err="1"/>
              <a:t>ie</a:t>
            </a:r>
            <a:r>
              <a:rPr lang="en-US" dirty="0"/>
              <a:t>. on website, via videos, customer ratings,</a:t>
            </a:r>
            <a:endParaRPr lang="en-US" dirty="0">
              <a:ea typeface="Calibri"/>
              <a:cs typeface="Calibri"/>
            </a:endParaRPr>
          </a:p>
          <a:p>
            <a:r>
              <a:rPr lang="en-US" b="1" dirty="0"/>
              <a:t>Desire:</a:t>
            </a:r>
            <a:r>
              <a:rPr lang="en-US" dirty="0"/>
              <a:t> for your product or service through an 'emotional connection', showing your brand personality. Move the consumer from 'liking' it to 'wanting it'. What makes our product or service desirable? How do we interact personally to make an emotional connection? Online chat? Immediate response to Twitter feed? Share tips and advice?</a:t>
            </a:r>
            <a:endParaRPr lang="en-US" dirty="0">
              <a:ea typeface="Calibri"/>
              <a:cs typeface="Calibri"/>
            </a:endParaRPr>
          </a:p>
          <a:p>
            <a:r>
              <a:rPr lang="en-US" b="1" dirty="0"/>
              <a:t>Action</a:t>
            </a:r>
            <a:r>
              <a:rPr lang="en-US" dirty="0"/>
              <a:t>: CTA - Move the buyer to interact with your company and taking the next step </a:t>
            </a:r>
            <a:r>
              <a:rPr lang="en-US" dirty="0" err="1"/>
              <a:t>ie</a:t>
            </a:r>
            <a:r>
              <a:rPr lang="en-US" dirty="0"/>
              <a:t>. downloading a brochure, making the phone call, joining your newsletter, or engaging in live chat, etc.  What are the call to actions and where do we place them? Is it easy for consumers to connect and where would they expect to find it? Think about which marketing channel/platform you are using and how to engage </a:t>
            </a:r>
            <a:r>
              <a:rPr lang="en-US" dirty="0" err="1"/>
              <a:t>ie</a:t>
            </a:r>
            <a:r>
              <a:rPr lang="en-US" dirty="0"/>
              <a:t>. across emails, website, landing pages, inbound phone calls etc.</a:t>
            </a:r>
            <a:endParaRPr lang="en-US" dirty="0">
              <a:ea typeface="Calibri"/>
              <a:cs typeface="Calibri"/>
            </a:endParaRPr>
          </a:p>
          <a:p>
            <a:r>
              <a:rPr lang="en-US" b="1" dirty="0"/>
              <a:t>Retention</a:t>
            </a:r>
            <a:r>
              <a:rPr lang="en-US" dirty="0"/>
              <a:t>: We all know that this is key to upsell, cross-sell, referrals, Advocacy and the list goes on.. as companies are also </a:t>
            </a:r>
            <a:r>
              <a:rPr lang="en-US" dirty="0" err="1"/>
              <a:t>focussing</a:t>
            </a:r>
            <a:r>
              <a:rPr lang="en-US" dirty="0"/>
              <a:t> on LTV. What is the proposition to retain loyalty? At what stage do we encourage this on-line and off-line, and how?</a:t>
            </a:r>
            <a:endParaRPr lang="en-US" dirty="0">
              <a:ea typeface="Calibri"/>
              <a:cs typeface="Calibri"/>
            </a:endParaRPr>
          </a:p>
          <a:p>
            <a:endParaRPr lang="en-US" dirty="0">
              <a:ea typeface="Calibri"/>
              <a:cs typeface="Calibri"/>
            </a:endParaRPr>
          </a:p>
          <a:p>
            <a:r>
              <a:rPr lang="en-US" dirty="0"/>
              <a:t>The AIDA funnel could be referred to as a communications model rather than a decision-making model. Companies use AIDA to identify how and when to communicate during each of stage of their customer journey. Consumers will be using different platforms, engaging at different touchpoints, and requiring different information throughout the stages from various sources.</a:t>
            </a:r>
            <a:endParaRPr lang="en-US" dirty="0">
              <a:ea typeface="Calibri"/>
              <a:cs typeface="Calibri"/>
            </a:endParaRPr>
          </a:p>
          <a:p>
            <a:r>
              <a:rPr lang="en-US" dirty="0">
                <a:hlinkClick r:id="rId3"/>
              </a:rPr>
              <a:t>The AIDA model and how to apply it in the real world - examples and tips</a:t>
            </a:r>
            <a:endParaRPr lang="en-US"/>
          </a:p>
        </p:txBody>
      </p:sp>
      <p:sp>
        <p:nvSpPr>
          <p:cNvPr id="4" name="Slide Number Placeholder 3"/>
          <p:cNvSpPr>
            <a:spLocks noGrp="1"/>
          </p:cNvSpPr>
          <p:nvPr>
            <p:ph type="sldNum" sz="quarter" idx="5"/>
          </p:nvPr>
        </p:nvSpPr>
        <p:spPr/>
        <p:txBody>
          <a:bodyPr/>
          <a:lstStyle/>
          <a:p>
            <a:fld id="{05A5AA75-38C3-4CD8-A0CC-2519A0D456E8}" type="slidenum">
              <a:rPr lang="en-GB" smtClean="0"/>
              <a:t>32</a:t>
            </a:fld>
            <a:endParaRPr lang="en-GB"/>
          </a:p>
        </p:txBody>
      </p:sp>
    </p:spTree>
    <p:extLst>
      <p:ext uri="{BB962C8B-B14F-4D97-AF65-F5344CB8AC3E}">
        <p14:creationId xmlns:p14="http://schemas.microsoft.com/office/powerpoint/2010/main" val="39098398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Advertising: </a:t>
            </a:r>
            <a:r>
              <a:rPr lang="en-US" dirty="0"/>
              <a:t>This involves paid communication through various media channels, such as television, radio, print, and online platforms. Advertising aims to reach a large audience and create awareness about a product or service. </a:t>
            </a:r>
          </a:p>
          <a:p>
            <a:endParaRPr lang="en-US" dirty="0">
              <a:ea typeface="Calibri"/>
              <a:cs typeface="Calibri"/>
            </a:endParaRPr>
          </a:p>
          <a:p>
            <a:r>
              <a:rPr lang="en-US" b="1"/>
              <a:t>Sales Promotions:</a:t>
            </a:r>
            <a:r>
              <a:rPr lang="en-US"/>
              <a:t> These are short-term incentives designed to encourage immediate purchases. Examples include discounts, coupons, contests, and free samples. </a:t>
            </a:r>
            <a:endParaRPr lang="en-GB"/>
          </a:p>
          <a:p>
            <a:endParaRPr lang="en-US" b="1" dirty="0">
              <a:ea typeface="Calibri"/>
              <a:cs typeface="Calibri"/>
            </a:endParaRPr>
          </a:p>
          <a:p>
            <a:r>
              <a:rPr lang="en-US" b="1"/>
              <a:t>Public Relations (PR): </a:t>
            </a:r>
            <a:r>
              <a:rPr lang="en-US"/>
              <a:t>PR focuses on managing the public image of a company and building relationships with the media and the public. It includes activities like press releases, sponsorships, and community engagement. </a:t>
            </a:r>
            <a:endParaRPr lang="en-GB"/>
          </a:p>
          <a:p>
            <a:endParaRPr lang="en-US" dirty="0">
              <a:ea typeface="Calibri"/>
              <a:cs typeface="Calibri"/>
            </a:endParaRPr>
          </a:p>
          <a:p>
            <a:r>
              <a:rPr lang="en-US" b="1"/>
              <a:t>Personal Selling:</a:t>
            </a:r>
            <a:r>
              <a:rPr lang="en-US"/>
              <a:t> This involves direct interaction between a salesperson and a customer. It is often used for high-value products where personal relationships and trust are essential. </a:t>
            </a:r>
            <a:endParaRPr lang="en-GB"/>
          </a:p>
          <a:p>
            <a:endParaRPr lang="en-US" dirty="0">
              <a:ea typeface="Calibri"/>
              <a:cs typeface="Calibri"/>
            </a:endParaRPr>
          </a:p>
          <a:p>
            <a:r>
              <a:rPr lang="en-US" b="1"/>
              <a:t>Direct Marketing</a:t>
            </a:r>
            <a:r>
              <a:rPr lang="en-US"/>
              <a:t>: This strategy targets specific customers directly through channels like email, SMS, and direct mail. It allows for personalized communication and immediate responses. </a:t>
            </a:r>
            <a:endParaRPr lang="en-GB"/>
          </a:p>
          <a:p>
            <a:endParaRPr lang="en-US" b="1" dirty="0">
              <a:ea typeface="Calibri"/>
              <a:cs typeface="Calibri"/>
            </a:endParaRPr>
          </a:p>
          <a:p>
            <a:r>
              <a:rPr lang="en-US" b="1"/>
              <a:t>Digital Marketing:</a:t>
            </a:r>
            <a:r>
              <a:rPr lang="en-US"/>
              <a:t> With the rise of the internet, digital marketing has become a vital part of the promotional mix. It includes social media marketing, search engine optimization (SEO), and online advertising, allowing businesses to reach a global audience effectively. </a:t>
            </a:r>
            <a:endParaRPr lang="en-GB"/>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33</a:t>
            </a:fld>
            <a:endParaRPr lang="en-GB"/>
          </a:p>
        </p:txBody>
      </p:sp>
    </p:spTree>
    <p:extLst>
      <p:ext uri="{BB962C8B-B14F-4D97-AF65-F5344CB8AC3E}">
        <p14:creationId xmlns:p14="http://schemas.microsoft.com/office/powerpoint/2010/main" val="12927561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34</a:t>
            </a:fld>
            <a:endParaRPr lang="en-GB"/>
          </a:p>
        </p:txBody>
      </p:sp>
    </p:spTree>
    <p:extLst>
      <p:ext uri="{BB962C8B-B14F-4D97-AF65-F5344CB8AC3E}">
        <p14:creationId xmlns:p14="http://schemas.microsoft.com/office/powerpoint/2010/main" val="30880074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Consumers aren’t the only important people to consider in your marketing strategy, you also have to take into the account the people who will be delivering the marketing and sales of your product. To make sure you deliver excellent service and marketing, you’ll need people who are fully trained for the job, whether this is customer service assistants, copywriters, designers or a sales representative for example.</a:t>
            </a:r>
            <a:endParaRPr lang="en-GB" sz="1200" b="0" i="0" kern="1200" dirty="0">
              <a:solidFill>
                <a:schemeClr val="tx1"/>
              </a:solidFill>
              <a:effectLst/>
              <a:latin typeface="+mn-lt"/>
              <a:ea typeface="Calibri" panose="020F0502020204030204"/>
              <a:cs typeface="Calibri" panose="020F0502020204030204"/>
            </a:endParaRPr>
          </a:p>
          <a:p>
            <a:r>
              <a:rPr lang="en-GB" dirty="0">
                <a:hlinkClick r:id="rId3"/>
              </a:rPr>
              <a:t>https://www.focus7international.com/2018/05/29/understanding-the-7ps-of-a-marketing-mix/</a:t>
            </a:r>
            <a:endParaRPr lang="en-GB" dirty="0">
              <a:ea typeface="Calibri"/>
              <a:cs typeface="Calibri"/>
              <a:hlinkClick r:id="rId3"/>
            </a:endParaRPr>
          </a:p>
          <a:p>
            <a:endParaRPr lang="en-GB" dirty="0">
              <a:ea typeface="Calibri" panose="020F0502020204030204"/>
              <a:cs typeface="Calibri" panose="020F0502020204030204"/>
            </a:endParaRPr>
          </a:p>
          <a:p>
            <a:r>
              <a:rPr lang="en-GB" dirty="0"/>
              <a:t>The concept of “People” within the marketing mix encompasses two key aspects: staff who directly interact with customers and the overall company workforce. These individuals play a critical role in shaping customer experience and brand perception. They represent a company’s brand and directly influence how customers perceive the business. </a:t>
            </a:r>
            <a:endParaRPr lang="en-GB" dirty="0">
              <a:ea typeface="Calibri" panose="020F0502020204030204"/>
              <a:cs typeface="Calibri" panose="020F0502020204030204"/>
            </a:endParaRPr>
          </a:p>
          <a:p>
            <a:endParaRPr lang="en-GB" dirty="0">
              <a:ea typeface="Calibri" panose="020F0502020204030204"/>
              <a:cs typeface="Calibri" panose="020F0502020204030204"/>
            </a:endParaRPr>
          </a:p>
          <a:p>
            <a:r>
              <a:rPr lang="en-GB" dirty="0"/>
              <a:t>The people within a company, particularly those who interact directly with customers, are the backbone of the marketing mix. Their positive and professional </a:t>
            </a:r>
            <a:r>
              <a:rPr lang="en-GB" err="1"/>
              <a:t>demeanor</a:t>
            </a:r>
            <a:r>
              <a:rPr lang="en-GB" dirty="0"/>
              <a:t> shapes customer perception and directly impacts the brand image. Friendly, knowledgeable staff can turn a simple transaction into a memorable experience, fostering trust and loyalty. Conversely, negative interactions can leave a lasting negative impression, driving customers away.</a:t>
            </a:r>
            <a:endParaRPr lang="en-GB" dirty="0">
              <a:ea typeface="Calibri"/>
              <a:cs typeface="Calibri"/>
            </a:endParaRPr>
          </a:p>
          <a:p>
            <a:endParaRPr lang="en-GB" dirty="0"/>
          </a:p>
          <a:p>
            <a:r>
              <a:rPr lang="en-GB" dirty="0"/>
              <a:t>Investing in talent acquisition is crucial. Strategic recruitment methods that target individuals with the necessary skills and a customer-centric mindset are essential for building a strong team. Once the right people are in place, ongoing training and development programs equip them with the knowledge and expertise to excel in their roles. Finally, fostering a positive work environment that motivates and empowers employees is key to ensuring they consistently deliver exceptional service that reflects the brand’s values.</a:t>
            </a:r>
            <a:endParaRPr lang="en-GB" dirty="0">
              <a:ea typeface="Calibri"/>
              <a:cs typeface="Calibri"/>
            </a:endParaRPr>
          </a:p>
          <a:p>
            <a:endParaRPr lang="en-GB" dirty="0"/>
          </a:p>
          <a:p>
            <a:r>
              <a:rPr lang="en-GB" dirty="0"/>
              <a:t>The impact of staff-customer interactions</a:t>
            </a:r>
            <a:endParaRPr lang="en-GB" dirty="0">
              <a:ea typeface="Calibri" panose="020F0502020204030204"/>
              <a:cs typeface="Calibri" panose="020F0502020204030204"/>
            </a:endParaRPr>
          </a:p>
          <a:p>
            <a:r>
              <a:rPr lang="en-GB" dirty="0"/>
              <a:t>Staff directly manage customer relations, and the quality of their service directly impacts customer satisfaction. From salespeople with deep product knowledge and persuasive communication skills to patient and professional customer service representatives, employees play a vital role in ensuring a positive customer journey. Their appearance, attitude, and interpersonal skills all contribute to a customer’s perception of the brand.</a:t>
            </a:r>
            <a:endParaRPr lang="en-GB" dirty="0">
              <a:ea typeface="Calibri" panose="020F0502020204030204"/>
              <a:cs typeface="Calibri" panose="020F0502020204030204"/>
            </a:endParaRPr>
          </a:p>
          <a:p>
            <a:endParaRPr lang="en-US" dirty="0">
              <a:cs typeface="+mn-lt"/>
            </a:endParaRPr>
          </a:p>
          <a:p>
            <a:r>
              <a:rPr lang="en-US" dirty="0"/>
              <a:t>Satisfied customers are more likely to become loyal brand advocates. Positive experiences lead to repeat business, positive word-of-mouth recommendations, and potentially even viral social media reviews.</a:t>
            </a:r>
            <a:endParaRPr lang="en-US" dirty="0">
              <a:ea typeface="Calibri" panose="020F0502020204030204"/>
              <a:cs typeface="Calibri" panose="020F0502020204030204"/>
            </a:endParaRPr>
          </a:p>
          <a:p>
            <a:r>
              <a:rPr lang="en-US" dirty="0"/>
              <a:t>Companies can implement various strategies to maximize customer satisfaction and cultivate loyalty:</a:t>
            </a:r>
            <a:endParaRPr lang="en-US" dirty="0">
              <a:ea typeface="Calibri"/>
              <a:cs typeface="Calibri"/>
            </a:endParaRPr>
          </a:p>
          <a:p>
            <a:endParaRPr lang="en-US" dirty="0"/>
          </a:p>
          <a:p>
            <a:r>
              <a:rPr lang="en-US" b="1" dirty="0"/>
              <a:t>Rigorous recruitment and selection:</a:t>
            </a:r>
            <a:r>
              <a:rPr lang="en-US" dirty="0"/>
              <a:t> Hiring the right people with the necessary skills and a service-oriented mindset sets the foundation for positive customer interactions.</a:t>
            </a:r>
            <a:endParaRPr lang="en-US" dirty="0">
              <a:ea typeface="Calibri"/>
              <a:cs typeface="Calibri"/>
            </a:endParaRPr>
          </a:p>
          <a:p>
            <a:r>
              <a:rPr lang="en-US" b="1" dirty="0"/>
              <a:t>Comprehensive training:</a:t>
            </a:r>
            <a:r>
              <a:rPr lang="en-US" dirty="0"/>
              <a:t> Investing in training programs equips staff with the knowledge and skills they need to excel in their roles and deliver exceptional service.</a:t>
            </a:r>
            <a:endParaRPr lang="en-US" dirty="0">
              <a:ea typeface="Calibri"/>
              <a:cs typeface="Calibri"/>
            </a:endParaRPr>
          </a:p>
          <a:p>
            <a:r>
              <a:rPr lang="en-US" b="1" dirty="0"/>
              <a:t>Exceptional after-sales service: </a:t>
            </a:r>
            <a:r>
              <a:rPr lang="en-US" dirty="0"/>
              <a:t>Offering warranties, product training, installation support, and product improvement initiatives demonstrates ongoing customer care and adds value beyond the initial purchase.</a:t>
            </a:r>
            <a:endParaRPr lang="en-US" dirty="0">
              <a:ea typeface="Calibri"/>
              <a:cs typeface="Calibri"/>
            </a:endParaRPr>
          </a:p>
          <a:p>
            <a:r>
              <a:rPr lang="en-US" b="1" dirty="0"/>
              <a:t>Effective complaint resolution procedures:</a:t>
            </a:r>
            <a:r>
              <a:rPr lang="en-US" dirty="0"/>
              <a:t> Clearly defined procedures for handling customer complaints ensure timely and professional resolutions, fostering trust and mitigating negative publicity.</a:t>
            </a:r>
            <a:endParaRPr lang="en-US" dirty="0">
              <a:ea typeface="Calibri"/>
              <a:cs typeface="Calibri"/>
            </a:endParaRPr>
          </a:p>
          <a:p>
            <a:r>
              <a:rPr lang="en-US" dirty="0">
                <a:hlinkClick r:id="rId4"/>
              </a:rPr>
              <a:t>The 3 Ps of Marketing: People, Process, and Physical Evidence Explained — Penpoin.</a:t>
            </a:r>
            <a:br>
              <a:rPr lang="en-US" dirty="0">
                <a:cs typeface="+mn-lt"/>
              </a:rPr>
            </a:br>
            <a:endParaRPr lang="en-US">
              <a:ea typeface="Calibri"/>
              <a:cs typeface="Calibri"/>
            </a:endParaRPr>
          </a:p>
          <a:p>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35</a:t>
            </a:fld>
            <a:endParaRPr lang="en-GB"/>
          </a:p>
        </p:txBody>
      </p:sp>
    </p:spTree>
    <p:extLst>
      <p:ext uri="{BB962C8B-B14F-4D97-AF65-F5344CB8AC3E}">
        <p14:creationId xmlns:p14="http://schemas.microsoft.com/office/powerpoint/2010/main" val="31078861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36</a:t>
            </a:fld>
            <a:endParaRPr lang="en-GB"/>
          </a:p>
        </p:txBody>
      </p:sp>
    </p:spTree>
    <p:extLst>
      <p:ext uri="{BB962C8B-B14F-4D97-AF65-F5344CB8AC3E}">
        <p14:creationId xmlns:p14="http://schemas.microsoft.com/office/powerpoint/2010/main" val="19919543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56EED050-A466-4C64-9A1A-29A718028F0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7A65572A-E89F-4C7B-9E01-EB88769258A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dirty="0"/>
              <a:t>The “Process” aspect of the marketing mix focuses on how a service is delivered to customers. Efficient and streamlined processes are essential for creating a smooth and positive customer experience. In today’s world, customers value their time and appreciate convenience. Long wait times, complex procedures, or difficulty accessing services can quickly lead to frustration and dissatisfaction.</a:t>
            </a:r>
            <a:endParaRPr lang="en-US" dirty="0"/>
          </a:p>
          <a:p>
            <a:endParaRPr lang="en-GB" dirty="0"/>
          </a:p>
          <a:p>
            <a:r>
              <a:rPr lang="en-GB" dirty="0"/>
              <a:t>Clearly defined processes ensure consistency and quality in service delivery. Customers know what to expect and receive what they need promptly. Imagine a restaurant where diners are greeted immediately, menus are delivered efficiently, and orders are prepared and served quickly. This creates a positive and memorable experience that keeps customers coming back.</a:t>
            </a:r>
            <a:endParaRPr lang="en-GB" dirty="0">
              <a:ea typeface="Calibri" panose="020F0502020204030204"/>
              <a:cs typeface="Calibri" panose="020F0502020204030204"/>
            </a:endParaRPr>
          </a:p>
          <a:p>
            <a:endParaRPr lang="en-GB" dirty="0"/>
          </a:p>
          <a:p>
            <a:r>
              <a:rPr lang="en-GB"/>
              <a:t>Direct vs. Indirect activities</a:t>
            </a:r>
          </a:p>
          <a:p>
            <a:r>
              <a:rPr lang="en-GB"/>
              <a:t>Processes can be broadly categorized into two main types: direct and indirect activities.</a:t>
            </a:r>
          </a:p>
          <a:p>
            <a:r>
              <a:rPr lang="en-GB"/>
              <a:t>Direct activities involve those who directly interact with customers. This includes handling transactions, providing technical support, or resolving complaints. These interactions can be facilitated by staff members or through technological tools like mobile banking apps.</a:t>
            </a:r>
          </a:p>
          <a:p>
            <a:r>
              <a:rPr lang="en-GB" dirty="0"/>
              <a:t>Indirect activities encompass the back-office functions that support service delivery. These unseen processes, such as order processing, inventory management, and customer data analysis, ensure a smooth operation and contribute to a positive customer experience.</a:t>
            </a:r>
            <a:endParaRPr lang="en-GB" dirty="0">
              <a:ea typeface="Calibri"/>
              <a:cs typeface="Calibri"/>
            </a:endParaRPr>
          </a:p>
          <a:p>
            <a:endParaRPr lang="en-GB" dirty="0">
              <a:ea typeface="Calibri"/>
              <a:cs typeface="Calibri"/>
            </a:endParaRPr>
          </a:p>
          <a:p>
            <a:r>
              <a:rPr lang="en-GB"/>
              <a:t>Advancements in technology play a significant role in optimizing processes and enhancing the customer experience. Here are a few examples:</a:t>
            </a:r>
          </a:p>
          <a:p>
            <a:r>
              <a:rPr lang="en-GB" b="1"/>
              <a:t>Order processing: </a:t>
            </a:r>
            <a:r>
              <a:rPr lang="en-GB"/>
              <a:t>In retail, new technologies facilitate faster and more efficient ordering processes, including self-service checkouts and online ordering systems that eliminate the need to wait in line.</a:t>
            </a:r>
          </a:p>
          <a:p>
            <a:r>
              <a:rPr lang="en-GB" b="1"/>
              <a:t>Communication</a:t>
            </a:r>
            <a:r>
              <a:rPr lang="en-GB"/>
              <a:t>: Live chat features, FAQs on websites, and social media engagement enable companies to communicate with customers more easily and effectively.</a:t>
            </a:r>
          </a:p>
          <a:p>
            <a:r>
              <a:rPr lang="en-GB" b="1"/>
              <a:t>Delivery</a:t>
            </a:r>
            <a:r>
              <a:rPr lang="en-GB"/>
              <a:t>: Technology connects information across different departments, from order placement to production and delivery. Customers can track their orders online, providing transparency and reducing anxiety about wait times.</a:t>
            </a:r>
          </a:p>
          <a:p>
            <a:r>
              <a:rPr lang="en-GB" b="1" dirty="0"/>
              <a:t>Complaint handling and customer support:</a:t>
            </a:r>
            <a:r>
              <a:rPr lang="en-GB" dirty="0"/>
              <a:t> Live chat features with chatbots can address common customer issues efficiently while also offering the option to connect with human support for more complex problems.</a:t>
            </a:r>
            <a:endParaRPr lang="en-GB" dirty="0">
              <a:ea typeface="Calibri"/>
              <a:cs typeface="Calibri"/>
            </a:endParaRPr>
          </a:p>
          <a:p>
            <a:endParaRPr lang="en-GB" dirty="0">
              <a:ea typeface="Calibri"/>
              <a:cs typeface="Calibri"/>
            </a:endParaRPr>
          </a:p>
          <a:p>
            <a:r>
              <a:rPr lang="en-GB"/>
              <a:t>Businesses can create a competitive advantage by designing and implementing effective and efficient processes:</a:t>
            </a:r>
          </a:p>
          <a:p>
            <a:r>
              <a:rPr lang="en-GB"/>
              <a:t>Simplification: Processes should be easy for customers to understand and navigate, like registering for a mobile banking app. Simple processes also benefit businesses by reducing costs and minimizing unnecessary activities.</a:t>
            </a:r>
          </a:p>
          <a:p>
            <a:r>
              <a:rPr lang="en-GB"/>
              <a:t>Customer comfort: Building comfort throughout the customer journey creates a positive impression. Examples include offering appreciation, recognition, and respect during interactions. Mobile banking apps provide convenience by allowing customers to access services anytime, anywhere.</a:t>
            </a:r>
          </a:p>
          <a:p>
            <a:r>
              <a:rPr lang="en-GB"/>
              <a:t>Reduced waiting times: Time is valuable. Long wait times create frustration and erode customer satisfaction. Streamlining processes ensures customers receive service promptly.</a:t>
            </a:r>
          </a:p>
          <a:p>
            <a:r>
              <a:rPr lang="en-GB" dirty="0"/>
              <a:t>By focusing on process optimization, businesses can create a seamless customer journey that fosters satisfaction and loyalty and, ultimately, drives long-term business success.</a:t>
            </a:r>
            <a:endParaRPr lang="en-GB" dirty="0">
              <a:ea typeface="Calibri"/>
              <a:cs typeface="Calibri"/>
            </a:endParaRPr>
          </a:p>
          <a:p>
            <a:r>
              <a:rPr lang="en-GB" dirty="0">
                <a:hlinkClick r:id="rId3"/>
              </a:rPr>
              <a:t>The 3 Ps of Marketing: People, Process, and Physical Evidence Explained — Penpoin.</a:t>
            </a:r>
            <a:endParaRPr lang="en-GB"/>
          </a:p>
          <a:p>
            <a:endParaRPr lang="en-GB" dirty="0">
              <a:ea typeface="Calibri"/>
              <a:cs typeface="Calibri"/>
            </a:endParaRPr>
          </a:p>
          <a:p>
            <a:endParaRPr lang="en-GB" dirty="0">
              <a:ea typeface="Calibri"/>
              <a:cs typeface="Calibri"/>
            </a:endParaRPr>
          </a:p>
          <a:p>
            <a:endParaRPr lang="en-GB" altLang="en-US" dirty="0">
              <a:ea typeface="Calibri"/>
              <a:cs typeface="Calibri"/>
            </a:endParaRPr>
          </a:p>
        </p:txBody>
      </p:sp>
      <p:sp>
        <p:nvSpPr>
          <p:cNvPr id="22532" name="Slide Number Placeholder 3">
            <a:extLst>
              <a:ext uri="{FF2B5EF4-FFF2-40B4-BE49-F238E27FC236}">
                <a16:creationId xmlns:a16="http://schemas.microsoft.com/office/drawing/2014/main" id="{BBCB68EC-F6F8-4D50-BF88-E30E94315CF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233F12B-A9EE-473E-A958-E07BD184A942}" type="slidenum">
              <a:rPr lang="en-GB" altLang="en-US" smtClean="0"/>
              <a:pPr/>
              <a:t>37</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Font typeface="Arial" panose="020B0604020202020204" pitchFamily="34" charset="0"/>
              <a:buNone/>
            </a:pPr>
            <a:endParaRPr lang="en-GB" altLang="en-US" sz="2800" b="0" dirty="0"/>
          </a:p>
        </p:txBody>
      </p:sp>
      <p:sp>
        <p:nvSpPr>
          <p:cNvPr id="4" name="Slide Number Placeholder 3"/>
          <p:cNvSpPr>
            <a:spLocks noGrp="1"/>
          </p:cNvSpPr>
          <p:nvPr>
            <p:ph type="sldNum" sz="quarter" idx="5"/>
          </p:nvPr>
        </p:nvSpPr>
        <p:spPr/>
        <p:txBody>
          <a:bodyPr/>
          <a:lstStyle/>
          <a:p>
            <a:fld id="{05A5AA75-38C3-4CD8-A0CC-2519A0D456E8}" type="slidenum">
              <a:rPr lang="en-GB" smtClean="0"/>
              <a:t>38</a:t>
            </a:fld>
            <a:endParaRPr lang="en-GB"/>
          </a:p>
        </p:txBody>
      </p:sp>
    </p:spTree>
    <p:extLst>
      <p:ext uri="{BB962C8B-B14F-4D97-AF65-F5344CB8AC3E}">
        <p14:creationId xmlns:p14="http://schemas.microsoft.com/office/powerpoint/2010/main" val="592190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final P in a marketing mix stands for physical evidence and it refers to everything your customers sees or hears when interacting with your business.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includes your branding, your product packaging, a physical space such as a shop, and even the way your staff and sales representatives act and dress – it’s not all about the product!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way that you portray your brand physically has a great impact on consumers and can either lead or an increase, or decrease, in sales.</a:t>
            </a:r>
          </a:p>
          <a:p>
            <a:r>
              <a:rPr lang="en-GB" sz="1200" b="0" i="0" kern="1200" dirty="0">
                <a:solidFill>
                  <a:schemeClr val="tx1"/>
                </a:solidFill>
                <a:effectLst/>
                <a:latin typeface="+mn-lt"/>
                <a:ea typeface="+mn-ea"/>
                <a:cs typeface="+mn-cs"/>
              </a:rPr>
              <a:t> </a:t>
            </a:r>
          </a:p>
          <a:p>
            <a:r>
              <a:rPr lang="en-GB" dirty="0"/>
              <a:t>This also includes the </a:t>
            </a:r>
            <a:r>
              <a:rPr lang="en-GB" sz="1200" b="0" i="0" kern="1200" dirty="0">
                <a:solidFill>
                  <a:schemeClr val="tx1"/>
                </a:solidFill>
                <a:effectLst/>
                <a:latin typeface="+mn-lt"/>
                <a:ea typeface="+mn-ea"/>
                <a:cs typeface="+mn-cs"/>
              </a:rPr>
              <a:t>paraphernalia (such as receipts, “thanks for ordering” cards, confirmation emails and PDF invoices) that come along with the product. In order to reinforce the product’s and the seller’s credibility, these components should exhibit the qualities customers expect of them, based on up-to-date industry standards.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precious jewellery might be displayed within a locked cabinet; ethical supermarkets might choose to use as little print as possible on their receipts (or offer digital receipts as an alternative), and doctors’ surgeries should look suitably clinical.</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a nutshell, “Physical evidence” is all about ensuring every component involved with the product adheres to the same brand values as the product itself. This creates a consistent, convincing experience for the customer.</a:t>
            </a:r>
          </a:p>
          <a:p>
            <a:endParaRPr lang="en-GB" dirty="0">
              <a:ea typeface="Calibri" panose="020F0502020204030204"/>
              <a:cs typeface="Calibri" panose="020F0502020204030204"/>
            </a:endParaRPr>
          </a:p>
          <a:p>
            <a:r>
              <a:rPr lang="en-GB"/>
              <a:t>Physical evidence encompasses the tangible elements that customers experience when interacting with a company. It goes beyond the service itself and includes everything a customer perceives through their senses. These elements create a powerful first impression and significantly influence how customers feel about the business.</a:t>
            </a:r>
          </a:p>
          <a:p>
            <a:endParaRPr lang="en-GB" dirty="0"/>
          </a:p>
          <a:p>
            <a:r>
              <a:rPr lang="en-GB" dirty="0"/>
              <a:t>Crafting the customer environment</a:t>
            </a:r>
            <a:endParaRPr lang="en-GB" dirty="0">
              <a:ea typeface="Calibri" panose="020F0502020204030204"/>
              <a:cs typeface="Calibri" panose="020F0502020204030204"/>
            </a:endParaRPr>
          </a:p>
          <a:p>
            <a:r>
              <a:rPr lang="en-GB"/>
              <a:t>Consider the following aspects of physical evidence:</a:t>
            </a:r>
          </a:p>
          <a:p>
            <a:r>
              <a:rPr lang="en-GB" b="1"/>
              <a:t>Waiting room or building design:</a:t>
            </a:r>
            <a:r>
              <a:rPr lang="en-GB"/>
              <a:t> A clean, well-maintained space with a comfortable atmosphere sets a positive tone. Imagine a hospital waiting room with soothing </a:t>
            </a:r>
            <a:r>
              <a:rPr lang="en-GB" err="1"/>
              <a:t>colors</a:t>
            </a:r>
            <a:r>
              <a:rPr lang="en-GB"/>
              <a:t>, ample seating, and access to amenities. This environment fosters a sense of calm and reduces stress for patients.</a:t>
            </a:r>
          </a:p>
          <a:p>
            <a:r>
              <a:rPr lang="en-GB" b="1"/>
              <a:t>User Experience (UX) and User Interface (UI) design:</a:t>
            </a:r>
            <a:r>
              <a:rPr lang="en-GB"/>
              <a:t> Websites and mobile apps should be user-friendly and visually appealing. Intuitive navigation, clear menus, and a visually engaging design enhance the customer experience. A poorly designed website can be frustrating and deter customers from using a company’s services.</a:t>
            </a:r>
          </a:p>
          <a:p>
            <a:r>
              <a:rPr lang="en-GB" b="1"/>
              <a:t>Staff appearance:</a:t>
            </a:r>
            <a:r>
              <a:rPr lang="en-GB"/>
              <a:t> Professional attire fosters trust and reflects the brand image. For example, a luxury hotel might expect its staff to wear formal uniforms, while a contemporary tech startup might have a more casual dress code. Regardless of the style, staff should be well-groomed and present a polished appearance.</a:t>
            </a:r>
          </a:p>
          <a:p>
            <a:r>
              <a:rPr lang="en-GB" b="1" dirty="0"/>
              <a:t>Environmental factors: </a:t>
            </a:r>
            <a:r>
              <a:rPr lang="en-GB" dirty="0"/>
              <a:t>Lighting, colour scheme, music, and even the scent of a space can influence customer perception. A brightly lit and sterile environment might be appropriate for a medical office, while a restaurant might use warm lighting and soft music to create a more inviting atmosphere.</a:t>
            </a:r>
            <a:endParaRPr lang="en-GB" dirty="0">
              <a:ea typeface="Calibri"/>
              <a:cs typeface="Calibri"/>
            </a:endParaRPr>
          </a:p>
          <a:p>
            <a:endParaRPr lang="en-GB" dirty="0"/>
          </a:p>
          <a:p>
            <a:r>
              <a:rPr lang="en-GB"/>
              <a:t>Building brand image through physical evidence</a:t>
            </a:r>
          </a:p>
          <a:p>
            <a:r>
              <a:rPr lang="en-GB" dirty="0"/>
              <a:t>Companies can leverage physical evidence to create a strong brand image.</a:t>
            </a:r>
            <a:endParaRPr lang="en-GB" dirty="0">
              <a:ea typeface="Calibri"/>
              <a:cs typeface="Calibri"/>
            </a:endParaRPr>
          </a:p>
          <a:p>
            <a:r>
              <a:rPr lang="en-GB" b="1" dirty="0"/>
              <a:t>High-end restaurant: </a:t>
            </a:r>
            <a:r>
              <a:rPr lang="en-GB" dirty="0"/>
              <a:t>Elegant décor, attentive staff, and a well-maintained building all contribute to a luxurious dining experience that reflects the restaurant’s brand image.</a:t>
            </a:r>
            <a:endParaRPr lang="en-GB" dirty="0">
              <a:ea typeface="Calibri"/>
              <a:cs typeface="Calibri"/>
            </a:endParaRPr>
          </a:p>
          <a:p>
            <a:r>
              <a:rPr lang="en-GB" b="1" dirty="0"/>
              <a:t>Modern tech company:</a:t>
            </a:r>
            <a:r>
              <a:rPr lang="en-GB" dirty="0"/>
              <a:t> The company’s brand identity is reflected in its open office layout, casual dress code, and vibrant workspace, which create a sense of innovation and collaboration.</a:t>
            </a:r>
            <a:endParaRPr lang="en-GB" dirty="0">
              <a:ea typeface="Calibri"/>
              <a:cs typeface="Calibri"/>
            </a:endParaRPr>
          </a:p>
          <a:p>
            <a:endParaRPr lang="en-GB" dirty="0"/>
          </a:p>
          <a:p>
            <a:r>
              <a:rPr lang="en-GB" dirty="0"/>
              <a:t>By carefully considering the physical elements of the customer experience, companies can shape customer perception, build brand identity, and ultimately drive customer satisfaction and loyalty. Remember, a positive physical environment can set the stage for a positive customer journey.</a:t>
            </a:r>
            <a:endParaRPr lang="en-GB" dirty="0">
              <a:ea typeface="Calibri" panose="020F0502020204030204"/>
              <a:cs typeface="Calibri" panose="020F0502020204030204"/>
            </a:endParaRPr>
          </a:p>
          <a:p>
            <a:r>
              <a:rPr lang="en-GB" dirty="0">
                <a:hlinkClick r:id="rId3"/>
              </a:rPr>
              <a:t>The 3 Ps of Marketing: People, Process, and Physical Evidence Explained — Penpoin.</a:t>
            </a:r>
            <a:endParaRPr lang="en-GB"/>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39</a:t>
            </a:fld>
            <a:endParaRPr lang="en-GB"/>
          </a:p>
        </p:txBody>
      </p:sp>
    </p:spTree>
    <p:extLst>
      <p:ext uri="{BB962C8B-B14F-4D97-AF65-F5344CB8AC3E}">
        <p14:creationId xmlns:p14="http://schemas.microsoft.com/office/powerpoint/2010/main" val="42853057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spcBef>
                <a:spcPts val="900"/>
              </a:spcBef>
              <a:buFont typeface="Arial"/>
              <a:buChar char="•"/>
            </a:pPr>
            <a:r>
              <a:rPr lang="en-GB"/>
              <a:t>Marketing objectives</a:t>
            </a:r>
            <a:endParaRPr lang="en-US"/>
          </a:p>
          <a:p>
            <a:pPr marL="171450" indent="-171450">
              <a:spcBef>
                <a:spcPts val="900"/>
              </a:spcBef>
              <a:buFont typeface="Arial"/>
              <a:buChar char="•"/>
            </a:pPr>
            <a:r>
              <a:rPr lang="en-GB"/>
              <a:t>Type of product</a:t>
            </a:r>
            <a:endParaRPr lang="en-US"/>
          </a:p>
          <a:p>
            <a:pPr marL="171450" indent="-171450">
              <a:spcBef>
                <a:spcPts val="900"/>
              </a:spcBef>
              <a:buFont typeface="Arial"/>
              <a:buChar char="•"/>
            </a:pPr>
            <a:r>
              <a:rPr lang="en-GB"/>
              <a:t>Target market</a:t>
            </a:r>
            <a:endParaRPr lang="en-US"/>
          </a:p>
          <a:p>
            <a:pPr marL="171450" indent="-171450">
              <a:spcBef>
                <a:spcPts val="900"/>
              </a:spcBef>
              <a:buFont typeface="Arial"/>
              <a:buChar char="•"/>
            </a:pPr>
            <a:r>
              <a:rPr lang="en-GB"/>
              <a:t>Market structure</a:t>
            </a:r>
            <a:endParaRPr lang="en-US"/>
          </a:p>
          <a:p>
            <a:pPr marL="171450" indent="-171450">
              <a:spcBef>
                <a:spcPts val="900"/>
              </a:spcBef>
              <a:buFont typeface="Arial"/>
              <a:buChar char="•"/>
            </a:pPr>
            <a:r>
              <a:rPr lang="en-GB"/>
              <a:t>Competitor behaviour</a:t>
            </a:r>
            <a:endParaRPr lang="en-US"/>
          </a:p>
          <a:p>
            <a:pPr marL="171450" indent="-171450">
              <a:spcBef>
                <a:spcPts val="900"/>
              </a:spcBef>
              <a:buFont typeface="Arial"/>
              <a:buChar char="•"/>
            </a:pPr>
            <a:r>
              <a:rPr lang="en-GB"/>
              <a:t>Global issues – culture/religion etc</a:t>
            </a:r>
            <a:endParaRPr lang="en-US"/>
          </a:p>
          <a:p>
            <a:pPr marL="171450" indent="-171450">
              <a:spcBef>
                <a:spcPts val="900"/>
              </a:spcBef>
              <a:buFont typeface="Arial"/>
              <a:buChar char="•"/>
            </a:pPr>
            <a:r>
              <a:rPr lang="en-GB" dirty="0"/>
              <a:t>Marketing position</a:t>
            </a:r>
            <a:endParaRPr lang="en-US" dirty="0"/>
          </a:p>
          <a:p>
            <a:pPr marL="171450" indent="-171450">
              <a:spcBef>
                <a:spcPts val="900"/>
              </a:spcBef>
              <a:buFont typeface="Arial"/>
              <a:buChar char="•"/>
            </a:pPr>
            <a:r>
              <a:rPr lang="en-GB" dirty="0"/>
              <a:t>Product portfolio</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05A5AA75-38C3-4CD8-A0CC-2519A0D456E8}" type="slidenum">
              <a:rPr lang="en-GB" smtClean="0"/>
              <a:t>41</a:t>
            </a:fld>
            <a:endParaRPr lang="en-GB"/>
          </a:p>
        </p:txBody>
      </p:sp>
    </p:spTree>
    <p:extLst>
      <p:ext uri="{BB962C8B-B14F-4D97-AF65-F5344CB8AC3E}">
        <p14:creationId xmlns:p14="http://schemas.microsoft.com/office/powerpoint/2010/main" val="2821236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11/11/2025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11/11/2025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11/11/2025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11/11/2025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11/11/2025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ypMsb2FtcBM?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2A4F94B-EAC7-4067-B62F-FC5CC42B25C0}"/>
              </a:ext>
            </a:extLst>
          </p:cNvPr>
          <p:cNvPicPr>
            <a:picLocks noChangeAspect="1"/>
          </p:cNvPicPr>
          <p:nvPr/>
        </p:nvPicPr>
        <p:blipFill rotWithShape="1">
          <a:blip r:embed="rId3">
            <a:alphaModFix amt="90000"/>
          </a:blip>
          <a:srcRect t="15730"/>
          <a:stretch/>
        </p:blipFill>
        <p:spPr>
          <a:xfrm>
            <a:off x="1" y="10"/>
            <a:ext cx="12191999" cy="6857989"/>
          </a:xfrm>
          <a:prstGeom prst="rect">
            <a:avLst/>
          </a:prstGeom>
        </p:spPr>
      </p:pic>
      <p:sp>
        <p:nvSpPr>
          <p:cNvPr id="9" name="Rectangle 8">
            <a:extLst>
              <a:ext uri="{FF2B5EF4-FFF2-40B4-BE49-F238E27FC236}">
                <a16:creationId xmlns:a16="http://schemas.microsoft.com/office/drawing/2014/main" id="{DB4A12B6-EF0D-43E8-8C17-4FAD4D2766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lumMod val="85000"/>
              <a:lumOff val="15000"/>
              <a:alpha val="93000"/>
            </a:schemeClr>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AE107525-0C02-447F-8A3F-553320A723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184265D3-299F-45AA-9A6C-D82E0F7E5DDA}"/>
              </a:ext>
            </a:extLst>
          </p:cNvPr>
          <p:cNvSpPr>
            <a:spLocks noGrp="1"/>
          </p:cNvSpPr>
          <p:nvPr>
            <p:ph type="ctrTitle"/>
          </p:nvPr>
        </p:nvSpPr>
        <p:spPr>
          <a:xfrm>
            <a:off x="1629103" y="2244830"/>
            <a:ext cx="8933796" cy="2437232"/>
          </a:xfrm>
        </p:spPr>
        <p:txBody>
          <a:bodyPr>
            <a:normAutofit fontScale="90000"/>
          </a:bodyPr>
          <a:lstStyle/>
          <a:p>
            <a:r>
              <a:rPr lang="en-GB" b="1" dirty="0">
                <a:latin typeface="Arial" panose="020B0604020202020204" pitchFamily="34" charset="0"/>
                <a:cs typeface="Arial" panose="020B0604020202020204" pitchFamily="34" charset="0"/>
              </a:rPr>
              <a:t>BMBM4005 Marketing Fundamentals</a:t>
            </a:r>
            <a:br>
              <a:rPr lang="en-GB"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Week 7</a:t>
            </a:r>
            <a:br>
              <a:rPr lang="en-GB" b="1" dirty="0">
                <a:latin typeface="Arial" panose="020B0604020202020204" pitchFamily="34" charset="0"/>
                <a:cs typeface="Arial" panose="020B0604020202020204" pitchFamily="34" charset="0"/>
              </a:rPr>
            </a:br>
            <a:endParaRPr lang="en-GB" sz="44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F3BE401-C149-4472-9815-F2D1AD08E73A}"/>
              </a:ext>
            </a:extLst>
          </p:cNvPr>
          <p:cNvSpPr>
            <a:spLocks noGrp="1"/>
          </p:cNvSpPr>
          <p:nvPr>
            <p:ph type="subTitle" idx="1"/>
          </p:nvPr>
        </p:nvSpPr>
        <p:spPr>
          <a:xfrm>
            <a:off x="1629101" y="4682062"/>
            <a:ext cx="8936846" cy="457201"/>
          </a:xfrm>
        </p:spPr>
        <p:txBody>
          <a:bodyPr vert="horz" lIns="91440" tIns="45720" rIns="91440" bIns="45720" rtlCol="0" anchor="t">
            <a:normAutofit/>
          </a:bodyPr>
          <a:lstStyle/>
          <a:p>
            <a:r>
              <a:rPr lang="en-GB" b="1" dirty="0">
                <a:latin typeface="Arial"/>
                <a:cs typeface="Arial"/>
              </a:rPr>
              <a:t>Zoe Williams</a:t>
            </a:r>
            <a:endParaRPr lang="en-GB" b="1" dirty="0">
              <a:latin typeface="Arial" panose="020B0604020202020204" pitchFamily="34" charset="0"/>
              <a:cs typeface="Arial" panose="020B0604020202020204" pitchFamily="34" charset="0"/>
            </a:endParaRPr>
          </a:p>
        </p:txBody>
      </p:sp>
      <p:sp>
        <p:nvSpPr>
          <p:cNvPr id="20" name="Rectangle 12">
            <a:extLst>
              <a:ext uri="{FF2B5EF4-FFF2-40B4-BE49-F238E27FC236}">
                <a16:creationId xmlns:a16="http://schemas.microsoft.com/office/drawing/2014/main" id="{AB7A42E3-05D8-4A0B-9D4E-20EF581E57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14">
            <a:extLst>
              <a:ext uri="{FF2B5EF4-FFF2-40B4-BE49-F238E27FC236}">
                <a16:creationId xmlns:a16="http://schemas.microsoft.com/office/drawing/2014/main" id="{6EE9A54B-189D-4645-8254-FDC4210EC6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16">
            <a:extLst>
              <a:ext uri="{FF2B5EF4-FFF2-40B4-BE49-F238E27FC236}">
                <a16:creationId xmlns:a16="http://schemas.microsoft.com/office/drawing/2014/main" id="{511CE48F-D5E4-4520-AF1E-8F85CFBDA5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448851-39AD-4943-BF9C-C50704E083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683759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4BA3794-C83C-4CE5-9655-44B63155B798}"/>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Today</a:t>
            </a:r>
          </a:p>
        </p:txBody>
      </p:sp>
      <p:sp>
        <p:nvSpPr>
          <p:cNvPr id="3" name="Content Placeholder 2">
            <a:extLst>
              <a:ext uri="{FF2B5EF4-FFF2-40B4-BE49-F238E27FC236}">
                <a16:creationId xmlns:a16="http://schemas.microsoft.com/office/drawing/2014/main" id="{D8A40600-9AF1-4669-A856-3AED649E6CB8}"/>
              </a:ext>
            </a:extLst>
          </p:cNvPr>
          <p:cNvSpPr>
            <a:spLocks noGrp="1"/>
          </p:cNvSpPr>
          <p:nvPr>
            <p:ph idx="1"/>
          </p:nvPr>
        </p:nvSpPr>
        <p:spPr>
          <a:xfrm>
            <a:off x="4963691" y="1000370"/>
            <a:ext cx="6212310" cy="4857262"/>
          </a:xfrm>
        </p:spPr>
        <p:txBody>
          <a:bodyPr anchor="ctr">
            <a:normAutofit/>
          </a:bodyPr>
          <a:lstStyle/>
          <a:p>
            <a:r>
              <a:rPr lang="en-GB" sz="2000" dirty="0">
                <a:solidFill>
                  <a:srgbClr val="FFFFFF"/>
                </a:solidFill>
              </a:rPr>
              <a:t> </a:t>
            </a:r>
            <a:r>
              <a:rPr lang="en-GB" sz="4800" dirty="0">
                <a:solidFill>
                  <a:srgbClr val="FFFFFF"/>
                </a:solidFill>
                <a:latin typeface="Arial" panose="020B0604020202020204" pitchFamily="34" charset="0"/>
                <a:cs typeface="Arial" panose="020B0604020202020204" pitchFamily="34" charset="0"/>
              </a:rPr>
              <a:t>The Marketing Mix</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a:solidFill>
                  <a:srgbClr val="FFFFFF"/>
                </a:solidFill>
                <a:latin typeface="Arial"/>
                <a:cs typeface="Arial"/>
              </a:rPr>
              <a:t>7 P's</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600" dirty="0">
                <a:solidFill>
                  <a:srgbClr val="FFFFFF"/>
                </a:solidFill>
                <a:latin typeface="Arial"/>
                <a:cs typeface="Arial"/>
              </a:rPr>
              <a:t>Can you remember what they are? </a:t>
            </a:r>
          </a:p>
          <a:p>
            <a:pPr marL="822960" lvl="3" indent="0">
              <a:buNone/>
            </a:pPr>
            <a:r>
              <a:rPr lang="en-GB" altLang="en-US" sz="2000" dirty="0">
                <a:solidFill>
                  <a:srgbClr val="FFFFFF"/>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12BD4C00-9062-436B-9B4B-6941ED9F8B01}"/>
              </a:ext>
            </a:extLst>
          </p:cNvPr>
          <p:cNvSpPr>
            <a:spLocks noGrp="1"/>
          </p:cNvSpPr>
          <p:nvPr>
            <p:ph type="title"/>
          </p:nvPr>
        </p:nvSpPr>
        <p:spPr>
          <a:xfrm>
            <a:off x="597408" y="642594"/>
            <a:ext cx="10527792" cy="1371600"/>
          </a:xfrm>
        </p:spPr>
        <p:txBody>
          <a:bodyPr>
            <a:noAutofit/>
          </a:bodyPr>
          <a:lstStyle/>
          <a:p>
            <a:r>
              <a:rPr lang="en-GB" altLang="en-US" sz="6000" b="1" dirty="0">
                <a:latin typeface="Arial" panose="020B0604020202020204" pitchFamily="34" charset="0"/>
                <a:cs typeface="Arial" panose="020B0604020202020204" pitchFamily="34" charset="0"/>
              </a:rPr>
              <a:t>The Marketing</a:t>
            </a:r>
            <a:br>
              <a:rPr lang="en-GB" altLang="en-US" sz="6000" b="1" dirty="0">
                <a:latin typeface="Arial" panose="020B0604020202020204" pitchFamily="34" charset="0"/>
                <a:cs typeface="Arial" panose="020B0604020202020204" pitchFamily="34" charset="0"/>
              </a:rPr>
            </a:br>
            <a:r>
              <a:rPr lang="en-GB" altLang="en-US" sz="6000" b="1" dirty="0">
                <a:latin typeface="Arial" panose="020B0604020202020204" pitchFamily="34" charset="0"/>
                <a:cs typeface="Arial" panose="020B0604020202020204" pitchFamily="34" charset="0"/>
              </a:rPr>
              <a:t>Mix (7Ps)</a:t>
            </a:r>
          </a:p>
        </p:txBody>
      </p:sp>
      <p:sp>
        <p:nvSpPr>
          <p:cNvPr id="2" name="Content Placeholder 1">
            <a:extLst>
              <a:ext uri="{FF2B5EF4-FFF2-40B4-BE49-F238E27FC236}">
                <a16:creationId xmlns:a16="http://schemas.microsoft.com/office/drawing/2014/main" id="{DDFA4DC1-C2C9-BE6A-1C42-DDF7F174417A}"/>
              </a:ext>
            </a:extLst>
          </p:cNvPr>
          <p:cNvSpPr>
            <a:spLocks noGrp="1"/>
          </p:cNvSpPr>
          <p:nvPr>
            <p:ph idx="1"/>
          </p:nvPr>
        </p:nvSpPr>
        <p:spPr>
          <a:xfrm>
            <a:off x="597408" y="2438400"/>
            <a:ext cx="4803648" cy="3514344"/>
          </a:xfrm>
        </p:spPr>
        <p:txBody>
          <a:bodyPr>
            <a:normAutofit/>
          </a:bodyPr>
          <a:lstStyle/>
          <a:p>
            <a:r>
              <a:rPr lang="en-GB" sz="2400" b="0" i="0" dirty="0">
                <a:solidFill>
                  <a:srgbClr val="4D5156"/>
                </a:solidFill>
                <a:effectLst/>
                <a:latin typeface="arial" panose="020B0604020202020204" pitchFamily="34" charset="0"/>
              </a:rPr>
              <a:t>The marketing mix is the set of controllable elements or variables that a company uses to influence and meet the needs of its target customers in the most effective and efficient way possible.</a:t>
            </a:r>
            <a:endParaRPr lang="en-GB" sz="2400" dirty="0"/>
          </a:p>
        </p:txBody>
      </p:sp>
      <p:graphicFrame>
        <p:nvGraphicFramePr>
          <p:cNvPr id="4" name="Diagram 3">
            <a:extLst>
              <a:ext uri="{FF2B5EF4-FFF2-40B4-BE49-F238E27FC236}">
                <a16:creationId xmlns:a16="http://schemas.microsoft.com/office/drawing/2014/main" id="{2166D4F1-5B5C-49CA-9A15-602E42781FD4}"/>
              </a:ext>
            </a:extLst>
          </p:cNvPr>
          <p:cNvGraphicFramePr/>
          <p:nvPr>
            <p:extLst>
              <p:ext uri="{D42A27DB-BD31-4B8C-83A1-F6EECF244321}">
                <p14:modId xmlns:p14="http://schemas.microsoft.com/office/powerpoint/2010/main" val="4132898189"/>
              </p:ext>
            </p:extLst>
          </p:nvPr>
        </p:nvGraphicFramePr>
        <p:xfrm>
          <a:off x="2591755" y="16092"/>
          <a:ext cx="11734988" cy="68419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6" name="Picture 45" descr="Illustration of people on a blockchain">
            <a:extLst>
              <a:ext uri="{FF2B5EF4-FFF2-40B4-BE49-F238E27FC236}">
                <a16:creationId xmlns:a16="http://schemas.microsoft.com/office/drawing/2014/main" id="{CE21B52D-0FB3-6DDB-1427-C3EA6859B438}"/>
              </a:ext>
            </a:extLst>
          </p:cNvPr>
          <p:cNvPicPr>
            <a:picLocks noChangeAspect="1"/>
          </p:cNvPicPr>
          <p:nvPr/>
        </p:nvPicPr>
        <p:blipFill rotWithShape="1">
          <a:blip r:embed="rId3">
            <a:duotone>
              <a:schemeClr val="bg2">
                <a:shade val="45000"/>
                <a:satMod val="135000"/>
              </a:schemeClr>
              <a:prstClr val="white"/>
            </a:duotone>
            <a:alphaModFix amt="35000"/>
          </a:blip>
          <a:srcRect t="10383" b="1035"/>
          <a:stretch/>
        </p:blipFill>
        <p:spPr>
          <a:xfrm>
            <a:off x="20" y="10"/>
            <a:ext cx="12191980" cy="6857990"/>
          </a:xfrm>
          <a:prstGeom prst="rect">
            <a:avLst/>
          </a:prstGeom>
        </p:spPr>
      </p:pic>
      <p:sp>
        <p:nvSpPr>
          <p:cNvPr id="2" name="Title 1">
            <a:extLst>
              <a:ext uri="{FF2B5EF4-FFF2-40B4-BE49-F238E27FC236}">
                <a16:creationId xmlns:a16="http://schemas.microsoft.com/office/drawing/2014/main" id="{826B657B-84FC-BB9D-4A35-3D83B11C0BCE}"/>
              </a:ext>
            </a:extLst>
          </p:cNvPr>
          <p:cNvSpPr>
            <a:spLocks noGrp="1"/>
          </p:cNvSpPr>
          <p:nvPr>
            <p:ph type="title"/>
          </p:nvPr>
        </p:nvSpPr>
        <p:spPr>
          <a:xfrm>
            <a:off x="1066800" y="642594"/>
            <a:ext cx="10058400" cy="1371600"/>
          </a:xfrm>
        </p:spPr>
        <p:txBody>
          <a:bodyPr>
            <a:normAutofit/>
          </a:bodyPr>
          <a:lstStyle/>
          <a:p>
            <a:r>
              <a:rPr lang="en-GB" b="1" dirty="0">
                <a:latin typeface="Arial" panose="020B0604020202020204" pitchFamily="34" charset="0"/>
                <a:cs typeface="Arial" panose="020B0604020202020204" pitchFamily="34" charset="0"/>
              </a:rPr>
              <a:t>Marketing Mix - 4Ps and 7Ps </a:t>
            </a:r>
          </a:p>
        </p:txBody>
      </p:sp>
      <p:graphicFrame>
        <p:nvGraphicFramePr>
          <p:cNvPr id="48" name="Content Placeholder 2">
            <a:extLst>
              <a:ext uri="{FF2B5EF4-FFF2-40B4-BE49-F238E27FC236}">
                <a16:creationId xmlns:a16="http://schemas.microsoft.com/office/drawing/2014/main" id="{27C5B7E3-6C58-6C38-1CF1-81CE2EB3DC31}"/>
              </a:ext>
            </a:extLst>
          </p:cNvPr>
          <p:cNvGraphicFramePr>
            <a:graphicFrameLocks noGrp="1"/>
          </p:cNvGraphicFramePr>
          <p:nvPr>
            <p:ph idx="1"/>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Footer Placeholder 3">
            <a:extLst>
              <a:ext uri="{FF2B5EF4-FFF2-40B4-BE49-F238E27FC236}">
                <a16:creationId xmlns:a16="http://schemas.microsoft.com/office/drawing/2014/main" id="{A8C36151-3A38-4CEF-EE97-5FD68138F7BD}"/>
              </a:ext>
            </a:extLst>
          </p:cNvPr>
          <p:cNvSpPr>
            <a:spLocks noGrp="1"/>
          </p:cNvSpPr>
          <p:nvPr>
            <p:ph type="ftr" sz="quarter" idx="11"/>
          </p:nvPr>
        </p:nvSpPr>
        <p:spPr>
          <a:xfrm>
            <a:off x="1066800" y="6035040"/>
            <a:ext cx="5816600" cy="365760"/>
          </a:xfrm>
        </p:spPr>
        <p:txBody>
          <a:bodyPr>
            <a:normAutofit/>
          </a:bodyPr>
          <a:lstStyle/>
          <a:p>
            <a:pPr marL="0" marR="0" lvl="0" indent="0" defTabSz="914400" rtl="0" eaLnBrk="1" fontAlgn="auto" latinLnBrk="0" hangingPunct="1">
              <a:spcBef>
                <a:spcPts val="0"/>
              </a:spcBef>
              <a:spcAft>
                <a:spcPts val="0"/>
              </a:spcAft>
              <a:buClrTx/>
              <a:buSzTx/>
              <a:buFontTx/>
              <a:buNone/>
              <a:tabLst/>
              <a:defRPr/>
            </a:pPr>
            <a:endParaRPr kumimoji="0" lang="en-US" b="0" i="0" u="none" strike="noStrike" kern="1200" cap="all" spc="0" normalizeH="0" baseline="0" noProof="0">
              <a:ln>
                <a:noFill/>
              </a:ln>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2555304-D664-8717-A278-512A20BE9AEC}"/>
              </a:ext>
            </a:extLst>
          </p:cNvPr>
          <p:cNvSpPr>
            <a:spLocks noGrp="1"/>
          </p:cNvSpPr>
          <p:nvPr>
            <p:ph type="sldNum" sz="quarter" idx="12"/>
          </p:nvPr>
        </p:nvSpPr>
        <p:spPr>
          <a:xfrm>
            <a:off x="10287000" y="6035040"/>
            <a:ext cx="838200" cy="36576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6119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 name="Straight Connector 1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1C3E817E-E139-426E-89E5-9DD346EC75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E2ADD2F6-F7FC-464F-8F18-5BDBD27A7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A3A31F1-FA83-497F-98FF-9A5621DC55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F9816DC-414A-679A-5FB1-6DEDA32472B8}"/>
              </a:ext>
            </a:extLst>
          </p:cNvPr>
          <p:cNvPicPr>
            <a:picLocks noChangeAspect="1"/>
          </p:cNvPicPr>
          <p:nvPr/>
        </p:nvPicPr>
        <p:blipFill>
          <a:blip r:embed="rId2"/>
          <a:stretch>
            <a:fillRect/>
          </a:stretch>
        </p:blipFill>
        <p:spPr>
          <a:xfrm>
            <a:off x="533081" y="159067"/>
            <a:ext cx="6974502" cy="6417190"/>
          </a:xfrm>
          <a:prstGeom prst="rect">
            <a:avLst/>
          </a:prstGeom>
        </p:spPr>
      </p:pic>
      <p:sp>
        <p:nvSpPr>
          <p:cNvPr id="30" name="Rectangle 29">
            <a:extLst>
              <a:ext uri="{FF2B5EF4-FFF2-40B4-BE49-F238E27FC236}">
                <a16:creationId xmlns:a16="http://schemas.microsoft.com/office/drawing/2014/main" id="{343FF9E2-8F7E-4BCC-9A50-C41AD8A56D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CD3681-0751-B2C4-24DB-0C8140A3DA21}"/>
              </a:ext>
            </a:extLst>
          </p:cNvPr>
          <p:cNvSpPr>
            <a:spLocks noGrp="1"/>
          </p:cNvSpPr>
          <p:nvPr>
            <p:ph type="title"/>
          </p:nvPr>
        </p:nvSpPr>
        <p:spPr>
          <a:xfrm>
            <a:off x="8560024" y="1559768"/>
            <a:ext cx="3238829" cy="3135379"/>
          </a:xfrm>
        </p:spPr>
        <p:txBody>
          <a:bodyPr vert="horz" lIns="91440" tIns="45720" rIns="91440" bIns="45720" rtlCol="0" anchor="ctr">
            <a:normAutofit/>
          </a:bodyPr>
          <a:lstStyle/>
          <a:p>
            <a:pPr algn="ctr">
              <a:lnSpc>
                <a:spcPct val="83000"/>
              </a:lnSpc>
            </a:pPr>
            <a:r>
              <a:rPr lang="en-US" sz="3600" b="1" cap="all" spc="-100" dirty="0">
                <a:latin typeface="Arial" panose="020B0604020202020204" pitchFamily="34" charset="0"/>
                <a:cs typeface="Arial" panose="020B0604020202020204" pitchFamily="34" charset="0"/>
              </a:rPr>
              <a:t>Marketing mix decisions</a:t>
            </a:r>
          </a:p>
        </p:txBody>
      </p:sp>
      <p:sp>
        <p:nvSpPr>
          <p:cNvPr id="32" name="Rectangle 31">
            <a:extLst>
              <a:ext uri="{FF2B5EF4-FFF2-40B4-BE49-F238E27FC236}">
                <a16:creationId xmlns:a16="http://schemas.microsoft.com/office/drawing/2014/main" id="{47751BC8-250F-493B-BDF9-D45BA5991D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19318" y="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BF0F044C-8394-47CB-8E3D-FA56B06939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6B2DCD75-B707-4C51-8ADC-813834C09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25258" y="-1172"/>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4851414-8BB1-42EF-912B-608FCE07B2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33618" y="644123"/>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42F0A4F0-8B42-4B1A-B7CE-297FE67B4C8C}"/>
              </a:ext>
            </a:extLst>
          </p:cNvPr>
          <p:cNvSpPr>
            <a:spLocks noGrp="1"/>
          </p:cNvSpPr>
          <p:nvPr>
            <p:ph type="ftr" sz="quarter" idx="11"/>
          </p:nvPr>
        </p:nvSpPr>
        <p:spPr>
          <a:xfrm>
            <a:off x="640229" y="6391656"/>
            <a:ext cx="585216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mn-lt"/>
                <a:ea typeface="+mn-ea"/>
                <a:cs typeface="+mn-cs"/>
              </a:rPr>
              <a:t>https://studiousguy.com/marketing-mix</a:t>
            </a:r>
          </a:p>
        </p:txBody>
      </p:sp>
      <p:sp>
        <p:nvSpPr>
          <p:cNvPr id="4" name="Slide Number Placeholder 3">
            <a:extLst>
              <a:ext uri="{FF2B5EF4-FFF2-40B4-BE49-F238E27FC236}">
                <a16:creationId xmlns:a16="http://schemas.microsoft.com/office/drawing/2014/main" id="{BFD44450-324B-BC37-EA64-86594C42FD41}"/>
              </a:ext>
            </a:extLst>
          </p:cNvPr>
          <p:cNvSpPr>
            <a:spLocks noGrp="1"/>
          </p:cNvSpPr>
          <p:nvPr>
            <p:ph type="sldNum" sz="quarter" idx="12"/>
          </p:nvPr>
        </p:nvSpPr>
        <p:spPr>
          <a:xfrm>
            <a:off x="10793013" y="6392314"/>
            <a:ext cx="100584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6</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121174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52F645F-C1DE-074A-1619-F8B5210837F3}"/>
            </a:ext>
          </a:extLst>
        </p:cNvPr>
        <p:cNvGrpSpPr/>
        <p:nvPr/>
      </p:nvGrpSpPr>
      <p:grpSpPr>
        <a:xfrm>
          <a:off x="0" y="0"/>
          <a:ext cx="0" cy="0"/>
          <a:chOff x="0" y="0"/>
          <a:chExt cx="0" cy="0"/>
        </a:xfrm>
      </p:grpSpPr>
      <p:sp>
        <p:nvSpPr>
          <p:cNvPr id="43" name="Rectangle 4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7" name="Rectangle 46">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9" name="Rectangle 48">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1" name="Group 5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51">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5" name="Picture 4" descr="The NEW 12 P's of Marketing">
            <a:extLst>
              <a:ext uri="{FF2B5EF4-FFF2-40B4-BE49-F238E27FC236}">
                <a16:creationId xmlns:a16="http://schemas.microsoft.com/office/drawing/2014/main" id="{BD098DE6-793A-E6E1-5A75-591CA4C4D775}"/>
              </a:ext>
            </a:extLst>
          </p:cNvPr>
          <p:cNvPicPr>
            <a:picLocks noChangeAspect="1"/>
          </p:cNvPicPr>
          <p:nvPr/>
        </p:nvPicPr>
        <p:blipFill>
          <a:blip r:embed="rId3"/>
          <a:srcRect l="4272" r="363" b="2"/>
          <a:stretch>
            <a:fillRect/>
          </a:stretch>
        </p:blipFill>
        <p:spPr>
          <a:xfrm>
            <a:off x="20" y="10"/>
            <a:ext cx="6756848" cy="6857990"/>
          </a:xfrm>
          <a:prstGeom prst="rect">
            <a:avLst/>
          </a:prstGeom>
        </p:spPr>
      </p:pic>
      <p:sp>
        <p:nvSpPr>
          <p:cNvPr id="60" name="Rectangle 59">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62" name="Rectangle 61">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59B70EE1-61C8-4399-4091-109883FE2BC2}"/>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3700" cap="all" spc="-100">
                <a:latin typeface="Arial"/>
                <a:cs typeface="Arial"/>
              </a:rPr>
              <a:t>Extension of 7 P's</a:t>
            </a:r>
            <a:endParaRPr lang="en-US" sz="3700" cap="all" spc="-100" dirty="0">
              <a:latin typeface="Arial"/>
              <a:cs typeface="Arial"/>
            </a:endParaRPr>
          </a:p>
        </p:txBody>
      </p:sp>
      <p:sp>
        <p:nvSpPr>
          <p:cNvPr id="64" name="Rectangle 63">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6" name="Straight Connector 65">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3ED4BBC6-DCC3-9018-2C4F-0C41970EA35E}"/>
              </a:ext>
            </a:extLst>
          </p:cNvPr>
          <p:cNvSpPr>
            <a:spLocks noGrp="1"/>
          </p:cNvSpPr>
          <p:nvPr>
            <p:ph type="ftr" sz="quarter" idx="11"/>
          </p:nvPr>
        </p:nvSpPr>
        <p:spPr>
          <a:xfrm>
            <a:off x="630501" y="6391656"/>
            <a:ext cx="4663440" cy="228600"/>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sz="900" b="0" i="0" u="none" strike="noStrike" kern="1200" cap="all" spc="0" normalizeH="0" baseline="0" noProof="0">
                <a:ln>
                  <a:noFill/>
                </a:ln>
                <a:solidFill>
                  <a:srgbClr val="FFFFFF"/>
                </a:solidFill>
                <a:effectLst/>
                <a:uLnTx/>
                <a:uFillTx/>
                <a:latin typeface="+mn-lt"/>
                <a:ea typeface="+mn-ea"/>
                <a:cs typeface="+mn-cs"/>
              </a:rPr>
              <a:t>https://studiousguy.com/marketing-mix</a:t>
            </a:r>
          </a:p>
        </p:txBody>
      </p:sp>
      <p:sp>
        <p:nvSpPr>
          <p:cNvPr id="4" name="Slide Number Placeholder 3">
            <a:extLst>
              <a:ext uri="{FF2B5EF4-FFF2-40B4-BE49-F238E27FC236}">
                <a16:creationId xmlns:a16="http://schemas.microsoft.com/office/drawing/2014/main" id="{163843EA-E555-0085-A378-4B2BBAF29F18}"/>
              </a:ext>
            </a:extLst>
          </p:cNvPr>
          <p:cNvSpPr>
            <a:spLocks noGrp="1"/>
          </p:cNvSpPr>
          <p:nvPr>
            <p:ph type="sldNum" sz="quarter" idx="12"/>
          </p:nvPr>
        </p:nvSpPr>
        <p:spPr>
          <a:xfrm>
            <a:off x="5454739" y="6392314"/>
            <a:ext cx="640080"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7</a:t>
            </a:fld>
            <a:endParaRPr kumimoji="0" lang="en-US" sz="900" b="0" i="0" u="none" strike="noStrike" cap="none" spc="0" normalizeH="0" baseline="0" noProof="0">
              <a:ln>
                <a:noFill/>
              </a:ln>
              <a:solidFill>
                <a:srgbClr val="FFFFFF"/>
              </a:solidFill>
              <a:effectLst/>
              <a:uLnTx/>
              <a:uFillTx/>
            </a:endParaRPr>
          </a:p>
        </p:txBody>
      </p:sp>
    </p:spTree>
    <p:extLst>
      <p:ext uri="{BB962C8B-B14F-4D97-AF65-F5344CB8AC3E}">
        <p14:creationId xmlns:p14="http://schemas.microsoft.com/office/powerpoint/2010/main" val="353172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133163F-ADAE-D7FA-2B88-3938AE8F031C}"/>
            </a:ext>
          </a:extLst>
        </p:cNvPr>
        <p:cNvGrpSpPr/>
        <p:nvPr/>
      </p:nvGrpSpPr>
      <p:grpSpPr>
        <a:xfrm>
          <a:off x="0" y="0"/>
          <a:ext cx="0" cy="0"/>
          <a:chOff x="0" y="0"/>
          <a:chExt cx="0" cy="0"/>
        </a:xfrm>
      </p:grpSpPr>
      <p:sp>
        <p:nvSpPr>
          <p:cNvPr id="169" name="Rectangle 16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1" name="Rectangle 17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73" name="Rectangle 17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5" name="Rectangle 17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7" name="Group 17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8" name="Straight Connector 17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2" name="Rectangle 18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84" name="Rectangle 18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6" name="Rectangle 18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8" name="Rectangle 18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90" name="Rectangle 18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8BAE013F-E2C5-AB81-5293-F8F2B74E9D85}"/>
              </a:ext>
            </a:extLst>
          </p:cNvPr>
          <p:cNvSpPr>
            <a:spLocks noGrp="1"/>
          </p:cNvSpPr>
          <p:nvPr>
            <p:ph type="title"/>
          </p:nvPr>
        </p:nvSpPr>
        <p:spPr>
          <a:xfrm>
            <a:off x="962710" y="1568948"/>
            <a:ext cx="3272064" cy="3126199"/>
          </a:xfrm>
        </p:spPr>
        <p:txBody>
          <a:bodyPr vert="horz" lIns="91440" tIns="45720" rIns="91440" bIns="45720" rtlCol="0" anchor="ctr">
            <a:normAutofit/>
          </a:bodyPr>
          <a:lstStyle/>
          <a:p>
            <a:pPr algn="ctr">
              <a:lnSpc>
                <a:spcPct val="83000"/>
              </a:lnSpc>
            </a:pPr>
            <a:r>
              <a:rPr lang="en-US" sz="3700" cap="all" spc="-100">
                <a:solidFill>
                  <a:schemeClr val="bg1"/>
                </a:solidFill>
                <a:latin typeface="Arial"/>
                <a:cs typeface="Arial"/>
              </a:rPr>
              <a:t>4 C's – An alternative</a:t>
            </a:r>
            <a:br>
              <a:rPr lang="en-US" sz="3700" cap="all" spc="-100">
                <a:solidFill>
                  <a:schemeClr val="bg1"/>
                </a:solidFill>
                <a:latin typeface="Arial"/>
                <a:cs typeface="Arial"/>
              </a:rPr>
            </a:br>
            <a:br>
              <a:rPr lang="en-US" sz="3700" cap="all" spc="-100">
                <a:latin typeface="Arial"/>
                <a:cs typeface="Arial"/>
              </a:rPr>
            </a:br>
            <a:br>
              <a:rPr lang="en-US" sz="3700" cap="all" spc="-100">
                <a:latin typeface="Arial"/>
                <a:cs typeface="Arial"/>
              </a:rPr>
            </a:br>
            <a:r>
              <a:rPr lang="en-US" sz="2000" cap="all" spc="-100">
                <a:solidFill>
                  <a:schemeClr val="bg1"/>
                </a:solidFill>
                <a:latin typeface="Arial"/>
                <a:cs typeface="Arial"/>
              </a:rPr>
              <a:t>Lauterborn 1990</a:t>
            </a:r>
          </a:p>
        </p:txBody>
      </p:sp>
      <p:sp>
        <p:nvSpPr>
          <p:cNvPr id="192" name="Rectangle 19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94" name="Straight Connector 19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Picture 6" descr="4cs Of Marketing Mix Strategy Infographic Diagram Chart Banner Template ...">
            <a:extLst>
              <a:ext uri="{FF2B5EF4-FFF2-40B4-BE49-F238E27FC236}">
                <a16:creationId xmlns:a16="http://schemas.microsoft.com/office/drawing/2014/main" id="{ABD62A1E-0B5C-BE99-38C4-4FDF42E8E3E5}"/>
              </a:ext>
            </a:extLst>
          </p:cNvPr>
          <p:cNvPicPr>
            <a:picLocks noChangeAspect="1"/>
          </p:cNvPicPr>
          <p:nvPr/>
        </p:nvPicPr>
        <p:blipFill>
          <a:blip r:embed="rId4"/>
          <a:stretch>
            <a:fillRect/>
          </a:stretch>
        </p:blipFill>
        <p:spPr>
          <a:xfrm>
            <a:off x="5665357" y="645106"/>
            <a:ext cx="5564663" cy="5564663"/>
          </a:xfrm>
          <a:prstGeom prst="rect">
            <a:avLst/>
          </a:prstGeom>
        </p:spPr>
      </p:pic>
      <p:sp>
        <p:nvSpPr>
          <p:cNvPr id="3" name="Footer Placeholder 2">
            <a:extLst>
              <a:ext uri="{FF2B5EF4-FFF2-40B4-BE49-F238E27FC236}">
                <a16:creationId xmlns:a16="http://schemas.microsoft.com/office/drawing/2014/main" id="{87DB5470-A574-4AF3-1861-EA26E6359B82}"/>
              </a:ext>
            </a:extLst>
          </p:cNvPr>
          <p:cNvSpPr>
            <a:spLocks noGrp="1"/>
          </p:cNvSpPr>
          <p:nvPr>
            <p:ph type="ftr" sz="quarter" idx="11"/>
          </p:nvPr>
        </p:nvSpPr>
        <p:spPr>
          <a:xfrm>
            <a:off x="821587" y="6397161"/>
            <a:ext cx="5797688"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endParaRPr lang="en-US" sz="900" b="0" i="0" u="none" strike="noStrike" kern="1200" cap="all" spc="0" normalizeH="0" baseline="0" noProof="0" dirty="0">
              <a:ln>
                <a:noFill/>
              </a:ln>
              <a:effectLst/>
              <a:uLnTx/>
              <a:uFillTx/>
              <a:latin typeface="+mn-lt"/>
            </a:endParaRPr>
          </a:p>
        </p:txBody>
      </p:sp>
      <p:sp>
        <p:nvSpPr>
          <p:cNvPr id="4" name="Slide Number Placeholder 3">
            <a:extLst>
              <a:ext uri="{FF2B5EF4-FFF2-40B4-BE49-F238E27FC236}">
                <a16:creationId xmlns:a16="http://schemas.microsoft.com/office/drawing/2014/main" id="{5134ED31-A9B3-8366-CD64-D0D297413C9E}"/>
              </a:ext>
            </a:extLst>
          </p:cNvPr>
          <p:cNvSpPr>
            <a:spLocks noGrp="1"/>
          </p:cNvSpPr>
          <p:nvPr>
            <p:ph type="sldNum" sz="quarter" idx="12"/>
          </p:nvPr>
        </p:nvSpPr>
        <p:spPr>
          <a:xfrm>
            <a:off x="9156941" y="6397161"/>
            <a:ext cx="2023373"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8</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274623249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5EA57-758D-E42B-3EEF-804A4AAE01D7}"/>
              </a:ext>
            </a:extLst>
          </p:cNvPr>
          <p:cNvSpPr>
            <a:spLocks noGrp="1"/>
          </p:cNvSpPr>
          <p:nvPr>
            <p:ph type="title"/>
          </p:nvPr>
        </p:nvSpPr>
        <p:spPr>
          <a:xfrm>
            <a:off x="457200" y="339213"/>
            <a:ext cx="3156154" cy="6268064"/>
          </a:xfrm>
        </p:spPr>
        <p:txBody>
          <a:bodyPr>
            <a:normAutofit/>
          </a:bodyPr>
          <a:lstStyle/>
          <a:p>
            <a:r>
              <a:rPr lang="en-GB" sz="3200" dirty="0">
                <a:latin typeface="Arial" panose="020B0604020202020204" pitchFamily="34" charset="0"/>
                <a:cs typeface="Arial" panose="020B0604020202020204" pitchFamily="34" charset="0"/>
              </a:rPr>
              <a:t>Marketing mix decisions take place within the constraints of the PESTEL factors</a:t>
            </a:r>
          </a:p>
        </p:txBody>
      </p:sp>
      <p:pic>
        <p:nvPicPr>
          <p:cNvPr id="1026" name="Picture 2" descr="Chapter 3 – PESTEL Analysis: Understanding Marketing Environment -">
            <a:extLst>
              <a:ext uri="{FF2B5EF4-FFF2-40B4-BE49-F238E27FC236}">
                <a16:creationId xmlns:a16="http://schemas.microsoft.com/office/drawing/2014/main" id="{F5764D84-6E02-1BF2-67A5-FCFFED9C555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613354" y="146304"/>
            <a:ext cx="8406579" cy="656515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AB0C908-E8AD-241E-8724-89BA0DFC8262}"/>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l="20415" t="9475" r="19900" b="9830"/>
          <a:stretch/>
        </p:blipFill>
        <p:spPr>
          <a:xfrm>
            <a:off x="6100995" y="1694980"/>
            <a:ext cx="3431296" cy="3467800"/>
          </a:xfrm>
          <a:prstGeom prst="rect">
            <a:avLst/>
          </a:prstGeom>
        </p:spPr>
      </p:pic>
    </p:spTree>
    <p:extLst>
      <p:ext uri="{BB962C8B-B14F-4D97-AF65-F5344CB8AC3E}">
        <p14:creationId xmlns:p14="http://schemas.microsoft.com/office/powerpoint/2010/main" val="13041930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3EC5511-DE8C-752B-5B2F-D3F76FF4BFCA}"/>
            </a:ext>
          </a:extLst>
        </p:cNvPr>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3C2879A6-447E-9445-7517-7F1ECAD641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4E212A02-1085-913F-8EA0-43DC89C7CD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79001D0C-92AE-A14C-5EA0-71D28E8C92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ED389F74-D72A-2EA7-7F69-CF09E1527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33328CCE-6B24-3A2E-E66F-5BA4B250F3AF}"/>
              </a:ext>
            </a:extLst>
          </p:cNvPr>
          <p:cNvSpPr>
            <a:spLocks noGrp="1"/>
          </p:cNvSpPr>
          <p:nvPr>
            <p:ph type="title"/>
          </p:nvPr>
        </p:nvSpPr>
        <p:spPr>
          <a:xfrm>
            <a:off x="866440" y="1000370"/>
            <a:ext cx="3462079" cy="4857262"/>
          </a:xfrm>
        </p:spPr>
        <p:txBody>
          <a:bodyPr>
            <a:normAutofit/>
          </a:bodyPr>
          <a:lstStyle/>
          <a:p>
            <a:pPr algn="r"/>
            <a:r>
              <a:rPr lang="en-GB" altLang="en-US" sz="4400" b="1">
                <a:solidFill>
                  <a:srgbClr val="FFFFFF"/>
                </a:solidFill>
                <a:latin typeface="Arial" panose="020B0604020202020204" pitchFamily="34" charset="0"/>
                <a:cs typeface="Arial" panose="020B0604020202020204" pitchFamily="34" charset="0"/>
              </a:rPr>
              <a:t>Product</a:t>
            </a:r>
            <a:r>
              <a:rPr lang="en-GB" altLang="en-US" sz="4400" b="1">
                <a:solidFill>
                  <a:srgbClr val="FFFFFF"/>
                </a:solidFill>
              </a:rPr>
              <a:t> </a:t>
            </a:r>
          </a:p>
        </p:txBody>
      </p:sp>
      <p:sp>
        <p:nvSpPr>
          <p:cNvPr id="13315" name="Content Placeholder 2">
            <a:extLst>
              <a:ext uri="{FF2B5EF4-FFF2-40B4-BE49-F238E27FC236}">
                <a16:creationId xmlns:a16="http://schemas.microsoft.com/office/drawing/2014/main" id="{8A9D9BA8-66AA-B1F5-70A2-61B7CFB105FD}"/>
              </a:ext>
            </a:extLst>
          </p:cNvPr>
          <p:cNvSpPr>
            <a:spLocks noGrp="1"/>
          </p:cNvSpPr>
          <p:nvPr>
            <p:ph idx="1"/>
          </p:nvPr>
        </p:nvSpPr>
        <p:spPr>
          <a:xfrm>
            <a:off x="4963691" y="1000370"/>
            <a:ext cx="6212310" cy="4857262"/>
          </a:xfrm>
        </p:spPr>
        <p:txBody>
          <a:bodyPr anchor="ctr">
            <a:normAutofit/>
          </a:bodyPr>
          <a:lstStyle/>
          <a:p>
            <a:r>
              <a:rPr lang="en-GB" altLang="en-US" sz="3600" dirty="0">
                <a:solidFill>
                  <a:srgbClr val="FFFFFF"/>
                </a:solidFill>
                <a:latin typeface="Arial" panose="020B0604020202020204" pitchFamily="34" charset="0"/>
                <a:cs typeface="Arial" panose="020B0604020202020204" pitchFamily="34" charset="0"/>
              </a:rPr>
              <a:t>What is the product? </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40931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3AA9904F-ECD4-486E-BFA5-2E352C7C4D42}"/>
              </a:ext>
            </a:extLst>
          </p:cNvPr>
          <p:cNvSpPr>
            <a:spLocks noGrp="1"/>
          </p:cNvSpPr>
          <p:nvPr>
            <p:ph type="title"/>
          </p:nvPr>
        </p:nvSpPr>
        <p:spPr>
          <a:xfrm>
            <a:off x="534693" y="695611"/>
            <a:ext cx="8501062" cy="928688"/>
          </a:xfrm>
        </p:spPr>
        <p:txBody>
          <a:bodyPr>
            <a:noAutofit/>
          </a:bodyPr>
          <a:lstStyle/>
          <a:p>
            <a:pPr eaLnBrk="1" hangingPunct="1"/>
            <a:r>
              <a:rPr lang="en-US" altLang="en-US" b="1" dirty="0">
                <a:latin typeface="Arial" panose="020B0604020202020204" pitchFamily="34" charset="0"/>
                <a:cs typeface="Arial" panose="020B0604020202020204" pitchFamily="34" charset="0"/>
              </a:rPr>
              <a:t>Three Levels of </a:t>
            </a:r>
            <a:br>
              <a:rPr lang="en-US" altLang="en-US" b="1" dirty="0">
                <a:latin typeface="Arial" panose="020B0604020202020204" pitchFamily="34" charset="0"/>
                <a:cs typeface="Arial" panose="020B0604020202020204" pitchFamily="34" charset="0"/>
              </a:rPr>
            </a:br>
            <a:r>
              <a:rPr lang="en-US" altLang="en-US" b="1" dirty="0">
                <a:latin typeface="Arial" panose="020B0604020202020204" pitchFamily="34" charset="0"/>
                <a:cs typeface="Arial" panose="020B0604020202020204" pitchFamily="34" charset="0"/>
              </a:rPr>
              <a:t>Product</a:t>
            </a:r>
          </a:p>
        </p:txBody>
      </p:sp>
      <p:sp>
        <p:nvSpPr>
          <p:cNvPr id="4" name="TextBox 3">
            <a:extLst>
              <a:ext uri="{FF2B5EF4-FFF2-40B4-BE49-F238E27FC236}">
                <a16:creationId xmlns:a16="http://schemas.microsoft.com/office/drawing/2014/main" id="{B3F0FA6C-0068-4D47-A1D5-F32A4F51CE4D}"/>
              </a:ext>
            </a:extLst>
          </p:cNvPr>
          <p:cNvSpPr txBox="1"/>
          <p:nvPr/>
        </p:nvSpPr>
        <p:spPr>
          <a:xfrm>
            <a:off x="9906000" y="6175648"/>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
        <p:nvSpPr>
          <p:cNvPr id="5" name="TextBox 4">
            <a:extLst>
              <a:ext uri="{FF2B5EF4-FFF2-40B4-BE49-F238E27FC236}">
                <a16:creationId xmlns:a16="http://schemas.microsoft.com/office/drawing/2014/main" id="{75DF2C89-F52F-418A-B1A5-9F59D23A8F44}"/>
              </a:ext>
            </a:extLst>
          </p:cNvPr>
          <p:cNvSpPr txBox="1"/>
          <p:nvPr/>
        </p:nvSpPr>
        <p:spPr>
          <a:xfrm>
            <a:off x="534693" y="2088985"/>
            <a:ext cx="4852715" cy="3416320"/>
          </a:xfrm>
          <a:prstGeom prst="rect">
            <a:avLst/>
          </a:prstGeom>
          <a:noFill/>
        </p:spPr>
        <p:txBody>
          <a:bodyPr wrap="square">
            <a:spAutoFit/>
          </a:bodyPr>
          <a:lstStyle/>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core values a product provides?</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is the product/service itself?</a:t>
            </a:r>
          </a:p>
          <a:p>
            <a:pPr>
              <a:defRPr/>
            </a:pPr>
            <a:endParaRPr lang="en-GB" sz="1000" dirty="0">
              <a:latin typeface="Arial" panose="020B0604020202020204" pitchFamily="34" charset="0"/>
              <a:cs typeface="Arial" panose="020B0604020202020204" pitchFamily="34" charset="0"/>
            </a:endParaRPr>
          </a:p>
          <a:p>
            <a:pPr marL="265113" indent="-265113">
              <a:buFont typeface="Arial" pitchFamily="34" charset="0"/>
              <a:buChar char="•"/>
              <a:defRPr/>
            </a:pPr>
            <a:r>
              <a:rPr lang="en-GB" sz="2800" dirty="0">
                <a:latin typeface="Arial" panose="020B0604020202020204" pitchFamily="34" charset="0"/>
                <a:cs typeface="Arial" panose="020B0604020202020204" pitchFamily="34" charset="0"/>
              </a:rPr>
              <a:t>What are the added extras that create additional value?</a:t>
            </a:r>
          </a:p>
        </p:txBody>
      </p:sp>
      <p:pic>
        <p:nvPicPr>
          <p:cNvPr id="27653" name="Picture 4" descr="fig08_01wo.jpg">
            <a:extLst>
              <a:ext uri="{FF2B5EF4-FFF2-40B4-BE49-F238E27FC236}">
                <a16:creationId xmlns:a16="http://schemas.microsoft.com/office/drawing/2014/main" id="{06E86EB8-1659-412E-B7D5-7B4679073BD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9280" y="405810"/>
            <a:ext cx="6118180" cy="6118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76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30404"/>
          </a:xfrm>
        </p:spPr>
        <p:txBody>
          <a:bodyPr vert="horz" lIns="91440" tIns="45720" rIns="91440" bIns="45720" rtlCol="0" anchor="b">
            <a:normAutofit fontScale="90000"/>
          </a:bodyPr>
          <a:lstStyle/>
          <a:p>
            <a:r>
              <a:rPr lang="en-US" b="1" kern="1200" cap="all" dirty="0">
                <a:solidFill>
                  <a:schemeClr val="tx1">
                    <a:lumMod val="75000"/>
                    <a:lumOff val="25000"/>
                  </a:schemeClr>
                </a:solidFill>
                <a:latin typeface="Arial" panose="020B0604020202020204" pitchFamily="34" charset="0"/>
                <a:ea typeface="+mj-ea"/>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dirty="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effectLst/>
              <a:uLnTx/>
              <a:uFillTx/>
            </a:endParaRPr>
          </a:p>
        </p:txBody>
      </p:sp>
      <p:graphicFrame>
        <p:nvGraphicFramePr>
          <p:cNvPr id="24" name="TextBox 2">
            <a:extLst>
              <a:ext uri="{FF2B5EF4-FFF2-40B4-BE49-F238E27FC236}">
                <a16:creationId xmlns:a16="http://schemas.microsoft.com/office/drawing/2014/main" id="{311AA343-3F65-C14A-6AF8-9F92801DDC0C}"/>
              </a:ext>
            </a:extLst>
          </p:cNvPr>
          <p:cNvGraphicFramePr/>
          <p:nvPr>
            <p:extLst>
              <p:ext uri="{D42A27DB-BD31-4B8C-83A1-F6EECF244321}">
                <p14:modId xmlns:p14="http://schemas.microsoft.com/office/powerpoint/2010/main" val="168620587"/>
              </p:ext>
            </p:extLst>
          </p:nvPr>
        </p:nvGraphicFramePr>
        <p:xfrm>
          <a:off x="106530" y="2336801"/>
          <a:ext cx="6814571" cy="35013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4352CE25-0ABC-57A9-4E1A-0D03C81193BF}"/>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6921101" y="2218485"/>
            <a:ext cx="5025900" cy="3108960"/>
          </a:xfrm>
          <a:prstGeom prst="rect">
            <a:avLst/>
          </a:prstGeom>
        </p:spPr>
      </p:pic>
    </p:spTree>
    <p:extLst>
      <p:ext uri="{BB962C8B-B14F-4D97-AF65-F5344CB8AC3E}">
        <p14:creationId xmlns:p14="http://schemas.microsoft.com/office/powerpoint/2010/main" val="813019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fontScale="90000"/>
          </a:bodyPr>
          <a:lstStyle/>
          <a:p>
            <a:r>
              <a:rPr lang="en-GB" b="1" dirty="0">
                <a:latin typeface="Arial" panose="020B0604020202020204" pitchFamily="34" charset="0"/>
                <a:cs typeface="Arial" panose="020B0604020202020204" pitchFamily="34" charset="0"/>
              </a:rPr>
              <a:t>Product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52CAA0A7-9FAB-485B-6CDB-7AFA791CC308}"/>
              </a:ext>
            </a:extLst>
          </p:cNvPr>
          <p:cNvGraphicFramePr>
            <a:graphicFrameLocks noGrp="1"/>
          </p:cNvGraphicFramePr>
          <p:nvPr>
            <p:extLst>
              <p:ext uri="{D42A27DB-BD31-4B8C-83A1-F6EECF244321}">
                <p14:modId xmlns:p14="http://schemas.microsoft.com/office/powerpoint/2010/main" val="3585071316"/>
              </p:ext>
            </p:extLst>
          </p:nvPr>
        </p:nvGraphicFramePr>
        <p:xfrm>
          <a:off x="172720" y="1625600"/>
          <a:ext cx="11785599" cy="4807016"/>
        </p:xfrm>
        <a:graphic>
          <a:graphicData uri="http://schemas.openxmlformats.org/drawingml/2006/table">
            <a:tbl>
              <a:tblPr firstRow="1" bandRow="1">
                <a:tableStyleId>{72833802-FEF1-4C79-8D5D-14CF1EAF98D9}</a:tableStyleId>
              </a:tblPr>
              <a:tblGrid>
                <a:gridCol w="3928533">
                  <a:extLst>
                    <a:ext uri="{9D8B030D-6E8A-4147-A177-3AD203B41FA5}">
                      <a16:colId xmlns:a16="http://schemas.microsoft.com/office/drawing/2014/main" val="1153792383"/>
                    </a:ext>
                  </a:extLst>
                </a:gridCol>
                <a:gridCol w="3928533">
                  <a:extLst>
                    <a:ext uri="{9D8B030D-6E8A-4147-A177-3AD203B41FA5}">
                      <a16:colId xmlns:a16="http://schemas.microsoft.com/office/drawing/2014/main" val="2539369271"/>
                    </a:ext>
                  </a:extLst>
                </a:gridCol>
                <a:gridCol w="3928533">
                  <a:extLst>
                    <a:ext uri="{9D8B030D-6E8A-4147-A177-3AD203B41FA5}">
                      <a16:colId xmlns:a16="http://schemas.microsoft.com/office/drawing/2014/main" val="1538658123"/>
                    </a:ext>
                  </a:extLst>
                </a:gridCol>
              </a:tblGrid>
              <a:tr h="448497">
                <a:tc>
                  <a:txBody>
                    <a:bodyPr/>
                    <a:lstStyle/>
                    <a:p>
                      <a:pPr algn="l" fontAlgn="b"/>
                      <a:r>
                        <a:rPr lang="en-GB" sz="2400" dirty="0">
                          <a:effectLst/>
                          <a:latin typeface="Arial" panose="020B0604020202020204" pitchFamily="34" charset="0"/>
                          <a:cs typeface="Arial" panose="020B0604020202020204" pitchFamily="34" charset="0"/>
                        </a:rPr>
                        <a:t>Core Differentiation</a:t>
                      </a:r>
                    </a:p>
                  </a:txBody>
                  <a:tcPr anchor="b"/>
                </a:tc>
                <a:tc>
                  <a:txBody>
                    <a:bodyPr/>
                    <a:lstStyle/>
                    <a:p>
                      <a:pPr algn="l" fontAlgn="b"/>
                      <a:r>
                        <a:rPr lang="en-GB" sz="2400" dirty="0">
                          <a:effectLst/>
                          <a:latin typeface="Arial" panose="020B0604020202020204" pitchFamily="34" charset="0"/>
                          <a:cs typeface="Arial" panose="020B0604020202020204" pitchFamily="34" charset="0"/>
                        </a:rPr>
                        <a:t>Actual Differentiation</a:t>
                      </a:r>
                    </a:p>
                  </a:txBody>
                  <a:tcPr anchor="b"/>
                </a:tc>
                <a:tc>
                  <a:txBody>
                    <a:bodyPr/>
                    <a:lstStyle/>
                    <a:p>
                      <a:pPr algn="l" fontAlgn="b"/>
                      <a:r>
                        <a:rPr lang="en-GB" sz="2400" dirty="0">
                          <a:effectLst/>
                        </a:rPr>
                        <a:t>Augmented Differentiation</a:t>
                      </a:r>
                    </a:p>
                  </a:txBody>
                  <a:tcPr anchor="b"/>
                </a:tc>
                <a:extLst>
                  <a:ext uri="{0D108BD9-81ED-4DB2-BD59-A6C34878D82A}">
                    <a16:rowId xmlns:a16="http://schemas.microsoft.com/office/drawing/2014/main" val="2687610851"/>
                  </a:ext>
                </a:extLst>
              </a:tr>
              <a:tr h="4349816">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Occurs as a result of new disruptive technology or techniques</a:t>
                      </a:r>
                    </a:p>
                    <a:p>
                      <a:pPr marL="0" indent="0" fontAlgn="t">
                        <a:buFont typeface="Arial" panose="020B0604020202020204" pitchFamily="34" charset="0"/>
                        <a:buNone/>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Example: the TV faces a challenge from new competitors (Netflix) who have moved away from the model of providing a certain show at a certain time, by releasing every episode of a new season at once for customers to view when and where they want</a:t>
                      </a:r>
                      <a:r>
                        <a:rPr lang="en-GB" sz="2000" dirty="0">
                          <a:solidFill>
                            <a:srgbClr val="595959"/>
                          </a:solidFill>
                          <a:effectLst/>
                        </a:rPr>
                        <a:t>.</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When a business competes by having superior quality, functionality, or design</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Mobile phones tend to compete on this basis. E.g. better speakers, higher resolution screens, curved aluminium backs, etc.</a:t>
                      </a:r>
                    </a:p>
                  </a:txBody>
                  <a:tcPr marL="15240" marR="15240" marT="15240" marB="15240"/>
                </a:tc>
                <a:tc>
                  <a:txBody>
                    <a:bodyPr/>
                    <a:lstStyle/>
                    <a:p>
                      <a:pPr marL="285750" indent="-285750" fontAlgn="t">
                        <a:buFont typeface="Arial" panose="020B0604020202020204" pitchFamily="34" charset="0"/>
                        <a:buChar char="•"/>
                      </a:pPr>
                      <a:r>
                        <a:rPr lang="en-GB" sz="2000" b="1" dirty="0">
                          <a:solidFill>
                            <a:srgbClr val="595959"/>
                          </a:solidFill>
                          <a:effectLst/>
                          <a:latin typeface="Arial" panose="020B0604020202020204" pitchFamily="34" charset="0"/>
                          <a:cs typeface="Arial" panose="020B0604020202020204" pitchFamily="34" charset="0"/>
                        </a:rPr>
                        <a:t>Most differentiation happens at this level</a:t>
                      </a:r>
                    </a:p>
                    <a:p>
                      <a:pPr marL="285750" indent="-285750" fontAlgn="t">
                        <a:buFont typeface="Arial" panose="020B0604020202020204" pitchFamily="34" charset="0"/>
                        <a:buChar char="•"/>
                      </a:pPr>
                      <a:endParaRPr lang="en-GB" sz="2000" b="1"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endParaRPr lang="en-GB" sz="2000" dirty="0">
                        <a:solidFill>
                          <a:srgbClr val="595959"/>
                        </a:solidFill>
                        <a:effectLst/>
                        <a:latin typeface="Arial" panose="020B0604020202020204" pitchFamily="34" charset="0"/>
                        <a:cs typeface="Arial" panose="020B0604020202020204" pitchFamily="34" charset="0"/>
                      </a:endParaRPr>
                    </a:p>
                    <a:p>
                      <a:pPr marL="285750" indent="-285750" fontAlgn="t">
                        <a:buFont typeface="Arial" panose="020B0604020202020204" pitchFamily="34" charset="0"/>
                        <a:buChar char="•"/>
                      </a:pPr>
                      <a:r>
                        <a:rPr lang="en-GB" sz="2000" dirty="0">
                          <a:solidFill>
                            <a:srgbClr val="595959"/>
                          </a:solidFill>
                          <a:effectLst/>
                          <a:latin typeface="Arial" panose="020B0604020202020204" pitchFamily="34" charset="0"/>
                          <a:cs typeface="Arial" panose="020B0604020202020204" pitchFamily="34" charset="0"/>
                        </a:rPr>
                        <a:t>By building an admired and respected brand, Apple can charge premium prices on their product ranges.</a:t>
                      </a:r>
                    </a:p>
                  </a:txBody>
                  <a:tcPr marL="15240" marR="15240" marT="15240" marB="15240"/>
                </a:tc>
                <a:extLst>
                  <a:ext uri="{0D108BD9-81ED-4DB2-BD59-A6C34878D82A}">
                    <a16:rowId xmlns:a16="http://schemas.microsoft.com/office/drawing/2014/main" val="1368446967"/>
                  </a:ext>
                </a:extLst>
              </a:tr>
            </a:tbl>
          </a:graphicData>
        </a:graphic>
      </p:graphicFrame>
    </p:spTree>
    <p:extLst>
      <p:ext uri="{BB962C8B-B14F-4D97-AF65-F5344CB8AC3E}">
        <p14:creationId xmlns:p14="http://schemas.microsoft.com/office/powerpoint/2010/main" val="13971295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4">
            <a:extLst>
              <a:ext uri="{FF2B5EF4-FFF2-40B4-BE49-F238E27FC236}">
                <a16:creationId xmlns:a16="http://schemas.microsoft.com/office/drawing/2014/main" id="{1E4C0BC2-994B-4097-9349-2AA656BBD209}"/>
              </a:ext>
            </a:extLst>
          </p:cNvPr>
          <p:cNvSpPr>
            <a:spLocks noGrp="1" noChangeArrowheads="1"/>
          </p:cNvSpPr>
          <p:nvPr>
            <p:ph type="title"/>
          </p:nvPr>
        </p:nvSpPr>
        <p:spPr>
          <a:xfrm>
            <a:off x="412303" y="353380"/>
            <a:ext cx="8207375" cy="1143000"/>
          </a:xfrm>
        </p:spPr>
        <p:txBody>
          <a:bodyPr>
            <a:normAutofit fontScale="90000"/>
          </a:bodyPr>
          <a:lstStyle/>
          <a:p>
            <a:pPr eaLnBrk="1" hangingPunct="1">
              <a:defRPr/>
            </a:pPr>
            <a:r>
              <a:rPr lang="en-GB" sz="6000" b="1" dirty="0">
                <a:latin typeface="Arial" panose="020B0604020202020204" pitchFamily="34" charset="0"/>
                <a:cs typeface="Arial" panose="020B0604020202020204" pitchFamily="34" charset="0"/>
              </a:rPr>
              <a:t>Product Life Cycle</a:t>
            </a:r>
            <a:br>
              <a:rPr lang="en-GB" sz="4000" dirty="0">
                <a:solidFill>
                  <a:srgbClr val="FF3399"/>
                </a:solidFill>
              </a:rPr>
            </a:br>
            <a:endParaRPr lang="en-GB" sz="3100" dirty="0"/>
          </a:p>
        </p:txBody>
      </p:sp>
      <p:pic>
        <p:nvPicPr>
          <p:cNvPr id="31747" name="Picture 2" descr="\\server2\FIG_FILE\SAGE_LONDON\SGUK_BK\MASTERSON_4047\FIG\Ch 06\4047-Ex-06x04.eps">
            <a:extLst>
              <a:ext uri="{FF2B5EF4-FFF2-40B4-BE49-F238E27FC236}">
                <a16:creationId xmlns:a16="http://schemas.microsoft.com/office/drawing/2014/main" id="{F45481D7-D6E2-4E3B-B5E1-4A6095DDF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2778" y="613955"/>
            <a:ext cx="9770163" cy="5916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17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8DE9B99-ADEF-4DA4-A716-52D0A8BE53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4" name="Rectangle 13">
            <a:extLst>
              <a:ext uri="{FF2B5EF4-FFF2-40B4-BE49-F238E27FC236}">
                <a16:creationId xmlns:a16="http://schemas.microsoft.com/office/drawing/2014/main" id="{6E20860D-8992-496E-BC22-8450E344B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6" name="Rectangle 15">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1175512" y="629587"/>
            <a:ext cx="9792208" cy="854439"/>
          </a:xfrm>
        </p:spPr>
        <p:txBody>
          <a:bodyPr vert="horz" lIns="91440" tIns="45720" rIns="91440" bIns="45720" rtlCol="0" anchor="ctr">
            <a:normAutofit/>
          </a:bodyPr>
          <a:lstStyle/>
          <a:p>
            <a:r>
              <a:rPr lang="en-US" b="1" spc="0" dirty="0">
                <a:latin typeface="Arial" panose="020B0604020202020204" pitchFamily="34" charset="0"/>
                <a:cs typeface="Arial" panose="020B0604020202020204" pitchFamily="34" charset="0"/>
              </a:rPr>
              <a:t>Product Life Cycle (PLC) Facts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71855" y="1738709"/>
            <a:ext cx="11170571" cy="4870468"/>
          </a:xfrm>
          <a:prstGeom prst="rect">
            <a:avLst/>
          </a:prstGeom>
        </p:spPr>
        <p:txBody>
          <a:bodyPr vert="horz" lIns="91440" tIns="45720" rIns="91440" bIns="45720" rtlCol="0">
            <a:noAutofit/>
          </a:bodyPr>
          <a:lstStyle/>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PLCs vary from product to product</a:t>
            </a:r>
          </a:p>
          <a:p>
            <a:pPr marL="742950" lvl="1" indent="-182880">
              <a:spcBef>
                <a:spcPct val="20000"/>
              </a:spcBef>
              <a:spcAft>
                <a:spcPts val="600"/>
              </a:spcAft>
              <a:buClr>
                <a:schemeClr val="tx1">
                  <a:lumMod val="85000"/>
                  <a:lumOff val="15000"/>
                </a:schemeClr>
              </a:buClr>
              <a:buSzPct val="92000"/>
              <a:buFont typeface="Garamond" pitchFamily="18" charset="0"/>
              <a:buChar char="◦"/>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Not all products will follow the PLC, some products may not get out of the first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Price and promotion are determined at the introduction/product development phase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The time-space of each phase is different from product to product: a product may experience a short growth stage but a long maturity stage</a:t>
            </a:r>
          </a:p>
          <a:p>
            <a:pPr marL="742950" marR="0" lvl="1" indent="-182880" fontAlgn="auto">
              <a:spcBef>
                <a:spcPct val="20000"/>
              </a:spcBef>
              <a:spcAft>
                <a:spcPts val="600"/>
              </a:spcAft>
              <a:buClr>
                <a:schemeClr val="tx1">
                  <a:lumMod val="85000"/>
                  <a:lumOff val="15000"/>
                </a:schemeClr>
              </a:buClr>
              <a:buSzPct val="92000"/>
              <a:buFont typeface="Garamond" pitchFamily="18" charset="0"/>
              <a:buChar char="◦"/>
              <a:tabLst/>
              <a:defRPr/>
            </a:pPr>
            <a:r>
              <a:rPr kumimoji="0" lang="en-US" sz="2400" b="0" i="0" u="none" strike="noStrike" cap="none" spc="0" normalizeH="0" baseline="0" noProof="0" dirty="0">
                <a:ln>
                  <a:noFill/>
                </a:ln>
                <a:effectLst/>
                <a:uLnTx/>
                <a:uFillTx/>
                <a:latin typeface="Arial" panose="020B0604020202020204" pitchFamily="34" charset="0"/>
                <a:cs typeface="Arial" panose="020B0604020202020204" pitchFamily="34" charset="0"/>
              </a:rPr>
              <a:t>A product may be in different phases of its lifecycle in different market segments: e.g. it may be in the maturity phase in a domestic market, whilst in a growth phase in an overseas market</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9504680" y="6221173"/>
            <a:ext cx="1463040" cy="27432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18863600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3" name="Rectangle 109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95" name="Rectangle 1094">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97" name="Rectangle 1096">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99" name="Rectangle 1098">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101" name="Group 110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102" name="Straight Connector 1101">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3" name="Straight Connector 1102">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04" name="Straight Connector 1103">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106" name="Rectangle 1105">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8" name="Rectangle 1107">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110" name="Rectangle 1109">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4802B6C2-FFA1-D109-CE30-A529682295DD}"/>
              </a:ext>
            </a:extLst>
          </p:cNvPr>
          <p:cNvSpPr>
            <a:spLocks noGrp="1"/>
          </p:cNvSpPr>
          <p:nvPr>
            <p:ph type="title"/>
          </p:nvPr>
        </p:nvSpPr>
        <p:spPr>
          <a:xfrm>
            <a:off x="1241170" y="4616970"/>
            <a:ext cx="9732773" cy="903051"/>
          </a:xfrm>
        </p:spPr>
        <p:txBody>
          <a:bodyPr vert="horz" lIns="91440" tIns="45720" rIns="91440" bIns="45720" rtlCol="0" anchor="ctr">
            <a:normAutofit fontScale="90000"/>
          </a:bodyPr>
          <a:lstStyle/>
          <a:p>
            <a:pPr algn="ctr">
              <a:lnSpc>
                <a:spcPct val="83000"/>
              </a:lnSpc>
            </a:pPr>
            <a:r>
              <a:rPr lang="en-US" sz="4400" cap="all" spc="-100" dirty="0"/>
              <a:t>Apple </a:t>
            </a:r>
            <a:r>
              <a:rPr lang="en-US" sz="4400" cap="all" spc="-100" dirty="0" err="1"/>
              <a:t>Iphone</a:t>
            </a:r>
            <a:r>
              <a:rPr lang="en-US" sz="4400" cap="all" spc="-100" dirty="0"/>
              <a:t> life cycle  2007 - 2017</a:t>
            </a:r>
          </a:p>
        </p:txBody>
      </p:sp>
      <p:sp>
        <p:nvSpPr>
          <p:cNvPr id="1112" name="Rectangle 1111">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14" name="Straight Connector 1113">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6" name="Straight Connector 1115">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18" name="Straight Connector 1117">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026" name="Picture 2" descr="The life cycle of all the iPhone models | Download Scientific Diagram">
            <a:extLst>
              <a:ext uri="{FF2B5EF4-FFF2-40B4-BE49-F238E27FC236}">
                <a16:creationId xmlns:a16="http://schemas.microsoft.com/office/drawing/2014/main" id="{85C3B76D-F201-548A-7871-F35A930ED87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71599" y="1485251"/>
            <a:ext cx="9459385" cy="2471190"/>
          </a:xfrm>
          <a:prstGeom prst="rect">
            <a:avLst/>
          </a:prstGeom>
          <a:noFill/>
          <a:extLst>
            <a:ext uri="{909E8E84-426E-40DD-AFC4-6F175D3DCCD1}">
              <a14:hiddenFill xmlns:a14="http://schemas.microsoft.com/office/drawing/2010/main">
                <a:solidFill>
                  <a:srgbClr val="FFFFFF"/>
                </a:solidFill>
              </a14:hiddenFill>
            </a:ext>
          </a:extLst>
        </p:spPr>
      </p:pic>
      <p:sp>
        <p:nvSpPr>
          <p:cNvPr id="3" name="Footer Placeholder 2">
            <a:extLst>
              <a:ext uri="{FF2B5EF4-FFF2-40B4-BE49-F238E27FC236}">
                <a16:creationId xmlns:a16="http://schemas.microsoft.com/office/drawing/2014/main" id="{34BEE9A6-8002-1D96-EA26-BA26AB402C6E}"/>
              </a:ext>
            </a:extLst>
          </p:cNvPr>
          <p:cNvSpPr>
            <a:spLocks noGrp="1"/>
          </p:cNvSpPr>
          <p:nvPr>
            <p:ph type="ftr" sz="quarter" idx="11"/>
          </p:nvPr>
        </p:nvSpPr>
        <p:spPr>
          <a:xfrm>
            <a:off x="3143250" y="5874068"/>
            <a:ext cx="5905500" cy="228600"/>
          </a:xfrm>
        </p:spPr>
        <p:txBody>
          <a:bodyPr vert="horz" lIns="91440" tIns="45720" rIns="91440" bIns="45720" rtlCol="0" anchor="b">
            <a:normAutofit fontScale="92500"/>
          </a:bodyPr>
          <a:lstStyle/>
          <a:p>
            <a:pPr algn="ctr" defTabSz="457200"/>
            <a:endParaRPr lang="en-US" kern="1200">
              <a:solidFill>
                <a:schemeClr val="tx1"/>
              </a:solidFill>
              <a:latin typeface="+mn-lt"/>
              <a:ea typeface="+mn-ea"/>
              <a:cs typeface="+mn-cs"/>
            </a:endParaRPr>
          </a:p>
        </p:txBody>
      </p:sp>
      <p:sp>
        <p:nvSpPr>
          <p:cNvPr id="4" name="Slide Number Placeholder 3">
            <a:extLst>
              <a:ext uri="{FF2B5EF4-FFF2-40B4-BE49-F238E27FC236}">
                <a16:creationId xmlns:a16="http://schemas.microsoft.com/office/drawing/2014/main" id="{534267C8-BF78-920E-1B05-D3C18F9D59A4}"/>
              </a:ext>
            </a:extLst>
          </p:cNvPr>
          <p:cNvSpPr>
            <a:spLocks noGrp="1"/>
          </p:cNvSpPr>
          <p:nvPr>
            <p:ph type="sldNum" sz="quarter" idx="12"/>
          </p:nvPr>
        </p:nvSpPr>
        <p:spPr>
          <a:xfrm>
            <a:off x="10282344" y="5897843"/>
            <a:ext cx="1097280" cy="228600"/>
          </a:xfrm>
        </p:spPr>
        <p:txBody>
          <a:bodyPr vert="horz" lIns="91440" tIns="45720" rIns="91440" bIns="45720" rtlCol="0" anchor="b">
            <a:normAutofit/>
          </a:bodyPr>
          <a:lstStyle/>
          <a:p>
            <a:pPr algn="l" defTabSz="457200">
              <a:spcAft>
                <a:spcPts val="600"/>
              </a:spcAft>
            </a:pPr>
            <a:fld id="{3A98EE3D-8CD1-4C3F-BD1C-C98C9596463C}" type="slidenum">
              <a:rPr lang="en-US" sz="900">
                <a:solidFill>
                  <a:schemeClr val="tx1"/>
                </a:solidFill>
              </a:rPr>
              <a:pPr algn="l" defTabSz="457200">
                <a:spcAft>
                  <a:spcPts val="600"/>
                </a:spcAft>
              </a:pPr>
              <a:t>16</a:t>
            </a:fld>
            <a:endParaRPr lang="en-US" sz="900">
              <a:solidFill>
                <a:schemeClr val="tx1"/>
              </a:solidFill>
            </a:endParaRPr>
          </a:p>
        </p:txBody>
      </p:sp>
    </p:spTree>
    <p:extLst>
      <p:ext uri="{BB962C8B-B14F-4D97-AF65-F5344CB8AC3E}">
        <p14:creationId xmlns:p14="http://schemas.microsoft.com/office/powerpoint/2010/main" val="2060273145"/>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704" name="Rectangle 29703">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9706" name="Rectangle 29705">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9698" name="Title 1">
            <a:extLst>
              <a:ext uri="{FF2B5EF4-FFF2-40B4-BE49-F238E27FC236}">
                <a16:creationId xmlns:a16="http://schemas.microsoft.com/office/drawing/2014/main" id="{3CA24543-4446-4C57-9457-9B63FC464F27}"/>
              </a:ext>
            </a:extLst>
          </p:cNvPr>
          <p:cNvSpPr>
            <a:spLocks noGrp="1"/>
          </p:cNvSpPr>
          <p:nvPr>
            <p:ph type="title"/>
          </p:nvPr>
        </p:nvSpPr>
        <p:spPr>
          <a:xfrm>
            <a:off x="1175512" y="794480"/>
            <a:ext cx="9792208" cy="719528"/>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New Products Are Important</a:t>
            </a:r>
          </a:p>
        </p:txBody>
      </p:sp>
      <p:sp>
        <p:nvSpPr>
          <p:cNvPr id="29699" name="Content Placeholder 2">
            <a:extLst>
              <a:ext uri="{FF2B5EF4-FFF2-40B4-BE49-F238E27FC236}">
                <a16:creationId xmlns:a16="http://schemas.microsoft.com/office/drawing/2014/main" id="{3B909483-BBC2-4DFA-9BC0-D7B714729B8E}"/>
              </a:ext>
            </a:extLst>
          </p:cNvPr>
          <p:cNvSpPr>
            <a:spLocks noGrp="1"/>
          </p:cNvSpPr>
          <p:nvPr>
            <p:ph idx="1"/>
          </p:nvPr>
        </p:nvSpPr>
        <p:spPr>
          <a:xfrm>
            <a:off x="779489" y="1740672"/>
            <a:ext cx="10717967" cy="4465255"/>
          </a:xfrm>
        </p:spPr>
        <p:txBody>
          <a:bodyPr>
            <a:normAutofit lnSpcReduction="10000"/>
          </a:bodyPr>
          <a:lstStyle/>
          <a:p>
            <a:pPr eaLnBrk="1" hangingPunct="1">
              <a:lnSpc>
                <a:spcPct val="90000"/>
              </a:lnSpc>
            </a:pPr>
            <a:r>
              <a:rPr lang="en-GB" altLang="en-US" sz="2200" dirty="0">
                <a:latin typeface="Arial" panose="020B0604020202020204" pitchFamily="34" charset="0"/>
                <a:cs typeface="Arial" panose="020B0604020202020204" pitchFamily="34" charset="0"/>
              </a:rPr>
              <a:t>Increase or defend market share by offering more choice within the range or by updating older products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Appeal to different market segments</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Maintain reputation as a leading-edge company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Diversify into new markets</a:t>
            </a:r>
          </a:p>
          <a:p>
            <a:pPr marL="0" indent="0" eaLnBrk="1" hangingPunct="1">
              <a:lnSpc>
                <a:spcPct val="90000"/>
              </a:lnSpc>
              <a:buNone/>
            </a:pPr>
            <a:r>
              <a:rPr lang="en-GB" altLang="en-US" sz="2200" dirty="0">
                <a:latin typeface="Arial" panose="020B0604020202020204" pitchFamily="34" charset="0"/>
                <a:cs typeface="Arial" panose="020B0604020202020204" pitchFamily="34" charset="0"/>
              </a:rPr>
              <a:t> </a:t>
            </a:r>
          </a:p>
          <a:p>
            <a:pPr eaLnBrk="1" hangingPunct="1">
              <a:lnSpc>
                <a:spcPct val="90000"/>
              </a:lnSpc>
            </a:pPr>
            <a:r>
              <a:rPr lang="en-GB" altLang="en-US" sz="2200" dirty="0">
                <a:latin typeface="Arial" panose="020B0604020202020204" pitchFamily="34" charset="0"/>
                <a:cs typeface="Arial" panose="020B0604020202020204" pitchFamily="34" charset="0"/>
              </a:rPr>
              <a:t>Make better use of resources such as production capacity</a:t>
            </a:r>
          </a:p>
          <a:p>
            <a:pPr marL="0" indent="0" eaLnBrk="1" hangingPunct="1">
              <a:lnSpc>
                <a:spcPct val="90000"/>
              </a:lnSpc>
              <a:buNone/>
            </a:pPr>
            <a:endParaRPr lang="en-GB" altLang="en-US" sz="2200" dirty="0">
              <a:latin typeface="Arial" panose="020B0604020202020204" pitchFamily="34" charset="0"/>
              <a:cs typeface="Arial" panose="020B0604020202020204" pitchFamily="34" charset="0"/>
            </a:endParaRPr>
          </a:p>
          <a:p>
            <a:pPr eaLnBrk="1" hangingPunct="1">
              <a:lnSpc>
                <a:spcPct val="90000"/>
              </a:lnSpc>
            </a:pPr>
            <a:r>
              <a:rPr lang="en-GB" altLang="en-US" sz="2200" dirty="0">
                <a:latin typeface="Arial" panose="020B0604020202020204" pitchFamily="34" charset="0"/>
                <a:cs typeface="Arial" panose="020B0604020202020204" pitchFamily="34" charset="0"/>
              </a:rPr>
              <a:t>Even out peaks and troughs in demand </a:t>
            </a:r>
          </a:p>
          <a:p>
            <a:pPr eaLnBrk="1" hangingPunct="1">
              <a:lnSpc>
                <a:spcPct val="90000"/>
              </a:lnSpc>
              <a:buFont typeface="Arial" panose="020B0604020202020204" pitchFamily="34" charset="0"/>
              <a:buNone/>
            </a:pPr>
            <a:endParaRPr lang="en-GB" altLang="en-US"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9699">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9699">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458090" y="334708"/>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Product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828575" y="1492376"/>
            <a:ext cx="10905335" cy="5318302"/>
          </a:xfrm>
        </p:spPr>
        <p:txBody>
          <a:bodyPr>
            <a:noAutofit/>
          </a:bodyPr>
          <a:lstStyle/>
          <a:p>
            <a:r>
              <a:rPr lang="en-GB" altLang="en-US" sz="3200" dirty="0">
                <a:latin typeface="Arial" panose="020B0604020202020204" pitchFamily="34" charset="0"/>
                <a:cs typeface="Arial" panose="020B0604020202020204" pitchFamily="34" charset="0"/>
              </a:rPr>
              <a:t>Methods used to improve/differentiate the product to increase sales or target sales more effectively to gain competitive advantage:</a:t>
            </a:r>
          </a:p>
          <a:p>
            <a:pPr lvl="2"/>
            <a:r>
              <a:rPr lang="en-GB" altLang="en-US" sz="3200" dirty="0">
                <a:latin typeface="Arial" panose="020B0604020202020204" pitchFamily="34" charset="0"/>
                <a:cs typeface="Arial" panose="020B0604020202020204" pitchFamily="34" charset="0"/>
              </a:rPr>
              <a:t>Extension strategies</a:t>
            </a:r>
          </a:p>
          <a:p>
            <a:pPr lvl="3"/>
            <a:r>
              <a:rPr lang="en-GB" altLang="en-US" sz="3200" dirty="0">
                <a:latin typeface="Arial" panose="020B0604020202020204" pitchFamily="34" charset="0"/>
                <a:cs typeface="Arial" panose="020B0604020202020204" pitchFamily="34" charset="0"/>
              </a:rPr>
              <a:t>Change the product</a:t>
            </a:r>
          </a:p>
          <a:p>
            <a:pPr lvl="3"/>
            <a:r>
              <a:rPr lang="en-GB" altLang="en-US" sz="3200" dirty="0">
                <a:latin typeface="Arial" panose="020B0604020202020204" pitchFamily="34" charset="0"/>
                <a:cs typeface="Arial" panose="020B0604020202020204" pitchFamily="34" charset="0"/>
              </a:rPr>
              <a:t>Change the price</a:t>
            </a:r>
          </a:p>
          <a:p>
            <a:pPr lvl="3"/>
            <a:r>
              <a:rPr lang="en-GB" altLang="en-US" sz="3200" dirty="0">
                <a:latin typeface="Arial" panose="020B0604020202020204" pitchFamily="34" charset="0"/>
                <a:cs typeface="Arial" panose="020B0604020202020204" pitchFamily="34" charset="0"/>
              </a:rPr>
              <a:t>Change the place</a:t>
            </a:r>
          </a:p>
          <a:p>
            <a:pPr lvl="3"/>
            <a:r>
              <a:rPr lang="en-GB" altLang="en-US" sz="3200" dirty="0">
                <a:latin typeface="Arial" panose="020B0604020202020204" pitchFamily="34" charset="0"/>
                <a:cs typeface="Arial" panose="020B0604020202020204" pitchFamily="34" charset="0"/>
              </a:rPr>
              <a:t>Change the promotion</a:t>
            </a:r>
          </a:p>
          <a:p>
            <a:pPr lvl="3"/>
            <a:r>
              <a:rPr lang="en-GB" altLang="en-US" sz="3200" dirty="0">
                <a:latin typeface="Arial" panose="020B0604020202020204" pitchFamily="34" charset="0"/>
                <a:cs typeface="Arial" panose="020B0604020202020204" pitchFamily="34" charset="0"/>
              </a:rPr>
              <a:t>Change the packaging</a:t>
            </a:r>
          </a:p>
          <a:p>
            <a:pPr marL="822960" lvl="3" indent="0">
              <a:buNone/>
            </a:pPr>
            <a:r>
              <a:rPr lang="en-GB" altLang="en-US" sz="3600" dirty="0"/>
              <a:t> </a:t>
            </a:r>
          </a:p>
        </p:txBody>
      </p:sp>
      <p:pic>
        <p:nvPicPr>
          <p:cNvPr id="13316" name="Picture 3">
            <a:extLst>
              <a:ext uri="{FF2B5EF4-FFF2-40B4-BE49-F238E27FC236}">
                <a16:creationId xmlns:a16="http://schemas.microsoft.com/office/drawing/2014/main" id="{87AD2AE1-2D0C-4E0C-BE7A-FDAE846D8AA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817487" y="3690257"/>
            <a:ext cx="4315171" cy="21575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19980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3316"/>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7" name="Rectangle 30726">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0729" name="Rectangle 30728">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0722" name="Title 1">
            <a:extLst>
              <a:ext uri="{FF2B5EF4-FFF2-40B4-BE49-F238E27FC236}">
                <a16:creationId xmlns:a16="http://schemas.microsoft.com/office/drawing/2014/main" id="{B026F0B1-D2AF-4830-95AA-5AFFF8036E80}"/>
              </a:ext>
            </a:extLst>
          </p:cNvPr>
          <p:cNvSpPr>
            <a:spLocks noGrp="1"/>
          </p:cNvSpPr>
          <p:nvPr>
            <p:ph type="title"/>
          </p:nvPr>
        </p:nvSpPr>
        <p:spPr>
          <a:xfrm>
            <a:off x="1175512" y="869430"/>
            <a:ext cx="9792208" cy="569626"/>
          </a:xfrm>
        </p:spPr>
        <p:txBody>
          <a:bodyPr>
            <a:normAutofit fontScale="90000"/>
          </a:bodyPr>
          <a:lstStyle/>
          <a:p>
            <a:pPr eaLnBrk="1" hangingPunct="1"/>
            <a:r>
              <a:rPr lang="en-GB" altLang="en-US" b="1" dirty="0">
                <a:latin typeface="Arial" panose="020B0604020202020204" pitchFamily="34" charset="0"/>
                <a:cs typeface="Arial" panose="020B0604020202020204" pitchFamily="34" charset="0"/>
              </a:rPr>
              <a:t>Types of New Product</a:t>
            </a:r>
          </a:p>
        </p:txBody>
      </p:sp>
      <p:sp>
        <p:nvSpPr>
          <p:cNvPr id="29698" name="Content Placeholder 2">
            <a:extLst>
              <a:ext uri="{FF2B5EF4-FFF2-40B4-BE49-F238E27FC236}">
                <a16:creationId xmlns:a16="http://schemas.microsoft.com/office/drawing/2014/main" id="{B3A0A920-B8D8-4244-98AF-522A44A2FA7A}"/>
              </a:ext>
            </a:extLst>
          </p:cNvPr>
          <p:cNvSpPr>
            <a:spLocks noGrp="1"/>
          </p:cNvSpPr>
          <p:nvPr>
            <p:ph idx="1"/>
          </p:nvPr>
        </p:nvSpPr>
        <p:spPr>
          <a:xfrm>
            <a:off x="1175512" y="1665721"/>
            <a:ext cx="9792208" cy="4299990"/>
          </a:xfrm>
        </p:spPr>
        <p:txBody>
          <a:bodyPr numCol="2">
            <a:noAutofit/>
          </a:bodyPr>
          <a:lstStyle/>
          <a:p>
            <a:pPr eaLnBrk="1" hangingPunct="1">
              <a:defRPr/>
            </a:pPr>
            <a:r>
              <a:rPr lang="en-GB" sz="3200" dirty="0">
                <a:latin typeface="Arial" panose="020B0604020202020204" pitchFamily="34" charset="0"/>
                <a:cs typeface="Arial" panose="020B0604020202020204" pitchFamily="34" charset="0"/>
              </a:rPr>
              <a:t>Innovative</a:t>
            </a:r>
          </a:p>
          <a:p>
            <a:pPr lvl="1" eaLnBrk="1" hangingPunct="1">
              <a:defRPr/>
            </a:pPr>
            <a:r>
              <a:rPr lang="en-GB" sz="3200" dirty="0">
                <a:latin typeface="Arial" panose="020B0604020202020204" pitchFamily="34" charset="0"/>
                <a:cs typeface="Arial" panose="020B0604020202020204" pitchFamily="34" charset="0"/>
              </a:rPr>
              <a:t>e.g. medical breakthroughs</a:t>
            </a:r>
          </a:p>
          <a:p>
            <a:pPr eaLnBrk="1" hangingPunct="1">
              <a:defRPr/>
            </a:pPr>
            <a:r>
              <a:rPr lang="en-GB" sz="3200" dirty="0">
                <a:latin typeface="Arial" panose="020B0604020202020204" pitchFamily="34" charset="0"/>
                <a:cs typeface="Arial" panose="020B0604020202020204" pitchFamily="34" charset="0"/>
              </a:rPr>
              <a:t>Replacement</a:t>
            </a:r>
          </a:p>
          <a:p>
            <a:pPr lvl="1" eaLnBrk="1" hangingPunct="1">
              <a:defRPr/>
            </a:pPr>
            <a:r>
              <a:rPr lang="en-GB" sz="3200" dirty="0">
                <a:latin typeface="Arial" panose="020B0604020202020204" pitchFamily="34" charset="0"/>
                <a:cs typeface="Arial" panose="020B0604020202020204" pitchFamily="34" charset="0"/>
              </a:rPr>
              <a:t>e.g. MP3 players replaced personal stereos</a:t>
            </a:r>
          </a:p>
          <a:p>
            <a:pPr marL="0" indent="0" eaLnBrk="1" hangingPunct="1">
              <a:buNone/>
              <a:defRPr/>
            </a:pPr>
            <a:endParaRPr lang="en-GB" sz="3200" dirty="0">
              <a:latin typeface="Arial" panose="020B0604020202020204" pitchFamily="34" charset="0"/>
              <a:cs typeface="Arial" panose="020B0604020202020204" pitchFamily="34" charset="0"/>
            </a:endParaRPr>
          </a:p>
          <a:p>
            <a:pPr>
              <a:defRPr/>
            </a:pPr>
            <a:r>
              <a:rPr lang="en-GB" sz="3200" dirty="0">
                <a:latin typeface="Arial" panose="020B0604020202020204" pitchFamily="34" charset="0"/>
                <a:cs typeface="Arial" panose="020B0604020202020204" pitchFamily="34" charset="0"/>
              </a:rPr>
              <a:t>Variant</a:t>
            </a:r>
          </a:p>
          <a:p>
            <a:pPr lvl="1" eaLnBrk="1" hangingPunct="1">
              <a:defRPr/>
            </a:pPr>
            <a:r>
              <a:rPr lang="en-GB" sz="3200" dirty="0">
                <a:latin typeface="Arial" panose="020B0604020202020204" pitchFamily="34" charset="0"/>
                <a:cs typeface="Arial" panose="020B0604020202020204" pitchFamily="34" charset="0"/>
              </a:rPr>
              <a:t>e.g. Kit Kat Chunky</a:t>
            </a:r>
          </a:p>
          <a:p>
            <a:pPr eaLnBrk="1" hangingPunct="1">
              <a:defRPr/>
            </a:pPr>
            <a:r>
              <a:rPr lang="en-GB" sz="3200" dirty="0">
                <a:latin typeface="Arial" panose="020B0604020202020204" pitchFamily="34" charset="0"/>
                <a:cs typeface="Arial" panose="020B0604020202020204" pitchFamily="34" charset="0"/>
              </a:rPr>
              <a:t>Me-too</a:t>
            </a:r>
          </a:p>
          <a:p>
            <a:pPr lvl="1" eaLnBrk="1" hangingPunct="1">
              <a:defRPr/>
            </a:pPr>
            <a:r>
              <a:rPr lang="en-GB" sz="3200" dirty="0">
                <a:latin typeface="Arial" panose="020B0604020202020204" pitchFamily="34" charset="0"/>
                <a:cs typeface="Arial" panose="020B0604020202020204" pitchFamily="34" charset="0"/>
              </a:rPr>
              <a:t>e.g. own-brand Cola</a:t>
            </a:r>
          </a:p>
          <a:p>
            <a:pPr eaLnBrk="1" hangingPunct="1">
              <a:defRPr/>
            </a:pPr>
            <a:r>
              <a:rPr lang="en-GB" sz="3200" dirty="0">
                <a:latin typeface="Arial" panose="020B0604020202020204" pitchFamily="34" charset="0"/>
                <a:cs typeface="Arial" panose="020B0604020202020204" pitchFamily="34" charset="0"/>
              </a:rPr>
              <a:t>Re-launched</a:t>
            </a:r>
          </a:p>
          <a:p>
            <a:pPr lvl="1" eaLnBrk="1" hangingPunct="1">
              <a:defRPr/>
            </a:pPr>
            <a:r>
              <a:rPr lang="en-GB" sz="3200" dirty="0">
                <a:latin typeface="Arial" panose="020B0604020202020204" pitchFamily="34" charset="0"/>
                <a:cs typeface="Arial" panose="020B0604020202020204" pitchFamily="34" charset="0"/>
              </a:rPr>
              <a:t>same product with re-vamped marketing strategy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969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969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969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9698">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9698">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9698">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9698">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38AFE-2979-069A-3D5F-D0C9E476FC91}"/>
              </a:ext>
            </a:extLst>
          </p:cNvPr>
          <p:cNvSpPr>
            <a:spLocks noGrp="1"/>
          </p:cNvSpPr>
          <p:nvPr>
            <p:ph type="title"/>
          </p:nvPr>
        </p:nvSpPr>
        <p:spPr/>
        <p:txBody>
          <a:bodyPr/>
          <a:lstStyle/>
          <a:p>
            <a:endParaRPr lang="en-GB"/>
          </a:p>
        </p:txBody>
      </p:sp>
      <p:pic>
        <p:nvPicPr>
          <p:cNvPr id="4" name="Online Media 3" title="The trailer, from Invention: A Life, by James Dyson">
            <a:hlinkClick r:id="" action="ppaction://media"/>
            <a:extLst>
              <a:ext uri="{FF2B5EF4-FFF2-40B4-BE49-F238E27FC236}">
                <a16:creationId xmlns:a16="http://schemas.microsoft.com/office/drawing/2014/main" id="{B9D17732-6766-8D80-16CA-478346221D76}"/>
              </a:ext>
            </a:extLst>
          </p:cNvPr>
          <p:cNvPicPr>
            <a:picLocks noGrp="1" noRot="1" noChangeAspect="1"/>
          </p:cNvPicPr>
          <p:nvPr>
            <p:ph idx="1"/>
            <a:videoFile r:link="rId1"/>
          </p:nvPr>
        </p:nvPicPr>
        <p:blipFill>
          <a:blip r:embed="rId3"/>
          <a:stretch>
            <a:fillRect/>
          </a:stretch>
        </p:blipFill>
        <p:spPr>
          <a:xfrm>
            <a:off x="-49636" y="0"/>
            <a:ext cx="12241636" cy="6858000"/>
          </a:xfrm>
          <a:prstGeom prst="rect">
            <a:avLst/>
          </a:prstGeom>
        </p:spPr>
      </p:pic>
    </p:spTree>
    <p:extLst>
      <p:ext uri="{BB962C8B-B14F-4D97-AF65-F5344CB8AC3E}">
        <p14:creationId xmlns:p14="http://schemas.microsoft.com/office/powerpoint/2010/main" val="1889545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7FC424F-0E82-47EE-9E92-43FAEDA196AB}"/>
              </a:ext>
            </a:extLst>
          </p:cNvPr>
          <p:cNvSpPr>
            <a:spLocks noGrp="1"/>
          </p:cNvSpPr>
          <p:nvPr>
            <p:ph type="title"/>
          </p:nvPr>
        </p:nvSpPr>
        <p:spPr>
          <a:xfrm>
            <a:off x="600858" y="146231"/>
            <a:ext cx="8429625" cy="1847394"/>
          </a:xfrm>
        </p:spPr>
        <p:txBody>
          <a:bodyPr>
            <a:normAutofit/>
          </a:bodyPr>
          <a:lstStyle/>
          <a:p>
            <a:pPr eaLnBrk="1" hangingPunct="1"/>
            <a:r>
              <a:rPr lang="en-US" altLang="en-US" sz="8000" b="1" dirty="0">
                <a:latin typeface="Arial" panose="020B0604020202020204" pitchFamily="34" charset="0"/>
                <a:cs typeface="Arial" panose="020B0604020202020204" pitchFamily="34" charset="0"/>
              </a:rPr>
              <a:t>Services</a:t>
            </a:r>
          </a:p>
        </p:txBody>
      </p:sp>
      <p:sp>
        <p:nvSpPr>
          <p:cNvPr id="36867" name="Content Placeholder 2">
            <a:extLst>
              <a:ext uri="{FF2B5EF4-FFF2-40B4-BE49-F238E27FC236}">
                <a16:creationId xmlns:a16="http://schemas.microsoft.com/office/drawing/2014/main" id="{77288C81-12AD-4293-A949-E9439DE7591C}"/>
              </a:ext>
            </a:extLst>
          </p:cNvPr>
          <p:cNvSpPr>
            <a:spLocks noGrp="1"/>
          </p:cNvSpPr>
          <p:nvPr>
            <p:ph idx="1"/>
          </p:nvPr>
        </p:nvSpPr>
        <p:spPr>
          <a:xfrm>
            <a:off x="600858" y="1607574"/>
            <a:ext cx="5795316" cy="4415402"/>
          </a:xfrm>
        </p:spPr>
        <p:txBody>
          <a:bodyPr>
            <a:normAutofit fontScale="85000" lnSpcReduction="20000"/>
          </a:bodyPr>
          <a:lstStyle/>
          <a:p>
            <a:pPr marL="0" indent="0">
              <a:spcBef>
                <a:spcPct val="0"/>
              </a:spcBef>
              <a:buNone/>
              <a:defRPr/>
            </a:pPr>
            <a:r>
              <a:rPr lang="en-US" altLang="en-US" sz="3600" b="1" dirty="0">
                <a:latin typeface="Arial" panose="020B0604020202020204" pitchFamily="34" charset="0"/>
                <a:cs typeface="Arial" panose="020B0604020202020204" pitchFamily="34" charset="0"/>
              </a:rPr>
              <a:t>Services </a:t>
            </a:r>
            <a:r>
              <a:rPr lang="en-US" altLang="en-US" sz="3600" dirty="0">
                <a:latin typeface="Arial" panose="020B0604020202020204" pitchFamily="34" charset="0"/>
                <a:cs typeface="Arial" panose="020B0604020202020204" pitchFamily="34" charset="0"/>
              </a:rPr>
              <a:t>are a form of product that consist of activities, benefits, or satisfactions offered for sale that are essentially intangible and do not result in the ownership of anything.</a:t>
            </a:r>
          </a:p>
          <a:p>
            <a:pPr marL="0" indent="0">
              <a:spcBef>
                <a:spcPct val="0"/>
              </a:spcBef>
              <a:buNone/>
              <a:defRPr/>
            </a:pPr>
            <a:endParaRPr lang="en-US" altLang="en-US" sz="3600" dirty="0">
              <a:latin typeface="Arial" panose="020B0604020202020204" pitchFamily="34" charset="0"/>
              <a:cs typeface="Arial" panose="020B0604020202020204" pitchFamily="34" charset="0"/>
            </a:endParaRPr>
          </a:p>
          <a:p>
            <a:pPr marL="0" indent="0">
              <a:spcBef>
                <a:spcPct val="0"/>
              </a:spcBef>
              <a:buNone/>
              <a:defRPr/>
            </a:pPr>
            <a:r>
              <a:rPr lang="en-US" sz="3600" dirty="0">
                <a:solidFill>
                  <a:schemeClr val="tx2"/>
                </a:solidFill>
                <a:latin typeface="Arial" panose="020B0604020202020204" pitchFamily="34" charset="0"/>
                <a:cs typeface="Arial" panose="020B0604020202020204" pitchFamily="34" charset="0"/>
              </a:rPr>
              <a:t>Most offerings are a mixture of product and service E.g. a meal in a restaurant or a car service</a:t>
            </a:r>
          </a:p>
          <a:p>
            <a:pPr marL="0" indent="0">
              <a:spcBef>
                <a:spcPct val="0"/>
              </a:spcBef>
              <a:buNone/>
              <a:defRPr/>
            </a:pPr>
            <a:r>
              <a:rPr lang="en-US" altLang="en-US" sz="3600" dirty="0">
                <a:latin typeface="Arial" panose="020B0604020202020204" pitchFamily="34" charset="0"/>
                <a:cs typeface="Arial" panose="020B0604020202020204" pitchFamily="34" charset="0"/>
              </a:rPr>
              <a:t> </a:t>
            </a:r>
          </a:p>
          <a:p>
            <a:pPr eaLnBrk="1" hangingPunct="1">
              <a:spcBef>
                <a:spcPct val="0"/>
              </a:spcBef>
              <a:defRPr/>
            </a:pPr>
            <a:endParaRPr lang="en-US" altLang="en-US" dirty="0"/>
          </a:p>
        </p:txBody>
      </p:sp>
      <p:sp>
        <p:nvSpPr>
          <p:cNvPr id="34820" name="Content Placeholder 2">
            <a:extLst>
              <a:ext uri="{FF2B5EF4-FFF2-40B4-BE49-F238E27FC236}">
                <a16:creationId xmlns:a16="http://schemas.microsoft.com/office/drawing/2014/main" id="{098C8D70-B610-4476-8D4D-1FEFF9758D4D}"/>
              </a:ext>
            </a:extLst>
          </p:cNvPr>
          <p:cNvSpPr txBox="1">
            <a:spLocks/>
          </p:cNvSpPr>
          <p:nvPr/>
        </p:nvSpPr>
        <p:spPr bwMode="auto">
          <a:xfrm>
            <a:off x="6096000" y="2103438"/>
            <a:ext cx="41910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nSpc>
                <a:spcPts val="4100"/>
              </a:lnSpc>
              <a:buNone/>
            </a:pPr>
            <a:endParaRPr lang="en-US" altLang="en-US" sz="3600">
              <a:latin typeface="Calibri" panose="020F0502020204030204" pitchFamily="34" charset="0"/>
            </a:endParaRPr>
          </a:p>
        </p:txBody>
      </p:sp>
      <p:pic>
        <p:nvPicPr>
          <p:cNvPr id="34821" name="Picture 6">
            <a:extLst>
              <a:ext uri="{FF2B5EF4-FFF2-40B4-BE49-F238E27FC236}">
                <a16:creationId xmlns:a16="http://schemas.microsoft.com/office/drawing/2014/main" id="{680C8E57-0C6F-4389-974A-ACCA5C80D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73219" y="1069928"/>
            <a:ext cx="3890826" cy="38908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B845B519-E696-4194-9538-BAA52D207F95}"/>
              </a:ext>
            </a:extLst>
          </p:cNvPr>
          <p:cNvSpPr txBox="1"/>
          <p:nvPr/>
        </p:nvSpPr>
        <p:spPr>
          <a:xfrm>
            <a:off x="8096250" y="5715001"/>
            <a:ext cx="2286000" cy="307975"/>
          </a:xfrm>
          <a:prstGeom prst="rect">
            <a:avLst/>
          </a:prstGeom>
          <a:noFill/>
        </p:spPr>
        <p:txBody>
          <a:bodyPr>
            <a:spAutoFit/>
          </a:bodyPr>
          <a:lstStyle/>
          <a:p>
            <a:pPr eaLnBrk="1" hangingPunct="1">
              <a:defRPr/>
            </a:pPr>
            <a:r>
              <a:rPr lang="en-GB" sz="1400" dirty="0" err="1">
                <a:cs typeface="Arial" charset="0"/>
              </a:rPr>
              <a:t>Kotler</a:t>
            </a:r>
            <a:r>
              <a:rPr lang="en-GB" sz="1400" dirty="0">
                <a:cs typeface="Arial" charset="0"/>
              </a:rPr>
              <a:t> &amp; Armstrong (2010)</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4821"/>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8" name="Rectangle 35847">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0" name="Rectangle 35849">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5852" name="Rectangle 35851">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5854" name="Rectangle 35853">
            <a:extLst>
              <a:ext uri="{FF2B5EF4-FFF2-40B4-BE49-F238E27FC236}">
                <a16:creationId xmlns:a16="http://schemas.microsoft.com/office/drawing/2014/main" id="{9664D085-C814-4D74-BCE0-2059F0DC04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B24DC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56" name="Rectangle 35855">
            <a:extLst>
              <a:ext uri="{FF2B5EF4-FFF2-40B4-BE49-F238E27FC236}">
                <a16:creationId xmlns:a16="http://schemas.microsoft.com/office/drawing/2014/main" id="{DDA5539E-D8B4-4F5A-B46F-C304F5D7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3" name="Picture 3" descr="fig07_03.jpg">
            <a:extLst>
              <a:ext uri="{FF2B5EF4-FFF2-40B4-BE49-F238E27FC236}">
                <a16:creationId xmlns:a16="http://schemas.microsoft.com/office/drawing/2014/main" id="{97664D74-6D8A-4D57-BC79-38590452A99E}"/>
              </a:ext>
            </a:extLst>
          </p:cNvPr>
          <p:cNvPicPr>
            <a:picLocks noChangeAspect="1"/>
          </p:cNvPicPr>
          <p:nvPr/>
        </p:nvPicPr>
        <p:blipFill>
          <a:blip r:embed="rId3">
            <a:extLst>
              <a:ext uri="{28A0092B-C50C-407E-A947-70E740481C1C}">
                <a14:useLocalDpi xmlns:a14="http://schemas.microsoft.com/office/drawing/2010/main" val="0"/>
              </a:ext>
            </a:extLst>
          </a:blip>
          <a:srcRect l="31480" b="12685"/>
          <a:stretch>
            <a:fillRect/>
          </a:stretch>
        </p:blipFill>
        <p:spPr bwMode="auto">
          <a:xfrm>
            <a:off x="1101424" y="803063"/>
            <a:ext cx="9989151" cy="4909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C99D7942-1636-462B-825A-F37DD8C7286E}"/>
              </a:ext>
            </a:extLst>
          </p:cNvPr>
          <p:cNvSpPr txBox="1"/>
          <p:nvPr/>
        </p:nvSpPr>
        <p:spPr>
          <a:xfrm>
            <a:off x="8908200" y="5781002"/>
            <a:ext cx="2033331" cy="281937"/>
          </a:xfrm>
          <a:prstGeom prst="rect">
            <a:avLst/>
          </a:prstGeom>
          <a:noFill/>
        </p:spPr>
        <p:txBody>
          <a:bodyPr>
            <a:spAutoFit/>
          </a:bodyPr>
          <a:lstStyle/>
          <a:p>
            <a:pPr defTabSz="804672">
              <a:spcAft>
                <a:spcPts val="600"/>
              </a:spcAft>
              <a:defRPr/>
            </a:pPr>
            <a:r>
              <a:rPr lang="en-GB" sz="1232" kern="1200" err="1">
                <a:solidFill>
                  <a:schemeClr val="tx1"/>
                </a:solidFill>
                <a:latin typeface="+mn-lt"/>
                <a:ea typeface="+mn-ea"/>
                <a:cs typeface="Arial" charset="0"/>
              </a:rPr>
              <a:t>Kotler</a:t>
            </a:r>
            <a:r>
              <a:rPr lang="en-GB" sz="1232" kern="1200">
                <a:solidFill>
                  <a:schemeClr val="tx1"/>
                </a:solidFill>
                <a:latin typeface="+mn-lt"/>
                <a:ea typeface="+mn-ea"/>
                <a:cs typeface="Arial" charset="0"/>
              </a:rPr>
              <a:t> &amp; Armstrong (2010)</a:t>
            </a:r>
            <a:endParaRPr lang="en-GB" sz="1400">
              <a:cs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35" name="Rectangle 2134">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37" name="Rectangle 2136">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139" name="Rectangle 2138">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141" name="Rectangle 2140">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143" name="Group 2142">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144" name="Straight Connector 2143">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45" name="Straight Connector 2144">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46" name="Straight Connector 2145">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48" name="Rectangle 2147">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 name="Rectangle 2149">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3" name="Picture 2" descr="BCG Matrix EXPLAINED with EXAMPLES | B2U | Business-to-you.com">
            <a:extLst>
              <a:ext uri="{FF2B5EF4-FFF2-40B4-BE49-F238E27FC236}">
                <a16:creationId xmlns:a16="http://schemas.microsoft.com/office/drawing/2014/main" id="{C08F8CF2-21BC-5893-9888-B2D025BA7652}"/>
              </a:ext>
            </a:extLst>
          </p:cNvPr>
          <p:cNvPicPr>
            <a:picLocks noChangeAspect="1"/>
          </p:cNvPicPr>
          <p:nvPr/>
        </p:nvPicPr>
        <p:blipFill>
          <a:blip r:embed="rId3"/>
          <a:srcRect r="5288" b="-3"/>
          <a:stretch>
            <a:fillRect/>
          </a:stretch>
        </p:blipFill>
        <p:spPr>
          <a:xfrm>
            <a:off x="20" y="10"/>
            <a:ext cx="6756848" cy="6857990"/>
          </a:xfrm>
          <a:prstGeom prst="rect">
            <a:avLst/>
          </a:prstGeom>
        </p:spPr>
      </p:pic>
      <p:sp>
        <p:nvSpPr>
          <p:cNvPr id="2152" name="Rectangle 2151">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1973"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154" name="Rectangle 2153">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7364" y="806860"/>
            <a:ext cx="381304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BD6F38F9-EEAB-3C65-544D-9B957971FDA2}"/>
              </a:ext>
            </a:extLst>
          </p:cNvPr>
          <p:cNvSpPr>
            <a:spLocks noGrp="1"/>
          </p:cNvSpPr>
          <p:nvPr>
            <p:ph type="title"/>
          </p:nvPr>
        </p:nvSpPr>
        <p:spPr>
          <a:xfrm>
            <a:off x="7957225" y="1559768"/>
            <a:ext cx="2978281" cy="3135379"/>
          </a:xfrm>
        </p:spPr>
        <p:txBody>
          <a:bodyPr vert="horz" lIns="91440" tIns="45720" rIns="91440" bIns="45720" rtlCol="0" anchor="ctr">
            <a:normAutofit/>
          </a:bodyPr>
          <a:lstStyle/>
          <a:p>
            <a:pPr algn="ctr">
              <a:lnSpc>
                <a:spcPct val="83000"/>
              </a:lnSpc>
            </a:pPr>
            <a:r>
              <a:rPr lang="en-US" sz="1900" cap="all" spc="-100" dirty="0">
                <a:latin typeface="Arial"/>
                <a:cs typeface="Arial"/>
              </a:rPr>
              <a:t>PORTFOLIO ANALYSIS</a:t>
            </a:r>
            <a:br>
              <a:rPr lang="en-US" sz="1900" cap="all" spc="-100" dirty="0">
                <a:latin typeface="Arial"/>
              </a:rPr>
            </a:br>
            <a:br>
              <a:rPr lang="en-US" sz="1900" cap="all" spc="-100" dirty="0">
                <a:latin typeface="Arial"/>
              </a:rPr>
            </a:br>
            <a:r>
              <a:rPr lang="en-US" sz="1900" cap="all" spc="-100" dirty="0">
                <a:latin typeface="Arial"/>
                <a:cs typeface="Arial"/>
              </a:rPr>
              <a:t>THE BOSTON MATRIX</a:t>
            </a:r>
            <a:br>
              <a:rPr lang="en-US" sz="1900" cap="all" spc="-100" dirty="0">
                <a:latin typeface="Arial"/>
              </a:rPr>
            </a:br>
            <a:br>
              <a:rPr lang="en-US" sz="1900" cap="all" spc="-100" dirty="0">
                <a:latin typeface="Arial"/>
              </a:rPr>
            </a:br>
            <a:r>
              <a:rPr lang="en-US" sz="1900" cap="all" spc="-100" dirty="0">
                <a:latin typeface="Arial"/>
                <a:cs typeface="Arial"/>
              </a:rPr>
              <a:t>used to </a:t>
            </a:r>
            <a:r>
              <a:rPr lang="en-US" sz="1900" cap="all" spc="-100" err="1">
                <a:latin typeface="Arial"/>
                <a:cs typeface="Arial"/>
              </a:rPr>
              <a:t>analyse</a:t>
            </a:r>
            <a:r>
              <a:rPr lang="en-US" sz="1900" cap="all" spc="-100" dirty="0">
                <a:latin typeface="Arial"/>
                <a:cs typeface="Arial"/>
              </a:rPr>
              <a:t>  a range of products owned by a company</a:t>
            </a:r>
            <a:br>
              <a:rPr lang="en-US" sz="1900" cap="all" spc="-100" dirty="0">
                <a:latin typeface="Arial"/>
              </a:rPr>
            </a:br>
            <a:br>
              <a:rPr lang="en-US" sz="1900" cap="all" spc="-100" dirty="0">
                <a:latin typeface="Arial"/>
              </a:rPr>
            </a:br>
            <a:r>
              <a:rPr lang="en-US" sz="1900" cap="all" spc="-100" dirty="0">
                <a:latin typeface="Arial"/>
                <a:cs typeface="Arial"/>
              </a:rPr>
              <a:t>evaluate those making money and costing money</a:t>
            </a:r>
          </a:p>
        </p:txBody>
      </p:sp>
      <p:sp>
        <p:nvSpPr>
          <p:cNvPr id="2156" name="Rectangle 2155">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0376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58" name="Straight Connector 2157">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60" name="Straight Connector 2159">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0970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62" name="Straight Connector 2161">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806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6020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Price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determine the selling price? </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4051852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EC62-7A25-4745-62FD-744DA1932434}"/>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Price</a:t>
            </a:r>
          </a:p>
        </p:txBody>
      </p:sp>
      <p:sp>
        <p:nvSpPr>
          <p:cNvPr id="3" name="Content Placeholder 2">
            <a:extLst>
              <a:ext uri="{FF2B5EF4-FFF2-40B4-BE49-F238E27FC236}">
                <a16:creationId xmlns:a16="http://schemas.microsoft.com/office/drawing/2014/main" id="{3806E738-3EC5-FD38-19CA-6D59702D1B94}"/>
              </a:ext>
            </a:extLst>
          </p:cNvPr>
          <p:cNvSpPr>
            <a:spLocks noGrp="1"/>
          </p:cNvSpPr>
          <p:nvPr>
            <p:ph idx="1"/>
          </p:nvPr>
        </p:nvSpPr>
        <p:spPr>
          <a:xfrm>
            <a:off x="601255" y="2002520"/>
            <a:ext cx="3409782" cy="3998229"/>
          </a:xfrm>
        </p:spPr>
        <p:txBody>
          <a:bodyPr>
            <a:normAutofit/>
          </a:bodyPr>
          <a:lstStyle/>
          <a:p>
            <a:r>
              <a:rPr lang="en-GB" sz="2000" dirty="0">
                <a:latin typeface="Arial" panose="020B0604020202020204" pitchFamily="34" charset="0"/>
                <a:cs typeface="Arial" panose="020B0604020202020204" pitchFamily="34" charset="0"/>
              </a:rPr>
              <a:t>Price is one element of the Marketing Mix that produces </a:t>
            </a:r>
            <a:r>
              <a:rPr lang="en-GB" sz="2000" b="1" i="1" dirty="0">
                <a:latin typeface="Arial" panose="020B0604020202020204" pitchFamily="34" charset="0"/>
                <a:cs typeface="Arial" panose="020B0604020202020204" pitchFamily="34" charset="0"/>
              </a:rPr>
              <a:t>Revenue</a:t>
            </a:r>
            <a:r>
              <a:rPr lang="en-GB" sz="2000" dirty="0">
                <a:latin typeface="Arial" panose="020B0604020202020204" pitchFamily="34" charset="0"/>
                <a:cs typeface="Arial" panose="020B0604020202020204" pitchFamily="34" charset="0"/>
              </a:rPr>
              <a:t> – the others produce </a:t>
            </a:r>
            <a:r>
              <a:rPr lang="en-GB" sz="2000" b="1" i="1" dirty="0">
                <a:latin typeface="Arial" panose="020B0604020202020204" pitchFamily="34" charset="0"/>
                <a:cs typeface="Arial" panose="020B0604020202020204" pitchFamily="34" charset="0"/>
              </a:rPr>
              <a:t>Costs</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An organisation must set a price for a product.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Prices can be changed quickly.</a:t>
            </a:r>
          </a:p>
          <a:p>
            <a:endParaRPr lang="en-GB" dirty="0">
              <a:solidFill>
                <a:srgbClr val="FFFFFF"/>
              </a:solidFill>
            </a:endParaRPr>
          </a:p>
        </p:txBody>
      </p:sp>
      <p:pic>
        <p:nvPicPr>
          <p:cNvPr id="6" name="Picture 2" descr="Why Everyone is Talking About TripTease's Price Check Widget">
            <a:extLst>
              <a:ext uri="{FF2B5EF4-FFF2-40B4-BE49-F238E27FC236}">
                <a16:creationId xmlns:a16="http://schemas.microsoft.com/office/drawing/2014/main" id="{4AD40DD8-A42A-DD76-8FC7-3CBAA0A71E4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92231" y="1200055"/>
            <a:ext cx="6831503" cy="4440476"/>
          </a:xfrm>
          <a:prstGeom prst="rect">
            <a:avLst/>
          </a:prstGeom>
          <a:solidFill>
            <a:srgbClr val="FFFFFF"/>
          </a:solidFill>
        </p:spPr>
      </p:pic>
      <p:sp>
        <p:nvSpPr>
          <p:cNvPr id="4" name="Footer Placeholder 3">
            <a:extLst>
              <a:ext uri="{FF2B5EF4-FFF2-40B4-BE49-F238E27FC236}">
                <a16:creationId xmlns:a16="http://schemas.microsoft.com/office/drawing/2014/main" id="{CD04577E-7B8C-2BE6-0E01-D4424F1728E8}"/>
              </a:ext>
            </a:extLst>
          </p:cNvPr>
          <p:cNvSpPr>
            <a:spLocks noGrp="1"/>
          </p:cNvSpPr>
          <p:nvPr>
            <p:ph type="ftr" sz="quarter" idx="11"/>
          </p:nvPr>
        </p:nvSpPr>
        <p:spPr>
          <a:xfrm>
            <a:off x="581192" y="6400800"/>
            <a:ext cx="6917210" cy="365125"/>
          </a:xfrm>
        </p:spPr>
        <p:txBody>
          <a:bodyPr>
            <a:normAutofit/>
          </a:bodyPr>
          <a:lstStyle/>
          <a:p>
            <a:endParaRPr lang="en-US">
              <a:solidFill>
                <a:srgbClr val="D63A00"/>
              </a:solidFill>
            </a:endParaRPr>
          </a:p>
        </p:txBody>
      </p:sp>
      <p:sp>
        <p:nvSpPr>
          <p:cNvPr id="5" name="Slide Number Placeholder 4">
            <a:extLst>
              <a:ext uri="{FF2B5EF4-FFF2-40B4-BE49-F238E27FC236}">
                <a16:creationId xmlns:a16="http://schemas.microsoft.com/office/drawing/2014/main" id="{E2D33649-A2E7-96DB-7D3A-16A620C08A7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63A00"/>
                </a:solidFill>
              </a:rPr>
              <a:pPr>
                <a:spcAft>
                  <a:spcPts val="600"/>
                </a:spcAft>
              </a:pPr>
              <a:t>25</a:t>
            </a:fld>
            <a:endParaRPr lang="en-US">
              <a:solidFill>
                <a:srgbClr val="D63A00"/>
              </a:solidFill>
            </a:endParaRPr>
          </a:p>
        </p:txBody>
      </p:sp>
    </p:spTree>
    <p:extLst>
      <p:ext uri="{BB962C8B-B14F-4D97-AF65-F5344CB8AC3E}">
        <p14:creationId xmlns:p14="http://schemas.microsoft.com/office/powerpoint/2010/main" val="2884862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5810F-BEF9-5E1E-6824-AA6A049FD7F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Pricing Strategy</a:t>
            </a:r>
          </a:p>
        </p:txBody>
      </p:sp>
      <p:sp>
        <p:nvSpPr>
          <p:cNvPr id="4" name="Footer Placeholder 3">
            <a:extLst>
              <a:ext uri="{FF2B5EF4-FFF2-40B4-BE49-F238E27FC236}">
                <a16:creationId xmlns:a16="http://schemas.microsoft.com/office/drawing/2014/main" id="{E971DD62-E22E-BDC5-F0BA-A44BE47545B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8384C4-2205-ECAE-16BB-C12B2A5BE777}"/>
              </a:ext>
            </a:extLst>
          </p:cNvPr>
          <p:cNvSpPr>
            <a:spLocks noGrp="1"/>
          </p:cNvSpPr>
          <p:nvPr>
            <p:ph type="sldNum" sz="quarter" idx="12"/>
          </p:nvPr>
        </p:nvSpPr>
        <p:spPr/>
        <p:txBody>
          <a:bodyPr/>
          <a:lstStyle/>
          <a:p>
            <a:fld id="{3A98EE3D-8CD1-4C3F-BD1C-C98C9596463C}" type="slidenum">
              <a:rPr lang="en-US" smtClean="0"/>
              <a:t>26</a:t>
            </a:fld>
            <a:endParaRPr lang="en-US" dirty="0"/>
          </a:p>
        </p:txBody>
      </p:sp>
      <p:graphicFrame>
        <p:nvGraphicFramePr>
          <p:cNvPr id="7" name="TextBox 6">
            <a:extLst>
              <a:ext uri="{FF2B5EF4-FFF2-40B4-BE49-F238E27FC236}">
                <a16:creationId xmlns:a16="http://schemas.microsoft.com/office/drawing/2014/main" id="{13AA3106-BE42-AD81-B7EC-1FBB3F62363A}"/>
              </a:ext>
            </a:extLst>
          </p:cNvPr>
          <p:cNvGraphicFramePr/>
          <p:nvPr>
            <p:extLst>
              <p:ext uri="{D42A27DB-BD31-4B8C-83A1-F6EECF244321}">
                <p14:modId xmlns:p14="http://schemas.microsoft.com/office/powerpoint/2010/main" val="1180376349"/>
              </p:ext>
            </p:extLst>
          </p:nvPr>
        </p:nvGraphicFramePr>
        <p:xfrm>
          <a:off x="952500" y="1939108"/>
          <a:ext cx="10352810" cy="41107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2965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Place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get the product / service to the customer?</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3987081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2CD7B19-A589-4E54-A50F-29F1F47AECB1}"/>
              </a:ext>
            </a:extLst>
          </p:cNvPr>
          <p:cNvSpPr>
            <a:spLocks noGrp="1"/>
          </p:cNvSpPr>
          <p:nvPr>
            <p:ph type="title"/>
          </p:nvPr>
        </p:nvSpPr>
        <p:spPr>
          <a:xfrm>
            <a:off x="413657" y="130630"/>
            <a:ext cx="8229600" cy="1143000"/>
          </a:xfrm>
        </p:spPr>
        <p:txBody>
          <a:bodyPr>
            <a:normAutofit/>
          </a:bodyPr>
          <a:lstStyle/>
          <a:p>
            <a:r>
              <a:rPr lang="en-GB" altLang="en-US" sz="6600" b="1">
                <a:latin typeface="Arial"/>
                <a:cs typeface="Arial"/>
              </a:rPr>
              <a:t>Place/Distribution</a:t>
            </a:r>
            <a:endParaRPr lang="en-GB" altLang="en-US" sz="6600" b="1" dirty="0">
              <a:latin typeface="Arial" panose="020B0604020202020204" pitchFamily="34" charset="0"/>
              <a:cs typeface="Arial" panose="020B0604020202020204" pitchFamily="34" charset="0"/>
            </a:endParaRPr>
          </a:p>
        </p:txBody>
      </p:sp>
      <p:sp>
        <p:nvSpPr>
          <p:cNvPr id="15363" name="Content Placeholder 2">
            <a:extLst>
              <a:ext uri="{FF2B5EF4-FFF2-40B4-BE49-F238E27FC236}">
                <a16:creationId xmlns:a16="http://schemas.microsoft.com/office/drawing/2014/main" id="{D09AF825-7042-48FA-AB7C-8B70926CB8A9}"/>
              </a:ext>
            </a:extLst>
          </p:cNvPr>
          <p:cNvSpPr>
            <a:spLocks noGrp="1"/>
          </p:cNvSpPr>
          <p:nvPr>
            <p:ph idx="1"/>
          </p:nvPr>
        </p:nvSpPr>
        <p:spPr>
          <a:xfrm>
            <a:off x="596537" y="1273630"/>
            <a:ext cx="10998926" cy="4744126"/>
          </a:xfrm>
        </p:spPr>
        <p:txBody>
          <a:bodyPr>
            <a:noAutofit/>
          </a:bodyPr>
          <a:lstStyle/>
          <a:p>
            <a:r>
              <a:rPr lang="en-GB" altLang="en-US" sz="2800" dirty="0">
                <a:latin typeface="Arial" panose="020B0604020202020204" pitchFamily="34" charset="0"/>
                <a:cs typeface="Arial" panose="020B0604020202020204" pitchFamily="34" charset="0"/>
              </a:rPr>
              <a:t>What will your distribution strategy/channels be?</a:t>
            </a:r>
          </a:p>
          <a:p>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will you get the product to the customer?</a:t>
            </a:r>
          </a:p>
          <a:p>
            <a:pPr lvl="1"/>
            <a:r>
              <a:rPr lang="en-GB" altLang="en-US" sz="2800" dirty="0">
                <a:latin typeface="Arial" panose="020B0604020202020204" pitchFamily="34" charset="0"/>
                <a:cs typeface="Arial" panose="020B0604020202020204" pitchFamily="34" charset="0"/>
              </a:rPr>
              <a:t>Direct Sales, agents, wholesalers, retailers, export agents?</a:t>
            </a:r>
          </a:p>
          <a:p>
            <a:pPr marL="274320" lvl="1"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help you achieve your marketing objectives?</a:t>
            </a:r>
          </a:p>
          <a:p>
            <a:pPr marL="0" indent="0">
              <a:buNone/>
            </a:pPr>
            <a:endParaRPr lang="en-GB" altLang="en-US" sz="1000" dirty="0">
              <a:latin typeface="Arial" panose="020B0604020202020204" pitchFamily="34" charset="0"/>
              <a:cs typeface="Arial" panose="020B0604020202020204" pitchFamily="34" charset="0"/>
            </a:endParaRPr>
          </a:p>
          <a:p>
            <a:r>
              <a:rPr lang="en-GB" altLang="en-US" sz="2800" dirty="0">
                <a:latin typeface="Arial" panose="020B0604020202020204" pitchFamily="34" charset="0"/>
                <a:cs typeface="Arial" panose="020B0604020202020204" pitchFamily="34" charset="0"/>
              </a:rPr>
              <a:t>How does this fit with the image you are trying to project?... Perception</a:t>
            </a:r>
          </a:p>
          <a:p>
            <a:endParaRPr lang="en-GB" altLang="en-US" sz="1600" dirty="0"/>
          </a:p>
          <a:p>
            <a:endParaRPr lang="en-GB" altLang="en-US" sz="16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536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39A14-E18C-55D7-9485-87CE7E4FEA17}"/>
              </a:ext>
            </a:extLst>
          </p:cNvPr>
          <p:cNvSpPr>
            <a:spLocks noGrp="1"/>
          </p:cNvSpPr>
          <p:nvPr>
            <p:ph type="title"/>
          </p:nvPr>
        </p:nvSpPr>
        <p:spPr>
          <a:xfrm>
            <a:off x="581192" y="702156"/>
            <a:ext cx="11029616" cy="1188720"/>
          </a:xfrm>
        </p:spPr>
        <p:txBody>
          <a:bodyPr>
            <a:normAutofit/>
          </a:bodyPr>
          <a:lstStyle/>
          <a:p>
            <a:r>
              <a:rPr lang="en-GB" b="1" dirty="0">
                <a:latin typeface="Arial" panose="020B0604020202020204" pitchFamily="34" charset="0"/>
                <a:cs typeface="Arial" panose="020B0604020202020204" pitchFamily="34" charset="0"/>
              </a:rPr>
              <a:t>Distribution</a:t>
            </a:r>
          </a:p>
        </p:txBody>
      </p:sp>
      <p:pic>
        <p:nvPicPr>
          <p:cNvPr id="6" name="Picture 5" descr="Cardboard boxes on conveyor belt">
            <a:extLst>
              <a:ext uri="{FF2B5EF4-FFF2-40B4-BE49-F238E27FC236}">
                <a16:creationId xmlns:a16="http://schemas.microsoft.com/office/drawing/2014/main" id="{68800BA7-BFA6-326F-1341-7C1E3C723ACE}"/>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r="-3" b="-3"/>
          <a:stretch/>
        </p:blipFill>
        <p:spPr>
          <a:xfrm>
            <a:off x="581192" y="3187918"/>
            <a:ext cx="3850621" cy="2816850"/>
          </a:xfrm>
          <a:prstGeom prst="rect">
            <a:avLst/>
          </a:prstGeom>
          <a:noFill/>
        </p:spPr>
      </p:pic>
      <p:sp>
        <p:nvSpPr>
          <p:cNvPr id="3" name="Content Placeholder 2">
            <a:extLst>
              <a:ext uri="{FF2B5EF4-FFF2-40B4-BE49-F238E27FC236}">
                <a16:creationId xmlns:a16="http://schemas.microsoft.com/office/drawing/2014/main" id="{335C58F9-EACB-4CB4-F2D2-1CFC1E1A026A}"/>
              </a:ext>
            </a:extLst>
          </p:cNvPr>
          <p:cNvSpPr>
            <a:spLocks noGrp="1"/>
          </p:cNvSpPr>
          <p:nvPr>
            <p:ph idx="1"/>
          </p:nvPr>
        </p:nvSpPr>
        <p:spPr>
          <a:xfrm>
            <a:off x="4661941" y="1257786"/>
            <a:ext cx="7458939" cy="4898058"/>
          </a:xfrm>
        </p:spPr>
        <p:txBody>
          <a:bodyPr>
            <a:normAutofit/>
          </a:bodyPr>
          <a:lstStyle/>
          <a:p>
            <a:r>
              <a:rPr lang="en-GB" sz="2400" b="1" dirty="0">
                <a:solidFill>
                  <a:srgbClr val="00B0F0"/>
                </a:solidFill>
                <a:latin typeface="Arial" panose="020B0604020202020204" pitchFamily="34" charset="0"/>
                <a:cs typeface="Arial" panose="020B0604020202020204" pitchFamily="34" charset="0"/>
              </a:rPr>
              <a:t>Distribution </a:t>
            </a:r>
            <a:r>
              <a:rPr lang="en-GB" sz="2400" dirty="0">
                <a:latin typeface="Arial" panose="020B0604020202020204" pitchFamily="34" charset="0"/>
                <a:cs typeface="Arial" panose="020B0604020202020204" pitchFamily="34" charset="0"/>
              </a:rPr>
              <a:t>is the process of moving products from its manufacturing source to its customers.</a:t>
            </a:r>
          </a:p>
          <a:p>
            <a:r>
              <a:rPr lang="en-GB" sz="2400" dirty="0">
                <a:latin typeface="Arial" panose="020B0604020202020204" pitchFamily="34" charset="0"/>
                <a:cs typeface="Arial" panose="020B0604020202020204" pitchFamily="34" charset="0"/>
              </a:rPr>
              <a:t>Two forms of Distribution</a:t>
            </a:r>
          </a:p>
          <a:p>
            <a:endParaRPr lang="en-GB" sz="2400" dirty="0">
              <a:latin typeface="Arial" panose="020B0604020202020204" pitchFamily="34" charset="0"/>
              <a:cs typeface="Arial" panose="020B0604020202020204" pitchFamily="34" charset="0"/>
            </a:endParaRPr>
          </a:p>
          <a:p>
            <a:r>
              <a:rPr lang="en-GB" sz="1800" dirty="0"/>
              <a:t>:</a:t>
            </a:r>
          </a:p>
          <a:p>
            <a:pPr lvl="1"/>
            <a:r>
              <a:rPr lang="en-GB" sz="2400" b="1" dirty="0">
                <a:solidFill>
                  <a:srgbClr val="00B0F0"/>
                </a:solidFill>
                <a:latin typeface="Arial" panose="020B0604020202020204" pitchFamily="34" charset="0"/>
                <a:cs typeface="Arial" panose="020B0604020202020204" pitchFamily="34" charset="0"/>
              </a:rPr>
              <a:t>Indirect </a:t>
            </a: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endParaRPr lang="en-GB" sz="1800" b="1" dirty="0">
              <a:solidFill>
                <a:srgbClr val="00B0F0"/>
              </a:solidFill>
            </a:endParaRPr>
          </a:p>
          <a:p>
            <a:pPr lvl="1"/>
            <a:r>
              <a:rPr lang="en-GB" sz="2400" b="1" dirty="0">
                <a:solidFill>
                  <a:srgbClr val="00B0F0"/>
                </a:solidFill>
                <a:latin typeface="Arial" panose="020B0604020202020204" pitchFamily="34" charset="0"/>
                <a:cs typeface="Arial" panose="020B0604020202020204" pitchFamily="34" charset="0"/>
              </a:rPr>
              <a:t>Direct </a:t>
            </a:r>
          </a:p>
        </p:txBody>
      </p:sp>
      <p:sp>
        <p:nvSpPr>
          <p:cNvPr id="4" name="Footer Placeholder 3">
            <a:extLst>
              <a:ext uri="{FF2B5EF4-FFF2-40B4-BE49-F238E27FC236}">
                <a16:creationId xmlns:a16="http://schemas.microsoft.com/office/drawing/2014/main" id="{2BBC9523-2517-EA48-EBC4-574D9EE3ED4A}"/>
              </a:ext>
            </a:extLst>
          </p:cNvPr>
          <p:cNvSpPr>
            <a:spLocks noGrp="1"/>
          </p:cNvSpPr>
          <p:nvPr>
            <p:ph type="ftr" sz="quarter" idx="11"/>
          </p:nvPr>
        </p:nvSpPr>
        <p:spPr>
          <a:xfrm>
            <a:off x="581192" y="6423914"/>
            <a:ext cx="6917210" cy="365125"/>
          </a:xfrm>
        </p:spPr>
        <p:txBody>
          <a:bodyPr>
            <a:normAutofit/>
          </a:bodyPr>
          <a:lstStyle/>
          <a:p>
            <a:endParaRPr lang="en-US">
              <a:solidFill>
                <a:srgbClr val="2BE1A9"/>
              </a:solidFill>
            </a:endParaRPr>
          </a:p>
        </p:txBody>
      </p:sp>
      <p:sp>
        <p:nvSpPr>
          <p:cNvPr id="5" name="Slide Number Placeholder 4">
            <a:extLst>
              <a:ext uri="{FF2B5EF4-FFF2-40B4-BE49-F238E27FC236}">
                <a16:creationId xmlns:a16="http://schemas.microsoft.com/office/drawing/2014/main" id="{0CF27732-BDE8-8441-1E63-D096DF0EB39C}"/>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solidFill>
                  <a:srgbClr val="2BE1A9"/>
                </a:solidFill>
              </a:rPr>
              <a:pPr>
                <a:spcAft>
                  <a:spcPts val="600"/>
                </a:spcAft>
              </a:pPr>
              <a:t>29</a:t>
            </a:fld>
            <a:endParaRPr lang="en-US">
              <a:solidFill>
                <a:srgbClr val="2BE1A9"/>
              </a:solidFill>
            </a:endParaRPr>
          </a:p>
        </p:txBody>
      </p:sp>
      <p:pic>
        <p:nvPicPr>
          <p:cNvPr id="9" name="Picture 8">
            <a:extLst>
              <a:ext uri="{FF2B5EF4-FFF2-40B4-BE49-F238E27FC236}">
                <a16:creationId xmlns:a16="http://schemas.microsoft.com/office/drawing/2014/main" id="{843C2A66-6005-7C6A-6C87-BBB96DB87E8B}"/>
              </a:ext>
            </a:extLst>
          </p:cNvPr>
          <p:cNvPicPr>
            <a:picLocks noChangeAspect="1"/>
          </p:cNvPicPr>
          <p:nvPr/>
        </p:nvPicPr>
        <p:blipFill>
          <a:blip r:embed="rId4"/>
          <a:stretch>
            <a:fillRect/>
          </a:stretch>
        </p:blipFill>
        <p:spPr>
          <a:xfrm>
            <a:off x="6580682" y="3293782"/>
            <a:ext cx="5339197" cy="2417470"/>
          </a:xfrm>
          <a:prstGeom prst="rect">
            <a:avLst/>
          </a:prstGeom>
        </p:spPr>
      </p:pic>
    </p:spTree>
    <p:extLst>
      <p:ext uri="{BB962C8B-B14F-4D97-AF65-F5344CB8AC3E}">
        <p14:creationId xmlns:p14="http://schemas.microsoft.com/office/powerpoint/2010/main" val="788584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Promotion</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we communicate with customers and other stakeholders?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141689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E7CD8BE-6F4F-4DF3-BCBD-31DB4EC14F84}"/>
              </a:ext>
            </a:extLst>
          </p:cNvPr>
          <p:cNvSpPr>
            <a:spLocks noGrp="1"/>
          </p:cNvSpPr>
          <p:nvPr>
            <p:ph type="title"/>
          </p:nvPr>
        </p:nvSpPr>
        <p:spPr>
          <a:xfrm>
            <a:off x="484741" y="500011"/>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Promotion</a:t>
            </a:r>
            <a:r>
              <a:rPr lang="en-GB" altLang="en-US" sz="6600" b="1" dirty="0"/>
              <a:t> </a:t>
            </a:r>
          </a:p>
        </p:txBody>
      </p:sp>
      <p:sp>
        <p:nvSpPr>
          <p:cNvPr id="16387" name="Content Placeholder 2">
            <a:extLst>
              <a:ext uri="{FF2B5EF4-FFF2-40B4-BE49-F238E27FC236}">
                <a16:creationId xmlns:a16="http://schemas.microsoft.com/office/drawing/2014/main" id="{97A5E5F2-AD68-49BB-8AB3-29A82E3235AC}"/>
              </a:ext>
            </a:extLst>
          </p:cNvPr>
          <p:cNvSpPr>
            <a:spLocks noGrp="1"/>
          </p:cNvSpPr>
          <p:nvPr>
            <p:ph idx="1"/>
          </p:nvPr>
        </p:nvSpPr>
        <p:spPr>
          <a:xfrm>
            <a:off x="758537" y="1643011"/>
            <a:ext cx="10580024" cy="4714978"/>
          </a:xfrm>
        </p:spPr>
        <p:txBody>
          <a:bodyPr>
            <a:normAutofit/>
          </a:bodyPr>
          <a:lstStyle/>
          <a:p>
            <a:r>
              <a:rPr lang="en-GB" altLang="en-US" sz="3000" dirty="0">
                <a:latin typeface="Arial" panose="020B0604020202020204" pitchFamily="34" charset="0"/>
                <a:cs typeface="Arial" panose="020B0604020202020204" pitchFamily="34" charset="0"/>
              </a:rPr>
              <a:t>Strategies to make consumers aware of the product/service</a:t>
            </a:r>
          </a:p>
          <a:p>
            <a:pPr marL="0" indent="0">
              <a:buNone/>
            </a:pPr>
            <a:endParaRPr lang="en-GB" altLang="en-US" sz="1000" dirty="0">
              <a:latin typeface="Arial" panose="020B0604020202020204" pitchFamily="34" charset="0"/>
              <a:cs typeface="Arial" panose="020B0604020202020204" pitchFamily="34" charset="0"/>
            </a:endParaRPr>
          </a:p>
          <a:p>
            <a:endParaRPr lang="en-GB" altLang="en-US" sz="1000" dirty="0">
              <a:latin typeface="Arial" panose="020B0604020202020204" pitchFamily="34" charset="0"/>
              <a:cs typeface="Arial" panose="020B0604020202020204" pitchFamily="34" charset="0"/>
            </a:endParaRPr>
          </a:p>
          <a:p>
            <a:r>
              <a:rPr lang="en-GB" sz="3000" dirty="0">
                <a:latin typeface="Arial" panose="020B0604020202020204" pitchFamily="34" charset="0"/>
                <a:cs typeface="Arial" panose="020B0604020202020204" pitchFamily="34" charset="0"/>
              </a:rPr>
              <a:t>Inform or persuade target audiences of the relative merits of a product, service, brand… </a:t>
            </a:r>
          </a:p>
          <a:p>
            <a:endParaRPr lang="en-GB" altLang="en-US" sz="3000" dirty="0">
              <a:latin typeface="Arial" panose="020B0604020202020204" pitchFamily="34" charset="0"/>
              <a:cs typeface="Arial" panose="020B0604020202020204" pitchFamily="34" charset="0"/>
            </a:endParaRPr>
          </a:p>
          <a:p>
            <a:r>
              <a:rPr lang="en-GB" altLang="en-US" sz="3000" dirty="0">
                <a:latin typeface="Arial" panose="020B0604020202020204" pitchFamily="34" charset="0"/>
                <a:cs typeface="Arial" panose="020B0604020202020204" pitchFamily="34" charset="0"/>
              </a:rPr>
              <a:t>The only element of the Marketing Mix with its own sub mix of promotional tools.</a:t>
            </a:r>
          </a:p>
          <a:p>
            <a:endParaRPr lang="en-GB" altLang="en-US"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2A671-30CB-5BEA-3984-26F07F447E1F}"/>
              </a:ext>
            </a:extLst>
          </p:cNvPr>
          <p:cNvSpPr>
            <a:spLocks noGrp="1"/>
          </p:cNvSpPr>
          <p:nvPr>
            <p:ph type="title"/>
          </p:nvPr>
        </p:nvSpPr>
        <p:spPr>
          <a:xfrm>
            <a:off x="601255" y="702155"/>
            <a:ext cx="3409783" cy="1300365"/>
          </a:xfrm>
        </p:spPr>
        <p:txBody>
          <a:bodyPr>
            <a:normAutofit/>
          </a:bodyPr>
          <a:lstStyle/>
          <a:p>
            <a:r>
              <a:rPr lang="en-GB" b="1" dirty="0">
                <a:solidFill>
                  <a:schemeClr val="tx1"/>
                </a:solidFill>
                <a:latin typeface="Arial" panose="020B0604020202020204" pitchFamily="34" charset="0"/>
                <a:cs typeface="Arial" panose="020B0604020202020204" pitchFamily="34" charset="0"/>
              </a:rPr>
              <a:t>Promotion</a:t>
            </a:r>
          </a:p>
        </p:txBody>
      </p:sp>
      <p:sp>
        <p:nvSpPr>
          <p:cNvPr id="3" name="Content Placeholder 2">
            <a:extLst>
              <a:ext uri="{FF2B5EF4-FFF2-40B4-BE49-F238E27FC236}">
                <a16:creationId xmlns:a16="http://schemas.microsoft.com/office/drawing/2014/main" id="{4546F1DB-6A62-D86A-BCAC-2DDC6B0BFFDC}"/>
              </a:ext>
            </a:extLst>
          </p:cNvPr>
          <p:cNvSpPr>
            <a:spLocks noGrp="1"/>
          </p:cNvSpPr>
          <p:nvPr>
            <p:ph idx="1"/>
          </p:nvPr>
        </p:nvSpPr>
        <p:spPr>
          <a:xfrm>
            <a:off x="601255" y="2177142"/>
            <a:ext cx="3409782" cy="3823607"/>
          </a:xfrm>
        </p:spPr>
        <p:txBody>
          <a:bodyPr>
            <a:normAutofit lnSpcReduction="10000"/>
          </a:bodyPr>
          <a:lstStyle/>
          <a:p>
            <a:r>
              <a:rPr lang="en-GB" sz="2000" dirty="0">
                <a:latin typeface="Arial" panose="020B0604020202020204" pitchFamily="34" charset="0"/>
                <a:cs typeface="Arial" panose="020B0604020202020204" pitchFamily="34" charset="0"/>
              </a:rPr>
              <a:t>Various methods of </a:t>
            </a:r>
            <a:r>
              <a:rPr lang="en-GB" sz="2000" b="1" i="1" dirty="0">
                <a:latin typeface="Arial" panose="020B0604020202020204" pitchFamily="34" charset="0"/>
                <a:cs typeface="Arial" panose="020B0604020202020204" pitchFamily="34" charset="0"/>
              </a:rPr>
              <a:t>communicating</a:t>
            </a:r>
            <a:r>
              <a:rPr lang="en-GB" sz="2000" dirty="0">
                <a:latin typeface="Arial" panose="020B0604020202020204" pitchFamily="34" charset="0"/>
                <a:cs typeface="Arial" panose="020B0604020202020204" pitchFamily="34" charset="0"/>
              </a:rPr>
              <a:t> with your target audience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Aims to raise </a:t>
            </a:r>
            <a:r>
              <a:rPr lang="en-GB" sz="2000" b="1" i="1" dirty="0">
                <a:latin typeface="Arial" panose="020B0604020202020204" pitchFamily="34" charset="0"/>
                <a:cs typeface="Arial" panose="020B0604020202020204" pitchFamily="34" charset="0"/>
              </a:rPr>
              <a:t>awareness</a:t>
            </a:r>
            <a:r>
              <a:rPr lang="en-GB" sz="2000" dirty="0">
                <a:latin typeface="Arial" panose="020B0604020202020204" pitchFamily="34" charset="0"/>
                <a:cs typeface="Arial" panose="020B0604020202020204" pitchFamily="34" charset="0"/>
              </a:rPr>
              <a:t> of an organisation’s product or service to </a:t>
            </a:r>
            <a:r>
              <a:rPr lang="en-GB" sz="2000" b="1" i="1" dirty="0">
                <a:latin typeface="Arial" panose="020B0604020202020204" pitchFamily="34" charset="0"/>
                <a:cs typeface="Arial" panose="020B0604020202020204" pitchFamily="34" charset="0"/>
              </a:rPr>
              <a:t>generate sales</a:t>
            </a:r>
          </a:p>
          <a:p>
            <a:endParaRPr lang="en-GB" sz="2000" b="1" i="1"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 common model for doing this is the AIDA model</a:t>
            </a:r>
          </a:p>
        </p:txBody>
      </p:sp>
      <p:pic>
        <p:nvPicPr>
          <p:cNvPr id="6" name="Picture 5">
            <a:extLst>
              <a:ext uri="{FF2B5EF4-FFF2-40B4-BE49-F238E27FC236}">
                <a16:creationId xmlns:a16="http://schemas.microsoft.com/office/drawing/2014/main" id="{88F83090-4C90-42FB-252A-0C187997D092}"/>
              </a:ext>
            </a:extLst>
          </p:cNvPr>
          <p:cNvPicPr>
            <a:picLocks noChangeAspect="1"/>
          </p:cNvPicPr>
          <p:nvPr/>
        </p:nvPicPr>
        <p:blipFill>
          <a:blip r:embed="rId3"/>
          <a:stretch>
            <a:fillRect/>
          </a:stretch>
        </p:blipFill>
        <p:spPr>
          <a:xfrm>
            <a:off x="4273435" y="723261"/>
            <a:ext cx="7745005" cy="5502917"/>
          </a:xfrm>
          <a:prstGeom prst="rect">
            <a:avLst/>
          </a:prstGeom>
        </p:spPr>
      </p:pic>
      <p:sp>
        <p:nvSpPr>
          <p:cNvPr id="4" name="Footer Placeholder 3">
            <a:extLst>
              <a:ext uri="{FF2B5EF4-FFF2-40B4-BE49-F238E27FC236}">
                <a16:creationId xmlns:a16="http://schemas.microsoft.com/office/drawing/2014/main" id="{274D5DC3-1807-AC4B-A5DB-83975CDBB7A7}"/>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79D0D"/>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8682D4EC-1DC8-4F5D-CD83-944163653F9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32</a:t>
            </a:fld>
            <a:endParaRPr kumimoji="0" lang="en-US" sz="900" b="0" i="0" u="none" strike="noStrike" kern="1200" cap="none" spc="0" normalizeH="0" baseline="0" noProof="0">
              <a:ln>
                <a:noFill/>
              </a:ln>
              <a:solidFill>
                <a:srgbClr val="F79D0D"/>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187818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FAD66-2FF5-6362-A1BB-7A583D5056F1}"/>
              </a:ext>
            </a:extLst>
          </p:cNvPr>
          <p:cNvSpPr>
            <a:spLocks noGrp="1"/>
          </p:cNvSpPr>
          <p:nvPr>
            <p:ph type="title"/>
          </p:nvPr>
        </p:nvSpPr>
        <p:spPr>
          <a:xfrm>
            <a:off x="672279" y="773799"/>
            <a:ext cx="4679209" cy="602306"/>
          </a:xfrm>
        </p:spPr>
        <p:txBody>
          <a:bodyPr>
            <a:normAutofit fontScale="90000"/>
          </a:bodyPr>
          <a:lstStyle/>
          <a:p>
            <a:r>
              <a:rPr lang="en-GB" b="1" dirty="0">
                <a:solidFill>
                  <a:schemeClr val="tx1"/>
                </a:solidFill>
                <a:latin typeface="Arial" panose="020B0604020202020204" pitchFamily="34" charset="0"/>
                <a:cs typeface="Arial" panose="020B0604020202020204" pitchFamily="34" charset="0"/>
              </a:rPr>
              <a:t>Promotions Mix</a:t>
            </a:r>
          </a:p>
        </p:txBody>
      </p:sp>
      <p:sp>
        <p:nvSpPr>
          <p:cNvPr id="3" name="Content Placeholder 2">
            <a:extLst>
              <a:ext uri="{FF2B5EF4-FFF2-40B4-BE49-F238E27FC236}">
                <a16:creationId xmlns:a16="http://schemas.microsoft.com/office/drawing/2014/main" id="{92C8C0B5-96D2-0B0B-8394-ACDF15D075E8}"/>
              </a:ext>
            </a:extLst>
          </p:cNvPr>
          <p:cNvSpPr>
            <a:spLocks noGrp="1"/>
          </p:cNvSpPr>
          <p:nvPr>
            <p:ph idx="1"/>
          </p:nvPr>
        </p:nvSpPr>
        <p:spPr>
          <a:xfrm>
            <a:off x="340311" y="1483360"/>
            <a:ext cx="5690632" cy="4724607"/>
          </a:xfrm>
        </p:spPr>
        <p:txBody>
          <a:bodyPr anchor="t">
            <a:noAutofit/>
          </a:bodyPr>
          <a:lstStyle/>
          <a:p>
            <a:pPr>
              <a:lnSpc>
                <a:spcPct val="90000"/>
              </a:lnSpc>
            </a:pPr>
            <a:r>
              <a:rPr lang="en-GB" sz="2000" dirty="0">
                <a:latin typeface="Arial" panose="020B0604020202020204" pitchFamily="34" charset="0"/>
                <a:cs typeface="Arial" panose="020B0604020202020204" pitchFamily="34" charset="0"/>
              </a:rPr>
              <a:t>Refers to the specific blend of tools the company can use to communicate customer value and build customer relationships persuasively</a:t>
            </a:r>
          </a:p>
          <a:p>
            <a:pPr>
              <a:lnSpc>
                <a:spcPct val="90000"/>
              </a:lnSpc>
            </a:pPr>
            <a:r>
              <a:rPr lang="en-GB" sz="2000" dirty="0">
                <a:latin typeface="Arial" panose="020B0604020202020204" pitchFamily="34" charset="0"/>
                <a:cs typeface="Arial" panose="020B0604020202020204" pitchFamily="34" charset="0"/>
              </a:rPr>
              <a:t>The core of any promotions mix includes six key elements:</a:t>
            </a:r>
          </a:p>
          <a:p>
            <a:pPr lvl="1">
              <a:lnSpc>
                <a:spcPct val="90000"/>
              </a:lnSpc>
            </a:pPr>
            <a:r>
              <a:rPr lang="en-GB" sz="2000" dirty="0">
                <a:latin typeface="Arial" panose="020B0604020202020204" pitchFamily="34" charset="0"/>
                <a:cs typeface="Arial" panose="020B0604020202020204" pitchFamily="34" charset="0"/>
              </a:rPr>
              <a:t>Advertising</a:t>
            </a:r>
          </a:p>
          <a:p>
            <a:pPr lvl="1">
              <a:lnSpc>
                <a:spcPct val="90000"/>
              </a:lnSpc>
            </a:pPr>
            <a:r>
              <a:rPr lang="en-GB" sz="2000" dirty="0">
                <a:latin typeface="Arial" panose="020B0604020202020204" pitchFamily="34" charset="0"/>
                <a:cs typeface="Arial" panose="020B0604020202020204" pitchFamily="34" charset="0"/>
              </a:rPr>
              <a:t>Sales promotion</a:t>
            </a:r>
          </a:p>
          <a:p>
            <a:pPr lvl="1">
              <a:lnSpc>
                <a:spcPct val="90000"/>
              </a:lnSpc>
            </a:pPr>
            <a:r>
              <a:rPr lang="en-GB" sz="2000" dirty="0">
                <a:latin typeface="Arial" panose="020B0604020202020204" pitchFamily="34" charset="0"/>
                <a:cs typeface="Arial" panose="020B0604020202020204" pitchFamily="34" charset="0"/>
              </a:rPr>
              <a:t>Personal selling</a:t>
            </a:r>
          </a:p>
          <a:p>
            <a:pPr lvl="1">
              <a:lnSpc>
                <a:spcPct val="90000"/>
              </a:lnSpc>
            </a:pPr>
            <a:r>
              <a:rPr lang="en-GB" sz="2000" dirty="0">
                <a:latin typeface="Arial" panose="020B0604020202020204" pitchFamily="34" charset="0"/>
                <a:cs typeface="Arial" panose="020B0604020202020204" pitchFamily="34" charset="0"/>
              </a:rPr>
              <a:t>Public relations (PR)</a:t>
            </a:r>
          </a:p>
          <a:p>
            <a:pPr lvl="1">
              <a:lnSpc>
                <a:spcPct val="90000"/>
              </a:lnSpc>
            </a:pPr>
            <a:r>
              <a:rPr lang="en-GB" sz="2000" dirty="0">
                <a:latin typeface="Arial" panose="020B0604020202020204" pitchFamily="34" charset="0"/>
                <a:cs typeface="Arial" panose="020B0604020202020204" pitchFamily="34" charset="0"/>
              </a:rPr>
              <a:t>Direct marketing</a:t>
            </a:r>
          </a:p>
          <a:p>
            <a:pPr lvl="1">
              <a:lnSpc>
                <a:spcPct val="90000"/>
              </a:lnSpc>
            </a:pPr>
            <a:r>
              <a:rPr lang="en-GB" sz="2000" dirty="0">
                <a:latin typeface="Arial" panose="020B0604020202020204" pitchFamily="34" charset="0"/>
                <a:cs typeface="Arial" panose="020B0604020202020204" pitchFamily="34" charset="0"/>
              </a:rPr>
              <a:t>Digital marketing</a:t>
            </a:r>
          </a:p>
        </p:txBody>
      </p:sp>
      <p:pic>
        <p:nvPicPr>
          <p:cNvPr id="7" name="Picture 6" descr="Group of cupcakes">
            <a:extLst>
              <a:ext uri="{FF2B5EF4-FFF2-40B4-BE49-F238E27FC236}">
                <a16:creationId xmlns:a16="http://schemas.microsoft.com/office/drawing/2014/main" id="{76C8111D-C9A1-D801-B4BB-ED236D0F7644}"/>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6409633" y="1213980"/>
            <a:ext cx="4847042" cy="3739693"/>
          </a:xfrm>
          <a:prstGeom prst="rect">
            <a:avLst/>
          </a:prstGeom>
        </p:spPr>
      </p:pic>
      <p:sp>
        <p:nvSpPr>
          <p:cNvPr id="4" name="Footer Placeholder 3">
            <a:extLst>
              <a:ext uri="{FF2B5EF4-FFF2-40B4-BE49-F238E27FC236}">
                <a16:creationId xmlns:a16="http://schemas.microsoft.com/office/drawing/2014/main" id="{2BE88D16-8752-4279-41F7-E3011A522171}"/>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DD22172D-51CC-2E05-DF97-74F4BE4A6459}"/>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E4E027C-7B02-C182-08B1-AA9A8E00538C}"/>
              </a:ext>
            </a:extLst>
          </p:cNvPr>
          <p:cNvSpPr txBox="1"/>
          <p:nvPr/>
        </p:nvSpPr>
        <p:spPr>
          <a:xfrm>
            <a:off x="446535" y="5777580"/>
            <a:ext cx="11405154" cy="424732"/>
          </a:xfrm>
          <a:prstGeom prst="rect">
            <a:avLst/>
          </a:prstGeom>
          <a:noFill/>
        </p:spPr>
        <p:txBody>
          <a:bodyPr wrap="square">
            <a:spAutoFit/>
          </a:bodyPr>
          <a:lstStyle/>
          <a:p>
            <a:pPr>
              <a:lnSpc>
                <a:spcPct val="90000"/>
              </a:lnSpc>
            </a:pPr>
            <a:r>
              <a:rPr lang="en-GB" sz="2400" b="1" dirty="0">
                <a:solidFill>
                  <a:srgbClr val="C00000"/>
                </a:solidFill>
              </a:rPr>
              <a:t>The Promotions Mix is often what people think ‘Marketing’ is, as it is most visible</a:t>
            </a:r>
          </a:p>
        </p:txBody>
      </p:sp>
    </p:spTree>
    <p:extLst>
      <p:ext uri="{BB962C8B-B14F-4D97-AF65-F5344CB8AC3E}">
        <p14:creationId xmlns:p14="http://schemas.microsoft.com/office/powerpoint/2010/main" val="39263843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B735-C48D-41C5-A759-444F2186826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F86E4CF-BEB2-F526-6D3A-BC9B6428363D}"/>
              </a:ext>
            </a:extLst>
          </p:cNvPr>
          <p:cNvPicPr>
            <a:picLocks noGrp="1" noRot="1" noChangeAspect="1"/>
          </p:cNvPicPr>
          <p:nvPr>
            <p:ph idx="1"/>
            <a:videoFile r:link="rId1"/>
          </p:nvPr>
        </p:nvPicPr>
        <p:blipFill>
          <a:blip r:embed="rId3"/>
          <a:stretch>
            <a:fillRect/>
          </a:stretch>
        </p:blipFill>
        <p:spPr>
          <a:xfrm>
            <a:off x="-35731" y="-50724"/>
            <a:ext cx="12227731" cy="6908724"/>
          </a:xfrm>
          <a:prstGeom prst="rect">
            <a:avLst/>
          </a:prstGeom>
        </p:spPr>
      </p:pic>
    </p:spTree>
    <p:extLst>
      <p:ext uri="{BB962C8B-B14F-4D97-AF65-F5344CB8AC3E}">
        <p14:creationId xmlns:p14="http://schemas.microsoft.com/office/powerpoint/2010/main" val="471872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People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How do the people in the business affect customers?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2466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F21036CC-92FC-4528-AE21-5EF0CE9F83FF}"/>
              </a:ext>
            </a:extLst>
          </p:cNvPr>
          <p:cNvSpPr>
            <a:spLocks noGrp="1"/>
          </p:cNvSpPr>
          <p:nvPr>
            <p:ph type="title"/>
          </p:nvPr>
        </p:nvSpPr>
        <p:spPr>
          <a:xfrm>
            <a:off x="544286" y="541574"/>
            <a:ext cx="8229600" cy="1143000"/>
          </a:xfrm>
        </p:spPr>
        <p:txBody>
          <a:bodyPr>
            <a:normAutofit/>
          </a:bodyPr>
          <a:lstStyle/>
          <a:p>
            <a:r>
              <a:rPr lang="en-GB" altLang="en-US" sz="7200" b="1" dirty="0">
                <a:latin typeface="Arial" panose="020B0604020202020204" pitchFamily="34" charset="0"/>
                <a:cs typeface="Arial" panose="020B0604020202020204" pitchFamily="34" charset="0"/>
              </a:rPr>
              <a:t>People</a:t>
            </a:r>
            <a:r>
              <a:rPr lang="en-GB" altLang="en-US" sz="7200" b="1" dirty="0"/>
              <a:t> </a:t>
            </a:r>
          </a:p>
        </p:txBody>
      </p:sp>
      <p:sp>
        <p:nvSpPr>
          <p:cNvPr id="20483" name="Content Placeholder 2">
            <a:extLst>
              <a:ext uri="{FF2B5EF4-FFF2-40B4-BE49-F238E27FC236}">
                <a16:creationId xmlns:a16="http://schemas.microsoft.com/office/drawing/2014/main" id="{1E2EE5E2-D19C-436F-9BBB-2A1AF408A0B6}"/>
              </a:ext>
            </a:extLst>
          </p:cNvPr>
          <p:cNvSpPr>
            <a:spLocks noGrp="1"/>
          </p:cNvSpPr>
          <p:nvPr>
            <p:ph idx="1"/>
          </p:nvPr>
        </p:nvSpPr>
        <p:spPr>
          <a:xfrm>
            <a:off x="646176" y="1697104"/>
            <a:ext cx="11001538" cy="4776078"/>
          </a:xfrm>
        </p:spPr>
        <p:txBody>
          <a:bodyPr>
            <a:normAutofit lnSpcReduction="10000"/>
          </a:bodyPr>
          <a:lstStyle/>
          <a:p>
            <a:pPr marL="0" indent="0">
              <a:buNone/>
            </a:pPr>
            <a:r>
              <a:rPr lang="en-GB" altLang="en-US" sz="2400" dirty="0">
                <a:latin typeface="Arial" panose="020B0604020202020204" pitchFamily="34" charset="0"/>
                <a:cs typeface="Arial" panose="020B0604020202020204" pitchFamily="34" charset="0"/>
              </a:rPr>
              <a:t>Everyone who comes into contact with your customers will make an impression on them.</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Many customers do not separate the product or service from the staff member who provide it so people have a significant effect – positive or negative – on customer satisfaction</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600" dirty="0">
                <a:latin typeface="Arial" panose="020B0604020202020204" pitchFamily="34" charset="0"/>
                <a:cs typeface="Arial" panose="020B0604020202020204" pitchFamily="34" charset="0"/>
              </a:rPr>
              <a:t>Marketing is</a:t>
            </a:r>
            <a:r>
              <a:rPr lang="en-GB" altLang="en-US" sz="2600" b="1" dirty="0">
                <a:latin typeface="Arial" panose="020B0604020202020204" pitchFamily="34" charset="0"/>
                <a:cs typeface="Arial" panose="020B0604020202020204" pitchFamily="34" charset="0"/>
              </a:rPr>
              <a:t> everyone’s </a:t>
            </a:r>
            <a:r>
              <a:rPr lang="en-GB" altLang="en-US" sz="2600" dirty="0">
                <a:latin typeface="Arial" panose="020B0604020202020204" pitchFamily="34" charset="0"/>
                <a:cs typeface="Arial" panose="020B0604020202020204" pitchFamily="34" charset="0"/>
              </a:rPr>
              <a:t>responsibility:</a:t>
            </a:r>
          </a:p>
          <a:p>
            <a:pPr lvl="1"/>
            <a:r>
              <a:rPr lang="en-GB" altLang="en-US" sz="2600" dirty="0">
                <a:latin typeface="Arial" panose="020B0604020202020204" pitchFamily="34" charset="0"/>
                <a:cs typeface="Arial" panose="020B0604020202020204" pitchFamily="34" charset="0"/>
              </a:rPr>
              <a:t>Customer service </a:t>
            </a:r>
          </a:p>
          <a:p>
            <a:pPr lvl="1"/>
            <a:r>
              <a:rPr lang="en-GB" altLang="en-US" sz="2600" dirty="0">
                <a:latin typeface="Arial" panose="020B0604020202020204" pitchFamily="34" charset="0"/>
                <a:cs typeface="Arial" panose="020B0604020202020204" pitchFamily="34" charset="0"/>
              </a:rPr>
              <a:t>Product knowledge</a:t>
            </a:r>
          </a:p>
          <a:p>
            <a:pPr lvl="1"/>
            <a:r>
              <a:rPr lang="en-GB" altLang="en-US" sz="2600" dirty="0">
                <a:latin typeface="Arial" panose="020B0604020202020204" pitchFamily="34" charset="0"/>
                <a:cs typeface="Arial" panose="020B0604020202020204" pitchFamily="34" charset="0"/>
              </a:rPr>
              <a:t>Delivery staff</a:t>
            </a:r>
          </a:p>
          <a:p>
            <a:pPr lvl="1"/>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48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048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048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uiExpand="1"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Process</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pPr marL="0" indent="0">
              <a:buNone/>
            </a:pPr>
            <a:r>
              <a:rPr lang="en-GB" altLang="en-US" sz="3200" dirty="0">
                <a:solidFill>
                  <a:srgbClr val="FFFFFF"/>
                </a:solidFill>
                <a:latin typeface="Arial" panose="020B0604020202020204" pitchFamily="34" charset="0"/>
                <a:cs typeface="Arial" panose="020B0604020202020204" pitchFamily="34" charset="0"/>
              </a:rPr>
              <a:t>What processes are available to customers when they interact with the business?</a:t>
            </a:r>
          </a:p>
          <a:p>
            <a:pPr marL="822960" lvl="3" indent="0">
              <a:buNone/>
            </a:pPr>
            <a:r>
              <a:rPr lang="en-GB" altLang="en-US" sz="2000" dirty="0">
                <a:solidFill>
                  <a:srgbClr val="FFFFFF"/>
                </a:solidFill>
              </a:rPr>
              <a:t> </a:t>
            </a:r>
          </a:p>
        </p:txBody>
      </p:sp>
    </p:spTree>
    <p:extLst>
      <p:ext uri="{BB962C8B-B14F-4D97-AF65-F5344CB8AC3E}">
        <p14:creationId xmlns:p14="http://schemas.microsoft.com/office/powerpoint/2010/main" val="203304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1BBF02E-842D-42CC-B3ED-BB5EE4783EE9}"/>
              </a:ext>
            </a:extLst>
          </p:cNvPr>
          <p:cNvSpPr>
            <a:spLocks noGrp="1"/>
          </p:cNvSpPr>
          <p:nvPr>
            <p:ph type="title"/>
          </p:nvPr>
        </p:nvSpPr>
        <p:spPr>
          <a:xfrm>
            <a:off x="413658" y="336946"/>
            <a:ext cx="8229600" cy="1143000"/>
          </a:xfrm>
        </p:spPr>
        <p:txBody>
          <a:bodyPr>
            <a:normAutofit/>
          </a:bodyPr>
          <a:lstStyle/>
          <a:p>
            <a:r>
              <a:rPr lang="en-GB" altLang="en-US" sz="6600" b="1" dirty="0">
                <a:latin typeface="Arial" panose="020B0604020202020204" pitchFamily="34" charset="0"/>
                <a:cs typeface="Arial" panose="020B0604020202020204" pitchFamily="34" charset="0"/>
              </a:rPr>
              <a:t>Process</a:t>
            </a:r>
            <a:r>
              <a:rPr lang="en-GB" altLang="en-US" sz="6600" b="1" dirty="0"/>
              <a:t> </a:t>
            </a:r>
          </a:p>
        </p:txBody>
      </p:sp>
      <p:sp>
        <p:nvSpPr>
          <p:cNvPr id="3" name="Content Placeholder 2">
            <a:extLst>
              <a:ext uri="{FF2B5EF4-FFF2-40B4-BE49-F238E27FC236}">
                <a16:creationId xmlns:a16="http://schemas.microsoft.com/office/drawing/2014/main" id="{866D472B-9A38-420C-B064-17EC7E0BCE76}"/>
              </a:ext>
            </a:extLst>
          </p:cNvPr>
          <p:cNvSpPr>
            <a:spLocks noGrp="1"/>
          </p:cNvSpPr>
          <p:nvPr>
            <p:ph idx="1"/>
          </p:nvPr>
        </p:nvSpPr>
        <p:spPr>
          <a:xfrm>
            <a:off x="709752" y="1504187"/>
            <a:ext cx="10733314" cy="4661481"/>
          </a:xfrm>
        </p:spPr>
        <p:txBody>
          <a:bodyPr>
            <a:normAutofit/>
          </a:bodyPr>
          <a:lstStyle/>
          <a:p>
            <a:pPr algn="just">
              <a:defRPr/>
            </a:pPr>
            <a:r>
              <a:rPr lang="en-GB" sz="3500" dirty="0">
                <a:latin typeface="Arial" panose="020B0604020202020204" pitchFamily="34" charset="0"/>
                <a:cs typeface="Arial" panose="020B0604020202020204" pitchFamily="34" charset="0"/>
              </a:rPr>
              <a:t>How do people consume our products/services?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What processes do they have to go through to acquire the product/service?</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will you make this easy for your customers?</a:t>
            </a:r>
          </a:p>
          <a:p>
            <a:pPr algn="just">
              <a:defRPr/>
            </a:pPr>
            <a:endParaRPr lang="en-GB" sz="1000" dirty="0">
              <a:latin typeface="Arial" panose="020B0604020202020204" pitchFamily="34" charset="0"/>
              <a:cs typeface="Arial" panose="020B0604020202020204" pitchFamily="34" charset="0"/>
            </a:endParaRPr>
          </a:p>
          <a:p>
            <a:pPr algn="just">
              <a:defRPr/>
            </a:pPr>
            <a:r>
              <a:rPr lang="en-GB" sz="3500" dirty="0">
                <a:latin typeface="Arial" panose="020B0604020202020204" pitchFamily="34" charset="0"/>
                <a:cs typeface="Arial" panose="020B0604020202020204" pitchFamily="34" charset="0"/>
              </a:rPr>
              <a:t>How can this be a source of competitive advantage?</a:t>
            </a:r>
          </a:p>
          <a:p>
            <a:pPr lvl="1" indent="0">
              <a:buNone/>
              <a:defRPr/>
            </a:pPr>
            <a:endParaRPr lang="en-GB" dirty="0"/>
          </a:p>
          <a:p>
            <a:pPr lvl="1" indent="0">
              <a:buNone/>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22" name="Rectangle 13321">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324" name="Straight Connector 13323">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3326" name="Rectangle 13325">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13314" name="Title 1">
            <a:extLst>
              <a:ext uri="{FF2B5EF4-FFF2-40B4-BE49-F238E27FC236}">
                <a16:creationId xmlns:a16="http://schemas.microsoft.com/office/drawing/2014/main" id="{FD088FAA-CB64-404C-AF7E-8F58010170EF}"/>
              </a:ext>
            </a:extLst>
          </p:cNvPr>
          <p:cNvSpPr>
            <a:spLocks noGrp="1"/>
          </p:cNvSpPr>
          <p:nvPr>
            <p:ph type="title"/>
          </p:nvPr>
        </p:nvSpPr>
        <p:spPr>
          <a:xfrm>
            <a:off x="866440" y="1000370"/>
            <a:ext cx="3462079" cy="4857262"/>
          </a:xfrm>
        </p:spPr>
        <p:txBody>
          <a:bodyPr>
            <a:normAutofit/>
          </a:bodyPr>
          <a:lstStyle/>
          <a:p>
            <a:pPr algn="r"/>
            <a:r>
              <a:rPr lang="en-GB" altLang="en-US" sz="4400" b="1" dirty="0">
                <a:solidFill>
                  <a:srgbClr val="FFFFFF"/>
                </a:solidFill>
                <a:latin typeface="Arial" panose="020B0604020202020204" pitchFamily="34" charset="0"/>
                <a:cs typeface="Arial" panose="020B0604020202020204" pitchFamily="34" charset="0"/>
              </a:rPr>
              <a:t>Physical Evidence</a:t>
            </a:r>
            <a:r>
              <a:rPr lang="en-GB" altLang="en-US" sz="4400" b="1" dirty="0">
                <a:solidFill>
                  <a:srgbClr val="FFFFFF"/>
                </a:solidFill>
              </a:rPr>
              <a:t> </a:t>
            </a:r>
          </a:p>
        </p:txBody>
      </p:sp>
      <p:sp>
        <p:nvSpPr>
          <p:cNvPr id="13315" name="Content Placeholder 2">
            <a:extLst>
              <a:ext uri="{FF2B5EF4-FFF2-40B4-BE49-F238E27FC236}">
                <a16:creationId xmlns:a16="http://schemas.microsoft.com/office/drawing/2014/main" id="{E4A06785-7D9B-4CBB-AF86-AD209EC93F99}"/>
              </a:ext>
            </a:extLst>
          </p:cNvPr>
          <p:cNvSpPr>
            <a:spLocks noGrp="1"/>
          </p:cNvSpPr>
          <p:nvPr>
            <p:ph idx="1"/>
          </p:nvPr>
        </p:nvSpPr>
        <p:spPr>
          <a:xfrm>
            <a:off x="4963691" y="1000370"/>
            <a:ext cx="6212310" cy="4857262"/>
          </a:xfrm>
        </p:spPr>
        <p:txBody>
          <a:bodyPr anchor="ctr">
            <a:normAutofit/>
          </a:bodyPr>
          <a:lstStyle/>
          <a:p>
            <a:r>
              <a:rPr lang="en-GB" altLang="en-US" sz="3200" dirty="0">
                <a:solidFill>
                  <a:srgbClr val="FFFFFF"/>
                </a:solidFill>
                <a:latin typeface="Arial" panose="020B0604020202020204" pitchFamily="34" charset="0"/>
                <a:cs typeface="Arial" panose="020B0604020202020204" pitchFamily="34" charset="0"/>
              </a:rPr>
              <a:t>What physical aspects of the business affect the customer experience?</a:t>
            </a:r>
          </a:p>
        </p:txBody>
      </p:sp>
    </p:spTree>
    <p:extLst>
      <p:ext uri="{BB962C8B-B14F-4D97-AF65-F5344CB8AC3E}">
        <p14:creationId xmlns:p14="http://schemas.microsoft.com/office/powerpoint/2010/main" val="352888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B873E897-B04E-4E60-8A93-57F70CBAE61B}"/>
              </a:ext>
            </a:extLst>
          </p:cNvPr>
          <p:cNvSpPr>
            <a:spLocks noGrp="1"/>
          </p:cNvSpPr>
          <p:nvPr>
            <p:ph type="title"/>
          </p:nvPr>
        </p:nvSpPr>
        <p:spPr>
          <a:xfrm>
            <a:off x="465909" y="532352"/>
            <a:ext cx="8229600" cy="1143000"/>
          </a:xfrm>
        </p:spPr>
        <p:txBody>
          <a:bodyPr>
            <a:normAutofit/>
          </a:bodyPr>
          <a:lstStyle/>
          <a:p>
            <a:r>
              <a:rPr lang="en-GB" altLang="en-US" sz="6000" b="1" dirty="0">
                <a:latin typeface="Arial" panose="020B0604020202020204" pitchFamily="34" charset="0"/>
                <a:cs typeface="Arial" panose="020B0604020202020204" pitchFamily="34" charset="0"/>
              </a:rPr>
              <a:t>Physical Evidence </a:t>
            </a:r>
          </a:p>
        </p:txBody>
      </p:sp>
      <p:sp>
        <p:nvSpPr>
          <p:cNvPr id="23555" name="Content Placeholder 2">
            <a:extLst>
              <a:ext uri="{FF2B5EF4-FFF2-40B4-BE49-F238E27FC236}">
                <a16:creationId xmlns:a16="http://schemas.microsoft.com/office/drawing/2014/main" id="{FF0D0115-F256-453A-B775-1F942E986514}"/>
              </a:ext>
            </a:extLst>
          </p:cNvPr>
          <p:cNvSpPr>
            <a:spLocks noGrp="1"/>
          </p:cNvSpPr>
          <p:nvPr>
            <p:ph idx="1"/>
          </p:nvPr>
        </p:nvSpPr>
        <p:spPr>
          <a:xfrm>
            <a:off x="1066800" y="1904524"/>
            <a:ext cx="10271760" cy="3849624"/>
          </a:xfrm>
        </p:spPr>
        <p:txBody>
          <a:bodyPr>
            <a:normAutofit/>
          </a:bodyPr>
          <a:lstStyle/>
          <a:p>
            <a:pPr algn="just"/>
            <a:r>
              <a:rPr lang="en-GB" altLang="en-US" sz="3200" dirty="0">
                <a:latin typeface="Arial" panose="020B0604020202020204" pitchFamily="34" charset="0"/>
                <a:cs typeface="Arial" panose="020B0604020202020204" pitchFamily="34" charset="0"/>
              </a:rPr>
              <a:t>How will we shape the ambience, mood or physical presentation of the environment in which the product/service is consumed?</a:t>
            </a:r>
          </a:p>
          <a:p>
            <a:pPr marL="0" indent="0" algn="just">
              <a:buNone/>
            </a:pPr>
            <a:endParaRPr lang="en-GB" altLang="en-US" sz="3200" dirty="0">
              <a:latin typeface="Arial" panose="020B0604020202020204" pitchFamily="34" charset="0"/>
              <a:cs typeface="Arial" panose="020B0604020202020204" pitchFamily="34" charset="0"/>
            </a:endParaRPr>
          </a:p>
          <a:p>
            <a:pPr algn="just"/>
            <a:r>
              <a:rPr lang="en-GB" altLang="en-US" sz="3200" dirty="0">
                <a:latin typeface="Arial" panose="020B0604020202020204" pitchFamily="34" charset="0"/>
                <a:cs typeface="Arial" panose="020B0604020202020204" pitchFamily="34" charset="0"/>
              </a:rPr>
              <a:t>Do we have an impact on this?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216D624-87CA-AAB6-DEF9-BDEBE38E474E}"/>
              </a:ext>
            </a:extLst>
          </p:cNvPr>
          <p:cNvSpPr>
            <a:spLocks noGrp="1"/>
          </p:cNvSpPr>
          <p:nvPr>
            <p:ph type="title"/>
          </p:nvPr>
        </p:nvSpPr>
        <p:spPr>
          <a:xfrm>
            <a:off x="866440" y="1000370"/>
            <a:ext cx="3462079" cy="4857262"/>
          </a:xfrm>
        </p:spPr>
        <p:txBody>
          <a:bodyPr>
            <a:normAutofit/>
          </a:bodyPr>
          <a:lstStyle/>
          <a:p>
            <a:pPr algn="r"/>
            <a:r>
              <a:rPr lang="en-GB" sz="4400">
                <a:solidFill>
                  <a:srgbClr val="FFFFFF"/>
                </a:solidFill>
                <a:latin typeface="Arial" panose="020B0604020202020204" pitchFamily="34" charset="0"/>
                <a:cs typeface="Arial" panose="020B0604020202020204" pitchFamily="34" charset="0"/>
              </a:rPr>
              <a:t>Further Resources</a:t>
            </a:r>
          </a:p>
        </p:txBody>
      </p:sp>
      <p:sp>
        <p:nvSpPr>
          <p:cNvPr id="3" name="Content Placeholder 2">
            <a:extLst>
              <a:ext uri="{FF2B5EF4-FFF2-40B4-BE49-F238E27FC236}">
                <a16:creationId xmlns:a16="http://schemas.microsoft.com/office/drawing/2014/main" id="{71704D3B-B6D9-4D0B-2071-C728B28519D8}"/>
              </a:ext>
            </a:extLst>
          </p:cNvPr>
          <p:cNvSpPr>
            <a:spLocks noGrp="1"/>
          </p:cNvSpPr>
          <p:nvPr>
            <p:ph idx="1"/>
          </p:nvPr>
        </p:nvSpPr>
        <p:spPr>
          <a:xfrm>
            <a:off x="4963691" y="1000370"/>
            <a:ext cx="6212310" cy="4857262"/>
          </a:xfrm>
        </p:spPr>
        <p:txBody>
          <a:bodyPr anchor="ctr">
            <a:normAutofit/>
          </a:bodyPr>
          <a:lstStyle/>
          <a:p>
            <a:r>
              <a:rPr lang="en-GB" sz="24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The 7 Ps of marketing | CIM Content hub</a:t>
            </a:r>
            <a:endParaRPr lang="en-GB" sz="2400" dirty="0">
              <a:solidFill>
                <a:schemeClr val="bg1"/>
              </a:solidFill>
              <a:latin typeface="Arial" panose="020B0604020202020204" pitchFamily="34" charset="0"/>
              <a:cs typeface="Arial" panose="020B0604020202020204" pitchFamily="34" charset="0"/>
            </a:endParaRPr>
          </a:p>
          <a:p>
            <a:endParaRPr lang="en-GB" sz="2000" dirty="0">
              <a:solidFill>
                <a:srgbClr val="FFFFFF"/>
              </a:solidFill>
            </a:endParaRPr>
          </a:p>
        </p:txBody>
      </p:sp>
    </p:spTree>
    <p:extLst>
      <p:ext uri="{BB962C8B-B14F-4D97-AF65-F5344CB8AC3E}">
        <p14:creationId xmlns:p14="http://schemas.microsoft.com/office/powerpoint/2010/main" val="35978503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1D31CADA-9503-4604-BD9D-4FC1E09EF27C}"/>
              </a:ext>
            </a:extLst>
          </p:cNvPr>
          <p:cNvSpPr>
            <a:spLocks noGrp="1"/>
          </p:cNvSpPr>
          <p:nvPr>
            <p:ph type="title"/>
          </p:nvPr>
        </p:nvSpPr>
        <p:spPr>
          <a:xfrm>
            <a:off x="469895" y="169763"/>
            <a:ext cx="10809287" cy="1143000"/>
          </a:xfrm>
        </p:spPr>
        <p:txBody>
          <a:bodyPr>
            <a:noAutofit/>
          </a:bodyPr>
          <a:lstStyle/>
          <a:p>
            <a:r>
              <a:rPr lang="en-GB" altLang="en-US" sz="6000" b="1" dirty="0">
                <a:latin typeface="Arial" panose="020B0604020202020204" pitchFamily="34" charset="0"/>
                <a:cs typeface="Arial" panose="020B0604020202020204" pitchFamily="34" charset="0"/>
              </a:rPr>
              <a:t>Activity: The Marketing Mix</a:t>
            </a:r>
          </a:p>
        </p:txBody>
      </p:sp>
      <p:sp>
        <p:nvSpPr>
          <p:cNvPr id="25603" name="Content Placeholder 2">
            <a:extLst>
              <a:ext uri="{FF2B5EF4-FFF2-40B4-BE49-F238E27FC236}">
                <a16:creationId xmlns:a16="http://schemas.microsoft.com/office/drawing/2014/main" id="{36AD16E5-9F20-43AA-86DF-B95A7C17B056}"/>
              </a:ext>
            </a:extLst>
          </p:cNvPr>
          <p:cNvSpPr>
            <a:spLocks noGrp="1"/>
          </p:cNvSpPr>
          <p:nvPr>
            <p:ph idx="1"/>
          </p:nvPr>
        </p:nvSpPr>
        <p:spPr>
          <a:xfrm>
            <a:off x="5462016" y="1312763"/>
            <a:ext cx="6352032" cy="5089193"/>
          </a:xfrm>
        </p:spPr>
        <p:txBody>
          <a:bodyPr>
            <a:normAutofit/>
          </a:bodyPr>
          <a:lstStyle/>
          <a:p>
            <a:endParaRPr lang="en-GB" altLang="en-US" dirty="0"/>
          </a:p>
        </p:txBody>
      </p:sp>
      <p:sp>
        <p:nvSpPr>
          <p:cNvPr id="4" name="Content Placeholder 2">
            <a:extLst>
              <a:ext uri="{FF2B5EF4-FFF2-40B4-BE49-F238E27FC236}">
                <a16:creationId xmlns:a16="http://schemas.microsoft.com/office/drawing/2014/main" id="{E2ACE5D7-E970-4A6B-9EB1-A62CA94092EB}"/>
              </a:ext>
            </a:extLst>
          </p:cNvPr>
          <p:cNvSpPr txBox="1">
            <a:spLocks/>
          </p:cNvSpPr>
          <p:nvPr/>
        </p:nvSpPr>
        <p:spPr>
          <a:xfrm>
            <a:off x="585216" y="1829955"/>
            <a:ext cx="4381639" cy="3715282"/>
          </a:xfrm>
          <a:prstGeom prst="rect">
            <a:avLst/>
          </a:prstGeom>
        </p:spPr>
        <p:txBody>
          <a:bodyPr vert="horz" lIns="91440" tIns="45720" rIns="91440" bIns="45720" numCol="1" rtlCol="0">
            <a:normAutofit fontScale="92500" lnSpcReduction="10000"/>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Font typeface="Garamond" pitchFamily="18" charset="0"/>
              <a:buNone/>
            </a:pPr>
            <a:r>
              <a:rPr lang="en-GB" sz="5100" dirty="0">
                <a:latin typeface="Arial" panose="020B0604020202020204" pitchFamily="34" charset="0"/>
                <a:cs typeface="Arial" panose="020B0604020202020204" pitchFamily="34" charset="0"/>
              </a:rPr>
              <a:t>What factors can affect the marketing mix?</a:t>
            </a:r>
          </a:p>
          <a:p>
            <a:pPr marL="0" indent="0">
              <a:buFont typeface="Garamond" pitchFamily="18" charset="0"/>
              <a:buNone/>
            </a:pPr>
            <a:endParaRPr lang="en-GB" sz="5100" dirty="0">
              <a:latin typeface="Arial" panose="020B0604020202020204" pitchFamily="34" charset="0"/>
              <a:cs typeface="Arial" panose="020B0604020202020204" pitchFamily="34" charset="0"/>
            </a:endParaRPr>
          </a:p>
          <a:p>
            <a:pPr marL="0" indent="0">
              <a:buFont typeface="Garamond" pitchFamily="18" charset="0"/>
              <a:buNone/>
            </a:pPr>
            <a:r>
              <a:rPr lang="en-GB" sz="5100" u="sng" dirty="0">
                <a:latin typeface="Arial" panose="020B0604020202020204" pitchFamily="34" charset="0"/>
                <a:cs typeface="Arial" panose="020B0604020202020204" pitchFamily="34" charset="0"/>
              </a:rPr>
              <a:t>Why?</a:t>
            </a:r>
          </a:p>
          <a:p>
            <a:endParaRPr lang="en-GB" sz="4000" dirty="0"/>
          </a:p>
          <a:p>
            <a:endParaRPr lang="en-GB" sz="4000" dirty="0"/>
          </a:p>
          <a:p>
            <a:endParaRPr lang="en-GB" sz="4000" dirty="0"/>
          </a:p>
          <a:p>
            <a:endParaRPr lang="en-GB" sz="4000" dirty="0"/>
          </a:p>
          <a:p>
            <a:endParaRPr lang="en-GB" sz="4000" dirty="0"/>
          </a:p>
          <a:p>
            <a:endParaRPr lang="en-GB" sz="4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nodePh="1">
                                  <p:stCondLst>
                                    <p:cond delay="0"/>
                                  </p:stCondLst>
                                  <p:endCondLst>
                                    <p:cond evt="begin" delay="0">
                                      <p:tn val="15"/>
                                    </p:cond>
                                  </p:endCondLst>
                                  <p:childTnLst>
                                    <p:set>
                                      <p:cBhvr>
                                        <p:cTn id="1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P spid="4"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2509</Words>
  <Application>Microsoft Office PowerPoint</Application>
  <PresentationFormat>Widescreen</PresentationFormat>
  <Paragraphs>330</Paragraphs>
  <Slides>42</Slides>
  <Notes>35</Notes>
  <HiddenSlides>0</HiddenSlides>
  <MMClips>2</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SavonVTI</vt:lpstr>
      <vt:lpstr>BMBM4005 Marketing Fundamentals Week 7 </vt:lpstr>
      <vt:lpstr>Today</vt:lpstr>
      <vt:lpstr>7 P's </vt:lpstr>
      <vt:lpstr>The Marketing Mix (7Ps)</vt:lpstr>
      <vt:lpstr>Marketing Mix - 4Ps and 7Ps </vt:lpstr>
      <vt:lpstr>Marketing mix decisions</vt:lpstr>
      <vt:lpstr>Extension of 7 P's</vt:lpstr>
      <vt:lpstr>4 C's – An alternative   Lauterborn 1990</vt:lpstr>
      <vt:lpstr>Marketing mix decisions take place within the constraints of the PESTEL factors</vt:lpstr>
      <vt:lpstr>Product </vt:lpstr>
      <vt:lpstr>Three Levels of  Product</vt:lpstr>
      <vt:lpstr>Product differentiation</vt:lpstr>
      <vt:lpstr>Product Differentiation</vt:lpstr>
      <vt:lpstr>Product Life Cycle </vt:lpstr>
      <vt:lpstr>Product Life Cycle (PLC) Facts</vt:lpstr>
      <vt:lpstr>Apple Iphone life cycle  2007 - 2017</vt:lpstr>
      <vt:lpstr>New Products Are Important</vt:lpstr>
      <vt:lpstr>Product </vt:lpstr>
      <vt:lpstr>Types of New Product</vt:lpstr>
      <vt:lpstr>PowerPoint Presentation</vt:lpstr>
      <vt:lpstr>Services</vt:lpstr>
      <vt:lpstr>PowerPoint Presentation</vt:lpstr>
      <vt:lpstr>PORTFOLIO ANALYSIS  THE BOSTON MATRIX  used to analyse  a range of products owned by a company  evaluate those making money and costing money</vt:lpstr>
      <vt:lpstr>Price </vt:lpstr>
      <vt:lpstr>Price</vt:lpstr>
      <vt:lpstr>Pricing Strategy</vt:lpstr>
      <vt:lpstr>Place </vt:lpstr>
      <vt:lpstr>Place/Distribution</vt:lpstr>
      <vt:lpstr>Distribution</vt:lpstr>
      <vt:lpstr>Promotion </vt:lpstr>
      <vt:lpstr>Promotion </vt:lpstr>
      <vt:lpstr>Promotion</vt:lpstr>
      <vt:lpstr>Promotions Mix</vt:lpstr>
      <vt:lpstr>PowerPoint Presentation</vt:lpstr>
      <vt:lpstr>People </vt:lpstr>
      <vt:lpstr>People </vt:lpstr>
      <vt:lpstr>Process </vt:lpstr>
      <vt:lpstr>Process </vt:lpstr>
      <vt:lpstr>Physical Evidence </vt:lpstr>
      <vt:lpstr>Physical Evidence </vt:lpstr>
      <vt:lpstr>Further Resources</vt:lpstr>
      <vt:lpstr>Activity: The Marketing Mix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723</cp:revision>
  <dcterms:created xsi:type="dcterms:W3CDTF">2020-02-19T10:23:55Z</dcterms:created>
  <dcterms:modified xsi:type="dcterms:W3CDTF">2025-11-11T17:43:30Z</dcterms:modified>
</cp:coreProperties>
</file>