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56"/>
  </p:notesMasterIdLst>
  <p:handoutMasterIdLst>
    <p:handoutMasterId r:id="rId57"/>
  </p:handoutMasterIdLst>
  <p:sldIdLst>
    <p:sldId id="256" r:id="rId2"/>
    <p:sldId id="257" r:id="rId3"/>
    <p:sldId id="258" r:id="rId4"/>
    <p:sldId id="260" r:id="rId5"/>
    <p:sldId id="263" r:id="rId6"/>
    <p:sldId id="264" r:id="rId7"/>
    <p:sldId id="265" r:id="rId8"/>
    <p:sldId id="276" r:id="rId9"/>
    <p:sldId id="266" r:id="rId10"/>
    <p:sldId id="267" r:id="rId11"/>
    <p:sldId id="268" r:id="rId12"/>
    <p:sldId id="289" r:id="rId13"/>
    <p:sldId id="291" r:id="rId14"/>
    <p:sldId id="294" r:id="rId15"/>
    <p:sldId id="271" r:id="rId16"/>
    <p:sldId id="261" r:id="rId17"/>
    <p:sldId id="272" r:id="rId18"/>
    <p:sldId id="273" r:id="rId19"/>
    <p:sldId id="302" r:id="rId20"/>
    <p:sldId id="303" r:id="rId21"/>
    <p:sldId id="304" r:id="rId22"/>
    <p:sldId id="305" r:id="rId23"/>
    <p:sldId id="306" r:id="rId24"/>
    <p:sldId id="274" r:id="rId25"/>
    <p:sldId id="262" r:id="rId26"/>
    <p:sldId id="259" r:id="rId27"/>
    <p:sldId id="277" r:id="rId28"/>
    <p:sldId id="278" r:id="rId29"/>
    <p:sldId id="279" r:id="rId30"/>
    <p:sldId id="325" r:id="rId31"/>
    <p:sldId id="326" r:id="rId32"/>
    <p:sldId id="327" r:id="rId33"/>
    <p:sldId id="328" r:id="rId34"/>
    <p:sldId id="329" r:id="rId35"/>
    <p:sldId id="330" r:id="rId36"/>
    <p:sldId id="332" r:id="rId37"/>
    <p:sldId id="333" r:id="rId38"/>
    <p:sldId id="334" r:id="rId39"/>
    <p:sldId id="335" r:id="rId40"/>
    <p:sldId id="336" r:id="rId41"/>
    <p:sldId id="337" r:id="rId42"/>
    <p:sldId id="338" r:id="rId43"/>
    <p:sldId id="339" r:id="rId44"/>
    <p:sldId id="340" r:id="rId45"/>
    <p:sldId id="341" r:id="rId46"/>
    <p:sldId id="275" r:id="rId47"/>
    <p:sldId id="342" r:id="rId48"/>
    <p:sldId id="343" r:id="rId49"/>
    <p:sldId id="344" r:id="rId50"/>
    <p:sldId id="345" r:id="rId51"/>
    <p:sldId id="346" r:id="rId52"/>
    <p:sldId id="347" r:id="rId53"/>
    <p:sldId id="348" r:id="rId54"/>
    <p:sldId id="349" r:id="rId55"/>
  </p:sldIdLst>
  <p:sldSz cx="12192000" cy="6858000"/>
  <p:notesSz cx="666908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A91B0F-DA2D-4712-B418-5995415C94CF}" v="1" dt="2023-03-15T21:36:21.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588" autoAdjust="0"/>
  </p:normalViewPr>
  <p:slideViewPr>
    <p:cSldViewPr snapToGrid="0">
      <p:cViewPr varScale="1">
        <p:scale>
          <a:sx n="66" d="100"/>
          <a:sy n="66" d="100"/>
        </p:scale>
        <p:origin x="87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01E390-BFB1-4AB5-8CE2-09F4BB61654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86E7C94-FD8F-4606-86D7-3086C9B392BC}">
      <dgm:prSet/>
      <dgm:spPr/>
      <dgm:t>
        <a:bodyPr/>
        <a:lstStyle/>
        <a:p>
          <a:pPr>
            <a:lnSpc>
              <a:spcPct val="100000"/>
            </a:lnSpc>
          </a:pPr>
          <a:r>
            <a:rPr lang="en-GB"/>
            <a:t>By the end of this session, you should be able to . . . </a:t>
          </a:r>
          <a:endParaRPr lang="en-US"/>
        </a:p>
      </dgm:t>
    </dgm:pt>
    <dgm:pt modelId="{1D81565C-AE65-49BA-B665-910B682BF591}" type="parTrans" cxnId="{022A4F77-7184-4B88-85FF-E70A1F47056A}">
      <dgm:prSet/>
      <dgm:spPr/>
      <dgm:t>
        <a:bodyPr/>
        <a:lstStyle/>
        <a:p>
          <a:endParaRPr lang="en-US"/>
        </a:p>
      </dgm:t>
    </dgm:pt>
    <dgm:pt modelId="{5F6B8311-DBFE-466D-AAC2-3CDADFE6125E}" type="sibTrans" cxnId="{022A4F77-7184-4B88-85FF-E70A1F47056A}">
      <dgm:prSet/>
      <dgm:spPr/>
      <dgm:t>
        <a:bodyPr/>
        <a:lstStyle/>
        <a:p>
          <a:endParaRPr lang="en-US"/>
        </a:p>
      </dgm:t>
    </dgm:pt>
    <dgm:pt modelId="{738538FB-3D4B-495E-A2ED-26F3E39D1970}">
      <dgm:prSet/>
      <dgm:spPr/>
      <dgm:t>
        <a:bodyPr/>
        <a:lstStyle/>
        <a:p>
          <a:pPr>
            <a:lnSpc>
              <a:spcPct val="100000"/>
            </a:lnSpc>
          </a:pPr>
          <a:r>
            <a:rPr lang="en-GB"/>
            <a:t>Explain the remedies that are available where a contract has been breached</a:t>
          </a:r>
          <a:endParaRPr lang="en-US"/>
        </a:p>
      </dgm:t>
    </dgm:pt>
    <dgm:pt modelId="{C71F9C75-76DF-4F4A-A25C-4624B17561AF}" type="parTrans" cxnId="{02FEA97C-1D35-4A90-AD2A-AF08560B10AA}">
      <dgm:prSet/>
      <dgm:spPr/>
      <dgm:t>
        <a:bodyPr/>
        <a:lstStyle/>
        <a:p>
          <a:endParaRPr lang="en-US"/>
        </a:p>
      </dgm:t>
    </dgm:pt>
    <dgm:pt modelId="{0E00CBAF-8198-4357-BEC9-E1BE2942AFBA}" type="sibTrans" cxnId="{02FEA97C-1D35-4A90-AD2A-AF08560B10AA}">
      <dgm:prSet/>
      <dgm:spPr/>
      <dgm:t>
        <a:bodyPr/>
        <a:lstStyle/>
        <a:p>
          <a:endParaRPr lang="en-US"/>
        </a:p>
      </dgm:t>
    </dgm:pt>
    <dgm:pt modelId="{2F0DB3B4-C08F-4BC7-9440-1362153A6807}" type="pres">
      <dgm:prSet presAssocID="{DD01E390-BFB1-4AB5-8CE2-09F4BB616547}" presName="root" presStyleCnt="0">
        <dgm:presLayoutVars>
          <dgm:dir/>
          <dgm:resizeHandles val="exact"/>
        </dgm:presLayoutVars>
      </dgm:prSet>
      <dgm:spPr/>
    </dgm:pt>
    <dgm:pt modelId="{6D14BCE4-34DC-4802-AAD1-9EE8B488340F}" type="pres">
      <dgm:prSet presAssocID="{086E7C94-FD8F-4606-86D7-3086C9B392BC}" presName="compNode" presStyleCnt="0"/>
      <dgm:spPr/>
    </dgm:pt>
    <dgm:pt modelId="{6F7C5EB0-0619-4370-9EEC-F93A348158A7}" type="pres">
      <dgm:prSet presAssocID="{086E7C94-FD8F-4606-86D7-3086C9B392B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lackboard"/>
        </a:ext>
      </dgm:extLst>
    </dgm:pt>
    <dgm:pt modelId="{586126BF-B746-4BF4-ABDE-BC952A3B033D}" type="pres">
      <dgm:prSet presAssocID="{086E7C94-FD8F-4606-86D7-3086C9B392BC}" presName="spaceRect" presStyleCnt="0"/>
      <dgm:spPr/>
    </dgm:pt>
    <dgm:pt modelId="{C490DF9A-4906-49C8-A8EA-8C2BC5C6009A}" type="pres">
      <dgm:prSet presAssocID="{086E7C94-FD8F-4606-86D7-3086C9B392BC}" presName="textRect" presStyleLbl="revTx" presStyleIdx="0" presStyleCnt="2">
        <dgm:presLayoutVars>
          <dgm:chMax val="1"/>
          <dgm:chPref val="1"/>
        </dgm:presLayoutVars>
      </dgm:prSet>
      <dgm:spPr/>
    </dgm:pt>
    <dgm:pt modelId="{E057935B-FB51-4613-8018-FC63748A2D0B}" type="pres">
      <dgm:prSet presAssocID="{5F6B8311-DBFE-466D-AAC2-3CDADFE6125E}" presName="sibTrans" presStyleCnt="0"/>
      <dgm:spPr/>
    </dgm:pt>
    <dgm:pt modelId="{27BE04BD-2A4F-4B72-B7DE-D05DAB360B4B}" type="pres">
      <dgm:prSet presAssocID="{738538FB-3D4B-495E-A2ED-26F3E39D1970}" presName="compNode" presStyleCnt="0"/>
      <dgm:spPr/>
    </dgm:pt>
    <dgm:pt modelId="{B7A4177E-203C-45E5-9C3E-6AD69EE10A6B}" type="pres">
      <dgm:prSet presAssocID="{738538FB-3D4B-495E-A2ED-26F3E39D197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D647BABB-0B46-4915-B9B8-537C5FC06E71}" type="pres">
      <dgm:prSet presAssocID="{738538FB-3D4B-495E-A2ED-26F3E39D1970}" presName="spaceRect" presStyleCnt="0"/>
      <dgm:spPr/>
    </dgm:pt>
    <dgm:pt modelId="{591C86E2-732F-4F3E-941A-CEC7615EBEB2}" type="pres">
      <dgm:prSet presAssocID="{738538FB-3D4B-495E-A2ED-26F3E39D1970}" presName="textRect" presStyleLbl="revTx" presStyleIdx="1" presStyleCnt="2">
        <dgm:presLayoutVars>
          <dgm:chMax val="1"/>
          <dgm:chPref val="1"/>
        </dgm:presLayoutVars>
      </dgm:prSet>
      <dgm:spPr/>
    </dgm:pt>
  </dgm:ptLst>
  <dgm:cxnLst>
    <dgm:cxn modelId="{1FCDB70A-B3E4-4C4E-8187-70306253D7E0}" type="presOf" srcId="{086E7C94-FD8F-4606-86D7-3086C9B392BC}" destId="{C490DF9A-4906-49C8-A8EA-8C2BC5C6009A}" srcOrd="0" destOrd="0" presId="urn:microsoft.com/office/officeart/2018/2/layout/IconLabelList"/>
    <dgm:cxn modelId="{C1E74C0B-8B33-4E86-9C9D-FEB636C1C6A8}" type="presOf" srcId="{738538FB-3D4B-495E-A2ED-26F3E39D1970}" destId="{591C86E2-732F-4F3E-941A-CEC7615EBEB2}" srcOrd="0" destOrd="0" presId="urn:microsoft.com/office/officeart/2018/2/layout/IconLabelList"/>
    <dgm:cxn modelId="{022A4F77-7184-4B88-85FF-E70A1F47056A}" srcId="{DD01E390-BFB1-4AB5-8CE2-09F4BB616547}" destId="{086E7C94-FD8F-4606-86D7-3086C9B392BC}" srcOrd="0" destOrd="0" parTransId="{1D81565C-AE65-49BA-B665-910B682BF591}" sibTransId="{5F6B8311-DBFE-466D-AAC2-3CDADFE6125E}"/>
    <dgm:cxn modelId="{02FEA97C-1D35-4A90-AD2A-AF08560B10AA}" srcId="{DD01E390-BFB1-4AB5-8CE2-09F4BB616547}" destId="{738538FB-3D4B-495E-A2ED-26F3E39D1970}" srcOrd="1" destOrd="0" parTransId="{C71F9C75-76DF-4F4A-A25C-4624B17561AF}" sibTransId="{0E00CBAF-8198-4357-BEC9-E1BE2942AFBA}"/>
    <dgm:cxn modelId="{687448E6-34ED-4D27-9873-D097FCC502EB}" type="presOf" srcId="{DD01E390-BFB1-4AB5-8CE2-09F4BB616547}" destId="{2F0DB3B4-C08F-4BC7-9440-1362153A6807}" srcOrd="0" destOrd="0" presId="urn:microsoft.com/office/officeart/2018/2/layout/IconLabelList"/>
    <dgm:cxn modelId="{1142EDDF-4073-46ED-A8DE-F6373E061EBC}" type="presParOf" srcId="{2F0DB3B4-C08F-4BC7-9440-1362153A6807}" destId="{6D14BCE4-34DC-4802-AAD1-9EE8B488340F}" srcOrd="0" destOrd="0" presId="urn:microsoft.com/office/officeart/2018/2/layout/IconLabelList"/>
    <dgm:cxn modelId="{B0842DDA-50BB-45D1-8D27-7C9A46D5F921}" type="presParOf" srcId="{6D14BCE4-34DC-4802-AAD1-9EE8B488340F}" destId="{6F7C5EB0-0619-4370-9EEC-F93A348158A7}" srcOrd="0" destOrd="0" presId="urn:microsoft.com/office/officeart/2018/2/layout/IconLabelList"/>
    <dgm:cxn modelId="{CE95C275-657E-4DD9-89DB-E2EA3F5F96D9}" type="presParOf" srcId="{6D14BCE4-34DC-4802-AAD1-9EE8B488340F}" destId="{586126BF-B746-4BF4-ABDE-BC952A3B033D}" srcOrd="1" destOrd="0" presId="urn:microsoft.com/office/officeart/2018/2/layout/IconLabelList"/>
    <dgm:cxn modelId="{223E37A8-0E76-485A-A988-A11B4914695F}" type="presParOf" srcId="{6D14BCE4-34DC-4802-AAD1-9EE8B488340F}" destId="{C490DF9A-4906-49C8-A8EA-8C2BC5C6009A}" srcOrd="2" destOrd="0" presId="urn:microsoft.com/office/officeart/2018/2/layout/IconLabelList"/>
    <dgm:cxn modelId="{CDF7E88D-FBE9-4E64-B227-726B85A703DD}" type="presParOf" srcId="{2F0DB3B4-C08F-4BC7-9440-1362153A6807}" destId="{E057935B-FB51-4613-8018-FC63748A2D0B}" srcOrd="1" destOrd="0" presId="urn:microsoft.com/office/officeart/2018/2/layout/IconLabelList"/>
    <dgm:cxn modelId="{CCBF41B4-EBFB-4E20-AA8A-114C790AF78E}" type="presParOf" srcId="{2F0DB3B4-C08F-4BC7-9440-1362153A6807}" destId="{27BE04BD-2A4F-4B72-B7DE-D05DAB360B4B}" srcOrd="2" destOrd="0" presId="urn:microsoft.com/office/officeart/2018/2/layout/IconLabelList"/>
    <dgm:cxn modelId="{CB39C630-723F-451A-B889-CA7D3D98E907}" type="presParOf" srcId="{27BE04BD-2A4F-4B72-B7DE-D05DAB360B4B}" destId="{B7A4177E-203C-45E5-9C3E-6AD69EE10A6B}" srcOrd="0" destOrd="0" presId="urn:microsoft.com/office/officeart/2018/2/layout/IconLabelList"/>
    <dgm:cxn modelId="{FA60F16D-4E6C-4545-BBC1-952CDBB8F54C}" type="presParOf" srcId="{27BE04BD-2A4F-4B72-B7DE-D05DAB360B4B}" destId="{D647BABB-0B46-4915-B9B8-537C5FC06E71}" srcOrd="1" destOrd="0" presId="urn:microsoft.com/office/officeart/2018/2/layout/IconLabelList"/>
    <dgm:cxn modelId="{8F7CC0C5-DB13-423E-B94C-D6BC55F97954}" type="presParOf" srcId="{27BE04BD-2A4F-4B72-B7DE-D05DAB360B4B}" destId="{591C86E2-732F-4F3E-941A-CEC7615EBEB2}"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67CD17-E203-4967-A48A-8B11BF0BF13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7302682-09D5-49AF-B4F7-2EA58B5B224D}">
      <dgm:prSet/>
      <dgm:spPr/>
      <dgm:t>
        <a:bodyPr/>
        <a:lstStyle/>
        <a:p>
          <a:pPr>
            <a:lnSpc>
              <a:spcPct val="100000"/>
            </a:lnSpc>
          </a:pPr>
          <a:r>
            <a:rPr lang="en-GB" u="sng"/>
            <a:t>What are:</a:t>
          </a:r>
          <a:endParaRPr lang="en-US"/>
        </a:p>
      </dgm:t>
    </dgm:pt>
    <dgm:pt modelId="{1BE4E499-1B8A-4D7E-A82C-156E4E292836}" type="parTrans" cxnId="{4F56A94F-F7DE-4A1C-9594-1B61580AC11C}">
      <dgm:prSet/>
      <dgm:spPr/>
      <dgm:t>
        <a:bodyPr/>
        <a:lstStyle/>
        <a:p>
          <a:endParaRPr lang="en-US"/>
        </a:p>
      </dgm:t>
    </dgm:pt>
    <dgm:pt modelId="{508E6D1A-97BE-47E3-9708-DC0AA80E0ABD}" type="sibTrans" cxnId="{4F56A94F-F7DE-4A1C-9594-1B61580AC11C}">
      <dgm:prSet/>
      <dgm:spPr/>
      <dgm:t>
        <a:bodyPr/>
        <a:lstStyle/>
        <a:p>
          <a:endParaRPr lang="en-US"/>
        </a:p>
      </dgm:t>
    </dgm:pt>
    <dgm:pt modelId="{65B4E6B4-5CBE-4977-9E11-D737237B8ACE}">
      <dgm:prSet/>
      <dgm:spPr/>
      <dgm:t>
        <a:bodyPr/>
        <a:lstStyle/>
        <a:p>
          <a:pPr>
            <a:lnSpc>
              <a:spcPct val="100000"/>
            </a:lnSpc>
          </a:pPr>
          <a:r>
            <a:rPr lang="en-GB"/>
            <a:t>Nominal damages?</a:t>
          </a:r>
          <a:endParaRPr lang="en-US"/>
        </a:p>
      </dgm:t>
    </dgm:pt>
    <dgm:pt modelId="{AF743F98-6346-4E13-AEC9-29AF17FF3A57}" type="parTrans" cxnId="{80E7CB53-D777-4E4B-A0C7-C47662E1AAED}">
      <dgm:prSet/>
      <dgm:spPr/>
      <dgm:t>
        <a:bodyPr/>
        <a:lstStyle/>
        <a:p>
          <a:endParaRPr lang="en-US"/>
        </a:p>
      </dgm:t>
    </dgm:pt>
    <dgm:pt modelId="{591183EC-BA4C-40C4-923C-E8A302AE2C7A}" type="sibTrans" cxnId="{80E7CB53-D777-4E4B-A0C7-C47662E1AAED}">
      <dgm:prSet/>
      <dgm:spPr/>
      <dgm:t>
        <a:bodyPr/>
        <a:lstStyle/>
        <a:p>
          <a:endParaRPr lang="en-US"/>
        </a:p>
      </dgm:t>
    </dgm:pt>
    <dgm:pt modelId="{3E6FE86B-53EF-4BE0-B769-155FB62EC656}">
      <dgm:prSet/>
      <dgm:spPr/>
      <dgm:t>
        <a:bodyPr/>
        <a:lstStyle/>
        <a:p>
          <a:pPr>
            <a:lnSpc>
              <a:spcPct val="100000"/>
            </a:lnSpc>
          </a:pPr>
          <a:r>
            <a:rPr lang="en-GB"/>
            <a:t>Contemptuous damages?</a:t>
          </a:r>
          <a:endParaRPr lang="en-US"/>
        </a:p>
      </dgm:t>
    </dgm:pt>
    <dgm:pt modelId="{0DCEED38-9C08-4000-9288-370617F2994B}" type="parTrans" cxnId="{FA3B93EF-4364-48A1-B13C-E5121D1AEB5F}">
      <dgm:prSet/>
      <dgm:spPr/>
      <dgm:t>
        <a:bodyPr/>
        <a:lstStyle/>
        <a:p>
          <a:endParaRPr lang="en-US"/>
        </a:p>
      </dgm:t>
    </dgm:pt>
    <dgm:pt modelId="{7D5FDA67-E785-40FF-844F-E86376371121}" type="sibTrans" cxnId="{FA3B93EF-4364-48A1-B13C-E5121D1AEB5F}">
      <dgm:prSet/>
      <dgm:spPr/>
      <dgm:t>
        <a:bodyPr/>
        <a:lstStyle/>
        <a:p>
          <a:endParaRPr lang="en-US"/>
        </a:p>
      </dgm:t>
    </dgm:pt>
    <dgm:pt modelId="{6FC891A6-3FDB-4751-B1BC-A91F5D9F6BCB}" type="pres">
      <dgm:prSet presAssocID="{1467CD17-E203-4967-A48A-8B11BF0BF132}" presName="root" presStyleCnt="0">
        <dgm:presLayoutVars>
          <dgm:dir/>
          <dgm:resizeHandles val="exact"/>
        </dgm:presLayoutVars>
      </dgm:prSet>
      <dgm:spPr/>
    </dgm:pt>
    <dgm:pt modelId="{C2C06C1B-065F-4456-BF48-AD2247E175DD}" type="pres">
      <dgm:prSet presAssocID="{67302682-09D5-49AF-B4F7-2EA58B5B224D}" presName="compNode" presStyleCnt="0"/>
      <dgm:spPr/>
    </dgm:pt>
    <dgm:pt modelId="{0D62D8BA-B534-4671-8799-A1737418313C}" type="pres">
      <dgm:prSet presAssocID="{67302682-09D5-49AF-B4F7-2EA58B5B224D}" presName="bgRect" presStyleLbl="bgShp" presStyleIdx="0" presStyleCnt="3"/>
      <dgm:spPr/>
    </dgm:pt>
    <dgm:pt modelId="{FFE4018B-2129-4A7C-A6BD-1D6E61A82936}" type="pres">
      <dgm:prSet presAssocID="{67302682-09D5-49AF-B4F7-2EA58B5B22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CF18BDC0-28A9-4C77-B5ED-F6DEDE9C3FE7}" type="pres">
      <dgm:prSet presAssocID="{67302682-09D5-49AF-B4F7-2EA58B5B224D}" presName="spaceRect" presStyleCnt="0"/>
      <dgm:spPr/>
    </dgm:pt>
    <dgm:pt modelId="{EE60ABA2-6BF7-4225-88A6-4B9CA94E61EB}" type="pres">
      <dgm:prSet presAssocID="{67302682-09D5-49AF-B4F7-2EA58B5B224D}" presName="parTx" presStyleLbl="revTx" presStyleIdx="0" presStyleCnt="3">
        <dgm:presLayoutVars>
          <dgm:chMax val="0"/>
          <dgm:chPref val="0"/>
        </dgm:presLayoutVars>
      </dgm:prSet>
      <dgm:spPr/>
    </dgm:pt>
    <dgm:pt modelId="{1D4561A0-787E-485D-A098-AC4CFF3D2A72}" type="pres">
      <dgm:prSet presAssocID="{508E6D1A-97BE-47E3-9708-DC0AA80E0ABD}" presName="sibTrans" presStyleCnt="0"/>
      <dgm:spPr/>
    </dgm:pt>
    <dgm:pt modelId="{D9410917-8666-45A5-8D88-C3698899AEFC}" type="pres">
      <dgm:prSet presAssocID="{65B4E6B4-5CBE-4977-9E11-D737237B8ACE}" presName="compNode" presStyleCnt="0"/>
      <dgm:spPr/>
    </dgm:pt>
    <dgm:pt modelId="{F9F7E76A-EA7D-447B-B4F8-68BFF02F18E8}" type="pres">
      <dgm:prSet presAssocID="{65B4E6B4-5CBE-4977-9E11-D737237B8ACE}" presName="bgRect" presStyleLbl="bgShp" presStyleIdx="1" presStyleCnt="3"/>
      <dgm:spPr/>
    </dgm:pt>
    <dgm:pt modelId="{BD971119-9201-4855-BF1F-6CEF86410DC3}" type="pres">
      <dgm:prSet presAssocID="{65B4E6B4-5CBE-4977-9E11-D737237B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Yuan"/>
        </a:ext>
      </dgm:extLst>
    </dgm:pt>
    <dgm:pt modelId="{023FB758-75E3-4563-B0CB-A57F82489810}" type="pres">
      <dgm:prSet presAssocID="{65B4E6B4-5CBE-4977-9E11-D737237B8ACE}" presName="spaceRect" presStyleCnt="0"/>
      <dgm:spPr/>
    </dgm:pt>
    <dgm:pt modelId="{4F39B71F-DAF5-4854-8994-6C4FDCF8BE0C}" type="pres">
      <dgm:prSet presAssocID="{65B4E6B4-5CBE-4977-9E11-D737237B8ACE}" presName="parTx" presStyleLbl="revTx" presStyleIdx="1" presStyleCnt="3">
        <dgm:presLayoutVars>
          <dgm:chMax val="0"/>
          <dgm:chPref val="0"/>
        </dgm:presLayoutVars>
      </dgm:prSet>
      <dgm:spPr/>
    </dgm:pt>
    <dgm:pt modelId="{0FD8B19D-B466-4591-93B0-B4EF11F783BF}" type="pres">
      <dgm:prSet presAssocID="{591183EC-BA4C-40C4-923C-E8A302AE2C7A}" presName="sibTrans" presStyleCnt="0"/>
      <dgm:spPr/>
    </dgm:pt>
    <dgm:pt modelId="{0C757470-E7AD-488C-AC02-60A8B1859DB6}" type="pres">
      <dgm:prSet presAssocID="{3E6FE86B-53EF-4BE0-B769-155FB62EC656}" presName="compNode" presStyleCnt="0"/>
      <dgm:spPr/>
    </dgm:pt>
    <dgm:pt modelId="{FC390413-0753-44C8-AC3E-38B6DCB382D3}" type="pres">
      <dgm:prSet presAssocID="{3E6FE86B-53EF-4BE0-B769-155FB62EC656}" presName="bgRect" presStyleLbl="bgShp" presStyleIdx="2" presStyleCnt="3"/>
      <dgm:spPr/>
    </dgm:pt>
    <dgm:pt modelId="{8EA042FE-EBC0-470D-AA12-2AAFC54BBE51}" type="pres">
      <dgm:prSet presAssocID="{3E6FE86B-53EF-4BE0-B769-155FB62EC6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ngry Face with Solid Fill"/>
        </a:ext>
      </dgm:extLst>
    </dgm:pt>
    <dgm:pt modelId="{CFAC8EC9-94C6-4837-9729-7616ED4FF322}" type="pres">
      <dgm:prSet presAssocID="{3E6FE86B-53EF-4BE0-B769-155FB62EC656}" presName="spaceRect" presStyleCnt="0"/>
      <dgm:spPr/>
    </dgm:pt>
    <dgm:pt modelId="{47A36641-B591-4083-82E0-FFFD559D64A8}" type="pres">
      <dgm:prSet presAssocID="{3E6FE86B-53EF-4BE0-B769-155FB62EC656}" presName="parTx" presStyleLbl="revTx" presStyleIdx="2" presStyleCnt="3">
        <dgm:presLayoutVars>
          <dgm:chMax val="0"/>
          <dgm:chPref val="0"/>
        </dgm:presLayoutVars>
      </dgm:prSet>
      <dgm:spPr/>
    </dgm:pt>
  </dgm:ptLst>
  <dgm:cxnLst>
    <dgm:cxn modelId="{4F56A94F-F7DE-4A1C-9594-1B61580AC11C}" srcId="{1467CD17-E203-4967-A48A-8B11BF0BF132}" destId="{67302682-09D5-49AF-B4F7-2EA58B5B224D}" srcOrd="0" destOrd="0" parTransId="{1BE4E499-1B8A-4D7E-A82C-156E4E292836}" sibTransId="{508E6D1A-97BE-47E3-9708-DC0AA80E0ABD}"/>
    <dgm:cxn modelId="{80E7CB53-D777-4E4B-A0C7-C47662E1AAED}" srcId="{1467CD17-E203-4967-A48A-8B11BF0BF132}" destId="{65B4E6B4-5CBE-4977-9E11-D737237B8ACE}" srcOrd="1" destOrd="0" parTransId="{AF743F98-6346-4E13-AEC9-29AF17FF3A57}" sibTransId="{591183EC-BA4C-40C4-923C-E8A302AE2C7A}"/>
    <dgm:cxn modelId="{8B754B55-DDBE-47C1-A1B8-33B278E889A3}" type="presOf" srcId="{67302682-09D5-49AF-B4F7-2EA58B5B224D}" destId="{EE60ABA2-6BF7-4225-88A6-4B9CA94E61EB}" srcOrd="0" destOrd="0" presId="urn:microsoft.com/office/officeart/2018/2/layout/IconVerticalSolidList"/>
    <dgm:cxn modelId="{3B06437E-63FA-4353-9C4B-770E2F2EDA4E}" type="presOf" srcId="{65B4E6B4-5CBE-4977-9E11-D737237B8ACE}" destId="{4F39B71F-DAF5-4854-8994-6C4FDCF8BE0C}" srcOrd="0" destOrd="0" presId="urn:microsoft.com/office/officeart/2018/2/layout/IconVerticalSolidList"/>
    <dgm:cxn modelId="{3FC4C189-CA63-461A-AD52-4639036332AE}" type="presOf" srcId="{3E6FE86B-53EF-4BE0-B769-155FB62EC656}" destId="{47A36641-B591-4083-82E0-FFFD559D64A8}" srcOrd="0" destOrd="0" presId="urn:microsoft.com/office/officeart/2018/2/layout/IconVerticalSolidList"/>
    <dgm:cxn modelId="{5257B78D-FE8F-44B3-ADF7-7C89A180F077}" type="presOf" srcId="{1467CD17-E203-4967-A48A-8B11BF0BF132}" destId="{6FC891A6-3FDB-4751-B1BC-A91F5D9F6BCB}" srcOrd="0" destOrd="0" presId="urn:microsoft.com/office/officeart/2018/2/layout/IconVerticalSolidList"/>
    <dgm:cxn modelId="{FA3B93EF-4364-48A1-B13C-E5121D1AEB5F}" srcId="{1467CD17-E203-4967-A48A-8B11BF0BF132}" destId="{3E6FE86B-53EF-4BE0-B769-155FB62EC656}" srcOrd="2" destOrd="0" parTransId="{0DCEED38-9C08-4000-9288-370617F2994B}" sibTransId="{7D5FDA67-E785-40FF-844F-E86376371121}"/>
    <dgm:cxn modelId="{A5E46EE9-F51D-47F8-8946-35BF80421F23}" type="presParOf" srcId="{6FC891A6-3FDB-4751-B1BC-A91F5D9F6BCB}" destId="{C2C06C1B-065F-4456-BF48-AD2247E175DD}" srcOrd="0" destOrd="0" presId="urn:microsoft.com/office/officeart/2018/2/layout/IconVerticalSolidList"/>
    <dgm:cxn modelId="{86A2D73B-0838-4BC0-B83F-A86B0F364EDD}" type="presParOf" srcId="{C2C06C1B-065F-4456-BF48-AD2247E175DD}" destId="{0D62D8BA-B534-4671-8799-A1737418313C}" srcOrd="0" destOrd="0" presId="urn:microsoft.com/office/officeart/2018/2/layout/IconVerticalSolidList"/>
    <dgm:cxn modelId="{BD982218-8F34-49A3-98D2-05A688A75B67}" type="presParOf" srcId="{C2C06C1B-065F-4456-BF48-AD2247E175DD}" destId="{FFE4018B-2129-4A7C-A6BD-1D6E61A82936}" srcOrd="1" destOrd="0" presId="urn:microsoft.com/office/officeart/2018/2/layout/IconVerticalSolidList"/>
    <dgm:cxn modelId="{37A93C40-632D-4CE2-8632-33CE9D208F46}" type="presParOf" srcId="{C2C06C1B-065F-4456-BF48-AD2247E175DD}" destId="{CF18BDC0-28A9-4C77-B5ED-F6DEDE9C3FE7}" srcOrd="2" destOrd="0" presId="urn:microsoft.com/office/officeart/2018/2/layout/IconVerticalSolidList"/>
    <dgm:cxn modelId="{B6450809-C195-4DEA-9787-E2A1BFFE3DC2}" type="presParOf" srcId="{C2C06C1B-065F-4456-BF48-AD2247E175DD}" destId="{EE60ABA2-6BF7-4225-88A6-4B9CA94E61EB}" srcOrd="3" destOrd="0" presId="urn:microsoft.com/office/officeart/2018/2/layout/IconVerticalSolidList"/>
    <dgm:cxn modelId="{E29F85DD-12AB-4921-9838-7DB67D73FD0E}" type="presParOf" srcId="{6FC891A6-3FDB-4751-B1BC-A91F5D9F6BCB}" destId="{1D4561A0-787E-485D-A098-AC4CFF3D2A72}" srcOrd="1" destOrd="0" presId="urn:microsoft.com/office/officeart/2018/2/layout/IconVerticalSolidList"/>
    <dgm:cxn modelId="{347EAF3C-B270-4D3D-84AF-AE7195DA8D77}" type="presParOf" srcId="{6FC891A6-3FDB-4751-B1BC-A91F5D9F6BCB}" destId="{D9410917-8666-45A5-8D88-C3698899AEFC}" srcOrd="2" destOrd="0" presId="urn:microsoft.com/office/officeart/2018/2/layout/IconVerticalSolidList"/>
    <dgm:cxn modelId="{61BEB1A4-FF2B-4C40-876A-448CD51D9749}" type="presParOf" srcId="{D9410917-8666-45A5-8D88-C3698899AEFC}" destId="{F9F7E76A-EA7D-447B-B4F8-68BFF02F18E8}" srcOrd="0" destOrd="0" presId="urn:microsoft.com/office/officeart/2018/2/layout/IconVerticalSolidList"/>
    <dgm:cxn modelId="{F97654F1-3B90-44AB-A112-12743B0A9240}" type="presParOf" srcId="{D9410917-8666-45A5-8D88-C3698899AEFC}" destId="{BD971119-9201-4855-BF1F-6CEF86410DC3}" srcOrd="1" destOrd="0" presId="urn:microsoft.com/office/officeart/2018/2/layout/IconVerticalSolidList"/>
    <dgm:cxn modelId="{C033E8E9-BFC0-4D73-A196-E4B7D1AAC0C0}" type="presParOf" srcId="{D9410917-8666-45A5-8D88-C3698899AEFC}" destId="{023FB758-75E3-4563-B0CB-A57F82489810}" srcOrd="2" destOrd="0" presId="urn:microsoft.com/office/officeart/2018/2/layout/IconVerticalSolidList"/>
    <dgm:cxn modelId="{790E8111-B001-4044-9BE1-0331A5ABCD6F}" type="presParOf" srcId="{D9410917-8666-45A5-8D88-C3698899AEFC}" destId="{4F39B71F-DAF5-4854-8994-6C4FDCF8BE0C}" srcOrd="3" destOrd="0" presId="urn:microsoft.com/office/officeart/2018/2/layout/IconVerticalSolidList"/>
    <dgm:cxn modelId="{A8AC0DF2-AB6A-4E6E-B300-5B034F5E5BB5}" type="presParOf" srcId="{6FC891A6-3FDB-4751-B1BC-A91F5D9F6BCB}" destId="{0FD8B19D-B466-4591-93B0-B4EF11F783BF}" srcOrd="3" destOrd="0" presId="urn:microsoft.com/office/officeart/2018/2/layout/IconVerticalSolidList"/>
    <dgm:cxn modelId="{7D233FF6-CD9C-4904-B77B-1083F8BBAE28}" type="presParOf" srcId="{6FC891A6-3FDB-4751-B1BC-A91F5D9F6BCB}" destId="{0C757470-E7AD-488C-AC02-60A8B1859DB6}" srcOrd="4" destOrd="0" presId="urn:microsoft.com/office/officeart/2018/2/layout/IconVerticalSolidList"/>
    <dgm:cxn modelId="{4F1EC08C-3CC1-4437-BAE9-167E03B02A8D}" type="presParOf" srcId="{0C757470-E7AD-488C-AC02-60A8B1859DB6}" destId="{FC390413-0753-44C8-AC3E-38B6DCB382D3}" srcOrd="0" destOrd="0" presId="urn:microsoft.com/office/officeart/2018/2/layout/IconVerticalSolidList"/>
    <dgm:cxn modelId="{94B068F1-851B-43BE-84D1-5877B7BB2FA3}" type="presParOf" srcId="{0C757470-E7AD-488C-AC02-60A8B1859DB6}" destId="{8EA042FE-EBC0-470D-AA12-2AAFC54BBE51}" srcOrd="1" destOrd="0" presId="urn:microsoft.com/office/officeart/2018/2/layout/IconVerticalSolidList"/>
    <dgm:cxn modelId="{E378294E-9610-46A6-95AE-8D4A5FFAF2E8}" type="presParOf" srcId="{0C757470-E7AD-488C-AC02-60A8B1859DB6}" destId="{CFAC8EC9-94C6-4837-9729-7616ED4FF322}" srcOrd="2" destOrd="0" presId="urn:microsoft.com/office/officeart/2018/2/layout/IconVerticalSolidList"/>
    <dgm:cxn modelId="{7DE4F54A-0A96-4413-9F3F-795AB5CC9132}" type="presParOf" srcId="{0C757470-E7AD-488C-AC02-60A8B1859DB6}" destId="{47A36641-B591-4083-82E0-FFFD559D64A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61E94A-5EFF-4628-9554-9703AAA70A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C29B36-C0BB-4FB6-A1C4-171F997F562D}">
      <dgm:prSet/>
      <dgm:spPr/>
      <dgm:t>
        <a:bodyPr/>
        <a:lstStyle/>
        <a:p>
          <a:r>
            <a:rPr lang="en-GB" b="1" u="sng"/>
            <a:t>SP will not be granted  . . . </a:t>
          </a:r>
          <a:endParaRPr lang="en-US"/>
        </a:p>
      </dgm:t>
    </dgm:pt>
    <dgm:pt modelId="{548EDBC6-19EF-465E-9400-C252F8E52C1F}" type="parTrans" cxnId="{89BE3B90-7451-44FE-9168-E1123773A494}">
      <dgm:prSet/>
      <dgm:spPr/>
      <dgm:t>
        <a:bodyPr/>
        <a:lstStyle/>
        <a:p>
          <a:endParaRPr lang="en-US"/>
        </a:p>
      </dgm:t>
    </dgm:pt>
    <dgm:pt modelId="{17FD62DA-C2AF-48A4-BC4A-C32202A58DDE}" type="sibTrans" cxnId="{89BE3B90-7451-44FE-9168-E1123773A494}">
      <dgm:prSet/>
      <dgm:spPr/>
      <dgm:t>
        <a:bodyPr/>
        <a:lstStyle/>
        <a:p>
          <a:endParaRPr lang="en-US"/>
        </a:p>
      </dgm:t>
    </dgm:pt>
    <dgm:pt modelId="{66B97ABE-E6C6-4FA6-B6ED-C4B46D857301}">
      <dgm:prSet/>
      <dgm:spPr/>
      <dgm:t>
        <a:bodyPr/>
        <a:lstStyle/>
        <a:p>
          <a:r>
            <a:rPr lang="en-GB"/>
            <a:t>Where damages would be an adequate remedy </a:t>
          </a:r>
          <a:endParaRPr lang="en-US"/>
        </a:p>
      </dgm:t>
    </dgm:pt>
    <dgm:pt modelId="{AC038092-6767-4434-B014-8CB20B355276}" type="parTrans" cxnId="{08B82896-191C-40A2-A761-364A856DF0B6}">
      <dgm:prSet/>
      <dgm:spPr/>
      <dgm:t>
        <a:bodyPr/>
        <a:lstStyle/>
        <a:p>
          <a:endParaRPr lang="en-US"/>
        </a:p>
      </dgm:t>
    </dgm:pt>
    <dgm:pt modelId="{9FA32196-A4B0-4ECD-82E6-E5F04A96CA5B}" type="sibTrans" cxnId="{08B82896-191C-40A2-A761-364A856DF0B6}">
      <dgm:prSet/>
      <dgm:spPr/>
      <dgm:t>
        <a:bodyPr/>
        <a:lstStyle/>
        <a:p>
          <a:endParaRPr lang="en-US"/>
        </a:p>
      </dgm:t>
    </dgm:pt>
    <dgm:pt modelId="{27D62D92-E8CB-44A2-831C-553C1862EC17}">
      <dgm:prSet/>
      <dgm:spPr/>
      <dgm:t>
        <a:bodyPr/>
        <a:lstStyle/>
        <a:p>
          <a:r>
            <a:rPr lang="en-GB"/>
            <a:t>If constant supervision by the court would be needed to ensure compliance with the order.</a:t>
          </a:r>
          <a:endParaRPr lang="en-US"/>
        </a:p>
      </dgm:t>
    </dgm:pt>
    <dgm:pt modelId="{372D8FD7-7FD6-42E8-90BB-1E6898B66DFF}" type="parTrans" cxnId="{57D8E0EC-25D3-4207-B6AF-9F642F0945B1}">
      <dgm:prSet/>
      <dgm:spPr/>
      <dgm:t>
        <a:bodyPr/>
        <a:lstStyle/>
        <a:p>
          <a:endParaRPr lang="en-US"/>
        </a:p>
      </dgm:t>
    </dgm:pt>
    <dgm:pt modelId="{75411F28-3379-4F74-9566-71DB90F427DC}" type="sibTrans" cxnId="{57D8E0EC-25D3-4207-B6AF-9F642F0945B1}">
      <dgm:prSet/>
      <dgm:spPr/>
      <dgm:t>
        <a:bodyPr/>
        <a:lstStyle/>
        <a:p>
          <a:endParaRPr lang="en-US"/>
        </a:p>
      </dgm:t>
    </dgm:pt>
    <dgm:pt modelId="{8762EB09-1166-49E6-8F4A-701D9BDF8CC4}">
      <dgm:prSet/>
      <dgm:spPr/>
      <dgm:t>
        <a:bodyPr/>
        <a:lstStyle/>
        <a:p>
          <a:r>
            <a:rPr lang="en-GB"/>
            <a:t>It is generally not available in relation to a contract such as personal services, such as employment.</a:t>
          </a:r>
          <a:endParaRPr lang="en-US"/>
        </a:p>
      </dgm:t>
    </dgm:pt>
    <dgm:pt modelId="{1310BB74-9DE0-441A-9558-AD1A2FC0F33D}" type="parTrans" cxnId="{ED1C4179-5DA1-466E-AA44-941EC5591439}">
      <dgm:prSet/>
      <dgm:spPr/>
      <dgm:t>
        <a:bodyPr/>
        <a:lstStyle/>
        <a:p>
          <a:endParaRPr lang="en-US"/>
        </a:p>
      </dgm:t>
    </dgm:pt>
    <dgm:pt modelId="{910B06D2-DEB2-4CF4-AE0B-CEEECA1C73C8}" type="sibTrans" cxnId="{ED1C4179-5DA1-466E-AA44-941EC5591439}">
      <dgm:prSet/>
      <dgm:spPr/>
      <dgm:t>
        <a:bodyPr/>
        <a:lstStyle/>
        <a:p>
          <a:endParaRPr lang="en-US"/>
        </a:p>
      </dgm:t>
    </dgm:pt>
    <dgm:pt modelId="{909FD255-7C67-4972-A9F4-61B6A7D65CF3}" type="pres">
      <dgm:prSet presAssocID="{1F61E94A-5EFF-4628-9554-9703AAA70AFB}" presName="linear" presStyleCnt="0">
        <dgm:presLayoutVars>
          <dgm:animLvl val="lvl"/>
          <dgm:resizeHandles val="exact"/>
        </dgm:presLayoutVars>
      </dgm:prSet>
      <dgm:spPr/>
    </dgm:pt>
    <dgm:pt modelId="{66EE6815-346F-4D7E-ACCC-937F8B15EA9F}" type="pres">
      <dgm:prSet presAssocID="{A2C29B36-C0BB-4FB6-A1C4-171F997F562D}" presName="parentText" presStyleLbl="node1" presStyleIdx="0" presStyleCnt="4">
        <dgm:presLayoutVars>
          <dgm:chMax val="0"/>
          <dgm:bulletEnabled val="1"/>
        </dgm:presLayoutVars>
      </dgm:prSet>
      <dgm:spPr/>
    </dgm:pt>
    <dgm:pt modelId="{9400D1DA-D944-4771-A635-9403287DB1B6}" type="pres">
      <dgm:prSet presAssocID="{17FD62DA-C2AF-48A4-BC4A-C32202A58DDE}" presName="spacer" presStyleCnt="0"/>
      <dgm:spPr/>
    </dgm:pt>
    <dgm:pt modelId="{769CB875-290D-4E8A-A167-E0040BE9B9C8}" type="pres">
      <dgm:prSet presAssocID="{66B97ABE-E6C6-4FA6-B6ED-C4B46D857301}" presName="parentText" presStyleLbl="node1" presStyleIdx="1" presStyleCnt="4">
        <dgm:presLayoutVars>
          <dgm:chMax val="0"/>
          <dgm:bulletEnabled val="1"/>
        </dgm:presLayoutVars>
      </dgm:prSet>
      <dgm:spPr/>
    </dgm:pt>
    <dgm:pt modelId="{A1BB889F-A0B0-4DC5-B0A6-84CC3C1FD803}" type="pres">
      <dgm:prSet presAssocID="{9FA32196-A4B0-4ECD-82E6-E5F04A96CA5B}" presName="spacer" presStyleCnt="0"/>
      <dgm:spPr/>
    </dgm:pt>
    <dgm:pt modelId="{C3CE5A1B-2397-4505-BB2D-18EA7E7E8D19}" type="pres">
      <dgm:prSet presAssocID="{27D62D92-E8CB-44A2-831C-553C1862EC17}" presName="parentText" presStyleLbl="node1" presStyleIdx="2" presStyleCnt="4">
        <dgm:presLayoutVars>
          <dgm:chMax val="0"/>
          <dgm:bulletEnabled val="1"/>
        </dgm:presLayoutVars>
      </dgm:prSet>
      <dgm:spPr/>
    </dgm:pt>
    <dgm:pt modelId="{9E0EE4A9-FF13-4814-A910-4BA413BFDECA}" type="pres">
      <dgm:prSet presAssocID="{75411F28-3379-4F74-9566-71DB90F427DC}" presName="spacer" presStyleCnt="0"/>
      <dgm:spPr/>
    </dgm:pt>
    <dgm:pt modelId="{D79A2B2E-2308-46CC-AB2A-FC415103BAEF}" type="pres">
      <dgm:prSet presAssocID="{8762EB09-1166-49E6-8F4A-701D9BDF8CC4}" presName="parentText" presStyleLbl="node1" presStyleIdx="3" presStyleCnt="4">
        <dgm:presLayoutVars>
          <dgm:chMax val="0"/>
          <dgm:bulletEnabled val="1"/>
        </dgm:presLayoutVars>
      </dgm:prSet>
      <dgm:spPr/>
    </dgm:pt>
  </dgm:ptLst>
  <dgm:cxnLst>
    <dgm:cxn modelId="{C925B540-9AD6-4561-A585-4DFE2ECA8ECB}" type="presOf" srcId="{A2C29B36-C0BB-4FB6-A1C4-171F997F562D}" destId="{66EE6815-346F-4D7E-ACCC-937F8B15EA9F}" srcOrd="0" destOrd="0" presId="urn:microsoft.com/office/officeart/2005/8/layout/vList2"/>
    <dgm:cxn modelId="{ED1C4179-5DA1-466E-AA44-941EC5591439}" srcId="{1F61E94A-5EFF-4628-9554-9703AAA70AFB}" destId="{8762EB09-1166-49E6-8F4A-701D9BDF8CC4}" srcOrd="3" destOrd="0" parTransId="{1310BB74-9DE0-441A-9558-AD1A2FC0F33D}" sibTransId="{910B06D2-DEB2-4CF4-AE0B-CEEECA1C73C8}"/>
    <dgm:cxn modelId="{57677D82-4553-4040-8574-2C6BDA930842}" type="presOf" srcId="{27D62D92-E8CB-44A2-831C-553C1862EC17}" destId="{C3CE5A1B-2397-4505-BB2D-18EA7E7E8D19}" srcOrd="0" destOrd="0" presId="urn:microsoft.com/office/officeart/2005/8/layout/vList2"/>
    <dgm:cxn modelId="{89BE3B90-7451-44FE-9168-E1123773A494}" srcId="{1F61E94A-5EFF-4628-9554-9703AAA70AFB}" destId="{A2C29B36-C0BB-4FB6-A1C4-171F997F562D}" srcOrd="0" destOrd="0" parTransId="{548EDBC6-19EF-465E-9400-C252F8E52C1F}" sibTransId="{17FD62DA-C2AF-48A4-BC4A-C32202A58DDE}"/>
    <dgm:cxn modelId="{08B82896-191C-40A2-A761-364A856DF0B6}" srcId="{1F61E94A-5EFF-4628-9554-9703AAA70AFB}" destId="{66B97ABE-E6C6-4FA6-B6ED-C4B46D857301}" srcOrd="1" destOrd="0" parTransId="{AC038092-6767-4434-B014-8CB20B355276}" sibTransId="{9FA32196-A4B0-4ECD-82E6-E5F04A96CA5B}"/>
    <dgm:cxn modelId="{E0002EA4-BF0A-44C8-8056-4248064A84FB}" type="presOf" srcId="{1F61E94A-5EFF-4628-9554-9703AAA70AFB}" destId="{909FD255-7C67-4972-A9F4-61B6A7D65CF3}" srcOrd="0" destOrd="0" presId="urn:microsoft.com/office/officeart/2005/8/layout/vList2"/>
    <dgm:cxn modelId="{CBBB43D3-AF06-4D77-837C-FE7A69526A8C}" type="presOf" srcId="{66B97ABE-E6C6-4FA6-B6ED-C4B46D857301}" destId="{769CB875-290D-4E8A-A167-E0040BE9B9C8}" srcOrd="0" destOrd="0" presId="urn:microsoft.com/office/officeart/2005/8/layout/vList2"/>
    <dgm:cxn modelId="{EEFE6BD5-DD15-4B32-975D-2269E4EDEC7F}" type="presOf" srcId="{8762EB09-1166-49E6-8F4A-701D9BDF8CC4}" destId="{D79A2B2E-2308-46CC-AB2A-FC415103BAEF}" srcOrd="0" destOrd="0" presId="urn:microsoft.com/office/officeart/2005/8/layout/vList2"/>
    <dgm:cxn modelId="{57D8E0EC-25D3-4207-B6AF-9F642F0945B1}" srcId="{1F61E94A-5EFF-4628-9554-9703AAA70AFB}" destId="{27D62D92-E8CB-44A2-831C-553C1862EC17}" srcOrd="2" destOrd="0" parTransId="{372D8FD7-7FD6-42E8-90BB-1E6898B66DFF}" sibTransId="{75411F28-3379-4F74-9566-71DB90F427DC}"/>
    <dgm:cxn modelId="{A63FE5E9-512B-4F6E-8661-AA7F24EA9ED2}" type="presParOf" srcId="{909FD255-7C67-4972-A9F4-61B6A7D65CF3}" destId="{66EE6815-346F-4D7E-ACCC-937F8B15EA9F}" srcOrd="0" destOrd="0" presId="urn:microsoft.com/office/officeart/2005/8/layout/vList2"/>
    <dgm:cxn modelId="{9301B080-2128-4046-BE01-901D8B60474C}" type="presParOf" srcId="{909FD255-7C67-4972-A9F4-61B6A7D65CF3}" destId="{9400D1DA-D944-4771-A635-9403287DB1B6}" srcOrd="1" destOrd="0" presId="urn:microsoft.com/office/officeart/2005/8/layout/vList2"/>
    <dgm:cxn modelId="{5AD6BA10-13DA-458A-92B1-BBD0B0D20BC8}" type="presParOf" srcId="{909FD255-7C67-4972-A9F4-61B6A7D65CF3}" destId="{769CB875-290D-4E8A-A167-E0040BE9B9C8}" srcOrd="2" destOrd="0" presId="urn:microsoft.com/office/officeart/2005/8/layout/vList2"/>
    <dgm:cxn modelId="{9AB8EE9E-C2D9-40E5-9CCB-5AFC9F653988}" type="presParOf" srcId="{909FD255-7C67-4972-A9F4-61B6A7D65CF3}" destId="{A1BB889F-A0B0-4DC5-B0A6-84CC3C1FD803}" srcOrd="3" destOrd="0" presId="urn:microsoft.com/office/officeart/2005/8/layout/vList2"/>
    <dgm:cxn modelId="{82A97B87-5324-4784-AB4A-409D92BA0DBE}" type="presParOf" srcId="{909FD255-7C67-4972-A9F4-61B6A7D65CF3}" destId="{C3CE5A1B-2397-4505-BB2D-18EA7E7E8D19}" srcOrd="4" destOrd="0" presId="urn:microsoft.com/office/officeart/2005/8/layout/vList2"/>
    <dgm:cxn modelId="{20F38C97-3B1A-4BCC-BC64-90E3A868EBAE}" type="presParOf" srcId="{909FD255-7C67-4972-A9F4-61B6A7D65CF3}" destId="{9E0EE4A9-FF13-4814-A910-4BA413BFDECA}" srcOrd="5" destOrd="0" presId="urn:microsoft.com/office/officeart/2005/8/layout/vList2"/>
    <dgm:cxn modelId="{52B0C318-64AC-4048-A4AC-83FEB40652DB}" type="presParOf" srcId="{909FD255-7C67-4972-A9F4-61B6A7D65CF3}" destId="{D79A2B2E-2308-46CC-AB2A-FC415103BAE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C5EB0-0619-4370-9EEC-F93A348158A7}">
      <dsp:nvSpPr>
        <dsp:cNvPr id="0" name=""/>
        <dsp:cNvSpPr/>
      </dsp:nvSpPr>
      <dsp:spPr>
        <a:xfrm>
          <a:off x="2536617" y="72455"/>
          <a:ext cx="1199812" cy="1199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90DF9A-4906-49C8-A8EA-8C2BC5C6009A}">
      <dsp:nvSpPr>
        <dsp:cNvPr id="0" name=""/>
        <dsp:cNvSpPr/>
      </dsp:nvSpPr>
      <dsp:spPr>
        <a:xfrm>
          <a:off x="1803398" y="1611115"/>
          <a:ext cx="266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By the end of this session, you should be able to . . . </a:t>
          </a:r>
          <a:endParaRPr lang="en-US" sz="1500" kern="1200"/>
        </a:p>
      </dsp:txBody>
      <dsp:txXfrm>
        <a:off x="1803398" y="1611115"/>
        <a:ext cx="2666250" cy="720000"/>
      </dsp:txXfrm>
    </dsp:sp>
    <dsp:sp modelId="{B7A4177E-203C-45E5-9C3E-6AD69EE10A6B}">
      <dsp:nvSpPr>
        <dsp:cNvPr id="0" name=""/>
        <dsp:cNvSpPr/>
      </dsp:nvSpPr>
      <dsp:spPr>
        <a:xfrm>
          <a:off x="5669461" y="72455"/>
          <a:ext cx="1199812" cy="1199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1C86E2-732F-4F3E-941A-CEC7615EBEB2}">
      <dsp:nvSpPr>
        <dsp:cNvPr id="0" name=""/>
        <dsp:cNvSpPr/>
      </dsp:nvSpPr>
      <dsp:spPr>
        <a:xfrm>
          <a:off x="4936242" y="1611115"/>
          <a:ext cx="266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Explain the remedies that are available where a contract has been breached</a:t>
          </a:r>
          <a:endParaRPr lang="en-US" sz="1500" kern="1200"/>
        </a:p>
      </dsp:txBody>
      <dsp:txXfrm>
        <a:off x="4936242" y="1611115"/>
        <a:ext cx="266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2D8BA-B534-4671-8799-A1737418313C}">
      <dsp:nvSpPr>
        <dsp:cNvPr id="0" name=""/>
        <dsp:cNvSpPr/>
      </dsp:nvSpPr>
      <dsp:spPr>
        <a:xfrm>
          <a:off x="0" y="421"/>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4018B-2129-4A7C-A6BD-1D6E61A82936}">
      <dsp:nvSpPr>
        <dsp:cNvPr id="0" name=""/>
        <dsp:cNvSpPr/>
      </dsp:nvSpPr>
      <dsp:spPr>
        <a:xfrm>
          <a:off x="298158" y="222192"/>
          <a:ext cx="542106" cy="542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60ABA2-6BF7-4225-88A6-4B9CA94E61EB}">
      <dsp:nvSpPr>
        <dsp:cNvPr id="0" name=""/>
        <dsp:cNvSpPr/>
      </dsp:nvSpPr>
      <dsp:spPr>
        <a:xfrm>
          <a:off x="1138424" y="421"/>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u="sng" kern="1200"/>
            <a:t>What are:</a:t>
          </a:r>
          <a:endParaRPr lang="en-US" sz="2500" kern="1200"/>
        </a:p>
      </dsp:txBody>
      <dsp:txXfrm>
        <a:off x="1138424" y="421"/>
        <a:ext cx="5057359" cy="985648"/>
      </dsp:txXfrm>
    </dsp:sp>
    <dsp:sp modelId="{F9F7E76A-EA7D-447B-B4F8-68BFF02F18E8}">
      <dsp:nvSpPr>
        <dsp:cNvPr id="0" name=""/>
        <dsp:cNvSpPr/>
      </dsp:nvSpPr>
      <dsp:spPr>
        <a:xfrm>
          <a:off x="0" y="1232482"/>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71119-9201-4855-BF1F-6CEF86410DC3}">
      <dsp:nvSpPr>
        <dsp:cNvPr id="0" name=""/>
        <dsp:cNvSpPr/>
      </dsp:nvSpPr>
      <dsp:spPr>
        <a:xfrm>
          <a:off x="298158" y="1454253"/>
          <a:ext cx="542106" cy="542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39B71F-DAF5-4854-8994-6C4FDCF8BE0C}">
      <dsp:nvSpPr>
        <dsp:cNvPr id="0" name=""/>
        <dsp:cNvSpPr/>
      </dsp:nvSpPr>
      <dsp:spPr>
        <a:xfrm>
          <a:off x="1138424" y="1232482"/>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kern="1200"/>
            <a:t>Nominal damages?</a:t>
          </a:r>
          <a:endParaRPr lang="en-US" sz="2500" kern="1200"/>
        </a:p>
      </dsp:txBody>
      <dsp:txXfrm>
        <a:off x="1138424" y="1232482"/>
        <a:ext cx="5057359" cy="985648"/>
      </dsp:txXfrm>
    </dsp:sp>
    <dsp:sp modelId="{FC390413-0753-44C8-AC3E-38B6DCB382D3}">
      <dsp:nvSpPr>
        <dsp:cNvPr id="0" name=""/>
        <dsp:cNvSpPr/>
      </dsp:nvSpPr>
      <dsp:spPr>
        <a:xfrm>
          <a:off x="0" y="2464543"/>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042FE-EBC0-470D-AA12-2AAFC54BBE51}">
      <dsp:nvSpPr>
        <dsp:cNvPr id="0" name=""/>
        <dsp:cNvSpPr/>
      </dsp:nvSpPr>
      <dsp:spPr>
        <a:xfrm>
          <a:off x="298158" y="2686314"/>
          <a:ext cx="542106" cy="542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36641-B591-4083-82E0-FFFD559D64A8}">
      <dsp:nvSpPr>
        <dsp:cNvPr id="0" name=""/>
        <dsp:cNvSpPr/>
      </dsp:nvSpPr>
      <dsp:spPr>
        <a:xfrm>
          <a:off x="1138424" y="2464543"/>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kern="1200"/>
            <a:t>Contemptuous damages?</a:t>
          </a:r>
          <a:endParaRPr lang="en-US" sz="2500" kern="1200"/>
        </a:p>
      </dsp:txBody>
      <dsp:txXfrm>
        <a:off x="1138424" y="2464543"/>
        <a:ext cx="5057359" cy="985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E6815-346F-4D7E-ACCC-937F8B15EA9F}">
      <dsp:nvSpPr>
        <dsp:cNvPr id="0" name=""/>
        <dsp:cNvSpPr/>
      </dsp:nvSpPr>
      <dsp:spPr>
        <a:xfrm>
          <a:off x="0" y="559367"/>
          <a:ext cx="5913437" cy="834228"/>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u="sng" kern="1200"/>
            <a:t>SP will not be granted  . . . </a:t>
          </a:r>
          <a:endParaRPr lang="en-US" sz="2100" kern="1200"/>
        </a:p>
      </dsp:txBody>
      <dsp:txXfrm>
        <a:off x="40724" y="600091"/>
        <a:ext cx="5831989" cy="752780"/>
      </dsp:txXfrm>
    </dsp:sp>
    <dsp:sp modelId="{769CB875-290D-4E8A-A167-E0040BE9B9C8}">
      <dsp:nvSpPr>
        <dsp:cNvPr id="0" name=""/>
        <dsp:cNvSpPr/>
      </dsp:nvSpPr>
      <dsp:spPr>
        <a:xfrm>
          <a:off x="0" y="1454075"/>
          <a:ext cx="5913437" cy="834228"/>
        </a:xfrm>
        <a:prstGeom prst="roundRect">
          <a:avLst/>
        </a:prstGeom>
        <a:gradFill rotWithShape="0">
          <a:gsLst>
            <a:gs pos="0">
              <a:schemeClr val="accent2">
                <a:hueOff val="37813"/>
                <a:satOff val="4346"/>
                <a:lumOff val="-3464"/>
                <a:alphaOff val="0"/>
                <a:shade val="85000"/>
                <a:satMod val="130000"/>
              </a:schemeClr>
            </a:gs>
            <a:gs pos="34000">
              <a:schemeClr val="accent2">
                <a:hueOff val="37813"/>
                <a:satOff val="4346"/>
                <a:lumOff val="-3464"/>
                <a:alphaOff val="0"/>
                <a:shade val="87000"/>
                <a:satMod val="125000"/>
              </a:schemeClr>
            </a:gs>
            <a:gs pos="70000">
              <a:schemeClr val="accent2">
                <a:hueOff val="37813"/>
                <a:satOff val="4346"/>
                <a:lumOff val="-3464"/>
                <a:alphaOff val="0"/>
                <a:tint val="100000"/>
                <a:shade val="90000"/>
                <a:satMod val="130000"/>
              </a:schemeClr>
            </a:gs>
            <a:gs pos="100000">
              <a:schemeClr val="accent2">
                <a:hueOff val="37813"/>
                <a:satOff val="4346"/>
                <a:lumOff val="-346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Where damages would be an adequate remedy </a:t>
          </a:r>
          <a:endParaRPr lang="en-US" sz="2100" kern="1200"/>
        </a:p>
      </dsp:txBody>
      <dsp:txXfrm>
        <a:off x="40724" y="1494799"/>
        <a:ext cx="5831989" cy="752780"/>
      </dsp:txXfrm>
    </dsp:sp>
    <dsp:sp modelId="{C3CE5A1B-2397-4505-BB2D-18EA7E7E8D19}">
      <dsp:nvSpPr>
        <dsp:cNvPr id="0" name=""/>
        <dsp:cNvSpPr/>
      </dsp:nvSpPr>
      <dsp:spPr>
        <a:xfrm>
          <a:off x="0" y="2348784"/>
          <a:ext cx="5913437" cy="834228"/>
        </a:xfrm>
        <a:prstGeom prst="roundRect">
          <a:avLst/>
        </a:prstGeom>
        <a:gradFill rotWithShape="0">
          <a:gsLst>
            <a:gs pos="0">
              <a:schemeClr val="accent2">
                <a:hueOff val="75626"/>
                <a:satOff val="8693"/>
                <a:lumOff val="-6929"/>
                <a:alphaOff val="0"/>
                <a:shade val="85000"/>
                <a:satMod val="130000"/>
              </a:schemeClr>
            </a:gs>
            <a:gs pos="34000">
              <a:schemeClr val="accent2">
                <a:hueOff val="75626"/>
                <a:satOff val="8693"/>
                <a:lumOff val="-6929"/>
                <a:alphaOff val="0"/>
                <a:shade val="87000"/>
                <a:satMod val="125000"/>
              </a:schemeClr>
            </a:gs>
            <a:gs pos="70000">
              <a:schemeClr val="accent2">
                <a:hueOff val="75626"/>
                <a:satOff val="8693"/>
                <a:lumOff val="-6929"/>
                <a:alphaOff val="0"/>
                <a:tint val="100000"/>
                <a:shade val="90000"/>
                <a:satMod val="130000"/>
              </a:schemeClr>
            </a:gs>
            <a:gs pos="100000">
              <a:schemeClr val="accent2">
                <a:hueOff val="75626"/>
                <a:satOff val="8693"/>
                <a:lumOff val="-6929"/>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If constant supervision by the court would be needed to ensure compliance with the order.</a:t>
          </a:r>
          <a:endParaRPr lang="en-US" sz="2100" kern="1200"/>
        </a:p>
      </dsp:txBody>
      <dsp:txXfrm>
        <a:off x="40724" y="2389508"/>
        <a:ext cx="5831989" cy="752780"/>
      </dsp:txXfrm>
    </dsp:sp>
    <dsp:sp modelId="{D79A2B2E-2308-46CC-AB2A-FC415103BAEF}">
      <dsp:nvSpPr>
        <dsp:cNvPr id="0" name=""/>
        <dsp:cNvSpPr/>
      </dsp:nvSpPr>
      <dsp:spPr>
        <a:xfrm>
          <a:off x="0" y="3243492"/>
          <a:ext cx="5913437" cy="834228"/>
        </a:xfrm>
        <a:prstGeom prst="roundRect">
          <a:avLst/>
        </a:prstGeom>
        <a:gradFill rotWithShape="0">
          <a:gsLst>
            <a:gs pos="0">
              <a:schemeClr val="accent2">
                <a:hueOff val="113439"/>
                <a:satOff val="13039"/>
                <a:lumOff val="-10393"/>
                <a:alphaOff val="0"/>
                <a:shade val="85000"/>
                <a:satMod val="130000"/>
              </a:schemeClr>
            </a:gs>
            <a:gs pos="34000">
              <a:schemeClr val="accent2">
                <a:hueOff val="113439"/>
                <a:satOff val="13039"/>
                <a:lumOff val="-10393"/>
                <a:alphaOff val="0"/>
                <a:shade val="87000"/>
                <a:satMod val="125000"/>
              </a:schemeClr>
            </a:gs>
            <a:gs pos="70000">
              <a:schemeClr val="accent2">
                <a:hueOff val="113439"/>
                <a:satOff val="13039"/>
                <a:lumOff val="-10393"/>
                <a:alphaOff val="0"/>
                <a:tint val="100000"/>
                <a:shade val="90000"/>
                <a:satMod val="130000"/>
              </a:schemeClr>
            </a:gs>
            <a:gs pos="100000">
              <a:schemeClr val="accent2">
                <a:hueOff val="113439"/>
                <a:satOff val="13039"/>
                <a:lumOff val="-10393"/>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is generally not available in relation to a contract such as personal services, such as employment.</a:t>
          </a:r>
          <a:endParaRPr lang="en-US" sz="2100" kern="1200"/>
        </a:p>
      </dsp:txBody>
      <dsp:txXfrm>
        <a:off x="40724" y="3284216"/>
        <a:ext cx="5831989" cy="75278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762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7624"/>
          </a:xfrm>
          <a:prstGeom prst="rect">
            <a:avLst/>
          </a:prstGeom>
        </p:spPr>
        <p:txBody>
          <a:bodyPr vert="horz" lIns="91440" tIns="45720" rIns="91440" bIns="45720" rtlCol="0"/>
          <a:lstStyle>
            <a:lvl1pPr algn="r">
              <a:defRPr sz="1200"/>
            </a:lvl1pPr>
          </a:lstStyle>
          <a:p>
            <a:fld id="{CF3DAD06-A600-47C7-AD07-8DCFB917E02C}" type="datetimeFigureOut">
              <a:rPr lang="en-GB" smtClean="0"/>
              <a:t>15/03/2023</a:t>
            </a:fld>
            <a:endParaRPr lang="en-GB"/>
          </a:p>
        </p:txBody>
      </p:sp>
      <p:sp>
        <p:nvSpPr>
          <p:cNvPr id="4" name="Footer Placeholder 3"/>
          <p:cNvSpPr>
            <a:spLocks noGrp="1"/>
          </p:cNvSpPr>
          <p:nvPr>
            <p:ph type="ftr" sz="quarter" idx="2"/>
          </p:nvPr>
        </p:nvSpPr>
        <p:spPr>
          <a:xfrm>
            <a:off x="0" y="9429014"/>
            <a:ext cx="2889250" cy="49762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429014"/>
            <a:ext cx="2889250" cy="497624"/>
          </a:xfrm>
          <a:prstGeom prst="rect">
            <a:avLst/>
          </a:prstGeom>
        </p:spPr>
        <p:txBody>
          <a:bodyPr vert="horz" lIns="91440" tIns="45720" rIns="91440" bIns="45720" rtlCol="0" anchor="b"/>
          <a:lstStyle>
            <a:lvl1pPr algn="r">
              <a:defRPr sz="1200"/>
            </a:lvl1pPr>
          </a:lstStyle>
          <a:p>
            <a:fld id="{1DACB985-60B2-4215-AE3B-A67713E6E80A}" type="slidenum">
              <a:rPr lang="en-GB" smtClean="0"/>
              <a:t>‹#›</a:t>
            </a:fld>
            <a:endParaRPr lang="en-GB"/>
          </a:p>
        </p:txBody>
      </p:sp>
    </p:spTree>
    <p:extLst>
      <p:ext uri="{BB962C8B-B14F-4D97-AF65-F5344CB8AC3E}">
        <p14:creationId xmlns:p14="http://schemas.microsoft.com/office/powerpoint/2010/main" val="33258026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fld id="{B642830E-0B74-4F6E-AE59-F8D3AF12CED1}" type="datetimeFigureOut">
              <a:rPr lang="en-GB" smtClean="0"/>
              <a:t>15/03/2023</a:t>
            </a:fld>
            <a:endParaRPr lang="en-GB"/>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6"/>
            <a:ext cx="2889938"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6"/>
            <a:ext cx="2889938" cy="498055"/>
          </a:xfrm>
          <a:prstGeom prst="rect">
            <a:avLst/>
          </a:prstGeom>
        </p:spPr>
        <p:txBody>
          <a:bodyPr vert="horz" lIns="91440" tIns="45720" rIns="91440" bIns="45720" rtlCol="0" anchor="b"/>
          <a:lstStyle>
            <a:lvl1pPr algn="r">
              <a:defRPr sz="1200"/>
            </a:lvl1pPr>
          </a:lstStyle>
          <a:p>
            <a:fld id="{50039C00-777E-47EF-84AE-0037AA8DF3E0}" type="slidenum">
              <a:rPr lang="en-GB" smtClean="0"/>
              <a:t>‹#›</a:t>
            </a:fld>
            <a:endParaRPr lang="en-GB"/>
          </a:p>
        </p:txBody>
      </p:sp>
    </p:spTree>
    <p:extLst>
      <p:ext uri="{BB962C8B-B14F-4D97-AF65-F5344CB8AC3E}">
        <p14:creationId xmlns:p14="http://schemas.microsoft.com/office/powerpoint/2010/main" val="383591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1</a:t>
            </a:fld>
            <a:endParaRPr lang="en-GB"/>
          </a:p>
        </p:txBody>
      </p:sp>
    </p:spTree>
    <p:extLst>
      <p:ext uri="{BB962C8B-B14F-4D97-AF65-F5344CB8AC3E}">
        <p14:creationId xmlns:p14="http://schemas.microsoft.com/office/powerpoint/2010/main" val="20452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2</a:t>
            </a:fld>
            <a:endParaRPr lang="en-GB"/>
          </a:p>
        </p:txBody>
      </p:sp>
    </p:spTree>
    <p:extLst>
      <p:ext uri="{BB962C8B-B14F-4D97-AF65-F5344CB8AC3E}">
        <p14:creationId xmlns:p14="http://schemas.microsoft.com/office/powerpoint/2010/main" val="932793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a:t>
            </a:fld>
            <a:endParaRPr lang="en-GB"/>
          </a:p>
        </p:txBody>
      </p:sp>
    </p:spTree>
    <p:extLst>
      <p:ext uri="{BB962C8B-B14F-4D97-AF65-F5344CB8AC3E}">
        <p14:creationId xmlns:p14="http://schemas.microsoft.com/office/powerpoint/2010/main" val="1109954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4</a:t>
            </a:fld>
            <a:endParaRPr lang="en-GB"/>
          </a:p>
        </p:txBody>
      </p:sp>
    </p:spTree>
    <p:extLst>
      <p:ext uri="{BB962C8B-B14F-4D97-AF65-F5344CB8AC3E}">
        <p14:creationId xmlns:p14="http://schemas.microsoft.com/office/powerpoint/2010/main" val="265162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5</a:t>
            </a:fld>
            <a:endParaRPr lang="en-GB"/>
          </a:p>
        </p:txBody>
      </p:sp>
    </p:spTree>
    <p:extLst>
      <p:ext uri="{BB962C8B-B14F-4D97-AF65-F5344CB8AC3E}">
        <p14:creationId xmlns:p14="http://schemas.microsoft.com/office/powerpoint/2010/main" val="142952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6</a:t>
            </a:fld>
            <a:endParaRPr lang="en-GB"/>
          </a:p>
        </p:txBody>
      </p:sp>
    </p:spTree>
    <p:extLst>
      <p:ext uri="{BB962C8B-B14F-4D97-AF65-F5344CB8AC3E}">
        <p14:creationId xmlns:p14="http://schemas.microsoft.com/office/powerpoint/2010/main" val="2690900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1" baseline="0" dirty="0"/>
          </a:p>
          <a:p>
            <a:pPr marL="0" indent="0">
              <a:buNone/>
            </a:pPr>
            <a:endParaRPr lang="en-GB" b="1"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7</a:t>
            </a:fld>
            <a:endParaRPr lang="en-GB"/>
          </a:p>
        </p:txBody>
      </p:sp>
    </p:spTree>
    <p:extLst>
      <p:ext uri="{BB962C8B-B14F-4D97-AF65-F5344CB8AC3E}">
        <p14:creationId xmlns:p14="http://schemas.microsoft.com/office/powerpoint/2010/main" val="545414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dirty="0"/>
          </a:p>
        </p:txBody>
      </p:sp>
      <p:sp>
        <p:nvSpPr>
          <p:cNvPr id="4" name="Slide Number Placeholder 3"/>
          <p:cNvSpPr>
            <a:spLocks noGrp="1"/>
          </p:cNvSpPr>
          <p:nvPr>
            <p:ph type="sldNum" sz="quarter" idx="10"/>
          </p:nvPr>
        </p:nvSpPr>
        <p:spPr/>
        <p:txBody>
          <a:bodyPr/>
          <a:lstStyle/>
          <a:p>
            <a:fld id="{50039C00-777E-47EF-84AE-0037AA8DF3E0}" type="slidenum">
              <a:rPr lang="en-GB" smtClean="0"/>
              <a:t>8</a:t>
            </a:fld>
            <a:endParaRPr lang="en-GB"/>
          </a:p>
        </p:txBody>
      </p:sp>
    </p:spTree>
    <p:extLst>
      <p:ext uri="{BB962C8B-B14F-4D97-AF65-F5344CB8AC3E}">
        <p14:creationId xmlns:p14="http://schemas.microsoft.com/office/powerpoint/2010/main" val="1000577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9</a:t>
            </a:fld>
            <a:endParaRPr lang="en-GB"/>
          </a:p>
        </p:txBody>
      </p:sp>
    </p:spTree>
    <p:extLst>
      <p:ext uri="{BB962C8B-B14F-4D97-AF65-F5344CB8AC3E}">
        <p14:creationId xmlns:p14="http://schemas.microsoft.com/office/powerpoint/2010/main" val="2134479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10</a:t>
            </a:fld>
            <a:endParaRPr lang="en-GB"/>
          </a:p>
        </p:txBody>
      </p:sp>
    </p:spTree>
    <p:extLst>
      <p:ext uri="{BB962C8B-B14F-4D97-AF65-F5344CB8AC3E}">
        <p14:creationId xmlns:p14="http://schemas.microsoft.com/office/powerpoint/2010/main" val="1961026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11</a:t>
            </a:fld>
            <a:endParaRPr lang="en-GB"/>
          </a:p>
        </p:txBody>
      </p:sp>
    </p:spTree>
    <p:extLst>
      <p:ext uri="{BB962C8B-B14F-4D97-AF65-F5344CB8AC3E}">
        <p14:creationId xmlns:p14="http://schemas.microsoft.com/office/powerpoint/2010/main" val="220953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15</a:t>
            </a:fld>
            <a:endParaRPr lang="en-GB"/>
          </a:p>
        </p:txBody>
      </p:sp>
    </p:spTree>
    <p:extLst>
      <p:ext uri="{BB962C8B-B14F-4D97-AF65-F5344CB8AC3E}">
        <p14:creationId xmlns:p14="http://schemas.microsoft.com/office/powerpoint/2010/main" val="3741698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16</a:t>
            </a:fld>
            <a:endParaRPr lang="en-GB"/>
          </a:p>
        </p:txBody>
      </p:sp>
    </p:spTree>
    <p:extLst>
      <p:ext uri="{BB962C8B-B14F-4D97-AF65-F5344CB8AC3E}">
        <p14:creationId xmlns:p14="http://schemas.microsoft.com/office/powerpoint/2010/main" val="37023641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17</a:t>
            </a:fld>
            <a:endParaRPr lang="en-GB"/>
          </a:p>
        </p:txBody>
      </p:sp>
    </p:spTree>
    <p:extLst>
      <p:ext uri="{BB962C8B-B14F-4D97-AF65-F5344CB8AC3E}">
        <p14:creationId xmlns:p14="http://schemas.microsoft.com/office/powerpoint/2010/main" val="47453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18</a:t>
            </a:fld>
            <a:endParaRPr lang="en-GB"/>
          </a:p>
        </p:txBody>
      </p:sp>
    </p:spTree>
    <p:extLst>
      <p:ext uri="{BB962C8B-B14F-4D97-AF65-F5344CB8AC3E}">
        <p14:creationId xmlns:p14="http://schemas.microsoft.com/office/powerpoint/2010/main" val="2798838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24</a:t>
            </a:fld>
            <a:endParaRPr lang="en-GB"/>
          </a:p>
        </p:txBody>
      </p:sp>
    </p:spTree>
    <p:extLst>
      <p:ext uri="{BB962C8B-B14F-4D97-AF65-F5344CB8AC3E}">
        <p14:creationId xmlns:p14="http://schemas.microsoft.com/office/powerpoint/2010/main" val="558855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25</a:t>
            </a:fld>
            <a:endParaRPr lang="en-GB"/>
          </a:p>
        </p:txBody>
      </p:sp>
    </p:spTree>
    <p:extLst>
      <p:ext uri="{BB962C8B-B14F-4D97-AF65-F5344CB8AC3E}">
        <p14:creationId xmlns:p14="http://schemas.microsoft.com/office/powerpoint/2010/main" val="3933789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26</a:t>
            </a:fld>
            <a:endParaRPr lang="en-GB"/>
          </a:p>
        </p:txBody>
      </p:sp>
    </p:spTree>
    <p:extLst>
      <p:ext uri="{BB962C8B-B14F-4D97-AF65-F5344CB8AC3E}">
        <p14:creationId xmlns:p14="http://schemas.microsoft.com/office/powerpoint/2010/main" val="3072759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27</a:t>
            </a:fld>
            <a:endParaRPr lang="en-GB"/>
          </a:p>
        </p:txBody>
      </p:sp>
    </p:spTree>
    <p:extLst>
      <p:ext uri="{BB962C8B-B14F-4D97-AF65-F5344CB8AC3E}">
        <p14:creationId xmlns:p14="http://schemas.microsoft.com/office/powerpoint/2010/main" val="19638963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28</a:t>
            </a:fld>
            <a:endParaRPr lang="en-GB"/>
          </a:p>
        </p:txBody>
      </p:sp>
    </p:spTree>
    <p:extLst>
      <p:ext uri="{BB962C8B-B14F-4D97-AF65-F5344CB8AC3E}">
        <p14:creationId xmlns:p14="http://schemas.microsoft.com/office/powerpoint/2010/main" val="37313515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29</a:t>
            </a:fld>
            <a:endParaRPr lang="en-GB"/>
          </a:p>
        </p:txBody>
      </p:sp>
    </p:spTree>
    <p:extLst>
      <p:ext uri="{BB962C8B-B14F-4D97-AF65-F5344CB8AC3E}">
        <p14:creationId xmlns:p14="http://schemas.microsoft.com/office/powerpoint/2010/main" val="40064261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35</a:t>
            </a:fld>
            <a:endParaRPr lang="en-GB"/>
          </a:p>
        </p:txBody>
      </p:sp>
    </p:spTree>
    <p:extLst>
      <p:ext uri="{BB962C8B-B14F-4D97-AF65-F5344CB8AC3E}">
        <p14:creationId xmlns:p14="http://schemas.microsoft.com/office/powerpoint/2010/main" val="15957217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36</a:t>
            </a:fld>
            <a:endParaRPr lang="en-GB"/>
          </a:p>
        </p:txBody>
      </p:sp>
    </p:spTree>
    <p:extLst>
      <p:ext uri="{BB962C8B-B14F-4D97-AF65-F5344CB8AC3E}">
        <p14:creationId xmlns:p14="http://schemas.microsoft.com/office/powerpoint/2010/main" val="21403956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37</a:t>
            </a:fld>
            <a:endParaRPr lang="en-GB"/>
          </a:p>
        </p:txBody>
      </p:sp>
    </p:spTree>
    <p:extLst>
      <p:ext uri="{BB962C8B-B14F-4D97-AF65-F5344CB8AC3E}">
        <p14:creationId xmlns:p14="http://schemas.microsoft.com/office/powerpoint/2010/main" val="1882466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Pecuniary</a:t>
            </a:r>
            <a:r>
              <a:rPr lang="en-GB" baseline="0" dirty="0"/>
              <a:t> losses are financial losses. Non-pecuniary are non-financial losses, such as mental distress and loss of enjoyment.</a:t>
            </a:r>
          </a:p>
          <a:p>
            <a:pPr marL="0" indent="0">
              <a:buNone/>
            </a:pPr>
            <a:endParaRPr lang="en-GB" baseline="0" dirty="0"/>
          </a:p>
          <a:p>
            <a:pPr marL="0" indent="0">
              <a:buNone/>
            </a:pPr>
            <a:r>
              <a:rPr lang="en-GB" baseline="0" dirty="0"/>
              <a:t>2. Damages under expectation loss put the claimant into the financial position they would have been in had the contract been performed properly.</a:t>
            </a:r>
          </a:p>
          <a:p>
            <a:pPr marL="0" indent="0">
              <a:buNone/>
            </a:pPr>
            <a:r>
              <a:rPr lang="en-GB" baseline="0" dirty="0"/>
              <a:t>      Damages under reliance loss look at the money spent by the injured party in reliance on the other party fulfilling his contractual obligation.</a:t>
            </a:r>
          </a:p>
          <a:p>
            <a:pPr marL="0" indent="0">
              <a:buNone/>
            </a:pPr>
            <a:endParaRPr lang="en-GB" baseline="0" dirty="0"/>
          </a:p>
          <a:p>
            <a:pPr marL="0" indent="0">
              <a:buNone/>
            </a:pPr>
            <a:r>
              <a:rPr lang="en-GB" baseline="0" dirty="0"/>
              <a:t>3. The remoteness of damage rule means that the person in breach will only be liable for those losses which were in the reasonable contemplation of the parties at the time the contract was made, either due to their losses being reasonably foreseeable or because the claimant had warned the defendant about the specific losses (Hadley v Baxendale).</a:t>
            </a:r>
          </a:p>
          <a:p>
            <a:pPr marL="0" indent="0">
              <a:buNone/>
            </a:pPr>
            <a:endParaRPr lang="en-GB" baseline="0" dirty="0"/>
          </a:p>
          <a:p>
            <a:pPr marL="0" indent="0">
              <a:buNone/>
            </a:pPr>
            <a:r>
              <a:rPr lang="en-GB" baseline="0" dirty="0"/>
              <a:t>4. Specific performance will generally not be awarded where:</a:t>
            </a:r>
          </a:p>
          <a:p>
            <a:pPr marL="0" indent="0">
              <a:buNone/>
            </a:pPr>
            <a:r>
              <a:rPr lang="en-GB" baseline="0" dirty="0"/>
              <a:t>Damages are an adequate remedy</a:t>
            </a:r>
          </a:p>
          <a:p>
            <a:pPr marL="0" indent="0">
              <a:buNone/>
            </a:pPr>
            <a:r>
              <a:rPr lang="en-GB" baseline="0" dirty="0"/>
              <a:t>Constant supervision by the courts is required</a:t>
            </a:r>
          </a:p>
          <a:p>
            <a:pPr marL="0" indent="0">
              <a:buNone/>
            </a:pPr>
            <a:r>
              <a:rPr lang="en-GB" baseline="0" dirty="0"/>
              <a:t>It relates to a contract for personal services</a:t>
            </a:r>
          </a:p>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46</a:t>
            </a:fld>
            <a:endParaRPr lang="en-GB"/>
          </a:p>
        </p:txBody>
      </p:sp>
    </p:spTree>
    <p:extLst>
      <p:ext uri="{BB962C8B-B14F-4D97-AF65-F5344CB8AC3E}">
        <p14:creationId xmlns:p14="http://schemas.microsoft.com/office/powerpoint/2010/main" val="36159869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47</a:t>
            </a:fld>
            <a:endParaRPr lang="en-GB"/>
          </a:p>
        </p:txBody>
      </p:sp>
    </p:spTree>
    <p:extLst>
      <p:ext uri="{BB962C8B-B14F-4D97-AF65-F5344CB8AC3E}">
        <p14:creationId xmlns:p14="http://schemas.microsoft.com/office/powerpoint/2010/main" val="16180834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48</a:t>
            </a:fld>
            <a:endParaRPr lang="en-GB"/>
          </a:p>
        </p:txBody>
      </p:sp>
    </p:spTree>
    <p:extLst>
      <p:ext uri="{BB962C8B-B14F-4D97-AF65-F5344CB8AC3E}">
        <p14:creationId xmlns:p14="http://schemas.microsoft.com/office/powerpoint/2010/main" val="21913044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49</a:t>
            </a:fld>
            <a:endParaRPr lang="en-GB"/>
          </a:p>
        </p:txBody>
      </p:sp>
    </p:spTree>
    <p:extLst>
      <p:ext uri="{BB962C8B-B14F-4D97-AF65-F5344CB8AC3E}">
        <p14:creationId xmlns:p14="http://schemas.microsoft.com/office/powerpoint/2010/main" val="29175815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50</a:t>
            </a:fld>
            <a:endParaRPr lang="en-GB"/>
          </a:p>
        </p:txBody>
      </p:sp>
    </p:spTree>
    <p:extLst>
      <p:ext uri="{BB962C8B-B14F-4D97-AF65-F5344CB8AC3E}">
        <p14:creationId xmlns:p14="http://schemas.microsoft.com/office/powerpoint/2010/main" val="16795306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51</a:t>
            </a:fld>
            <a:endParaRPr lang="en-GB"/>
          </a:p>
        </p:txBody>
      </p:sp>
    </p:spTree>
    <p:extLst>
      <p:ext uri="{BB962C8B-B14F-4D97-AF65-F5344CB8AC3E}">
        <p14:creationId xmlns:p14="http://schemas.microsoft.com/office/powerpoint/2010/main" val="15522009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52</a:t>
            </a:fld>
            <a:endParaRPr lang="en-GB"/>
          </a:p>
        </p:txBody>
      </p:sp>
    </p:spTree>
    <p:extLst>
      <p:ext uri="{BB962C8B-B14F-4D97-AF65-F5344CB8AC3E}">
        <p14:creationId xmlns:p14="http://schemas.microsoft.com/office/powerpoint/2010/main" val="12780208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53</a:t>
            </a:fld>
            <a:endParaRPr lang="en-GB"/>
          </a:p>
        </p:txBody>
      </p:sp>
    </p:spTree>
    <p:extLst>
      <p:ext uri="{BB962C8B-B14F-4D97-AF65-F5344CB8AC3E}">
        <p14:creationId xmlns:p14="http://schemas.microsoft.com/office/powerpoint/2010/main" val="25176076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9F4CF8-3886-4FB6-A606-6EBD987D641F}" type="slidenum">
              <a:rPr lang="en-GB" smtClean="0"/>
              <a:t>54</a:t>
            </a:fld>
            <a:endParaRPr lang="en-GB"/>
          </a:p>
        </p:txBody>
      </p:sp>
    </p:spTree>
    <p:extLst>
      <p:ext uri="{BB962C8B-B14F-4D97-AF65-F5344CB8AC3E}">
        <p14:creationId xmlns:p14="http://schemas.microsoft.com/office/powerpoint/2010/main" val="2921795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868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09626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947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90580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8025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389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2398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3/15/2023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1019206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56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14902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1984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3/15/2023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9036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11" Type="http://schemas.openxmlformats.org/officeDocument/2006/relationships/image" Target="../media/image1.png"/><Relationship Id="rId5" Type="http://schemas.openxmlformats.org/officeDocument/2006/relationships/diagramData" Target="../diagrams/data2.xml"/><Relationship Id="rId10" Type="http://schemas.openxmlformats.org/officeDocument/2006/relationships/image" Target="../media/image14.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5.xml"/><Relationship Id="rId9" Type="http://schemas.microsoft.com/office/2007/relationships/diagramDrawing" Target="../diagrams/drawing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image" Target="../media/image20.png"/><Relationship Id="rId4" Type="http://schemas.openxmlformats.org/officeDocument/2006/relationships/notesSlide" Target="../notesSlides/notesSlide1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22.png"/><Relationship Id="rId4" Type="http://schemas.openxmlformats.org/officeDocument/2006/relationships/notesSlide" Target="../notesSlides/notesSlide20.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png"/><Relationship Id="rId5" Type="http://schemas.openxmlformats.org/officeDocument/2006/relationships/image" Target="../media/image23.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notesSlide" Target="../notesSlides/notesSlide24.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1.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png"/></Relationships>
</file>

<file path=ppt/slides/_rels/slide4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91408" y="1590734"/>
            <a:ext cx="7405874" cy="2520012"/>
          </a:xfrm>
          <a:solidFill>
            <a:schemeClr val="bg1"/>
          </a:solidFill>
        </p:spPr>
        <p:txBody>
          <a:bodyPr anchor="ctr">
            <a:normAutofit/>
          </a:bodyPr>
          <a:lstStyle/>
          <a:p>
            <a:pPr algn="ctr"/>
            <a:r>
              <a:rPr lang="en-GB" sz="6000" dirty="0">
                <a:solidFill>
                  <a:schemeClr val="tx2"/>
                </a:solidFill>
              </a:rPr>
              <a:t>Remedies for Breach of contract	</a:t>
            </a:r>
          </a:p>
        </p:txBody>
      </p:sp>
      <p:sp>
        <p:nvSpPr>
          <p:cNvPr id="3" name="Subtitle 2"/>
          <p:cNvSpPr>
            <a:spLocks noGrp="1"/>
          </p:cNvSpPr>
          <p:nvPr>
            <p:ph type="subTitle" idx="1"/>
          </p:nvPr>
        </p:nvSpPr>
        <p:spPr>
          <a:xfrm>
            <a:off x="2417779" y="4427183"/>
            <a:ext cx="7379502" cy="522928"/>
          </a:xfrm>
        </p:spPr>
        <p:txBody>
          <a:bodyPr>
            <a:normAutofit/>
          </a:bodyPr>
          <a:lstStyle/>
          <a:p>
            <a:pPr algn="ctr"/>
            <a:r>
              <a:rPr lang="en-GB">
                <a:solidFill>
                  <a:srgbClr val="000000"/>
                </a:solidFill>
              </a:rPr>
              <a:t>Laura Knight</a:t>
            </a:r>
          </a:p>
        </p:txBody>
      </p:sp>
      <p:pic>
        <p:nvPicPr>
          <p:cNvPr id="4" name="Audio 3">
            <a:hlinkClick r:id="" action="ppaction://media"/>
            <a:extLst>
              <a:ext uri="{FF2B5EF4-FFF2-40B4-BE49-F238E27FC236}">
                <a16:creationId xmlns:a16="http://schemas.microsoft.com/office/drawing/2014/main" id="{1A7F73BC-D685-447E-A267-7F8C52F8E9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7077245"/>
      </p:ext>
    </p:extLst>
  </p:cSld>
  <p:clrMapOvr>
    <a:masterClrMapping/>
  </p:clrMapOvr>
  <mc:AlternateContent xmlns:mc="http://schemas.openxmlformats.org/markup-compatibility/2006" xmlns:p14="http://schemas.microsoft.com/office/powerpoint/2010/main">
    <mc:Choice Requires="p14">
      <p:transition spd="slow" p14:dur="2000" advTm="10983"/>
    </mc:Choice>
    <mc:Fallback xmlns="">
      <p:transition spd="slow" advTm="10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5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1796967"/>
            <a:ext cx="9405891" cy="1002990"/>
          </a:xfrm>
        </p:spPr>
        <p:txBody>
          <a:bodyPr anchor="ctr">
            <a:normAutofit/>
          </a:bodyPr>
          <a:lstStyle/>
          <a:p>
            <a:r>
              <a:rPr lang="en-GB" dirty="0"/>
              <a:t>Learning objectives</a:t>
            </a:r>
          </a:p>
        </p:txBody>
      </p:sp>
      <p:graphicFrame>
        <p:nvGraphicFramePr>
          <p:cNvPr id="6" name="Content Placeholder 2">
            <a:extLst>
              <a:ext uri="{FF2B5EF4-FFF2-40B4-BE49-F238E27FC236}">
                <a16:creationId xmlns:a16="http://schemas.microsoft.com/office/drawing/2014/main" id="{4383DE84-0CF0-E58C-1B0C-43EDB2F7CDE0}"/>
              </a:ext>
            </a:extLst>
          </p:cNvPr>
          <p:cNvGraphicFramePr>
            <a:graphicFrameLocks noGrp="1"/>
          </p:cNvGraphicFramePr>
          <p:nvPr>
            <p:ph idx="1"/>
          </p:nvPr>
        </p:nvGraphicFramePr>
        <p:xfrm>
          <a:off x="1451579" y="2464991"/>
          <a:ext cx="9405891" cy="24035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60F455C-5283-4BEB-851B-3E913C9B368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1881477"/>
      </p:ext>
    </p:extLst>
  </p:cSld>
  <p:clrMapOvr>
    <a:masterClrMapping/>
  </p:clrMapOvr>
  <mc:AlternateContent xmlns:mc="http://schemas.openxmlformats.org/markup-compatibility/2006" xmlns:p14="http://schemas.microsoft.com/office/powerpoint/2010/main">
    <mc:Choice Requires="p14">
      <p:transition spd="slow" p14:dur="2000" advTm="10170"/>
    </mc:Choice>
    <mc:Fallback xmlns="">
      <p:transition spd="slow" advTm="10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5"/>
          <a:srcRect l="16928" r="20982"/>
          <a:stretch/>
        </p:blipFill>
        <p:spPr>
          <a:xfrm>
            <a:off x="1271223" y="1116345"/>
            <a:ext cx="4825148" cy="3866172"/>
          </a:xfrm>
          <a:prstGeom prst="rect">
            <a:avLst/>
          </a:prstGeom>
        </p:spPr>
      </p:pic>
      <p:sp>
        <p:nvSpPr>
          <p:cNvPr id="3" name="Content Placeholder 2"/>
          <p:cNvSpPr>
            <a:spLocks noGrp="1"/>
          </p:cNvSpPr>
          <p:nvPr>
            <p:ph idx="1"/>
          </p:nvPr>
        </p:nvSpPr>
        <p:spPr>
          <a:xfrm>
            <a:off x="6434257" y="1116345"/>
            <a:ext cx="4908657" cy="4000439"/>
          </a:xfrm>
          <a:solidFill>
            <a:schemeClr val="accent2">
              <a:lumMod val="20000"/>
              <a:lumOff val="80000"/>
            </a:schemeClr>
          </a:solidFill>
        </p:spPr>
        <p:txBody>
          <a:bodyPr>
            <a:normAutofit lnSpcReduction="10000"/>
          </a:bodyPr>
          <a:lstStyle/>
          <a:p>
            <a:pPr marL="0" indent="0">
              <a:lnSpc>
                <a:spcPct val="110000"/>
              </a:lnSpc>
              <a:buNone/>
            </a:pPr>
            <a:endParaRPr lang="en-GB" sz="1400" dirty="0"/>
          </a:p>
          <a:p>
            <a:pPr marL="0" indent="0">
              <a:lnSpc>
                <a:spcPct val="110000"/>
              </a:lnSpc>
              <a:buNone/>
            </a:pPr>
            <a:r>
              <a:rPr lang="en-GB" sz="1900" dirty="0">
                <a:latin typeface="Arial" panose="020B0604020202020204" pitchFamily="34" charset="0"/>
                <a:cs typeface="Arial" panose="020B0604020202020204" pitchFamily="34" charset="0"/>
              </a:rPr>
              <a:t>The main remedies available for breach of contract are:</a:t>
            </a:r>
          </a:p>
          <a:p>
            <a:pPr>
              <a:lnSpc>
                <a:spcPct val="110000"/>
              </a:lnSpc>
              <a:buFontTx/>
              <a:buChar char="-"/>
            </a:pPr>
            <a:r>
              <a:rPr lang="en-GB" sz="1900" dirty="0">
                <a:latin typeface="Arial" panose="020B0604020202020204" pitchFamily="34" charset="0"/>
                <a:cs typeface="Arial" panose="020B0604020202020204" pitchFamily="34" charset="0"/>
              </a:rPr>
              <a:t>The common law remedy of </a:t>
            </a:r>
            <a:r>
              <a:rPr lang="en-GB" sz="1900" b="1" dirty="0">
                <a:latin typeface="Arial" panose="020B0604020202020204" pitchFamily="34" charset="0"/>
                <a:cs typeface="Arial" panose="020B0604020202020204" pitchFamily="34" charset="0"/>
              </a:rPr>
              <a:t>DAMAGES</a:t>
            </a:r>
            <a:r>
              <a:rPr lang="en-GB" sz="1900" dirty="0">
                <a:latin typeface="Arial" panose="020B0604020202020204" pitchFamily="34" charset="0"/>
                <a:cs typeface="Arial" panose="020B0604020202020204" pitchFamily="34" charset="0"/>
              </a:rPr>
              <a:t>; and</a:t>
            </a:r>
          </a:p>
          <a:p>
            <a:pPr>
              <a:lnSpc>
                <a:spcPct val="110000"/>
              </a:lnSpc>
              <a:buFontTx/>
              <a:buChar char="-"/>
            </a:pPr>
            <a:r>
              <a:rPr lang="en-GB" sz="1900" b="1" dirty="0">
                <a:latin typeface="Arial" panose="020B0604020202020204" pitchFamily="34" charset="0"/>
                <a:cs typeface="Arial" panose="020B0604020202020204" pitchFamily="34" charset="0"/>
              </a:rPr>
              <a:t>EQUITABLE REMEDIES</a:t>
            </a:r>
            <a:r>
              <a:rPr lang="en-GB" sz="1900" dirty="0">
                <a:latin typeface="Arial" panose="020B0604020202020204" pitchFamily="34" charset="0"/>
                <a:cs typeface="Arial" panose="020B0604020202020204" pitchFamily="34" charset="0"/>
              </a:rPr>
              <a:t>, including specific performance and injunction</a:t>
            </a:r>
          </a:p>
          <a:p>
            <a:pPr>
              <a:lnSpc>
                <a:spcPct val="110000"/>
              </a:lnSpc>
              <a:buFontTx/>
              <a:buChar char="-"/>
            </a:pPr>
            <a:endParaRPr lang="en-GB" sz="1900" dirty="0">
              <a:latin typeface="Arial" panose="020B0604020202020204" pitchFamily="34" charset="0"/>
              <a:cs typeface="Arial" panose="020B0604020202020204" pitchFamily="34" charset="0"/>
            </a:endParaRPr>
          </a:p>
          <a:p>
            <a:pPr marL="0" indent="0">
              <a:lnSpc>
                <a:spcPct val="110000"/>
              </a:lnSpc>
              <a:buNone/>
            </a:pPr>
            <a:r>
              <a:rPr lang="en-GB" sz="1900" dirty="0">
                <a:latin typeface="Arial" panose="020B0604020202020204" pitchFamily="34" charset="0"/>
                <a:cs typeface="Arial" panose="020B0604020202020204" pitchFamily="34" charset="0"/>
              </a:rPr>
              <a:t>In addition, the injured party may be able to terminate the contract (repudiation).</a:t>
            </a:r>
          </a:p>
        </p:txBody>
      </p:sp>
      <p:pic>
        <p:nvPicPr>
          <p:cNvPr id="4" name="Audio 3">
            <a:hlinkClick r:id="" action="ppaction://media"/>
            <a:extLst>
              <a:ext uri="{FF2B5EF4-FFF2-40B4-BE49-F238E27FC236}">
                <a16:creationId xmlns:a16="http://schemas.microsoft.com/office/drawing/2014/main" id="{BDBE0FDC-1920-4ABD-8BD1-C5D404A472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53157173"/>
      </p:ext>
    </p:extLst>
  </p:cSld>
  <p:clrMapOvr>
    <a:masterClrMapping/>
  </p:clrMapOvr>
  <mc:AlternateContent xmlns:mc="http://schemas.openxmlformats.org/markup-compatibility/2006" xmlns:p14="http://schemas.microsoft.com/office/powerpoint/2010/main">
    <mc:Choice Requires="p14">
      <p:transition spd="slow" p14:dur="2000" advTm="68568"/>
    </mc:Choice>
    <mc:Fallback xmlns="">
      <p:transition spd="slow" advTm="68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1557071" y="1584552"/>
            <a:ext cx="9099255" cy="2537251"/>
          </a:xfrm>
          <a:prstGeom prst="rect">
            <a:avLst/>
          </a:prstGeom>
          <a:solidFill>
            <a:schemeClr val="accent2">
              <a:lumMod val="20000"/>
              <a:lumOff val="80000"/>
            </a:schemeClr>
          </a:solidFill>
        </p:spPr>
        <p:txBody>
          <a:bodyPr vert="horz" lIns="91440" tIns="45720" rIns="91440" bIns="0" rtlCol="0" anchor="ctr">
            <a:normAutofit/>
          </a:bodyPr>
          <a:lstStyle/>
          <a:p>
            <a:pPr algn="ctr" defTabSz="914400">
              <a:lnSpc>
                <a:spcPct val="90000"/>
              </a:lnSpc>
              <a:spcBef>
                <a:spcPct val="0"/>
              </a:spcBef>
              <a:spcAft>
                <a:spcPts val="600"/>
              </a:spcAft>
            </a:pPr>
            <a:r>
              <a:rPr lang="en-US" sz="7200" cap="all" dirty="0">
                <a:solidFill>
                  <a:srgbClr val="454545"/>
                </a:solidFill>
                <a:latin typeface="+mj-lt"/>
                <a:ea typeface="+mj-ea"/>
                <a:cs typeface="+mj-cs"/>
              </a:rPr>
              <a:t>DAMAGES</a:t>
            </a:r>
          </a:p>
        </p:txBody>
      </p:sp>
      <p:pic>
        <p:nvPicPr>
          <p:cNvPr id="3" name="Audio 2">
            <a:hlinkClick r:id="" action="ppaction://media"/>
            <a:extLst>
              <a:ext uri="{FF2B5EF4-FFF2-40B4-BE49-F238E27FC236}">
                <a16:creationId xmlns:a16="http://schemas.microsoft.com/office/drawing/2014/main" id="{D8F1AA30-9A93-40FC-8A85-0C4D996688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520191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038"/>
    </mc:Choice>
    <mc:Fallback xmlns="">
      <p:transition spd="slow" advTm="5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8043" y="804520"/>
            <a:ext cx="5550355" cy="1049235"/>
          </a:xfrm>
        </p:spPr>
        <p:txBody>
          <a:bodyPr>
            <a:normAutofit fontScale="90000"/>
          </a:bodyPr>
          <a:lstStyle/>
          <a:p>
            <a:r>
              <a:rPr lang="en-GB" dirty="0"/>
              <a:t>A) The contractual measure of damages</a:t>
            </a:r>
          </a:p>
        </p:txBody>
      </p:sp>
      <p:sp>
        <p:nvSpPr>
          <p:cNvPr id="3" name="Content Placeholder 2"/>
          <p:cNvSpPr>
            <a:spLocks noGrp="1"/>
          </p:cNvSpPr>
          <p:nvPr>
            <p:ph idx="1"/>
          </p:nvPr>
        </p:nvSpPr>
        <p:spPr>
          <a:xfrm>
            <a:off x="5188043" y="2015732"/>
            <a:ext cx="5550355" cy="3450613"/>
          </a:xfrm>
          <a:solidFill>
            <a:schemeClr val="bg1"/>
          </a:solidFill>
        </p:spPr>
        <p:txBody>
          <a:bodyPr>
            <a:normAutofit/>
          </a:bodyPr>
          <a:lstStyle/>
          <a:p>
            <a:pPr marL="0" indent="0">
              <a:buNone/>
            </a:pPr>
            <a:r>
              <a:rPr lang="en-GB" b="1" i="1" u="sng" dirty="0"/>
              <a:t>Robinson v Harman [1848]</a:t>
            </a:r>
          </a:p>
          <a:p>
            <a:pPr marL="0" indent="0">
              <a:buNone/>
            </a:pPr>
            <a:r>
              <a:rPr lang="en-GB" i="1" dirty="0"/>
              <a:t>“The rule of the common law is, that where a party sustains a loss by reason of a breach of contract, he is, so far as money can do it, to be placed in the same situation, with respect to damages, as if the contract had been performed.”</a:t>
            </a:r>
          </a:p>
          <a:p>
            <a:pPr marL="0" indent="0">
              <a:buNone/>
            </a:pPr>
            <a:r>
              <a:rPr lang="en-GB" b="1" i="1" dirty="0"/>
              <a:t>Farley v Skinner [2001]</a:t>
            </a:r>
          </a:p>
          <a:p>
            <a:pPr marL="0" indent="0">
              <a:buNone/>
            </a:pPr>
            <a:r>
              <a:rPr lang="en-GB" b="1" i="1" dirty="0"/>
              <a:t>Bunge SA V </a:t>
            </a:r>
            <a:r>
              <a:rPr lang="en-GB" b="1" i="1" dirty="0" err="1"/>
              <a:t>Nidera</a:t>
            </a:r>
            <a:r>
              <a:rPr lang="en-GB" b="1" i="1" dirty="0"/>
              <a:t> [2015]</a:t>
            </a:r>
          </a:p>
        </p:txBody>
      </p:sp>
      <p:pic>
        <p:nvPicPr>
          <p:cNvPr id="4" name="Picture 3"/>
          <p:cNvPicPr>
            <a:picLocks noChangeAspect="1"/>
          </p:cNvPicPr>
          <p:nvPr/>
        </p:nvPicPr>
        <p:blipFill rotWithShape="1">
          <a:blip r:embed="rId5"/>
          <a:srcRect l="7844" r="46778"/>
          <a:stretch/>
        </p:blipFill>
        <p:spPr>
          <a:xfrm>
            <a:off x="1285438" y="1116345"/>
            <a:ext cx="2799103" cy="3866172"/>
          </a:xfrm>
          <a:prstGeom prst="rect">
            <a:avLst/>
          </a:prstGeom>
        </p:spPr>
      </p:pic>
      <p:pic>
        <p:nvPicPr>
          <p:cNvPr id="5" name="Audio 4">
            <a:hlinkClick r:id="" action="ppaction://media"/>
            <a:extLst>
              <a:ext uri="{FF2B5EF4-FFF2-40B4-BE49-F238E27FC236}">
                <a16:creationId xmlns:a16="http://schemas.microsoft.com/office/drawing/2014/main" id="{3EDCC144-B102-4DF4-B3F7-BE3C8C82FE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
        <p:nvSpPr>
          <p:cNvPr id="7" name="TextBox 6">
            <a:extLst>
              <a:ext uri="{FF2B5EF4-FFF2-40B4-BE49-F238E27FC236}">
                <a16:creationId xmlns:a16="http://schemas.microsoft.com/office/drawing/2014/main" id="{084F4A7B-726E-4E44-F7B0-1453029C6211}"/>
              </a:ext>
            </a:extLst>
          </p:cNvPr>
          <p:cNvSpPr txBox="1"/>
          <p:nvPr/>
        </p:nvSpPr>
        <p:spPr>
          <a:xfrm>
            <a:off x="1647371" y="5684148"/>
            <a:ext cx="8352971" cy="461665"/>
          </a:xfrm>
          <a:prstGeom prst="rect">
            <a:avLst/>
          </a:prstGeom>
          <a:noFill/>
        </p:spPr>
        <p:txBody>
          <a:bodyPr wrap="square">
            <a:spAutoFit/>
          </a:bodyPr>
          <a:lstStyle/>
          <a:p>
            <a:r>
              <a:rPr lang="en-GB" sz="2400" b="1" i="1" dirty="0"/>
              <a:t>Omak Maritime Ltd v Mamola Challenger Shipping Co [2010]</a:t>
            </a:r>
            <a:endParaRPr lang="en-GB" sz="2400" dirty="0"/>
          </a:p>
        </p:txBody>
      </p:sp>
    </p:spTree>
    <p:extLst>
      <p:ext uri="{BB962C8B-B14F-4D97-AF65-F5344CB8AC3E}">
        <p14:creationId xmlns:p14="http://schemas.microsoft.com/office/powerpoint/2010/main" val="2826237453"/>
      </p:ext>
    </p:extLst>
  </p:cSld>
  <p:clrMapOvr>
    <a:masterClrMapping/>
  </p:clrMapOvr>
  <mc:AlternateContent xmlns:mc="http://schemas.openxmlformats.org/markup-compatibility/2006" xmlns:p14="http://schemas.microsoft.com/office/powerpoint/2010/main">
    <mc:Choice Requires="p14">
      <p:transition spd="slow" p14:dur="2000" advTm="167068"/>
    </mc:Choice>
    <mc:Fallback xmlns="">
      <p:transition spd="slow" advTm="167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a:t>
            </a:r>
          </a:p>
        </p:txBody>
      </p:sp>
      <p:graphicFrame>
        <p:nvGraphicFramePr>
          <p:cNvPr id="9" name="Content Placeholder 2">
            <a:extLst>
              <a:ext uri="{FF2B5EF4-FFF2-40B4-BE49-F238E27FC236}">
                <a16:creationId xmlns:a16="http://schemas.microsoft.com/office/drawing/2014/main" id="{E16BDAAD-A023-1089-6CD0-E50B6262B015}"/>
              </a:ext>
            </a:extLst>
          </p:cNvPr>
          <p:cNvGraphicFramePr>
            <a:graphicFrameLocks noGrp="1"/>
          </p:cNvGraphicFramePr>
          <p:nvPr>
            <p:ph idx="1"/>
          </p:nvPr>
        </p:nvGraphicFramePr>
        <p:xfrm>
          <a:off x="4859070" y="2015734"/>
          <a:ext cx="6195784" cy="3450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p:cNvPicPr>
            <a:picLocks noChangeAspect="1"/>
          </p:cNvPicPr>
          <p:nvPr/>
        </p:nvPicPr>
        <p:blipFill>
          <a:blip r:embed="rId10"/>
          <a:stretch>
            <a:fillRect/>
          </a:stretch>
        </p:blipFill>
        <p:spPr>
          <a:xfrm>
            <a:off x="1450462" y="2455516"/>
            <a:ext cx="2926098" cy="2571048"/>
          </a:xfrm>
          <a:prstGeom prst="rect">
            <a:avLst/>
          </a:prstGeom>
        </p:spPr>
      </p:pic>
      <p:pic>
        <p:nvPicPr>
          <p:cNvPr id="5" name="Audio 4">
            <a:hlinkClick r:id="" action="ppaction://media"/>
            <a:extLst>
              <a:ext uri="{FF2B5EF4-FFF2-40B4-BE49-F238E27FC236}">
                <a16:creationId xmlns:a16="http://schemas.microsoft.com/office/drawing/2014/main" id="{3B6A6FB4-CCDA-4DAA-A157-FD467742E86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86639361"/>
      </p:ext>
    </p:extLst>
  </p:cSld>
  <p:clrMapOvr>
    <a:masterClrMapping/>
  </p:clrMapOvr>
  <mc:AlternateContent xmlns:mc="http://schemas.openxmlformats.org/markup-compatibility/2006" xmlns:p14="http://schemas.microsoft.com/office/powerpoint/2010/main">
    <mc:Choice Requires="p14">
      <p:transition spd="slow" p14:dur="2000" advTm="34528"/>
    </mc:Choice>
    <mc:Fallback xmlns="">
      <p:transition spd="slow" advTm="34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categories of Pecuniary damages</a:t>
            </a:r>
          </a:p>
        </p:txBody>
      </p:sp>
      <p:sp>
        <p:nvSpPr>
          <p:cNvPr id="3" name="Content Placeholder 2"/>
          <p:cNvSpPr>
            <a:spLocks noGrp="1"/>
          </p:cNvSpPr>
          <p:nvPr>
            <p:ph idx="1"/>
          </p:nvPr>
        </p:nvSpPr>
        <p:spPr>
          <a:xfrm>
            <a:off x="239486" y="2015734"/>
            <a:ext cx="7242627" cy="3971409"/>
          </a:xfrm>
          <a:solidFill>
            <a:schemeClr val="bg1"/>
          </a:solidFill>
        </p:spPr>
        <p:txBody>
          <a:bodyPr>
            <a:normAutofit fontScale="92500" lnSpcReduction="10000"/>
          </a:bodyPr>
          <a:lstStyle/>
          <a:p>
            <a:pPr marL="0" indent="0">
              <a:lnSpc>
                <a:spcPct val="110000"/>
              </a:lnSpc>
              <a:buNone/>
            </a:pPr>
            <a:r>
              <a:rPr lang="en-GB" sz="2200" u="sng" dirty="0">
                <a:highlight>
                  <a:srgbClr val="FFFF00"/>
                </a:highlight>
                <a:latin typeface="Arial" panose="020B0604020202020204" pitchFamily="34" charset="0"/>
                <a:cs typeface="Arial" panose="020B0604020202020204" pitchFamily="34" charset="0"/>
              </a:rPr>
              <a:t>Loss of bargain/expectation loss</a:t>
            </a:r>
          </a:p>
          <a:p>
            <a:pPr marL="0" indent="0">
              <a:lnSpc>
                <a:spcPct val="110000"/>
              </a:lnSpc>
              <a:buNone/>
            </a:pPr>
            <a:r>
              <a:rPr lang="en-GB" sz="2200" dirty="0">
                <a:latin typeface="Arial" panose="020B0604020202020204" pitchFamily="34" charset="0"/>
                <a:cs typeface="Arial" panose="020B0604020202020204" pitchFamily="34" charset="0"/>
              </a:rPr>
              <a:t>Aim: to put the claimant in the financial position he would have been in had the contract been performed.</a:t>
            </a:r>
          </a:p>
          <a:p>
            <a:pPr marL="0" indent="0">
              <a:lnSpc>
                <a:spcPct val="110000"/>
              </a:lnSpc>
              <a:buNone/>
            </a:pPr>
            <a:r>
              <a:rPr lang="en-GB" sz="2200" b="1" i="1" dirty="0">
                <a:latin typeface="Arial" panose="020B0604020202020204" pitchFamily="34" charset="0"/>
                <a:cs typeface="Arial" panose="020B0604020202020204" pitchFamily="34" charset="0"/>
              </a:rPr>
              <a:t>Chaplin v Hicks [1911] </a:t>
            </a:r>
          </a:p>
          <a:p>
            <a:pPr marL="0" indent="0">
              <a:lnSpc>
                <a:spcPct val="110000"/>
              </a:lnSpc>
              <a:buNone/>
            </a:pPr>
            <a:endParaRPr lang="en-GB" sz="2200" i="1" dirty="0">
              <a:latin typeface="Arial" panose="020B0604020202020204" pitchFamily="34" charset="0"/>
              <a:cs typeface="Arial" panose="020B0604020202020204" pitchFamily="34" charset="0"/>
            </a:endParaRPr>
          </a:p>
          <a:p>
            <a:pPr marL="0" indent="0">
              <a:lnSpc>
                <a:spcPct val="110000"/>
              </a:lnSpc>
              <a:buNone/>
            </a:pPr>
            <a:r>
              <a:rPr lang="en-GB" sz="2200" u="sng" dirty="0">
                <a:highlight>
                  <a:srgbClr val="FFFF00"/>
                </a:highlight>
                <a:latin typeface="Arial" panose="020B0604020202020204" pitchFamily="34" charset="0"/>
                <a:cs typeface="Arial" panose="020B0604020202020204" pitchFamily="34" charset="0"/>
              </a:rPr>
              <a:t>Reliance loss</a:t>
            </a:r>
          </a:p>
          <a:p>
            <a:pPr marL="0" indent="0">
              <a:lnSpc>
                <a:spcPct val="110000"/>
              </a:lnSpc>
              <a:buNone/>
            </a:pPr>
            <a:r>
              <a:rPr lang="en-GB" sz="2200" b="1" dirty="0">
                <a:latin typeface="Arial" panose="020B0604020202020204" pitchFamily="34" charset="0"/>
                <a:cs typeface="Arial" panose="020B0604020202020204" pitchFamily="34" charset="0"/>
              </a:rPr>
              <a:t>Reliance</a:t>
            </a:r>
            <a:r>
              <a:rPr lang="en-GB" sz="2200" dirty="0">
                <a:latin typeface="Arial" panose="020B0604020202020204" pitchFamily="34" charset="0"/>
                <a:cs typeface="Arial" panose="020B0604020202020204" pitchFamily="34" charset="0"/>
              </a:rPr>
              <a:t>: the sums spent by the injured party in reliance on the other party fulfilling his obligations.</a:t>
            </a:r>
          </a:p>
          <a:p>
            <a:pPr marL="0" indent="0">
              <a:lnSpc>
                <a:spcPct val="110000"/>
              </a:lnSpc>
              <a:buNone/>
            </a:pPr>
            <a:r>
              <a:rPr lang="en-GB" sz="2200" b="1" i="1" u="sng" dirty="0">
                <a:latin typeface="Arial" panose="020B0604020202020204" pitchFamily="34" charset="0"/>
                <a:cs typeface="Arial" panose="020B0604020202020204" pitchFamily="34" charset="0"/>
              </a:rPr>
              <a:t>Anglia Television v Reed [1972]</a:t>
            </a:r>
          </a:p>
          <a:p>
            <a:pPr marL="0" indent="0">
              <a:lnSpc>
                <a:spcPct val="110000"/>
              </a:lnSpc>
              <a:buNone/>
            </a:pPr>
            <a:endParaRPr lang="en-GB" sz="17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5"/>
          <a:stretch>
            <a:fillRect/>
          </a:stretch>
        </p:blipFill>
        <p:spPr>
          <a:xfrm>
            <a:off x="7554139" y="2690826"/>
            <a:ext cx="3500715" cy="2100429"/>
          </a:xfrm>
          <a:prstGeom prst="rect">
            <a:avLst/>
          </a:prstGeom>
        </p:spPr>
      </p:pic>
      <p:pic>
        <p:nvPicPr>
          <p:cNvPr id="5" name="Audio 4">
            <a:hlinkClick r:id="" action="ppaction://media"/>
            <a:extLst>
              <a:ext uri="{FF2B5EF4-FFF2-40B4-BE49-F238E27FC236}">
                <a16:creationId xmlns:a16="http://schemas.microsoft.com/office/drawing/2014/main" id="{6AD180CC-6E4A-4C60-A446-FF39C327E0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48701420"/>
      </p:ext>
    </p:extLst>
  </p:cSld>
  <p:clrMapOvr>
    <a:masterClrMapping/>
  </p:clrMapOvr>
  <mc:AlternateContent xmlns:mc="http://schemas.openxmlformats.org/markup-compatibility/2006" xmlns:p14="http://schemas.microsoft.com/office/powerpoint/2010/main">
    <mc:Choice Requires="p14">
      <p:transition spd="slow" p14:dur="2000" advTm="283331"/>
    </mc:Choice>
    <mc:Fallback xmlns="">
      <p:transition spd="slow" advTm="283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Non pecuniary damages</a:t>
            </a:r>
          </a:p>
        </p:txBody>
      </p:sp>
      <p:sp>
        <p:nvSpPr>
          <p:cNvPr id="3" name="Content Placeholder 2"/>
          <p:cNvSpPr>
            <a:spLocks noGrp="1"/>
          </p:cNvSpPr>
          <p:nvPr>
            <p:ph idx="1"/>
          </p:nvPr>
        </p:nvSpPr>
        <p:spPr>
          <a:xfrm>
            <a:off x="6892299" y="2015734"/>
            <a:ext cx="4878787" cy="4123809"/>
          </a:xfrm>
        </p:spPr>
        <p:txBody>
          <a:bodyPr>
            <a:normAutofit/>
          </a:bodyPr>
          <a:lstStyle/>
          <a:p>
            <a:pPr marL="0" indent="0">
              <a:lnSpc>
                <a:spcPct val="110000"/>
              </a:lnSpc>
              <a:buNone/>
            </a:pPr>
            <a:r>
              <a:rPr lang="en-GB" sz="1800" b="1" i="1" dirty="0">
                <a:latin typeface="Arial" panose="020B0604020202020204" pitchFamily="34" charset="0"/>
                <a:cs typeface="Arial" panose="020B0604020202020204" pitchFamily="34" charset="0"/>
              </a:rPr>
              <a:t>Farley v Skinner (No.2)[2001] </a:t>
            </a:r>
            <a:r>
              <a:rPr lang="en-GB" sz="1800" dirty="0">
                <a:latin typeface="Arial" panose="020B0604020202020204" pitchFamily="34" charset="0"/>
                <a:cs typeface="Arial" panose="020B0604020202020204" pitchFamily="34" charset="0"/>
              </a:rPr>
              <a:t>clarified that</a:t>
            </a:r>
          </a:p>
          <a:p>
            <a:pPr marL="0" indent="0">
              <a:lnSpc>
                <a:spcPct val="110000"/>
              </a:lnSpc>
              <a:buNone/>
            </a:pPr>
            <a:r>
              <a:rPr lang="en-GB" sz="1800" dirty="0">
                <a:latin typeface="Arial" panose="020B0604020202020204" pitchFamily="34" charset="0"/>
                <a:cs typeface="Arial" panose="020B0604020202020204" pitchFamily="34" charset="0"/>
              </a:rPr>
              <a:t>Damages will be recoverable where . . . .</a:t>
            </a:r>
          </a:p>
          <a:p>
            <a:pPr marL="0" indent="0">
              <a:lnSpc>
                <a:spcPct val="110000"/>
              </a:lnSpc>
              <a:buNone/>
            </a:pPr>
            <a:endParaRPr lang="en-GB" sz="1800" dirty="0"/>
          </a:p>
          <a:p>
            <a:pPr>
              <a:lnSpc>
                <a:spcPct val="110000"/>
              </a:lnSpc>
              <a:buAutoNum type="arabicParenR"/>
            </a:pPr>
            <a:r>
              <a:rPr lang="en-GB" sz="1800" b="1" dirty="0"/>
              <a:t>The object of the contract is to provide pleasure, relaxation, peace of mind or freedom from distress </a:t>
            </a:r>
            <a:r>
              <a:rPr lang="en-GB" sz="1800" b="1" i="1" dirty="0"/>
              <a:t>(Jarvis v Swan Tours 1973). </a:t>
            </a:r>
          </a:p>
          <a:p>
            <a:pPr marL="0" indent="0">
              <a:lnSpc>
                <a:spcPct val="110000"/>
              </a:lnSpc>
              <a:buNone/>
            </a:pPr>
            <a:endParaRPr lang="en-GB" sz="1800" b="1" dirty="0"/>
          </a:p>
          <a:p>
            <a:pPr>
              <a:lnSpc>
                <a:spcPct val="110000"/>
              </a:lnSpc>
              <a:buAutoNum type="arabicParenR"/>
            </a:pPr>
            <a:r>
              <a:rPr lang="en-GB" sz="1800" b="1" dirty="0"/>
              <a:t>The breach causes physical inconvenience and discomfort which leads to mental suffering </a:t>
            </a:r>
            <a:r>
              <a:rPr lang="en-GB" sz="1800" b="1" i="1" dirty="0"/>
              <a:t>(Milner v Carnival plc 2010).</a:t>
            </a:r>
          </a:p>
        </p:txBody>
      </p:sp>
      <p:pic>
        <p:nvPicPr>
          <p:cNvPr id="4" name="Picture 3"/>
          <p:cNvPicPr>
            <a:picLocks noChangeAspect="1"/>
          </p:cNvPicPr>
          <p:nvPr/>
        </p:nvPicPr>
        <p:blipFill>
          <a:blip r:embed="rId5"/>
          <a:stretch>
            <a:fillRect/>
          </a:stretch>
        </p:blipFill>
        <p:spPr>
          <a:xfrm>
            <a:off x="1451579" y="2399281"/>
            <a:ext cx="4960443" cy="2683518"/>
          </a:xfrm>
          <a:prstGeom prst="rect">
            <a:avLst/>
          </a:prstGeom>
        </p:spPr>
      </p:pic>
      <p:pic>
        <p:nvPicPr>
          <p:cNvPr id="5" name="Audio 4">
            <a:hlinkClick r:id="" action="ppaction://media"/>
            <a:extLst>
              <a:ext uri="{FF2B5EF4-FFF2-40B4-BE49-F238E27FC236}">
                <a16:creationId xmlns:a16="http://schemas.microsoft.com/office/drawing/2014/main" id="{7A2C9FC6-1AF2-43DF-AA91-135612E98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07152663"/>
      </p:ext>
    </p:extLst>
  </p:cSld>
  <p:clrMapOvr>
    <a:masterClrMapping/>
  </p:clrMapOvr>
  <mc:AlternateContent xmlns:mc="http://schemas.openxmlformats.org/markup-compatibility/2006" xmlns:p14="http://schemas.microsoft.com/office/powerpoint/2010/main">
    <mc:Choice Requires="p14">
      <p:transition spd="slow" p14:dur="2000" advTm="171526"/>
    </mc:Choice>
    <mc:Fallback xmlns="">
      <p:transition spd="slow" advTm="171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Claiming damages</a:t>
            </a:r>
          </a:p>
        </p:txBody>
      </p:sp>
      <p:sp>
        <p:nvSpPr>
          <p:cNvPr id="3" name="Content Placeholder 2"/>
          <p:cNvSpPr>
            <a:spLocks noGrp="1"/>
          </p:cNvSpPr>
          <p:nvPr>
            <p:ph idx="1"/>
          </p:nvPr>
        </p:nvSpPr>
        <p:spPr>
          <a:xfrm>
            <a:off x="5907315" y="2015734"/>
            <a:ext cx="6068786" cy="4073009"/>
          </a:xfrm>
          <a:solidFill>
            <a:schemeClr val="bg1"/>
          </a:solidFill>
        </p:spPr>
        <p:txBody>
          <a:bodyPr>
            <a:normAutofit/>
          </a:bodyPr>
          <a:lstStyle/>
          <a:p>
            <a:pPr marL="0" indent="0">
              <a:lnSpc>
                <a:spcPct val="110000"/>
              </a:lnSpc>
              <a:buNone/>
            </a:pPr>
            <a:r>
              <a:rPr lang="en-GB" u="sng" dirty="0">
                <a:latin typeface="Arial" panose="020B0604020202020204" pitchFamily="34" charset="0"/>
                <a:cs typeface="Arial" panose="020B0604020202020204" pitchFamily="34" charset="0"/>
              </a:rPr>
              <a:t>If the C is to be awarded damages, he must show:</a:t>
            </a:r>
          </a:p>
          <a:p>
            <a:pPr marL="0" indent="0">
              <a:lnSpc>
                <a:spcPct val="110000"/>
              </a:lnSpc>
              <a:buNone/>
            </a:pPr>
            <a:endParaRPr lang="en-GB" u="sng" dirty="0">
              <a:latin typeface="Arial" panose="020B0604020202020204" pitchFamily="34" charset="0"/>
              <a:cs typeface="Arial" panose="020B0604020202020204" pitchFamily="34" charset="0"/>
            </a:endParaRPr>
          </a:p>
          <a:p>
            <a:pPr>
              <a:lnSpc>
                <a:spcPct val="110000"/>
              </a:lnSpc>
              <a:buFontTx/>
              <a:buChar char="-"/>
            </a:pPr>
            <a:r>
              <a:rPr lang="en-GB" dirty="0">
                <a:latin typeface="Arial" panose="020B0604020202020204" pitchFamily="34" charset="0"/>
                <a:cs typeface="Arial" panose="020B0604020202020204" pitchFamily="34" charset="0"/>
              </a:rPr>
              <a:t>That there was a breach of contract;</a:t>
            </a:r>
          </a:p>
          <a:p>
            <a:pPr>
              <a:lnSpc>
                <a:spcPct val="110000"/>
              </a:lnSpc>
              <a:buFontTx/>
              <a:buChar char="-"/>
            </a:pPr>
            <a:r>
              <a:rPr lang="en-GB" dirty="0">
                <a:latin typeface="Arial" panose="020B0604020202020204" pitchFamily="34" charset="0"/>
                <a:cs typeface="Arial" panose="020B0604020202020204" pitchFamily="34" charset="0"/>
              </a:rPr>
              <a:t>That the breach </a:t>
            </a:r>
            <a:r>
              <a:rPr lang="en-GB" b="1" dirty="0">
                <a:latin typeface="Arial" panose="020B0604020202020204" pitchFamily="34" charset="0"/>
                <a:cs typeface="Arial" panose="020B0604020202020204" pitchFamily="34" charset="0"/>
              </a:rPr>
              <a:t>caused</a:t>
            </a:r>
            <a:r>
              <a:rPr lang="en-GB" dirty="0">
                <a:latin typeface="Arial" panose="020B0604020202020204" pitchFamily="34" charset="0"/>
                <a:cs typeface="Arial" panose="020B0604020202020204" pitchFamily="34" charset="0"/>
              </a:rPr>
              <a:t> the loss complained of;</a:t>
            </a:r>
          </a:p>
          <a:p>
            <a:pPr>
              <a:lnSpc>
                <a:spcPct val="110000"/>
              </a:lnSpc>
              <a:buFontTx/>
              <a:buChar char="-"/>
            </a:pPr>
            <a:r>
              <a:rPr lang="en-GB" dirty="0">
                <a:latin typeface="Arial" panose="020B0604020202020204" pitchFamily="34" charset="0"/>
                <a:cs typeface="Arial" panose="020B0604020202020204" pitchFamily="34" charset="0"/>
              </a:rPr>
              <a:t>That the loss was not too </a:t>
            </a:r>
            <a:r>
              <a:rPr lang="en-GB" b="1" dirty="0">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 and</a:t>
            </a:r>
          </a:p>
          <a:p>
            <a:pPr>
              <a:lnSpc>
                <a:spcPct val="110000"/>
              </a:lnSpc>
              <a:buFontTx/>
              <a:buChar char="-"/>
            </a:pPr>
            <a:r>
              <a:rPr lang="en-GB" dirty="0">
                <a:latin typeface="Arial" panose="020B0604020202020204" pitchFamily="34" charset="0"/>
                <a:cs typeface="Arial" panose="020B0604020202020204" pitchFamily="34" charset="0"/>
              </a:rPr>
              <a:t>That he has attempted to </a:t>
            </a:r>
            <a:r>
              <a:rPr lang="en-GB" b="1" dirty="0">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r>
              <a:rPr lang="en-GB" sz="1600" dirty="0">
                <a:latin typeface="Arial" panose="020B0604020202020204" pitchFamily="34" charset="0"/>
                <a:cs typeface="Arial" panose="020B0604020202020204" pitchFamily="34" charset="0"/>
              </a:rPr>
              <a:t>.</a:t>
            </a:r>
          </a:p>
        </p:txBody>
      </p:sp>
      <p:pic>
        <p:nvPicPr>
          <p:cNvPr id="7" name="Graphic 6" descr="Gavel">
            <a:extLst>
              <a:ext uri="{FF2B5EF4-FFF2-40B4-BE49-F238E27FC236}">
                <a16:creationId xmlns:a16="http://schemas.microsoft.com/office/drawing/2014/main" id="{9403E2CB-90E9-4A99-AFA3-5A127D833C8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206494" y="2015734"/>
            <a:ext cx="3450613" cy="3450613"/>
          </a:xfrm>
          <a:prstGeom prst="rect">
            <a:avLst/>
          </a:prstGeom>
        </p:spPr>
      </p:pic>
      <p:pic>
        <p:nvPicPr>
          <p:cNvPr id="4" name="Audio 3">
            <a:hlinkClick r:id="" action="ppaction://media"/>
            <a:extLst>
              <a:ext uri="{FF2B5EF4-FFF2-40B4-BE49-F238E27FC236}">
                <a16:creationId xmlns:a16="http://schemas.microsoft.com/office/drawing/2014/main" id="{564B5F01-1A4F-4B78-93A7-3B92876AB0C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6595012"/>
      </p:ext>
    </p:extLst>
  </p:cSld>
  <p:clrMapOvr>
    <a:masterClrMapping/>
  </p:clrMapOvr>
  <mc:AlternateContent xmlns:mc="http://schemas.openxmlformats.org/markup-compatibility/2006" xmlns:p14="http://schemas.microsoft.com/office/powerpoint/2010/main">
    <mc:Choice Requires="p14">
      <p:transition spd="slow" p14:dur="2000" advTm="36060"/>
    </mc:Choice>
    <mc:Fallback xmlns="">
      <p:transition spd="slow" advTm="36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That the breach</a:t>
            </a:r>
            <a:r>
              <a:rPr lang="en-GB" dirty="0">
                <a:solidFill>
                  <a:schemeClr val="accent1">
                    <a:lumMod val="75000"/>
                  </a:schemeClr>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caused</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loss complained of</a:t>
            </a:r>
            <a:endParaRPr lang="en-GB" dirty="0"/>
          </a:p>
        </p:txBody>
      </p:sp>
      <p:pic>
        <p:nvPicPr>
          <p:cNvPr id="4" name="Content Placeholder 3"/>
          <p:cNvPicPr>
            <a:picLocks noGrp="1" noChangeAspect="1"/>
          </p:cNvPicPr>
          <p:nvPr>
            <p:ph idx="1"/>
          </p:nvPr>
        </p:nvPicPr>
        <p:blipFill>
          <a:blip r:embed="rId5"/>
          <a:stretch>
            <a:fillRect/>
          </a:stretch>
        </p:blipFill>
        <p:spPr>
          <a:xfrm>
            <a:off x="3108960" y="2197640"/>
            <a:ext cx="4211923" cy="2615826"/>
          </a:xfrm>
          <a:prstGeom prst="rect">
            <a:avLst/>
          </a:prstGeom>
        </p:spPr>
      </p:pic>
      <p:sp>
        <p:nvSpPr>
          <p:cNvPr id="5" name="TextBox 4"/>
          <p:cNvSpPr txBox="1"/>
          <p:nvPr/>
        </p:nvSpPr>
        <p:spPr>
          <a:xfrm>
            <a:off x="896112" y="5248656"/>
            <a:ext cx="3675888" cy="1077218"/>
          </a:xfrm>
          <a:prstGeom prst="rect">
            <a:avLst/>
          </a:prstGeom>
          <a:noFill/>
        </p:spPr>
        <p:txBody>
          <a:bodyPr wrap="square" rtlCol="0">
            <a:spAutoFit/>
          </a:bodyPr>
          <a:lstStyle/>
          <a:p>
            <a:r>
              <a:rPr lang="en-GB" sz="3200" i="1" dirty="0">
                <a:solidFill>
                  <a:srgbClr val="FF0000"/>
                </a:solidFill>
              </a:rPr>
              <a:t>C &amp; P Haulage v Middleton [198</a:t>
            </a:r>
            <a:r>
              <a:rPr lang="en-GB" sz="3200" b="1" i="1" dirty="0">
                <a:solidFill>
                  <a:srgbClr val="FF0000"/>
                </a:solidFill>
              </a:rPr>
              <a:t>3]</a:t>
            </a:r>
          </a:p>
        </p:txBody>
      </p:sp>
      <p:pic>
        <p:nvPicPr>
          <p:cNvPr id="3" name="Audio 2">
            <a:hlinkClick r:id="" action="ppaction://media"/>
            <a:extLst>
              <a:ext uri="{FF2B5EF4-FFF2-40B4-BE49-F238E27FC236}">
                <a16:creationId xmlns:a16="http://schemas.microsoft.com/office/drawing/2014/main" id="{9E37EACF-819D-44CB-89BD-94E5848784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6428181"/>
      </p:ext>
    </p:extLst>
  </p:cSld>
  <p:clrMapOvr>
    <a:masterClrMapping/>
  </p:clrMapOvr>
  <mc:AlternateContent xmlns:mc="http://schemas.openxmlformats.org/markup-compatibility/2006" xmlns:p14="http://schemas.microsoft.com/office/powerpoint/2010/main">
    <mc:Choice Requires="p14">
      <p:transition spd="slow" p14:dur="2000" advTm="109111"/>
    </mc:Choice>
    <mc:Fallback xmlns="">
      <p:transition spd="slow" advTm="109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214" y="280416"/>
            <a:ext cx="8596668" cy="1320800"/>
          </a:xfrm>
        </p:spPr>
        <p:txBody>
          <a:bodyPr>
            <a:normAutofit fontScale="90000"/>
          </a:bodyPr>
          <a:lstStyle/>
          <a:p>
            <a:pPr algn="ctr"/>
            <a:r>
              <a:rPr lang="en-GB" dirty="0">
                <a:latin typeface="Arial" panose="020B0604020202020204" pitchFamily="34" charset="0"/>
                <a:cs typeface="Arial" panose="020B0604020202020204" pitchFamily="34" charset="0"/>
              </a:rPr>
              <a:t>That the loss was not too </a:t>
            </a:r>
            <a:r>
              <a:rPr lang="en-GB" b="1" dirty="0">
                <a:solidFill>
                  <a:schemeClr val="accent1">
                    <a:lumMod val="75000"/>
                  </a:schemeClr>
                </a:solidFill>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a:t>
            </a:r>
            <a:endParaRPr lang="en-GB" dirty="0"/>
          </a:p>
        </p:txBody>
      </p:sp>
      <p:sp>
        <p:nvSpPr>
          <p:cNvPr id="3" name="Content Placeholder 2"/>
          <p:cNvSpPr>
            <a:spLocks noGrp="1"/>
          </p:cNvSpPr>
          <p:nvPr>
            <p:ph idx="1"/>
          </p:nvPr>
        </p:nvSpPr>
        <p:spPr>
          <a:xfrm>
            <a:off x="475488" y="1883665"/>
            <a:ext cx="8798514" cy="4157698"/>
          </a:xfrm>
        </p:spPr>
        <p:txBody>
          <a:bodyPr>
            <a:normAutofit fontScale="92500" lnSpcReduction="10000"/>
          </a:bodyPr>
          <a:lstStyle/>
          <a:p>
            <a:pPr marL="0" indent="0">
              <a:buNone/>
            </a:pPr>
            <a:r>
              <a:rPr lang="en-GB" sz="2400" i="1" u="sng" dirty="0">
                <a:solidFill>
                  <a:srgbClr val="FF0000"/>
                </a:solidFill>
                <a:latin typeface="Arial" panose="020B0604020202020204" pitchFamily="34" charset="0"/>
                <a:cs typeface="Arial" panose="020B0604020202020204" pitchFamily="34" charset="0"/>
              </a:rPr>
              <a:t>Hadley v Baxendale [1854]</a:t>
            </a:r>
          </a:p>
          <a:p>
            <a:pPr marL="0" indent="0">
              <a:buNone/>
            </a:pPr>
            <a:r>
              <a:rPr lang="en-GB" sz="2400" dirty="0">
                <a:latin typeface="Arial" panose="020B0604020202020204" pitchFamily="34" charset="0"/>
                <a:cs typeface="Arial" panose="020B0604020202020204" pitchFamily="34" charset="0"/>
              </a:rPr>
              <a:t>The person in breach will only be liable for losses which:</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A reasonable person would have anticipated as being a likely (or reasonably foreseeable) result of the breach; or</a:t>
            </a: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The defendant had been specifically warned about by the claimant.</a:t>
            </a:r>
          </a:p>
          <a:p>
            <a:pPr marL="171450" indent="-171450">
              <a:buFontTx/>
              <a:buChar char="-"/>
            </a:pPr>
            <a:endParaRPr lang="en-GB" sz="2400" dirty="0">
              <a:latin typeface="Arial" panose="020B0604020202020204" pitchFamily="34" charset="0"/>
              <a:cs typeface="Arial" panose="020B0604020202020204" pitchFamily="34" charset="0"/>
            </a:endParaRPr>
          </a:p>
          <a:p>
            <a:pPr marL="0" indent="0">
              <a:buFontTx/>
              <a:buNone/>
            </a:pPr>
            <a:r>
              <a:rPr lang="en-GB" sz="2400" dirty="0">
                <a:latin typeface="Arial" panose="020B0604020202020204" pitchFamily="34" charset="0"/>
                <a:cs typeface="Arial" panose="020B0604020202020204" pitchFamily="34" charset="0"/>
              </a:rPr>
              <a:t>All other losses will be considered to be too remote from the breach for him to be liable.</a:t>
            </a:r>
          </a:p>
          <a:p>
            <a:pPr marL="0" indent="0">
              <a:buNone/>
            </a:pPr>
            <a:endParaRPr lang="en-GB" i="1" dirty="0">
              <a:solidFill>
                <a:srgbClr val="FF0000"/>
              </a:solidFill>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920C82F6-93B7-4BB1-9B52-A7BFBDC43C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71612928"/>
      </p:ext>
    </p:extLst>
  </p:cSld>
  <p:clrMapOvr>
    <a:masterClrMapping/>
  </p:clrMapOvr>
  <mc:AlternateContent xmlns:mc="http://schemas.openxmlformats.org/markup-compatibility/2006" xmlns:p14="http://schemas.microsoft.com/office/powerpoint/2010/main">
    <mc:Choice Requires="p14">
      <p:transition spd="slow" p14:dur="2000" advTm="145404"/>
    </mc:Choice>
    <mc:Fallback xmlns="">
      <p:transition spd="slow" advTm="145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86AE-FD11-4A37-852A-DCC26D4DCED9}"/>
              </a:ext>
            </a:extLst>
          </p:cNvPr>
          <p:cNvSpPr>
            <a:spLocks noGrp="1"/>
          </p:cNvSpPr>
          <p:nvPr>
            <p:ph type="title"/>
          </p:nvPr>
        </p:nvSpPr>
        <p:spPr/>
        <p:txBody>
          <a:bodyPr>
            <a:normAutofit/>
          </a:bodyPr>
          <a:lstStyle/>
          <a:p>
            <a:r>
              <a:rPr lang="en-GB" dirty="0"/>
              <a:t>Victoria Laundry v Newman Industries [1949]</a:t>
            </a:r>
          </a:p>
        </p:txBody>
      </p:sp>
      <p:sp>
        <p:nvSpPr>
          <p:cNvPr id="3" name="Content Placeholder 2">
            <a:extLst>
              <a:ext uri="{FF2B5EF4-FFF2-40B4-BE49-F238E27FC236}">
                <a16:creationId xmlns:a16="http://schemas.microsoft.com/office/drawing/2014/main" id="{C8BE61A1-E616-412C-B67D-6C5BDAE90543}"/>
              </a:ext>
            </a:extLst>
          </p:cNvPr>
          <p:cNvSpPr>
            <a:spLocks noGrp="1"/>
          </p:cNvSpPr>
          <p:nvPr>
            <p:ph idx="1"/>
          </p:nvPr>
        </p:nvSpPr>
        <p:spPr>
          <a:xfrm>
            <a:off x="1295401" y="2556932"/>
            <a:ext cx="9601196" cy="3318936"/>
          </a:xfrm>
        </p:spPr>
        <p:txBody>
          <a:bodyPr/>
          <a:lstStyle/>
          <a:p>
            <a:pPr marL="0" indent="0">
              <a:buNone/>
            </a:pPr>
            <a:r>
              <a:rPr lang="en-GB" dirty="0"/>
              <a:t>In this case the breach was the late delivery of a boiler for the laundry.  The laundry lost:-</a:t>
            </a:r>
          </a:p>
          <a:p>
            <a:r>
              <a:rPr lang="en-GB" dirty="0"/>
              <a:t>Profits on its usual business, which were recoverable as they were reasonably foreseeable; and</a:t>
            </a:r>
          </a:p>
          <a:p>
            <a:r>
              <a:rPr lang="en-GB" dirty="0"/>
              <a:t>The chance of a particularly well-paid contract that it had to refuse.  The related losses here were not recoverable as they were not reasonably foreseeable and had also not been brought to the attention of the defendant at the time of making </a:t>
            </a:r>
            <a:r>
              <a:rPr lang="en-GB"/>
              <a:t>the contract.</a:t>
            </a:r>
          </a:p>
        </p:txBody>
      </p:sp>
      <p:pic>
        <p:nvPicPr>
          <p:cNvPr id="4" name="Audio 3">
            <a:hlinkClick r:id="" action="ppaction://media"/>
            <a:extLst>
              <a:ext uri="{FF2B5EF4-FFF2-40B4-BE49-F238E27FC236}">
                <a16:creationId xmlns:a16="http://schemas.microsoft.com/office/drawing/2014/main" id="{52841A53-5AD6-412D-B68C-F41E0A386C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0017875"/>
      </p:ext>
    </p:extLst>
  </p:cSld>
  <p:clrMapOvr>
    <a:masterClrMapping/>
  </p:clrMapOvr>
  <mc:AlternateContent xmlns:mc="http://schemas.openxmlformats.org/markup-compatibility/2006" xmlns:p14="http://schemas.microsoft.com/office/powerpoint/2010/main">
    <mc:Choice Requires="p14">
      <p:transition spd="slow" p14:dur="2000" advTm="63019"/>
    </mc:Choice>
    <mc:Fallback xmlns="">
      <p:transition spd="slow" advTm="63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Jackson v Royal Bank of Scotland [2005]</a:t>
            </a:r>
          </a:p>
        </p:txBody>
      </p:sp>
      <p:sp>
        <p:nvSpPr>
          <p:cNvPr id="3" name="Content Placeholder 2"/>
          <p:cNvSpPr>
            <a:spLocks noGrp="1"/>
          </p:cNvSpPr>
          <p:nvPr>
            <p:ph idx="1"/>
          </p:nvPr>
        </p:nvSpPr>
        <p:spPr/>
        <p:txBody>
          <a:bodyPr>
            <a:normAutofit/>
          </a:bodyPr>
          <a:lstStyle/>
          <a:p>
            <a:pPr marL="0" indent="0">
              <a:buNone/>
            </a:pPr>
            <a:r>
              <a:rPr lang="en-GB" dirty="0"/>
              <a:t>It was suggested in this case that there is only one rule: the defendant will be liable for those results that he should </a:t>
            </a:r>
            <a:r>
              <a:rPr lang="en-GB" b="1" dirty="0"/>
              <a:t>reasonably have contemplated </a:t>
            </a:r>
            <a:r>
              <a:rPr lang="en-GB" dirty="0"/>
              <a:t>as a likely result of his breach </a:t>
            </a:r>
            <a:r>
              <a:rPr lang="en-GB" b="1" dirty="0"/>
              <a:t>at the time the contract was made</a:t>
            </a:r>
            <a:r>
              <a:rPr lang="en-GB" dirty="0"/>
              <a:t>.  However, the </a:t>
            </a:r>
            <a:r>
              <a:rPr lang="en-GB" b="1" i="1" dirty="0"/>
              <a:t>Hadley v Baxendale </a:t>
            </a:r>
            <a:r>
              <a:rPr lang="en-GB" dirty="0"/>
              <a:t>principles still enable us to identify the situations where the parties had the results in their reasonable contemplation at the time of making the contract because:</a:t>
            </a:r>
          </a:p>
          <a:p>
            <a:r>
              <a:rPr lang="en-GB" dirty="0"/>
              <a:t>They are a natural result of the breach; or</a:t>
            </a:r>
          </a:p>
          <a:p>
            <a:r>
              <a:rPr lang="en-GB" dirty="0"/>
              <a:t>The defendant has been made aware of special circumstances which made the result likely.</a:t>
            </a:r>
          </a:p>
        </p:txBody>
      </p:sp>
      <p:pic>
        <p:nvPicPr>
          <p:cNvPr id="4" name="Audio 3">
            <a:hlinkClick r:id="" action="ppaction://media"/>
            <a:extLst>
              <a:ext uri="{FF2B5EF4-FFF2-40B4-BE49-F238E27FC236}">
                <a16:creationId xmlns:a16="http://schemas.microsoft.com/office/drawing/2014/main" id="{31F0E19F-E31E-428E-9A94-47BB66BA1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76646442"/>
      </p:ext>
    </p:extLst>
  </p:cSld>
  <p:clrMapOvr>
    <a:masterClrMapping/>
  </p:clrMapOvr>
  <mc:AlternateContent xmlns:mc="http://schemas.openxmlformats.org/markup-compatibility/2006" xmlns:p14="http://schemas.microsoft.com/office/powerpoint/2010/main">
    <mc:Choice Requires="p14">
      <p:transition spd="slow" p14:dur="2000" advTm="58328"/>
    </mc:Choice>
    <mc:Fallback xmlns="">
      <p:transition spd="slow" advTm="58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 of the remoteness of damages rules:-</a:t>
            </a:r>
          </a:p>
        </p:txBody>
      </p:sp>
      <p:sp>
        <p:nvSpPr>
          <p:cNvPr id="3" name="Content Placeholder 2"/>
          <p:cNvSpPr>
            <a:spLocks noGrp="1"/>
          </p:cNvSpPr>
          <p:nvPr>
            <p:ph idx="1"/>
          </p:nvPr>
        </p:nvSpPr>
        <p:spPr/>
        <p:txBody>
          <a:bodyPr/>
          <a:lstStyle/>
          <a:p>
            <a:pPr marL="0" indent="0">
              <a:buNone/>
            </a:pPr>
            <a:r>
              <a:rPr lang="en-GB" b="1" dirty="0"/>
              <a:t>Main rule:</a:t>
            </a:r>
          </a:p>
          <a:p>
            <a:pPr marL="0" indent="0">
              <a:buNone/>
            </a:pPr>
            <a:r>
              <a:rPr lang="en-GB" dirty="0"/>
              <a:t>The defendant is only liable for those losses that he should </a:t>
            </a:r>
            <a:r>
              <a:rPr lang="en-GB" b="1" dirty="0"/>
              <a:t>reasonably have contemplated</a:t>
            </a:r>
            <a:r>
              <a:rPr lang="en-GB" dirty="0"/>
              <a:t> as a likely result of his breach </a:t>
            </a:r>
            <a:r>
              <a:rPr lang="en-GB" b="1" dirty="0"/>
              <a:t>at the time the contract was made.</a:t>
            </a:r>
          </a:p>
          <a:p>
            <a:pPr marL="0" indent="0" algn="r">
              <a:buNone/>
            </a:pPr>
            <a:r>
              <a:rPr lang="en-GB" b="1" i="1" dirty="0"/>
              <a:t>Jackson v Royal Bank of Scotland[2005]</a:t>
            </a:r>
          </a:p>
        </p:txBody>
      </p:sp>
      <p:pic>
        <p:nvPicPr>
          <p:cNvPr id="4" name="Audio 3">
            <a:hlinkClick r:id="" action="ppaction://media"/>
            <a:extLst>
              <a:ext uri="{FF2B5EF4-FFF2-40B4-BE49-F238E27FC236}">
                <a16:creationId xmlns:a16="http://schemas.microsoft.com/office/drawing/2014/main" id="{B84A24E8-C146-4733-BD84-7C037DE0C6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46788030"/>
      </p:ext>
    </p:extLst>
  </p:cSld>
  <p:clrMapOvr>
    <a:masterClrMapping/>
  </p:clrMapOvr>
  <mc:AlternateContent xmlns:mc="http://schemas.openxmlformats.org/markup-compatibility/2006" xmlns:p14="http://schemas.microsoft.com/office/powerpoint/2010/main">
    <mc:Choice Requires="p14">
      <p:transition spd="slow" p14:dur="2000" advTm="24102"/>
    </mc:Choice>
    <mc:Fallback xmlns="">
      <p:transition spd="slow" advTm="24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627633"/>
            <a:ext cx="9710928" cy="215798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14494" y="306833"/>
            <a:ext cx="8596668" cy="1320800"/>
          </a:xfrm>
        </p:spPr>
        <p:txBody>
          <a:bodyPr>
            <a:normAutofit fontScale="90000"/>
          </a:bodyPr>
          <a:lstStyle/>
          <a:p>
            <a:pPr algn="ctr"/>
            <a:r>
              <a:rPr lang="en-GB" dirty="0">
                <a:latin typeface="Arial" panose="020B0604020202020204" pitchFamily="34" charset="0"/>
                <a:cs typeface="Arial" panose="020B0604020202020204" pitchFamily="34" charset="0"/>
              </a:rPr>
              <a:t>That he has attempted to </a:t>
            </a:r>
            <a:r>
              <a:rPr lang="en-GB" b="1" dirty="0">
                <a:solidFill>
                  <a:schemeClr val="accent1">
                    <a:lumMod val="75000"/>
                  </a:schemeClr>
                </a:solidFill>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endParaRPr lang="en-GB" dirty="0"/>
          </a:p>
        </p:txBody>
      </p:sp>
      <p:sp>
        <p:nvSpPr>
          <p:cNvPr id="3" name="Content Placeholder 2"/>
          <p:cNvSpPr>
            <a:spLocks noGrp="1"/>
          </p:cNvSpPr>
          <p:nvPr>
            <p:ph idx="1"/>
          </p:nvPr>
        </p:nvSpPr>
        <p:spPr>
          <a:xfrm>
            <a:off x="677334" y="1847088"/>
            <a:ext cx="8870988" cy="3532746"/>
          </a:xfrm>
        </p:spPr>
        <p:txBody>
          <a:bodyPr>
            <a:normAutofit fontScale="85000" lnSpcReduction="10000"/>
          </a:bodyPr>
          <a:lstStyle/>
          <a:p>
            <a:pPr marL="0" indent="0" algn="ctr">
              <a:buNone/>
            </a:pPr>
            <a:r>
              <a:rPr lang="en-GB" sz="3800" b="1" dirty="0">
                <a:solidFill>
                  <a:srgbClr val="00B050"/>
                </a:solidFill>
                <a:latin typeface="Arial" panose="020B0604020202020204" pitchFamily="34" charset="0"/>
                <a:cs typeface="Arial" panose="020B0604020202020204" pitchFamily="34" charset="0"/>
              </a:rPr>
              <a:t>The C must limit his losses to a minimum and cannot claim for any loss that could be reasonably avoided</a:t>
            </a:r>
            <a:r>
              <a:rPr lang="en-GB" sz="2800" b="1" dirty="0">
                <a:solidFill>
                  <a:srgbClr val="00B050"/>
                </a:solidFill>
                <a:latin typeface="Arial" panose="020B0604020202020204" pitchFamily="34" charset="0"/>
                <a:cs typeface="Arial" panose="020B0604020202020204" pitchFamily="34" charset="0"/>
              </a:rPr>
              <a:t>.</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E.g. where the buyer has refused to accept the sellers goods, the seller must try to find another buyer as quickly as possible</a:t>
            </a:r>
          </a:p>
        </p:txBody>
      </p:sp>
      <p:sp>
        <p:nvSpPr>
          <p:cNvPr id="5" name="TextBox 4"/>
          <p:cNvSpPr txBox="1"/>
          <p:nvPr/>
        </p:nvSpPr>
        <p:spPr>
          <a:xfrm>
            <a:off x="6338778" y="5782170"/>
            <a:ext cx="5846064" cy="646331"/>
          </a:xfrm>
          <a:prstGeom prst="rect">
            <a:avLst/>
          </a:prstGeom>
          <a:solidFill>
            <a:schemeClr val="bg1"/>
          </a:solidFill>
        </p:spPr>
        <p:txBody>
          <a:bodyPr wrap="square" rtlCol="0">
            <a:spAutoFit/>
          </a:bodyPr>
          <a:lstStyle/>
          <a:p>
            <a:r>
              <a:rPr lang="en-GB" dirty="0"/>
              <a:t>KEY QUESTION: HAS THE INNOCENT PARTY ACTED 					REASONABLY?</a:t>
            </a:r>
          </a:p>
        </p:txBody>
      </p:sp>
      <p:pic>
        <p:nvPicPr>
          <p:cNvPr id="6" name="Audio 5">
            <a:hlinkClick r:id="" action="ppaction://media"/>
            <a:extLst>
              <a:ext uri="{FF2B5EF4-FFF2-40B4-BE49-F238E27FC236}">
                <a16:creationId xmlns:a16="http://schemas.microsoft.com/office/drawing/2014/main" id="{693D13A7-0F55-4F5F-9ED3-3508D942AB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44949048"/>
      </p:ext>
    </p:extLst>
  </p:cSld>
  <p:clrMapOvr>
    <a:masterClrMapping/>
  </p:clrMapOvr>
  <mc:AlternateContent xmlns:mc="http://schemas.openxmlformats.org/markup-compatibility/2006" xmlns:p14="http://schemas.microsoft.com/office/powerpoint/2010/main">
    <mc:Choice Requires="p14">
      <p:transition spd="slow" p14:dur="2000" advTm="106951"/>
    </mc:Choice>
    <mc:Fallback xmlns="">
      <p:transition spd="slow" advTm="106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1953" y="1947553"/>
            <a:ext cx="5296395" cy="2308324"/>
          </a:xfrm>
          <a:prstGeom prst="rect">
            <a:avLst/>
          </a:prstGeom>
          <a:noFill/>
        </p:spPr>
        <p:txBody>
          <a:bodyPr wrap="square" rtlCol="0">
            <a:spAutoFit/>
          </a:bodyPr>
          <a:lstStyle/>
          <a:p>
            <a:pPr algn="ctr"/>
            <a:r>
              <a:rPr lang="en-GB" sz="7200" dirty="0"/>
              <a:t>EQUITABLE REMEDIES</a:t>
            </a:r>
          </a:p>
        </p:txBody>
      </p:sp>
      <p:pic>
        <p:nvPicPr>
          <p:cNvPr id="3" name="Audio 2">
            <a:hlinkClick r:id="" action="ppaction://media"/>
            <a:extLst>
              <a:ext uri="{FF2B5EF4-FFF2-40B4-BE49-F238E27FC236}">
                <a16:creationId xmlns:a16="http://schemas.microsoft.com/office/drawing/2014/main" id="{C3A482FB-AB3E-402B-9374-F110192E3F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24064262"/>
      </p:ext>
    </p:extLst>
  </p:cSld>
  <p:clrMapOvr>
    <a:masterClrMapping/>
  </p:clrMapOvr>
  <mc:AlternateContent xmlns:mc="http://schemas.openxmlformats.org/markup-compatibility/2006" xmlns:p14="http://schemas.microsoft.com/office/powerpoint/2010/main">
    <mc:Choice Requires="p14">
      <p:transition spd="slow" p14:dur="2000" advTm="44443"/>
    </mc:Choice>
    <mc:Fallback xmlns="">
      <p:transition spd="slow" advTm="44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900" y="-315740"/>
            <a:ext cx="10058400" cy="1450757"/>
          </a:xfrm>
        </p:spPr>
        <p:txBody>
          <a:bodyPr/>
          <a:lstStyle/>
          <a:p>
            <a:r>
              <a:rPr lang="en-GB" dirty="0"/>
              <a:t>Equitable remedies</a:t>
            </a:r>
          </a:p>
        </p:txBody>
      </p:sp>
      <p:sp>
        <p:nvSpPr>
          <p:cNvPr id="4" name="Rounded Rectangle 3"/>
          <p:cNvSpPr/>
          <p:nvPr/>
        </p:nvSpPr>
        <p:spPr>
          <a:xfrm>
            <a:off x="822960" y="1353312"/>
            <a:ext cx="9948672" cy="488289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554480" y="1378714"/>
            <a:ext cx="9015984"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t>
            </a:r>
            <a:r>
              <a:rPr lang="en-GB" sz="2800" b="1" dirty="0" err="1">
                <a:latin typeface="Arial" panose="020B0604020202020204" pitchFamily="34" charset="0"/>
                <a:cs typeface="Arial" panose="020B0604020202020204" pitchFamily="34" charset="0"/>
              </a:rPr>
              <a:t>Kieren</a:t>
            </a:r>
            <a:r>
              <a:rPr lang="en-GB" sz="2800" b="1" dirty="0">
                <a:latin typeface="Arial" panose="020B0604020202020204" pitchFamily="34" charset="0"/>
                <a:cs typeface="Arial" panose="020B0604020202020204" pitchFamily="34" charset="0"/>
              </a:rPr>
              <a:t> Fallon banned from riding Recital in the Derby”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There was much legal drama prior to the famous Derby horse race at Epsom in 2011. Fallon had apparently entered into a contract to ride the horse called </a:t>
            </a:r>
            <a:r>
              <a:rPr lang="en-GB" sz="2800" i="1" dirty="0">
                <a:latin typeface="Arial" panose="020B0604020202020204" pitchFamily="34" charset="0"/>
                <a:cs typeface="Arial" panose="020B0604020202020204" pitchFamily="34" charset="0"/>
              </a:rPr>
              <a:t>Native Khan</a:t>
            </a:r>
            <a:r>
              <a:rPr lang="en-GB" sz="2800" dirty="0">
                <a:latin typeface="Arial" panose="020B0604020202020204" pitchFamily="34" charset="0"/>
                <a:cs typeface="Arial" panose="020B0604020202020204" pitchFamily="34" charset="0"/>
              </a:rPr>
              <a:t> in the big race, but the jockey announced that he would instead be riding Recital. Native Khan’s owner succeeded in gaining an interim injunction from the Court of Appeal which prevented Fallon from riding in the Derby.</a:t>
            </a:r>
          </a:p>
        </p:txBody>
      </p:sp>
      <p:pic>
        <p:nvPicPr>
          <p:cNvPr id="3" name="Audio 2">
            <a:hlinkClick r:id="" action="ppaction://media"/>
            <a:extLst>
              <a:ext uri="{FF2B5EF4-FFF2-40B4-BE49-F238E27FC236}">
                <a16:creationId xmlns:a16="http://schemas.microsoft.com/office/drawing/2014/main" id="{A17674EB-6CDC-4510-9C99-5B465B817F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86717984"/>
      </p:ext>
    </p:extLst>
  </p:cSld>
  <p:clrMapOvr>
    <a:masterClrMapping/>
  </p:clrMapOvr>
  <mc:AlternateContent xmlns:mc="http://schemas.openxmlformats.org/markup-compatibility/2006" xmlns:p14="http://schemas.microsoft.com/office/powerpoint/2010/main">
    <mc:Choice Requires="p14">
      <p:transition spd="slow" p14:dur="2000" advTm="60604"/>
    </mc:Choice>
    <mc:Fallback xmlns="">
      <p:transition spd="slow" advTm="60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2303047"/>
            <a:ext cx="3272093" cy="2674198"/>
          </a:xfrm>
        </p:spPr>
        <p:txBody>
          <a:bodyPr anchor="t">
            <a:normAutofit fontScale="90000"/>
          </a:bodyPr>
          <a:lstStyle/>
          <a:p>
            <a:r>
              <a:rPr lang="en-GB" dirty="0"/>
              <a:t>Specific performance- </a:t>
            </a:r>
            <a:br>
              <a:rPr lang="en-GB" dirty="0"/>
            </a:br>
            <a:br>
              <a:rPr lang="en-GB" dirty="0"/>
            </a:br>
            <a:endParaRPr lang="en-GB" dirty="0"/>
          </a:p>
        </p:txBody>
      </p:sp>
      <p:graphicFrame>
        <p:nvGraphicFramePr>
          <p:cNvPr id="5" name="Content Placeholder 2">
            <a:extLst>
              <a:ext uri="{FF2B5EF4-FFF2-40B4-BE49-F238E27FC236}">
                <a16:creationId xmlns:a16="http://schemas.microsoft.com/office/drawing/2014/main" id="{E2F24388-D68D-435F-83FC-CF71BAD8F8A0}"/>
              </a:ext>
            </a:extLst>
          </p:cNvPr>
          <p:cNvGraphicFramePr>
            <a:graphicFrameLocks noGrp="1"/>
          </p:cNvGraphicFramePr>
          <p:nvPr>
            <p:ph idx="1"/>
            <p:extLst>
              <p:ext uri="{D42A27DB-BD31-4B8C-83A1-F6EECF244321}">
                <p14:modId xmlns:p14="http://schemas.microsoft.com/office/powerpoint/2010/main" val="47826766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B225D07-B56F-411A-A67D-783DA65F53D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777656869"/>
      </p:ext>
    </p:extLst>
  </p:cSld>
  <p:clrMapOvr>
    <a:masterClrMapping/>
  </p:clrMapOvr>
  <mc:AlternateContent xmlns:mc="http://schemas.openxmlformats.org/markup-compatibility/2006" xmlns:p14="http://schemas.microsoft.com/office/powerpoint/2010/main">
    <mc:Choice Requires="p14">
      <p:transition spd="slow" p14:dur="2000" advTm="136557"/>
    </mc:Choice>
    <mc:Fallback xmlns="">
      <p:transition spd="slow" advTm="136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1376053"/>
            <a:ext cx="9405891" cy="1002990"/>
          </a:xfrm>
        </p:spPr>
        <p:txBody>
          <a:bodyPr anchor="ctr">
            <a:normAutofit/>
          </a:bodyPr>
          <a:lstStyle/>
          <a:p>
            <a:r>
              <a:rPr lang="en-GB" sz="2500" b="1"/>
              <a:t>1. Specific performance will not be ordered where damages would be an adequate remedy</a:t>
            </a:r>
          </a:p>
        </p:txBody>
      </p:sp>
      <p:sp>
        <p:nvSpPr>
          <p:cNvPr id="3" name="Content Placeholder 2"/>
          <p:cNvSpPr>
            <a:spLocks noGrp="1"/>
          </p:cNvSpPr>
          <p:nvPr>
            <p:ph idx="1"/>
          </p:nvPr>
        </p:nvSpPr>
        <p:spPr>
          <a:xfrm>
            <a:off x="1451579" y="2464991"/>
            <a:ext cx="9405891" cy="2403571"/>
          </a:xfrm>
        </p:spPr>
        <p:txBody>
          <a:bodyPr>
            <a:normAutofit/>
          </a:bodyPr>
          <a:lstStyle/>
          <a:p>
            <a:pPr marL="0" indent="0">
              <a:buNone/>
            </a:pPr>
            <a:r>
              <a:rPr lang="en-GB" sz="1900"/>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p>
          <a:p>
            <a:pPr marL="0" indent="0">
              <a:buNone/>
            </a:pPr>
            <a:r>
              <a:rPr lang="en-GB" sz="1900"/>
              <a:t>As real property (a house or land) is generally regarded in law as unique, specific performance could be a suitable remedy for the distressed client that Emma took a message from.</a:t>
            </a:r>
          </a:p>
        </p:txBody>
      </p:sp>
      <p:pic>
        <p:nvPicPr>
          <p:cNvPr id="4" name="Audio 3">
            <a:hlinkClick r:id="" action="ppaction://media"/>
            <a:extLst>
              <a:ext uri="{FF2B5EF4-FFF2-40B4-BE49-F238E27FC236}">
                <a16:creationId xmlns:a16="http://schemas.microsoft.com/office/drawing/2014/main" id="{2CAF6BAA-09CB-42DC-B919-58DD249E76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42585023"/>
      </p:ext>
    </p:extLst>
  </p:cSld>
  <p:clrMapOvr>
    <a:masterClrMapping/>
  </p:clrMapOvr>
  <mc:AlternateContent xmlns:mc="http://schemas.openxmlformats.org/markup-compatibility/2006" xmlns:p14="http://schemas.microsoft.com/office/powerpoint/2010/main">
    <mc:Choice Requires="p14">
      <p:transition spd="slow" p14:dur="2000" advTm="41563"/>
    </mc:Choice>
    <mc:Fallback xmlns="">
      <p:transition spd="slow" advTm="4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0612" y="1138228"/>
            <a:ext cx="3793685" cy="3858767"/>
          </a:xfrm>
        </p:spPr>
        <p:txBody>
          <a:bodyPr anchor="ctr">
            <a:normAutofit/>
          </a:bodyPr>
          <a:lstStyle/>
          <a:p>
            <a:r>
              <a:rPr lang="en-GB" sz="2500" b="1"/>
              <a:t>2. Specific performance will not be granted if constant supervision by the court would be needed to ensure compliance with the order</a:t>
            </a:r>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In </a:t>
            </a:r>
            <a:r>
              <a:rPr lang="en-GB" b="1" i="1">
                <a:solidFill>
                  <a:srgbClr val="000000"/>
                </a:solidFill>
              </a:rPr>
              <a:t>Ryan v Mutual Tontine Westminster Chambers Association [1893] </a:t>
            </a:r>
            <a:r>
              <a:rPr lang="en-GB">
                <a:solidFill>
                  <a:srgbClr val="000000"/>
                </a:solidFill>
              </a:rPr>
              <a:t>the court refused specific performance to require a porter to be in “permanent attendance” at a block of flats as the court would need to keep checking that the order was being complied with.  On the other hand, in </a:t>
            </a:r>
            <a:r>
              <a:rPr lang="en-GB" b="1" i="1">
                <a:solidFill>
                  <a:srgbClr val="000000"/>
                </a:solidFill>
              </a:rPr>
              <a:t>Posner v Scott-Lewis [1986]</a:t>
            </a:r>
            <a:r>
              <a:rPr lang="en-GB">
                <a:solidFill>
                  <a:srgbClr val="000000"/>
                </a:solidFill>
              </a:rPr>
              <a:t> specific performance was granted to compel the mere appointment of a porter as this did not need constant supervision.</a:t>
            </a:r>
          </a:p>
        </p:txBody>
      </p:sp>
      <p:pic>
        <p:nvPicPr>
          <p:cNvPr id="6" name="Audio 5">
            <a:hlinkClick r:id="" action="ppaction://media"/>
            <a:extLst>
              <a:ext uri="{FF2B5EF4-FFF2-40B4-BE49-F238E27FC236}">
                <a16:creationId xmlns:a16="http://schemas.microsoft.com/office/drawing/2014/main" id="{2A0116F4-53CF-4771-8B0A-FD066B97A8B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41591334"/>
      </p:ext>
    </p:extLst>
  </p:cSld>
  <p:clrMapOvr>
    <a:masterClrMapping/>
  </p:clrMapOvr>
  <mc:AlternateContent xmlns:mc="http://schemas.openxmlformats.org/markup-compatibility/2006" xmlns:p14="http://schemas.microsoft.com/office/powerpoint/2010/main">
    <mc:Choice Requires="p14">
      <p:transition spd="slow" p14:dur="2000" advTm="43560"/>
    </mc:Choice>
    <mc:Fallback xmlns="">
      <p:transition spd="slow" advTm="43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0612" y="1138228"/>
            <a:ext cx="3793685" cy="3858767"/>
          </a:xfrm>
        </p:spPr>
        <p:txBody>
          <a:bodyPr anchor="ctr">
            <a:normAutofit/>
          </a:bodyPr>
          <a:lstStyle/>
          <a:p>
            <a:r>
              <a:rPr lang="en-GB" sz="3600" b="1"/>
              <a:t>3. A contract of personal services</a:t>
            </a:r>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Specific performance is generally not available in relation to a contract of personal services, such as employment.</a:t>
            </a:r>
          </a:p>
        </p:txBody>
      </p:sp>
      <p:pic>
        <p:nvPicPr>
          <p:cNvPr id="4" name="Audio 3">
            <a:hlinkClick r:id="" action="ppaction://media"/>
            <a:extLst>
              <a:ext uri="{FF2B5EF4-FFF2-40B4-BE49-F238E27FC236}">
                <a16:creationId xmlns:a16="http://schemas.microsoft.com/office/drawing/2014/main" id="{1CB9DE61-32A5-4D0C-9B2B-FF8DEAB51B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61406383"/>
      </p:ext>
    </p:extLst>
  </p:cSld>
  <p:clrMapOvr>
    <a:masterClrMapping/>
  </p:clrMapOvr>
  <mc:AlternateContent xmlns:mc="http://schemas.openxmlformats.org/markup-compatibility/2006" xmlns:p14="http://schemas.microsoft.com/office/powerpoint/2010/main">
    <mc:Choice Requires="p14">
      <p:transition spd="slow" p14:dur="2000" advTm="16602"/>
    </mc:Choice>
    <mc:Fallback xmlns="">
      <p:transition spd="slow" advTm="16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4. Specific performance is subject to the principle of mutuality</a:t>
            </a:r>
          </a:p>
        </p:txBody>
      </p:sp>
      <p:sp>
        <p:nvSpPr>
          <p:cNvPr id="3" name="Content Placeholder 2"/>
          <p:cNvSpPr>
            <a:spLocks noGrp="1"/>
          </p:cNvSpPr>
          <p:nvPr>
            <p:ph idx="1"/>
          </p:nvPr>
        </p:nvSpPr>
        <p:spPr/>
        <p:txBody>
          <a:bodyPr>
            <a:normAutofit/>
          </a:bodyPr>
          <a:lstStyle/>
          <a:p>
            <a:pPr marL="0" indent="0">
              <a:buNone/>
            </a:pPr>
            <a:r>
              <a:rPr lang="en-GB" dirty="0"/>
              <a:t>This means that if the order is available to one party, it must also be available to the other.  </a:t>
            </a:r>
            <a:r>
              <a:rPr lang="en-GB" dirty="0" err="1"/>
              <a:t>Eg</a:t>
            </a:r>
            <a:r>
              <a:rPr lang="en-GB" dirty="0"/>
              <a:t>, in a house purchase contract , the purchaser would potentially be able to gain an order for specific performance if the seller refused to move out and complete the sale, due to the unique nature of real property. This means that the seller would also potentially be able to claim specific performance if the roles were reversed, even though damages would be an adequate remedy in that situation.  The principle of mutuality also works in reverse – if there is a reason why one party could not have the remedy made available to them, it will not be available to the other party, either.</a:t>
            </a:r>
          </a:p>
        </p:txBody>
      </p:sp>
      <p:pic>
        <p:nvPicPr>
          <p:cNvPr id="4" name="Audio 3">
            <a:hlinkClick r:id="" action="ppaction://media"/>
            <a:extLst>
              <a:ext uri="{FF2B5EF4-FFF2-40B4-BE49-F238E27FC236}">
                <a16:creationId xmlns:a16="http://schemas.microsoft.com/office/drawing/2014/main" id="{E593EFCE-0CC4-41EC-9042-5306E038B4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59898953"/>
      </p:ext>
    </p:extLst>
  </p:cSld>
  <p:clrMapOvr>
    <a:masterClrMapping/>
  </p:clrMapOvr>
  <mc:AlternateContent xmlns:mc="http://schemas.openxmlformats.org/markup-compatibility/2006" xmlns:p14="http://schemas.microsoft.com/office/powerpoint/2010/main">
    <mc:Choice Requires="p14">
      <p:transition spd="slow" p14:dur="2000" advTm="73050"/>
    </mc:Choice>
    <mc:Fallback xmlns="">
      <p:transition spd="slow" advTm="73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0612" y="1138228"/>
            <a:ext cx="3793685" cy="3858767"/>
          </a:xfrm>
        </p:spPr>
        <p:txBody>
          <a:bodyPr anchor="ctr">
            <a:normAutofit/>
          </a:bodyPr>
          <a:lstStyle/>
          <a:p>
            <a:r>
              <a:rPr lang="en-GB" sz="3600" b="1"/>
              <a:t>5. The party seeking the remedy must have conducted himself properly</a:t>
            </a:r>
          </a:p>
        </p:txBody>
      </p:sp>
      <p:sp>
        <p:nvSpPr>
          <p:cNvPr id="3" name="Content Placeholder 2"/>
          <p:cNvSpPr>
            <a:spLocks noGrp="1"/>
          </p:cNvSpPr>
          <p:nvPr>
            <p:ph idx="1"/>
          </p:nvPr>
        </p:nvSpPr>
        <p:spPr>
          <a:xfrm>
            <a:off x="5584483" y="1138228"/>
            <a:ext cx="5440680" cy="3858768"/>
          </a:xfrm>
        </p:spPr>
        <p:txBody>
          <a:bodyPr anchor="ctr">
            <a:normAutofit/>
          </a:bodyPr>
          <a:lstStyle/>
          <a:p>
            <a:pPr marL="0" indent="0">
              <a:buNone/>
            </a:pPr>
            <a:r>
              <a:rPr lang="en-GB">
                <a:solidFill>
                  <a:srgbClr val="000000"/>
                </a:solidFill>
              </a:rPr>
              <a:t>Since the remedy is discretionary under equity, it will not be awarded where the claimant’s actions in seeking the order are unconscionable, as would be the case with all equitable remedies.</a:t>
            </a:r>
          </a:p>
        </p:txBody>
      </p:sp>
      <p:pic>
        <p:nvPicPr>
          <p:cNvPr id="4" name="Audio 3">
            <a:hlinkClick r:id="" action="ppaction://media"/>
            <a:extLst>
              <a:ext uri="{FF2B5EF4-FFF2-40B4-BE49-F238E27FC236}">
                <a16:creationId xmlns:a16="http://schemas.microsoft.com/office/drawing/2014/main" id="{F1D28E7D-21C3-40E7-8675-DD2E939430D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7037561"/>
      </p:ext>
    </p:extLst>
  </p:cSld>
  <p:clrMapOvr>
    <a:masterClrMapping/>
  </p:clrMapOvr>
  <mc:AlternateContent xmlns:mc="http://schemas.openxmlformats.org/markup-compatibility/2006" xmlns:p14="http://schemas.microsoft.com/office/powerpoint/2010/main">
    <mc:Choice Requires="p14">
      <p:transition spd="slow" p14:dur="2000" advTm="36873"/>
    </mc:Choice>
    <mc:Fallback xmlns="">
      <p:transition spd="slow" advTm="36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3458" y="964769"/>
            <a:ext cx="5525305" cy="2376915"/>
          </a:xfrm>
        </p:spPr>
        <p:txBody>
          <a:bodyPr vert="horz" lIns="91440" tIns="45720" rIns="91440" bIns="0" rtlCol="0" anchor="b">
            <a:normAutofit/>
          </a:bodyPr>
          <a:lstStyle/>
          <a:p>
            <a:r>
              <a:rPr lang="en-US" sz="5400"/>
              <a:t>Injunction</a:t>
            </a:r>
          </a:p>
        </p:txBody>
      </p:sp>
      <p:sp>
        <p:nvSpPr>
          <p:cNvPr id="3" name="Content Placeholder 2"/>
          <p:cNvSpPr>
            <a:spLocks noGrp="1"/>
          </p:cNvSpPr>
          <p:nvPr>
            <p:ph idx="1"/>
          </p:nvPr>
        </p:nvSpPr>
        <p:spPr>
          <a:xfrm>
            <a:off x="5193458" y="3529159"/>
            <a:ext cx="5530919" cy="1612688"/>
          </a:xfrm>
        </p:spPr>
        <p:txBody>
          <a:bodyPr vert="horz" lIns="91440" tIns="91440" rIns="91440" bIns="91440" rtlCol="0">
            <a:normAutofit/>
          </a:bodyPr>
          <a:lstStyle/>
          <a:p>
            <a:pPr marL="0" indent="0">
              <a:buNone/>
            </a:pPr>
            <a:r>
              <a:rPr lang="en-US" sz="1800" cap="all"/>
              <a:t>WHAT IS AN INJUNCTION?</a:t>
            </a:r>
          </a:p>
        </p:txBody>
      </p:sp>
      <p:pic>
        <p:nvPicPr>
          <p:cNvPr id="4" name="Picture 3"/>
          <p:cNvPicPr>
            <a:picLocks noChangeAspect="1"/>
          </p:cNvPicPr>
          <p:nvPr/>
        </p:nvPicPr>
        <p:blipFill>
          <a:blip r:embed="rId5"/>
          <a:stretch>
            <a:fillRect/>
          </a:stretch>
        </p:blipFill>
        <p:spPr>
          <a:xfrm>
            <a:off x="1271223" y="1649879"/>
            <a:ext cx="2799103" cy="2799103"/>
          </a:xfrm>
          <a:prstGeom prst="rect">
            <a:avLst/>
          </a:prstGeom>
        </p:spPr>
      </p:pic>
      <p:pic>
        <p:nvPicPr>
          <p:cNvPr id="5" name="Audio 4">
            <a:hlinkClick r:id="" action="ppaction://media"/>
            <a:extLst>
              <a:ext uri="{FF2B5EF4-FFF2-40B4-BE49-F238E27FC236}">
                <a16:creationId xmlns:a16="http://schemas.microsoft.com/office/drawing/2014/main" id="{654FAC3F-2224-48FB-980A-39FD89DFDA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70105483"/>
      </p:ext>
    </p:extLst>
  </p:cSld>
  <p:clrMapOvr>
    <a:masterClrMapping/>
  </p:clrMapOvr>
  <mc:AlternateContent xmlns:mc="http://schemas.openxmlformats.org/markup-compatibility/2006" xmlns:p14="http://schemas.microsoft.com/office/powerpoint/2010/main">
    <mc:Choice Requires="p14">
      <p:transition spd="slow" p14:dur="2000" advTm="83081"/>
    </mc:Choice>
    <mc:Fallback xmlns="">
      <p:transition spd="slow" advTm="83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1557071" y="1584552"/>
            <a:ext cx="9099255" cy="2537251"/>
          </a:xfrm>
          <a:prstGeom prst="rect">
            <a:avLst/>
          </a:prstGeom>
          <a:solidFill>
            <a:schemeClr val="tx1"/>
          </a:solidFill>
        </p:spPr>
        <p:txBody>
          <a:bodyPr vert="horz" lIns="91440" tIns="45720" rIns="91440" bIns="0" rtlCol="0" anchor="ctr">
            <a:normAutofit/>
          </a:bodyPr>
          <a:lstStyle/>
          <a:p>
            <a:pPr algn="ctr" defTabSz="914400">
              <a:lnSpc>
                <a:spcPct val="90000"/>
              </a:lnSpc>
              <a:spcBef>
                <a:spcPct val="0"/>
              </a:spcBef>
              <a:spcAft>
                <a:spcPts val="600"/>
              </a:spcAft>
            </a:pPr>
            <a:r>
              <a:rPr lang="en-US" sz="7200" cap="all" dirty="0">
                <a:solidFill>
                  <a:srgbClr val="454545"/>
                </a:solidFill>
                <a:latin typeface="+mj-lt"/>
                <a:ea typeface="+mj-ea"/>
                <a:cs typeface="+mj-cs"/>
              </a:rPr>
              <a:t>CONSUMER RIGHTS REMEDIES</a:t>
            </a:r>
          </a:p>
        </p:txBody>
      </p:sp>
      <p:pic>
        <p:nvPicPr>
          <p:cNvPr id="3" name="Audio 2">
            <a:hlinkClick r:id="" action="ppaction://media"/>
            <a:extLst>
              <a:ext uri="{FF2B5EF4-FFF2-40B4-BE49-F238E27FC236}">
                <a16:creationId xmlns:a16="http://schemas.microsoft.com/office/drawing/2014/main" id="{9CC3ECEC-DB57-486B-BB2D-E1A44EB217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369738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873"/>
    </mc:Choice>
    <mc:Fallback xmlns="">
      <p:transition spd="slow" advTm="21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0612" y="1138228"/>
            <a:ext cx="3793685" cy="3858767"/>
          </a:xfrm>
        </p:spPr>
        <p:txBody>
          <a:bodyPr anchor="ctr">
            <a:normAutofit/>
          </a:bodyPr>
          <a:lstStyle/>
          <a:p>
            <a:r>
              <a:rPr lang="en-GB" sz="3600"/>
              <a:t>Goods contracts remedies</a:t>
            </a:r>
          </a:p>
        </p:txBody>
      </p:sp>
      <p:sp>
        <p:nvSpPr>
          <p:cNvPr id="3" name="Content Placeholder 2"/>
          <p:cNvSpPr>
            <a:spLocks noGrp="1"/>
          </p:cNvSpPr>
          <p:nvPr>
            <p:ph idx="1"/>
          </p:nvPr>
        </p:nvSpPr>
        <p:spPr>
          <a:xfrm>
            <a:off x="5678826" y="1980057"/>
            <a:ext cx="5440680" cy="3858768"/>
          </a:xfrm>
        </p:spPr>
        <p:txBody>
          <a:bodyPr anchor="ctr">
            <a:normAutofit/>
          </a:bodyPr>
          <a:lstStyle/>
          <a:p>
            <a:pPr marL="0" indent="0">
              <a:buNone/>
            </a:pPr>
            <a:r>
              <a:rPr lang="en-GB" dirty="0">
                <a:solidFill>
                  <a:srgbClr val="000000"/>
                </a:solidFill>
              </a:rPr>
              <a:t>S19 CRA 2015: There are 3 distinct steps in the available remedies:</a:t>
            </a:r>
          </a:p>
          <a:p>
            <a:pPr marL="0" indent="0">
              <a:buNone/>
            </a:pPr>
            <a:endParaRPr lang="en-GB" dirty="0">
              <a:solidFill>
                <a:srgbClr val="000000"/>
              </a:solidFill>
            </a:endParaRPr>
          </a:p>
          <a:p>
            <a:pPr marL="0" indent="0">
              <a:buNone/>
            </a:pPr>
            <a:r>
              <a:rPr lang="en-GB" dirty="0">
                <a:solidFill>
                  <a:srgbClr val="000000"/>
                </a:solidFill>
              </a:rPr>
              <a:t>1. short-term right to reject, within the first 30 days of ownership (ss20-22)</a:t>
            </a:r>
          </a:p>
          <a:p>
            <a:pPr marL="0" indent="0">
              <a:buNone/>
            </a:pPr>
            <a:r>
              <a:rPr lang="en-GB" dirty="0">
                <a:solidFill>
                  <a:srgbClr val="000000"/>
                </a:solidFill>
              </a:rPr>
              <a:t>2. Right to request a replacement or repair (s23)</a:t>
            </a:r>
          </a:p>
          <a:p>
            <a:pPr marL="0" indent="0">
              <a:buNone/>
            </a:pPr>
            <a:r>
              <a:rPr lang="en-GB" dirty="0">
                <a:solidFill>
                  <a:srgbClr val="000000"/>
                </a:solidFill>
              </a:rPr>
              <a:t>3. Right to a price reductions, or to finally reject the goods (S24)</a:t>
            </a:r>
          </a:p>
        </p:txBody>
      </p:sp>
      <p:pic>
        <p:nvPicPr>
          <p:cNvPr id="4" name="Audio 3">
            <a:hlinkClick r:id="" action="ppaction://media"/>
            <a:extLst>
              <a:ext uri="{FF2B5EF4-FFF2-40B4-BE49-F238E27FC236}">
                <a16:creationId xmlns:a16="http://schemas.microsoft.com/office/drawing/2014/main" id="{0DF1AB70-64E4-4FD3-9514-F7FB85087C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10941363"/>
      </p:ext>
    </p:extLst>
  </p:cSld>
  <p:clrMapOvr>
    <a:masterClrMapping/>
  </p:clrMapOvr>
  <mc:AlternateContent xmlns:mc="http://schemas.openxmlformats.org/markup-compatibility/2006" xmlns:p14="http://schemas.microsoft.com/office/powerpoint/2010/main">
    <mc:Choice Requires="p14">
      <p:transition spd="slow" p14:dur="2000" advTm="67640"/>
    </mc:Choice>
    <mc:Fallback xmlns="">
      <p:transition spd="slow" advTm="67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term right to reject ss20-22</a:t>
            </a:r>
          </a:p>
        </p:txBody>
      </p:sp>
      <p:sp>
        <p:nvSpPr>
          <p:cNvPr id="3" name="Content Placeholder 2"/>
          <p:cNvSpPr>
            <a:spLocks noGrp="1"/>
          </p:cNvSpPr>
          <p:nvPr>
            <p:ph idx="1"/>
          </p:nvPr>
        </p:nvSpPr>
        <p:spPr/>
        <p:txBody>
          <a:bodyPr>
            <a:normAutofit/>
          </a:bodyPr>
          <a:lstStyle/>
          <a:p>
            <a:r>
              <a:rPr lang="en-GB" sz="4000" dirty="0"/>
              <a:t>30 days to claim</a:t>
            </a:r>
          </a:p>
          <a:p>
            <a:r>
              <a:rPr lang="en-GB" sz="4000" dirty="0"/>
              <a:t>Also entitled to a refund</a:t>
            </a:r>
          </a:p>
          <a:p>
            <a:r>
              <a:rPr lang="en-GB" sz="4000" dirty="0"/>
              <a:t>Can reject some or all of the faulty goods</a:t>
            </a:r>
          </a:p>
        </p:txBody>
      </p:sp>
      <p:pic>
        <p:nvPicPr>
          <p:cNvPr id="4" name="Picture 3"/>
          <p:cNvPicPr>
            <a:picLocks noChangeAspect="1"/>
          </p:cNvPicPr>
          <p:nvPr/>
        </p:nvPicPr>
        <p:blipFill>
          <a:blip r:embed="rId5"/>
          <a:stretch>
            <a:fillRect/>
          </a:stretch>
        </p:blipFill>
        <p:spPr>
          <a:xfrm>
            <a:off x="8778240" y="1162980"/>
            <a:ext cx="2998279" cy="1995218"/>
          </a:xfrm>
          <a:prstGeom prst="rect">
            <a:avLst/>
          </a:prstGeom>
        </p:spPr>
      </p:pic>
      <p:pic>
        <p:nvPicPr>
          <p:cNvPr id="5" name="Audio 4">
            <a:hlinkClick r:id="" action="ppaction://media"/>
            <a:extLst>
              <a:ext uri="{FF2B5EF4-FFF2-40B4-BE49-F238E27FC236}">
                <a16:creationId xmlns:a16="http://schemas.microsoft.com/office/drawing/2014/main" id="{4140E9A9-8D7B-474B-83AF-59D592D5F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773155"/>
      </p:ext>
    </p:extLst>
  </p:cSld>
  <p:clrMapOvr>
    <a:masterClrMapping/>
  </p:clrMapOvr>
  <mc:AlternateContent xmlns:mc="http://schemas.openxmlformats.org/markup-compatibility/2006" xmlns:p14="http://schemas.microsoft.com/office/powerpoint/2010/main">
    <mc:Choice Requires="p14">
      <p:transition spd="slow" p14:dur="2000" advTm="130682"/>
    </mc:Choice>
    <mc:Fallback xmlns="">
      <p:transition spd="slow" advTm="130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to repair or replacement s23</a:t>
            </a:r>
          </a:p>
        </p:txBody>
      </p:sp>
      <p:sp>
        <p:nvSpPr>
          <p:cNvPr id="3" name="Content Placeholder 2"/>
          <p:cNvSpPr>
            <a:spLocks noGrp="1"/>
          </p:cNvSpPr>
          <p:nvPr>
            <p:ph idx="1"/>
          </p:nvPr>
        </p:nvSpPr>
        <p:spPr/>
        <p:txBody>
          <a:bodyPr>
            <a:normAutofit/>
          </a:bodyPr>
          <a:lstStyle/>
          <a:p>
            <a:r>
              <a:rPr lang="en-GB" sz="3200" dirty="0"/>
              <a:t>Repair/replacement to be completed within a reasonable period of time</a:t>
            </a:r>
          </a:p>
          <a:p>
            <a:r>
              <a:rPr lang="en-GB" sz="3200" dirty="0"/>
              <a:t>All associated costs to be borne by the trader</a:t>
            </a:r>
          </a:p>
          <a:p>
            <a:r>
              <a:rPr lang="en-GB" sz="3200" dirty="0"/>
              <a:t>Customer must not be significantly inconvenienced</a:t>
            </a:r>
          </a:p>
        </p:txBody>
      </p:sp>
      <p:pic>
        <p:nvPicPr>
          <p:cNvPr id="4" name="Picture 3"/>
          <p:cNvPicPr>
            <a:picLocks noChangeAspect="1"/>
          </p:cNvPicPr>
          <p:nvPr/>
        </p:nvPicPr>
        <p:blipFill>
          <a:blip r:embed="rId5"/>
          <a:stretch>
            <a:fillRect/>
          </a:stretch>
        </p:blipFill>
        <p:spPr>
          <a:xfrm>
            <a:off x="9413557" y="609600"/>
            <a:ext cx="2143125" cy="2143125"/>
          </a:xfrm>
          <a:prstGeom prst="rect">
            <a:avLst/>
          </a:prstGeom>
        </p:spPr>
      </p:pic>
      <p:pic>
        <p:nvPicPr>
          <p:cNvPr id="5" name="Audio 4">
            <a:hlinkClick r:id="" action="ppaction://media"/>
            <a:extLst>
              <a:ext uri="{FF2B5EF4-FFF2-40B4-BE49-F238E27FC236}">
                <a16:creationId xmlns:a16="http://schemas.microsoft.com/office/drawing/2014/main" id="{E5E244AA-7FD2-4FED-ACBA-320A6A248A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01021827"/>
      </p:ext>
    </p:extLst>
  </p:cSld>
  <p:clrMapOvr>
    <a:masterClrMapping/>
  </p:clrMapOvr>
  <mc:AlternateContent xmlns:mc="http://schemas.openxmlformats.org/markup-compatibility/2006" xmlns:p14="http://schemas.microsoft.com/office/powerpoint/2010/main">
    <mc:Choice Requires="p14">
      <p:transition spd="slow" p14:dur="2000" advTm="80503"/>
    </mc:Choice>
    <mc:Fallback xmlns="">
      <p:transition spd="slow" advTm="80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8043" y="804520"/>
            <a:ext cx="5550355" cy="1049235"/>
          </a:xfrm>
        </p:spPr>
        <p:txBody>
          <a:bodyPr>
            <a:normAutofit fontScale="90000"/>
          </a:bodyPr>
          <a:lstStyle/>
          <a:p>
            <a:pPr algn="ctr"/>
            <a:r>
              <a:rPr lang="en-GB" sz="3600" b="1" u="sng" dirty="0"/>
              <a:t>S24 RIGHT TO PRICE REDUCTION OR FINAL RIGHT TO REJECT</a:t>
            </a:r>
          </a:p>
        </p:txBody>
      </p:sp>
      <p:sp>
        <p:nvSpPr>
          <p:cNvPr id="3" name="Content Placeholder 2"/>
          <p:cNvSpPr>
            <a:spLocks noGrp="1"/>
          </p:cNvSpPr>
          <p:nvPr>
            <p:ph idx="1"/>
          </p:nvPr>
        </p:nvSpPr>
        <p:spPr>
          <a:xfrm>
            <a:off x="5188043" y="2015732"/>
            <a:ext cx="5550355" cy="3450613"/>
          </a:xfrm>
        </p:spPr>
        <p:txBody>
          <a:bodyPr>
            <a:normAutofit lnSpcReduction="10000"/>
          </a:bodyPr>
          <a:lstStyle/>
          <a:p>
            <a:pPr>
              <a:lnSpc>
                <a:spcPct val="110000"/>
              </a:lnSpc>
            </a:pPr>
            <a:r>
              <a:rPr lang="en-GB" sz="1600">
                <a:latin typeface="Arial" panose="020B0604020202020204" pitchFamily="34" charset="0"/>
                <a:cs typeface="Arial" panose="020B0604020202020204" pitchFamily="34" charset="0"/>
              </a:rPr>
              <a:t>Price reduction can be up to 100 per cent of the price of the goods</a:t>
            </a:r>
          </a:p>
          <a:p>
            <a:pPr>
              <a:lnSpc>
                <a:spcPct val="110000"/>
              </a:lnSpc>
            </a:pPr>
            <a:r>
              <a:rPr lang="en-GB" sz="1600">
                <a:latin typeface="Arial" panose="020B0604020202020204" pitchFamily="34" charset="0"/>
                <a:cs typeface="Arial" panose="020B0604020202020204" pitchFamily="34" charset="0"/>
              </a:rPr>
              <a:t>Consumer keeps the goods when the price is reduced</a:t>
            </a:r>
          </a:p>
          <a:p>
            <a:pPr>
              <a:lnSpc>
                <a:spcPct val="110000"/>
              </a:lnSpc>
            </a:pPr>
            <a:r>
              <a:rPr lang="en-GB" sz="1600">
                <a:latin typeface="Arial" panose="020B0604020202020204" pitchFamily="34" charset="0"/>
                <a:cs typeface="Arial" panose="020B0604020202020204" pitchFamily="34" charset="0"/>
              </a:rPr>
              <a:t>Right to reject requires full refund (unless consumer has had significant use of them) and return of goods</a:t>
            </a:r>
          </a:p>
          <a:p>
            <a:pPr>
              <a:lnSpc>
                <a:spcPct val="110000"/>
              </a:lnSpc>
            </a:pPr>
            <a:endParaRPr lang="en-GB" sz="1600">
              <a:latin typeface="Arial" panose="020B0604020202020204" pitchFamily="34" charset="0"/>
              <a:cs typeface="Arial" panose="020B0604020202020204" pitchFamily="34" charset="0"/>
            </a:endParaRPr>
          </a:p>
          <a:p>
            <a:pPr marL="0" indent="0">
              <a:lnSpc>
                <a:spcPct val="110000"/>
              </a:lnSpc>
              <a:buNone/>
            </a:pPr>
            <a:r>
              <a:rPr lang="en-GB" sz="1600" b="1">
                <a:latin typeface="Arial" panose="020B0604020202020204" pitchFamily="34" charset="0"/>
                <a:cs typeface="Arial" panose="020B0604020202020204" pitchFamily="34" charset="0"/>
              </a:rPr>
              <a:t>Alternatively:</a:t>
            </a:r>
          </a:p>
          <a:p>
            <a:pPr marL="0" indent="0">
              <a:lnSpc>
                <a:spcPct val="110000"/>
              </a:lnSpc>
              <a:buNone/>
            </a:pPr>
            <a:r>
              <a:rPr lang="en-GB" sz="1600">
                <a:latin typeface="Arial" panose="020B0604020202020204" pitchFamily="34" charset="0"/>
                <a:cs typeface="Arial" panose="020B0604020202020204" pitchFamily="34" charset="0"/>
              </a:rPr>
              <a:t>Consumer can seek other remedies – such as damages, specific performance or repudiation – instead of or as well as the CRA 2015 options.</a:t>
            </a:r>
          </a:p>
        </p:txBody>
      </p:sp>
      <p:pic>
        <p:nvPicPr>
          <p:cNvPr id="4" name="Picture 3"/>
          <p:cNvPicPr>
            <a:picLocks noChangeAspect="1"/>
          </p:cNvPicPr>
          <p:nvPr/>
        </p:nvPicPr>
        <p:blipFill>
          <a:blip r:embed="rId5"/>
          <a:stretch>
            <a:fillRect/>
          </a:stretch>
        </p:blipFill>
        <p:spPr>
          <a:xfrm>
            <a:off x="1285438" y="2001118"/>
            <a:ext cx="2799103" cy="2096625"/>
          </a:xfrm>
          <a:prstGeom prst="rect">
            <a:avLst/>
          </a:prstGeom>
        </p:spPr>
      </p:pic>
      <p:pic>
        <p:nvPicPr>
          <p:cNvPr id="5" name="Audio 4">
            <a:hlinkClick r:id="" action="ppaction://media"/>
            <a:extLst>
              <a:ext uri="{FF2B5EF4-FFF2-40B4-BE49-F238E27FC236}">
                <a16:creationId xmlns:a16="http://schemas.microsoft.com/office/drawing/2014/main" id="{7BD259DA-8768-407E-BC82-E4E209A75A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54894411"/>
      </p:ext>
    </p:extLst>
  </p:cSld>
  <p:clrMapOvr>
    <a:masterClrMapping/>
  </p:clrMapOvr>
  <mc:AlternateContent xmlns:mc="http://schemas.openxmlformats.org/markup-compatibility/2006" xmlns:p14="http://schemas.microsoft.com/office/powerpoint/2010/main">
    <mc:Choice Requires="p14">
      <p:transition spd="slow" p14:dur="2000" advTm="123600"/>
    </mc:Choice>
    <mc:Fallback xmlns="">
      <p:transition spd="slow" advTm="123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4EF8-90BC-496F-904D-962D536168A0}"/>
              </a:ext>
            </a:extLst>
          </p:cNvPr>
          <p:cNvSpPr>
            <a:spLocks noGrp="1"/>
          </p:cNvSpPr>
          <p:nvPr>
            <p:ph type="title"/>
          </p:nvPr>
        </p:nvSpPr>
        <p:spPr>
          <a:xfrm>
            <a:off x="860612" y="1138228"/>
            <a:ext cx="3793685" cy="3858767"/>
          </a:xfrm>
        </p:spPr>
        <p:txBody>
          <a:bodyPr anchor="ctr">
            <a:normAutofit/>
          </a:bodyPr>
          <a:lstStyle/>
          <a:p>
            <a:r>
              <a:rPr lang="en-GB" sz="3600" b="1"/>
              <a:t>Services contracts remedies</a:t>
            </a:r>
          </a:p>
        </p:txBody>
      </p:sp>
      <p:sp>
        <p:nvSpPr>
          <p:cNvPr id="3" name="Content Placeholder 2">
            <a:extLst>
              <a:ext uri="{FF2B5EF4-FFF2-40B4-BE49-F238E27FC236}">
                <a16:creationId xmlns:a16="http://schemas.microsoft.com/office/drawing/2014/main" id="{D1E2B9C2-1B3D-458C-BC92-5A0CD14BDDE1}"/>
              </a:ext>
            </a:extLst>
          </p:cNvPr>
          <p:cNvSpPr>
            <a:spLocks noGrp="1"/>
          </p:cNvSpPr>
          <p:nvPr>
            <p:ph idx="1"/>
          </p:nvPr>
        </p:nvSpPr>
        <p:spPr>
          <a:xfrm>
            <a:off x="5482883" y="1943771"/>
            <a:ext cx="5440680" cy="3858768"/>
          </a:xfrm>
        </p:spPr>
        <p:txBody>
          <a:bodyPr anchor="ctr">
            <a:normAutofit fontScale="92500"/>
          </a:bodyPr>
          <a:lstStyle/>
          <a:p>
            <a:pPr marL="0" indent="0">
              <a:buNone/>
            </a:pPr>
            <a:r>
              <a:rPr lang="en-GB" sz="2800" dirty="0">
                <a:solidFill>
                  <a:srgbClr val="000000"/>
                </a:solidFill>
              </a:rPr>
              <a:t>Slightly different remedies are available where the implied terms relating to services have been breached, and these are outlined in </a:t>
            </a:r>
            <a:r>
              <a:rPr lang="en-GB" sz="2800" b="1" dirty="0">
                <a:solidFill>
                  <a:srgbClr val="000000"/>
                </a:solidFill>
              </a:rPr>
              <a:t>s54 CRA 2015. </a:t>
            </a:r>
          </a:p>
          <a:p>
            <a:pPr marL="0" indent="0">
              <a:buNone/>
            </a:pPr>
            <a:r>
              <a:rPr lang="en-GB" sz="2800" dirty="0">
                <a:solidFill>
                  <a:srgbClr val="000000"/>
                </a:solidFill>
              </a:rPr>
              <a:t>Again, as with the remedies for goods contracts, the injured consumer is still free to seek alternative remedies – such as damages, specific performance and repudiation –instead or as well as any of these listed options</a:t>
            </a:r>
          </a:p>
        </p:txBody>
      </p:sp>
      <p:pic>
        <p:nvPicPr>
          <p:cNvPr id="4" name="Audio 3">
            <a:hlinkClick r:id="" action="ppaction://media"/>
            <a:extLst>
              <a:ext uri="{FF2B5EF4-FFF2-40B4-BE49-F238E27FC236}">
                <a16:creationId xmlns:a16="http://schemas.microsoft.com/office/drawing/2014/main" id="{338A1656-E40A-425E-B65D-F11DC34D46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5091213"/>
      </p:ext>
    </p:extLst>
  </p:cSld>
  <p:clrMapOvr>
    <a:masterClrMapping/>
  </p:clrMapOvr>
  <mc:AlternateContent xmlns:mc="http://schemas.openxmlformats.org/markup-compatibility/2006" xmlns:p14="http://schemas.microsoft.com/office/powerpoint/2010/main">
    <mc:Choice Requires="p14">
      <p:transition spd="slow" p14:dur="2000" advTm="41656"/>
    </mc:Choice>
    <mc:Fallback xmlns="">
      <p:transition spd="slow" advTm="41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7F1C4-B4FE-4E22-B173-EA753905A6D5}"/>
              </a:ext>
            </a:extLst>
          </p:cNvPr>
          <p:cNvSpPr>
            <a:spLocks noGrp="1"/>
          </p:cNvSpPr>
          <p:nvPr>
            <p:ph type="title"/>
          </p:nvPr>
        </p:nvSpPr>
        <p:spPr>
          <a:xfrm>
            <a:off x="860612" y="1138228"/>
            <a:ext cx="3793685" cy="3858767"/>
          </a:xfrm>
        </p:spPr>
        <p:txBody>
          <a:bodyPr anchor="ctr">
            <a:normAutofit/>
          </a:bodyPr>
          <a:lstStyle/>
          <a:p>
            <a:r>
              <a:rPr lang="en-GB" sz="3600" b="1" dirty="0"/>
              <a:t>(1) s55 – Right to repeat performance</a:t>
            </a:r>
          </a:p>
        </p:txBody>
      </p:sp>
      <p:sp>
        <p:nvSpPr>
          <p:cNvPr id="3" name="Content Placeholder 2">
            <a:extLst>
              <a:ext uri="{FF2B5EF4-FFF2-40B4-BE49-F238E27FC236}">
                <a16:creationId xmlns:a16="http://schemas.microsoft.com/office/drawing/2014/main" id="{DB9D03A5-21C6-441C-A7F6-BBEE9EA61AA9}"/>
              </a:ext>
            </a:extLst>
          </p:cNvPr>
          <p:cNvSpPr>
            <a:spLocks noGrp="1"/>
          </p:cNvSpPr>
          <p:nvPr>
            <p:ph idx="1"/>
          </p:nvPr>
        </p:nvSpPr>
        <p:spPr>
          <a:xfrm>
            <a:off x="5577225" y="2045371"/>
            <a:ext cx="5440680" cy="3858768"/>
          </a:xfrm>
        </p:spPr>
        <p:txBody>
          <a:bodyPr anchor="ctr">
            <a:normAutofit/>
          </a:bodyPr>
          <a:lstStyle/>
          <a:p>
            <a:pPr marL="0" indent="0">
              <a:buNone/>
            </a:pPr>
            <a:r>
              <a:rPr lang="en-GB" dirty="0">
                <a:solidFill>
                  <a:srgbClr val="000000"/>
                </a:solidFill>
              </a:rPr>
              <a:t>This will apply to situations where the initial service was not performed with the use of reasonable care and skill (</a:t>
            </a:r>
            <a:r>
              <a:rPr lang="en-GB" b="1" dirty="0">
                <a:solidFill>
                  <a:srgbClr val="000000"/>
                </a:solidFill>
              </a:rPr>
              <a:t>s49</a:t>
            </a:r>
            <a:r>
              <a:rPr lang="en-GB" dirty="0">
                <a:solidFill>
                  <a:srgbClr val="000000"/>
                </a:solidFill>
              </a:rPr>
              <a:t>), in order to ensure that the contract has been performed correctly.  </a:t>
            </a:r>
          </a:p>
          <a:p>
            <a:pPr marL="0" indent="0">
              <a:buNone/>
            </a:pPr>
            <a:endParaRPr lang="en-GB" dirty="0">
              <a:solidFill>
                <a:srgbClr val="000000"/>
              </a:solidFill>
            </a:endParaRPr>
          </a:p>
          <a:p>
            <a:pPr marL="0" indent="0">
              <a:buNone/>
            </a:pPr>
            <a:r>
              <a:rPr lang="en-GB" dirty="0">
                <a:solidFill>
                  <a:srgbClr val="000000"/>
                </a:solidFill>
              </a:rPr>
              <a:t>Here, the trader is required to perform the service again, at his own cost, within a reasonable period of time, and without significantly inconveniencing the consumer.</a:t>
            </a:r>
          </a:p>
        </p:txBody>
      </p:sp>
      <p:pic>
        <p:nvPicPr>
          <p:cNvPr id="4" name="Audio 3">
            <a:hlinkClick r:id="" action="ppaction://media"/>
            <a:extLst>
              <a:ext uri="{FF2B5EF4-FFF2-40B4-BE49-F238E27FC236}">
                <a16:creationId xmlns:a16="http://schemas.microsoft.com/office/drawing/2014/main" id="{496572FF-C114-4E29-B04F-FF7D94A57A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105702"/>
      </p:ext>
    </p:extLst>
  </p:cSld>
  <p:clrMapOvr>
    <a:masterClrMapping/>
  </p:clrMapOvr>
  <mc:AlternateContent xmlns:mc="http://schemas.openxmlformats.org/markup-compatibility/2006" xmlns:p14="http://schemas.microsoft.com/office/powerpoint/2010/main">
    <mc:Choice Requires="p14">
      <p:transition spd="slow" p14:dur="2000" advTm="43769"/>
    </mc:Choice>
    <mc:Fallback xmlns="">
      <p:transition spd="slow" advTm="43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57AA-2489-4C82-BEBB-79CACA2A5228}"/>
              </a:ext>
            </a:extLst>
          </p:cNvPr>
          <p:cNvSpPr>
            <a:spLocks noGrp="1"/>
          </p:cNvSpPr>
          <p:nvPr>
            <p:ph type="title"/>
          </p:nvPr>
        </p:nvSpPr>
        <p:spPr>
          <a:xfrm>
            <a:off x="860612" y="1138228"/>
            <a:ext cx="3793685" cy="3858767"/>
          </a:xfrm>
        </p:spPr>
        <p:txBody>
          <a:bodyPr anchor="ctr">
            <a:normAutofit/>
          </a:bodyPr>
          <a:lstStyle/>
          <a:p>
            <a:r>
              <a:rPr lang="en-GB" sz="3600" b="1" dirty="0"/>
              <a:t>S56 – Right to price reduction</a:t>
            </a:r>
          </a:p>
        </p:txBody>
      </p:sp>
      <p:sp>
        <p:nvSpPr>
          <p:cNvPr id="3" name="Content Placeholder 2">
            <a:extLst>
              <a:ext uri="{FF2B5EF4-FFF2-40B4-BE49-F238E27FC236}">
                <a16:creationId xmlns:a16="http://schemas.microsoft.com/office/drawing/2014/main" id="{E166A756-A9B7-4A62-A655-94D8353AE8D8}"/>
              </a:ext>
            </a:extLst>
          </p:cNvPr>
          <p:cNvSpPr>
            <a:spLocks noGrp="1"/>
          </p:cNvSpPr>
          <p:nvPr>
            <p:ph idx="1"/>
          </p:nvPr>
        </p:nvSpPr>
        <p:spPr>
          <a:xfrm>
            <a:off x="5439340" y="2219543"/>
            <a:ext cx="5440680" cy="3858768"/>
          </a:xfrm>
        </p:spPr>
        <p:txBody>
          <a:bodyPr anchor="ctr">
            <a:normAutofit fontScale="85000" lnSpcReduction="10000"/>
          </a:bodyPr>
          <a:lstStyle/>
          <a:p>
            <a:pPr marL="0" indent="0">
              <a:buNone/>
            </a:pPr>
            <a:r>
              <a:rPr lang="en-GB" sz="2800" b="1" dirty="0">
                <a:solidFill>
                  <a:srgbClr val="000000"/>
                </a:solidFill>
              </a:rPr>
              <a:t>Where the repeat performance remedy is not possible, or where the initial service was not performed within a reasonable time (s52), the consumer has the right to require the trader to reduce the price by an amount appropriate to the severity of the breach, and this can be up to 100% of the amount paid.  </a:t>
            </a:r>
          </a:p>
          <a:p>
            <a:pPr marL="0" indent="0">
              <a:buNone/>
            </a:pPr>
            <a:r>
              <a:rPr lang="en-GB" sz="2800" b="1" dirty="0">
                <a:solidFill>
                  <a:srgbClr val="000000"/>
                </a:solidFill>
              </a:rPr>
              <a:t>Any refund, whether full or partial, must be paid to the customer asap, and no more than 14 days from the date the agreement to refund is made.</a:t>
            </a:r>
          </a:p>
        </p:txBody>
      </p:sp>
      <p:pic>
        <p:nvPicPr>
          <p:cNvPr id="4" name="Audio 3">
            <a:hlinkClick r:id="" action="ppaction://media"/>
            <a:extLst>
              <a:ext uri="{FF2B5EF4-FFF2-40B4-BE49-F238E27FC236}">
                <a16:creationId xmlns:a16="http://schemas.microsoft.com/office/drawing/2014/main" id="{832925E9-EEA2-4C91-BCBA-8C996EB624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1694733"/>
      </p:ext>
    </p:extLst>
  </p:cSld>
  <p:clrMapOvr>
    <a:masterClrMapping/>
  </p:clrMapOvr>
  <mc:AlternateContent xmlns:mc="http://schemas.openxmlformats.org/markup-compatibility/2006" xmlns:p14="http://schemas.microsoft.com/office/powerpoint/2010/main">
    <mc:Choice Requires="p14">
      <p:transition spd="slow" p14:dur="2000" advTm="53382"/>
    </mc:Choice>
    <mc:Fallback xmlns="">
      <p:transition spd="slow" advTm="53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A666-41AC-481F-AA5D-43B576F00E7F}"/>
              </a:ext>
            </a:extLst>
          </p:cNvPr>
          <p:cNvSpPr>
            <a:spLocks noGrp="1"/>
          </p:cNvSpPr>
          <p:nvPr>
            <p:ph type="title"/>
          </p:nvPr>
        </p:nvSpPr>
        <p:spPr>
          <a:xfrm>
            <a:off x="860612" y="1138228"/>
            <a:ext cx="3793685" cy="3858767"/>
          </a:xfrm>
        </p:spPr>
        <p:txBody>
          <a:bodyPr anchor="ctr">
            <a:normAutofit/>
          </a:bodyPr>
          <a:lstStyle/>
          <a:p>
            <a:r>
              <a:rPr lang="en-GB" sz="3600" b="1"/>
              <a:t>Summary – CRA 2015 Remedies – Services Contracts</a:t>
            </a:r>
          </a:p>
        </p:txBody>
      </p:sp>
      <p:sp>
        <p:nvSpPr>
          <p:cNvPr id="3" name="Content Placeholder 2">
            <a:extLst>
              <a:ext uri="{FF2B5EF4-FFF2-40B4-BE49-F238E27FC236}">
                <a16:creationId xmlns:a16="http://schemas.microsoft.com/office/drawing/2014/main" id="{B9D7322D-44EC-4FD1-8216-488A99B843B3}"/>
              </a:ext>
            </a:extLst>
          </p:cNvPr>
          <p:cNvSpPr>
            <a:spLocks noGrp="1"/>
          </p:cNvSpPr>
          <p:nvPr>
            <p:ph idx="1"/>
          </p:nvPr>
        </p:nvSpPr>
        <p:spPr>
          <a:xfrm>
            <a:off x="5584483" y="1138228"/>
            <a:ext cx="5816488" cy="4740058"/>
          </a:xfrm>
        </p:spPr>
        <p:txBody>
          <a:bodyPr anchor="ctr">
            <a:normAutofit/>
          </a:bodyPr>
          <a:lstStyle/>
          <a:p>
            <a:pPr marL="0" indent="0">
              <a:buNone/>
            </a:pPr>
            <a:r>
              <a:rPr lang="en-GB" b="1" dirty="0">
                <a:solidFill>
                  <a:srgbClr val="000000"/>
                </a:solidFill>
              </a:rPr>
              <a:t>Step 1</a:t>
            </a:r>
          </a:p>
          <a:p>
            <a:pPr marL="0" indent="0">
              <a:buNone/>
            </a:pPr>
            <a:r>
              <a:rPr lang="en-GB" dirty="0">
                <a:solidFill>
                  <a:srgbClr val="000000"/>
                </a:solidFill>
              </a:rPr>
              <a:t>RIGHT TO REPEAT PERFORMANCE – </a:t>
            </a:r>
            <a:r>
              <a:rPr lang="en-GB" b="1" dirty="0">
                <a:solidFill>
                  <a:srgbClr val="000000"/>
                </a:solidFill>
              </a:rPr>
              <a:t>s55</a:t>
            </a:r>
          </a:p>
          <a:p>
            <a:r>
              <a:rPr lang="en-GB" dirty="0">
                <a:solidFill>
                  <a:srgbClr val="000000"/>
                </a:solidFill>
              </a:rPr>
              <a:t>used where service was not originally performed with reasonable care and skill</a:t>
            </a:r>
          </a:p>
          <a:p>
            <a:r>
              <a:rPr lang="en-GB" dirty="0">
                <a:solidFill>
                  <a:srgbClr val="000000"/>
                </a:solidFill>
              </a:rPr>
              <a:t>Trader must re-perform at his own cost and within a reasonable time period</a:t>
            </a:r>
          </a:p>
          <a:p>
            <a:r>
              <a:rPr lang="en-GB" dirty="0">
                <a:solidFill>
                  <a:srgbClr val="000000"/>
                </a:solidFill>
              </a:rPr>
              <a:t>Re-performance must not significantly inconvenience the consumer</a:t>
            </a:r>
          </a:p>
        </p:txBody>
      </p:sp>
      <p:pic>
        <p:nvPicPr>
          <p:cNvPr id="4" name="Audio 3">
            <a:hlinkClick r:id="" action="ppaction://media"/>
            <a:extLst>
              <a:ext uri="{FF2B5EF4-FFF2-40B4-BE49-F238E27FC236}">
                <a16:creationId xmlns:a16="http://schemas.microsoft.com/office/drawing/2014/main" id="{B871FD6E-80E2-487A-A339-83A928B83E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7057210"/>
      </p:ext>
    </p:extLst>
  </p:cSld>
  <p:clrMapOvr>
    <a:masterClrMapping/>
  </p:clrMapOvr>
  <mc:AlternateContent xmlns:mc="http://schemas.openxmlformats.org/markup-compatibility/2006" xmlns:p14="http://schemas.microsoft.com/office/powerpoint/2010/main">
    <mc:Choice Requires="p14">
      <p:transition spd="slow" p14:dur="2000" advTm="24915"/>
    </mc:Choice>
    <mc:Fallback xmlns="">
      <p:transition spd="slow" advTm="24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E84E-F799-49B3-912B-2FAD5D36E2EE}"/>
              </a:ext>
            </a:extLst>
          </p:cNvPr>
          <p:cNvSpPr>
            <a:spLocks noGrp="1"/>
          </p:cNvSpPr>
          <p:nvPr>
            <p:ph type="title"/>
          </p:nvPr>
        </p:nvSpPr>
        <p:spPr>
          <a:xfrm>
            <a:off x="860612" y="1138228"/>
            <a:ext cx="3793685" cy="3858767"/>
          </a:xfrm>
        </p:spPr>
        <p:txBody>
          <a:bodyPr anchor="ctr">
            <a:normAutofit/>
          </a:bodyPr>
          <a:lstStyle/>
          <a:p>
            <a:endParaRPr lang="en-GB" sz="3600"/>
          </a:p>
        </p:txBody>
      </p:sp>
      <p:sp>
        <p:nvSpPr>
          <p:cNvPr id="3" name="Content Placeholder 2">
            <a:extLst>
              <a:ext uri="{FF2B5EF4-FFF2-40B4-BE49-F238E27FC236}">
                <a16:creationId xmlns:a16="http://schemas.microsoft.com/office/drawing/2014/main" id="{C6B7444D-6BA2-4897-94FD-275C1DF923A9}"/>
              </a:ext>
            </a:extLst>
          </p:cNvPr>
          <p:cNvSpPr>
            <a:spLocks noGrp="1"/>
          </p:cNvSpPr>
          <p:nvPr>
            <p:ph idx="1"/>
          </p:nvPr>
        </p:nvSpPr>
        <p:spPr>
          <a:xfrm>
            <a:off x="5584483" y="1138228"/>
            <a:ext cx="5440680" cy="3858768"/>
          </a:xfrm>
        </p:spPr>
        <p:txBody>
          <a:bodyPr anchor="ctr">
            <a:normAutofit/>
          </a:bodyPr>
          <a:lstStyle/>
          <a:p>
            <a:pPr marL="0" indent="0">
              <a:lnSpc>
                <a:spcPct val="110000"/>
              </a:lnSpc>
              <a:buNone/>
            </a:pPr>
            <a:r>
              <a:rPr lang="en-GB" sz="1700" b="1">
                <a:solidFill>
                  <a:srgbClr val="000000"/>
                </a:solidFill>
              </a:rPr>
              <a:t>Step 2</a:t>
            </a:r>
          </a:p>
          <a:p>
            <a:pPr marL="0" indent="0">
              <a:lnSpc>
                <a:spcPct val="110000"/>
              </a:lnSpc>
              <a:buNone/>
            </a:pPr>
            <a:r>
              <a:rPr lang="en-GB" sz="1700">
                <a:solidFill>
                  <a:srgbClr val="000000"/>
                </a:solidFill>
              </a:rPr>
              <a:t>RIGHT TO PRICE REDUCTION – </a:t>
            </a:r>
            <a:r>
              <a:rPr lang="en-GB" sz="1700" b="1">
                <a:solidFill>
                  <a:srgbClr val="000000"/>
                </a:solidFill>
              </a:rPr>
              <a:t>s56</a:t>
            </a:r>
          </a:p>
          <a:p>
            <a:pPr>
              <a:lnSpc>
                <a:spcPct val="110000"/>
              </a:lnSpc>
            </a:pPr>
            <a:r>
              <a:rPr lang="en-GB" sz="1700">
                <a:solidFill>
                  <a:srgbClr val="000000"/>
                </a:solidFill>
              </a:rPr>
              <a:t>used where Step 1 has failed to produce a satisfactory outcome or where service was not performed within a reasonable time</a:t>
            </a:r>
          </a:p>
          <a:p>
            <a:pPr>
              <a:lnSpc>
                <a:spcPct val="110000"/>
              </a:lnSpc>
            </a:pPr>
            <a:r>
              <a:rPr lang="en-GB" sz="1700">
                <a:solidFill>
                  <a:srgbClr val="000000"/>
                </a:solidFill>
              </a:rPr>
              <a:t>Price reduction can be up to 100% of contract price</a:t>
            </a:r>
          </a:p>
          <a:p>
            <a:pPr>
              <a:lnSpc>
                <a:spcPct val="110000"/>
              </a:lnSpc>
            </a:pPr>
            <a:r>
              <a:rPr lang="en-GB" sz="1700">
                <a:solidFill>
                  <a:srgbClr val="000000"/>
                </a:solidFill>
              </a:rPr>
              <a:t>Consumer must be paid asap</a:t>
            </a:r>
          </a:p>
          <a:p>
            <a:pPr marL="0" indent="0">
              <a:lnSpc>
                <a:spcPct val="110000"/>
              </a:lnSpc>
              <a:buNone/>
            </a:pPr>
            <a:r>
              <a:rPr lang="en-GB" sz="1700" b="1">
                <a:solidFill>
                  <a:srgbClr val="000000"/>
                </a:solidFill>
              </a:rPr>
              <a:t>Alternatively: </a:t>
            </a:r>
            <a:r>
              <a:rPr lang="en-GB" sz="1700">
                <a:solidFill>
                  <a:srgbClr val="000000"/>
                </a:solidFill>
              </a:rPr>
              <a:t>consumer can seek other remedies – such as damages, specific performance or repudiation – instead of or as well as the </a:t>
            </a:r>
            <a:r>
              <a:rPr lang="en-GB" sz="1700" b="1">
                <a:solidFill>
                  <a:srgbClr val="000000"/>
                </a:solidFill>
              </a:rPr>
              <a:t>CRA 2015 </a:t>
            </a:r>
            <a:r>
              <a:rPr lang="en-GB" sz="1700">
                <a:solidFill>
                  <a:srgbClr val="000000"/>
                </a:solidFill>
              </a:rPr>
              <a:t>options – </a:t>
            </a:r>
            <a:r>
              <a:rPr lang="en-GB" sz="1700" b="1">
                <a:solidFill>
                  <a:srgbClr val="000000"/>
                </a:solidFill>
              </a:rPr>
              <a:t>s54</a:t>
            </a:r>
          </a:p>
        </p:txBody>
      </p:sp>
      <p:pic>
        <p:nvPicPr>
          <p:cNvPr id="4" name="Audio 3">
            <a:hlinkClick r:id="" action="ppaction://media"/>
            <a:extLst>
              <a:ext uri="{FF2B5EF4-FFF2-40B4-BE49-F238E27FC236}">
                <a16:creationId xmlns:a16="http://schemas.microsoft.com/office/drawing/2014/main" id="{743A2F65-8D92-420A-B3D9-EFCDD85386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8321939"/>
      </p:ext>
    </p:extLst>
  </p:cSld>
  <p:clrMapOvr>
    <a:masterClrMapping/>
  </p:clrMapOvr>
  <mc:AlternateContent xmlns:mc="http://schemas.openxmlformats.org/markup-compatibility/2006" xmlns:p14="http://schemas.microsoft.com/office/powerpoint/2010/main">
    <mc:Choice Requires="p14">
      <p:transition spd="slow" p14:dur="2000" advTm="42260"/>
    </mc:Choice>
    <mc:Fallback xmlns="">
      <p:transition spd="slow" advTm="42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8ECE-032C-447B-8280-03DF40BCF322}"/>
              </a:ext>
            </a:extLst>
          </p:cNvPr>
          <p:cNvSpPr>
            <a:spLocks noGrp="1"/>
          </p:cNvSpPr>
          <p:nvPr>
            <p:ph type="title"/>
          </p:nvPr>
        </p:nvSpPr>
        <p:spPr/>
        <p:txBody>
          <a:bodyPr/>
          <a:lstStyle/>
          <a:p>
            <a:r>
              <a:rPr lang="en-GB" b="1" dirty="0"/>
              <a:t>Digital content </a:t>
            </a:r>
            <a:r>
              <a:rPr lang="en-GB" b="1"/>
              <a:t>contracts remedies</a:t>
            </a:r>
          </a:p>
        </p:txBody>
      </p:sp>
      <p:sp>
        <p:nvSpPr>
          <p:cNvPr id="3" name="Content Placeholder 2">
            <a:extLst>
              <a:ext uri="{FF2B5EF4-FFF2-40B4-BE49-F238E27FC236}">
                <a16:creationId xmlns:a16="http://schemas.microsoft.com/office/drawing/2014/main" id="{CEC59459-E407-4E86-BCD9-CAF7A642E2E8}"/>
              </a:ext>
            </a:extLst>
          </p:cNvPr>
          <p:cNvSpPr>
            <a:spLocks noGrp="1"/>
          </p:cNvSpPr>
          <p:nvPr>
            <p:ph idx="1"/>
          </p:nvPr>
        </p:nvSpPr>
        <p:spPr/>
        <p:txBody>
          <a:bodyPr>
            <a:normAutofit/>
          </a:bodyPr>
          <a:lstStyle/>
          <a:p>
            <a:pPr marL="0" indent="0">
              <a:buNone/>
            </a:pPr>
            <a:r>
              <a:rPr lang="en-GB" sz="3200" dirty="0"/>
              <a:t>Finally, specific remedies are also outlined in CRA 2015 where any of the implied terms relating to digital content have been breached, and these are identified in s42. As with the CRA 2015 remedies outlined above, the consumer is again still free to seek alternative remedies – such as damages or specific performance.</a:t>
            </a:r>
          </a:p>
        </p:txBody>
      </p:sp>
      <p:pic>
        <p:nvPicPr>
          <p:cNvPr id="4" name="Audio 3">
            <a:hlinkClick r:id="" action="ppaction://media"/>
            <a:extLst>
              <a:ext uri="{FF2B5EF4-FFF2-40B4-BE49-F238E27FC236}">
                <a16:creationId xmlns:a16="http://schemas.microsoft.com/office/drawing/2014/main" id="{0FAC3DA9-B911-4694-BC89-FBC73B283F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19632843"/>
      </p:ext>
    </p:extLst>
  </p:cSld>
  <p:clrMapOvr>
    <a:masterClrMapping/>
  </p:clrMapOvr>
  <mc:AlternateContent xmlns:mc="http://schemas.openxmlformats.org/markup-compatibility/2006" xmlns:p14="http://schemas.microsoft.com/office/powerpoint/2010/main">
    <mc:Choice Requires="p14">
      <p:transition spd="slow" p14:dur="2000" advTm="56471"/>
    </mc:Choice>
    <mc:Fallback xmlns="">
      <p:transition spd="slow" advTm="56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DDFD-53C6-407B-BB66-313BFE3D98B6}"/>
              </a:ext>
            </a:extLst>
          </p:cNvPr>
          <p:cNvSpPr>
            <a:spLocks noGrp="1"/>
          </p:cNvSpPr>
          <p:nvPr>
            <p:ph type="title"/>
          </p:nvPr>
        </p:nvSpPr>
        <p:spPr/>
        <p:txBody>
          <a:bodyPr/>
          <a:lstStyle/>
          <a:p>
            <a:r>
              <a:rPr lang="en-GB" dirty="0"/>
              <a:t>(1) s43 – Right to repair or replacement</a:t>
            </a:r>
          </a:p>
        </p:txBody>
      </p:sp>
      <p:sp>
        <p:nvSpPr>
          <p:cNvPr id="3" name="Content Placeholder 2">
            <a:extLst>
              <a:ext uri="{FF2B5EF4-FFF2-40B4-BE49-F238E27FC236}">
                <a16:creationId xmlns:a16="http://schemas.microsoft.com/office/drawing/2014/main" id="{D693523B-1A0D-4D1F-B8F1-0EEE2F672259}"/>
              </a:ext>
            </a:extLst>
          </p:cNvPr>
          <p:cNvSpPr>
            <a:spLocks noGrp="1"/>
          </p:cNvSpPr>
          <p:nvPr>
            <p:ph idx="1"/>
          </p:nvPr>
        </p:nvSpPr>
        <p:spPr/>
        <p:txBody>
          <a:bodyPr>
            <a:normAutofit/>
          </a:bodyPr>
          <a:lstStyle/>
          <a:p>
            <a:pPr marL="0" indent="0">
              <a:buNone/>
            </a:pPr>
            <a:r>
              <a:rPr lang="en-GB" sz="3600" dirty="0"/>
              <a:t>To “repair” in this context means to ensure that the digital content conforms with the contract.  This could – for example -  be achieved via a software update.</a:t>
            </a:r>
          </a:p>
        </p:txBody>
      </p:sp>
      <p:pic>
        <p:nvPicPr>
          <p:cNvPr id="4" name="Audio 3">
            <a:hlinkClick r:id="" action="ppaction://media"/>
            <a:extLst>
              <a:ext uri="{FF2B5EF4-FFF2-40B4-BE49-F238E27FC236}">
                <a16:creationId xmlns:a16="http://schemas.microsoft.com/office/drawing/2014/main" id="{BE888AFF-A3E4-4EC9-BA5B-4198656AFE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46821071"/>
      </p:ext>
    </p:extLst>
  </p:cSld>
  <p:clrMapOvr>
    <a:masterClrMapping/>
  </p:clrMapOvr>
  <mc:AlternateContent xmlns:mc="http://schemas.openxmlformats.org/markup-compatibility/2006" xmlns:p14="http://schemas.microsoft.com/office/powerpoint/2010/main">
    <mc:Choice Requires="p14">
      <p:transition spd="slow" p14:dur="2000" advTm="60813"/>
    </mc:Choice>
    <mc:Fallback xmlns="">
      <p:transition spd="slow" advTm="60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BFAC-3405-41F7-9FAF-E6C79612B2D2}"/>
              </a:ext>
            </a:extLst>
          </p:cNvPr>
          <p:cNvSpPr>
            <a:spLocks noGrp="1"/>
          </p:cNvSpPr>
          <p:nvPr>
            <p:ph type="title"/>
          </p:nvPr>
        </p:nvSpPr>
        <p:spPr/>
        <p:txBody>
          <a:bodyPr/>
          <a:lstStyle/>
          <a:p>
            <a:r>
              <a:rPr lang="en-GB" dirty="0"/>
              <a:t>(2) s44 – Right to price reduction</a:t>
            </a:r>
          </a:p>
        </p:txBody>
      </p:sp>
      <p:sp>
        <p:nvSpPr>
          <p:cNvPr id="3" name="Content Placeholder 2">
            <a:extLst>
              <a:ext uri="{FF2B5EF4-FFF2-40B4-BE49-F238E27FC236}">
                <a16:creationId xmlns:a16="http://schemas.microsoft.com/office/drawing/2014/main" id="{E8043223-AAA0-4699-A15F-9DC307476039}"/>
              </a:ext>
            </a:extLst>
          </p:cNvPr>
          <p:cNvSpPr>
            <a:spLocks noGrp="1"/>
          </p:cNvSpPr>
          <p:nvPr>
            <p:ph idx="1"/>
          </p:nvPr>
        </p:nvSpPr>
        <p:spPr/>
        <p:txBody>
          <a:bodyPr/>
          <a:lstStyle/>
          <a:p>
            <a:pPr marL="0" indent="0">
              <a:buNone/>
            </a:pPr>
            <a:r>
              <a:rPr lang="en-GB" dirty="0"/>
              <a:t>If the repair or replacement cannot be carried out (at all, or within a reasonable time, or without significantly inconveniencing the consumer,) then a price reduction becomes an alternative option.</a:t>
            </a:r>
          </a:p>
          <a:p>
            <a:pPr marL="0" indent="0">
              <a:buNone/>
            </a:pPr>
            <a:r>
              <a:rPr lang="en-GB" dirty="0"/>
              <a:t>As before, the price reduction could amount to a full refund, if this is deemed appropriate in the circumstances.  Any refund – whether full or partial – must be paid to the consumer asap. And no more than 14 days from the date when the agreement to refund is made.</a:t>
            </a:r>
          </a:p>
          <a:p>
            <a:pPr marL="0" indent="0">
              <a:buNone/>
            </a:pPr>
            <a:r>
              <a:rPr lang="en-GB" dirty="0"/>
              <a:t>The remaining 2 remedies in relation to digital content are more specific.</a:t>
            </a:r>
          </a:p>
        </p:txBody>
      </p:sp>
      <p:pic>
        <p:nvPicPr>
          <p:cNvPr id="4" name="Audio 3">
            <a:hlinkClick r:id="" action="ppaction://media"/>
            <a:extLst>
              <a:ext uri="{FF2B5EF4-FFF2-40B4-BE49-F238E27FC236}">
                <a16:creationId xmlns:a16="http://schemas.microsoft.com/office/drawing/2014/main" id="{436F1134-BCDE-4D3C-A6A5-DDFE5F0190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99562278"/>
      </p:ext>
    </p:extLst>
  </p:cSld>
  <p:clrMapOvr>
    <a:masterClrMapping/>
  </p:clrMapOvr>
  <mc:AlternateContent xmlns:mc="http://schemas.openxmlformats.org/markup-compatibility/2006" xmlns:p14="http://schemas.microsoft.com/office/powerpoint/2010/main">
    <mc:Choice Requires="p14">
      <p:transition spd="slow" p14:dur="2000" advTm="43630"/>
    </mc:Choice>
    <mc:Fallback xmlns="">
      <p:transition spd="slow" advTm="43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67C1-71FA-4534-9F94-FC09E5D620B6}"/>
              </a:ext>
            </a:extLst>
          </p:cNvPr>
          <p:cNvSpPr>
            <a:spLocks noGrp="1"/>
          </p:cNvSpPr>
          <p:nvPr>
            <p:ph type="title"/>
          </p:nvPr>
        </p:nvSpPr>
        <p:spPr/>
        <p:txBody>
          <a:bodyPr/>
          <a:lstStyle/>
          <a:p>
            <a:r>
              <a:rPr lang="en-GB" dirty="0"/>
              <a:t>(3) s45 – Right to a refund</a:t>
            </a:r>
          </a:p>
        </p:txBody>
      </p:sp>
      <p:sp>
        <p:nvSpPr>
          <p:cNvPr id="3" name="Content Placeholder 2">
            <a:extLst>
              <a:ext uri="{FF2B5EF4-FFF2-40B4-BE49-F238E27FC236}">
                <a16:creationId xmlns:a16="http://schemas.microsoft.com/office/drawing/2014/main" id="{66014E99-10EB-4C7C-B959-2EFA6579D225}"/>
              </a:ext>
            </a:extLst>
          </p:cNvPr>
          <p:cNvSpPr>
            <a:spLocks noGrp="1"/>
          </p:cNvSpPr>
          <p:nvPr>
            <p:ph idx="1"/>
          </p:nvPr>
        </p:nvSpPr>
        <p:spPr/>
        <p:txBody>
          <a:bodyPr>
            <a:normAutofit/>
          </a:bodyPr>
          <a:lstStyle/>
          <a:p>
            <a:pPr marL="0" indent="0">
              <a:buNone/>
            </a:pPr>
            <a:r>
              <a:rPr lang="en-GB" sz="3200" dirty="0"/>
              <a:t>Unlike the other options, this remedy is only available when the term that has been breached is the trader’s right to supply the digital content (which is set out at </a:t>
            </a:r>
            <a:r>
              <a:rPr lang="en-GB" sz="3200" b="1" dirty="0"/>
              <a:t>s41</a:t>
            </a:r>
            <a:r>
              <a:rPr lang="en-GB" sz="3200" dirty="0"/>
              <a:t> and effectively means that the trader is selling something that he has no right to sell). The terms are the same as under </a:t>
            </a:r>
            <a:r>
              <a:rPr lang="en-GB" sz="3200" b="1" dirty="0"/>
              <a:t>s44</a:t>
            </a:r>
            <a:r>
              <a:rPr lang="en-GB" sz="3200" dirty="0"/>
              <a:t>.</a:t>
            </a:r>
          </a:p>
        </p:txBody>
      </p:sp>
      <p:pic>
        <p:nvPicPr>
          <p:cNvPr id="4" name="Audio 3">
            <a:hlinkClick r:id="" action="ppaction://media"/>
            <a:extLst>
              <a:ext uri="{FF2B5EF4-FFF2-40B4-BE49-F238E27FC236}">
                <a16:creationId xmlns:a16="http://schemas.microsoft.com/office/drawing/2014/main" id="{53E20B1A-462F-4C14-A24D-011912C7B5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4876155"/>
      </p:ext>
    </p:extLst>
  </p:cSld>
  <p:clrMapOvr>
    <a:masterClrMapping/>
  </p:clrMapOvr>
  <mc:AlternateContent xmlns:mc="http://schemas.openxmlformats.org/markup-compatibility/2006" xmlns:p14="http://schemas.microsoft.com/office/powerpoint/2010/main">
    <mc:Choice Requires="p14">
      <p:transition spd="slow" p14:dur="2000" advTm="26656"/>
    </mc:Choice>
    <mc:Fallback xmlns="">
      <p:transition spd="slow" advTm="26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570D2-4394-43D5-A26A-17BB7868AB89}"/>
              </a:ext>
            </a:extLst>
          </p:cNvPr>
          <p:cNvSpPr>
            <a:spLocks noGrp="1"/>
          </p:cNvSpPr>
          <p:nvPr>
            <p:ph type="title"/>
          </p:nvPr>
        </p:nvSpPr>
        <p:spPr>
          <a:xfrm>
            <a:off x="1295402" y="982132"/>
            <a:ext cx="9601196" cy="1303867"/>
          </a:xfrm>
        </p:spPr>
        <p:txBody>
          <a:bodyPr>
            <a:normAutofit fontScale="90000"/>
          </a:bodyPr>
          <a:lstStyle/>
          <a:p>
            <a:r>
              <a:rPr lang="en-GB" dirty="0"/>
              <a:t>(4) s46 – Remedy for damage to device or to other digital content </a:t>
            </a:r>
          </a:p>
        </p:txBody>
      </p:sp>
      <p:sp>
        <p:nvSpPr>
          <p:cNvPr id="3" name="Content Placeholder 2">
            <a:extLst>
              <a:ext uri="{FF2B5EF4-FFF2-40B4-BE49-F238E27FC236}">
                <a16:creationId xmlns:a16="http://schemas.microsoft.com/office/drawing/2014/main" id="{48ABEBE1-1980-4896-B136-C90A2ABC1EFD}"/>
              </a:ext>
            </a:extLst>
          </p:cNvPr>
          <p:cNvSpPr>
            <a:spLocks noGrp="1"/>
          </p:cNvSpPr>
          <p:nvPr>
            <p:ph idx="1"/>
          </p:nvPr>
        </p:nvSpPr>
        <p:spPr/>
        <p:txBody>
          <a:bodyPr>
            <a:normAutofit/>
          </a:bodyPr>
          <a:lstStyle/>
          <a:p>
            <a:pPr marL="0" indent="0">
              <a:buNone/>
            </a:pPr>
            <a:r>
              <a:rPr lang="en-GB" sz="2800" dirty="0"/>
              <a:t>If the digital content in question (whether paid for or free) causes damage to the consumer’s device or to any of the consumer’s other digital content, and where the trader has failed to use reasonable care and skill to prevent this happening, the consumer is entitled to receive either an offer from the trader to repair the damage or compensation for the damage caused.  The terms of the payment are the same as under s44.</a:t>
            </a:r>
          </a:p>
        </p:txBody>
      </p:sp>
      <p:pic>
        <p:nvPicPr>
          <p:cNvPr id="4" name="Audio 3">
            <a:hlinkClick r:id="" action="ppaction://media"/>
            <a:extLst>
              <a:ext uri="{FF2B5EF4-FFF2-40B4-BE49-F238E27FC236}">
                <a16:creationId xmlns:a16="http://schemas.microsoft.com/office/drawing/2014/main" id="{B40DAAA2-AC8F-494B-8DB7-FE2833B80A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66928961"/>
      </p:ext>
    </p:extLst>
  </p:cSld>
  <p:clrMapOvr>
    <a:masterClrMapping/>
  </p:clrMapOvr>
  <mc:AlternateContent xmlns:mc="http://schemas.openxmlformats.org/markup-compatibility/2006" xmlns:p14="http://schemas.microsoft.com/office/powerpoint/2010/main">
    <mc:Choice Requires="p14">
      <p:transition spd="slow" p14:dur="2000" advTm="43166"/>
    </mc:Choice>
    <mc:Fallback xmlns="">
      <p:transition spd="slow" advTm="43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F047-DB24-4903-BDFB-4A39F4B20314}"/>
              </a:ext>
            </a:extLst>
          </p:cNvPr>
          <p:cNvSpPr>
            <a:spLocks noGrp="1"/>
          </p:cNvSpPr>
          <p:nvPr>
            <p:ph type="title"/>
          </p:nvPr>
        </p:nvSpPr>
        <p:spPr>
          <a:xfrm>
            <a:off x="1295402" y="982132"/>
            <a:ext cx="9601196" cy="1303867"/>
          </a:xfrm>
        </p:spPr>
        <p:txBody>
          <a:bodyPr>
            <a:normAutofit fontScale="90000"/>
          </a:bodyPr>
          <a:lstStyle/>
          <a:p>
            <a:r>
              <a:rPr lang="en-GB" b="1" dirty="0"/>
              <a:t>Summary: CRA 2015 remedies – digital </a:t>
            </a:r>
            <a:r>
              <a:rPr lang="en-GB" b="1"/>
              <a:t>content contracts</a:t>
            </a:r>
          </a:p>
        </p:txBody>
      </p:sp>
      <p:sp>
        <p:nvSpPr>
          <p:cNvPr id="3" name="Content Placeholder 2">
            <a:extLst>
              <a:ext uri="{FF2B5EF4-FFF2-40B4-BE49-F238E27FC236}">
                <a16:creationId xmlns:a16="http://schemas.microsoft.com/office/drawing/2014/main" id="{CD177733-140D-4BB6-93CB-09CFB9036EB9}"/>
              </a:ext>
            </a:extLst>
          </p:cNvPr>
          <p:cNvSpPr>
            <a:spLocks noGrp="1"/>
          </p:cNvSpPr>
          <p:nvPr>
            <p:ph idx="1"/>
          </p:nvPr>
        </p:nvSpPr>
        <p:spPr>
          <a:xfrm>
            <a:off x="1066800" y="2466340"/>
            <a:ext cx="10058400" cy="4023360"/>
          </a:xfrm>
        </p:spPr>
        <p:txBody>
          <a:bodyPr/>
          <a:lstStyle/>
          <a:p>
            <a:pPr marL="0" indent="0">
              <a:buNone/>
            </a:pPr>
            <a:r>
              <a:rPr lang="en-GB" b="1" dirty="0"/>
              <a:t>Step 1</a:t>
            </a:r>
          </a:p>
          <a:p>
            <a:pPr marL="0" indent="0">
              <a:buNone/>
            </a:pPr>
            <a:r>
              <a:rPr lang="en-GB" dirty="0"/>
              <a:t>RIGHT TO REPAIR OR REPLACEMENT – </a:t>
            </a:r>
            <a:r>
              <a:rPr lang="en-GB" b="1" dirty="0"/>
              <a:t>s43</a:t>
            </a:r>
          </a:p>
          <a:p>
            <a:r>
              <a:rPr lang="en-GB" dirty="0"/>
              <a:t>Repair or replacement to be completed within a reasonable period of time</a:t>
            </a:r>
          </a:p>
          <a:p>
            <a:r>
              <a:rPr lang="en-GB" dirty="0"/>
              <a:t>All associated costs to be borne by trader</a:t>
            </a:r>
          </a:p>
          <a:p>
            <a:r>
              <a:rPr lang="en-GB" dirty="0"/>
              <a:t>Customer must not be significantly inconvenienced</a:t>
            </a:r>
          </a:p>
        </p:txBody>
      </p:sp>
      <p:pic>
        <p:nvPicPr>
          <p:cNvPr id="4" name="Audio 3">
            <a:hlinkClick r:id="" action="ppaction://media"/>
            <a:extLst>
              <a:ext uri="{FF2B5EF4-FFF2-40B4-BE49-F238E27FC236}">
                <a16:creationId xmlns:a16="http://schemas.microsoft.com/office/drawing/2014/main" id="{7B030BCA-4681-4547-AF7E-8050CFAB0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30105697"/>
      </p:ext>
    </p:extLst>
  </p:cSld>
  <p:clrMapOvr>
    <a:masterClrMapping/>
  </p:clrMapOvr>
  <mc:AlternateContent xmlns:mc="http://schemas.openxmlformats.org/markup-compatibility/2006" xmlns:p14="http://schemas.microsoft.com/office/powerpoint/2010/main">
    <mc:Choice Requires="p14">
      <p:transition spd="slow" p14:dur="2000" advTm="7221"/>
    </mc:Choice>
    <mc:Fallback xmlns="">
      <p:transition spd="slow" advTm="7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t>Step 2</a:t>
            </a:r>
          </a:p>
          <a:p>
            <a:pPr marL="0" indent="0">
              <a:buNone/>
            </a:pPr>
            <a:r>
              <a:rPr lang="en-GB" dirty="0"/>
              <a:t>RIGHT TO PRICE REDUCTION – </a:t>
            </a:r>
            <a:r>
              <a:rPr lang="en-GB" b="1" dirty="0"/>
              <a:t>s44</a:t>
            </a:r>
          </a:p>
          <a:p>
            <a:r>
              <a:rPr lang="en-GB" dirty="0"/>
              <a:t>Price reduction can be up to 100% of price of goods</a:t>
            </a:r>
          </a:p>
          <a:p>
            <a:r>
              <a:rPr lang="en-GB" dirty="0"/>
              <a:t>Consumer must be paid as soon as possible</a:t>
            </a:r>
          </a:p>
        </p:txBody>
      </p:sp>
      <p:pic>
        <p:nvPicPr>
          <p:cNvPr id="2" name="Audio 1">
            <a:hlinkClick r:id="" action="ppaction://media"/>
            <a:extLst>
              <a:ext uri="{FF2B5EF4-FFF2-40B4-BE49-F238E27FC236}">
                <a16:creationId xmlns:a16="http://schemas.microsoft.com/office/drawing/2014/main" id="{332F62E7-5B73-445E-A4CE-91D4AEBA41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67196301"/>
      </p:ext>
    </p:extLst>
  </p:cSld>
  <p:clrMapOvr>
    <a:masterClrMapping/>
  </p:clrMapOvr>
  <mc:AlternateContent xmlns:mc="http://schemas.openxmlformats.org/markup-compatibility/2006" xmlns:p14="http://schemas.microsoft.com/office/powerpoint/2010/main">
    <mc:Choice Requires="p14">
      <p:transition spd="slow" p14:dur="2000" advTm="3204"/>
    </mc:Choice>
    <mc:Fallback xmlns="">
      <p:transition spd="slow" advTm="3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b="1" dirty="0"/>
              <a:t>Alternatively – </a:t>
            </a:r>
            <a:r>
              <a:rPr lang="en-GB" dirty="0"/>
              <a:t>Consumer can seek other remedies – such as damages or specific performance – instead of or </a:t>
            </a:r>
            <a:r>
              <a:rPr lang="en-GB" dirty="0" err="1"/>
              <a:t>aswell</a:t>
            </a:r>
            <a:r>
              <a:rPr lang="en-GB" dirty="0"/>
              <a:t> as the </a:t>
            </a:r>
            <a:r>
              <a:rPr lang="en-GB" b="1" dirty="0"/>
              <a:t>CRA 2015 </a:t>
            </a:r>
            <a:r>
              <a:rPr lang="en-GB" dirty="0"/>
              <a:t>options – </a:t>
            </a:r>
            <a:r>
              <a:rPr lang="en-GB" b="1" dirty="0"/>
              <a:t>s42</a:t>
            </a:r>
          </a:p>
          <a:p>
            <a:pPr marL="0" indent="0">
              <a:buNone/>
            </a:pPr>
            <a:r>
              <a:rPr lang="en-GB" b="1" dirty="0"/>
              <a:t>Or</a:t>
            </a:r>
          </a:p>
          <a:p>
            <a:pPr marL="0" indent="0">
              <a:buNone/>
            </a:pPr>
            <a:r>
              <a:rPr lang="en-GB" dirty="0"/>
              <a:t>When the trader is in breach of the term relating to their right to supply the digital content, the consumer has the RIGHT TO A REFUND – </a:t>
            </a:r>
            <a:r>
              <a:rPr lang="en-GB" b="1" dirty="0"/>
              <a:t>s45</a:t>
            </a:r>
          </a:p>
          <a:p>
            <a:pPr marL="0" indent="0">
              <a:buNone/>
            </a:pPr>
            <a:r>
              <a:rPr lang="en-GB" b="1" dirty="0"/>
              <a:t>Or</a:t>
            </a:r>
          </a:p>
          <a:p>
            <a:pPr marL="0" indent="0">
              <a:buNone/>
            </a:pPr>
            <a:r>
              <a:rPr lang="en-GB" dirty="0"/>
              <a:t>When the digital content has been damaged other property belonging to the consumer, the consumer has the RIGHT TO COMPENSATION OR TO HAVE THE DAMAGE REPAIRED – </a:t>
            </a:r>
            <a:r>
              <a:rPr lang="en-GB" b="1" dirty="0"/>
              <a:t>s46</a:t>
            </a: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EBD71AC4-F2EF-466E-8E3E-640BDA5BE1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92674450"/>
      </p:ext>
    </p:extLst>
  </p:cSld>
  <p:clrMapOvr>
    <a:masterClrMapping/>
  </p:clrMapOvr>
  <mc:AlternateContent xmlns:mc="http://schemas.openxmlformats.org/markup-compatibility/2006" xmlns:p14="http://schemas.microsoft.com/office/powerpoint/2010/main">
    <mc:Choice Requires="p14">
      <p:transition spd="slow" p14:dur="2000" advTm="16695"/>
    </mc:Choice>
    <mc:Fallback xmlns="">
      <p:transition spd="slow" advTm="16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normAutofit/>
          </a:bodyPr>
          <a:lstStyle/>
          <a:p>
            <a:pPr marL="0" indent="0">
              <a:buNone/>
            </a:pPr>
            <a:r>
              <a:rPr lang="en-GB" sz="2000" dirty="0"/>
              <a:t>The award of a remedy is, generally, how the courts respond to a breach of contract.  The remedies for breach of contract are as follows.</a:t>
            </a:r>
          </a:p>
          <a:p>
            <a:pPr marL="457200" indent="-457200">
              <a:buAutoNum type="arabicParenBoth"/>
            </a:pPr>
            <a:r>
              <a:rPr lang="en-GB" sz="2000" b="1" dirty="0"/>
              <a:t>Damages </a:t>
            </a:r>
            <a:r>
              <a:rPr lang="en-GB" sz="2000" dirty="0"/>
              <a:t>– a monetary award usually intended to put the injured party in the position they would have been in had the contract not been performed.  Damages can be awarded for pecuniary or non-pecuniary losses.  They are only awarded when:</a:t>
            </a:r>
          </a:p>
          <a:p>
            <a:r>
              <a:rPr lang="en-GB" sz="2000" dirty="0"/>
              <a:t>The breach of contract </a:t>
            </a:r>
            <a:r>
              <a:rPr lang="en-GB" sz="2000" b="1" i="1" dirty="0"/>
              <a:t>caused </a:t>
            </a:r>
            <a:r>
              <a:rPr lang="en-GB" sz="2000" dirty="0"/>
              <a:t> the loss;</a:t>
            </a:r>
          </a:p>
          <a:p>
            <a:r>
              <a:rPr lang="en-GB" sz="2000" dirty="0"/>
              <a:t>The loss is not </a:t>
            </a:r>
            <a:r>
              <a:rPr lang="en-GB" sz="2000" b="1" i="1" dirty="0"/>
              <a:t>too remote, </a:t>
            </a:r>
            <a:r>
              <a:rPr lang="en-GB" sz="2000" dirty="0"/>
              <a:t>as established in </a:t>
            </a:r>
            <a:r>
              <a:rPr lang="en-GB" sz="2000" b="1" dirty="0"/>
              <a:t>Hadley v Baxendale [1854]</a:t>
            </a:r>
            <a:r>
              <a:rPr lang="en-GB" sz="2000" dirty="0"/>
              <a:t>; and</a:t>
            </a:r>
          </a:p>
          <a:p>
            <a:r>
              <a:rPr lang="en-GB" sz="2000" dirty="0"/>
              <a:t>The loss could not reasonably have been avoided, known as </a:t>
            </a:r>
            <a:r>
              <a:rPr lang="en-GB" sz="2000" b="1" i="1" dirty="0"/>
              <a:t>mitigation.</a:t>
            </a:r>
            <a:endParaRPr lang="en-GB" sz="2000" dirty="0"/>
          </a:p>
          <a:p>
            <a:endParaRPr lang="en-GB" dirty="0"/>
          </a:p>
        </p:txBody>
      </p:sp>
      <p:pic>
        <p:nvPicPr>
          <p:cNvPr id="4" name="Audio 3">
            <a:hlinkClick r:id="" action="ppaction://media"/>
            <a:extLst>
              <a:ext uri="{FF2B5EF4-FFF2-40B4-BE49-F238E27FC236}">
                <a16:creationId xmlns:a16="http://schemas.microsoft.com/office/drawing/2014/main" id="{31CBE13B-5831-4E0F-BDAF-1E7817A2ED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62960384"/>
      </p:ext>
    </p:extLst>
  </p:cSld>
  <p:clrMapOvr>
    <a:masterClrMapping/>
  </p:clrMapOvr>
  <mc:AlternateContent xmlns:mc="http://schemas.openxmlformats.org/markup-compatibility/2006" xmlns:p14="http://schemas.microsoft.com/office/powerpoint/2010/main">
    <mc:Choice Requires="p14">
      <p:transition spd="slow" p14:dur="2000" advTm="56610"/>
    </mc:Choice>
    <mc:Fallback xmlns="">
      <p:transition spd="slow" advTm="56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(2) </a:t>
            </a:r>
            <a:r>
              <a:rPr lang="en-GB" b="1" dirty="0"/>
              <a:t>Specific performance – </a:t>
            </a:r>
            <a:r>
              <a:rPr lang="en-GB" dirty="0"/>
              <a:t>a court order telling the party in breach to fulfil his obligations.  It is a discretionary remedy and will not be given if, for example, damages would be adequate.</a:t>
            </a:r>
          </a:p>
          <a:p>
            <a:pPr marL="0" indent="0">
              <a:buNone/>
            </a:pPr>
            <a:r>
              <a:rPr lang="en-GB" dirty="0"/>
              <a:t>(3) </a:t>
            </a:r>
            <a:r>
              <a:rPr lang="en-GB" b="1" dirty="0"/>
              <a:t>Injunction – </a:t>
            </a:r>
            <a:r>
              <a:rPr lang="en-GB" dirty="0"/>
              <a:t>a court order telling a party to a contract not to do something.  </a:t>
            </a:r>
            <a:r>
              <a:rPr lang="en-GB" dirty="0" err="1"/>
              <a:t>Eg</a:t>
            </a:r>
            <a:r>
              <a:rPr lang="en-GB" dirty="0"/>
              <a:t> a promise not to work for anyone else during or within a specified time limit of leaving employment.  It is also discretionary and will generally not be granted of its effects will be to force someone to perform a contract for personal services. </a:t>
            </a:r>
          </a:p>
        </p:txBody>
      </p:sp>
      <p:pic>
        <p:nvPicPr>
          <p:cNvPr id="4" name="Audio 3">
            <a:hlinkClick r:id="" action="ppaction://media"/>
            <a:extLst>
              <a:ext uri="{FF2B5EF4-FFF2-40B4-BE49-F238E27FC236}">
                <a16:creationId xmlns:a16="http://schemas.microsoft.com/office/drawing/2014/main" id="{07546363-47F0-451C-A64A-45BC8CDAFCC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79986848"/>
      </p:ext>
    </p:extLst>
  </p:cSld>
  <p:clrMapOvr>
    <a:masterClrMapping/>
  </p:clrMapOvr>
  <mc:AlternateContent xmlns:mc="http://schemas.openxmlformats.org/markup-compatibility/2006" xmlns:p14="http://schemas.microsoft.com/office/powerpoint/2010/main">
    <mc:Choice Requires="p14">
      <p:transition spd="slow" p14:dur="2000" advTm="24984"/>
    </mc:Choice>
    <mc:Fallback xmlns="">
      <p:transition spd="slow" advTm="24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800" dirty="0"/>
              <a:t>(4) A range of remedies have also been set out within </a:t>
            </a:r>
            <a:r>
              <a:rPr lang="en-GB" sz="2800" b="1" dirty="0"/>
              <a:t>CRA 2015 </a:t>
            </a:r>
            <a:r>
              <a:rPr lang="en-GB" sz="2800" dirty="0"/>
              <a:t>in relation to terms implied into contracts for goods, services or digital content.  These are available instead of or as well as the more traditional remedies.</a:t>
            </a:r>
          </a:p>
        </p:txBody>
      </p:sp>
      <p:pic>
        <p:nvPicPr>
          <p:cNvPr id="4" name="Audio 3">
            <a:hlinkClick r:id="" action="ppaction://media"/>
            <a:extLst>
              <a:ext uri="{FF2B5EF4-FFF2-40B4-BE49-F238E27FC236}">
                <a16:creationId xmlns:a16="http://schemas.microsoft.com/office/drawing/2014/main" id="{D3DC5AF3-185B-44EB-9B47-562E8E7EED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99978663"/>
      </p:ext>
    </p:extLst>
  </p:cSld>
  <p:clrMapOvr>
    <a:masterClrMapping/>
  </p:clrMapOvr>
  <mc:AlternateContent xmlns:mc="http://schemas.openxmlformats.org/markup-compatibility/2006" xmlns:p14="http://schemas.microsoft.com/office/powerpoint/2010/main">
    <mc:Choice Requires="p14">
      <p:transition spd="slow" p14:dur="2000" advTm="29512"/>
    </mc:Choice>
    <mc:Fallback xmlns="">
      <p:transition spd="slow" advTm="29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71559"/>
            <a:ext cx="6066818" cy="1499616"/>
          </a:xfrm>
        </p:spPr>
        <p:txBody>
          <a:bodyPr>
            <a:normAutofit/>
          </a:bodyPr>
          <a:lstStyle/>
          <a:p>
            <a:r>
              <a:rPr lang="en-GB" dirty="0"/>
              <a:t>SELF ASSESSMENT QUESTIONS</a:t>
            </a:r>
          </a:p>
        </p:txBody>
      </p:sp>
      <p:sp>
        <p:nvSpPr>
          <p:cNvPr id="3" name="Content Placeholder 2"/>
          <p:cNvSpPr>
            <a:spLocks noGrp="1"/>
          </p:cNvSpPr>
          <p:nvPr>
            <p:ph idx="1"/>
          </p:nvPr>
        </p:nvSpPr>
        <p:spPr>
          <a:xfrm>
            <a:off x="1024128" y="2286000"/>
            <a:ext cx="6066818" cy="4023360"/>
          </a:xfrm>
        </p:spPr>
        <p:txBody>
          <a:bodyPr>
            <a:normAutofit fontScale="92500"/>
          </a:bodyPr>
          <a:lstStyle/>
          <a:p>
            <a:pPr>
              <a:buAutoNum type="arabicPeriod"/>
            </a:pPr>
            <a:r>
              <a:rPr lang="en-GB" sz="2800" dirty="0"/>
              <a:t>What is the difference between pecuniary and non-pecuniary losses?</a:t>
            </a:r>
          </a:p>
          <a:p>
            <a:pPr>
              <a:buAutoNum type="arabicPeriod"/>
            </a:pPr>
            <a:r>
              <a:rPr lang="en-GB" sz="2800" dirty="0"/>
              <a:t>What is the difference between the expectation loss and reliance loss approaches to calculating damages?</a:t>
            </a:r>
          </a:p>
          <a:p>
            <a:pPr>
              <a:buAutoNum type="arabicPeriod"/>
            </a:pPr>
            <a:r>
              <a:rPr lang="en-GB" sz="2800" dirty="0"/>
              <a:t>Under the remoteness of damage rule, for what damages will the defendant be liable?</a:t>
            </a:r>
          </a:p>
          <a:p>
            <a:pPr>
              <a:buAutoNum type="arabicPeriod"/>
            </a:pPr>
            <a:r>
              <a:rPr lang="en-GB" sz="2800" dirty="0"/>
              <a:t>In what situations might specific performance </a:t>
            </a:r>
            <a:r>
              <a:rPr lang="en-GB" sz="2800" b="1" u="sng" dirty="0"/>
              <a:t>not</a:t>
            </a:r>
            <a:r>
              <a:rPr lang="en-GB" sz="2800" dirty="0"/>
              <a:t> be awarded?</a:t>
            </a:r>
          </a:p>
          <a:p>
            <a:pPr marL="0" indent="0">
              <a:buNone/>
            </a:pPr>
            <a:endParaRPr lang="en-GB" dirty="0"/>
          </a:p>
        </p:txBody>
      </p:sp>
      <p:pic>
        <p:nvPicPr>
          <p:cNvPr id="5" name="Picture 4" descr="Pen placed on top of a signature line">
            <a:extLst>
              <a:ext uri="{FF2B5EF4-FFF2-40B4-BE49-F238E27FC236}">
                <a16:creationId xmlns:a16="http://schemas.microsoft.com/office/drawing/2014/main" id="{BDAE2063-4B0E-494B-ABB3-15CBE5D0F400}"/>
              </a:ext>
            </a:extLst>
          </p:cNvPr>
          <p:cNvPicPr>
            <a:picLocks noChangeAspect="1"/>
          </p:cNvPicPr>
          <p:nvPr/>
        </p:nvPicPr>
        <p:blipFill rotWithShape="1">
          <a:blip r:embed="rId3"/>
          <a:srcRect l="52299" r="2541" b="-1"/>
          <a:stretch/>
        </p:blipFill>
        <p:spPr>
          <a:xfrm>
            <a:off x="7552266" y="10"/>
            <a:ext cx="4639733" cy="6857990"/>
          </a:xfrm>
          <a:prstGeom prst="rect">
            <a:avLst/>
          </a:prstGeom>
        </p:spPr>
      </p:pic>
    </p:spTree>
    <p:extLst>
      <p:ext uri="{BB962C8B-B14F-4D97-AF65-F5344CB8AC3E}">
        <p14:creationId xmlns:p14="http://schemas.microsoft.com/office/powerpoint/2010/main" val="23150319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1:</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What are damages for breach of contract generally intended to achieve?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dirty="0"/>
              <a:t>Damages for breach of contract are intended to compensate the injured party for their loss of bargain caused by the breach of contract by the other party.</a:t>
            </a:r>
          </a:p>
          <a:p>
            <a:r>
              <a:rPr lang="en-GB" dirty="0"/>
              <a:t>The principle is to place the injured party in the same position they would have been in had the contract been completed.</a:t>
            </a:r>
          </a:p>
        </p:txBody>
      </p:sp>
    </p:spTree>
    <p:extLst>
      <p:ext uri="{BB962C8B-B14F-4D97-AF65-F5344CB8AC3E}">
        <p14:creationId xmlns:p14="http://schemas.microsoft.com/office/powerpoint/2010/main" val="1522214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2</a:t>
            </a:r>
            <a:r>
              <a:rPr lang="en-GB" dirty="0">
                <a:solidFill>
                  <a:schemeClr val="bg1"/>
                </a:solidFill>
              </a:rPr>
              <a:t>:</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Differentiate between:-</a:t>
            </a:r>
          </a:p>
          <a:p>
            <a:r>
              <a:rPr lang="en-GB" sz="3200" dirty="0"/>
              <a:t>Pecuniary and non-pecuniary losses.</a:t>
            </a:r>
          </a:p>
          <a:p>
            <a:r>
              <a:rPr lang="en-GB" sz="3200" dirty="0"/>
              <a:t>The expectation loss and reliance loss approaches to calculating damages.</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252470"/>
            <a:ext cx="5097780" cy="4076383"/>
          </a:xfrm>
        </p:spPr>
        <p:txBody>
          <a:bodyPr anchor="ctr">
            <a:noAutofit/>
          </a:bodyPr>
          <a:lstStyle/>
          <a:p>
            <a:r>
              <a:rPr lang="en-GB" sz="2400" dirty="0"/>
              <a:t>Pecuniary losses are financial losses.</a:t>
            </a:r>
          </a:p>
          <a:p>
            <a:r>
              <a:rPr lang="en-GB" sz="2400" dirty="0"/>
              <a:t>Non-pecuniary losses are non-financial losses, such as mental distress and loss of enjoyment.</a:t>
            </a:r>
          </a:p>
          <a:p>
            <a:r>
              <a:rPr lang="en-GB" sz="2400" dirty="0"/>
              <a:t>Damages under expectation loss put the Claimant into the financial position he would have been in had the contract been properly performed.</a:t>
            </a:r>
          </a:p>
          <a:p>
            <a:r>
              <a:rPr lang="en-GB" sz="2400" dirty="0"/>
              <a:t>Damages under reliance loss look at the money spent by the injured party in reliance on the other party fulfilling his contractual obligation.</a:t>
            </a:r>
          </a:p>
        </p:txBody>
      </p:sp>
    </p:spTree>
    <p:extLst>
      <p:ext uri="{BB962C8B-B14F-4D97-AF65-F5344CB8AC3E}">
        <p14:creationId xmlns:p14="http://schemas.microsoft.com/office/powerpoint/2010/main" val="2220159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3:</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a:bodyPr>
          <a:lstStyle/>
          <a:p>
            <a:pPr marL="0" indent="0">
              <a:buNone/>
            </a:pPr>
            <a:r>
              <a:rPr lang="en-GB" sz="3200" dirty="0"/>
              <a:t>Under the remoteness of damage rule, for what damages will the defendant be liable?</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2100579"/>
            <a:ext cx="5097780" cy="4076383"/>
          </a:xfrm>
        </p:spPr>
        <p:txBody>
          <a:bodyPr anchor="ctr">
            <a:normAutofit/>
          </a:bodyPr>
          <a:lstStyle/>
          <a:p>
            <a:r>
              <a:rPr lang="en-GB" sz="2400" dirty="0"/>
              <a:t>The remoteness of damage rule means that the person in breach will only be liable for those losses which were in the reasonable contemplation of the parties at the time the contract was made, either due to the losses being reasonably foreseeable or because the claimant had warned the defendant about the specific loss/losses.</a:t>
            </a:r>
          </a:p>
          <a:p>
            <a:r>
              <a:rPr lang="en-GB" sz="2400" i="1" dirty="0"/>
              <a:t>Hadley v Baxendale [1854]</a:t>
            </a:r>
          </a:p>
        </p:txBody>
      </p:sp>
    </p:spTree>
    <p:extLst>
      <p:ext uri="{BB962C8B-B14F-4D97-AF65-F5344CB8AC3E}">
        <p14:creationId xmlns:p14="http://schemas.microsoft.com/office/powerpoint/2010/main" val="29004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34DC-E5CE-4433-BA14-2BCA620B2F63}"/>
              </a:ext>
            </a:extLst>
          </p:cNvPr>
          <p:cNvSpPr>
            <a:spLocks noGrp="1"/>
          </p:cNvSpPr>
          <p:nvPr>
            <p:ph type="title"/>
          </p:nvPr>
        </p:nvSpPr>
        <p:spPr>
          <a:xfrm>
            <a:off x="838200" y="365126"/>
            <a:ext cx="10515600" cy="1094740"/>
          </a:xfrm>
        </p:spPr>
        <p:txBody>
          <a:bodyPr>
            <a:normAutofit/>
          </a:bodyPr>
          <a:lstStyle/>
          <a:p>
            <a:r>
              <a:rPr lang="en-GB" dirty="0">
                <a:solidFill>
                  <a:schemeClr val="tx1"/>
                </a:solidFill>
              </a:rPr>
              <a:t>Question 4</a:t>
            </a:r>
            <a:r>
              <a:rPr lang="en-GB" dirty="0">
                <a:solidFill>
                  <a:schemeClr val="bg1"/>
                </a:solidFill>
              </a:rPr>
              <a:t>:</a:t>
            </a:r>
          </a:p>
        </p:txBody>
      </p:sp>
      <p:sp>
        <p:nvSpPr>
          <p:cNvPr id="3" name="Content Placeholder 2">
            <a:extLst>
              <a:ext uri="{FF2B5EF4-FFF2-40B4-BE49-F238E27FC236}">
                <a16:creationId xmlns:a16="http://schemas.microsoft.com/office/drawing/2014/main" id="{FE817170-2532-43AC-AA97-1454B17AD23F}"/>
              </a:ext>
            </a:extLst>
          </p:cNvPr>
          <p:cNvSpPr>
            <a:spLocks noGrp="1"/>
          </p:cNvSpPr>
          <p:nvPr>
            <p:ph sz="half" idx="1"/>
          </p:nvPr>
        </p:nvSpPr>
        <p:spPr>
          <a:xfrm>
            <a:off x="838200" y="2100579"/>
            <a:ext cx="5097779" cy="4076383"/>
          </a:xfrm>
        </p:spPr>
        <p:txBody>
          <a:bodyPr anchor="ctr">
            <a:normAutofit lnSpcReduction="10000"/>
          </a:bodyPr>
          <a:lstStyle/>
          <a:p>
            <a:pPr marL="0" indent="0">
              <a:buNone/>
            </a:pPr>
            <a:r>
              <a:rPr lang="en-GB" sz="3200" dirty="0"/>
              <a:t>In what situations might specific performance not be awarded?</a:t>
            </a:r>
          </a:p>
        </p:txBody>
      </p:sp>
      <p:sp>
        <p:nvSpPr>
          <p:cNvPr id="4" name="Content Placeholder 3">
            <a:extLst>
              <a:ext uri="{FF2B5EF4-FFF2-40B4-BE49-F238E27FC236}">
                <a16:creationId xmlns:a16="http://schemas.microsoft.com/office/drawing/2014/main" id="{1F1205EC-ECA4-4AAF-9C1B-6B747CF8E442}"/>
              </a:ext>
            </a:extLst>
          </p:cNvPr>
          <p:cNvSpPr>
            <a:spLocks noGrp="1"/>
          </p:cNvSpPr>
          <p:nvPr>
            <p:ph sz="half" idx="2"/>
          </p:nvPr>
        </p:nvSpPr>
        <p:spPr>
          <a:xfrm>
            <a:off x="6256020" y="1904531"/>
            <a:ext cx="5097780" cy="4572937"/>
          </a:xfrm>
        </p:spPr>
        <p:txBody>
          <a:bodyPr anchor="ctr">
            <a:normAutofit lnSpcReduction="10000"/>
          </a:bodyPr>
          <a:lstStyle/>
          <a:p>
            <a:pPr marL="0" indent="0">
              <a:buNone/>
            </a:pPr>
            <a:r>
              <a:rPr lang="en-GB" sz="2400" dirty="0"/>
              <a:t>Specific performance will generally not be awarded where:</a:t>
            </a:r>
          </a:p>
          <a:p>
            <a:r>
              <a:rPr lang="en-GB" sz="2400" dirty="0"/>
              <a:t>Damages are an adequate remedy;</a:t>
            </a:r>
          </a:p>
          <a:p>
            <a:r>
              <a:rPr lang="en-GB" sz="2400" dirty="0"/>
              <a:t>Constant supervision by the courts is required;</a:t>
            </a:r>
          </a:p>
          <a:p>
            <a:r>
              <a:rPr lang="en-GB" sz="2400" dirty="0"/>
              <a:t>It relates to a contract for personal services;</a:t>
            </a:r>
          </a:p>
          <a:p>
            <a:r>
              <a:rPr lang="en-GB" sz="2400" dirty="0"/>
              <a:t>The principle of mutuality means that the order is not potentially available to both parties; or</a:t>
            </a:r>
          </a:p>
          <a:p>
            <a:r>
              <a:rPr lang="en-GB" sz="2400" dirty="0"/>
              <a:t>The party seeking the remedy has not conducted himself properly.</a:t>
            </a:r>
          </a:p>
        </p:txBody>
      </p:sp>
    </p:spTree>
    <p:extLst>
      <p:ext uri="{BB962C8B-B14F-4D97-AF65-F5344CB8AC3E}">
        <p14:creationId xmlns:p14="http://schemas.microsoft.com/office/powerpoint/2010/main" val="331611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B352-2C19-44ED-91AC-1DB7B6B1D309}"/>
              </a:ext>
            </a:extLst>
          </p:cNvPr>
          <p:cNvSpPr>
            <a:spLocks noGrp="1"/>
          </p:cNvSpPr>
          <p:nvPr>
            <p:ph type="title"/>
          </p:nvPr>
        </p:nvSpPr>
        <p:spPr>
          <a:xfrm>
            <a:off x="321564" y="320040"/>
            <a:ext cx="10515600" cy="866525"/>
          </a:xfrm>
        </p:spPr>
        <p:txBody>
          <a:bodyPr>
            <a:normAutofit/>
          </a:bodyPr>
          <a:lstStyle/>
          <a:p>
            <a:r>
              <a:rPr lang="en-GB" dirty="0"/>
              <a:t>Problem Question:</a:t>
            </a:r>
          </a:p>
        </p:txBody>
      </p:sp>
      <p:sp>
        <p:nvSpPr>
          <p:cNvPr id="3" name="Content Placeholder 2">
            <a:extLst>
              <a:ext uri="{FF2B5EF4-FFF2-40B4-BE49-F238E27FC236}">
                <a16:creationId xmlns:a16="http://schemas.microsoft.com/office/drawing/2014/main" id="{BE85F5AE-8BA1-450D-A603-F64314E4B43E}"/>
              </a:ext>
            </a:extLst>
          </p:cNvPr>
          <p:cNvSpPr>
            <a:spLocks noGrp="1"/>
          </p:cNvSpPr>
          <p:nvPr>
            <p:ph idx="1"/>
          </p:nvPr>
        </p:nvSpPr>
        <p:spPr>
          <a:xfrm>
            <a:off x="321563" y="1186564"/>
            <a:ext cx="11548871" cy="5351395"/>
          </a:xfrm>
        </p:spPr>
        <p:txBody>
          <a:bodyPr>
            <a:normAutofit/>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Anna, a wealthy collector of paintings, decided to build a house (‘the house’). She wanted the house to be modern in design and built largely of glass and reinforced concrete. At a meeting with Bertram, a leading architect, Anna described the nature of her painting collection and explained that her paintings would be damaged by sunlight. She said that it was vitally important to her that the glass walls of the house should protect the paintings from sunlight. Bertram assured her that modern glass-making technology would offer her paintings all the protection they needed. Anna then entered into a contract with Bertram for the design of the house. Bertram produced a design, detailed drawings and technical specifications for the house. His involvement in the project ended at that point and Anna paid his bill. She then took over the management of the construction of the house herself. Anna ordered materials and engaged a building company, which constructed the house. Both the construction of the house and the materials ordered were in strict compliance with Bertram’s drawings and specifications. Once the glass had been fitted, Anna discovered that it possessed none of the light-protecting qualities required. She later discovered that Bertram had specified the wrong kind of glass for the project. None of the paintings were damaged by the effects of Bertram’s error, but they had to be placed in a special storage facility. It is estimated that the cost of replacing the glass specified by Bertram will increase the building cost from £1,000,000 to £1,500,000. The cost of storing the paintings is £1,000 per month.</a:t>
            </a:r>
          </a:p>
          <a:p>
            <a:pPr marL="0" indent="0">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Advise Anna of any claim she may have in breach of contract against Bertram, including any damages to which she may be entitled.</a:t>
            </a:r>
            <a:endParaRPr lang="en-GB" sz="2400" dirty="0"/>
          </a:p>
        </p:txBody>
      </p:sp>
    </p:spTree>
    <p:extLst>
      <p:ext uri="{BB962C8B-B14F-4D97-AF65-F5344CB8AC3E}">
        <p14:creationId xmlns:p14="http://schemas.microsoft.com/office/powerpoint/2010/main" val="16056387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42772" y="1036932"/>
            <a:ext cx="2871095" cy="2156621"/>
          </a:xfrm>
        </p:spPr>
        <p:txBody>
          <a:bodyPr anchor="t">
            <a:normAutofit/>
          </a:bodyPr>
          <a:lstStyle/>
          <a:p>
            <a:r>
              <a:rPr lang="en-GB" sz="3600" dirty="0">
                <a:solidFill>
                  <a:schemeClr val="tx1"/>
                </a:solidFill>
              </a:rPr>
              <a:t>Answers</a:t>
            </a:r>
            <a:r>
              <a:rPr lang="en-GB" sz="3600" dirty="0">
                <a:solidFill>
                  <a:srgbClr val="FFFFFF"/>
                </a:solidFill>
              </a:rPr>
              <a:t>:</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207829" y="294807"/>
            <a:ext cx="3840624" cy="6268386"/>
          </a:xfrm>
          <a:solidFill>
            <a:schemeClr val="bg1"/>
          </a:solidFill>
        </p:spPr>
        <p:txBody>
          <a:bodyPr>
            <a:normAutofit/>
          </a:bodyPr>
          <a:lstStyle/>
          <a:p>
            <a:r>
              <a:rPr lang="en-GB" sz="2000" i="1" dirty="0"/>
              <a:t>Bannerman v White [1861].</a:t>
            </a:r>
          </a:p>
          <a:p>
            <a:r>
              <a:rPr lang="en-GB" sz="2000" dirty="0"/>
              <a:t>Anna’s expression of the importance of Bertram specifying a particular kind of glass may fall short.</a:t>
            </a:r>
          </a:p>
          <a:p>
            <a:r>
              <a:rPr lang="en-GB" sz="2000" dirty="0"/>
              <a:t>Contract was reduced into writing.</a:t>
            </a:r>
          </a:p>
          <a:p>
            <a:r>
              <a:rPr lang="en-GB" sz="2000" i="1" dirty="0"/>
              <a:t>Routledge v McKay [1954</a:t>
            </a:r>
            <a:r>
              <a:rPr lang="en-GB" sz="2000" dirty="0"/>
              <a:t>].</a:t>
            </a:r>
          </a:p>
          <a:p>
            <a:r>
              <a:rPr lang="en-GB" sz="2000" dirty="0"/>
              <a:t>Such a requirement may become an express term of the contract providing it is clear that one of the parties entered into the contract in reliance on the statement.</a:t>
            </a:r>
          </a:p>
          <a:p>
            <a:r>
              <a:rPr lang="en-GB" sz="2000" i="1" dirty="0"/>
              <a:t>Birch v Paramount Estates [1956].</a:t>
            </a:r>
          </a:p>
          <a:p>
            <a:r>
              <a:rPr lang="en-GB" sz="2000" i="1" dirty="0"/>
              <a:t>Couchman v Hill [1947].</a:t>
            </a:r>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2503714" y="294807"/>
            <a:ext cx="5765158" cy="6268386"/>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Bertram’s Liability:</a:t>
            </a:r>
          </a:p>
          <a:p>
            <a:r>
              <a:rPr lang="en-GB" sz="2000" dirty="0">
                <a:latin typeface="Calibri" panose="020F0502020204030204" pitchFamily="34" charset="0"/>
                <a:cs typeface="Times New Roman" panose="02020603050405020304" pitchFamily="18" charset="0"/>
              </a:rPr>
              <a:t>Anna’s contract with Bertram is for the supply by Bertram of professional services: the production of a design, drawings and specifications for the construction of the house.</a:t>
            </a:r>
          </a:p>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What are the relevant terms?</a:t>
            </a:r>
          </a:p>
          <a:p>
            <a:r>
              <a:rPr lang="en-GB" sz="2000" dirty="0"/>
              <a:t>There are two terms of the contract which are relevant to Anna’s claim.</a:t>
            </a:r>
          </a:p>
          <a:p>
            <a:pPr marL="0" indent="0">
              <a:buNone/>
            </a:pPr>
            <a:endParaRPr lang="en-GB" sz="2000" dirty="0"/>
          </a:p>
          <a:p>
            <a:pPr marL="0" indent="0">
              <a:buNone/>
            </a:pPr>
            <a:r>
              <a:rPr lang="en-GB" sz="2000" b="1" dirty="0">
                <a:latin typeface="Calibri" panose="020F0502020204030204" pitchFamily="34" charset="0"/>
                <a:cs typeface="Times New Roman" panose="02020603050405020304" pitchFamily="18" charset="0"/>
              </a:rPr>
              <a:t>Express term:</a:t>
            </a:r>
          </a:p>
          <a:p>
            <a:r>
              <a:rPr lang="en-GB" sz="2000" dirty="0"/>
              <a:t>Bertram should specify the glass  that would have the quality of protecting Anna’s paintings from sunlight – Anna made this clear in her instructions.</a:t>
            </a:r>
          </a:p>
        </p:txBody>
      </p:sp>
    </p:spTree>
    <p:extLst>
      <p:ext uri="{BB962C8B-B14F-4D97-AF65-F5344CB8AC3E}">
        <p14:creationId xmlns:p14="http://schemas.microsoft.com/office/powerpoint/2010/main" val="399093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EBCE-0D4C-41AF-8BA6-CF70DA89FCF1}"/>
              </a:ext>
            </a:extLst>
          </p:cNvPr>
          <p:cNvSpPr>
            <a:spLocks noGrp="1"/>
          </p:cNvSpPr>
          <p:nvPr>
            <p:ph type="title"/>
          </p:nvPr>
        </p:nvSpPr>
        <p:spPr>
          <a:xfrm>
            <a:off x="842772" y="1031489"/>
            <a:ext cx="2871095" cy="2156621"/>
          </a:xfrm>
        </p:spPr>
        <p:txBody>
          <a:bodyPr anchor="t">
            <a:normAutofit/>
          </a:bodyPr>
          <a:lstStyle/>
          <a:p>
            <a:r>
              <a:rPr lang="en-GB" sz="3600" dirty="0"/>
              <a:t>Answers:</a:t>
            </a:r>
          </a:p>
        </p:txBody>
      </p:sp>
      <p:sp>
        <p:nvSpPr>
          <p:cNvPr id="3" name="Content Placeholder 2">
            <a:extLst>
              <a:ext uri="{FF2B5EF4-FFF2-40B4-BE49-F238E27FC236}">
                <a16:creationId xmlns:a16="http://schemas.microsoft.com/office/drawing/2014/main" id="{B71FE07C-32C2-4E01-BE45-5E9AD4A08BA2}"/>
              </a:ext>
            </a:extLst>
          </p:cNvPr>
          <p:cNvSpPr>
            <a:spLocks noGrp="1"/>
          </p:cNvSpPr>
          <p:nvPr>
            <p:ph sz="half" idx="1"/>
          </p:nvPr>
        </p:nvSpPr>
        <p:spPr>
          <a:xfrm>
            <a:off x="8019143" y="294807"/>
            <a:ext cx="3885763" cy="5627022"/>
          </a:xfrm>
          <a:solidFill>
            <a:schemeClr val="bg1"/>
          </a:solidFill>
        </p:spPr>
        <p:txBody>
          <a:bodyPr>
            <a:normAutofit/>
          </a:bodyPr>
          <a:lstStyle/>
          <a:p>
            <a:r>
              <a:rPr lang="en-GB" sz="2000" i="1" dirty="0"/>
              <a:t>Birch v Paramount Estates [1956].</a:t>
            </a:r>
          </a:p>
          <a:p>
            <a:r>
              <a:rPr lang="en-GB" sz="2000" i="1" dirty="0"/>
              <a:t>Couchman v Hill [1947].</a:t>
            </a:r>
          </a:p>
          <a:p>
            <a:r>
              <a:rPr lang="en-GB" sz="2000" dirty="0"/>
              <a:t>There is a strong case that the failure to carry out those express instructions amounts to a breach of the implied term by S.13 Supply of Goods and Services Act 1982 – it amounted to a failure to employ reasonable skill and care.</a:t>
            </a:r>
          </a:p>
          <a:p>
            <a:pPr marL="0" indent="0">
              <a:buNone/>
            </a:pPr>
            <a:endParaRPr lang="en-GB" sz="2000" dirty="0"/>
          </a:p>
        </p:txBody>
      </p:sp>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3367314" y="294807"/>
            <a:ext cx="4758011" cy="5627022"/>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a:latin typeface="Calibri" panose="020F0502020204030204" pitchFamily="34" charset="0"/>
                <a:cs typeface="Times New Roman" panose="02020603050405020304" pitchFamily="18" charset="0"/>
              </a:rPr>
              <a:t>Implied term:</a:t>
            </a:r>
          </a:p>
          <a:p>
            <a:r>
              <a:rPr lang="en-GB" sz="2000" dirty="0"/>
              <a:t>The second clause is implied by S.13 Supply of Goods and Services Act 1982 – ‘for the supply of a service where the supplier is acting in the course of a business there is an implied term that the supplier will carry out the service with reasonable care and skill’.</a:t>
            </a:r>
          </a:p>
          <a:p>
            <a:r>
              <a:rPr lang="en-GB" sz="2000" i="1" dirty="0"/>
              <a:t>Lawson v </a:t>
            </a:r>
            <a:r>
              <a:rPr lang="en-GB" sz="2000" i="1" dirty="0" err="1"/>
              <a:t>Supersink</a:t>
            </a:r>
            <a:r>
              <a:rPr lang="en-GB" sz="2000" i="1" dirty="0"/>
              <a:t> [1984].</a:t>
            </a:r>
          </a:p>
          <a:p>
            <a:r>
              <a:rPr lang="en-GB" sz="2000" dirty="0"/>
              <a:t>If the case is after October 2015 S.11 Consumer Rights Act 2015 would apply.</a:t>
            </a:r>
          </a:p>
          <a:p>
            <a:r>
              <a:rPr lang="en-GB" sz="2000" dirty="0"/>
              <a:t>Bertram’s undertaking the work after Anna’s instructions amounted to a promise to carry out her express instructions.</a:t>
            </a:r>
          </a:p>
        </p:txBody>
      </p:sp>
    </p:spTree>
    <p:extLst>
      <p:ext uri="{BB962C8B-B14F-4D97-AF65-F5344CB8AC3E}">
        <p14:creationId xmlns:p14="http://schemas.microsoft.com/office/powerpoint/2010/main" val="117582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2B7AC95B-1A51-4552-A629-819603ADBA8C}"/>
              </a:ext>
            </a:extLst>
          </p:cNvPr>
          <p:cNvSpPr txBox="1">
            <a:spLocks/>
          </p:cNvSpPr>
          <p:nvPr/>
        </p:nvSpPr>
        <p:spPr>
          <a:xfrm>
            <a:off x="791029" y="747486"/>
            <a:ext cx="10704285" cy="5348514"/>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b="1" dirty="0"/>
              <a:t>Damages:</a:t>
            </a:r>
          </a:p>
          <a:p>
            <a:r>
              <a:rPr lang="en-GB" sz="3600" dirty="0"/>
              <a:t>Expectation loss and arguably distress, vexation and anxiety.</a:t>
            </a:r>
          </a:p>
          <a:p>
            <a:r>
              <a:rPr lang="en-GB" sz="3600" dirty="0"/>
              <a:t>Her expectation loss is the loss of benefits she should have received under the contract.</a:t>
            </a:r>
          </a:p>
          <a:p>
            <a:r>
              <a:rPr lang="en-GB" sz="3600" dirty="0"/>
              <a:t>The measure of Anna’s expectation loss may be calculated either by reference to diminution in the value of the house or by reference to the cost of cure.</a:t>
            </a:r>
          </a:p>
        </p:txBody>
      </p:sp>
    </p:spTree>
    <p:extLst>
      <p:ext uri="{BB962C8B-B14F-4D97-AF65-F5344CB8AC3E}">
        <p14:creationId xmlns:p14="http://schemas.microsoft.com/office/powerpoint/2010/main" val="212911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3992</Words>
  <Application>Microsoft Office PowerPoint</Application>
  <PresentationFormat>Widescreen</PresentationFormat>
  <Paragraphs>281</Paragraphs>
  <Slides>54</Slides>
  <Notes>33</Notes>
  <HiddenSlides>0</HiddenSlides>
  <MMClips>45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Retrospect</vt:lpstr>
      <vt:lpstr>Remedies for Breach of contract </vt:lpstr>
      <vt:lpstr>Learning objectives</vt:lpstr>
      <vt:lpstr>PowerPoint Presentation</vt:lpstr>
      <vt:lpstr>PowerPoint Presentation</vt:lpstr>
      <vt:lpstr>A) The contractual measure of damages</vt:lpstr>
      <vt:lpstr>TASK</vt:lpstr>
      <vt:lpstr>2 categories of Pecuniary damages</vt:lpstr>
      <vt:lpstr>Non pecuniary damages</vt:lpstr>
      <vt:lpstr>Claiming damages</vt:lpstr>
      <vt:lpstr>That the breach caused the loss complained of</vt:lpstr>
      <vt:lpstr>That the loss was not too remote from the breach of contract</vt:lpstr>
      <vt:lpstr>Victoria Laundry v Newman Industries [1949]</vt:lpstr>
      <vt:lpstr>Jackson v Royal Bank of Scotland [2005]</vt:lpstr>
      <vt:lpstr>Summary of the remoteness of damages rules:-</vt:lpstr>
      <vt:lpstr>That he has attempted to mitigate the losses that he is claiming</vt:lpstr>
      <vt:lpstr>PowerPoint Presentation</vt:lpstr>
      <vt:lpstr>Equitable remedies</vt:lpstr>
      <vt:lpstr>Specific performance-   </vt:lpstr>
      <vt:lpstr>1. Specific performance will not be ordered where damages would be an adequate remedy</vt:lpstr>
      <vt:lpstr>2. Specific performance will not be granted if constant supervision by the court would be needed to ensure compliance with the order</vt:lpstr>
      <vt:lpstr>3. A contract of personal services</vt:lpstr>
      <vt:lpstr>4. Specific performance is subject to the principle of mutuality</vt:lpstr>
      <vt:lpstr>5. The party seeking the remedy must have conducted himself properly</vt:lpstr>
      <vt:lpstr>Injunction</vt:lpstr>
      <vt:lpstr>PowerPoint Presentation</vt:lpstr>
      <vt:lpstr>Goods contracts remedies</vt:lpstr>
      <vt:lpstr>Short term right to reject ss20-22</vt:lpstr>
      <vt:lpstr>Right to repair or replacement s23</vt:lpstr>
      <vt:lpstr>S24 RIGHT TO PRICE REDUCTION OR FINAL RIGHT TO REJECT</vt:lpstr>
      <vt:lpstr>Services contracts remedies</vt:lpstr>
      <vt:lpstr>(1) s55 – Right to repeat performance</vt:lpstr>
      <vt:lpstr>S56 – Right to price reduction</vt:lpstr>
      <vt:lpstr>Summary – CRA 2015 Remedies – Services Contracts</vt:lpstr>
      <vt:lpstr>PowerPoint Presentation</vt:lpstr>
      <vt:lpstr>Digital content contracts remedies</vt:lpstr>
      <vt:lpstr>(1) s43 – Right to repair or replacement</vt:lpstr>
      <vt:lpstr>(2) s44 – Right to price reduction</vt:lpstr>
      <vt:lpstr>(3) s45 – Right to a refund</vt:lpstr>
      <vt:lpstr>(4) s46 – Remedy for damage to device or to other digital content </vt:lpstr>
      <vt:lpstr>Summary: CRA 2015 remedies – digital content contracts</vt:lpstr>
      <vt:lpstr>PowerPoint Presentation</vt:lpstr>
      <vt:lpstr>PowerPoint Presentation</vt:lpstr>
      <vt:lpstr>Summary</vt:lpstr>
      <vt:lpstr>PowerPoint Presentation</vt:lpstr>
      <vt:lpstr>PowerPoint Presentation</vt:lpstr>
      <vt:lpstr>SELF ASSESSMENT QUESTIONS</vt:lpstr>
      <vt:lpstr>Question 1:</vt:lpstr>
      <vt:lpstr>Question 2:</vt:lpstr>
      <vt:lpstr>Question 3:</vt:lpstr>
      <vt:lpstr>Question 4:</vt:lpstr>
      <vt:lpstr>Problem Question:</vt:lpstr>
      <vt:lpstr>Answers:</vt:lpstr>
      <vt:lpstr>Answers: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Remedies for Breach of contract</dc:title>
  <dc:creator>Laura Knight</dc:creator>
  <cp:lastModifiedBy>Laura Knight</cp:lastModifiedBy>
  <cp:revision>30</cp:revision>
  <cp:lastPrinted>2018-04-12T13:50:52Z</cp:lastPrinted>
  <dcterms:created xsi:type="dcterms:W3CDTF">2018-03-27T12:46:50Z</dcterms:created>
  <dcterms:modified xsi:type="dcterms:W3CDTF">2023-03-15T21:45:46Z</dcterms:modified>
</cp:coreProperties>
</file>