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304" r:id="rId2"/>
    <p:sldId id="367" r:id="rId3"/>
    <p:sldId id="336" r:id="rId4"/>
    <p:sldId id="335" r:id="rId5"/>
    <p:sldId id="338" r:id="rId6"/>
    <p:sldId id="370" r:id="rId7"/>
    <p:sldId id="337" r:id="rId8"/>
    <p:sldId id="357" r:id="rId9"/>
    <p:sldId id="360" r:id="rId10"/>
    <p:sldId id="339" r:id="rId11"/>
    <p:sldId id="361" r:id="rId12"/>
    <p:sldId id="341" r:id="rId13"/>
    <p:sldId id="342" r:id="rId14"/>
    <p:sldId id="343" r:id="rId15"/>
    <p:sldId id="344" r:id="rId16"/>
    <p:sldId id="345" r:id="rId17"/>
    <p:sldId id="346" r:id="rId18"/>
    <p:sldId id="348" r:id="rId19"/>
    <p:sldId id="369" r:id="rId20"/>
    <p:sldId id="368" r:id="rId21"/>
    <p:sldId id="366" r:id="rId22"/>
    <p:sldId id="359" r:id="rId23"/>
    <p:sldId id="334" r:id="rId24"/>
    <p:sldId id="326" r:id="rId25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BD8084-D0D7-4B3B-B4B2-94E433C8A4E8}" v="25" dt="2025-04-15T10:03:02.5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Themed Style 1 –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349" autoAdjust="0"/>
    <p:restoredTop sz="79870" autoAdjust="0"/>
  </p:normalViewPr>
  <p:slideViewPr>
    <p:cSldViewPr>
      <p:cViewPr>
        <p:scale>
          <a:sx n="83" d="100"/>
          <a:sy n="83" d="100"/>
        </p:scale>
        <p:origin x="100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482" y="1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014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482" y="9429014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9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1" y="4714507"/>
            <a:ext cx="4985393" cy="44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9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What are the key customer segments for Zara?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Once you identify the key segments for Zara, which segment do you believe generates more revenues, and why?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29731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/>
              <a:t>What is the ACORN Segmentation System?</a:t>
            </a:r>
          </a:p>
          <a:p>
            <a:pPr>
              <a:buNone/>
            </a:pPr>
            <a:r>
              <a:rPr lang="en-GB" b="1" dirty="0"/>
              <a:t>ACORN</a:t>
            </a:r>
            <a:r>
              <a:rPr lang="en-GB" dirty="0"/>
              <a:t> stands for </a:t>
            </a:r>
            <a:r>
              <a:rPr lang="en-GB" b="1" dirty="0"/>
              <a:t>A Classification Of Residential Neighbourhoods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It is a </a:t>
            </a:r>
            <a:r>
              <a:rPr lang="en-GB" b="1" dirty="0"/>
              <a:t>geo-demographic segmentation tool</a:t>
            </a:r>
            <a:r>
              <a:rPr lang="en-GB" dirty="0"/>
              <a:t> developed by </a:t>
            </a:r>
            <a:r>
              <a:rPr lang="en-GB" b="1" dirty="0"/>
              <a:t>CACI Ltd</a:t>
            </a:r>
            <a:r>
              <a:rPr lang="en-GB" dirty="0"/>
              <a:t>, widely used in the UK.</a:t>
            </a:r>
          </a:p>
          <a:p>
            <a:pPr>
              <a:buNone/>
            </a:pPr>
            <a:r>
              <a:rPr lang="en-GB" dirty="0"/>
              <a:t>In simple terms:</a:t>
            </a:r>
            <a:br>
              <a:rPr lang="en-GB" dirty="0"/>
            </a:br>
            <a:r>
              <a:rPr lang="en-GB" dirty="0"/>
              <a:t>It categorises households and neighbourhoods based on where people live </a:t>
            </a:r>
            <a:r>
              <a:rPr lang="en-GB" b="1" dirty="0"/>
              <a:t>and what their typical lifestyles are like</a:t>
            </a:r>
            <a:r>
              <a:rPr lang="en-GB" dirty="0"/>
              <a:t>.</a:t>
            </a:r>
          </a:p>
          <a:p>
            <a:pPr>
              <a:buNone/>
            </a:pPr>
            <a:r>
              <a:rPr lang="en-GB" dirty="0"/>
              <a:t>ACORN uses data such as: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Income levels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Housing types (detached house vs. apartment)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Employment status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Family structure (young singles, families with kids, retirees)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Lifestyle factors (consumer behaviour, spending patterns)</a:t>
            </a:r>
          </a:p>
          <a:p>
            <a:pPr>
              <a:buNone/>
            </a:pPr>
            <a:r>
              <a:rPr lang="en-GB" b="1" dirty="0"/>
              <a:t>How does it work?</a:t>
            </a:r>
          </a:p>
          <a:p>
            <a:pPr>
              <a:buNone/>
            </a:pPr>
            <a:r>
              <a:rPr lang="en-GB" dirty="0"/>
              <a:t>ACORN divides the population into: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5 main groups</a:t>
            </a:r>
            <a:r>
              <a:rPr lang="en-GB" dirty="0"/>
              <a:t> (e.g., Affluent Achievers, Rising Prosperity, Comfortable Communities, Financially Stretched, Urban Adversity)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and then breaks these down into </a:t>
            </a:r>
            <a:r>
              <a:rPr lang="en-GB" b="1" dirty="0"/>
              <a:t>about 56 detailed sub-groups</a:t>
            </a:r>
            <a:r>
              <a:rPr lang="en-GB" dirty="0"/>
              <a:t> for finer granularity.</a:t>
            </a:r>
          </a:p>
          <a:p>
            <a:pPr>
              <a:buNone/>
            </a:pPr>
            <a:r>
              <a:rPr lang="en-GB" dirty="0"/>
              <a:t>For example: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“Lavish Lifestyles” (wealthy suburbs)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“Student Life” (young renters near universities)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“Struggling Estates” (low-income urban areas)</a:t>
            </a:r>
          </a:p>
          <a:p>
            <a:pPr>
              <a:buNone/>
            </a:pPr>
            <a:r>
              <a:rPr lang="en-GB" b="1" dirty="0"/>
              <a:t>What does this mean for marketers?</a:t>
            </a:r>
          </a:p>
          <a:p>
            <a:pPr>
              <a:buNone/>
            </a:pPr>
            <a:r>
              <a:rPr lang="en-GB" dirty="0"/>
              <a:t>Marketers, retailers, local councils, and property developers use ACORN to: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Understand </a:t>
            </a:r>
            <a:r>
              <a:rPr lang="en-GB" b="1" dirty="0"/>
              <a:t>who lives where</a:t>
            </a:r>
            <a:r>
              <a:rPr lang="en-GB" dirty="0"/>
              <a:t> and what typical households are like in a given postcode area.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Target advertising and promotions more precisely.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Choose locations for new stores or services.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Tailor products and communications to neighbourhood lifestyles.</a:t>
            </a:r>
          </a:p>
          <a:p>
            <a:r>
              <a:rPr lang="en-GB" b="1" dirty="0"/>
              <a:t>Example:</a:t>
            </a:r>
            <a:br>
              <a:rPr lang="en-GB" dirty="0"/>
            </a:br>
            <a:r>
              <a:rPr lang="en-GB" dirty="0"/>
              <a:t>A high-end furniture brand might focus its direct mail or local advertising budget on postcodes identified by ACORN as “Affluent Achievers” — avoiding spending on low-yield areas.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53180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To ensure segmentation is meaningful and beneficial, market segments must meet the following criteria: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Measurable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– The segment’s size, purchasing power, and characteristics can be quantified.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Accessible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– The segment can be effectively reached and served.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Substantial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– The segment is large or profitable enough to justify targeting.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Differentiable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– Each segment responds uniquely to marketing efforts and strategies.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Actionable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– Practical marketing programs can be developed to attract and serve the segment.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987118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Strategic segmentation </a:t>
            </a:r>
            <a:r>
              <a:rPr lang="en-GB" dirty="0"/>
              <a:t>is related to management concerns for strategic intent and corporate mission, based on product/service uses and customers benefits.</a:t>
            </a:r>
          </a:p>
          <a:p>
            <a:r>
              <a:rPr lang="en-GB" b="1" dirty="0"/>
              <a:t>Managerial segmentation </a:t>
            </a:r>
            <a:r>
              <a:rPr lang="en-GB" dirty="0"/>
              <a:t>is concerned primarily with planning and allocating resources such as budgets and personnel to market targets</a:t>
            </a:r>
          </a:p>
          <a:p>
            <a:r>
              <a:rPr lang="en-GB" b="1" dirty="0"/>
              <a:t>Operational segmentation </a:t>
            </a:r>
            <a:r>
              <a:rPr lang="en-GB" dirty="0"/>
              <a:t>focuses on the issue of aiming marketing communications and selling efforts into the distribution channels that reach and influence market targets.</a:t>
            </a:r>
          </a:p>
          <a:p>
            <a:r>
              <a:rPr lang="en-GB" sz="1200" dirty="0"/>
              <a:t>(Hooley et al., 2020) 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11991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Example of micromarketing -&gt; 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individual marketing.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23800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GB" b="1" dirty="0"/>
              <a:t>Product Quality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Refers to the overall durability, reliability, precision, and consistency of the product.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i="1" dirty="0"/>
              <a:t>E.g., Toyota positions on reliability; Rolex on luxury craftsmanship.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Price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How the product is positioned in terms of affordability, value-for-money, or premium pricing.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i="1" dirty="0"/>
              <a:t>E.g., Walmart (low price), Apple (premium pricing).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Product Features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Specific, functional benefits and attributes that </a:t>
            </a:r>
            <a:r>
              <a:rPr lang="en-GB" dirty="0" err="1"/>
              <a:t>fulfill</a:t>
            </a:r>
            <a:r>
              <a:rPr lang="en-GB" dirty="0"/>
              <a:t> customer needs.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i="1" dirty="0"/>
              <a:t>E.g., Samsung phones emphasize camera and screen innovations.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User Imagery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The type of user the brand appeals to or is associated with.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i="1" dirty="0"/>
              <a:t>E.g., Harley-Davidson appeals to rugged, free-spirited individuals.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Usage Occasions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Positioning based on when or how the product is used.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i="1" dirty="0"/>
              <a:t>E.g., Gatorade for athletic performance, Red Bull for energy boosts.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Product Class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Sometimes a brand positions itself as a leader in a different category.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i="1" dirty="0"/>
              <a:t>E.g., margarine as a healthier alternative to butter.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Competitor-Based Positioning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Direct comparison or differentiation from a key competitor.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i="1" dirty="0"/>
              <a:t>E.g., Pepsi vs. Coca-Cola; Avis’s “We try harder” campaign vs. Hertz.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Cultural Symbols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Using culturally resonant imagery or national identity to build position.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i="1" dirty="0"/>
              <a:t>E.g., Swiss watches = precision; Levi’s = American ruggedness.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Emotional Benefits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Emotional value the brand gives beyond functional benefits.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i="1" dirty="0"/>
              <a:t>E.g., Dove positions around self-esteem and inner beauty.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Sustainability/Ethics</a:t>
            </a:r>
            <a:r>
              <a:rPr lang="en-GB" dirty="0"/>
              <a:t> </a:t>
            </a:r>
            <a:r>
              <a:rPr lang="en-GB" i="1" dirty="0"/>
              <a:t>(Increasingly recognized)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Positioning based on environmental or ethical practices.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/>
              <a:t>E.g., Patagonia positions on environmental activism and product responsibility.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71952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This diagram illustrates the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strategic positioning process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- a step-by-step guide that businesses use to determine how they want their product or brand to be perceived in the market relative to competitors. Here's a breakdown of each step: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1. Determine the competition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Identify who your competitors are in the market.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This can include direct competitors (offering similar products/services) and indirect ones (satisfying the same customer need in a different way).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2. Determine the competitive dimensions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Pinpoint the key factors or attributes that differentiate competitors.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Examples include price, quality, innovation, customer service, sustainability, etc.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These dimensions are what customers consider when choosing between options.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3. Determine the competitors’ positions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Understand how your competitors are positioned on those competitive dimensions.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For example, a competitor might be seen as high-end and innovative, or budget-friendly and basic.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4. Determine the customers’ positions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Identify where customers currently see your brand and others.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This often involves market research, such as surveys or perceptual mapping, to understand customer perceptions and preferences.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5. Decide on the positioning to adopt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Based on the insights above, decide how you want your brand or product to be positioned.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Aim for a unique, desirable, and credible position that resonates with your target market and sets you apart from competitors.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6. Track the position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Regularly monitor your positioning to ensure it remains effective and relevant.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Markets and perceptions shift, so this step ensures your strategy stays on point.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71018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55602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Segmentation, Targeting, and Positioning</a:t>
            </a:r>
            <a:br>
              <a:rPr lang="en-GB" altLang="en-US" sz="4400" b="1">
                <a:solidFill>
                  <a:schemeClr val="tx1"/>
                </a:solidFill>
              </a:rPr>
            </a:br>
            <a:r>
              <a:rPr lang="en-GB" altLang="en-US" b="1"/>
              <a:t>LCMB7024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    </a:t>
            </a:r>
            <a:r>
              <a:rPr lang="en-GB" altLang="en-US" sz="2400" b="1" dirty="0"/>
              <a:t>Week 3 – Session 1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78500-F67A-DD52-A87F-93A3E4416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Content of the Session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A4CBB-E092-3ACE-1F9A-B6DCECCA6C8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2000" dirty="0"/>
              <a:t>Designing a Value Driven Marketing Strategy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Customer Driven Marketing Strategy (STDP)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Segmenting Customer Market</a:t>
            </a:r>
          </a:p>
          <a:p>
            <a:pPr lvl="1"/>
            <a:r>
              <a:rPr lang="en-GB" sz="2000" dirty="0"/>
              <a:t>Customer Segmentation Variables</a:t>
            </a:r>
          </a:p>
          <a:p>
            <a:pPr lvl="1"/>
            <a:r>
              <a:rPr lang="en-GB" sz="2000" dirty="0"/>
              <a:t>Multiple Segmentation Bases</a:t>
            </a:r>
          </a:p>
          <a:p>
            <a:pPr lvl="1"/>
            <a:r>
              <a:rPr lang="en-GB" sz="2000" dirty="0"/>
              <a:t>Requirements for Effective Segmentation</a:t>
            </a:r>
          </a:p>
          <a:p>
            <a:pPr lvl="1"/>
            <a:r>
              <a:rPr lang="en-GB" sz="2000" dirty="0"/>
              <a:t>Market Segmentation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234DCD-62AB-4832-2B53-A3ADB8AA78C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 startAt="4"/>
            </a:pPr>
            <a:r>
              <a:rPr lang="en-GB" sz="2000" dirty="0"/>
              <a:t>Market Targeting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en-GB" sz="2000" dirty="0"/>
              <a:t>Target Market Segments</a:t>
            </a:r>
          </a:p>
          <a:p>
            <a:pPr lvl="1"/>
            <a:r>
              <a:rPr lang="en-GB" sz="2000" dirty="0"/>
              <a:t>Undifferentiated Marketing </a:t>
            </a:r>
          </a:p>
          <a:p>
            <a:pPr lvl="1"/>
            <a:r>
              <a:rPr lang="en-GB" sz="2000" dirty="0"/>
              <a:t>Differentiated marketing </a:t>
            </a:r>
          </a:p>
          <a:p>
            <a:pPr lvl="1"/>
            <a:r>
              <a:rPr lang="en-GB" sz="2000" dirty="0"/>
              <a:t>Concentrated marketing </a:t>
            </a:r>
          </a:p>
          <a:p>
            <a:pPr lvl="1"/>
            <a:r>
              <a:rPr lang="en-GB" sz="2000" dirty="0"/>
              <a:t>Micromarketing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en-GB" sz="2000" dirty="0"/>
              <a:t>Differentiation and Positioning 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en-GB" sz="2000" dirty="0"/>
              <a:t>Example of Positioning for Leisure Centres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8B9D43-11C7-0F7F-318A-489E0EF22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8714E3-3F4D-4C17-4063-02F9A647EF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19314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091F1-E7A1-6A94-D421-A3C31C4677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Designing a Value Driven 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29F1D-0482-688D-70CC-69562DA20E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At its core,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marketing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 revolves around two fundamental questions: </a:t>
            </a:r>
          </a:p>
          <a:p>
            <a:pPr marL="0" indent="0">
              <a:buNone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While these questions may seem straightforward, finding effective answers is often challenging. The ultimate objective is to deliver greater value to our customers than our competitors can.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8E29C5-C19F-53C6-D371-B3C72D144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3E876D-661F-163C-A442-678BC0E69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6" name="Call-out: Double Bent Line 5">
            <a:extLst>
              <a:ext uri="{FF2B5EF4-FFF2-40B4-BE49-F238E27FC236}">
                <a16:creationId xmlns:a16="http://schemas.microsoft.com/office/drawing/2014/main" id="{DFF58952-B266-A2E6-2966-54C52E5793B6}"/>
              </a:ext>
            </a:extLst>
          </p:cNvPr>
          <p:cNvSpPr/>
          <p:nvPr/>
        </p:nvSpPr>
        <p:spPr>
          <a:xfrm>
            <a:off x="2123728" y="3933057"/>
            <a:ext cx="5148064" cy="1584176"/>
          </a:xfrm>
          <a:prstGeom prst="borderCallout3">
            <a:avLst>
              <a:gd name="adj1" fmla="val 41231"/>
              <a:gd name="adj2" fmla="val 100423"/>
              <a:gd name="adj3" fmla="val 39408"/>
              <a:gd name="adj4" fmla="val 134707"/>
              <a:gd name="adj5" fmla="val -102326"/>
              <a:gd name="adj6" fmla="val 134693"/>
              <a:gd name="adj7" fmla="val -121566"/>
              <a:gd name="adj8" fmla="val 80199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514350" indent="-514350">
              <a:buAutoNum type="arabicParenBoth"/>
            </a:pPr>
            <a:r>
              <a:rPr lang="en-GB" sz="2400" b="1" i="0" u="none" strike="noStrike" dirty="0">
                <a:solidFill>
                  <a:srgbClr val="FF0000"/>
                </a:solidFill>
                <a:effectLst/>
              </a:rPr>
              <a:t>Who are our target customers? </a:t>
            </a:r>
          </a:p>
          <a:p>
            <a:pPr marL="514350" indent="-514350">
              <a:buAutoNum type="arabicParenBoth"/>
            </a:pPr>
            <a:r>
              <a:rPr lang="en-GB" sz="2400" b="1" i="0" u="none" strike="noStrike" dirty="0">
                <a:solidFill>
                  <a:srgbClr val="FF0000"/>
                </a:solidFill>
                <a:effectLst/>
              </a:rPr>
              <a:t>How can we best meet their needs?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FE9E07B-B388-CB7F-BFA2-9899198D91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166" y="4509120"/>
            <a:ext cx="1755546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802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646E7-56FD-7B13-AAC7-7312F2D4A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Customer Driven Marketing Strategy (STDP)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1F70CD-4882-A54C-13A6-A8327FD7F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A6FFF4-D7E9-0A73-43FC-67938B6FC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9" name="Content Placeholder 8" descr="A diagram of a customer relationship&#10;&#10;Description automatically generated">
            <a:extLst>
              <a:ext uri="{FF2B5EF4-FFF2-40B4-BE49-F238E27FC236}">
                <a16:creationId xmlns:a16="http://schemas.microsoft.com/office/drawing/2014/main" id="{EFBD5D41-0F0D-2286-739A-0CF8CD5EFF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1684334"/>
            <a:ext cx="8435975" cy="3616874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9815DA1-DC4A-10FD-4CD9-A3C2FD7AA1CB}"/>
              </a:ext>
            </a:extLst>
          </p:cNvPr>
          <p:cNvSpPr txBox="1"/>
          <p:nvPr/>
        </p:nvSpPr>
        <p:spPr>
          <a:xfrm>
            <a:off x="3707904" y="5262500"/>
            <a:ext cx="1994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(Kotler 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al.,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2020)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CBCD88-F73B-DEF4-C838-234EDD9EDA2B}"/>
              </a:ext>
            </a:extLst>
          </p:cNvPr>
          <p:cNvSpPr txBox="1"/>
          <p:nvPr/>
        </p:nvSpPr>
        <p:spPr>
          <a:xfrm>
            <a:off x="179512" y="1700808"/>
            <a:ext cx="49285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latin typeface="+mn-lt"/>
              </a:rPr>
              <a:t>Designing a customer driven marketing strategy. </a:t>
            </a:r>
          </a:p>
        </p:txBody>
      </p:sp>
    </p:spTree>
    <p:extLst>
      <p:ext uri="{BB962C8B-B14F-4D97-AF65-F5344CB8AC3E}">
        <p14:creationId xmlns:p14="http://schemas.microsoft.com/office/powerpoint/2010/main" val="2314141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3012E-D30A-8DEE-3BBA-151C82F9D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Segmenting Customer Market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CE6DFF-A52F-5A14-EAF7-BC5A18728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Market segmentation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is the process of breaking down a broad market into smaller, more defined groups of consumers. </a:t>
            </a:r>
          </a:p>
          <a:p>
            <a:r>
              <a:rPr lang="en-US" altLang="en-US" sz="2800" dirty="0"/>
              <a:t>Advantages of customer segmentation</a:t>
            </a:r>
            <a:r>
              <a:rPr lang="en-GB" altLang="en-US" sz="2800" dirty="0">
                <a:solidFill>
                  <a:srgbClr val="000000"/>
                </a:solidFill>
              </a:rPr>
              <a:t>:</a:t>
            </a:r>
          </a:p>
          <a:p>
            <a:pPr lvl="1" eaLnBrk="1" hangingPunct="1"/>
            <a:r>
              <a:rPr lang="en-GB" dirty="0"/>
              <a:t>More efficient resource allocation</a:t>
            </a:r>
          </a:p>
          <a:p>
            <a:pPr lvl="1" eaLnBrk="1" hangingPunct="1"/>
            <a:r>
              <a:rPr lang="en-GB" dirty="0"/>
              <a:t>Better understanding of customer needs more </a:t>
            </a:r>
          </a:p>
          <a:p>
            <a:pPr lvl="1" eaLnBrk="1" hangingPunct="1"/>
            <a:r>
              <a:rPr lang="en-GB" dirty="0"/>
              <a:t>Accurate marketing strategies</a:t>
            </a:r>
            <a:endParaRPr lang="en-GB" i="0" u="none" strike="noStrike" dirty="0">
              <a:solidFill>
                <a:srgbClr val="000000"/>
              </a:solidFill>
              <a:effectLst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E5D7A-7D22-2A9A-147E-F00812FDC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619102-3A68-36D4-BB4E-F672A0F457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6" name="Picture 2" descr="Market Segmentation | EurekaFacts">
            <a:extLst>
              <a:ext uri="{FF2B5EF4-FFF2-40B4-BE49-F238E27FC236}">
                <a16:creationId xmlns:a16="http://schemas.microsoft.com/office/drawing/2014/main" id="{F5A5EEA5-B32E-E369-B60D-F6B8334450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3467" y="4657685"/>
            <a:ext cx="1213333" cy="908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0323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F3E164-6D73-2E14-D402-E2640DEB9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4C5587-CF30-1EC0-85CD-9CFED16D8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C3D33C15-4DBD-4876-B35D-C3D3CCDD38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0479524"/>
              </p:ext>
            </p:extLst>
          </p:nvPr>
        </p:nvGraphicFramePr>
        <p:xfrm>
          <a:off x="143508" y="527260"/>
          <a:ext cx="8856984" cy="6137498"/>
        </p:xfrm>
        <a:graphic>
          <a:graphicData uri="http://schemas.openxmlformats.org/drawingml/2006/table">
            <a:tbl>
              <a:tblPr firstRow="1" firstCol="1" bandRow="1">
                <a:tableStyleId>{35758FB7-9AC5-4552-8A53-C91805E547FA}</a:tableStyleId>
              </a:tblPr>
              <a:tblGrid>
                <a:gridCol w="1872208">
                  <a:extLst>
                    <a:ext uri="{9D8B030D-6E8A-4147-A177-3AD203B41FA5}">
                      <a16:colId xmlns:a16="http://schemas.microsoft.com/office/drawing/2014/main" val="3188684420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1852904033"/>
                    </a:ext>
                  </a:extLst>
                </a:gridCol>
                <a:gridCol w="1728192">
                  <a:extLst>
                    <a:ext uri="{9D8B030D-6E8A-4147-A177-3AD203B41FA5}">
                      <a16:colId xmlns:a16="http://schemas.microsoft.com/office/drawing/2014/main" val="4028538791"/>
                    </a:ext>
                  </a:extLst>
                </a:gridCol>
                <a:gridCol w="3816424">
                  <a:extLst>
                    <a:ext uri="{9D8B030D-6E8A-4147-A177-3AD203B41FA5}">
                      <a16:colId xmlns:a16="http://schemas.microsoft.com/office/drawing/2014/main" val="1116715390"/>
                    </a:ext>
                  </a:extLst>
                </a:gridCol>
              </a:tblGrid>
              <a:tr h="3755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chemeClr val="tx1"/>
                          </a:solidFill>
                          <a:effectLst/>
                        </a:rPr>
                        <a:t>Segment</a:t>
                      </a:r>
                      <a:endParaRPr lang="en-GB" sz="1600" b="1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>
                          <a:solidFill>
                            <a:schemeClr val="tx1"/>
                          </a:solidFill>
                          <a:effectLst/>
                        </a:rPr>
                        <a:t>Example Models</a:t>
                      </a:r>
                      <a:endParaRPr lang="en-GB" sz="1600" b="1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chemeClr val="tx1"/>
                          </a:solidFill>
                          <a:effectLst/>
                        </a:rPr>
                        <a:t>Key Focus</a:t>
                      </a:r>
                      <a:endParaRPr lang="en-GB" sz="1600" b="1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chemeClr val="tx1"/>
                          </a:solidFill>
                          <a:effectLst/>
                        </a:rPr>
                        <a:t>How Mercedes Adjusts Resource Allocation</a:t>
                      </a:r>
                      <a:endParaRPr lang="en-GB" sz="1600" b="1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extLst>
                  <a:ext uri="{0D108BD9-81ED-4DB2-BD59-A6C34878D82A}">
                    <a16:rowId xmlns:a16="http://schemas.microsoft.com/office/drawing/2014/main" val="1559940573"/>
                  </a:ext>
                </a:extLst>
              </a:tr>
              <a:tr h="12723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chemeClr val="tx1"/>
                          </a:solidFill>
                          <a:effectLst/>
                        </a:rPr>
                        <a:t>Entry-Level Luxury Buyers (Young Professionals)</a:t>
                      </a:r>
                      <a:endParaRPr lang="en-GB" sz="1600" b="1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>
                          <a:solidFill>
                            <a:schemeClr val="tx1"/>
                          </a:solidFill>
                          <a:effectLst/>
                        </a:rPr>
                        <a:t>A-Class, CLA</a:t>
                      </a:r>
                      <a:endParaRPr lang="en-GB" sz="16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>
                          <a:solidFill>
                            <a:schemeClr val="tx1"/>
                          </a:solidFill>
                          <a:effectLst/>
                        </a:rPr>
                        <a:t>Affordable prestige, sporty design, attracting younger demographics</a:t>
                      </a:r>
                      <a:endParaRPr lang="en-GB" sz="16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>
                          <a:solidFill>
                            <a:schemeClr val="tx1"/>
                          </a:solidFill>
                          <a:effectLst/>
                        </a:rPr>
                        <a:t>- Invests more in digital marketing (social media, influencers)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>
                          <a:solidFill>
                            <a:schemeClr val="tx1"/>
                          </a:solidFill>
                          <a:effectLst/>
                        </a:rPr>
                        <a:t>- Focus on cost-efficient production for lower price points </a:t>
                      </a:r>
                      <a:endParaRPr lang="en-GB" sz="16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extLst>
                  <a:ext uri="{0D108BD9-81ED-4DB2-BD59-A6C34878D82A}">
                    <a16:rowId xmlns:a16="http://schemas.microsoft.com/office/drawing/2014/main" val="2386172047"/>
                  </a:ext>
                </a:extLst>
              </a:tr>
              <a:tr h="10815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>
                          <a:solidFill>
                            <a:schemeClr val="tx1"/>
                          </a:solidFill>
                          <a:effectLst/>
                        </a:rPr>
                        <a:t>Premium Business &amp; Family Buyers</a:t>
                      </a:r>
                      <a:endParaRPr lang="en-GB" sz="1600" b="1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>
                          <a:solidFill>
                            <a:schemeClr val="tx1"/>
                          </a:solidFill>
                          <a:effectLst/>
                        </a:rPr>
                        <a:t>C-Class, E-Class, GLC, GLE</a:t>
                      </a:r>
                      <a:endParaRPr lang="en-GB" sz="16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>
                          <a:solidFill>
                            <a:schemeClr val="tx1"/>
                          </a:solidFill>
                          <a:effectLst/>
                        </a:rPr>
                        <a:t>Comfort, safety, status, practicality</a:t>
                      </a:r>
                      <a:endParaRPr lang="en-GB" sz="16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>
                          <a:solidFill>
                            <a:schemeClr val="tx1"/>
                          </a:solidFill>
                          <a:effectLst/>
                        </a:rPr>
                        <a:t>- Balanced spend across R&amp;D for comfort and safety tech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>
                          <a:solidFill>
                            <a:schemeClr val="tx1"/>
                          </a:solidFill>
                          <a:effectLst/>
                        </a:rPr>
                        <a:t>- Strong dealership support &amp; test drive campaigns </a:t>
                      </a:r>
                      <a:endParaRPr lang="en-GB" sz="16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extLst>
                  <a:ext uri="{0D108BD9-81ED-4DB2-BD59-A6C34878D82A}">
                    <a16:rowId xmlns:a16="http://schemas.microsoft.com/office/drawing/2014/main" val="770513721"/>
                  </a:ext>
                </a:extLst>
              </a:tr>
              <a:tr h="953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>
                          <a:solidFill>
                            <a:schemeClr val="tx1"/>
                          </a:solidFill>
                          <a:effectLst/>
                        </a:rPr>
                        <a:t>High-Net-Worth Luxury Enthusiasts</a:t>
                      </a:r>
                      <a:endParaRPr lang="en-GB" sz="1600" b="1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>
                          <a:solidFill>
                            <a:schemeClr val="tx1"/>
                          </a:solidFill>
                          <a:effectLst/>
                        </a:rPr>
                        <a:t>S-Class, Maybach, AMG</a:t>
                      </a:r>
                      <a:endParaRPr lang="en-GB" sz="16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>
                          <a:solidFill>
                            <a:schemeClr val="tx1"/>
                          </a:solidFill>
                          <a:effectLst/>
                        </a:rPr>
                        <a:t>Ultimate luxury, exclusivity, performance</a:t>
                      </a:r>
                      <a:endParaRPr lang="en-GB" sz="16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</a:rPr>
                        <a:t>Exclusive events and personalised customer service 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</a:rPr>
                        <a:t>Limited production for exclusivity, high margin focus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extLst>
                  <a:ext uri="{0D108BD9-81ED-4DB2-BD59-A6C34878D82A}">
                    <a16:rowId xmlns:a16="http://schemas.microsoft.com/office/drawing/2014/main" val="3417181000"/>
                  </a:ext>
                </a:extLst>
              </a:tr>
              <a:tr h="17923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chemeClr val="tx1"/>
                          </a:solidFill>
                          <a:effectLst/>
                        </a:rPr>
                        <a:t>Sustainability-Oriented, Tech-Savvy Buyers</a:t>
                      </a:r>
                      <a:endParaRPr lang="en-GB" sz="1600" b="1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</a:rPr>
                        <a:t>EQS, EQC, EQE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</a:rPr>
                        <a:t>Eco-friendly tech, luxury without emissions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</a:rPr>
                        <a:t>- Major R&amp;D investment in EV technology and battery development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</a:rPr>
                        <a:t>- Marketing spend highlights sustainability credentials and innovation 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129" marR="46129" marT="0" marB="0"/>
                </a:tc>
                <a:extLst>
                  <a:ext uri="{0D108BD9-81ED-4DB2-BD59-A6C34878D82A}">
                    <a16:rowId xmlns:a16="http://schemas.microsoft.com/office/drawing/2014/main" val="3927162386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654413F1-608B-B6EB-9746-5B735908A4E6}"/>
              </a:ext>
            </a:extLst>
          </p:cNvPr>
          <p:cNvSpPr txBox="1"/>
          <p:nvPr/>
        </p:nvSpPr>
        <p:spPr>
          <a:xfrm>
            <a:off x="1535" y="124792"/>
            <a:ext cx="7776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Table: Mercedes example of segmentation, focus, and resource allocation </a:t>
            </a:r>
          </a:p>
        </p:txBody>
      </p:sp>
    </p:spTree>
    <p:extLst>
      <p:ext uri="{BB962C8B-B14F-4D97-AF65-F5344CB8AC3E}">
        <p14:creationId xmlns:p14="http://schemas.microsoft.com/office/powerpoint/2010/main" val="5331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5A35D-6207-0931-F749-5F2803A19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Customer Segmentation Variables</a:t>
            </a:r>
          </a:p>
        </p:txBody>
      </p:sp>
      <p:pic>
        <p:nvPicPr>
          <p:cNvPr id="7" name="Content Placeholder 6" descr="A close-up of a list of words&#10;&#10;Description automatically generated">
            <a:extLst>
              <a:ext uri="{FF2B5EF4-FFF2-40B4-BE49-F238E27FC236}">
                <a16:creationId xmlns:a16="http://schemas.microsoft.com/office/drawing/2014/main" id="{A7446E1D-A64A-B7EA-3ABF-A94D73D06C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1700808"/>
            <a:ext cx="9073008" cy="307408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2CC2B7-FE0A-EBF4-401A-C9A6CB121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1F8248-8942-31A8-EF6B-00959E3A9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FE6434-DB45-6464-F188-E676CA1CDAB2}"/>
              </a:ext>
            </a:extLst>
          </p:cNvPr>
          <p:cNvSpPr txBox="1"/>
          <p:nvPr/>
        </p:nvSpPr>
        <p:spPr>
          <a:xfrm>
            <a:off x="3491880" y="5262500"/>
            <a:ext cx="1994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(Kotler 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al.,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8218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5C2EB3-BBF1-CCDA-D246-4DF6E82D9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5B13CE-35B7-28C7-C68A-4F66FB124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5124" name="Picture 4" descr="Zara Target Market: Brand Analysis &amp; Marketing Strategy | Start.io">
            <a:extLst>
              <a:ext uri="{FF2B5EF4-FFF2-40B4-BE49-F238E27FC236}">
                <a16:creationId xmlns:a16="http://schemas.microsoft.com/office/drawing/2014/main" id="{1E8251F4-D818-8A9E-2DC9-239B4232BB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32656"/>
            <a:ext cx="6264696" cy="361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Zara Clothing Sale Ad - Advert Gallery">
            <a:extLst>
              <a:ext uri="{FF2B5EF4-FFF2-40B4-BE49-F238E27FC236}">
                <a16:creationId xmlns:a16="http://schemas.microsoft.com/office/drawing/2014/main" id="{99CEAF68-7CB7-58DC-E77E-2D25E7A6E8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2060848"/>
            <a:ext cx="2520280" cy="361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829667B6-3E96-2804-ECE4-ABED547CF4C7}"/>
              </a:ext>
            </a:extLst>
          </p:cNvPr>
          <p:cNvSpPr/>
          <p:nvPr/>
        </p:nvSpPr>
        <p:spPr>
          <a:xfrm>
            <a:off x="107504" y="443804"/>
            <a:ext cx="2615792" cy="1257003"/>
          </a:xfrm>
          <a:prstGeom prst="wedgeRoundRectCallou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Q1: What are the key customer segments for Zara?</a:t>
            </a:r>
            <a:endParaRPr lang="en-GB" sz="2000" dirty="0"/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1379D8CD-1A93-5B3A-1555-042B0B4240A8}"/>
              </a:ext>
            </a:extLst>
          </p:cNvPr>
          <p:cNvSpPr/>
          <p:nvPr/>
        </p:nvSpPr>
        <p:spPr>
          <a:xfrm>
            <a:off x="3203848" y="4005064"/>
            <a:ext cx="5256584" cy="1477328"/>
          </a:xfrm>
          <a:prstGeom prst="wedgeRoundRectCallou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+mn-lt"/>
              </a:rPr>
              <a:t>Q2: Once you identify the key segments for Zara, which segment do you believe generates more revenues, and why?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396756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270D6-DC81-524C-9CA2-AD1401236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Multiple Segmentation Bases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B8EAC-46E8-AEFD-12CB-25B68F81B2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496" y="1600201"/>
            <a:ext cx="4746376" cy="3989040"/>
          </a:xfrm>
        </p:spPr>
        <p:txBody>
          <a:bodyPr wrap="square" anchor="t"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2200" b="1" dirty="0"/>
              <a:t>Marketers use multiple segmentation base </a:t>
            </a:r>
            <a:r>
              <a:rPr lang="en-GB" sz="2000" dirty="0"/>
              <a:t>- geographic, demographic, lifestyle, and behavioural data - to define precise target groups, often leveraging multivariable segmentation systems from companies like Nielsen and Experian.</a:t>
            </a:r>
          </a:p>
          <a:p>
            <a:pPr>
              <a:lnSpc>
                <a:spcPct val="90000"/>
              </a:lnSpc>
            </a:pPr>
            <a:r>
              <a:rPr lang="en-GB" sz="2200" b="1" dirty="0"/>
              <a:t>ACORN Segmentation System</a:t>
            </a:r>
            <a:r>
              <a:rPr lang="en-GB" sz="2200" dirty="0"/>
              <a:t>: </a:t>
            </a:r>
            <a:r>
              <a:rPr lang="en-GB" sz="2000" dirty="0"/>
              <a:t>ACORN, developed by CACI Ltd, is a UK-based geo-demographic segmentation system that categorises populations into five main groups and 56 subtypes based on lifestyle and neighbourhood characteristics.</a:t>
            </a: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pic>
        <p:nvPicPr>
          <p:cNvPr id="11" name="Picture 10" descr="A screenshot of a list of housing&#10;&#10;Description automatically generated">
            <a:extLst>
              <a:ext uri="{FF2B5EF4-FFF2-40B4-BE49-F238E27FC236}">
                <a16:creationId xmlns:a16="http://schemas.microsoft.com/office/drawing/2014/main" id="{6223ABDB-0C68-8918-2CC9-0BE5579E40A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7641" y="1600201"/>
            <a:ext cx="4238535" cy="3825277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072876-89B3-5FCE-76F7-91EFF0DCCC7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22/06/2025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0400FC-9678-C1CD-9075-4FE6C8FAF77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5D9B77-D763-AF2F-BE8F-E74EBE166776}"/>
              </a:ext>
            </a:extLst>
          </p:cNvPr>
          <p:cNvSpPr txBox="1"/>
          <p:nvPr/>
        </p:nvSpPr>
        <p:spPr>
          <a:xfrm>
            <a:off x="6012160" y="5425479"/>
            <a:ext cx="18453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(Hooley et al., 2020) </a:t>
            </a:r>
          </a:p>
        </p:txBody>
      </p:sp>
    </p:spTree>
    <p:extLst>
      <p:ext uri="{BB962C8B-B14F-4D97-AF65-F5344CB8AC3E}">
        <p14:creationId xmlns:p14="http://schemas.microsoft.com/office/powerpoint/2010/main" val="41471655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38B43-8862-EC38-C153-E38FB27D4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Requirements for Effective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9ED92-4E12-14DC-4FF8-DBAC15D2A9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To ensure segmentation is meaningful and beneficial, market segments must meet the following criteria: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Measurable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Accessible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Substantial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Differentiable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Actionable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400" b="0" i="0" u="none" strike="noStrike" dirty="0">
              <a:solidFill>
                <a:srgbClr val="000000"/>
              </a:solidFill>
              <a:effectLst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76BDCE-9810-6B1B-D3D2-46BE81DE7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2E7947-D587-A08D-4B48-A81427603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37506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A62E-CBE5-A9E2-EC27-447A740CB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Implementing Market Segmentation</a:t>
            </a:r>
          </a:p>
        </p:txBody>
      </p:sp>
      <p:pic>
        <p:nvPicPr>
          <p:cNvPr id="7" name="Content Placeholder 6" descr="A diagram of a business process&#10;&#10;Description automatically generated">
            <a:extLst>
              <a:ext uri="{FF2B5EF4-FFF2-40B4-BE49-F238E27FC236}">
                <a16:creationId xmlns:a16="http://schemas.microsoft.com/office/drawing/2014/main" id="{86C38D7F-047E-1F9F-0DE6-AB3A89DFFB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56792"/>
            <a:ext cx="7848872" cy="4032448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B9BD7A-3ABF-89B1-3949-C383D303E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4D2908-3661-CD46-BD5F-0D6C6A9DE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855BC2-E00A-A3E8-09EC-AB8C82014902}"/>
              </a:ext>
            </a:extLst>
          </p:cNvPr>
          <p:cNvSpPr txBox="1"/>
          <p:nvPr/>
        </p:nvSpPr>
        <p:spPr>
          <a:xfrm>
            <a:off x="3779912" y="5394702"/>
            <a:ext cx="20906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(Hooley et al., 2020) </a:t>
            </a:r>
          </a:p>
        </p:txBody>
      </p:sp>
    </p:spTree>
    <p:extLst>
      <p:ext uri="{BB962C8B-B14F-4D97-AF65-F5344CB8AC3E}">
        <p14:creationId xmlns:p14="http://schemas.microsoft.com/office/powerpoint/2010/main" val="7951039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E1BF4-3E68-80D1-722C-92039D3BE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 Targeting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ACA24-D1B7-47A1-16E8-B93AE7D049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company must now assess the different market segments and determine which ones it can serve most effectively.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69137E-C6B0-C6D4-C8EF-CCAF30B00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F3C099-E35B-5B03-B1F9-13F0EB940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4098" name="Picture 2" descr="Target Market: Definition, Purpose ...">
            <a:extLst>
              <a:ext uri="{FF2B5EF4-FFF2-40B4-BE49-F238E27FC236}">
                <a16:creationId xmlns:a16="http://schemas.microsoft.com/office/drawing/2014/main" id="{C7E655A2-17D0-4D77-DD90-1DAB595742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193133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01835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AB2C8-61AE-5AA4-362F-16DCCA2A6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Target Market Segments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F04192-85D2-9FBA-5F48-F4B3ACA44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1FF818-C531-B37D-73A8-C32478DE71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DD9F5D-3A89-3162-A3CD-A678910B1E8A}"/>
              </a:ext>
            </a:extLst>
          </p:cNvPr>
          <p:cNvSpPr txBox="1"/>
          <p:nvPr/>
        </p:nvSpPr>
        <p:spPr>
          <a:xfrm>
            <a:off x="35496" y="2326574"/>
            <a:ext cx="32777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latin typeface="+mn-lt"/>
              </a:rPr>
              <a:t>Figure: Market Target Strategies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B6A2BA-E073-2BA8-1062-555160C2821A}"/>
              </a:ext>
            </a:extLst>
          </p:cNvPr>
          <p:cNvSpPr txBox="1"/>
          <p:nvPr/>
        </p:nvSpPr>
        <p:spPr>
          <a:xfrm>
            <a:off x="3779912" y="5085184"/>
            <a:ext cx="1994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(Kotler 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al.,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2020)</a:t>
            </a:r>
            <a:endParaRPr lang="en-GB" dirty="0"/>
          </a:p>
        </p:txBody>
      </p:sp>
      <p:pic>
        <p:nvPicPr>
          <p:cNvPr id="13" name="Content Placeholder 12" descr="A blue arrow pointing to a white rectangular box&#10;&#10;Description automatically generated">
            <a:extLst>
              <a:ext uri="{FF2B5EF4-FFF2-40B4-BE49-F238E27FC236}">
                <a16:creationId xmlns:a16="http://schemas.microsoft.com/office/drawing/2014/main" id="{4D7FCFD7-9E31-B6F0-92E4-BF3FD429EC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636912"/>
            <a:ext cx="8940011" cy="1899136"/>
          </a:xfrm>
        </p:spPr>
      </p:pic>
    </p:spTree>
    <p:extLst>
      <p:ext uri="{BB962C8B-B14F-4D97-AF65-F5344CB8AC3E}">
        <p14:creationId xmlns:p14="http://schemas.microsoft.com/office/powerpoint/2010/main" val="635457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71BF1-AC47-8D93-B702-1076A01F0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Undifferentiated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D10FB-5AE9-90C2-E6E1-7972ADE74D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400" b="1" i="0" u="none" strike="noStrike" dirty="0">
                <a:effectLst/>
              </a:rPr>
              <a:t>Undifferentiated (Mass) Marketing: </a:t>
            </a:r>
            <a:r>
              <a:rPr lang="en-GB" sz="2400" b="0" i="0" u="none" strike="noStrike" dirty="0">
                <a:effectLst/>
              </a:rPr>
              <a:t>A strategy where a company treats the entire market as a single segment, offering one product or service to all consumers with little or no customisation.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effectLst/>
              </a:rPr>
              <a:t>Example:</a:t>
            </a:r>
            <a:r>
              <a:rPr lang="en-GB" sz="2400" b="0" i="0" u="none" strike="noStrike" dirty="0">
                <a:effectLst/>
              </a:rPr>
              <a:t> </a:t>
            </a:r>
            <a:r>
              <a:rPr lang="en-GB" sz="2400" b="1" i="0" u="none" strike="noStrike" dirty="0">
                <a:effectLst/>
              </a:rPr>
              <a:t>Coca-Cola</a:t>
            </a:r>
            <a:r>
              <a:rPr lang="en-GB" sz="2400" b="0" i="0" u="none" strike="noStrike" dirty="0">
                <a:effectLst/>
              </a:rPr>
              <a:t> – The company initially marketed a single product (original Coke) to all consumers without segmentation.</a:t>
            </a:r>
          </a:p>
          <a:p>
            <a:pPr>
              <a:lnSpc>
                <a:spcPct val="90000"/>
              </a:lnSpc>
            </a:pPr>
            <a:endParaRPr lang="en-GB" sz="2000" dirty="0"/>
          </a:p>
        </p:txBody>
      </p:sp>
      <p:pic>
        <p:nvPicPr>
          <p:cNvPr id="1026" name="Picture 2" descr="Coca-Cola ads: 8 of its most memorable campaigns | The Drum">
            <a:extLst>
              <a:ext uri="{FF2B5EF4-FFF2-40B4-BE49-F238E27FC236}">
                <a16:creationId xmlns:a16="http://schemas.microsoft.com/office/drawing/2014/main" id="{76D6880E-E7B7-8202-3CCD-3823F4CF76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539637"/>
            <a:ext cx="4038600" cy="211016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94BF6-EABD-C18B-B8CE-249EDB0625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22/06/2025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8FAF44-3821-6D99-56E3-86F3E617C1C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54727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4DB46-970F-C32C-167E-1006DDADF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Differentiated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03C74-E1B7-2CC1-CF62-7D5AE3D84E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b="1" i="0" u="none" strike="noStrike">
                <a:effectLst/>
              </a:rPr>
              <a:t>Differentiated (Segmented) Marketing: </a:t>
            </a:r>
            <a:r>
              <a:rPr lang="en-GB" sz="2000" b="0" i="0" u="none" strike="noStrike">
                <a:effectLst/>
              </a:rPr>
              <a:t>A strategy where a company targets multiple market segments, tailoring products and marketing messages to suit different groups.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b="1" i="0" u="none" strike="noStrike">
                <a:effectLst/>
              </a:rPr>
              <a:t>Example:</a:t>
            </a:r>
            <a:r>
              <a:rPr lang="en-GB" sz="2000" b="0" i="0" u="none" strike="noStrike">
                <a:effectLst/>
              </a:rPr>
              <a:t> </a:t>
            </a:r>
            <a:r>
              <a:rPr lang="en-GB" sz="2000" b="1" i="0" u="none" strike="noStrike">
                <a:effectLst/>
              </a:rPr>
              <a:t>Nike</a:t>
            </a:r>
            <a:r>
              <a:rPr lang="en-GB" sz="2000" b="0" i="0" u="none" strike="noStrike">
                <a:effectLst/>
              </a:rPr>
              <a:t> - targets different customer segments by offering specialised products for men, women, runners, basketball players, and other athletic groups.</a:t>
            </a:r>
          </a:p>
          <a:p>
            <a:pPr>
              <a:lnSpc>
                <a:spcPct val="90000"/>
              </a:lnSpc>
            </a:pPr>
            <a:endParaRPr lang="en-GB" sz="20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7E0C8-B495-669E-3E3E-2AC2CE41446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22/06/2025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44828C-5EFF-FA30-390E-B8F503C4A9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15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48DBF8-9C4F-6034-DD6F-BA84005D20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4288" y="2780928"/>
            <a:ext cx="1889384" cy="29262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833EDFF-E034-CFF5-640D-78717AD912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4856" y="1150783"/>
            <a:ext cx="2729472" cy="146763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D390AFE-5752-6457-FDE2-C3C867A85B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6016" y="2924944"/>
            <a:ext cx="2336472" cy="26169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74475BE-DC5F-6945-EB71-AD2763F8D6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2360" y="957148"/>
            <a:ext cx="1241312" cy="1742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8036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74DCD-8CCB-58D4-7337-50854E5FA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Concentrated (Niche) Marketing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A8830-B211-60F8-1574-19759957F1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1" i="0" u="none" strike="noStrike">
                <a:effectLst/>
              </a:rPr>
              <a:t>Concentrated (Niche) Marketing: </a:t>
            </a:r>
            <a:r>
              <a:rPr lang="en-GB" sz="2400" b="0" i="0" u="none" strike="noStrike">
                <a:effectLst/>
              </a:rPr>
              <a:t>A strategy that focuses on serving a specific, well-defined segment of the market.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effectLst/>
              </a:rPr>
              <a:t>Example:</a:t>
            </a:r>
            <a:r>
              <a:rPr lang="en-GB" sz="2400" b="0" i="0" u="none" strike="noStrike" dirty="0">
                <a:effectLst/>
              </a:rPr>
              <a:t> </a:t>
            </a:r>
            <a:r>
              <a:rPr lang="en-GB" sz="2400" b="1" i="0" u="none" strike="noStrike" dirty="0">
                <a:effectLst/>
              </a:rPr>
              <a:t>Rolex -</a:t>
            </a:r>
            <a:r>
              <a:rPr lang="en-GB" sz="2400" b="0" i="0" u="none" strike="noStrike" dirty="0">
                <a:effectLst/>
              </a:rPr>
              <a:t> </a:t>
            </a:r>
            <a:r>
              <a:rPr lang="en-GB" sz="2400" dirty="0"/>
              <a:t>t</a:t>
            </a:r>
            <a:r>
              <a:rPr lang="en-GB" sz="2400" b="0" i="0" u="none" strike="noStrike" dirty="0">
                <a:effectLst/>
              </a:rPr>
              <a:t>he luxury watch brand targets high-net-worth individuals who seek premium craftsmanship and exclusivity.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pic>
        <p:nvPicPr>
          <p:cNvPr id="6" name="Picture 5" descr="A close-up of a wrist watch&#10;&#10;AI-generated content may be incorrect.">
            <a:extLst>
              <a:ext uri="{FF2B5EF4-FFF2-40B4-BE49-F238E27FC236}">
                <a16:creationId xmlns:a16="http://schemas.microsoft.com/office/drawing/2014/main" id="{1105E4A8-1C4F-5D84-745F-BFF6DA6E0B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6733" y="1600201"/>
            <a:ext cx="3081533" cy="398904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0A4409-E885-27A2-F594-17F5DEB5D30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22/06/2025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548930-E98D-5C6E-E4A8-B1437F18AEE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39258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7E3A3-9604-256C-9067-AA8E55313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Micromarketing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E9CD3-1E7A-B303-4E3C-FE6CE209BE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Micromarketing (Local or Individual Marketing):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 highly customised marketing approach that tailors products or promotions to specific individuals or small groups. </a:t>
            </a:r>
          </a:p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It includes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local marketing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and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individual marketing</a:t>
            </a:r>
            <a:r>
              <a:rPr lang="en-GB" sz="2800" dirty="0">
                <a:solidFill>
                  <a:srgbClr val="000000"/>
                </a:solidFill>
              </a:rPr>
              <a:t> -&gt; </a:t>
            </a:r>
            <a:r>
              <a:rPr lang="en-GB" sz="2400" i="1" dirty="0">
                <a:solidFill>
                  <a:srgbClr val="000000"/>
                </a:solidFill>
                <a:highlight>
                  <a:srgbClr val="FFFF00"/>
                </a:highlight>
              </a:rPr>
              <a:t>Individual marketing is explained through an example in next slide.</a:t>
            </a:r>
            <a:endParaRPr lang="en-GB" sz="2400" b="0" i="1" u="none" strike="noStrike" dirty="0">
              <a:solidFill>
                <a:srgbClr val="000000"/>
              </a:solidFill>
              <a:effectLst/>
              <a:highlight>
                <a:srgbClr val="FFFF00"/>
              </a:highlight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C3A102-ED59-8D4B-C50B-2E9FC5772D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58F42D-5D00-468A-0397-88199124C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7" name="Picture 2" descr="Cultural Adaptability ...">
            <a:extLst>
              <a:ext uri="{FF2B5EF4-FFF2-40B4-BE49-F238E27FC236}">
                <a16:creationId xmlns:a16="http://schemas.microsoft.com/office/drawing/2014/main" id="{1EDA181B-2978-0FDB-39E1-961C8759F2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4415" y="4332363"/>
            <a:ext cx="2105880" cy="1256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09527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6657E-BD16-9446-416E-98042413E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Let’s Read and Discuss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AC96D4-86B4-1793-E28A-94FDC7E2DA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AC39ED-D2F4-D73A-E9B0-02CF0BCB6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pic>
        <p:nvPicPr>
          <p:cNvPr id="10" name="Content Placeholder 9" descr="A close-up of a text&#10;&#10;Description automatically generated">
            <a:extLst>
              <a:ext uri="{FF2B5EF4-FFF2-40B4-BE49-F238E27FC236}">
                <a16:creationId xmlns:a16="http://schemas.microsoft.com/office/drawing/2014/main" id="{E4582A5C-18DA-4C56-F149-6A1BF80860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96753"/>
            <a:ext cx="8928992" cy="4392488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F4AE920-0F31-047E-EDF7-9986054F1194}"/>
              </a:ext>
            </a:extLst>
          </p:cNvPr>
          <p:cNvSpPr txBox="1"/>
          <p:nvPr/>
        </p:nvSpPr>
        <p:spPr>
          <a:xfrm>
            <a:off x="3779912" y="5291916"/>
            <a:ext cx="1994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(Kotler 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al.,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44567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3D942-969E-696F-A14C-B56FB8E0D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Differentiation and Positioning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A8FFB-CA01-F4E7-D2FB-1C8575B8F4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Product position is the way the product is defined by customers on </a:t>
            </a:r>
            <a:r>
              <a:rPr lang="en-GB" sz="2800" b="1" dirty="0"/>
              <a:t>important attributes </a:t>
            </a:r>
            <a:r>
              <a:rPr lang="en-GB" sz="2800" dirty="0"/>
              <a:t>– the place it occupies in customers minds relative to competing products.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CFF28F-C088-31CC-1698-4B16112C91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8B5492-1BB2-AD09-443B-A81B85D07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8" name="Call-out: Double Bent Line with Border and Accent Bar 7">
            <a:extLst>
              <a:ext uri="{FF2B5EF4-FFF2-40B4-BE49-F238E27FC236}">
                <a16:creationId xmlns:a16="http://schemas.microsoft.com/office/drawing/2014/main" id="{58B6CEC0-2115-2F78-F948-D88E19E03222}"/>
              </a:ext>
            </a:extLst>
          </p:cNvPr>
          <p:cNvSpPr/>
          <p:nvPr/>
        </p:nvSpPr>
        <p:spPr>
          <a:xfrm>
            <a:off x="5580112" y="3413342"/>
            <a:ext cx="2952328" cy="2176813"/>
          </a:xfrm>
          <a:prstGeom prst="accentBorderCallout3">
            <a:avLst>
              <a:gd name="adj1" fmla="val 67"/>
              <a:gd name="adj2" fmla="val 105035"/>
              <a:gd name="adj3" fmla="val -6324"/>
              <a:gd name="adj4" fmla="val 117335"/>
              <a:gd name="adj5" fmla="val -38856"/>
              <a:gd name="adj6" fmla="val 117327"/>
              <a:gd name="adj7" fmla="val -44743"/>
              <a:gd name="adj8" fmla="val 93589"/>
            </a:avLst>
          </a:prstGeom>
          <a:ln>
            <a:headEnd type="none" w="med" len="med"/>
            <a:tailEnd type="none" w="med" len="med"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Attributes examples: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Product Quality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Price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Product features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User imagery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Usage occasions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Emotional benefit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38986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9045BDDF-2BAB-52F7-C08D-AE83E3E45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Positioning Research Process</a:t>
            </a:r>
          </a:p>
        </p:txBody>
      </p:sp>
      <p:pic>
        <p:nvPicPr>
          <p:cNvPr id="6" name="Content Placeholder 5" descr="A diagram of a competition&#10;&#10;Description automatically generated">
            <a:extLst>
              <a:ext uri="{FF2B5EF4-FFF2-40B4-BE49-F238E27FC236}">
                <a16:creationId xmlns:a16="http://schemas.microsoft.com/office/drawing/2014/main" id="{06E880C5-5AB3-052B-4066-0C4E3B0460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87431" y="1307566"/>
            <a:ext cx="5520873" cy="4209667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F56464-C97E-BAA2-7816-2ACD48E68E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22/06/2025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9BE65E-A78A-DF67-7EA7-C4B1BC38F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20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DFE11A-920C-D64E-5D9B-71D6814A36BF}"/>
              </a:ext>
            </a:extLst>
          </p:cNvPr>
          <p:cNvSpPr txBox="1"/>
          <p:nvPr/>
        </p:nvSpPr>
        <p:spPr>
          <a:xfrm>
            <a:off x="3707904" y="5394702"/>
            <a:ext cx="20906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(Hooley </a:t>
            </a:r>
            <a:r>
              <a:rPr lang="en-GB" sz="1600" i="1" dirty="0"/>
              <a:t>et al</a:t>
            </a:r>
            <a:r>
              <a:rPr lang="en-GB" sz="1600" dirty="0"/>
              <a:t>., 2020) </a:t>
            </a:r>
          </a:p>
        </p:txBody>
      </p:sp>
    </p:spTree>
    <p:extLst>
      <p:ext uri="{BB962C8B-B14F-4D97-AF65-F5344CB8AC3E}">
        <p14:creationId xmlns:p14="http://schemas.microsoft.com/office/powerpoint/2010/main" val="14789401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996DCB2E-FEF6-556F-2DB1-FB55B49F9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Example of Positioning </a:t>
            </a:r>
            <a:br>
              <a:rPr lang="en-US" sz="3600" b="1" dirty="0"/>
            </a:br>
            <a:r>
              <a:rPr lang="en-US" sz="3600" b="1" dirty="0"/>
              <a:t>for Leisure Centers</a:t>
            </a:r>
          </a:p>
        </p:txBody>
      </p:sp>
      <p:pic>
        <p:nvPicPr>
          <p:cNvPr id="6" name="Content Placeholder 6" descr="A diagram of a circle with text&#10;&#10;Description automatically generated with medium confidence">
            <a:extLst>
              <a:ext uri="{FF2B5EF4-FFF2-40B4-BE49-F238E27FC236}">
                <a16:creationId xmlns:a16="http://schemas.microsoft.com/office/drawing/2014/main" id="{773A0127-20E9-17B7-B744-7E03B52BFC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417638"/>
            <a:ext cx="6607447" cy="4099595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64F4A-CFEF-EB41-BEC6-CC5904CC3B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22/06/2025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8EE903-4A6A-8E1D-2454-56A6985A1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21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CA6936-58C1-AA20-012D-82E66DA9238B}"/>
              </a:ext>
            </a:extLst>
          </p:cNvPr>
          <p:cNvSpPr txBox="1"/>
          <p:nvPr/>
        </p:nvSpPr>
        <p:spPr>
          <a:xfrm>
            <a:off x="4742172" y="5440362"/>
            <a:ext cx="20906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(Hooley et al., 2020)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AFC612D-C378-EA0A-82F0-3DE813A8E6B4}"/>
              </a:ext>
            </a:extLst>
          </p:cNvPr>
          <p:cNvSpPr txBox="1"/>
          <p:nvPr/>
        </p:nvSpPr>
        <p:spPr>
          <a:xfrm>
            <a:off x="323528" y="1556792"/>
            <a:ext cx="229582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Figure: Positioning </a:t>
            </a:r>
          </a:p>
          <a:p>
            <a:r>
              <a:rPr lang="en-GB" sz="1600" b="1" dirty="0"/>
              <a:t>of leisure centres, </a:t>
            </a:r>
          </a:p>
          <a:p>
            <a:r>
              <a:rPr lang="en-GB" sz="1600" b="1" dirty="0"/>
              <a:t>as well as ideal </a:t>
            </a:r>
          </a:p>
          <a:p>
            <a:r>
              <a:rPr lang="en-GB" sz="1600" b="1" dirty="0"/>
              <a:t>location of segments.</a:t>
            </a:r>
          </a:p>
        </p:txBody>
      </p:sp>
    </p:spTree>
    <p:extLst>
      <p:ext uri="{BB962C8B-B14F-4D97-AF65-F5344CB8AC3E}">
        <p14:creationId xmlns:p14="http://schemas.microsoft.com/office/powerpoint/2010/main" val="18560488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DFA6F-465B-2D9E-81CA-AB7778652898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sz="3600" b="1" dirty="0"/>
              <a:t>Summary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DC0DFD-525F-0ACE-1D8F-AEF3F58F8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233BB5-A7EF-EC57-3740-769B0C3C9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E8ECB21-42F0-7B34-3949-D139DB6478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Segmentation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: Dividing the market into smaller groups based on demographic, geographic, psychographic, and behavioural factors to better understand customer needs.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Targeting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: Selecting the most suitable market segments to serve. Strategies include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undifferentiated, differentiated, concentrated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, and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micromarketing.</a:t>
            </a:r>
            <a:endParaRPr lang="en-GB" sz="20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Differentiation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: Identifying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competitive advantages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 that set a brand apart, such as unique product features, superior service, or strong brand image.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Positioning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: Defining how a product is perceived in customers' minds relative to competitors by selecting the right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value proposition.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18587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12114-F854-693D-C546-A8088D7F6F1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GB" sz="3600" b="1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05A53-5529-AE74-5FD9-FB4FBB709C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In groups 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of 3-4, create a new product or service for an existing company.</a:t>
            </a:r>
          </a:p>
          <a:p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Using the steps described in the lesson, develop a customer value driven marketing strategy (STP).</a:t>
            </a:r>
          </a:p>
          <a:p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Describe your strategy 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in detail.</a:t>
            </a:r>
            <a:endParaRPr lang="en-GB" sz="24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46A58-737C-E5FF-868A-4B57944E6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20164A-4FEE-241D-E03F-3B851A1F2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83852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CE485-9D40-573A-A892-0E787FF1D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abic Typesetting" panose="020F0502020204030204" pitchFamily="66" charset="-78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F2518-7811-E61F-7D27-D9D8ABFF15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/>
              <a:t>Hooley, G.J. et al. (2020) </a:t>
            </a:r>
            <a:r>
              <a:rPr lang="en-GB" sz="2000" i="1" dirty="0"/>
              <a:t>Marketing strategy and competitive positioning</a:t>
            </a:r>
            <a:r>
              <a:rPr lang="en-GB" sz="2000" dirty="0"/>
              <a:t>. Seventh edition. Harlow, England ; Pearson.</a:t>
            </a:r>
          </a:p>
          <a:p>
            <a:pPr marL="0" indent="0">
              <a:buNone/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Kotler, P., Armstrong, G., Harris, L. and Piercy, N. (2020) 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Principles of marketing.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8th European </a:t>
            </a:r>
            <a:r>
              <a:rPr lang="en-GB" sz="2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Harlow: Pearson.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9D24B1-42BE-9996-881D-50A759F15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B1F01D-22F1-BFB6-E2E8-C9BAB116C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30731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2119</Words>
  <Application>Microsoft Office PowerPoint</Application>
  <PresentationFormat>On-screen Show (4:3)</PresentationFormat>
  <Paragraphs>265</Paragraphs>
  <Slides>24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Myriad Pro</vt:lpstr>
      <vt:lpstr>-webkit-standard</vt:lpstr>
      <vt:lpstr>Aptos</vt:lpstr>
      <vt:lpstr>Arabic Typesetting</vt:lpstr>
      <vt:lpstr>Arial</vt:lpstr>
      <vt:lpstr>Calibri</vt:lpstr>
      <vt:lpstr>Source Sans Pro</vt:lpstr>
      <vt:lpstr>Verdana</vt:lpstr>
      <vt:lpstr>20140311PresentationUWTSDTemplate</vt:lpstr>
      <vt:lpstr>Segmentation, Targeting, and Positioning LCMB7024              Week 3 – Session 1 </vt:lpstr>
      <vt:lpstr>Content of the Session</vt:lpstr>
      <vt:lpstr>Designing a Value Driven Marketing Strategy</vt:lpstr>
      <vt:lpstr>Customer Driven Marketing Strategy (STDP)</vt:lpstr>
      <vt:lpstr>Segmenting Customer Market</vt:lpstr>
      <vt:lpstr>PowerPoint Presentation</vt:lpstr>
      <vt:lpstr>Customer Segmentation Variables</vt:lpstr>
      <vt:lpstr>PowerPoint Presentation</vt:lpstr>
      <vt:lpstr>Multiple Segmentation Bases</vt:lpstr>
      <vt:lpstr>Requirements for Effective Segmentation</vt:lpstr>
      <vt:lpstr>Implementing Market Segmentation</vt:lpstr>
      <vt:lpstr>Market Targeting</vt:lpstr>
      <vt:lpstr>Target Market Segments</vt:lpstr>
      <vt:lpstr>Undifferentiated Marketing</vt:lpstr>
      <vt:lpstr>Differentiated Marketing</vt:lpstr>
      <vt:lpstr>Concentrated (Niche) Marketing </vt:lpstr>
      <vt:lpstr>Micromarketing</vt:lpstr>
      <vt:lpstr>Let’s Read and Discuss</vt:lpstr>
      <vt:lpstr>Differentiation and Positioning</vt:lpstr>
      <vt:lpstr>Positioning Research Process</vt:lpstr>
      <vt:lpstr>Example of Positioning  for Leisure Centers</vt:lpstr>
      <vt:lpstr>Summary</vt:lpstr>
      <vt:lpstr>Group 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179</cp:revision>
  <cp:lastPrinted>2022-03-01T18:29:29Z</cp:lastPrinted>
  <dcterms:created xsi:type="dcterms:W3CDTF">2002-10-07T19:43:58Z</dcterms:created>
  <dcterms:modified xsi:type="dcterms:W3CDTF">2025-06-22T20:34:06Z</dcterms:modified>
</cp:coreProperties>
</file>