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9144000" cy="6858000" type="screen4x3"/>
  <p:notesSz cx="6858000" cy="9144000"/>
  <p:embeddedFontLst>
    <p:embeddedFont>
      <p:font typeface="黑体" pitchFamily="49" charset="-122"/>
      <p:regular r:id="rId42"/>
    </p:embeddedFont>
    <p:embeddedFont>
      <p:font typeface="Calibri" pitchFamily="34" charset="0"/>
      <p:regular r:id="rId43"/>
      <p:bold r:id="rId44"/>
      <p:italic r:id="rId45"/>
      <p:boldItalic r:id="rId46"/>
    </p:embeddedFont>
    <p:embeddedFont>
      <p:font typeface="华文细黑" pitchFamily="2" charset="-122"/>
      <p:regular r:id="rId47"/>
    </p:embeddedFont>
    <p:embeddedFont>
      <p:font typeface="GB Pinyinok-D" pitchFamily="2" charset="-122"/>
      <p:regular r:id="rId48"/>
    </p:embeddedFont>
    <p:embeddedFont>
      <p:font typeface="Ebrima" pitchFamily="2" charset="0"/>
      <p:regular r:id="rId49"/>
      <p:bold r:id="rId50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4.fntdata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font" Target="fonts/font7.fntdata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/>
          </p:nvPr>
        </p:nvSpPr>
        <p:spPr>
          <a:xfrm>
            <a:off x="457200" y="92076"/>
            <a:ext cx="8229600" cy="1508125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4400"/>
              <a:t>标题文本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200"/>
              <a:t>正文级别 1</a:t>
            </a:r>
          </a:p>
          <a:p>
            <a:pPr lvl="1">
              <a:defRPr sz="1800"/>
            </a:pPr>
            <a:r>
              <a:rPr sz="3200"/>
              <a:t>正文级别 2</a:t>
            </a:r>
          </a:p>
          <a:p>
            <a:pPr lvl="2">
              <a:defRPr sz="1800"/>
            </a:pPr>
            <a:r>
              <a:rPr sz="3200"/>
              <a:t>正文级别 3</a:t>
            </a:r>
          </a:p>
          <a:p>
            <a:pPr lvl="3">
              <a:defRPr sz="1800"/>
            </a:pPr>
            <a:r>
              <a:rPr sz="3200"/>
              <a:t>正文级别 4</a:t>
            </a:r>
          </a:p>
          <a:p>
            <a:pPr lvl="4">
              <a:defRPr sz="1800"/>
            </a:pPr>
            <a:r>
              <a:rPr sz="3200"/>
              <a:t>正文级别 5</a:t>
            </a:r>
          </a:p>
        </p:txBody>
      </p:sp>
      <p:sp>
        <p:nvSpPr>
          <p:cNvPr id="10" name="Shape 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第三课  桌子上放着很多饮料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97b1OOOPICf8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571206" y="3647281"/>
            <a:ext cx="2667001" cy="1866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1376959379097-club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1847056" y="3647281"/>
            <a:ext cx="2667001" cy="1866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3330084_082252086208_2_meitu_1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4571206" y="1711325"/>
            <a:ext cx="2667001" cy="1866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ee94a561d07cb5236619ad6882_560_meitu_1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1847056" y="1698625"/>
            <a:ext cx="2667001" cy="1892300"/>
          </a:xfrm>
          <a:prstGeom prst="rect">
            <a:avLst/>
          </a:prstGeom>
          <a:ln w="12700">
            <a:miter lim="400000"/>
          </a:ln>
        </p:spPr>
      </p:pic>
      <p:sp>
        <p:nvSpPr>
          <p:cNvPr id="16" name="Shape 16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7" name="Shape 1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8" name="Shape 1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0" name="Shape 20"/>
          <p:cNvSpPr/>
          <p:nvPr/>
        </p:nvSpPr>
        <p:spPr>
          <a:xfrm>
            <a:off x="3489642" y="1196975"/>
            <a:ext cx="25425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今天天气怎么样？</a:t>
            </a:r>
          </a:p>
        </p:txBody>
      </p:sp>
      <p:sp>
        <p:nvSpPr>
          <p:cNvPr id="21" name="Shape 21"/>
          <p:cNvSpPr/>
          <p:nvPr/>
        </p:nvSpPr>
        <p:spPr>
          <a:xfrm>
            <a:off x="1835150" y="170021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2" name="Shape 22"/>
          <p:cNvSpPr/>
          <p:nvPr/>
        </p:nvSpPr>
        <p:spPr>
          <a:xfrm>
            <a:off x="4572000" y="170021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3" name="Shape 23"/>
          <p:cNvSpPr/>
          <p:nvPr/>
        </p:nvSpPr>
        <p:spPr>
          <a:xfrm>
            <a:off x="1184275" y="5824537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qíngtiān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晴天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4" name="Shape 24"/>
          <p:cNvSpPr/>
          <p:nvPr/>
        </p:nvSpPr>
        <p:spPr>
          <a:xfrm>
            <a:off x="3198812" y="5824537"/>
            <a:ext cx="20335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yīntiān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阴天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5" name="Shape 25"/>
          <p:cNvSpPr/>
          <p:nvPr/>
        </p:nvSpPr>
        <p:spPr>
          <a:xfrm>
            <a:off x="4572000" y="3644900"/>
            <a:ext cx="4333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26" name="Shape 26"/>
          <p:cNvSpPr/>
          <p:nvPr/>
        </p:nvSpPr>
        <p:spPr>
          <a:xfrm>
            <a:off x="1835150" y="3644900"/>
            <a:ext cx="4333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7" name="Shape 27"/>
          <p:cNvSpPr/>
          <p:nvPr/>
        </p:nvSpPr>
        <p:spPr>
          <a:xfrm>
            <a:off x="4978400" y="5822950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duōyún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多云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8" name="Shape 28"/>
          <p:cNvSpPr/>
          <p:nvPr/>
        </p:nvSpPr>
        <p:spPr>
          <a:xfrm>
            <a:off x="6761162" y="5805487"/>
            <a:ext cx="333375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xiàyǔtiān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下雨天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1" animBg="1" advAuto="0"/>
      <p:bldP spid="24" grpId="2" animBg="1" advAuto="0"/>
      <p:bldP spid="27" grpId="3" animBg="1" advAuto="0"/>
      <p:bldP spid="28" grpId="4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1" name="Shape 3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2" name="Shape 3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4" name="Shape 34"/>
          <p:cNvSpPr/>
          <p:nvPr/>
        </p:nvSpPr>
        <p:spPr>
          <a:xfrm>
            <a:off x="5022850" y="1993900"/>
            <a:ext cx="103520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conj. or</a:t>
            </a:r>
          </a:p>
        </p:txBody>
      </p:sp>
      <p:sp>
        <p:nvSpPr>
          <p:cNvPr id="35" name="Shape 35"/>
          <p:cNvSpPr/>
          <p:nvPr/>
        </p:nvSpPr>
        <p:spPr>
          <a:xfrm>
            <a:off x="1049337" y="1993900"/>
            <a:ext cx="1008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还是</a:t>
            </a:r>
          </a:p>
        </p:txBody>
      </p:sp>
      <p:sp>
        <p:nvSpPr>
          <p:cNvPr id="36" name="Shape 36"/>
          <p:cNvSpPr/>
          <p:nvPr/>
        </p:nvSpPr>
        <p:spPr>
          <a:xfrm>
            <a:off x="5038725" y="2959100"/>
            <a:ext cx="283558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climb a mountain</a:t>
            </a:r>
          </a:p>
        </p:txBody>
      </p:sp>
      <p:sp>
        <p:nvSpPr>
          <p:cNvPr id="37" name="Shape 37"/>
          <p:cNvSpPr/>
          <p:nvPr/>
        </p:nvSpPr>
        <p:spPr>
          <a:xfrm>
            <a:off x="1049337" y="29543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爬山</a:t>
            </a:r>
          </a:p>
        </p:txBody>
      </p:sp>
      <p:sp>
        <p:nvSpPr>
          <p:cNvPr id="38" name="Shape 38"/>
          <p:cNvSpPr/>
          <p:nvPr/>
        </p:nvSpPr>
        <p:spPr>
          <a:xfrm>
            <a:off x="5064125" y="39624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careful</a:t>
            </a:r>
          </a:p>
        </p:txBody>
      </p:sp>
      <p:sp>
        <p:nvSpPr>
          <p:cNvPr id="39" name="Shape 39"/>
          <p:cNvSpPr/>
          <p:nvPr/>
        </p:nvSpPr>
        <p:spPr>
          <a:xfrm>
            <a:off x="1042987" y="396398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小心</a:t>
            </a:r>
          </a:p>
        </p:txBody>
      </p:sp>
      <p:sp>
        <p:nvSpPr>
          <p:cNvPr id="40" name="Shape 40"/>
          <p:cNvSpPr/>
          <p:nvPr/>
        </p:nvSpPr>
        <p:spPr>
          <a:xfrm>
            <a:off x="2519362" y="19939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háishì</a:t>
            </a:r>
            <a:r>
              <a:rPr sz="2400" dirty="0"/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514600" y="29543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pá</a:t>
            </a:r>
            <a:r>
              <a:rPr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shān</a:t>
            </a:r>
            <a:r>
              <a:rPr sz="24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42" name="Shape 42"/>
          <p:cNvSpPr/>
          <p:nvPr/>
        </p:nvSpPr>
        <p:spPr>
          <a:xfrm>
            <a:off x="2484437" y="39639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xiǎoxīn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1" animBg="1" advAuto="0"/>
      <p:bldP spid="36" grpId="2" animBg="1" advAuto="0"/>
      <p:bldP spid="38" grpId="3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7" name="Group 4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5" name="Shape 4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6" name="Shape 4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8" name="Shape 48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9" name="Shape 49"/>
          <p:cNvSpPr/>
          <p:nvPr/>
        </p:nvSpPr>
        <p:spPr>
          <a:xfrm>
            <a:off x="5022850" y="2400300"/>
            <a:ext cx="88003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conj. or</a:t>
            </a:r>
          </a:p>
        </p:txBody>
      </p:sp>
      <p:sp>
        <p:nvSpPr>
          <p:cNvPr id="50" name="Shape 50"/>
          <p:cNvSpPr/>
          <p:nvPr/>
        </p:nvSpPr>
        <p:spPr>
          <a:xfrm>
            <a:off x="972343" y="4370387"/>
            <a:ext cx="100806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还是</a:t>
            </a:r>
          </a:p>
        </p:txBody>
      </p:sp>
      <p:sp>
        <p:nvSpPr>
          <p:cNvPr id="51" name="Shape 51"/>
          <p:cNvSpPr/>
          <p:nvPr/>
        </p:nvSpPr>
        <p:spPr>
          <a:xfrm>
            <a:off x="5038725" y="3401342"/>
            <a:ext cx="238034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climb a mountain</a:t>
            </a:r>
          </a:p>
        </p:txBody>
      </p:sp>
      <p:sp>
        <p:nvSpPr>
          <p:cNvPr id="52" name="Shape 52"/>
          <p:cNvSpPr/>
          <p:nvPr/>
        </p:nvSpPr>
        <p:spPr>
          <a:xfrm>
            <a:off x="985837" y="2400300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爬山</a:t>
            </a:r>
          </a:p>
        </p:txBody>
      </p:sp>
      <p:sp>
        <p:nvSpPr>
          <p:cNvPr id="53" name="Shape 53"/>
          <p:cNvSpPr/>
          <p:nvPr/>
        </p:nvSpPr>
        <p:spPr>
          <a:xfrm>
            <a:off x="5013325" y="4357811"/>
            <a:ext cx="3384550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careful</a:t>
            </a:r>
          </a:p>
        </p:txBody>
      </p:sp>
      <p:sp>
        <p:nvSpPr>
          <p:cNvPr id="54" name="Shape 54"/>
          <p:cNvSpPr/>
          <p:nvPr/>
        </p:nvSpPr>
        <p:spPr>
          <a:xfrm>
            <a:off x="960437" y="3413918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小心</a:t>
            </a:r>
          </a:p>
        </p:txBody>
      </p:sp>
      <p:sp>
        <p:nvSpPr>
          <p:cNvPr id="55" name="Shape 55"/>
          <p:cNvSpPr/>
          <p:nvPr/>
        </p:nvSpPr>
        <p:spPr>
          <a:xfrm>
            <a:off x="2438400" y="3375818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háishì</a:t>
            </a:r>
            <a:r>
              <a:rPr sz="2000" dirty="0"/>
              <a:t> </a:t>
            </a:r>
          </a:p>
        </p:txBody>
      </p:sp>
      <p:sp>
        <p:nvSpPr>
          <p:cNvPr id="56" name="Shape 56"/>
          <p:cNvSpPr/>
          <p:nvPr/>
        </p:nvSpPr>
        <p:spPr>
          <a:xfrm>
            <a:off x="2413000" y="2400300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pá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shān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57" name="Shape 57"/>
          <p:cNvSpPr/>
          <p:nvPr/>
        </p:nvSpPr>
        <p:spPr>
          <a:xfrm>
            <a:off x="2383730" y="437038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xiǎoxīn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2" name="Group 6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0" name="Shape 6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1" name="Shape 6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3" name="Shape 63"/>
          <p:cNvSpPr/>
          <p:nvPr/>
        </p:nvSpPr>
        <p:spPr>
          <a:xfrm>
            <a:off x="3792854" y="1705292"/>
            <a:ext cx="8915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还是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4" name="Shape 64"/>
          <p:cNvSpPr/>
          <p:nvPr/>
        </p:nvSpPr>
        <p:spPr>
          <a:xfrm>
            <a:off x="1908175" y="2891155"/>
            <a:ext cx="31521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你要喝咖啡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还是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喝茶？</a:t>
            </a:r>
          </a:p>
        </p:txBody>
      </p:sp>
      <p:sp>
        <p:nvSpPr>
          <p:cNvPr id="65" name="Shape 65"/>
          <p:cNvSpPr/>
          <p:nvPr/>
        </p:nvSpPr>
        <p:spPr>
          <a:xfrm>
            <a:off x="1908175" y="3832542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明天是晴天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还是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阴天？</a:t>
            </a:r>
          </a:p>
        </p:txBody>
      </p:sp>
      <p:sp>
        <p:nvSpPr>
          <p:cNvPr id="66" name="Shape 66"/>
          <p:cNvSpPr/>
          <p:nvPr/>
        </p:nvSpPr>
        <p:spPr>
          <a:xfrm>
            <a:off x="1835696" y="4773929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小丽还没想好周末去爬山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还是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去看电影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71" name="Group 7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9" name="Shape 6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70" name="Shape 7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72" name="Shape 7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4" name="Shape 74"/>
          <p:cNvSpPr/>
          <p:nvPr/>
        </p:nvSpPr>
        <p:spPr>
          <a:xfrm>
            <a:off x="2454275" y="1700212"/>
            <a:ext cx="47396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还是               小心                   爬山               </a:t>
            </a:r>
          </a:p>
        </p:txBody>
      </p:sp>
      <p:sp>
        <p:nvSpPr>
          <p:cNvPr id="75" name="Shape 75"/>
          <p:cNvSpPr/>
          <p:nvPr/>
        </p:nvSpPr>
        <p:spPr>
          <a:xfrm>
            <a:off x="1835150" y="2708275"/>
            <a:ext cx="4125214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你想喝点儿什么？茶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咖啡？</a:t>
            </a:r>
          </a:p>
        </p:txBody>
      </p:sp>
      <p:sp>
        <p:nvSpPr>
          <p:cNvPr id="76" name="Shape 76"/>
          <p:cNvSpPr/>
          <p:nvPr/>
        </p:nvSpPr>
        <p:spPr>
          <a:xfrm>
            <a:off x="1819275" y="3444160"/>
            <a:ext cx="3322382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A: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上个周末你去哪儿了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我跟朋友去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77" name="Shape 77"/>
          <p:cNvSpPr/>
          <p:nvPr/>
        </p:nvSpPr>
        <p:spPr>
          <a:xfrm>
            <a:off x="1819275" y="4434046"/>
            <a:ext cx="323005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A: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您慢走，路上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点儿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谢谢你，再见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" name="Group 8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79" name="Shape 79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82" name="Group 8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0" name="Shape 8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1" name="Shape 8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84" name="Shape 84"/>
          <p:cNvSpPr/>
          <p:nvPr/>
        </p:nvSpPr>
        <p:spPr>
          <a:xfrm>
            <a:off x="3048000" y="1379854"/>
            <a:ext cx="1120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在小丽家</a:t>
            </a:r>
          </a:p>
        </p:txBody>
      </p:sp>
      <p:sp>
        <p:nvSpPr>
          <p:cNvPr id="85" name="Shape 85"/>
          <p:cNvSpPr/>
          <p:nvPr/>
        </p:nvSpPr>
        <p:spPr>
          <a:xfrm>
            <a:off x="838200" y="2057400"/>
            <a:ext cx="3415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小刚：明天是晴天还是阴天？</a:t>
            </a:r>
          </a:p>
        </p:txBody>
      </p:sp>
      <p:sp>
        <p:nvSpPr>
          <p:cNvPr id="86" name="Shape 86"/>
          <p:cNvSpPr/>
          <p:nvPr/>
        </p:nvSpPr>
        <p:spPr>
          <a:xfrm>
            <a:off x="827087" y="2806700"/>
            <a:ext cx="519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小丽：阴天，电视上说多云。怎么了？有事？</a:t>
            </a:r>
          </a:p>
        </p:txBody>
      </p:sp>
      <p:sp>
        <p:nvSpPr>
          <p:cNvPr id="87" name="Shape 87"/>
          <p:cNvSpPr/>
          <p:nvPr/>
        </p:nvSpPr>
        <p:spPr>
          <a:xfrm>
            <a:off x="827087" y="3527425"/>
            <a:ext cx="392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小刚：没事，我们明天要去爬山。</a:t>
            </a:r>
          </a:p>
        </p:txBody>
      </p:sp>
      <p:sp>
        <p:nvSpPr>
          <p:cNvPr id="88" name="Shape 88"/>
          <p:cNvSpPr/>
          <p:nvPr/>
        </p:nvSpPr>
        <p:spPr>
          <a:xfrm>
            <a:off x="827087" y="4246562"/>
            <a:ext cx="3669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小丽：爬山的时候要小心点儿。</a:t>
            </a:r>
          </a:p>
        </p:txBody>
      </p:sp>
      <p:sp>
        <p:nvSpPr>
          <p:cNvPr id="89" name="Shape 89"/>
          <p:cNvSpPr/>
          <p:nvPr/>
        </p:nvSpPr>
        <p:spPr>
          <a:xfrm>
            <a:off x="827087" y="5013325"/>
            <a:ext cx="265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小刚：好，你也去吗？</a:t>
            </a:r>
          </a:p>
        </p:txBody>
      </p:sp>
      <p:sp>
        <p:nvSpPr>
          <p:cNvPr id="90" name="Shape 90"/>
          <p:cNvSpPr/>
          <p:nvPr/>
        </p:nvSpPr>
        <p:spPr>
          <a:xfrm>
            <a:off x="827087" y="5687695"/>
            <a:ext cx="2907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小丽：我不去，我有事。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97" name="Group 97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95" name="Group 9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3" name="Shape 9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4" name="Shape 9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6" name="Shape 96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8" name="Shape 98"/>
          <p:cNvSpPr/>
          <p:nvPr/>
        </p:nvSpPr>
        <p:spPr>
          <a:xfrm>
            <a:off x="1676400" y="2105025"/>
            <a:ext cx="2644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电视上说今天是阴天。</a:t>
            </a:r>
          </a:p>
        </p:txBody>
      </p:sp>
      <p:sp>
        <p:nvSpPr>
          <p:cNvPr id="99" name="Shape 99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00" name="Shape 100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01" name="Shape 101"/>
          <p:cNvSpPr/>
          <p:nvPr/>
        </p:nvSpPr>
        <p:spPr>
          <a:xfrm>
            <a:off x="1676400" y="2897187"/>
            <a:ext cx="3406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明天小丽和小刚一起去爬山。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03" name="Shape 103"/>
          <p:cNvSpPr/>
          <p:nvPr/>
        </p:nvSpPr>
        <p:spPr>
          <a:xfrm>
            <a:off x="1676400" y="3735387"/>
            <a:ext cx="4676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因为明天不是晴天，所以小丽不去爬山。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</p:spPr>
        <p:txBody>
          <a:bodyPr anchor="t"/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第三课  桌子上放着很多饮料</a:t>
            </a:r>
          </a:p>
        </p:txBody>
      </p:sp>
      <p:sp>
        <p:nvSpPr>
          <p:cNvPr id="15" name="Shape 15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6" name="Shape 16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9" name="Shape 1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2" name="Shape 22"/>
          <p:cNvSpPr/>
          <p:nvPr/>
        </p:nvSpPr>
        <p:spPr>
          <a:xfrm>
            <a:off x="-1" y="1448584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你明白这句话的意思吗</a:t>
            </a:r>
            <a:r>
              <a:rPr sz="2400" dirty="0"/>
              <a:t>？</a:t>
            </a:r>
          </a:p>
        </p:txBody>
      </p:sp>
      <p:sp>
        <p:nvSpPr>
          <p:cNvPr id="23" name="Shape 2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sp>
        <p:nvSpPr>
          <p:cNvPr id="24" name="Shape 24"/>
          <p:cNvSpPr/>
          <p:nvPr/>
        </p:nvSpPr>
        <p:spPr>
          <a:xfrm>
            <a:off x="3144837" y="5280025"/>
            <a:ext cx="53990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piányi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wú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huò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.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便宜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无  好   货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 </a:t>
            </a:r>
          </a:p>
        </p:txBody>
      </p:sp>
      <p:pic>
        <p:nvPicPr>
          <p:cNvPr id="25" name="cb05947837dfa25329ebedaf250dbc46_meitu_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792662" y="2062162"/>
            <a:ext cx="2794001" cy="2794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6" name="09aceee1736bd747c564ce72e273_800_800_meitu_1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1621581" y="2062162"/>
            <a:ext cx="2836963" cy="2794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9" name="Shape 2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0" name="Shape 3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2" name="Shape 32"/>
          <p:cNvSpPr/>
          <p:nvPr/>
        </p:nvSpPr>
        <p:spPr>
          <a:xfrm>
            <a:off x="5022850" y="1739900"/>
            <a:ext cx="382008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m. used for pants, dresses, etc.</a:t>
            </a:r>
          </a:p>
        </p:txBody>
      </p:sp>
      <p:sp>
        <p:nvSpPr>
          <p:cNvPr id="33" name="Shape 33"/>
          <p:cNvSpPr/>
          <p:nvPr/>
        </p:nvSpPr>
        <p:spPr>
          <a:xfrm>
            <a:off x="1049337" y="17478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条</a:t>
            </a:r>
          </a:p>
        </p:txBody>
      </p:sp>
      <p:sp>
        <p:nvSpPr>
          <p:cNvPr id="34" name="Shape 34"/>
          <p:cNvSpPr/>
          <p:nvPr/>
        </p:nvSpPr>
        <p:spPr>
          <a:xfrm>
            <a:off x="5038725" y="2497137"/>
            <a:ext cx="105232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pants</a:t>
            </a:r>
          </a:p>
        </p:txBody>
      </p:sp>
      <p:sp>
        <p:nvSpPr>
          <p:cNvPr id="35" name="Shape 35"/>
          <p:cNvSpPr/>
          <p:nvPr/>
        </p:nvSpPr>
        <p:spPr>
          <a:xfrm>
            <a:off x="1049337" y="2509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裤子</a:t>
            </a:r>
          </a:p>
        </p:txBody>
      </p:sp>
      <p:sp>
        <p:nvSpPr>
          <p:cNvPr id="36" name="Shape 36"/>
          <p:cNvSpPr/>
          <p:nvPr/>
        </p:nvSpPr>
        <p:spPr>
          <a:xfrm>
            <a:off x="5038725" y="3263900"/>
            <a:ext cx="201405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remember </a:t>
            </a:r>
          </a:p>
        </p:txBody>
      </p:sp>
      <p:sp>
        <p:nvSpPr>
          <p:cNvPr id="37" name="Shape 37"/>
          <p:cNvSpPr/>
          <p:nvPr/>
        </p:nvSpPr>
        <p:spPr>
          <a:xfrm>
            <a:off x="1049337" y="3271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记得</a:t>
            </a:r>
          </a:p>
        </p:txBody>
      </p:sp>
      <p:sp>
        <p:nvSpPr>
          <p:cNvPr id="38" name="Shape 38"/>
          <p:cNvSpPr/>
          <p:nvPr/>
        </p:nvSpPr>
        <p:spPr>
          <a:xfrm>
            <a:off x="5038725" y="4025900"/>
            <a:ext cx="95082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shirt</a:t>
            </a:r>
          </a:p>
        </p:txBody>
      </p:sp>
      <p:sp>
        <p:nvSpPr>
          <p:cNvPr id="39" name="Shape 39"/>
          <p:cNvSpPr/>
          <p:nvPr/>
        </p:nvSpPr>
        <p:spPr>
          <a:xfrm>
            <a:off x="1049337" y="4033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衬衫</a:t>
            </a:r>
          </a:p>
        </p:txBody>
      </p:sp>
      <p:sp>
        <p:nvSpPr>
          <p:cNvPr id="40" name="Shape 40"/>
          <p:cNvSpPr/>
          <p:nvPr/>
        </p:nvSpPr>
        <p:spPr>
          <a:xfrm>
            <a:off x="5038725" y="4787900"/>
            <a:ext cx="220365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m. unit of money</a:t>
            </a:r>
          </a:p>
        </p:txBody>
      </p:sp>
      <p:sp>
        <p:nvSpPr>
          <p:cNvPr id="41" name="Shape 41"/>
          <p:cNvSpPr/>
          <p:nvPr/>
        </p:nvSpPr>
        <p:spPr>
          <a:xfrm>
            <a:off x="1049337" y="47958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元</a:t>
            </a:r>
          </a:p>
        </p:txBody>
      </p:sp>
      <p:sp>
        <p:nvSpPr>
          <p:cNvPr id="42" name="Shape 42"/>
          <p:cNvSpPr/>
          <p:nvPr/>
        </p:nvSpPr>
        <p:spPr>
          <a:xfrm>
            <a:off x="2519362" y="1751012"/>
            <a:ext cx="67742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tiáo</a:t>
            </a:r>
            <a:r>
              <a:rPr sz="2400"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43" name="Shape 43"/>
          <p:cNvSpPr/>
          <p:nvPr/>
        </p:nvSpPr>
        <p:spPr>
          <a:xfrm>
            <a:off x="2514600" y="2501900"/>
            <a:ext cx="61170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kùzi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4" name="Shape 44"/>
          <p:cNvSpPr/>
          <p:nvPr/>
        </p:nvSpPr>
        <p:spPr>
          <a:xfrm>
            <a:off x="2514600" y="3263900"/>
            <a:ext cx="67261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jìde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5" name="Shape 45"/>
          <p:cNvSpPr/>
          <p:nvPr/>
        </p:nvSpPr>
        <p:spPr>
          <a:xfrm>
            <a:off x="2514600" y="4025900"/>
            <a:ext cx="134748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chènshān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6" name="Shape 46"/>
          <p:cNvSpPr/>
          <p:nvPr/>
        </p:nvSpPr>
        <p:spPr>
          <a:xfrm>
            <a:off x="2514600" y="4783137"/>
            <a:ext cx="78643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yuán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 advAuto="0"/>
      <p:bldP spid="34" grpId="0" animBg="1" advAuto="0"/>
      <p:bldP spid="36" grpId="0" animBg="1" advAuto="0"/>
      <p:bldP spid="38" grpId="0" animBg="1" advAuto="0"/>
      <p:bldP spid="40" grpId="0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9" name="Shape 4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0" name="Shape 5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2" name="Shape 52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3" name="Shape 53"/>
          <p:cNvSpPr/>
          <p:nvPr/>
        </p:nvSpPr>
        <p:spPr>
          <a:xfrm>
            <a:off x="5022850" y="5188589"/>
            <a:ext cx="320075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m. used for pants, dresses, etc.</a:t>
            </a:r>
          </a:p>
        </p:txBody>
      </p:sp>
      <p:sp>
        <p:nvSpPr>
          <p:cNvPr id="54" name="Shape 54"/>
          <p:cNvSpPr/>
          <p:nvPr/>
        </p:nvSpPr>
        <p:spPr>
          <a:xfrm>
            <a:off x="1049337" y="4407854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条</a:t>
            </a:r>
          </a:p>
        </p:txBody>
      </p:sp>
      <p:sp>
        <p:nvSpPr>
          <p:cNvPr id="55" name="Shape 55"/>
          <p:cNvSpPr/>
          <p:nvPr/>
        </p:nvSpPr>
        <p:spPr>
          <a:xfrm>
            <a:off x="5059933" y="4407218"/>
            <a:ext cx="89429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pants</a:t>
            </a:r>
          </a:p>
        </p:txBody>
      </p:sp>
      <p:sp>
        <p:nvSpPr>
          <p:cNvPr id="56" name="Shape 56"/>
          <p:cNvSpPr/>
          <p:nvPr/>
        </p:nvSpPr>
        <p:spPr>
          <a:xfrm>
            <a:off x="1049337" y="3645854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裤子</a:t>
            </a:r>
          </a:p>
        </p:txBody>
      </p:sp>
      <p:sp>
        <p:nvSpPr>
          <p:cNvPr id="57" name="Shape 57"/>
          <p:cNvSpPr/>
          <p:nvPr/>
        </p:nvSpPr>
        <p:spPr>
          <a:xfrm>
            <a:off x="5051425" y="3632200"/>
            <a:ext cx="169573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remember </a:t>
            </a:r>
          </a:p>
        </p:txBody>
      </p:sp>
      <p:sp>
        <p:nvSpPr>
          <p:cNvPr id="58" name="Shape 58"/>
          <p:cNvSpPr/>
          <p:nvPr/>
        </p:nvSpPr>
        <p:spPr>
          <a:xfrm>
            <a:off x="1049337" y="2883852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记得</a:t>
            </a:r>
          </a:p>
        </p:txBody>
      </p:sp>
      <p:sp>
        <p:nvSpPr>
          <p:cNvPr id="59" name="Shape 59"/>
          <p:cNvSpPr/>
          <p:nvPr/>
        </p:nvSpPr>
        <p:spPr>
          <a:xfrm>
            <a:off x="5038725" y="2850829"/>
            <a:ext cx="809710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shirt</a:t>
            </a:r>
          </a:p>
        </p:txBody>
      </p:sp>
      <p:sp>
        <p:nvSpPr>
          <p:cNvPr id="60" name="Shape 60"/>
          <p:cNvSpPr/>
          <p:nvPr/>
        </p:nvSpPr>
        <p:spPr>
          <a:xfrm>
            <a:off x="1049337" y="2116139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衬衫</a:t>
            </a:r>
          </a:p>
        </p:txBody>
      </p:sp>
      <p:sp>
        <p:nvSpPr>
          <p:cNvPr id="61" name="Shape 61"/>
          <p:cNvSpPr/>
          <p:nvPr/>
        </p:nvSpPr>
        <p:spPr>
          <a:xfrm>
            <a:off x="5023222" y="2178684"/>
            <a:ext cx="185373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m. unit of money</a:t>
            </a:r>
          </a:p>
        </p:txBody>
      </p:sp>
      <p:sp>
        <p:nvSpPr>
          <p:cNvPr id="62" name="Shape 62"/>
          <p:cNvSpPr/>
          <p:nvPr/>
        </p:nvSpPr>
        <p:spPr>
          <a:xfrm>
            <a:off x="1049337" y="5164137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元</a:t>
            </a:r>
          </a:p>
        </p:txBody>
      </p:sp>
      <p:sp>
        <p:nvSpPr>
          <p:cNvPr id="63" name="Shape 63"/>
          <p:cNvSpPr/>
          <p:nvPr/>
        </p:nvSpPr>
        <p:spPr>
          <a:xfrm>
            <a:off x="2497476" y="2865437"/>
            <a:ext cx="487313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tiáo</a:t>
            </a:r>
            <a:r>
              <a:rPr sz="2000"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64" name="Shape 64"/>
          <p:cNvSpPr/>
          <p:nvPr/>
        </p:nvSpPr>
        <p:spPr>
          <a:xfrm>
            <a:off x="2512695" y="2115502"/>
            <a:ext cx="43120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kùzi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5" name="Shape 65"/>
          <p:cNvSpPr/>
          <p:nvPr/>
        </p:nvSpPr>
        <p:spPr>
          <a:xfrm>
            <a:off x="2514600" y="3632200"/>
            <a:ext cx="485710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jìde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</p:txBody>
      </p:sp>
      <p:sp>
        <p:nvSpPr>
          <p:cNvPr id="66" name="Shape 66"/>
          <p:cNvSpPr/>
          <p:nvPr/>
        </p:nvSpPr>
        <p:spPr>
          <a:xfrm>
            <a:off x="2448325" y="5148897"/>
            <a:ext cx="104355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chènshān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7" name="Shape 67"/>
          <p:cNvSpPr/>
          <p:nvPr/>
        </p:nvSpPr>
        <p:spPr>
          <a:xfrm>
            <a:off x="2515256" y="4400550"/>
            <a:ext cx="59471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yuán</a:t>
            </a:r>
            <a:r>
              <a:rPr sz="2000"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0" name="Shape 7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1" name="Shape 7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3" name="Shape 73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 algn="ctr"/>
            <a:r>
              <a:rPr sz="28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location</a:t>
            </a:r>
            <a:r>
              <a:rPr sz="28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800" dirty="0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8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word+V</a:t>
            </a:r>
            <a:r>
              <a:rPr sz="28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着+NP</a:t>
            </a:r>
            <a:endParaRPr sz="2800" dirty="0">
              <a:solidFill>
                <a:srgbClr val="FF00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74" name="Shape 74"/>
          <p:cNvSpPr/>
          <p:nvPr/>
        </p:nvSpPr>
        <p:spPr>
          <a:xfrm>
            <a:off x="993775" y="2653283"/>
            <a:ext cx="2744318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上面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写着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320元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974725" y="3528789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教室里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坐着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很多学生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6" name="Shape 76"/>
          <p:cNvSpPr/>
          <p:nvPr/>
        </p:nvSpPr>
        <p:spPr>
          <a:xfrm>
            <a:off x="976248" y="4388166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我家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楼上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住着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一个老师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7" name="Shape 77"/>
          <p:cNvSpPr/>
          <p:nvPr/>
        </p:nvSpPr>
        <p:spPr>
          <a:xfrm>
            <a:off x="4659629" y="2672333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上面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没写（着）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多少钱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8" name="Shape 78"/>
          <p:cNvSpPr/>
          <p:nvPr/>
        </p:nvSpPr>
        <p:spPr>
          <a:xfrm>
            <a:off x="4621529" y="4423345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我家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楼上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没住（着）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老师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9" name="Shape 79"/>
          <p:cNvSpPr/>
          <p:nvPr/>
        </p:nvSpPr>
        <p:spPr>
          <a:xfrm>
            <a:off x="4646929" y="3555904"/>
            <a:ext cx="404645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教室里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没坐（着）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学生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/>
        </p:nvSpPr>
        <p:spPr>
          <a:xfrm>
            <a:off x="2541765" y="861289"/>
            <a:ext cx="442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下列每组两个句子，请选出正确的一个</a:t>
            </a:r>
          </a:p>
        </p:txBody>
      </p:sp>
      <p:grpSp>
        <p:nvGrpSpPr>
          <p:cNvPr id="2" name="Group 86"/>
          <p:cNvGrpSpPr/>
          <p:nvPr/>
        </p:nvGrpSpPr>
        <p:grpSpPr>
          <a:xfrm>
            <a:off x="469717" y="305520"/>
            <a:ext cx="8360602" cy="919826"/>
            <a:chOff x="0" y="0"/>
            <a:chExt cx="8360601" cy="919824"/>
          </a:xfrm>
        </p:grpSpPr>
        <p:grpSp>
          <p:nvGrpSpPr>
            <p:cNvPr id="3" name="Group 84"/>
            <p:cNvGrpSpPr/>
            <p:nvPr/>
          </p:nvGrpSpPr>
          <p:grpSpPr>
            <a:xfrm>
              <a:off x="0" y="0"/>
              <a:ext cx="607420" cy="919825"/>
              <a:chOff x="0" y="0"/>
              <a:chExt cx="607419" cy="919824"/>
            </a:xfrm>
          </p:grpSpPr>
          <p:sp>
            <p:nvSpPr>
              <p:cNvPr id="82" name="Shape 82"/>
              <p:cNvSpPr/>
              <p:nvPr/>
            </p:nvSpPr>
            <p:spPr>
              <a:xfrm>
                <a:off x="0" y="0"/>
                <a:ext cx="607420" cy="91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3" name="Shape 83"/>
              <p:cNvSpPr/>
              <p:nvPr/>
            </p:nvSpPr>
            <p:spPr>
              <a:xfrm>
                <a:off x="192699" y="403848"/>
                <a:ext cx="224224" cy="40829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5" name="Shape 85"/>
            <p:cNvSpPr/>
            <p:nvPr/>
          </p:nvSpPr>
          <p:spPr>
            <a:xfrm>
              <a:off x="573891" y="287311"/>
              <a:ext cx="7786711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7" name="Shape 87"/>
          <p:cNvSpPr/>
          <p:nvPr/>
        </p:nvSpPr>
        <p:spPr>
          <a:xfrm>
            <a:off x="1676399" y="1753604"/>
            <a:ext cx="3483484" cy="354966"/>
          </a:xfrm>
          <a:prstGeom prst="rect">
            <a:avLst/>
          </a:prstGeom>
          <a:ln>
            <a:solidFill>
              <a:srgbClr val="4A7EBB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A. 公交车上没坐着五个孩子。</a:t>
            </a:r>
          </a:p>
        </p:txBody>
      </p:sp>
      <p:sp>
        <p:nvSpPr>
          <p:cNvPr id="88" name="Shape 88"/>
          <p:cNvSpPr/>
          <p:nvPr/>
        </p:nvSpPr>
        <p:spPr>
          <a:xfrm>
            <a:off x="1143000" y="1752600"/>
            <a:ext cx="457200" cy="354965"/>
          </a:xfrm>
          <a:prstGeom prst="rect">
            <a:avLst/>
          </a:prstGeom>
          <a:ln>
            <a:solidFill>
              <a:srgbClr val="4A7EBB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89" name="Shape 89"/>
          <p:cNvSpPr/>
          <p:nvPr/>
        </p:nvSpPr>
        <p:spPr>
          <a:xfrm>
            <a:off x="1143000" y="2716155"/>
            <a:ext cx="457200" cy="354966"/>
          </a:xfrm>
          <a:prstGeom prst="rect">
            <a:avLst/>
          </a:prstGeom>
          <a:ln>
            <a:solidFill>
              <a:srgbClr val="BE4B48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90" name="Shape 90"/>
          <p:cNvSpPr/>
          <p:nvPr/>
        </p:nvSpPr>
        <p:spPr>
          <a:xfrm>
            <a:off x="1677879" y="2190689"/>
            <a:ext cx="2933320" cy="354966"/>
          </a:xfrm>
          <a:prstGeom prst="rect">
            <a:avLst/>
          </a:prstGeom>
          <a:ln>
            <a:solidFill>
              <a:srgbClr val="4A7EBB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B. 公交车上没坐着孩子。</a:t>
            </a:r>
          </a:p>
        </p:txBody>
      </p:sp>
      <p:sp>
        <p:nvSpPr>
          <p:cNvPr id="91" name="Shape 91"/>
          <p:cNvSpPr/>
          <p:nvPr/>
        </p:nvSpPr>
        <p:spPr>
          <a:xfrm>
            <a:off x="1676399" y="2701635"/>
            <a:ext cx="3483484" cy="354966"/>
          </a:xfrm>
          <a:prstGeom prst="rect">
            <a:avLst/>
          </a:prstGeom>
          <a:ln>
            <a:solidFill>
              <a:srgbClr val="BE4B48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A. 我朋友的家里住着三个人。</a:t>
            </a:r>
          </a:p>
        </p:txBody>
      </p:sp>
      <p:sp>
        <p:nvSpPr>
          <p:cNvPr id="92" name="Shape 92"/>
          <p:cNvSpPr/>
          <p:nvPr/>
        </p:nvSpPr>
        <p:spPr>
          <a:xfrm>
            <a:off x="1677879" y="3138721"/>
            <a:ext cx="3695320" cy="354966"/>
          </a:xfrm>
          <a:prstGeom prst="rect">
            <a:avLst/>
          </a:prstGeom>
          <a:ln>
            <a:solidFill>
              <a:srgbClr val="BE4B48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B. 我朋友的家里没住着三个人。</a:t>
            </a:r>
          </a:p>
        </p:txBody>
      </p:sp>
      <p:sp>
        <p:nvSpPr>
          <p:cNvPr id="93" name="Shape 93"/>
          <p:cNvSpPr/>
          <p:nvPr/>
        </p:nvSpPr>
        <p:spPr>
          <a:xfrm>
            <a:off x="1143000" y="3672120"/>
            <a:ext cx="457200" cy="354966"/>
          </a:xfrm>
          <a:prstGeom prst="rect">
            <a:avLst/>
          </a:prstGeom>
          <a:ln>
            <a:solidFill>
              <a:srgbClr val="98B955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94" name="Shape 94"/>
          <p:cNvSpPr/>
          <p:nvPr/>
        </p:nvSpPr>
        <p:spPr>
          <a:xfrm>
            <a:off x="1676400" y="3657600"/>
            <a:ext cx="6703758" cy="307777"/>
          </a:xfrm>
          <a:prstGeom prst="rect">
            <a:avLst/>
          </a:prstGeom>
          <a:ln>
            <a:solidFill>
              <a:srgbClr val="98B955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A.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电脑旁边没放（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fàng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to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put；to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place）着很多水果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5" name="Shape 95"/>
          <p:cNvSpPr/>
          <p:nvPr/>
        </p:nvSpPr>
        <p:spPr>
          <a:xfrm>
            <a:off x="1677879" y="4094686"/>
            <a:ext cx="2933320" cy="354966"/>
          </a:xfrm>
          <a:prstGeom prst="rect">
            <a:avLst/>
          </a:prstGeom>
          <a:ln>
            <a:solidFill>
              <a:srgbClr val="98B955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B. 电脑旁边没放着水果。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10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98" name="Shape 9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01" name="Shape 101"/>
          <p:cNvSpPr/>
          <p:nvPr/>
        </p:nvSpPr>
        <p:spPr>
          <a:xfrm>
            <a:off x="-1" y="15306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动词重叠</a:t>
            </a:r>
          </a:p>
        </p:txBody>
      </p:sp>
      <p:sp>
        <p:nvSpPr>
          <p:cNvPr id="102" name="Shape 102"/>
          <p:cNvSpPr/>
          <p:nvPr/>
        </p:nvSpPr>
        <p:spPr>
          <a:xfrm>
            <a:off x="1995487" y="2778442"/>
            <a:ext cx="2847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那我们再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看看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别的。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2008187" y="3769042"/>
            <a:ext cx="1932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你去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问问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他。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1920194" y="4759642"/>
            <a:ext cx="2003734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让我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想一想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0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6" name="Shape 106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在商场</a:t>
            </a:r>
          </a:p>
        </p:txBody>
      </p:sp>
      <p:sp>
        <p:nvSpPr>
          <p:cNvPr id="112" name="Shape 112"/>
          <p:cNvSpPr/>
          <p:nvPr/>
        </p:nvSpPr>
        <p:spPr>
          <a:xfrm>
            <a:off x="838200" y="2057400"/>
            <a:ext cx="38474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：你觉得这条裤子怎么样？</a:t>
            </a:r>
          </a:p>
        </p:txBody>
      </p:sp>
      <p:sp>
        <p:nvSpPr>
          <p:cNvPr id="113" name="Shape 113"/>
          <p:cNvSpPr/>
          <p:nvPr/>
        </p:nvSpPr>
        <p:spPr>
          <a:xfrm>
            <a:off x="839787" y="2692400"/>
            <a:ext cx="5095477" cy="370193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   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：我记得你已经有两条这样的裤子了。</a:t>
            </a:r>
          </a:p>
        </p:txBody>
      </p:sp>
      <p:sp>
        <p:nvSpPr>
          <p:cNvPr id="114" name="Shape 114"/>
          <p:cNvSpPr/>
          <p:nvPr/>
        </p:nvSpPr>
        <p:spPr>
          <a:xfrm>
            <a:off x="827087" y="3324225"/>
            <a:ext cx="33394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：那我们再看看别的。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827087" y="4594225"/>
            <a:ext cx="30854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：还不错，多少钱？</a:t>
            </a:r>
          </a:p>
        </p:txBody>
      </p:sp>
      <p:sp>
        <p:nvSpPr>
          <p:cNvPr id="116" name="Shape 116"/>
          <p:cNvSpPr/>
          <p:nvPr/>
        </p:nvSpPr>
        <p:spPr>
          <a:xfrm>
            <a:off x="827087" y="3967162"/>
            <a:ext cx="3160217" cy="370194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周   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：这件衬衫怎么样？</a:t>
            </a:r>
          </a:p>
        </p:txBody>
      </p:sp>
      <p:sp>
        <p:nvSpPr>
          <p:cNvPr id="117" name="Shape 117"/>
          <p:cNvSpPr/>
          <p:nvPr/>
        </p:nvSpPr>
        <p:spPr>
          <a:xfrm>
            <a:off x="827087" y="5867400"/>
            <a:ext cx="30854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：还不错，多少钱？</a:t>
            </a:r>
          </a:p>
        </p:txBody>
      </p:sp>
      <p:sp>
        <p:nvSpPr>
          <p:cNvPr id="118" name="Shape 118"/>
          <p:cNvSpPr/>
          <p:nvPr/>
        </p:nvSpPr>
        <p:spPr>
          <a:xfrm>
            <a:off x="827087" y="5232400"/>
            <a:ext cx="3160217" cy="370193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周   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：这件衬衫怎么样？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25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2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1" name="Shape 12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2" name="Shape 12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4" name="Shape 124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6" name="Shape 126"/>
          <p:cNvSpPr/>
          <p:nvPr/>
        </p:nvSpPr>
        <p:spPr>
          <a:xfrm>
            <a:off x="1692275" y="2060575"/>
            <a:ext cx="1891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周明要买衬衫。</a:t>
            </a:r>
          </a:p>
        </p:txBody>
      </p:sp>
      <p:sp>
        <p:nvSpPr>
          <p:cNvPr id="127" name="Shape 127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8" name="Shape 128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9" name="Shape 129"/>
          <p:cNvSpPr/>
          <p:nvPr/>
        </p:nvSpPr>
        <p:spPr>
          <a:xfrm>
            <a:off x="1692275" y="2852737"/>
            <a:ext cx="3669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周太太已经有两条这样的裤子。</a:t>
            </a:r>
          </a:p>
        </p:txBody>
      </p:sp>
      <p:sp>
        <p:nvSpPr>
          <p:cNvPr id="130" name="Shape 130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31" name="Shape 131"/>
          <p:cNvSpPr/>
          <p:nvPr/>
        </p:nvSpPr>
        <p:spPr>
          <a:xfrm>
            <a:off x="1692275" y="3573462"/>
            <a:ext cx="34791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周明觉得买衬衫比买裤子好 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第三课  桌子上放着很多饮料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3921039_102457367000_2_meitu_4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829300" y="4014310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12357201_124815574000_2_meitu_2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305175" y="4009390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2457331_181139980763_2_meitu_1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885825" y="3990340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2007101095946765_2_meitu_1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5829300" y="1771650"/>
            <a:ext cx="2235200" cy="1435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2531170_212054474000_2_meitu_1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305175" y="1771650"/>
            <a:ext cx="2235200" cy="1435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u=2821732280,3050401780&amp;fm=21&amp;gp=0.jp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885825" y="1771650"/>
            <a:ext cx="2235200" cy="1435100"/>
          </a:xfrm>
          <a:prstGeom prst="rect">
            <a:avLst/>
          </a:prstGeom>
          <a:ln w="12700">
            <a:miter lim="400000"/>
          </a:ln>
        </p:spPr>
      </p:pic>
      <p:sp>
        <p:nvSpPr>
          <p:cNvPr id="18" name="Shape 1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9" name="Shape 1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2" name="Shape 22"/>
          <p:cNvSpPr/>
          <p:nvPr/>
        </p:nvSpPr>
        <p:spPr>
          <a:xfrm>
            <a:off x="3354704" y="1028700"/>
            <a:ext cx="25425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你今天吃了什么？</a:t>
            </a:r>
          </a:p>
        </p:txBody>
      </p:sp>
      <p:sp>
        <p:nvSpPr>
          <p:cNvPr id="23" name="Shape 23"/>
          <p:cNvSpPr/>
          <p:nvPr/>
        </p:nvSpPr>
        <p:spPr>
          <a:xfrm>
            <a:off x="887412" y="17526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4" name="Shape 24"/>
          <p:cNvSpPr/>
          <p:nvPr/>
        </p:nvSpPr>
        <p:spPr>
          <a:xfrm>
            <a:off x="5821362" y="3984148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25" name="Shape 25"/>
          <p:cNvSpPr/>
          <p:nvPr/>
        </p:nvSpPr>
        <p:spPr>
          <a:xfrm>
            <a:off x="3276600" y="1752600"/>
            <a:ext cx="3714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6" name="Shape 26"/>
          <p:cNvSpPr/>
          <p:nvPr/>
        </p:nvSpPr>
        <p:spPr>
          <a:xfrm>
            <a:off x="5822950" y="1752600"/>
            <a:ext cx="3571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7" name="Shape 27"/>
          <p:cNvSpPr/>
          <p:nvPr/>
        </p:nvSpPr>
        <p:spPr>
          <a:xfrm>
            <a:off x="900112" y="3984148"/>
            <a:ext cx="342901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28" name="Shape 28"/>
          <p:cNvSpPr/>
          <p:nvPr/>
        </p:nvSpPr>
        <p:spPr>
          <a:xfrm>
            <a:off x="3282156" y="3894136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E</a:t>
            </a:r>
          </a:p>
        </p:txBody>
      </p:sp>
      <p:pic>
        <p:nvPicPr>
          <p:cNvPr id="29" name="202microfotos_1715145 25.jpg"/>
          <p:cNvPicPr/>
          <p:nvPr/>
        </p:nvPicPr>
        <p:blipFill>
          <a:blip r:embed="rId8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sp>
        <p:nvSpPr>
          <p:cNvPr id="30" name="Shape 30"/>
          <p:cNvSpPr/>
          <p:nvPr/>
        </p:nvSpPr>
        <p:spPr>
          <a:xfrm>
            <a:off x="1169987" y="3250723"/>
            <a:ext cx="1528912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píngguǒ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苹果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1" name="Shape 31"/>
          <p:cNvSpPr/>
          <p:nvPr/>
        </p:nvSpPr>
        <p:spPr>
          <a:xfrm>
            <a:off x="3784600" y="3250723"/>
            <a:ext cx="1078062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xīguā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 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西瓜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2" name="Shape 32"/>
          <p:cNvSpPr/>
          <p:nvPr/>
        </p:nvSpPr>
        <p:spPr>
          <a:xfrm>
            <a:off x="6480968" y="3247310"/>
            <a:ext cx="931864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yú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鱼</a:t>
            </a:r>
          </a:p>
        </p:txBody>
      </p:sp>
      <p:sp>
        <p:nvSpPr>
          <p:cNvPr id="33" name="Shape 33"/>
          <p:cNvSpPr/>
          <p:nvPr/>
        </p:nvSpPr>
        <p:spPr>
          <a:xfrm>
            <a:off x="1169987" y="5565616"/>
            <a:ext cx="1528912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niúnǎi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牛奶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4" name="Shape 34"/>
          <p:cNvSpPr/>
          <p:nvPr/>
        </p:nvSpPr>
        <p:spPr>
          <a:xfrm>
            <a:off x="3817937" y="5565616"/>
            <a:ext cx="297180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jīdàn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鸡蛋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5" name="Shape 35"/>
          <p:cNvSpPr/>
          <p:nvPr/>
        </p:nvSpPr>
        <p:spPr>
          <a:xfrm>
            <a:off x="6316662" y="5565616"/>
            <a:ext cx="312420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yángròu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羊肉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 advAuto="0"/>
      <p:bldP spid="31" grpId="0" animBg="1" advAuto="0"/>
      <p:bldP spid="32" grpId="0" animBg="1" advAuto="0"/>
      <p:bldP spid="33" grpId="0" animBg="1" advAuto="0"/>
      <p:bldP spid="34" grpId="0" animBg="1" advAuto="0"/>
      <p:bldP spid="35" grpId="0" animBg="1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5003800" y="2212975"/>
            <a:ext cx="123821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fresh</a:t>
            </a:r>
          </a:p>
        </p:txBody>
      </p:sp>
      <p:sp>
        <p:nvSpPr>
          <p:cNvPr id="42" name="Shape 42"/>
          <p:cNvSpPr/>
          <p:nvPr/>
        </p:nvSpPr>
        <p:spPr>
          <a:xfrm>
            <a:off x="1042987" y="22050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新鲜</a:t>
            </a:r>
            <a:endParaRPr sz="2400" dirty="0"/>
          </a:p>
        </p:txBody>
      </p:sp>
      <p:sp>
        <p:nvSpPr>
          <p:cNvPr id="43" name="Shape 43"/>
          <p:cNvSpPr/>
          <p:nvPr/>
        </p:nvSpPr>
        <p:spPr>
          <a:xfrm>
            <a:off x="5003800" y="3221037"/>
            <a:ext cx="132289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sweet</a:t>
            </a:r>
          </a:p>
        </p:txBody>
      </p:sp>
      <p:sp>
        <p:nvSpPr>
          <p:cNvPr id="44" name="Shape 44"/>
          <p:cNvSpPr/>
          <p:nvPr/>
        </p:nvSpPr>
        <p:spPr>
          <a:xfrm>
            <a:off x="1116012" y="32210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甜</a:t>
            </a:r>
          </a:p>
        </p:txBody>
      </p:sp>
      <p:sp>
        <p:nvSpPr>
          <p:cNvPr id="45" name="Shape 45"/>
          <p:cNvSpPr/>
          <p:nvPr/>
        </p:nvSpPr>
        <p:spPr>
          <a:xfrm>
            <a:off x="2574130" y="2204864"/>
            <a:ext cx="86818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000" dirty="0" err="1" smtClean="0">
                <a:latin typeface="GB Pinyinok-D" pitchFamily="2" charset="-122"/>
                <a:ea typeface="GB Pinyinok-D" pitchFamily="2" charset="-122"/>
              </a:rPr>
              <a:t>xīnxiān</a:t>
            </a:r>
            <a:endParaRPr sz="2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6" name="Shape 46"/>
          <p:cNvSpPr/>
          <p:nvPr/>
        </p:nvSpPr>
        <p:spPr>
          <a:xfrm>
            <a:off x="2555875" y="3221037"/>
            <a:ext cx="50590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000" dirty="0" err="1" smtClean="0">
                <a:latin typeface="GB Pinyinok-D" pitchFamily="2" charset="-122"/>
                <a:ea typeface="GB Pinyinok-D" pitchFamily="2" charset="-122"/>
              </a:rPr>
              <a:t>tián</a:t>
            </a:r>
            <a:endParaRPr sz="2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7" name="Shape 47"/>
          <p:cNvSpPr/>
          <p:nvPr/>
        </p:nvSpPr>
        <p:spPr>
          <a:xfrm>
            <a:off x="4991100" y="4110037"/>
            <a:ext cx="2079387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only, solely</a:t>
            </a:r>
          </a:p>
        </p:txBody>
      </p:sp>
      <p:sp>
        <p:nvSpPr>
          <p:cNvPr id="48" name="Shape 48"/>
          <p:cNvSpPr/>
          <p:nvPr/>
        </p:nvSpPr>
        <p:spPr>
          <a:xfrm>
            <a:off x="1103312" y="41100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只</a:t>
            </a:r>
          </a:p>
        </p:txBody>
      </p:sp>
      <p:sp>
        <p:nvSpPr>
          <p:cNvPr id="49" name="Shape 49"/>
          <p:cNvSpPr/>
          <p:nvPr/>
        </p:nvSpPr>
        <p:spPr>
          <a:xfrm>
            <a:off x="2630481" y="4110037"/>
            <a:ext cx="31739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000" dirty="0" err="1" smtClean="0"/>
              <a:t>zhī</a:t>
            </a:r>
            <a:endParaRPr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 advAuto="0"/>
      <p:bldP spid="43" grpId="0" animBg="1" advAuto="0"/>
      <p:bldP spid="47" grpId="0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2" name="Shape 5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3" name="Shape 5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5" name="Shape 55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6" name="Shape 56"/>
          <p:cNvSpPr/>
          <p:nvPr/>
        </p:nvSpPr>
        <p:spPr>
          <a:xfrm>
            <a:off x="985043" y="4433887"/>
            <a:ext cx="100806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新鲜</a:t>
            </a:r>
          </a:p>
        </p:txBody>
      </p:sp>
      <p:sp>
        <p:nvSpPr>
          <p:cNvPr id="57" name="Shape 57"/>
          <p:cNvSpPr/>
          <p:nvPr/>
        </p:nvSpPr>
        <p:spPr>
          <a:xfrm>
            <a:off x="985837" y="2400300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甜</a:t>
            </a:r>
          </a:p>
        </p:txBody>
      </p:sp>
      <p:sp>
        <p:nvSpPr>
          <p:cNvPr id="58" name="Shape 58"/>
          <p:cNvSpPr/>
          <p:nvPr/>
        </p:nvSpPr>
        <p:spPr>
          <a:xfrm>
            <a:off x="985837" y="3413918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只</a:t>
            </a:r>
          </a:p>
        </p:txBody>
      </p:sp>
      <p:sp>
        <p:nvSpPr>
          <p:cNvPr id="59" name="Shape 59"/>
          <p:cNvSpPr/>
          <p:nvPr/>
        </p:nvSpPr>
        <p:spPr>
          <a:xfrm>
            <a:off x="4940300" y="3412963"/>
            <a:ext cx="104919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fresh</a:t>
            </a:r>
          </a:p>
        </p:txBody>
      </p:sp>
      <p:sp>
        <p:nvSpPr>
          <p:cNvPr id="60" name="Shape 60"/>
          <p:cNvSpPr/>
          <p:nvPr/>
        </p:nvSpPr>
        <p:spPr>
          <a:xfrm>
            <a:off x="4943115" y="2399345"/>
            <a:ext cx="111976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sweet</a:t>
            </a:r>
          </a:p>
        </p:txBody>
      </p:sp>
      <p:sp>
        <p:nvSpPr>
          <p:cNvPr id="63" name="Shape 63"/>
          <p:cNvSpPr/>
          <p:nvPr/>
        </p:nvSpPr>
        <p:spPr>
          <a:xfrm>
            <a:off x="4940300" y="4427537"/>
            <a:ext cx="1750180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only, solely</a:t>
            </a:r>
          </a:p>
        </p:txBody>
      </p:sp>
      <p:sp>
        <p:nvSpPr>
          <p:cNvPr id="16" name="Shape 45"/>
          <p:cNvSpPr/>
          <p:nvPr/>
        </p:nvSpPr>
        <p:spPr>
          <a:xfrm>
            <a:off x="2574130" y="2348880"/>
            <a:ext cx="86818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000" dirty="0" err="1" smtClean="0">
                <a:latin typeface="GB Pinyinok-D" pitchFamily="2" charset="-122"/>
                <a:ea typeface="GB Pinyinok-D" pitchFamily="2" charset="-122"/>
              </a:rPr>
              <a:t>xīnxiān</a:t>
            </a:r>
            <a:endParaRPr sz="2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Shape 46"/>
          <p:cNvSpPr/>
          <p:nvPr/>
        </p:nvSpPr>
        <p:spPr>
          <a:xfrm>
            <a:off x="2555875" y="3365053"/>
            <a:ext cx="50590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000" dirty="0" err="1" smtClean="0">
                <a:latin typeface="GB Pinyinok-D" pitchFamily="2" charset="-122"/>
                <a:ea typeface="GB Pinyinok-D" pitchFamily="2" charset="-122"/>
              </a:rPr>
              <a:t>tián</a:t>
            </a:r>
            <a:endParaRPr sz="2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Shape 49"/>
          <p:cNvSpPr/>
          <p:nvPr/>
        </p:nvSpPr>
        <p:spPr>
          <a:xfrm>
            <a:off x="2630481" y="4448145"/>
            <a:ext cx="31739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000" dirty="0" err="1" smtClean="0"/>
              <a:t>zhī</a:t>
            </a:r>
            <a:endParaRPr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 advAuto="0"/>
      <p:bldP spid="60" grpId="0" animBg="1" advAuto="0"/>
      <p:bldP spid="63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7" name="Shape 6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8" name="Shape 6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0" name="Shape 70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8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几</a:t>
            </a:r>
            <a:r>
              <a:rPr sz="28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8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measure</a:t>
            </a:r>
            <a:r>
              <a:rPr lang="en-US" sz="2800" dirty="0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800" dirty="0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8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word</a:t>
            </a:r>
          </a:p>
        </p:txBody>
      </p:sp>
      <p:sp>
        <p:nvSpPr>
          <p:cNvPr id="71" name="Shape 71"/>
          <p:cNvSpPr/>
          <p:nvPr/>
        </p:nvSpPr>
        <p:spPr>
          <a:xfrm>
            <a:off x="2843212" y="2427414"/>
            <a:ext cx="4074568" cy="3997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/>
              <a:t>你要</a:t>
            </a:r>
            <a:r>
              <a:rPr sz="2400">
                <a:solidFill>
                  <a:srgbClr val="FF2600"/>
                </a:solidFill>
              </a:rPr>
              <a:t>几</a:t>
            </a:r>
            <a:r>
              <a:rPr sz="2400">
                <a:solidFill>
                  <a:srgbClr val="0433FF"/>
                </a:solidFill>
              </a:rPr>
              <a:t>本</a:t>
            </a:r>
            <a:r>
              <a:rPr sz="2400"/>
              <a:t>书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72" name="Shape 72"/>
          <p:cNvSpPr/>
          <p:nvPr/>
        </p:nvSpPr>
        <p:spPr>
          <a:xfrm>
            <a:off x="2771800" y="3965306"/>
            <a:ext cx="2237741" cy="3997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/>
              <a:t>再买</a:t>
            </a:r>
            <a:r>
              <a:rPr sz="2400" dirty="0" err="1">
                <a:solidFill>
                  <a:srgbClr val="FF2600"/>
                </a:solidFill>
              </a:rPr>
              <a:t>几</a:t>
            </a:r>
            <a:r>
              <a:rPr sz="2400" dirty="0" err="1">
                <a:solidFill>
                  <a:srgbClr val="0433FF"/>
                </a:solidFill>
              </a:rPr>
              <a:t>个</a:t>
            </a:r>
            <a:r>
              <a:rPr sz="2400" dirty="0" err="1"/>
              <a:t>苹果</a:t>
            </a:r>
            <a:r>
              <a:rPr sz="2400" dirty="0">
                <a:solidFill>
                  <a:srgbClr val="00F900"/>
                </a:solidFill>
              </a:rPr>
              <a:t>。</a:t>
            </a:r>
          </a:p>
        </p:txBody>
      </p:sp>
      <p:sp>
        <p:nvSpPr>
          <p:cNvPr id="73" name="Shape 73"/>
          <p:cNvSpPr/>
          <p:nvPr/>
        </p:nvSpPr>
        <p:spPr>
          <a:xfrm>
            <a:off x="2771800" y="3175317"/>
            <a:ext cx="2542541" cy="3997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/>
              <a:t>这</a:t>
            </a:r>
            <a:r>
              <a:rPr sz="2400" dirty="0" err="1">
                <a:solidFill>
                  <a:srgbClr val="FF2600"/>
                </a:solidFill>
              </a:rPr>
              <a:t>几</a:t>
            </a:r>
            <a:r>
              <a:rPr sz="2400" dirty="0" err="1">
                <a:solidFill>
                  <a:srgbClr val="0433FF"/>
                </a:solidFill>
              </a:rPr>
              <a:t>天</a:t>
            </a:r>
            <a:r>
              <a:rPr sz="2400" dirty="0" err="1"/>
              <a:t>天气不好</a:t>
            </a:r>
            <a:r>
              <a:rPr sz="2400" dirty="0">
                <a:solidFill>
                  <a:srgbClr val="00F900"/>
                </a:solidFill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0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7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6" name="Shape 7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7" name="Shape 7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9" name="Shape 79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1" name="Shape 81"/>
          <p:cNvSpPr/>
          <p:nvPr/>
        </p:nvSpPr>
        <p:spPr>
          <a:xfrm>
            <a:off x="698500" y="2395537"/>
            <a:ext cx="47847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这条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一点儿也不贵，买吧。</a:t>
            </a:r>
          </a:p>
        </p:txBody>
      </p:sp>
      <p:sp>
        <p:nvSpPr>
          <p:cNvPr id="82" name="Shape 82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83" name="Shape 83"/>
          <p:cNvSpPr/>
          <p:nvPr/>
        </p:nvSpPr>
        <p:spPr>
          <a:xfrm>
            <a:off x="695325" y="2967037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你穿昨天新买的那件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 </a:t>
            </a:r>
          </a:p>
        </p:txBody>
      </p:sp>
      <p:sp>
        <p:nvSpPr>
          <p:cNvPr id="84" name="Shape 84"/>
          <p:cNvSpPr/>
          <p:nvPr/>
        </p:nvSpPr>
        <p:spPr>
          <a:xfrm>
            <a:off x="695325" y="3538537"/>
            <a:ext cx="5876231" cy="601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我们看过这个电影，你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是什么时候吗？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去年8月。</a:t>
            </a:r>
          </a:p>
        </p:txBody>
      </p:sp>
      <p:sp>
        <p:nvSpPr>
          <p:cNvPr id="85" name="Shape 85"/>
          <p:cNvSpPr/>
          <p:nvPr/>
        </p:nvSpPr>
        <p:spPr>
          <a:xfrm>
            <a:off x="683568" y="4307840"/>
            <a:ext cx="5621338" cy="601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A: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你跟我一起出去走走吧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B: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我现在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想睡觉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6" name="Shape 86"/>
          <p:cNvSpPr/>
          <p:nvPr/>
        </p:nvSpPr>
        <p:spPr>
          <a:xfrm>
            <a:off x="-1" y="1628775"/>
            <a:ext cx="9144002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记得          裤子         衬衫         只            几</a:t>
            </a:r>
          </a:p>
        </p:txBody>
      </p:sp>
      <p:sp>
        <p:nvSpPr>
          <p:cNvPr id="87" name="Shape 87"/>
          <p:cNvSpPr/>
          <p:nvPr/>
        </p:nvSpPr>
        <p:spPr>
          <a:xfrm>
            <a:off x="611560" y="5077142"/>
            <a:ext cx="3553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5.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他这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个星期不在中国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9" name="Shape 89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0" name="Shape 9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1" name="Shape 9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4" name="Shape 94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在水果店</a:t>
            </a:r>
          </a:p>
        </p:txBody>
      </p:sp>
      <p:sp>
        <p:nvSpPr>
          <p:cNvPr id="95" name="Shape 95"/>
          <p:cNvSpPr/>
          <p:nvPr/>
        </p:nvSpPr>
        <p:spPr>
          <a:xfrm>
            <a:off x="838200" y="2057400"/>
            <a:ext cx="56254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：这些水果真新鲜，我们买西瓜还是苹果？</a:t>
            </a:r>
          </a:p>
        </p:txBody>
      </p:sp>
      <p:sp>
        <p:nvSpPr>
          <p:cNvPr id="96" name="Shape 96"/>
          <p:cNvSpPr/>
          <p:nvPr/>
        </p:nvSpPr>
        <p:spPr>
          <a:xfrm>
            <a:off x="850900" y="3429000"/>
            <a:ext cx="41014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：那我们买一个大点儿的吧。</a:t>
            </a:r>
          </a:p>
        </p:txBody>
      </p:sp>
      <p:sp>
        <p:nvSpPr>
          <p:cNvPr id="97" name="Shape 97"/>
          <p:cNvSpPr/>
          <p:nvPr/>
        </p:nvSpPr>
        <p:spPr>
          <a:xfrm>
            <a:off x="850900" y="4114800"/>
            <a:ext cx="2809476" cy="370193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   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：再买几个苹果。</a:t>
            </a:r>
          </a:p>
        </p:txBody>
      </p:sp>
      <p:sp>
        <p:nvSpPr>
          <p:cNvPr id="98" name="Shape 98"/>
          <p:cNvSpPr/>
          <p:nvPr/>
        </p:nvSpPr>
        <p:spPr>
          <a:xfrm>
            <a:off x="850900" y="2743200"/>
            <a:ext cx="6619476" cy="370193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   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：西瓜吧。你看，这上面写着“西瓜不甜不要钱”。</a:t>
            </a:r>
          </a:p>
        </p:txBody>
      </p:sp>
      <p:sp>
        <p:nvSpPr>
          <p:cNvPr id="99" name="Shape 99"/>
          <p:cNvSpPr/>
          <p:nvPr/>
        </p:nvSpPr>
        <p:spPr>
          <a:xfrm>
            <a:off x="838200" y="4851400"/>
            <a:ext cx="48634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：好啊，今天晚上只吃水果不吃饭！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6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0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2" name="Shape 10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3" name="Shape 10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5" name="Shape 105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7" name="Shape 107"/>
          <p:cNvSpPr/>
          <p:nvPr/>
        </p:nvSpPr>
        <p:spPr>
          <a:xfrm>
            <a:off x="1639887" y="1852612"/>
            <a:ext cx="1383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西瓜不甜。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09" name="Shape 109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0" name="Shape 110"/>
          <p:cNvSpPr/>
          <p:nvPr/>
        </p:nvSpPr>
        <p:spPr>
          <a:xfrm>
            <a:off x="1639887" y="2668587"/>
            <a:ext cx="239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他们不要小的西瓜。</a:t>
            </a:r>
          </a:p>
        </p:txBody>
      </p:sp>
      <p:sp>
        <p:nvSpPr>
          <p:cNvPr id="111" name="Shape 111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2" name="Shape 112"/>
          <p:cNvSpPr/>
          <p:nvPr/>
        </p:nvSpPr>
        <p:spPr>
          <a:xfrm>
            <a:off x="1639887" y="3494087"/>
            <a:ext cx="290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周明问太太要几个苹果。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1131887" y="43513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114" name="Shape 114"/>
          <p:cNvSpPr/>
          <p:nvPr/>
        </p:nvSpPr>
        <p:spPr>
          <a:xfrm>
            <a:off x="1665287" y="4335462"/>
            <a:ext cx="366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周太太今天晚上不吃水果和饭。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1665287" y="5135562"/>
            <a:ext cx="417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周明和太太只买了苹果，没买西瓜。</a:t>
            </a:r>
          </a:p>
        </p:txBody>
      </p:sp>
      <p:sp>
        <p:nvSpPr>
          <p:cNvPr id="116" name="Shape 116"/>
          <p:cNvSpPr/>
          <p:nvPr/>
        </p:nvSpPr>
        <p:spPr>
          <a:xfrm>
            <a:off x="1131887" y="51482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第一课  桌子上放着很多饮料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307 qiantuku -Interior-of-empty-conference-r-46379302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078583" y="1979761"/>
            <a:ext cx="2315617" cy="1549252"/>
          </a:xfrm>
          <a:prstGeom prst="rect">
            <a:avLst/>
          </a:prstGeom>
          <a:ln w="12700">
            <a:miter lim="400000"/>
          </a:ln>
        </p:spPr>
      </p:pic>
      <p:sp>
        <p:nvSpPr>
          <p:cNvPr id="13" name="Shape 13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4" name="Shape 1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5" name="Shape 1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7" name="Shape 17"/>
          <p:cNvSpPr/>
          <p:nvPr/>
        </p:nvSpPr>
        <p:spPr>
          <a:xfrm>
            <a:off x="-1" y="1471612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看图片，说说这些地方有什么</a:t>
            </a:r>
          </a:p>
        </p:txBody>
      </p:sp>
      <p:sp>
        <p:nvSpPr>
          <p:cNvPr id="18" name="Shape 1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pic>
        <p:nvPicPr>
          <p:cNvPr id="19" name="308 qiantuku -Happy-smiling-family-and-a-fam-23365388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595415" y="1979761"/>
            <a:ext cx="2315618" cy="15492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309qiantuku-Little-boy-hides-under-high-wr-48208304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2156891" y="4229323"/>
            <a:ext cx="2159001" cy="188277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310 qiantuku-Antique-Chair-And-Chihuahuas-52769419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673724" y="4027264"/>
            <a:ext cx="2159001" cy="1982094"/>
          </a:xfrm>
          <a:prstGeom prst="rect">
            <a:avLst/>
          </a:prstGeom>
          <a:ln w="12700">
            <a:miter lim="400000"/>
          </a:ln>
        </p:spPr>
      </p:pic>
      <p:sp>
        <p:nvSpPr>
          <p:cNvPr id="22" name="Shape 22"/>
          <p:cNvSpPr/>
          <p:nvPr/>
        </p:nvSpPr>
        <p:spPr>
          <a:xfrm>
            <a:off x="2841421" y="3716226"/>
            <a:ext cx="86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桌子上</a:t>
            </a:r>
          </a:p>
        </p:txBody>
      </p:sp>
      <p:sp>
        <p:nvSpPr>
          <p:cNvPr id="23" name="Shape 23"/>
          <p:cNvSpPr/>
          <p:nvPr/>
        </p:nvSpPr>
        <p:spPr>
          <a:xfrm>
            <a:off x="5472553" y="3716226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车里</a:t>
            </a:r>
          </a:p>
        </p:txBody>
      </p:sp>
      <p:sp>
        <p:nvSpPr>
          <p:cNvPr id="24" name="Shape 24"/>
          <p:cNvSpPr/>
          <p:nvPr/>
        </p:nvSpPr>
        <p:spPr>
          <a:xfrm>
            <a:off x="2854121" y="6110858"/>
            <a:ext cx="86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椅子下</a:t>
            </a:r>
          </a:p>
        </p:txBody>
      </p:sp>
      <p:sp>
        <p:nvSpPr>
          <p:cNvPr id="25" name="Shape 25"/>
          <p:cNvSpPr/>
          <p:nvPr/>
        </p:nvSpPr>
        <p:spPr>
          <a:xfrm>
            <a:off x="5421753" y="6116813"/>
            <a:ext cx="86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椅子上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843087"/>
            <a:ext cx="2352933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put，to place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838325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放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2541587"/>
            <a:ext cx="2456964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drink，beverage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54158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饮料</a:t>
            </a:r>
          </a:p>
        </p:txBody>
      </p:sp>
      <p:sp>
        <p:nvSpPr>
          <p:cNvPr id="35" name="Shape 35"/>
          <p:cNvSpPr/>
          <p:nvPr/>
        </p:nvSpPr>
        <p:spPr>
          <a:xfrm>
            <a:off x="5038725" y="3214687"/>
            <a:ext cx="103520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conj. or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32353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或者</a:t>
            </a:r>
          </a:p>
        </p:txBody>
      </p:sp>
      <p:sp>
        <p:nvSpPr>
          <p:cNvPr id="37" name="Shape 37"/>
          <p:cNvSpPr/>
          <p:nvPr/>
        </p:nvSpPr>
        <p:spPr>
          <a:xfrm>
            <a:off x="5038725" y="3900487"/>
            <a:ext cx="210141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comfortable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38957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舒服</a:t>
            </a:r>
          </a:p>
        </p:txBody>
      </p:sp>
      <p:sp>
        <p:nvSpPr>
          <p:cNvPr id="39" name="Shape 39"/>
          <p:cNvSpPr/>
          <p:nvPr/>
        </p:nvSpPr>
        <p:spPr>
          <a:xfrm>
            <a:off x="2519362" y="1843087"/>
            <a:ext cx="67742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fàng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0" name="Shape 40"/>
          <p:cNvSpPr/>
          <p:nvPr/>
        </p:nvSpPr>
        <p:spPr>
          <a:xfrm>
            <a:off x="2514600" y="2533650"/>
            <a:ext cx="96115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yǐnliào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" name="Shape 41"/>
          <p:cNvSpPr/>
          <p:nvPr/>
        </p:nvSpPr>
        <p:spPr>
          <a:xfrm>
            <a:off x="2514600" y="3214687"/>
            <a:ext cx="103489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huòzhě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2514600" y="3900487"/>
            <a:ext cx="84253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  <a:cs typeface="Ebrima" pitchFamily="2" charset="0"/>
              </a:rPr>
              <a:t>shūfu</a:t>
            </a:r>
            <a:endParaRPr sz="2400" dirty="0">
              <a:latin typeface="GB Pinyinok-D" pitchFamily="2" charset="-122"/>
              <a:ea typeface="GB Pinyinok-D" pitchFamily="2" charset="-122"/>
              <a:cs typeface="Ebrima" pitchFamily="2" charset="0"/>
            </a:endParaRPr>
          </a:p>
        </p:txBody>
      </p:sp>
      <p:sp>
        <p:nvSpPr>
          <p:cNvPr id="43" name="Shape 43"/>
          <p:cNvSpPr/>
          <p:nvPr/>
        </p:nvSpPr>
        <p:spPr>
          <a:xfrm>
            <a:off x="5051425" y="4556125"/>
            <a:ext cx="120442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flower</a:t>
            </a:r>
          </a:p>
        </p:txBody>
      </p:sp>
      <p:sp>
        <p:nvSpPr>
          <p:cNvPr id="44" name="Shape 44"/>
          <p:cNvSpPr/>
          <p:nvPr/>
        </p:nvSpPr>
        <p:spPr>
          <a:xfrm>
            <a:off x="1062037" y="4576762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花</a:t>
            </a:r>
          </a:p>
        </p:txBody>
      </p:sp>
      <p:sp>
        <p:nvSpPr>
          <p:cNvPr id="45" name="Shape 45"/>
          <p:cNvSpPr/>
          <p:nvPr/>
        </p:nvSpPr>
        <p:spPr>
          <a:xfrm>
            <a:off x="5051425" y="5241925"/>
            <a:ext cx="130577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green</a:t>
            </a:r>
          </a:p>
        </p:txBody>
      </p:sp>
      <p:sp>
        <p:nvSpPr>
          <p:cNvPr id="46" name="Shape 46"/>
          <p:cNvSpPr/>
          <p:nvPr/>
        </p:nvSpPr>
        <p:spPr>
          <a:xfrm>
            <a:off x="1062037" y="5237162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绿</a:t>
            </a:r>
          </a:p>
        </p:txBody>
      </p:sp>
      <p:sp>
        <p:nvSpPr>
          <p:cNvPr id="47" name="Shape 47"/>
          <p:cNvSpPr/>
          <p:nvPr/>
        </p:nvSpPr>
        <p:spPr>
          <a:xfrm>
            <a:off x="2527300" y="4556125"/>
            <a:ext cx="57162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huā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8" name="Shape 48"/>
          <p:cNvSpPr/>
          <p:nvPr/>
        </p:nvSpPr>
        <p:spPr>
          <a:xfrm>
            <a:off x="2527300" y="5241925"/>
            <a:ext cx="32316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lǜ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  <p:bldP spid="35" grpId="0" animBg="1" advAuto="0"/>
      <p:bldP spid="37" grpId="0" animBg="1" advAuto="0"/>
      <p:bldP spid="43" grpId="0" animBg="1" advAuto="0"/>
      <p:bldP spid="45" grpId="0" animBg="1" advAuto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5" name="Shape 55"/>
          <p:cNvSpPr/>
          <p:nvPr/>
        </p:nvSpPr>
        <p:spPr>
          <a:xfrm>
            <a:off x="5060950" y="4325478"/>
            <a:ext cx="1978135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put，to place</a:t>
            </a:r>
          </a:p>
        </p:txBody>
      </p:sp>
      <p:sp>
        <p:nvSpPr>
          <p:cNvPr id="56" name="Shape 56"/>
          <p:cNvSpPr/>
          <p:nvPr/>
        </p:nvSpPr>
        <p:spPr>
          <a:xfrm>
            <a:off x="1138237" y="4332287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放</a:t>
            </a:r>
          </a:p>
        </p:txBody>
      </p:sp>
      <p:sp>
        <p:nvSpPr>
          <p:cNvPr id="57" name="Shape 57"/>
          <p:cNvSpPr/>
          <p:nvPr/>
        </p:nvSpPr>
        <p:spPr>
          <a:xfrm>
            <a:off x="5072434" y="2271165"/>
            <a:ext cx="2064828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drink，beverage</a:t>
            </a:r>
          </a:p>
        </p:txBody>
      </p:sp>
      <p:sp>
        <p:nvSpPr>
          <p:cNvPr id="58" name="Shape 58"/>
          <p:cNvSpPr/>
          <p:nvPr/>
        </p:nvSpPr>
        <p:spPr>
          <a:xfrm>
            <a:off x="1138237" y="364920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饮料</a:t>
            </a:r>
          </a:p>
        </p:txBody>
      </p:sp>
      <p:sp>
        <p:nvSpPr>
          <p:cNvPr id="59" name="Shape 59"/>
          <p:cNvSpPr/>
          <p:nvPr/>
        </p:nvSpPr>
        <p:spPr>
          <a:xfrm>
            <a:off x="5072533" y="2976183"/>
            <a:ext cx="880032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conj. or</a:t>
            </a:r>
          </a:p>
        </p:txBody>
      </p:sp>
      <p:sp>
        <p:nvSpPr>
          <p:cNvPr id="60" name="Shape 60"/>
          <p:cNvSpPr/>
          <p:nvPr/>
        </p:nvSpPr>
        <p:spPr>
          <a:xfrm>
            <a:off x="1138237" y="501808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或者</a:t>
            </a:r>
          </a:p>
        </p:txBody>
      </p:sp>
      <p:sp>
        <p:nvSpPr>
          <p:cNvPr id="61" name="Shape 61"/>
          <p:cNvSpPr/>
          <p:nvPr/>
        </p:nvSpPr>
        <p:spPr>
          <a:xfrm>
            <a:off x="5072409" y="3650580"/>
            <a:ext cx="176853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comfortable</a:t>
            </a:r>
          </a:p>
        </p:txBody>
      </p:sp>
      <p:sp>
        <p:nvSpPr>
          <p:cNvPr id="62" name="Shape 62"/>
          <p:cNvSpPr/>
          <p:nvPr/>
        </p:nvSpPr>
        <p:spPr>
          <a:xfrm>
            <a:off x="1138237" y="29686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舒服</a:t>
            </a:r>
          </a:p>
        </p:txBody>
      </p:sp>
      <p:sp>
        <p:nvSpPr>
          <p:cNvPr id="63" name="Shape 63"/>
          <p:cNvSpPr/>
          <p:nvPr/>
        </p:nvSpPr>
        <p:spPr>
          <a:xfrm>
            <a:off x="2634640" y="3650456"/>
            <a:ext cx="57964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fàng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4" name="Shape 64"/>
          <p:cNvSpPr/>
          <p:nvPr/>
        </p:nvSpPr>
        <p:spPr>
          <a:xfrm>
            <a:off x="2628900" y="2965450"/>
            <a:ext cx="81368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yǐnliào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5" name="Shape 65"/>
          <p:cNvSpPr/>
          <p:nvPr/>
        </p:nvSpPr>
        <p:spPr>
          <a:xfrm>
            <a:off x="2631694" y="4332163"/>
            <a:ext cx="87620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huòzhě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6" name="Shape 66"/>
          <p:cNvSpPr/>
          <p:nvPr/>
        </p:nvSpPr>
        <p:spPr>
          <a:xfrm>
            <a:off x="2634945" y="2267585"/>
            <a:ext cx="69666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shūfu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7" name="Shape 67"/>
          <p:cNvSpPr/>
          <p:nvPr/>
        </p:nvSpPr>
        <p:spPr>
          <a:xfrm>
            <a:off x="5064125" y="5000625"/>
            <a:ext cx="102104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flower</a:t>
            </a:r>
          </a:p>
        </p:txBody>
      </p:sp>
      <p:sp>
        <p:nvSpPr>
          <p:cNvPr id="68" name="Shape 68"/>
          <p:cNvSpPr/>
          <p:nvPr/>
        </p:nvSpPr>
        <p:spPr>
          <a:xfrm>
            <a:off x="1138237" y="2277515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花</a:t>
            </a:r>
          </a:p>
        </p:txBody>
      </p:sp>
      <p:sp>
        <p:nvSpPr>
          <p:cNvPr id="69" name="Shape 69"/>
          <p:cNvSpPr/>
          <p:nvPr/>
        </p:nvSpPr>
        <p:spPr>
          <a:xfrm>
            <a:off x="2628900" y="5026025"/>
            <a:ext cx="49147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huā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 advAuto="0"/>
      <p:bldP spid="57" grpId="0" animBg="1" advAuto="0"/>
      <p:bldP spid="59" grpId="0" animBg="1" advAuto="0"/>
      <p:bldP spid="61" grpId="0" animBg="1" advAuto="0"/>
      <p:bldP spid="67" grpId="0" animBg="1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2" name="Shape 7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3" name="Shape 7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5" name="Shape 75"/>
          <p:cNvSpPr/>
          <p:nvPr/>
        </p:nvSpPr>
        <p:spPr>
          <a:xfrm>
            <a:off x="900112" y="2502217"/>
            <a:ext cx="670560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今天晚上吃米饭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或者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面条都可以。</a:t>
            </a:r>
          </a:p>
        </p:txBody>
      </p:sp>
      <p:sp>
        <p:nvSpPr>
          <p:cNvPr id="76" name="Shape 76"/>
          <p:cNvSpPr/>
          <p:nvPr/>
        </p:nvSpPr>
        <p:spPr>
          <a:xfrm>
            <a:off x="914400" y="3443605"/>
            <a:ext cx="67056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我经常和我的朋友一起去打篮球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或者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踢足球。</a:t>
            </a:r>
          </a:p>
        </p:txBody>
      </p:sp>
      <p:sp>
        <p:nvSpPr>
          <p:cNvPr id="77" name="Shape 77"/>
          <p:cNvSpPr/>
          <p:nvPr/>
        </p:nvSpPr>
        <p:spPr>
          <a:xfrm>
            <a:off x="900112" y="4421504"/>
            <a:ext cx="693420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天冷了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或者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工作累了的时候，喝杯热茶很舒服。</a:t>
            </a:r>
          </a:p>
        </p:txBody>
      </p:sp>
      <p:sp>
        <p:nvSpPr>
          <p:cNvPr id="78" name="Shape 78"/>
          <p:cNvSpPr/>
          <p:nvPr/>
        </p:nvSpPr>
        <p:spPr>
          <a:xfrm>
            <a:off x="3986529" y="1361058"/>
            <a:ext cx="8153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2600"/>
                </a:solidFill>
              </a:rPr>
              <a:t>或者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/>
          <p:nvPr/>
        </p:nvSpPr>
        <p:spPr>
          <a:xfrm>
            <a:off x="3692842" y="925512"/>
            <a:ext cx="366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用“或者”和“还是”完成句子</a:t>
            </a:r>
          </a:p>
        </p:txBody>
      </p:sp>
      <p:grpSp>
        <p:nvGrpSpPr>
          <p:cNvPr id="2" name="Group 85"/>
          <p:cNvGrpSpPr/>
          <p:nvPr/>
        </p:nvGrpSpPr>
        <p:grpSpPr>
          <a:xfrm>
            <a:off x="470022" y="305519"/>
            <a:ext cx="1693245" cy="919241"/>
            <a:chOff x="0" y="0"/>
            <a:chExt cx="1693243" cy="919239"/>
          </a:xfrm>
        </p:grpSpPr>
        <p:grpSp>
          <p:nvGrpSpPr>
            <p:cNvPr id="3" name="Group 8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1" name="Shape 8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2" name="Shape 8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4" name="Shape 84"/>
            <p:cNvSpPr/>
            <p:nvPr/>
          </p:nvSpPr>
          <p:spPr>
            <a:xfrm>
              <a:off x="574552" y="286618"/>
              <a:ext cx="1118692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6" name="Shape 86"/>
          <p:cNvSpPr/>
          <p:nvPr/>
        </p:nvSpPr>
        <p:spPr>
          <a:xfrm>
            <a:off x="900112" y="2466022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你喜欢看书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玩儿电子游戏？</a:t>
            </a:r>
          </a:p>
        </p:txBody>
      </p:sp>
      <p:sp>
        <p:nvSpPr>
          <p:cNvPr id="87" name="Shape 87"/>
          <p:cNvSpPr/>
          <p:nvPr/>
        </p:nvSpPr>
        <p:spPr>
          <a:xfrm>
            <a:off x="900112" y="3416934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我们出去吧，买东西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看电影。</a:t>
            </a:r>
          </a:p>
        </p:txBody>
      </p:sp>
      <p:sp>
        <p:nvSpPr>
          <p:cNvPr id="88" name="Shape 88"/>
          <p:cNvSpPr/>
          <p:nvPr/>
        </p:nvSpPr>
        <p:spPr>
          <a:xfrm>
            <a:off x="900112" y="4367847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我还没想好穿红色的裤子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咖啡色的裤子。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9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91" name="Shape 9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92" name="Shape 9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94" name="Shape 94"/>
          <p:cNvSpPr/>
          <p:nvPr/>
        </p:nvSpPr>
        <p:spPr>
          <a:xfrm>
            <a:off x="1027112" y="2502217"/>
            <a:ext cx="670560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别担心，我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会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照顾好自己。</a:t>
            </a:r>
          </a:p>
        </p:txBody>
      </p:sp>
      <p:sp>
        <p:nvSpPr>
          <p:cNvPr id="95" name="Shape 95"/>
          <p:cNvSpPr/>
          <p:nvPr/>
        </p:nvSpPr>
        <p:spPr>
          <a:xfrm>
            <a:off x="1041400" y="3457059"/>
            <a:ext cx="6705600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你不给他打电话，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他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会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不高兴的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6" name="Shape 96"/>
          <p:cNvSpPr/>
          <p:nvPr/>
        </p:nvSpPr>
        <p:spPr>
          <a:xfrm>
            <a:off x="1027112" y="4421504"/>
            <a:ext cx="693420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喝杯热茶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会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很舒服。</a:t>
            </a:r>
          </a:p>
        </p:txBody>
      </p:sp>
      <p:sp>
        <p:nvSpPr>
          <p:cNvPr id="97" name="Shape 97"/>
          <p:cNvSpPr/>
          <p:nvPr/>
        </p:nvSpPr>
        <p:spPr>
          <a:xfrm>
            <a:off x="3986529" y="1361058"/>
            <a:ext cx="4597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2600"/>
                </a:solidFill>
              </a:rPr>
              <a:t>会</a:t>
            </a: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hape 99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10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0" name="Shape 10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1" name="Shape 10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03" name="Shape 10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5" name="Shape 105"/>
          <p:cNvSpPr/>
          <p:nvPr/>
        </p:nvSpPr>
        <p:spPr>
          <a:xfrm>
            <a:off x="914400" y="2400236"/>
            <a:ext cx="6705600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医生告诉我，不运动，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900112" y="3336861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我每个周末都在家看电视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听音乐，不工作。</a:t>
            </a:r>
          </a:p>
        </p:txBody>
      </p:sp>
      <p:sp>
        <p:nvSpPr>
          <p:cNvPr id="107" name="Shape 107"/>
          <p:cNvSpPr/>
          <p:nvPr/>
        </p:nvSpPr>
        <p:spPr>
          <a:xfrm>
            <a:off x="900112" y="4200461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3.我不喜欢南方，太热了，不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2746375" y="1546796"/>
            <a:ext cx="428625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舒服    或者     放       会胖     </a:t>
            </a:r>
          </a:p>
        </p:txBody>
      </p:sp>
      <p:sp>
        <p:nvSpPr>
          <p:cNvPr id="109" name="Shape 109"/>
          <p:cNvSpPr/>
          <p:nvPr/>
        </p:nvSpPr>
        <p:spPr>
          <a:xfrm>
            <a:off x="900112" y="4973687"/>
            <a:ext cx="670560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A: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饭菜做好了吗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B：做好了，已经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饭桌上了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11" name="Shape 11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1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2" name="Shape 11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3" name="Shape 11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6" name="Shape 116"/>
          <p:cNvSpPr/>
          <p:nvPr/>
        </p:nvSpPr>
        <p:spPr>
          <a:xfrm>
            <a:off x="3276600" y="1367154"/>
            <a:ext cx="206092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听课文回答问题</a:t>
            </a:r>
          </a:p>
        </p:txBody>
      </p:sp>
      <p:sp>
        <p:nvSpPr>
          <p:cNvPr id="117" name="Shape 117"/>
          <p:cNvSpPr/>
          <p:nvPr/>
        </p:nvSpPr>
        <p:spPr>
          <a:xfrm>
            <a:off x="1433830" y="2529458"/>
            <a:ext cx="3426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小刚想喝茶和咖啡，对吗？</a:t>
            </a:r>
          </a:p>
        </p:txBody>
      </p:sp>
      <p:sp>
        <p:nvSpPr>
          <p:cNvPr id="118" name="Shape 118"/>
          <p:cNvSpPr/>
          <p:nvPr/>
        </p:nvSpPr>
        <p:spPr>
          <a:xfrm>
            <a:off x="1435710" y="3249929"/>
            <a:ext cx="4696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小丽觉得什么时候喝杯热茶会很舒服？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20" name="Shape 120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2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21" name="Shape 12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2" name="Shape 12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25" name="Shape 125"/>
          <p:cNvSpPr/>
          <p:nvPr/>
        </p:nvSpPr>
        <p:spPr>
          <a:xfrm>
            <a:off x="3276600" y="1367154"/>
            <a:ext cx="16684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在休息室</a:t>
            </a:r>
          </a:p>
        </p:txBody>
      </p:sp>
      <p:sp>
        <p:nvSpPr>
          <p:cNvPr id="126" name="Shape 126"/>
          <p:cNvSpPr/>
          <p:nvPr/>
        </p:nvSpPr>
        <p:spPr>
          <a:xfrm>
            <a:off x="838200" y="2230437"/>
            <a:ext cx="4685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小丽：桌子上放着很多饮料，你喝什么？</a:t>
            </a:r>
          </a:p>
        </p:txBody>
      </p:sp>
      <p:sp>
        <p:nvSpPr>
          <p:cNvPr id="127" name="Shape 127"/>
          <p:cNvSpPr/>
          <p:nvPr/>
        </p:nvSpPr>
        <p:spPr>
          <a:xfrm>
            <a:off x="850900" y="2951162"/>
            <a:ext cx="5193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小刚：茶或者咖啡都可以。你呢？你喝什么？</a:t>
            </a:r>
          </a:p>
        </p:txBody>
      </p:sp>
      <p:sp>
        <p:nvSpPr>
          <p:cNvPr id="128" name="Shape 128"/>
          <p:cNvSpPr/>
          <p:nvPr/>
        </p:nvSpPr>
        <p:spPr>
          <a:xfrm>
            <a:off x="850900" y="3598862"/>
            <a:ext cx="7035165" cy="608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小丽：我喝茶，茶是我的最爱。天冷了或者工作累了的时候，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    喝杯热茶会很舒服。</a:t>
            </a:r>
          </a:p>
        </p:txBody>
      </p:sp>
      <p:sp>
        <p:nvSpPr>
          <p:cNvPr id="129" name="Shape 129"/>
          <p:cNvSpPr/>
          <p:nvPr/>
        </p:nvSpPr>
        <p:spPr>
          <a:xfrm>
            <a:off x="850900" y="4495867"/>
            <a:ext cx="2907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小刚：你喜欢喝什么茶？</a:t>
            </a:r>
          </a:p>
        </p:txBody>
      </p:sp>
      <p:sp>
        <p:nvSpPr>
          <p:cNvPr id="130" name="Shape 130"/>
          <p:cNvSpPr/>
          <p:nvPr/>
        </p:nvSpPr>
        <p:spPr>
          <a:xfrm>
            <a:off x="838200" y="5126171"/>
            <a:ext cx="4431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小丽：花茶、绿茶、红茶，我都喜欢。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7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3" name="Shape 13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4" name="Shape 13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6" name="Shape 136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8" name="Shape 138"/>
          <p:cNvSpPr/>
          <p:nvPr/>
        </p:nvSpPr>
        <p:spPr>
          <a:xfrm>
            <a:off x="971600" y="2636912"/>
            <a:ext cx="5305940" cy="295465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A：你想什么呢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：桌子上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这么多好吃的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</a:p>
          <a:p>
            <a:pPr lvl="0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你说我吃什么好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：水果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面包都会对你的身体好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：那我吃水果吧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39" name="Shape 139"/>
          <p:cNvSpPr/>
          <p:nvPr/>
        </p:nvSpPr>
        <p:spPr>
          <a:xfrm>
            <a:off x="3203575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放着</a:t>
            </a:r>
          </a:p>
        </p:txBody>
      </p:sp>
      <p:sp>
        <p:nvSpPr>
          <p:cNvPr id="140" name="Shape 140"/>
          <p:cNvSpPr/>
          <p:nvPr/>
        </p:nvSpPr>
        <p:spPr>
          <a:xfrm>
            <a:off x="428466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或者</a:t>
            </a:r>
          </a:p>
        </p:txBody>
      </p:sp>
      <p:pic>
        <p:nvPicPr>
          <p:cNvPr id="141" name="311 qiantuku-Diet-Dieting-concept-Healthy-3180624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588224" y="2844750"/>
            <a:ext cx="2540001" cy="16891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8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4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4" name="Shape 14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5" name="Shape 14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7" name="Shape 147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49" name="Shape 149"/>
          <p:cNvSpPr/>
          <p:nvPr/>
        </p:nvSpPr>
        <p:spPr>
          <a:xfrm>
            <a:off x="971600" y="2708920"/>
            <a:ext cx="4331314" cy="2585323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A：我们什么时候去上海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：我不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你看看机票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：机票上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12月4号。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：那就是后天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50" name="Shape 150"/>
          <p:cNvSpPr/>
          <p:nvPr/>
        </p:nvSpPr>
        <p:spPr>
          <a:xfrm>
            <a:off x="3403600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记得</a:t>
            </a:r>
          </a:p>
        </p:txBody>
      </p:sp>
      <p:sp>
        <p:nvSpPr>
          <p:cNvPr id="151" name="Shape 151"/>
          <p:cNvSpPr/>
          <p:nvPr/>
        </p:nvSpPr>
        <p:spPr>
          <a:xfrm>
            <a:off x="428466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写着</a:t>
            </a:r>
          </a:p>
        </p:txBody>
      </p:sp>
      <p:pic>
        <p:nvPicPr>
          <p:cNvPr id="152" name="312 机票 -Vector-image-of-airline-boardi-48756668.pdf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724128" y="2569210"/>
            <a:ext cx="3078974" cy="30920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5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5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55" name="Shape 15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6" name="Shape 15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8" name="Shape 15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60" name="Shape 160"/>
          <p:cNvSpPr/>
          <p:nvPr/>
        </p:nvSpPr>
        <p:spPr>
          <a:xfrm>
            <a:off x="971600" y="2852737"/>
            <a:ext cx="4408258" cy="2585323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A：我的笔呢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你看见了吗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：红的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黑的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：红的那个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：电脑旁边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是你的吗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61" name="Shape 161"/>
          <p:cNvSpPr/>
          <p:nvPr/>
        </p:nvSpPr>
        <p:spPr>
          <a:xfrm>
            <a:off x="3419475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还是</a:t>
            </a:r>
          </a:p>
        </p:txBody>
      </p:sp>
      <p:sp>
        <p:nvSpPr>
          <p:cNvPr id="162" name="Shape 162"/>
          <p:cNvSpPr/>
          <p:nvPr/>
        </p:nvSpPr>
        <p:spPr>
          <a:xfrm>
            <a:off x="428466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放着</a:t>
            </a:r>
          </a:p>
        </p:txBody>
      </p:sp>
      <p:pic>
        <p:nvPicPr>
          <p:cNvPr id="163" name="313 qiantukuworkplace-businessman-still-l-44536234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228184" y="3284984"/>
            <a:ext cx="2540001" cy="16891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70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6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66" name="Shape 16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67" name="Shape 16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69" name="Shape 169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71" name="Shape 171"/>
          <p:cNvSpPr/>
          <p:nvPr/>
        </p:nvSpPr>
        <p:spPr>
          <a:xfrm>
            <a:off x="971600" y="2971800"/>
            <a:ext cx="4382610" cy="2585323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：你家楼上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很多人吗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：不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有两个学生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：他们是大学生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中学生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：大学生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72" name="Shape 172"/>
          <p:cNvSpPr/>
          <p:nvPr/>
        </p:nvSpPr>
        <p:spPr>
          <a:xfrm>
            <a:off x="2903537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还是</a:t>
            </a:r>
          </a:p>
        </p:txBody>
      </p:sp>
      <p:sp>
        <p:nvSpPr>
          <p:cNvPr id="173" name="Shape 173"/>
          <p:cNvSpPr/>
          <p:nvPr/>
        </p:nvSpPr>
        <p:spPr>
          <a:xfrm>
            <a:off x="4127500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住着</a:t>
            </a:r>
          </a:p>
        </p:txBody>
      </p:sp>
      <p:sp>
        <p:nvSpPr>
          <p:cNvPr id="174" name="Shape 174"/>
          <p:cNvSpPr/>
          <p:nvPr/>
        </p:nvSpPr>
        <p:spPr>
          <a:xfrm>
            <a:off x="5346700" y="2003678"/>
            <a:ext cx="332740" cy="325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只</a:t>
            </a:r>
          </a:p>
        </p:txBody>
      </p:sp>
      <p:pic>
        <p:nvPicPr>
          <p:cNvPr id="175" name="314 microfotos_143116_1127739_2 12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012160" y="3068960"/>
            <a:ext cx="2540001" cy="1689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957</Words>
  <Application>Microsoft Office PowerPoint</Application>
  <PresentationFormat>全屏显示(4:3)</PresentationFormat>
  <Paragraphs>359</Paragraphs>
  <Slides>39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39</vt:i4>
      </vt:variant>
    </vt:vector>
  </HeadingPairs>
  <TitlesOfParts>
    <vt:vector size="49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Ebrima</vt:lpstr>
      <vt:lpstr>Helvetica Neue</vt:lpstr>
      <vt:lpstr>Default</vt:lpstr>
      <vt:lpstr>第三课  桌子上放着很多饮料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第三课  桌子上放着很多饮料</vt:lpstr>
      <vt:lpstr>幻灯片 10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第三课  桌子上放着很多饮料</vt:lpstr>
      <vt:lpstr>幻灯片 19</vt:lpstr>
      <vt:lpstr>幻灯片 20</vt:lpstr>
      <vt:lpstr>幻灯片 21</vt:lpstr>
      <vt:lpstr>幻灯片 22</vt:lpstr>
      <vt:lpstr>幻灯片 23</vt:lpstr>
      <vt:lpstr>幻灯片 24</vt:lpstr>
      <vt:lpstr>幻灯片 25</vt:lpstr>
      <vt:lpstr>第一课  桌子上放着很多饮料</vt:lpstr>
      <vt:lpstr>幻灯片 27</vt:lpstr>
      <vt:lpstr>幻灯片 28</vt:lpstr>
      <vt:lpstr>幻灯片 29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第三课  桌子上放着很多饮料</dc:title>
  <dc:creator>888</dc:creator>
  <cp:lastModifiedBy>888</cp:lastModifiedBy>
  <cp:revision>17</cp:revision>
  <dcterms:modified xsi:type="dcterms:W3CDTF">2015-09-22T06:42:09Z</dcterms:modified>
</cp:coreProperties>
</file>