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Lst>
  <p:sldSz cx="18288000" cy="10287000"/>
  <p:notesSz cx="6858000" cy="9144000"/>
  <p:embeddedFontLst>
    <p:embeddedFont>
      <p:font typeface="Barlow Medium" panose="00000600000000000000" charset="0"/>
      <p:regular r:id="rId36"/>
    </p:embeddedFont>
    <p:embeddedFont>
      <p:font typeface="Egyptian Slate" panose="020B0604020202020204" charset="0"/>
      <p:regular r:id="rId37"/>
    </p:embeddedFont>
    <p:embeddedFont>
      <p:font typeface="TT Interphases" panose="020B0604020202020204" charset="0"/>
      <p:regular r:id="rId38"/>
    </p:embeddedFont>
    <p:embeddedFont>
      <p:font typeface="TT Interphases Bold" panose="020B0604020202020204" charset="0"/>
      <p:regular r:id="rId39"/>
    </p:embeddedFont>
    <p:embeddedFont>
      <p:font typeface="TT Interphases Bold Italics" panose="020B0604020202020204" charset="0"/>
      <p:regular r:id="rId4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9" d="100"/>
          <a:sy n="59" d="100"/>
        </p:scale>
        <p:origin x="854"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4.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2.fntdata"/><Relationship Id="rId40"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10.10.2026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Good morning. Our presentation focuses on screen time among young people aged 11 to 15. Our campaign is called SWITCH 60, which stands for making healthier choices around screens while protecting movement, sleep and social connection.  </a:t>
            </a:r>
          </a:p>
          <a:p>
            <a:r>
              <a:rPr lang="en-US"/>
              <a:t>We have designed this as a six-week health promotion intervention commissioned by a local council. Rather than asking young people to completely stop using technology, our campaign focuses on reducing unnecessary recreational screen use and replacing some of this time with healthier activities.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Screen use is now a normal part of young people's lives. Therefore, our campaign does not treat technology as something inherently harmful. Instead, we are concerned about excessive recreational use and long periods of sedentary behaviour.  </a:t>
            </a:r>
          </a:p>
          <a:p>
            <a:r>
              <a:rPr lang="en-US"/>
              <a:t>The scale of the issue is demonstrated by ONS data. In the year ending March 2023, 58.1% of 10 to 15-year-olds spent three or more hours online on an ordinary school day. This had increased from 47.6% in 2020. This demonstrates why supporting healthier digital habits is relevant to public health.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We selected 11 to 15-year-olds because this is a particularly important developmental period. Young people become increasingly independent in their use of smartphones, social media and gaming while simultaneously developing their own sleep and physical activity routines.  </a:t>
            </a:r>
          </a:p>
          <a:p>
            <a:r>
              <a:rPr lang="en-US"/>
              <a:t>Behaviour is also influenced by social determinants. Not every young person has the same access to safe outdoor spaces, sports facilities or parental support. Therefore, our intervention should avoid blaming young people and instead create realistic opportunities for healthier choices.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 important point for our campaign is that we should not claim that the UK government says every teenager must have a maximum of two hours of screen time. This is not the current UK Chief Medical Officers' guidance for this age group.  </a:t>
            </a:r>
          </a:p>
          <a:p>
            <a:r>
              <a:rPr lang="en-US"/>
              <a:t>Instead, the guidance recommends an average of at least 60 minutes of moderate-to-vigorous physical activity per day and recommends minimising sedentary time and breaking up prolonged periods of inactivity.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issue becomes more significant when screen use is considered alongside physical inactivity. Government data reports that 47.8% of children aged 5 to 15 in England were meeting the Chief Medical Officers' physical activity guideline. Therefore, more than half were not meeting the recommended level.  </a:t>
            </a:r>
          </a:p>
          <a:p>
            <a:r>
              <a:rPr lang="en-US"/>
              <a:t>The same evidence also highlights inequalities in physical activity. This means our campaign should provide free and accessible activities rather than assuming that every young person has equal resources or opportunities.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consequences can occur at different stages. In the short term, excessive recreational screen use can displace sleep, movement, hobbies and social interaction.  </a:t>
            </a:r>
          </a:p>
          <a:p>
            <a:r>
              <a:rPr lang="en-US"/>
              <a:t>Over a longer period, sedentary lifestyles can contribute to health risks such as unhealthy weight and lower physical fitness. Research also identifies associations between higher screen time and depressive symptoms and poorer quality of life. However, we should avoid suggesting that screen time automatically causes poor mental health because the relationship is complex and influenced by context.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Sleep is one of the main areas addressed by our campaign. We introduce a 60-minute screen-free wind-down period before sleep. This is not presented as a punishment or complete technology ban. Instead, young people choose alternative activities such as reading, music, drawing or talking with family.  </a:t>
            </a:r>
          </a:p>
          <a:p>
            <a:r>
              <a:rPr lang="en-US"/>
              <a:t>NHS-linked guidance for teenagers recommends avoiding screens for around an hour before bed and keeping devices outside the bedroom where possible.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Our three aims are measurable. First, we want to achieve a reduction of at least 30 minutes in recreational screen time. Second, we want young people to increase the number of days on which they achieve 60 minutes of physical activity. Third, we want at least 70% of participants to establish a screen-free bedtime routine on at least five nights each week.  </a:t>
            </a:r>
          </a:p>
          <a:p>
            <a:r>
              <a:rPr lang="en-US"/>
              <a:t>These aims allow us to evaluate whether the intervention has actually changed behaviour rather than simply measuring whether participants enjoyed the campaign.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 needs assessment is important because effective health promotion should be based on the actual needs of the target population. Our campaign focuses on young people aged 11 to 15, but we recognise that their screen habits will not be identical. Some may mainly use social media, while others may spend more time gaming, streaming or communicating with friends.</a:t>
            </a:r>
          </a:p>
          <a:p>
            <a:endParaRPr lang="en-US"/>
          </a:p>
          <a:p>
            <a:r>
              <a:rPr lang="en-US"/>
              <a:t>At the beginning of SWITCH 60, participants will complete a short baseline questionnaire and screen-time assessment. This will help identify how much recreational screen use they have, when it occurs and what situations encourage prolonged use.</a:t>
            </a:r>
          </a:p>
          <a:p>
            <a:endParaRPr lang="en-US"/>
          </a:p>
          <a:p>
            <a:r>
              <a:rPr lang="en-US"/>
              <a:t>We will also identify barriers to behaviour change, such as peer pressure, family routines, boredom and limited access to alternative activities. This information will help us design activities that are realistic and achievable. The baseline information will then provide a comparison point for evaluating the campaign at week six and during the follow-up period.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Health inequalities are an important consideration because not every young person has the same opportunities to change their behaviour. For example, recommending that young people join a private gym or paid sports club would not be realistic for every family.</a:t>
            </a:r>
          </a:p>
          <a:p>
            <a:endParaRPr lang="en-US"/>
          </a:p>
          <a:p>
            <a:r>
              <a:rPr lang="en-US"/>
              <a:t>Social and environmental factors can influence screen use. Peer relationships may encourage young people to remain online, while a lack of safe outdoor spaces may reduce opportunities for physical activity.</a:t>
            </a:r>
          </a:p>
          <a:p>
            <a:endParaRPr lang="en-US"/>
          </a:p>
          <a:p>
            <a:r>
              <a:rPr lang="en-US"/>
              <a:t>Therefore, SWITCH 60 focuses on free and accessible activities. Young people can walk, dance, play games, participate in school activities or use local community spaces. Activities can also be adapted for different abilities.</a:t>
            </a:r>
          </a:p>
          <a:p>
            <a:endParaRPr lang="en-US"/>
          </a:p>
          <a:p>
            <a:r>
              <a:rPr lang="en-US"/>
              <a:t>This makes the campaign more equitable because it focuses on creating opportunities for healthier behaviour rather than blaming individuals for circumstances that may be outside their control.</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explains how SWITCH 60 is expected to create actual behaviour change. The campaign does not assume that giving young people information will automatically change their behaviour.</a:t>
            </a:r>
          </a:p>
          <a:p>
            <a:endParaRPr lang="en-US"/>
          </a:p>
          <a:p>
            <a:r>
              <a:rPr lang="en-US"/>
              <a:t>First, we create awareness by helping participants understand their own screen habits. Second, we provide practical skills, such as setting boundaries and taking movement breaks. Third, we provide realistic alternatives because reducing screen time without providing something else to do is unlikely to be sustainable.</a:t>
            </a:r>
          </a:p>
          <a:p>
            <a:endParaRPr lang="en-US"/>
          </a:p>
          <a:p>
            <a:r>
              <a:rPr lang="en-US"/>
              <a:t>We then use motivation through weekly challenges and positive feedback. Finally, the sixth session focuses on maintaining the change through a personal four-week digital balance plan.</a:t>
            </a:r>
          </a:p>
          <a:p>
            <a:endParaRPr lang="en-US"/>
          </a:p>
          <a:p>
            <a:r>
              <a:rPr lang="en-US"/>
              <a:t>Therefore, the campaign follows a clear pathway from awareness and skills to motivation and measurable behaviour change.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Because our target population is aged 11 to 15, implementation must consider safeguarding and ethical responsibilities. The intervention should be delivered through appropriate schools or youth settings and follow existing safeguarding procedures.</a:t>
            </a:r>
          </a:p>
          <a:p>
            <a:endParaRPr lang="en-US"/>
          </a:p>
          <a:p>
            <a:r>
              <a:rPr lang="en-US"/>
              <a:t>Participation should be voluntary, and appropriate consent procedures should be followed. We would also protect privacy by ensuring that individual screen-time results are not publicly displayed or used to embarrass participants.</a:t>
            </a:r>
          </a:p>
          <a:p>
            <a:endParaRPr lang="en-US"/>
          </a:p>
          <a:p>
            <a:r>
              <a:rPr lang="en-US"/>
              <a:t>The language used by the campaign is equally important. We would not describe young people as addicted or blame them for their behaviour. Instead, the campaign encourages positive and achievable changes.</a:t>
            </a:r>
          </a:p>
          <a:p>
            <a:endParaRPr lang="en-US"/>
          </a:p>
          <a:p>
            <a:r>
              <a:rPr lang="en-US"/>
              <a:t>We also need to ensure that activities are inclusive. The purpose is to improve health opportunities for all participants, regardless of income, ability or family circumstances.</a:t>
            </a:r>
          </a:p>
          <a:p>
            <a:endParaRPr lang="en-US"/>
          </a:p>
          <a:p>
            <a:r>
              <a:rPr lang="en-US"/>
              <a:t>Overall, SWITCH 60 should be supportive rather than punitive. The campaign is about helping young people develop healthier digital habits that they can realistically maintain.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Our intervention is based on behaviour change rather than simply providing information. We recognise that young people need practical alternatives. Therefore, every week combines education with an activity and a realistic challenge that can be completed at home.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programme lasts six weeks. Week one begins with awareness rather than restriction. Young people audit their own screen use. Week two introduces movement breaks. Week three focuses on sleep. Week four focuses on social connection. Week five takes activities into the community. Week six reviews progress and creates a sustainable personal digital-balance plan.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first two sessions develop awareness and self-monitoring. Young people cannot change a behaviour they do not recognise. In week one they examine their own data. In week two they practise interrupting prolonged sedentary periods through short movement breaks. The intervention therefore focuses on replacing behaviour rather than simply removing it.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Week three addresses sleep, while week four addresses social connection. This is important because simply removing screen time creates a behavioural gap. The campaign fills that gap with meaningful alternatives. Young people choose activities that fit their interests and circumstances.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week five we move the intervention into the community. Participants complete 60 minutes of activity in a way that suits them. Week six focuses on maintenance. Instead of ending the programme when the six weeks finish, participants develop their own four-week continuation plan.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Our poster uses a positive rather than frightening message. The campaign does not tell young people that phones are bad. Instead, it asks them what they can switch. The three key behaviours are tracking screen time, moving for 60 minutes and creating a screen-free bedtime window.</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campaign requires partnership because screen behaviour is influenced by the school, family and community environment. Schools provide access to young people, local councils coordinate public health activity, leisure centres provide physical activity opportunities, and national organisations can provide credible resources and expertise.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We are not attempting to create every resource from the beginning. The campaign can adapt credible national resources and combine them with original materials. This makes the intervention more realistic for a local council because it reduces unnecessary development costs.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Physiologically, the campaign is designed to create more opportunities for movement and better sleep routines. Physical activity supports cardiovascular fitness, muscle and bone development and healthy weight management. Importantly, we are not claiming that every minute of screen time directly causes poor health. The intervention focuses on replacing prolonged sedentary behaviour with healthier alternatives.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Psychologically, the intervention aims to increase self-management and confidence. Young people are not simply told what not to do; they monitor their behaviour, set goals and experience small successes. This can support self-efficacy and healthier routines.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Screen use is also socially constructed. Young people are influenced by peers, family and their environment. Therefore, changing behaviour can have wider benefits, including increased participation in community activities and stronger face-to-face relationships.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first model is the COM-B model. It argues that behaviour depends on capability, opportunity and motivation. This is highly appropriate for our campaign. For example, a young person may want to reduce screen time but lack alternatives. Therefore, our campaign increases capability through education and opportunity through free activities.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Health Belief Model helps us understand why knowledge alone may not change behaviour. A young person may understand that excessive sedentary behaviour can be unhealthy but may not believe that the risk applies to them. Our campaign therefore increases perceived benefits and self-efficacy while reducing practical barriers.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Social Cognitive Theory is particularly relevant because young people are strongly influenced by peers. If physical activity becomes a visible and socially accepted behaviour, young people may be more likely to participate. The campaign therefore uses peer challenges, group activities and positive reinforcement.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Social Cognitive Theory is particularly relevant because young people are strongly influenced by peers. If physical activity becomes a visible and socially accepted behaviour, young people may be more likely to participate. The campaign therefore uses peer challenges, group activities and positive reinforcement.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conclude, SWITCH 60 is a practical, positive and measurable health promotion intervention. It recognises that screens are an essential part of modern life and therefore does not promote unrealistic screen bans. Instead, it focuses on reducing unnecessary recreational use, breaking up sedentary time, protecting sleep and increasing physical activity.  </a:t>
            </a:r>
          </a:p>
          <a:p>
            <a:r>
              <a:rPr lang="en-US"/>
              <a:t>Our intervention is measurable through baseline, six-week and follow-up assessment. Ultimately, the message is simple: we do not need to ban the screen. we need to change what happens around it.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sv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6.jpeg"/><Relationship Id="rId7" Type="http://schemas.openxmlformats.org/officeDocument/2006/relationships/image" Target="../media/image9.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jpeg"/><Relationship Id="rId7" Type="http://schemas.openxmlformats.org/officeDocument/2006/relationships/image" Target="../media/image9.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jpeg"/><Relationship Id="rId7" Type="http://schemas.openxmlformats.org/officeDocument/2006/relationships/image" Target="../media/image16.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2.jpeg"/><Relationship Id="rId7" Type="http://schemas.openxmlformats.org/officeDocument/2006/relationships/image" Target="../media/image16.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slides/_rels/slide9.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5.jpeg"/><Relationship Id="rId7" Type="http://schemas.openxmlformats.org/officeDocument/2006/relationships/image" Target="../media/image28.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6.svg"/><Relationship Id="rId4" Type="http://schemas.openxmlformats.org/officeDocument/2006/relationships/image" Target="../media/image2.svg"/><Relationship Id="rId9" Type="http://schemas.openxmlformats.org/officeDocument/2006/relationships/image" Target="../media/image30.svg"/></Relationships>
</file>

<file path=ppt/slides/_rels/slide10.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5.jpeg"/><Relationship Id="rId7" Type="http://schemas.openxmlformats.org/officeDocument/2006/relationships/image" Target="../media/image28.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26.svg"/><Relationship Id="rId4" Type="http://schemas.openxmlformats.org/officeDocument/2006/relationships/image" Target="../media/image2.svg"/><Relationship Id="rId9" Type="http://schemas.openxmlformats.org/officeDocument/2006/relationships/image" Target="../media/image30.svg"/></Relationships>
</file>

<file path=ppt/slides/_rels/slide11.xml.rels><?xml version="1.0" encoding="UTF-8" standalone="yes"?>
<Relationships xmlns="http://schemas.openxmlformats.org/package/2006/relationships"><Relationship Id="rId3" Type="http://schemas.openxmlformats.org/officeDocument/2006/relationships/image" Target="../media/image25.jpeg"/><Relationship Id="rId7" Type="http://schemas.openxmlformats.org/officeDocument/2006/relationships/image" Target="../media/image30.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9.svg"/><Relationship Id="rId5" Type="http://schemas.openxmlformats.org/officeDocument/2006/relationships/image" Target="../media/image28.svg"/><Relationship Id="rId4" Type="http://schemas.openxmlformats.org/officeDocument/2006/relationships/image" Target="../media/image2.svg"/></Relationships>
</file>

<file path=ppt/slides/_rels/slide12.xml.rels><?xml version="1.0" encoding="UTF-8" standalone="yes"?>
<Relationships xmlns="http://schemas.openxmlformats.org/package/2006/relationships"><Relationship Id="rId3" Type="http://schemas.openxmlformats.org/officeDocument/2006/relationships/image" Target="../media/image25.jpeg"/><Relationship Id="rId7" Type="http://schemas.openxmlformats.org/officeDocument/2006/relationships/image" Target="../media/image30.sv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9.svg"/><Relationship Id="rId5" Type="http://schemas.openxmlformats.org/officeDocument/2006/relationships/image" Target="../media/image28.svg"/><Relationship Id="rId4" Type="http://schemas.openxmlformats.org/officeDocument/2006/relationships/image" Target="../media/image2.svg"/></Relationships>
</file>

<file path=ppt/slides/_rels/slide13.xml.rels><?xml version="1.0" encoding="UTF-8" standalone="yes"?>
<Relationships xmlns="http://schemas.openxmlformats.org/package/2006/relationships"><Relationship Id="rId3" Type="http://schemas.openxmlformats.org/officeDocument/2006/relationships/image" Target="../media/image25.jpeg"/><Relationship Id="rId7" Type="http://schemas.openxmlformats.org/officeDocument/2006/relationships/image" Target="../media/image30.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9.svg"/><Relationship Id="rId5" Type="http://schemas.openxmlformats.org/officeDocument/2006/relationships/image" Target="../media/image28.svg"/><Relationship Id="rId4" Type="http://schemas.openxmlformats.org/officeDocument/2006/relationships/image" Target="../media/image2.svg"/></Relationships>
</file>

<file path=ppt/slides/_rels/slide1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5.jpeg"/><Relationship Id="rId7" Type="http://schemas.openxmlformats.org/officeDocument/2006/relationships/image" Target="../media/image28.sv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26.svg"/><Relationship Id="rId4" Type="http://schemas.openxmlformats.org/officeDocument/2006/relationships/image" Target="../media/image2.svg"/><Relationship Id="rId9" Type="http://schemas.openxmlformats.org/officeDocument/2006/relationships/image" Target="../media/image30.svg"/></Relationships>
</file>

<file path=ppt/slides/_rels/slide1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5.jpeg"/><Relationship Id="rId7" Type="http://schemas.openxmlformats.org/officeDocument/2006/relationships/image" Target="../media/image28.sv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26.svg"/><Relationship Id="rId10" Type="http://schemas.openxmlformats.org/officeDocument/2006/relationships/image" Target="../media/image34.png"/><Relationship Id="rId4" Type="http://schemas.openxmlformats.org/officeDocument/2006/relationships/image" Target="../media/image2.svg"/><Relationship Id="rId9" Type="http://schemas.openxmlformats.org/officeDocument/2006/relationships/image" Target="../media/image30.svg"/></Relationships>
</file>

<file path=ppt/slides/_rels/slide16.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5.jpeg"/><Relationship Id="rId7" Type="http://schemas.openxmlformats.org/officeDocument/2006/relationships/image" Target="../media/image38.sv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37.svg"/><Relationship Id="rId5" Type="http://schemas.openxmlformats.org/officeDocument/2006/relationships/image" Target="../media/image36.svg"/><Relationship Id="rId4" Type="http://schemas.openxmlformats.org/officeDocument/2006/relationships/image" Target="../media/image2.svg"/><Relationship Id="rId9" Type="http://schemas.openxmlformats.org/officeDocument/2006/relationships/image" Target="../media/image40.svg"/></Relationships>
</file>

<file path=ppt/slides/_rels/slide1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43.svg"/><Relationship Id="rId5" Type="http://schemas.openxmlformats.org/officeDocument/2006/relationships/image" Target="../media/image42.svg"/><Relationship Id="rId4" Type="http://schemas.openxmlformats.org/officeDocument/2006/relationships/image" Target="../media/image2.svg"/></Relationships>
</file>

<file path=ppt/slides/_rels/slide1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43.svg"/><Relationship Id="rId5" Type="http://schemas.openxmlformats.org/officeDocument/2006/relationships/image" Target="../media/image42.svg"/><Relationship Id="rId4" Type="http://schemas.openxmlformats.org/officeDocument/2006/relationships/image" Target="../media/image2.svg"/></Relationships>
</file>

<file path=ppt/slides/_rels/slide19.xml.rels><?xml version="1.0" encoding="UTF-8" standalone="yes"?>
<Relationships xmlns="http://schemas.openxmlformats.org/package/2006/relationships"><Relationship Id="rId3" Type="http://schemas.openxmlformats.org/officeDocument/2006/relationships/image" Target="../media/image41.jpeg"/><Relationship Id="rId7" Type="http://schemas.openxmlformats.org/officeDocument/2006/relationships/image" Target="../media/image44.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43.svg"/><Relationship Id="rId5" Type="http://schemas.openxmlformats.org/officeDocument/2006/relationships/image" Target="../media/image42.svg"/><Relationship Id="rId4" Type="http://schemas.openxmlformats.org/officeDocument/2006/relationships/image" Target="../media/image2.svg"/></Relationships>
</file>

<file path=ppt/slides/_rels/slide20.xml.rels><?xml version="1.0" encoding="UTF-8" standalone="yes"?>
<Relationships xmlns="http://schemas.openxmlformats.org/package/2006/relationships"><Relationship Id="rId3" Type="http://schemas.openxmlformats.org/officeDocument/2006/relationships/image" Target="../media/image45.jpeg"/><Relationship Id="rId7" Type="http://schemas.openxmlformats.org/officeDocument/2006/relationships/image" Target="../media/image49.sv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48.svg"/><Relationship Id="rId5" Type="http://schemas.openxmlformats.org/officeDocument/2006/relationships/image" Target="../media/image47.svg"/><Relationship Id="rId4" Type="http://schemas.openxmlformats.org/officeDocument/2006/relationships/image" Target="../media/image46.svg"/></Relationships>
</file>

<file path=ppt/slides/_rels/slide21.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5.jpeg"/><Relationship Id="rId7" Type="http://schemas.openxmlformats.org/officeDocument/2006/relationships/image" Target="../media/image49.sv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48.svg"/><Relationship Id="rId5" Type="http://schemas.openxmlformats.org/officeDocument/2006/relationships/image" Target="../media/image47.svg"/><Relationship Id="rId4" Type="http://schemas.openxmlformats.org/officeDocument/2006/relationships/image" Target="../media/image46.svg"/></Relationships>
</file>

<file path=ppt/slides/_rels/slide22.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jpeg"/><Relationship Id="rId7" Type="http://schemas.openxmlformats.org/officeDocument/2006/relationships/image" Target="../media/image55.sv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54.svg"/><Relationship Id="rId5" Type="http://schemas.openxmlformats.org/officeDocument/2006/relationships/image" Target="../media/image53.svg"/><Relationship Id="rId4" Type="http://schemas.openxmlformats.org/officeDocument/2006/relationships/image" Target="../media/image52.svg"/><Relationship Id="rId9" Type="http://schemas.openxmlformats.org/officeDocument/2006/relationships/image" Target="../media/image57.png"/></Relationships>
</file>

<file path=ppt/slides/_rels/slide23.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jpeg"/><Relationship Id="rId7" Type="http://schemas.openxmlformats.org/officeDocument/2006/relationships/image" Target="../media/image55.sv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54.svg"/><Relationship Id="rId5" Type="http://schemas.openxmlformats.org/officeDocument/2006/relationships/image" Target="../media/image53.svg"/><Relationship Id="rId4" Type="http://schemas.openxmlformats.org/officeDocument/2006/relationships/image" Target="../media/image52.svg"/><Relationship Id="rId9" Type="http://schemas.openxmlformats.org/officeDocument/2006/relationships/image" Target="../media/image58.png"/></Relationships>
</file>

<file path=ppt/slides/_rels/slide24.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jpeg"/><Relationship Id="rId7" Type="http://schemas.openxmlformats.org/officeDocument/2006/relationships/image" Target="../media/image55.sv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54.svg"/><Relationship Id="rId5" Type="http://schemas.openxmlformats.org/officeDocument/2006/relationships/image" Target="../media/image53.svg"/><Relationship Id="rId4" Type="http://schemas.openxmlformats.org/officeDocument/2006/relationships/image" Target="../media/image52.svg"/><Relationship Id="rId9" Type="http://schemas.openxmlformats.org/officeDocument/2006/relationships/image" Target="../media/image59.png"/></Relationships>
</file>

<file path=ppt/slides/_rels/slide25.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jpeg"/><Relationship Id="rId7" Type="http://schemas.openxmlformats.org/officeDocument/2006/relationships/image" Target="../media/image55.sv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54.svg"/><Relationship Id="rId5" Type="http://schemas.openxmlformats.org/officeDocument/2006/relationships/image" Target="../media/image53.svg"/><Relationship Id="rId10" Type="http://schemas.openxmlformats.org/officeDocument/2006/relationships/image" Target="../media/image61.png"/><Relationship Id="rId4" Type="http://schemas.openxmlformats.org/officeDocument/2006/relationships/image" Target="../media/image52.svg"/><Relationship Id="rId9" Type="http://schemas.openxmlformats.org/officeDocument/2006/relationships/image" Target="../media/image60.png"/></Relationships>
</file>

<file path=ppt/slides/_rels/slide26.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jpeg"/><Relationship Id="rId7" Type="http://schemas.openxmlformats.org/officeDocument/2006/relationships/image" Target="../media/image55.sv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54.svg"/><Relationship Id="rId5" Type="http://schemas.openxmlformats.org/officeDocument/2006/relationships/image" Target="../media/image53.svg"/><Relationship Id="rId4" Type="http://schemas.openxmlformats.org/officeDocument/2006/relationships/image" Target="../media/image52.svg"/><Relationship Id="rId9" Type="http://schemas.openxmlformats.org/officeDocument/2006/relationships/image" Target="../media/image62.png"/></Relationships>
</file>

<file path=ppt/slides/_rels/slide27.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jpeg"/><Relationship Id="rId7" Type="http://schemas.openxmlformats.org/officeDocument/2006/relationships/image" Target="../media/image55.sv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54.svg"/><Relationship Id="rId5" Type="http://schemas.openxmlformats.org/officeDocument/2006/relationships/image" Target="../media/image53.svg"/><Relationship Id="rId4" Type="http://schemas.openxmlformats.org/officeDocument/2006/relationships/image" Target="../media/image52.svg"/><Relationship Id="rId9" Type="http://schemas.openxmlformats.org/officeDocument/2006/relationships/image" Target="../media/image63.png"/></Relationships>
</file>

<file path=ppt/slides/_rels/slide28.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jpeg"/><Relationship Id="rId7" Type="http://schemas.openxmlformats.org/officeDocument/2006/relationships/image" Target="../media/image55.sv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54.svg"/><Relationship Id="rId5" Type="http://schemas.openxmlformats.org/officeDocument/2006/relationships/image" Target="../media/image53.svg"/><Relationship Id="rId4" Type="http://schemas.openxmlformats.org/officeDocument/2006/relationships/image" Target="../media/image52.svg"/></Relationships>
</file>

<file path=ppt/slides/_rels/slide29.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jpeg"/><Relationship Id="rId7" Type="http://schemas.openxmlformats.org/officeDocument/2006/relationships/image" Target="../media/image55.sv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54.svg"/><Relationship Id="rId5" Type="http://schemas.openxmlformats.org/officeDocument/2006/relationships/image" Target="../media/image53.svg"/><Relationship Id="rId4" Type="http://schemas.openxmlformats.org/officeDocument/2006/relationships/image" Target="../media/image52.svg"/><Relationship Id="rId9" Type="http://schemas.openxmlformats.org/officeDocument/2006/relationships/image" Target="../media/image64.png"/></Relationships>
</file>

<file path=ppt/slides/_rels/slide30.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jpeg"/><Relationship Id="rId1" Type="http://schemas.openxmlformats.org/officeDocument/2006/relationships/slideLayout" Target="../slideLayouts/slideLayout7.xml"/><Relationship Id="rId6" Type="http://schemas.openxmlformats.org/officeDocument/2006/relationships/image" Target="../media/image69.svg"/><Relationship Id="rId5" Type="http://schemas.openxmlformats.org/officeDocument/2006/relationships/image" Target="../media/image68.svg"/><Relationship Id="rId4" Type="http://schemas.openxmlformats.org/officeDocument/2006/relationships/image" Target="../media/image67.svg"/></Relationships>
</file>

<file path=ppt/slides/_rels/slide31.xml.rels><?xml version="1.0" encoding="UTF-8" standalone="yes"?>
<Relationships xmlns="http://schemas.openxmlformats.org/package/2006/relationships"><Relationship Id="rId3" Type="http://schemas.openxmlformats.org/officeDocument/2006/relationships/image" Target="../media/image71.svg"/><Relationship Id="rId7" Type="http://schemas.openxmlformats.org/officeDocument/2006/relationships/image" Target="../media/image73.svg"/><Relationship Id="rId2" Type="http://schemas.openxmlformats.org/officeDocument/2006/relationships/image" Target="../media/image70.jpeg"/><Relationship Id="rId1" Type="http://schemas.openxmlformats.org/officeDocument/2006/relationships/slideLayout" Target="../slideLayouts/slideLayout7.xml"/><Relationship Id="rId6" Type="http://schemas.openxmlformats.org/officeDocument/2006/relationships/image" Target="../media/image69.svg"/><Relationship Id="rId5" Type="http://schemas.openxmlformats.org/officeDocument/2006/relationships/image" Target="../media/image8.svg"/><Relationship Id="rId4" Type="http://schemas.openxmlformats.org/officeDocument/2006/relationships/image" Target="../media/image72.png"/></Relationships>
</file>

<file path=ppt/slides/_rels/slide3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0.jpeg"/><Relationship Id="rId1" Type="http://schemas.openxmlformats.org/officeDocument/2006/relationships/slideLayout" Target="../slideLayouts/slideLayout7.xml"/><Relationship Id="rId5" Type="http://schemas.openxmlformats.org/officeDocument/2006/relationships/image" Target="../media/image73.svg"/><Relationship Id="rId4" Type="http://schemas.openxmlformats.org/officeDocument/2006/relationships/image" Target="../media/image69.svg"/></Relationships>
</file>

<file path=ppt/slides/_rels/slide33.xml.rels><?xml version="1.0" encoding="UTF-8" standalone="yes"?>
<Relationships xmlns="http://schemas.openxmlformats.org/package/2006/relationships"><Relationship Id="rId8" Type="http://schemas.openxmlformats.org/officeDocument/2006/relationships/image" Target="../media/image78.svg"/><Relationship Id="rId3" Type="http://schemas.openxmlformats.org/officeDocument/2006/relationships/image" Target="../media/image22.svg"/><Relationship Id="rId7" Type="http://schemas.openxmlformats.org/officeDocument/2006/relationships/image" Target="../media/image77.svg"/><Relationship Id="rId2" Type="http://schemas.openxmlformats.org/officeDocument/2006/relationships/image" Target="../media/image74.jpeg"/><Relationship Id="rId1" Type="http://schemas.openxmlformats.org/officeDocument/2006/relationships/slideLayout" Target="../slideLayouts/slideLayout7.xml"/><Relationship Id="rId6" Type="http://schemas.openxmlformats.org/officeDocument/2006/relationships/image" Target="../media/image76.svg"/><Relationship Id="rId11" Type="http://schemas.openxmlformats.org/officeDocument/2006/relationships/image" Target="../media/image81.svg"/><Relationship Id="rId5" Type="http://schemas.openxmlformats.org/officeDocument/2006/relationships/image" Target="../media/image75.svg"/><Relationship Id="rId10" Type="http://schemas.openxmlformats.org/officeDocument/2006/relationships/image" Target="../media/image80.svg"/><Relationship Id="rId4" Type="http://schemas.openxmlformats.org/officeDocument/2006/relationships/image" Target="../media/image2.svg"/><Relationship Id="rId9" Type="http://schemas.openxmlformats.org/officeDocument/2006/relationships/image" Target="../media/image7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80466"/>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PK"/>
          </a:p>
        </p:txBody>
      </p:sp>
      <p:sp>
        <p:nvSpPr>
          <p:cNvPr id="3" name="Freeform 3"/>
          <p:cNvSpPr/>
          <p:nvPr/>
        </p:nvSpPr>
        <p:spPr>
          <a:xfrm rot="-5400000">
            <a:off x="12748132" y="3707969"/>
            <a:ext cx="6112246" cy="7045817"/>
          </a:xfrm>
          <a:custGeom>
            <a:avLst/>
            <a:gdLst/>
            <a:ahLst/>
            <a:cxnLst/>
            <a:rect l="l" t="t" r="r" b="b"/>
            <a:pathLst>
              <a:path w="6112246" h="7045817">
                <a:moveTo>
                  <a:pt x="0" y="0"/>
                </a:moveTo>
                <a:lnTo>
                  <a:pt x="6112246" y="0"/>
                </a:lnTo>
                <a:lnTo>
                  <a:pt x="6112246" y="7045816"/>
                </a:lnTo>
                <a:lnTo>
                  <a:pt x="0" y="704581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PK"/>
          </a:p>
        </p:txBody>
      </p:sp>
      <p:sp>
        <p:nvSpPr>
          <p:cNvPr id="4" name="Freeform 4"/>
          <p:cNvSpPr/>
          <p:nvPr/>
        </p:nvSpPr>
        <p:spPr>
          <a:xfrm rot="5400000">
            <a:off x="-338033" y="-362135"/>
            <a:ext cx="4741916" cy="5466186"/>
          </a:xfrm>
          <a:custGeom>
            <a:avLst/>
            <a:gdLst/>
            <a:ahLst/>
            <a:cxnLst/>
            <a:rect l="l" t="t" r="r" b="b"/>
            <a:pathLst>
              <a:path w="4741916" h="5466186">
                <a:moveTo>
                  <a:pt x="0" y="0"/>
                </a:moveTo>
                <a:lnTo>
                  <a:pt x="4741916" y="0"/>
                </a:lnTo>
                <a:lnTo>
                  <a:pt x="4741916" y="5466186"/>
                </a:lnTo>
                <a:lnTo>
                  <a:pt x="0" y="546618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PK"/>
          </a:p>
        </p:txBody>
      </p:sp>
      <p:sp>
        <p:nvSpPr>
          <p:cNvPr id="5" name="Freeform 5"/>
          <p:cNvSpPr/>
          <p:nvPr/>
        </p:nvSpPr>
        <p:spPr>
          <a:xfrm rot="-10800000">
            <a:off x="17387279" y="-180466"/>
            <a:ext cx="1023940" cy="933066"/>
          </a:xfrm>
          <a:custGeom>
            <a:avLst/>
            <a:gdLst/>
            <a:ahLst/>
            <a:cxnLst/>
            <a:rect l="l" t="t" r="r" b="b"/>
            <a:pathLst>
              <a:path w="1023940" h="933066">
                <a:moveTo>
                  <a:pt x="0" y="0"/>
                </a:moveTo>
                <a:lnTo>
                  <a:pt x="1023941" y="0"/>
                </a:lnTo>
                <a:lnTo>
                  <a:pt x="1023941" y="933065"/>
                </a:lnTo>
                <a:lnTo>
                  <a:pt x="0" y="93306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6" name="TextBox 6"/>
          <p:cNvSpPr txBox="1"/>
          <p:nvPr/>
        </p:nvSpPr>
        <p:spPr>
          <a:xfrm>
            <a:off x="1901133" y="2470653"/>
            <a:ext cx="14485734" cy="3484402"/>
          </a:xfrm>
          <a:prstGeom prst="rect">
            <a:avLst/>
          </a:prstGeom>
        </p:spPr>
        <p:txBody>
          <a:bodyPr lIns="0" tIns="0" rIns="0" bIns="0" rtlCol="0" anchor="t">
            <a:spAutoFit/>
          </a:bodyPr>
          <a:lstStyle/>
          <a:p>
            <a:pPr algn="ctr">
              <a:lnSpc>
                <a:spcPts val="3404"/>
              </a:lnSpc>
            </a:pPr>
            <a:r>
              <a:rPr lang="en-US" sz="3700" dirty="0">
                <a:solidFill>
                  <a:srgbClr val="000000"/>
                </a:solidFill>
                <a:latin typeface="Egyptian Slate"/>
                <a:ea typeface="Egyptian Slate"/>
                <a:cs typeface="Egyptian Slate"/>
                <a:sym typeface="Egyptian Slate"/>
              </a:rPr>
              <a:t>Topic: Screen Time</a:t>
            </a:r>
          </a:p>
          <a:p>
            <a:pPr algn="ctr">
              <a:lnSpc>
                <a:spcPts val="3404"/>
              </a:lnSpc>
            </a:pPr>
            <a:r>
              <a:rPr lang="en-US" sz="3700" dirty="0">
                <a:solidFill>
                  <a:srgbClr val="000000"/>
                </a:solidFill>
                <a:latin typeface="Egyptian Slate"/>
                <a:ea typeface="Egyptian Slate"/>
                <a:cs typeface="Egyptian Slate"/>
                <a:sym typeface="Egyptian Slate"/>
              </a:rPr>
              <a:t>Campaign: SWITCH 60 – Scroll Less. Sleep Better. Move More.</a:t>
            </a:r>
          </a:p>
          <a:p>
            <a:pPr algn="ctr">
              <a:lnSpc>
                <a:spcPts val="3404"/>
              </a:lnSpc>
            </a:pPr>
            <a:endParaRPr lang="en-US" sz="3700" dirty="0">
              <a:solidFill>
                <a:srgbClr val="000000"/>
              </a:solidFill>
              <a:latin typeface="Egyptian Slate"/>
              <a:ea typeface="Egyptian Slate"/>
              <a:cs typeface="Egyptian Slate"/>
              <a:sym typeface="Egyptian Slate"/>
            </a:endParaRPr>
          </a:p>
          <a:p>
            <a:pPr algn="ctr">
              <a:lnSpc>
                <a:spcPts val="3404"/>
              </a:lnSpc>
            </a:pPr>
            <a:r>
              <a:rPr lang="en-US" sz="3700" dirty="0">
                <a:solidFill>
                  <a:srgbClr val="000000"/>
                </a:solidFill>
                <a:latin typeface="Egyptian Slate"/>
                <a:ea typeface="Egyptian Slate"/>
                <a:cs typeface="Egyptian Slate"/>
                <a:sym typeface="Egyptian Slate"/>
              </a:rPr>
              <a:t>Target group: Young people aged 11–15 years</a:t>
            </a:r>
          </a:p>
          <a:p>
            <a:pPr algn="ctr">
              <a:lnSpc>
                <a:spcPts val="3404"/>
              </a:lnSpc>
            </a:pPr>
            <a:endParaRPr lang="en-US" sz="3700" dirty="0">
              <a:solidFill>
                <a:srgbClr val="000000"/>
              </a:solidFill>
              <a:latin typeface="Egyptian Slate"/>
              <a:ea typeface="Egyptian Slate"/>
              <a:cs typeface="Egyptian Slate"/>
              <a:sym typeface="Egyptian Slate"/>
            </a:endParaRPr>
          </a:p>
          <a:p>
            <a:pPr algn="ctr">
              <a:lnSpc>
                <a:spcPts val="3404"/>
              </a:lnSpc>
            </a:pPr>
            <a:r>
              <a:rPr lang="en-US" sz="3700" dirty="0" err="1">
                <a:solidFill>
                  <a:srgbClr val="000000"/>
                </a:solidFill>
                <a:latin typeface="Egyptian Slate"/>
                <a:ea typeface="Egyptian Slate"/>
                <a:cs typeface="Egyptian Slate"/>
                <a:sym typeface="Egyptian Slate"/>
              </a:rPr>
              <a:t>Behaviour</a:t>
            </a:r>
            <a:r>
              <a:rPr lang="en-US" sz="3700" dirty="0">
                <a:solidFill>
                  <a:srgbClr val="000000"/>
                </a:solidFill>
                <a:latin typeface="Egyptian Slate"/>
                <a:ea typeface="Egyptian Slate"/>
                <a:cs typeface="Egyptian Slate"/>
                <a:sym typeface="Egyptian Slate"/>
              </a:rPr>
              <a:t>: Reducing excessive/recreational screen use while replacing some sedentary time with movement, sleep-friendly routines and face-to-face activities.</a:t>
            </a:r>
          </a:p>
        </p:txBody>
      </p:sp>
      <p:sp>
        <p:nvSpPr>
          <p:cNvPr id="7" name="Freeform 7"/>
          <p:cNvSpPr/>
          <p:nvPr/>
        </p:nvSpPr>
        <p:spPr>
          <a:xfrm rot="2339251">
            <a:off x="-2313060" y="8088722"/>
            <a:ext cx="4626120" cy="2208972"/>
          </a:xfrm>
          <a:custGeom>
            <a:avLst/>
            <a:gdLst/>
            <a:ahLst/>
            <a:cxnLst/>
            <a:rect l="l" t="t" r="r" b="b"/>
            <a:pathLst>
              <a:path w="4626120" h="2208972">
                <a:moveTo>
                  <a:pt x="0" y="0"/>
                </a:moveTo>
                <a:lnTo>
                  <a:pt x="4626120" y="0"/>
                </a:lnTo>
                <a:lnTo>
                  <a:pt x="4626120" y="2208972"/>
                </a:lnTo>
                <a:lnTo>
                  <a:pt x="0" y="2208972"/>
                </a:lnTo>
                <a:lnTo>
                  <a:pt x="0" y="0"/>
                </a:lnTo>
                <a:close/>
              </a:path>
            </a:pathLst>
          </a:custGeom>
          <a:blipFill>
            <a:blip>
              <a:alphaModFix amt="6000"/>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TextBox 8"/>
          <p:cNvSpPr txBox="1"/>
          <p:nvPr/>
        </p:nvSpPr>
        <p:spPr>
          <a:xfrm>
            <a:off x="4235283" y="6407640"/>
            <a:ext cx="9817434" cy="2272930"/>
          </a:xfrm>
          <a:prstGeom prst="rect">
            <a:avLst/>
          </a:prstGeom>
        </p:spPr>
        <p:txBody>
          <a:bodyPr lIns="0" tIns="0" rIns="0" bIns="0" rtlCol="0" anchor="t">
            <a:spAutoFit/>
          </a:bodyPr>
          <a:lstStyle/>
          <a:p>
            <a:pPr algn="ctr">
              <a:lnSpc>
                <a:spcPts val="3640"/>
              </a:lnSpc>
              <a:spcBef>
                <a:spcPct val="0"/>
              </a:spcBef>
            </a:pPr>
            <a:r>
              <a:rPr lang="en-US" sz="2600" b="1" dirty="0">
                <a:solidFill>
                  <a:srgbClr val="000000"/>
                </a:solidFill>
                <a:latin typeface="Egyptian Slate" panose="020B0604020202020204" charset="0"/>
                <a:ea typeface="TT Interphases"/>
                <a:cs typeface="TT Interphases"/>
                <a:sym typeface="TT Interphases"/>
              </a:rPr>
              <a:t>Presented By: </a:t>
            </a:r>
          </a:p>
          <a:p>
            <a:pPr algn="ctr">
              <a:lnSpc>
                <a:spcPts val="3640"/>
              </a:lnSpc>
              <a:spcBef>
                <a:spcPct val="0"/>
              </a:spcBef>
            </a:pPr>
            <a:r>
              <a:rPr lang="en-US" sz="2600" b="1" dirty="0">
                <a:solidFill>
                  <a:srgbClr val="000000"/>
                </a:solidFill>
                <a:latin typeface="Egyptian Slate" panose="020B0604020202020204" charset="0"/>
                <a:ea typeface="TT Interphases"/>
                <a:cs typeface="TT Interphases"/>
                <a:sym typeface="TT Interphases"/>
              </a:rPr>
              <a:t>Sonia Tariq:  2208954</a:t>
            </a:r>
          </a:p>
          <a:p>
            <a:pPr algn="ctr">
              <a:lnSpc>
                <a:spcPts val="3640"/>
              </a:lnSpc>
              <a:spcBef>
                <a:spcPct val="0"/>
              </a:spcBef>
            </a:pPr>
            <a:r>
              <a:rPr lang="en-US" sz="2600" b="1" dirty="0">
                <a:solidFill>
                  <a:srgbClr val="000000"/>
                </a:solidFill>
                <a:latin typeface="Egyptian Slate" panose="020B0604020202020204" charset="0"/>
                <a:ea typeface="TT Interphases"/>
                <a:cs typeface="TT Interphases"/>
                <a:sym typeface="TT Interphases"/>
              </a:rPr>
              <a:t>Farhat Azhar : 2213611 </a:t>
            </a:r>
          </a:p>
          <a:p>
            <a:pPr algn="ctr">
              <a:lnSpc>
                <a:spcPts val="3640"/>
              </a:lnSpc>
              <a:spcBef>
                <a:spcPct val="0"/>
              </a:spcBef>
            </a:pPr>
            <a:r>
              <a:rPr lang="en-US" sz="2600" b="1" dirty="0">
                <a:solidFill>
                  <a:srgbClr val="000000"/>
                </a:solidFill>
                <a:latin typeface="Egyptian Slate" panose="020B0604020202020204" charset="0"/>
                <a:ea typeface="TT Interphases"/>
                <a:cs typeface="TT Interphases"/>
                <a:sym typeface="TT Interphases"/>
              </a:rPr>
              <a:t>Kamlesh </a:t>
            </a:r>
            <a:r>
              <a:rPr lang="en-US" sz="2600" b="1" dirty="0" err="1">
                <a:solidFill>
                  <a:srgbClr val="000000"/>
                </a:solidFill>
                <a:latin typeface="Egyptian Slate" panose="020B0604020202020204" charset="0"/>
                <a:ea typeface="TT Interphases"/>
                <a:cs typeface="TT Interphases"/>
                <a:sym typeface="TT Interphases"/>
              </a:rPr>
              <a:t>Nakum</a:t>
            </a:r>
            <a:r>
              <a:rPr lang="en-US" sz="2600" b="1" dirty="0">
                <a:solidFill>
                  <a:srgbClr val="000000"/>
                </a:solidFill>
                <a:latin typeface="Egyptian Slate" panose="020B0604020202020204" charset="0"/>
                <a:ea typeface="TT Interphases"/>
                <a:cs typeface="TT Interphases"/>
                <a:sym typeface="TT Interphases"/>
              </a:rPr>
              <a:t> : 2603811</a:t>
            </a:r>
          </a:p>
          <a:p>
            <a:pPr algn="ctr">
              <a:lnSpc>
                <a:spcPts val="3640"/>
              </a:lnSpc>
              <a:spcBef>
                <a:spcPct val="0"/>
              </a:spcBef>
            </a:pPr>
            <a:endParaRPr lang="en-US" sz="2600" dirty="0">
              <a:solidFill>
                <a:srgbClr val="000000"/>
              </a:solidFill>
              <a:latin typeface="TT Interphases"/>
              <a:ea typeface="TT Interphases"/>
              <a:cs typeface="TT Interphases"/>
              <a:sym typeface="TT Interphase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5400000">
            <a:off x="-338033" y="-362135"/>
            <a:ext cx="4741916" cy="5466186"/>
          </a:xfrm>
          <a:custGeom>
            <a:avLst/>
            <a:gdLst/>
            <a:ahLst/>
            <a:cxnLst/>
            <a:rect l="l" t="t" r="r" b="b"/>
            <a:pathLst>
              <a:path w="4741916" h="5466186">
                <a:moveTo>
                  <a:pt x="0" y="0"/>
                </a:moveTo>
                <a:lnTo>
                  <a:pt x="4741916" y="0"/>
                </a:lnTo>
                <a:lnTo>
                  <a:pt x="4741916" y="5466186"/>
                </a:lnTo>
                <a:lnTo>
                  <a:pt x="0" y="546618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rot="-10800000">
            <a:off x="17387279" y="-180466"/>
            <a:ext cx="1023940" cy="933066"/>
          </a:xfrm>
          <a:custGeom>
            <a:avLst/>
            <a:gdLst/>
            <a:ahLst/>
            <a:cxnLst/>
            <a:rect l="l" t="t" r="r" b="b"/>
            <a:pathLst>
              <a:path w="1023940" h="933066">
                <a:moveTo>
                  <a:pt x="0" y="0"/>
                </a:moveTo>
                <a:lnTo>
                  <a:pt x="1023941" y="0"/>
                </a:lnTo>
                <a:lnTo>
                  <a:pt x="1023941" y="933065"/>
                </a:lnTo>
                <a:lnTo>
                  <a:pt x="0" y="93306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rot="2339251">
            <a:off x="-2313060" y="8088722"/>
            <a:ext cx="4626120" cy="2208972"/>
          </a:xfrm>
          <a:custGeom>
            <a:avLst/>
            <a:gdLst/>
            <a:ahLst/>
            <a:cxnLst/>
            <a:rect l="l" t="t" r="r" b="b"/>
            <a:pathLst>
              <a:path w="4626120" h="2208972">
                <a:moveTo>
                  <a:pt x="0" y="0"/>
                </a:moveTo>
                <a:lnTo>
                  <a:pt x="4626120" y="0"/>
                </a:lnTo>
                <a:lnTo>
                  <a:pt x="4626120" y="2208972"/>
                </a:lnTo>
                <a:lnTo>
                  <a:pt x="0" y="220897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p:spPr>
        <p:txBody>
          <a:bodyPr/>
          <a:lstStyle/>
          <a:p>
            <a:endParaRPr lang="en-PK"/>
          </a:p>
        </p:txBody>
      </p:sp>
      <p:sp>
        <p:nvSpPr>
          <p:cNvPr id="6" name="Freeform 6"/>
          <p:cNvSpPr/>
          <p:nvPr/>
        </p:nvSpPr>
        <p:spPr>
          <a:xfrm>
            <a:off x="5103072" y="5930557"/>
            <a:ext cx="7354624" cy="4069990"/>
          </a:xfrm>
          <a:custGeom>
            <a:avLst/>
            <a:gdLst/>
            <a:ahLst/>
            <a:cxnLst/>
            <a:rect l="l" t="t" r="r" b="b"/>
            <a:pathLst>
              <a:path w="7354624" h="4069990">
                <a:moveTo>
                  <a:pt x="0" y="0"/>
                </a:moveTo>
                <a:lnTo>
                  <a:pt x="7354624" y="0"/>
                </a:lnTo>
                <a:lnTo>
                  <a:pt x="7354624" y="4069990"/>
                </a:lnTo>
                <a:lnTo>
                  <a:pt x="0" y="4069990"/>
                </a:lnTo>
                <a:lnTo>
                  <a:pt x="0" y="0"/>
                </a:lnTo>
                <a:close/>
              </a:path>
            </a:pathLst>
          </a:custGeom>
          <a:blipFill>
            <a:blip r:embed="rId7"/>
            <a:stretch>
              <a:fillRect/>
            </a:stretch>
          </a:blipFill>
        </p:spPr>
        <p:txBody>
          <a:bodyPr/>
          <a:lstStyle/>
          <a:p>
            <a:endParaRPr lang="en-PK"/>
          </a:p>
        </p:txBody>
      </p:sp>
      <p:sp>
        <p:nvSpPr>
          <p:cNvPr id="7" name="TextBox 7"/>
          <p:cNvSpPr txBox="1"/>
          <p:nvPr/>
        </p:nvSpPr>
        <p:spPr>
          <a:xfrm>
            <a:off x="2253832" y="1588905"/>
            <a:ext cx="14485734" cy="4341652"/>
          </a:xfrm>
          <a:prstGeom prst="rect">
            <a:avLst/>
          </a:prstGeom>
        </p:spPr>
        <p:txBody>
          <a:bodyPr lIns="0" tIns="0" rIns="0" bIns="0" rtlCol="0" anchor="t">
            <a:spAutoFit/>
          </a:bodyPr>
          <a:lstStyle/>
          <a:p>
            <a:pPr algn="ctr">
              <a:lnSpc>
                <a:spcPts val="3404"/>
              </a:lnSpc>
            </a:pPr>
            <a:r>
              <a:rPr lang="en-US" sz="3700">
                <a:solidFill>
                  <a:srgbClr val="000000"/>
                </a:solidFill>
                <a:latin typeface="Egyptian Slate"/>
                <a:ea typeface="Egyptian Slate"/>
                <a:cs typeface="Egyptian Slate"/>
                <a:sym typeface="Egyptian Slate"/>
              </a:rPr>
              <a:t>CAMPAIGN:</a:t>
            </a:r>
          </a:p>
          <a:p>
            <a:pPr algn="ctr">
              <a:lnSpc>
                <a:spcPts val="3404"/>
              </a:lnSpc>
            </a:pPr>
            <a:r>
              <a:rPr lang="en-US" sz="3700">
                <a:solidFill>
                  <a:srgbClr val="000000"/>
                </a:solidFill>
                <a:latin typeface="Egyptian Slate"/>
                <a:ea typeface="Egyptian Slate"/>
                <a:cs typeface="Egyptian Slate"/>
                <a:sym typeface="Egyptian Slate"/>
              </a:rPr>
              <a:t>SWITCH 60</a:t>
            </a:r>
          </a:p>
          <a:p>
            <a:pPr algn="ctr">
              <a:lnSpc>
                <a:spcPts val="3404"/>
              </a:lnSpc>
            </a:pPr>
            <a:endParaRPr lang="en-US" sz="3700">
              <a:solidFill>
                <a:srgbClr val="000000"/>
              </a:solidFill>
              <a:latin typeface="Egyptian Slate"/>
              <a:ea typeface="Egyptian Slate"/>
              <a:cs typeface="Egyptian Slate"/>
              <a:sym typeface="Egyptian Slate"/>
            </a:endParaRPr>
          </a:p>
          <a:p>
            <a:pPr marL="799012" lvl="1" indent="-399506" algn="l">
              <a:lnSpc>
                <a:spcPts val="3404"/>
              </a:lnSpc>
              <a:buFont typeface="Arial"/>
              <a:buChar char="•"/>
            </a:pPr>
            <a:r>
              <a:rPr lang="en-US" sz="3700">
                <a:solidFill>
                  <a:srgbClr val="000000"/>
                </a:solidFill>
                <a:latin typeface="Arial"/>
                <a:ea typeface="Arial"/>
                <a:cs typeface="Arial"/>
                <a:sym typeface="Arial"/>
              </a:rPr>
              <a:t>Scroll Less. Sleep Better. Move More.</a:t>
            </a:r>
          </a:p>
          <a:p>
            <a:pPr marL="799012" lvl="1" indent="-399506" algn="l">
              <a:lnSpc>
                <a:spcPts val="3404"/>
              </a:lnSpc>
              <a:buFont typeface="Arial"/>
              <a:buChar char="•"/>
            </a:pPr>
            <a:r>
              <a:rPr lang="en-US" sz="3700">
                <a:solidFill>
                  <a:srgbClr val="000000"/>
                </a:solidFill>
                <a:latin typeface="Arial"/>
                <a:ea typeface="Arial"/>
                <a:cs typeface="Arial"/>
                <a:sym typeface="Arial"/>
              </a:rPr>
              <a:t>A 6-week health promotion intervention to reduce excessive recreational screen time among young people aged 11–15</a:t>
            </a:r>
          </a:p>
          <a:p>
            <a:pPr marL="799012" lvl="1" indent="-399506" algn="l">
              <a:lnSpc>
                <a:spcPts val="3404"/>
              </a:lnSpc>
              <a:buFont typeface="Arial"/>
              <a:buChar char="•"/>
            </a:pPr>
            <a:r>
              <a:rPr lang="en-US" sz="3700">
                <a:solidFill>
                  <a:srgbClr val="000000"/>
                </a:solidFill>
                <a:latin typeface="Arial"/>
                <a:ea typeface="Arial"/>
                <a:cs typeface="Arial"/>
                <a:sym typeface="Arial"/>
              </a:rPr>
              <a:t>Target population: Young people aged 11–15 years</a:t>
            </a:r>
          </a:p>
          <a:p>
            <a:pPr marL="799012" lvl="1" indent="-399506" algn="l">
              <a:lnSpc>
                <a:spcPts val="3404"/>
              </a:lnSpc>
              <a:buFont typeface="Arial"/>
              <a:buChar char="•"/>
            </a:pPr>
            <a:r>
              <a:rPr lang="en-US" sz="3700">
                <a:solidFill>
                  <a:srgbClr val="000000"/>
                </a:solidFill>
                <a:latin typeface="Arial"/>
                <a:ea typeface="Arial"/>
                <a:cs typeface="Arial"/>
                <a:sym typeface="Arial"/>
              </a:rPr>
              <a:t>Setting: Local secondary schools and community youth settings</a:t>
            </a:r>
          </a:p>
          <a:p>
            <a:pPr marL="799012" lvl="1" indent="-399506" algn="l">
              <a:lnSpc>
                <a:spcPts val="3404"/>
              </a:lnSpc>
              <a:buFont typeface="Arial"/>
              <a:buChar char="•"/>
            </a:pPr>
            <a:r>
              <a:rPr lang="en-US" sz="3700">
                <a:solidFill>
                  <a:srgbClr val="000000"/>
                </a:solidFill>
                <a:latin typeface="Arial"/>
                <a:ea typeface="Arial"/>
                <a:cs typeface="Arial"/>
                <a:sym typeface="Arial"/>
              </a:rPr>
              <a:t>Commissioned by: Local Council Public Health Team</a:t>
            </a:r>
          </a:p>
          <a:p>
            <a:pPr algn="l">
              <a:lnSpc>
                <a:spcPts val="3404"/>
              </a:lnSpc>
            </a:pPr>
            <a:endParaRPr lang="en-US" sz="3700">
              <a:solidFill>
                <a:srgbClr val="000000"/>
              </a:solidFill>
              <a:latin typeface="Arial"/>
              <a:ea typeface="Arial"/>
              <a:cs typeface="Arial"/>
              <a:sym typeface="Arial"/>
            </a:endParaRPr>
          </a:p>
        </p:txBody>
      </p:sp>
      <p:sp>
        <p:nvSpPr>
          <p:cNvPr id="8" name="TextBox 8"/>
          <p:cNvSpPr txBox="1"/>
          <p:nvPr/>
        </p:nvSpPr>
        <p:spPr>
          <a:xfrm>
            <a:off x="6203369" y="624839"/>
            <a:ext cx="6586660" cy="721997"/>
          </a:xfrm>
          <a:prstGeom prst="rect">
            <a:avLst/>
          </a:prstGeom>
        </p:spPr>
        <p:txBody>
          <a:bodyPr lIns="0" tIns="0" rIns="0" bIns="0" rtlCol="0" anchor="t">
            <a:spAutoFit/>
          </a:bodyPr>
          <a:lstStyle/>
          <a:p>
            <a:pPr algn="ctr">
              <a:lnSpc>
                <a:spcPts val="5879"/>
              </a:lnSpc>
              <a:spcBef>
                <a:spcPct val="0"/>
              </a:spcBef>
            </a:pPr>
            <a:r>
              <a:rPr lang="en-US" sz="4199" b="1">
                <a:solidFill>
                  <a:srgbClr val="000000"/>
                </a:solidFill>
                <a:latin typeface="Barlow Medium"/>
                <a:ea typeface="Barlow Medium"/>
                <a:cs typeface="Barlow Medium"/>
                <a:sym typeface="Barlow Medium"/>
              </a:rPr>
              <a:t>TASK 1: RATIONALE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txBody>
          <a:bodyPr/>
          <a:lstStyle/>
          <a:p>
            <a:endParaRPr lang="en-PK"/>
          </a:p>
        </p:txBody>
      </p:sp>
      <p:grpSp>
        <p:nvGrpSpPr>
          <p:cNvPr id="3" name="Group 3"/>
          <p:cNvGrpSpPr/>
          <p:nvPr/>
        </p:nvGrpSpPr>
        <p:grpSpPr>
          <a:xfrm rot="-3507688">
            <a:off x="15416319" y="-5591366"/>
            <a:ext cx="4580046" cy="12950259"/>
            <a:chOff x="0" y="0"/>
            <a:chExt cx="1206267" cy="3410768"/>
          </a:xfrm>
        </p:grpSpPr>
        <p:sp>
          <p:nvSpPr>
            <p:cNvPr id="4" name="Freeform 4"/>
            <p:cNvSpPr/>
            <p:nvPr/>
          </p:nvSpPr>
          <p:spPr>
            <a:xfrm>
              <a:off x="0" y="0"/>
              <a:ext cx="1206267" cy="3410768"/>
            </a:xfrm>
            <a:custGeom>
              <a:avLst/>
              <a:gdLst/>
              <a:ahLst/>
              <a:cxnLst/>
              <a:rect l="l" t="t" r="r" b="b"/>
              <a:pathLst>
                <a:path w="1206267" h="3410768">
                  <a:moveTo>
                    <a:pt x="0" y="0"/>
                  </a:moveTo>
                  <a:lnTo>
                    <a:pt x="1206267" y="0"/>
                  </a:lnTo>
                  <a:lnTo>
                    <a:pt x="1206267" y="3410768"/>
                  </a:lnTo>
                  <a:lnTo>
                    <a:pt x="0" y="3410768"/>
                  </a:lnTo>
                  <a:close/>
                </a:path>
              </a:pathLst>
            </a:custGeom>
            <a:solidFill>
              <a:srgbClr val="1DA95F"/>
            </a:solidFill>
          </p:spPr>
          <p:txBody>
            <a:bodyPr/>
            <a:lstStyle/>
            <a:p>
              <a:endParaRPr lang="en-PK"/>
            </a:p>
          </p:txBody>
        </p:sp>
        <p:sp>
          <p:nvSpPr>
            <p:cNvPr id="5" name="TextBox 5"/>
            <p:cNvSpPr txBox="1"/>
            <p:nvPr/>
          </p:nvSpPr>
          <p:spPr>
            <a:xfrm>
              <a:off x="0" y="-47625"/>
              <a:ext cx="1206267" cy="3458393"/>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10800000">
            <a:off x="13843227" y="19843"/>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7" name="Group 7"/>
          <p:cNvGrpSpPr/>
          <p:nvPr/>
        </p:nvGrpSpPr>
        <p:grpSpPr>
          <a:xfrm rot="-594882">
            <a:off x="11260641" y="-2656946"/>
            <a:ext cx="4454726" cy="445472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9" name="TextBox 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2033991" y="-1508825"/>
            <a:ext cx="3062691" cy="2702824"/>
          </a:xfrm>
          <a:custGeom>
            <a:avLst/>
            <a:gdLst/>
            <a:ahLst/>
            <a:cxnLst/>
            <a:rect l="l" t="t" r="r" b="b"/>
            <a:pathLst>
              <a:path w="3062691" h="2702824">
                <a:moveTo>
                  <a:pt x="0" y="0"/>
                </a:moveTo>
                <a:lnTo>
                  <a:pt x="3062691" y="0"/>
                </a:lnTo>
                <a:lnTo>
                  <a:pt x="3062691" y="2702825"/>
                </a:lnTo>
                <a:lnTo>
                  <a:pt x="0" y="2702825"/>
                </a:lnTo>
                <a:lnTo>
                  <a:pt x="0" y="0"/>
                </a:lnTo>
                <a:close/>
              </a:path>
            </a:pathLst>
          </a:custGeom>
          <a:blipFill>
            <a:blip>
              <a:alphaModFix amt="21999"/>
              <a:extLst>
                <a:ext uri="{96DAC541-7B7A-43D3-8B79-37D633B846F1}">
                  <asvg:svgBlip xmlns:asvg="http://schemas.microsoft.com/office/drawing/2016/SVG/main" r:embed="rId5"/>
                </a:ext>
              </a:extLst>
            </a:blip>
            <a:stretch>
              <a:fillRect/>
            </a:stretch>
          </a:blipFill>
        </p:spPr>
        <p:txBody>
          <a:bodyPr/>
          <a:lstStyle/>
          <a:p>
            <a:endParaRPr lang="en-PK"/>
          </a:p>
        </p:txBody>
      </p:sp>
      <p:sp>
        <p:nvSpPr>
          <p:cNvPr id="11" name="Freeform 11"/>
          <p:cNvSpPr/>
          <p:nvPr/>
        </p:nvSpPr>
        <p:spPr>
          <a:xfrm>
            <a:off x="-1227433" y="8687097"/>
            <a:ext cx="2607755" cy="4114800"/>
          </a:xfrm>
          <a:custGeom>
            <a:avLst/>
            <a:gdLst/>
            <a:ahLst/>
            <a:cxnLst/>
            <a:rect l="l" t="t" r="r" b="b"/>
            <a:pathLst>
              <a:path w="2607755" h="4114800">
                <a:moveTo>
                  <a:pt x="0" y="0"/>
                </a:moveTo>
                <a:lnTo>
                  <a:pt x="2607755" y="0"/>
                </a:lnTo>
                <a:lnTo>
                  <a:pt x="2607755" y="4114800"/>
                </a:lnTo>
                <a:lnTo>
                  <a:pt x="0" y="4114800"/>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12" name="Freeform 12"/>
          <p:cNvSpPr/>
          <p:nvPr/>
        </p:nvSpPr>
        <p:spPr>
          <a:xfrm rot="-10800000">
            <a:off x="11996780" y="192824"/>
            <a:ext cx="1491224" cy="1521657"/>
          </a:xfrm>
          <a:custGeom>
            <a:avLst/>
            <a:gdLst/>
            <a:ahLst/>
            <a:cxnLst/>
            <a:rect l="l" t="t" r="r" b="b"/>
            <a:pathLst>
              <a:path w="1491224" h="1521657">
                <a:moveTo>
                  <a:pt x="0" y="0"/>
                </a:moveTo>
                <a:lnTo>
                  <a:pt x="1491224" y="0"/>
                </a:lnTo>
                <a:lnTo>
                  <a:pt x="1491224" y="1521657"/>
                </a:lnTo>
                <a:lnTo>
                  <a:pt x="0" y="1521657"/>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3" name="Freeform 13"/>
          <p:cNvSpPr/>
          <p:nvPr/>
        </p:nvSpPr>
        <p:spPr>
          <a:xfrm>
            <a:off x="11298506" y="3432672"/>
            <a:ext cx="6407836" cy="5254425"/>
          </a:xfrm>
          <a:custGeom>
            <a:avLst/>
            <a:gdLst/>
            <a:ahLst/>
            <a:cxnLst/>
            <a:rect l="l" t="t" r="r" b="b"/>
            <a:pathLst>
              <a:path w="6407836" h="5254425">
                <a:moveTo>
                  <a:pt x="0" y="0"/>
                </a:moveTo>
                <a:lnTo>
                  <a:pt x="6407836" y="0"/>
                </a:lnTo>
                <a:lnTo>
                  <a:pt x="6407836" y="5254425"/>
                </a:lnTo>
                <a:lnTo>
                  <a:pt x="0" y="5254425"/>
                </a:lnTo>
                <a:lnTo>
                  <a:pt x="0" y="0"/>
                </a:lnTo>
                <a:close/>
              </a:path>
            </a:pathLst>
          </a:custGeom>
          <a:blipFill>
            <a:blip r:embed="rId8"/>
            <a:stretch>
              <a:fillRect/>
            </a:stretch>
          </a:blipFill>
        </p:spPr>
        <p:txBody>
          <a:bodyPr/>
          <a:lstStyle/>
          <a:p>
            <a:endParaRPr lang="en-PK"/>
          </a:p>
        </p:txBody>
      </p:sp>
      <p:sp>
        <p:nvSpPr>
          <p:cNvPr id="14" name="TextBox 14"/>
          <p:cNvSpPr txBox="1"/>
          <p:nvPr/>
        </p:nvSpPr>
        <p:spPr>
          <a:xfrm>
            <a:off x="1350255" y="3415464"/>
            <a:ext cx="9560141" cy="5937885"/>
          </a:xfrm>
          <a:prstGeom prst="rect">
            <a:avLst/>
          </a:prstGeom>
        </p:spPr>
        <p:txBody>
          <a:bodyPr lIns="0" tIns="0" rIns="0" bIns="0" rtlCol="0" anchor="t">
            <a:spAutoFit/>
          </a:bodyPr>
          <a:lstStyle/>
          <a:p>
            <a:pPr algn="l">
              <a:lnSpc>
                <a:spcPts val="2940"/>
              </a:lnSpc>
            </a:pPr>
            <a:r>
              <a:rPr lang="en-US" sz="2100">
                <a:solidFill>
                  <a:srgbClr val="000000"/>
                </a:solidFill>
                <a:latin typeface="TT Interphases"/>
                <a:ea typeface="TT Interphases"/>
                <a:cs typeface="TT Interphases"/>
                <a:sym typeface="TT Interphases"/>
              </a:rPr>
              <a:t>Why is this a public health issue?</a:t>
            </a:r>
          </a:p>
          <a:p>
            <a:pPr marL="453393" lvl="1" indent="-226697" algn="l">
              <a:lnSpc>
                <a:spcPts val="2940"/>
              </a:lnSpc>
              <a:buFont typeface="Arial"/>
              <a:buChar char="•"/>
            </a:pPr>
            <a:r>
              <a:rPr lang="en-US" sz="2100">
                <a:solidFill>
                  <a:srgbClr val="000000"/>
                </a:solidFill>
                <a:latin typeface="TT Interphases"/>
                <a:ea typeface="TT Interphases"/>
                <a:cs typeface="TT Interphases"/>
                <a:sym typeface="TT Interphases"/>
              </a:rPr>
              <a:t>Screens are embedded in education, communication and entertainment.</a:t>
            </a:r>
          </a:p>
          <a:p>
            <a:pPr marL="453393" lvl="1" indent="-226697" algn="l">
              <a:lnSpc>
                <a:spcPts val="2940"/>
              </a:lnSpc>
              <a:buFont typeface="Arial"/>
              <a:buChar char="•"/>
            </a:pPr>
            <a:r>
              <a:rPr lang="en-US" sz="2100">
                <a:solidFill>
                  <a:srgbClr val="000000"/>
                </a:solidFill>
                <a:latin typeface="TT Interphases"/>
                <a:ea typeface="TT Interphases"/>
                <a:cs typeface="TT Interphases"/>
                <a:sym typeface="TT Interphases"/>
              </a:rPr>
              <a:t>The concern is particularly recreational and prolonged sedentary screen use.</a:t>
            </a:r>
          </a:p>
          <a:p>
            <a:pPr marL="453393" lvl="1" indent="-226697" algn="l">
              <a:lnSpc>
                <a:spcPts val="2940"/>
              </a:lnSpc>
              <a:buFont typeface="Arial"/>
              <a:buChar char="•"/>
            </a:pPr>
            <a:r>
              <a:rPr lang="en-US" sz="2100">
                <a:solidFill>
                  <a:srgbClr val="000000"/>
                </a:solidFill>
                <a:latin typeface="TT Interphases"/>
                <a:ea typeface="TT Interphases"/>
                <a:cs typeface="TT Interphases"/>
                <a:sym typeface="TT Interphases"/>
              </a:rPr>
              <a:t>Excessive screen use can displace:</a:t>
            </a:r>
          </a:p>
          <a:p>
            <a:pPr marL="906786" lvl="2" indent="-302262" algn="l">
              <a:lnSpc>
                <a:spcPts val="2940"/>
              </a:lnSpc>
              <a:buFont typeface="Arial"/>
              <a:buChar char="⚬"/>
            </a:pPr>
            <a:r>
              <a:rPr lang="en-US" sz="2100">
                <a:solidFill>
                  <a:srgbClr val="000000"/>
                </a:solidFill>
                <a:latin typeface="TT Interphases"/>
                <a:ea typeface="TT Interphases"/>
                <a:cs typeface="TT Interphases"/>
                <a:sym typeface="TT Interphases"/>
              </a:rPr>
              <a:t>physical activity</a:t>
            </a:r>
          </a:p>
          <a:p>
            <a:pPr marL="906786" lvl="2" indent="-302262" algn="l">
              <a:lnSpc>
                <a:spcPts val="2940"/>
              </a:lnSpc>
              <a:buFont typeface="Arial"/>
              <a:buChar char="⚬"/>
            </a:pPr>
            <a:r>
              <a:rPr lang="en-US" sz="2100">
                <a:solidFill>
                  <a:srgbClr val="000000"/>
                </a:solidFill>
                <a:latin typeface="TT Interphases"/>
                <a:ea typeface="TT Interphases"/>
                <a:cs typeface="TT Interphases"/>
                <a:sym typeface="TT Interphases"/>
              </a:rPr>
              <a:t>sleep</a:t>
            </a:r>
          </a:p>
          <a:p>
            <a:pPr marL="906786" lvl="2" indent="-302262" algn="l">
              <a:lnSpc>
                <a:spcPts val="2940"/>
              </a:lnSpc>
              <a:buFont typeface="Arial"/>
              <a:buChar char="⚬"/>
            </a:pPr>
            <a:r>
              <a:rPr lang="en-US" sz="2100">
                <a:solidFill>
                  <a:srgbClr val="000000"/>
                </a:solidFill>
                <a:latin typeface="TT Interphases"/>
                <a:ea typeface="TT Interphases"/>
                <a:cs typeface="TT Interphases"/>
                <a:sym typeface="TT Interphases"/>
              </a:rPr>
              <a:t>face-to-face interaction</a:t>
            </a:r>
          </a:p>
          <a:p>
            <a:pPr marL="906786" lvl="2" indent="-302262" algn="l">
              <a:lnSpc>
                <a:spcPts val="2940"/>
              </a:lnSpc>
              <a:buFont typeface="Arial"/>
              <a:buChar char="⚬"/>
            </a:pPr>
            <a:r>
              <a:rPr lang="en-US" sz="2100">
                <a:solidFill>
                  <a:srgbClr val="000000"/>
                </a:solidFill>
                <a:latin typeface="TT Interphases"/>
                <a:ea typeface="TT Interphases"/>
                <a:cs typeface="TT Interphases"/>
                <a:sym typeface="TT Interphases"/>
              </a:rPr>
              <a:t>outdoor activities</a:t>
            </a:r>
          </a:p>
          <a:p>
            <a:pPr marL="906786" lvl="2" indent="-302262" algn="l">
              <a:lnSpc>
                <a:spcPts val="2940"/>
              </a:lnSpc>
              <a:buFont typeface="Arial"/>
              <a:buChar char="⚬"/>
            </a:pPr>
            <a:r>
              <a:rPr lang="en-US" sz="2100">
                <a:solidFill>
                  <a:srgbClr val="000000"/>
                </a:solidFill>
                <a:latin typeface="TT Interphases"/>
                <a:ea typeface="TT Interphases"/>
                <a:cs typeface="TT Interphases"/>
                <a:sym typeface="TT Interphases"/>
              </a:rPr>
              <a:t>focused study</a:t>
            </a:r>
          </a:p>
          <a:p>
            <a:pPr marL="453393" lvl="1" indent="-226697" algn="l">
              <a:lnSpc>
                <a:spcPts val="2940"/>
              </a:lnSpc>
              <a:buFont typeface="Arial"/>
              <a:buChar char="•"/>
            </a:pPr>
            <a:r>
              <a:rPr lang="en-US" sz="2100">
                <a:solidFill>
                  <a:srgbClr val="000000"/>
                </a:solidFill>
                <a:latin typeface="TT Interphases"/>
                <a:ea typeface="TT Interphases"/>
                <a:cs typeface="TT Interphases"/>
                <a:sym typeface="TT Interphases"/>
              </a:rPr>
              <a:t>Screen use is therefore not simply a technology issue — it is a health behaviour issue.</a:t>
            </a:r>
          </a:p>
          <a:p>
            <a:pPr algn="l">
              <a:lnSpc>
                <a:spcPts val="2940"/>
              </a:lnSpc>
            </a:pPr>
            <a:r>
              <a:rPr lang="en-US" sz="2100" b="1" u="sng">
                <a:solidFill>
                  <a:srgbClr val="000000"/>
                </a:solidFill>
                <a:latin typeface="TT Interphases Bold"/>
                <a:ea typeface="TT Interphases Bold"/>
                <a:cs typeface="TT Interphases Bold"/>
                <a:sym typeface="TT Interphases Bold"/>
              </a:rPr>
              <a:t>Key UK evidence</a:t>
            </a:r>
          </a:p>
          <a:p>
            <a:pPr algn="l">
              <a:lnSpc>
                <a:spcPts val="2940"/>
              </a:lnSpc>
            </a:pPr>
            <a:r>
              <a:rPr lang="en-US" sz="2100">
                <a:solidFill>
                  <a:srgbClr val="000000"/>
                </a:solidFill>
                <a:latin typeface="TT Interphases"/>
                <a:ea typeface="TT Interphases"/>
                <a:cs typeface="TT Interphases"/>
                <a:sym typeface="TT Interphases"/>
              </a:rPr>
              <a:t>58.1% of children aged 10–15 in England and Wales reported spending 3+ hours online on an ordinary school day in the year ending March 2023. This increased from 47.6% in 2020 (Office for National Statistics, 2024).</a:t>
            </a:r>
          </a:p>
          <a:p>
            <a:pPr algn="l">
              <a:lnSpc>
                <a:spcPts val="2940"/>
              </a:lnSpc>
              <a:spcBef>
                <a:spcPct val="0"/>
              </a:spcBef>
            </a:pPr>
            <a:endParaRPr lang="en-US" sz="2100">
              <a:solidFill>
                <a:srgbClr val="000000"/>
              </a:solidFill>
              <a:latin typeface="TT Interphases"/>
              <a:ea typeface="TT Interphases"/>
              <a:cs typeface="TT Interphases"/>
              <a:sym typeface="TT Interphases"/>
            </a:endParaRPr>
          </a:p>
        </p:txBody>
      </p:sp>
      <p:sp>
        <p:nvSpPr>
          <p:cNvPr id="15" name="TextBox 15"/>
          <p:cNvSpPr txBox="1"/>
          <p:nvPr/>
        </p:nvSpPr>
        <p:spPr>
          <a:xfrm>
            <a:off x="1429675" y="1247775"/>
            <a:ext cx="7741887" cy="2132202"/>
          </a:xfrm>
          <a:prstGeom prst="rect">
            <a:avLst/>
          </a:prstGeom>
        </p:spPr>
        <p:txBody>
          <a:bodyPr lIns="0" tIns="0" rIns="0" bIns="0" rtlCol="0" anchor="t">
            <a:spAutoFit/>
          </a:bodyPr>
          <a:lstStyle/>
          <a:p>
            <a:pPr algn="l">
              <a:lnSpc>
                <a:spcPts val="8095"/>
              </a:lnSpc>
            </a:pPr>
            <a:r>
              <a:rPr lang="en-US" sz="8799">
                <a:solidFill>
                  <a:srgbClr val="000000"/>
                </a:solidFill>
                <a:latin typeface="Egyptian Slate"/>
                <a:ea typeface="Egyptian Slate"/>
                <a:cs typeface="Egyptian Slate"/>
                <a:sym typeface="Egyptian Slate"/>
              </a:rPr>
              <a:t>WHY SCREEN TIME?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txBody>
          <a:bodyPr/>
          <a:lstStyle/>
          <a:p>
            <a:endParaRPr lang="en-PK"/>
          </a:p>
        </p:txBody>
      </p:sp>
      <p:grpSp>
        <p:nvGrpSpPr>
          <p:cNvPr id="3" name="Group 3"/>
          <p:cNvGrpSpPr/>
          <p:nvPr/>
        </p:nvGrpSpPr>
        <p:grpSpPr>
          <a:xfrm rot="-3507688">
            <a:off x="15416319" y="-5591366"/>
            <a:ext cx="4580046" cy="12950259"/>
            <a:chOff x="0" y="0"/>
            <a:chExt cx="1206267" cy="3410768"/>
          </a:xfrm>
        </p:grpSpPr>
        <p:sp>
          <p:nvSpPr>
            <p:cNvPr id="4" name="Freeform 4"/>
            <p:cNvSpPr/>
            <p:nvPr/>
          </p:nvSpPr>
          <p:spPr>
            <a:xfrm>
              <a:off x="0" y="0"/>
              <a:ext cx="1206267" cy="3410768"/>
            </a:xfrm>
            <a:custGeom>
              <a:avLst/>
              <a:gdLst/>
              <a:ahLst/>
              <a:cxnLst/>
              <a:rect l="l" t="t" r="r" b="b"/>
              <a:pathLst>
                <a:path w="1206267" h="3410768">
                  <a:moveTo>
                    <a:pt x="0" y="0"/>
                  </a:moveTo>
                  <a:lnTo>
                    <a:pt x="1206267" y="0"/>
                  </a:lnTo>
                  <a:lnTo>
                    <a:pt x="1206267" y="3410768"/>
                  </a:lnTo>
                  <a:lnTo>
                    <a:pt x="0" y="3410768"/>
                  </a:lnTo>
                  <a:close/>
                </a:path>
              </a:pathLst>
            </a:custGeom>
            <a:solidFill>
              <a:srgbClr val="1DA95F"/>
            </a:solidFill>
          </p:spPr>
          <p:txBody>
            <a:bodyPr/>
            <a:lstStyle/>
            <a:p>
              <a:endParaRPr lang="en-PK"/>
            </a:p>
          </p:txBody>
        </p:sp>
        <p:sp>
          <p:nvSpPr>
            <p:cNvPr id="5" name="TextBox 5"/>
            <p:cNvSpPr txBox="1"/>
            <p:nvPr/>
          </p:nvSpPr>
          <p:spPr>
            <a:xfrm>
              <a:off x="0" y="-47625"/>
              <a:ext cx="1206267" cy="3458393"/>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10800000">
            <a:off x="13843227" y="19843"/>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7" name="Group 7"/>
          <p:cNvGrpSpPr/>
          <p:nvPr/>
        </p:nvGrpSpPr>
        <p:grpSpPr>
          <a:xfrm rot="-594882">
            <a:off x="11260641" y="-2656946"/>
            <a:ext cx="4454726" cy="445472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9" name="TextBox 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2033991" y="-1508825"/>
            <a:ext cx="3062691" cy="2702824"/>
          </a:xfrm>
          <a:custGeom>
            <a:avLst/>
            <a:gdLst/>
            <a:ahLst/>
            <a:cxnLst/>
            <a:rect l="l" t="t" r="r" b="b"/>
            <a:pathLst>
              <a:path w="3062691" h="2702824">
                <a:moveTo>
                  <a:pt x="0" y="0"/>
                </a:moveTo>
                <a:lnTo>
                  <a:pt x="3062691" y="0"/>
                </a:lnTo>
                <a:lnTo>
                  <a:pt x="3062691" y="2702825"/>
                </a:lnTo>
                <a:lnTo>
                  <a:pt x="0" y="2702825"/>
                </a:lnTo>
                <a:lnTo>
                  <a:pt x="0" y="0"/>
                </a:lnTo>
                <a:close/>
              </a:path>
            </a:pathLst>
          </a:custGeom>
          <a:blipFill>
            <a:blip>
              <a:alphaModFix amt="21999"/>
              <a:extLst>
                <a:ext uri="{96DAC541-7B7A-43D3-8B79-37D633B846F1}">
                  <asvg:svgBlip xmlns:asvg="http://schemas.microsoft.com/office/drawing/2016/SVG/main" r:embed="rId5"/>
                </a:ext>
              </a:extLst>
            </a:blip>
            <a:stretch>
              <a:fillRect/>
            </a:stretch>
          </a:blipFill>
        </p:spPr>
        <p:txBody>
          <a:bodyPr/>
          <a:lstStyle/>
          <a:p>
            <a:endParaRPr lang="en-PK"/>
          </a:p>
        </p:txBody>
      </p:sp>
      <p:sp>
        <p:nvSpPr>
          <p:cNvPr id="11" name="Freeform 11"/>
          <p:cNvSpPr/>
          <p:nvPr/>
        </p:nvSpPr>
        <p:spPr>
          <a:xfrm>
            <a:off x="-1227433" y="8687097"/>
            <a:ext cx="2607755" cy="4114800"/>
          </a:xfrm>
          <a:custGeom>
            <a:avLst/>
            <a:gdLst/>
            <a:ahLst/>
            <a:cxnLst/>
            <a:rect l="l" t="t" r="r" b="b"/>
            <a:pathLst>
              <a:path w="2607755" h="4114800">
                <a:moveTo>
                  <a:pt x="0" y="0"/>
                </a:moveTo>
                <a:lnTo>
                  <a:pt x="2607755" y="0"/>
                </a:lnTo>
                <a:lnTo>
                  <a:pt x="2607755" y="4114800"/>
                </a:lnTo>
                <a:lnTo>
                  <a:pt x="0" y="4114800"/>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12" name="Freeform 12"/>
          <p:cNvSpPr/>
          <p:nvPr/>
        </p:nvSpPr>
        <p:spPr>
          <a:xfrm rot="-10800000">
            <a:off x="11996780" y="192824"/>
            <a:ext cx="1491224" cy="1521657"/>
          </a:xfrm>
          <a:custGeom>
            <a:avLst/>
            <a:gdLst/>
            <a:ahLst/>
            <a:cxnLst/>
            <a:rect l="l" t="t" r="r" b="b"/>
            <a:pathLst>
              <a:path w="1491224" h="1521657">
                <a:moveTo>
                  <a:pt x="0" y="0"/>
                </a:moveTo>
                <a:lnTo>
                  <a:pt x="1491224" y="0"/>
                </a:lnTo>
                <a:lnTo>
                  <a:pt x="1491224" y="1521657"/>
                </a:lnTo>
                <a:lnTo>
                  <a:pt x="0" y="1521657"/>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3" name="Freeform 13"/>
          <p:cNvSpPr/>
          <p:nvPr/>
        </p:nvSpPr>
        <p:spPr>
          <a:xfrm>
            <a:off x="8739577" y="4133775"/>
            <a:ext cx="8005631" cy="4177413"/>
          </a:xfrm>
          <a:custGeom>
            <a:avLst/>
            <a:gdLst/>
            <a:ahLst/>
            <a:cxnLst/>
            <a:rect l="l" t="t" r="r" b="b"/>
            <a:pathLst>
              <a:path w="8005631" h="4177413">
                <a:moveTo>
                  <a:pt x="0" y="0"/>
                </a:moveTo>
                <a:lnTo>
                  <a:pt x="8005631" y="0"/>
                </a:lnTo>
                <a:lnTo>
                  <a:pt x="8005631" y="4177413"/>
                </a:lnTo>
                <a:lnTo>
                  <a:pt x="0" y="4177413"/>
                </a:lnTo>
                <a:lnTo>
                  <a:pt x="0" y="0"/>
                </a:lnTo>
                <a:close/>
              </a:path>
            </a:pathLst>
          </a:custGeom>
          <a:blipFill>
            <a:blip r:embed="rId8"/>
            <a:stretch>
              <a:fillRect/>
            </a:stretch>
          </a:blipFill>
        </p:spPr>
        <p:txBody>
          <a:bodyPr/>
          <a:lstStyle/>
          <a:p>
            <a:endParaRPr lang="en-PK"/>
          </a:p>
        </p:txBody>
      </p:sp>
      <p:sp>
        <p:nvSpPr>
          <p:cNvPr id="14" name="TextBox 14"/>
          <p:cNvSpPr txBox="1"/>
          <p:nvPr/>
        </p:nvSpPr>
        <p:spPr>
          <a:xfrm>
            <a:off x="1350255" y="3415464"/>
            <a:ext cx="9560141" cy="6692900"/>
          </a:xfrm>
          <a:prstGeom prst="rect">
            <a:avLst/>
          </a:prstGeom>
        </p:spPr>
        <p:txBody>
          <a:bodyPr lIns="0" tIns="0" rIns="0" bIns="0" rtlCol="0" anchor="t">
            <a:spAutoFit/>
          </a:bodyPr>
          <a:lstStyle/>
          <a:p>
            <a:pPr algn="l">
              <a:lnSpc>
                <a:spcPts val="2800"/>
              </a:lnSpc>
            </a:pPr>
            <a:r>
              <a:rPr lang="en-US" sz="2000">
                <a:solidFill>
                  <a:srgbClr val="000000"/>
                </a:solidFill>
                <a:latin typeface="TT Interphases"/>
                <a:ea typeface="TT Interphases"/>
                <a:cs typeface="TT Interphases"/>
                <a:sym typeface="TT Interphases"/>
              </a:rPr>
              <a:t>Why young people aged 11–15?</a:t>
            </a:r>
          </a:p>
          <a:p>
            <a:pPr algn="l">
              <a:lnSpc>
                <a:spcPts val="2800"/>
              </a:lnSpc>
            </a:pPr>
            <a:r>
              <a:rPr lang="en-US" sz="2000">
                <a:solidFill>
                  <a:srgbClr val="000000"/>
                </a:solidFill>
                <a:latin typeface="TT Interphases"/>
                <a:ea typeface="TT Interphases"/>
                <a:cs typeface="TT Interphases"/>
                <a:sym typeface="TT Interphases"/>
              </a:rPr>
              <a:t>This age group is at a critical transition point</a:t>
            </a:r>
          </a:p>
          <a:p>
            <a:pPr algn="l">
              <a:lnSpc>
                <a:spcPts val="2800"/>
              </a:lnSpc>
            </a:pPr>
            <a:r>
              <a:rPr lang="en-US" sz="2000">
                <a:solidFill>
                  <a:srgbClr val="000000"/>
                </a:solidFill>
                <a:latin typeface="TT Interphases"/>
                <a:ea typeface="TT Interphases"/>
                <a:cs typeface="TT Interphases"/>
                <a:sym typeface="TT Interphases"/>
              </a:rPr>
              <a:t>11–15 years (Oakes, 2022) =</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Increasing smartphone independence</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Growing recreational screen use</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Secondary-school transition</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Developing sleep routines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Strong peer influence</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Declining physical activity during adolescence</a:t>
            </a:r>
          </a:p>
          <a:p>
            <a:pPr algn="l">
              <a:lnSpc>
                <a:spcPts val="2800"/>
              </a:lnSpc>
            </a:pPr>
            <a:r>
              <a:rPr lang="en-US" sz="2000" b="1">
                <a:solidFill>
                  <a:srgbClr val="000000"/>
                </a:solidFill>
                <a:latin typeface="TT Interphases Bold"/>
                <a:ea typeface="TT Interphases Bold"/>
                <a:cs typeface="TT Interphases Bold"/>
                <a:sym typeface="TT Interphases Bold"/>
              </a:rPr>
              <a:t>Social determinants</a:t>
            </a:r>
          </a:p>
          <a:p>
            <a:pPr algn="l">
              <a:lnSpc>
                <a:spcPts val="2800"/>
              </a:lnSpc>
            </a:pPr>
            <a:r>
              <a:rPr lang="en-US" sz="2000">
                <a:solidFill>
                  <a:srgbClr val="000000"/>
                </a:solidFill>
                <a:latin typeface="TT Interphases"/>
                <a:ea typeface="TT Interphases"/>
                <a:cs typeface="TT Interphases"/>
                <a:sym typeface="TT Interphases"/>
              </a:rPr>
              <a:t>Screen habits can be influenced by:</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Family rules and parental supervision</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Household income</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Access to safe outdoor spaces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School workload</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Peer norms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Availability of sports/youth facilities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Digital access and social expectations</a:t>
            </a:r>
          </a:p>
          <a:p>
            <a:pPr algn="l">
              <a:lnSpc>
                <a:spcPts val="2800"/>
              </a:lnSpc>
              <a:spcBef>
                <a:spcPct val="0"/>
              </a:spcBef>
            </a:pPr>
            <a:endParaRPr lang="en-US" sz="2000">
              <a:solidFill>
                <a:srgbClr val="000000"/>
              </a:solidFill>
              <a:latin typeface="TT Interphases"/>
              <a:ea typeface="TT Interphases"/>
              <a:cs typeface="TT Interphases"/>
              <a:sym typeface="TT Interphases"/>
            </a:endParaRPr>
          </a:p>
        </p:txBody>
      </p:sp>
      <p:sp>
        <p:nvSpPr>
          <p:cNvPr id="15" name="TextBox 15"/>
          <p:cNvSpPr txBox="1"/>
          <p:nvPr/>
        </p:nvSpPr>
        <p:spPr>
          <a:xfrm>
            <a:off x="1429675" y="1247775"/>
            <a:ext cx="7741887" cy="2132202"/>
          </a:xfrm>
          <a:prstGeom prst="rect">
            <a:avLst/>
          </a:prstGeom>
        </p:spPr>
        <p:txBody>
          <a:bodyPr lIns="0" tIns="0" rIns="0" bIns="0" rtlCol="0" anchor="t">
            <a:spAutoFit/>
          </a:bodyPr>
          <a:lstStyle/>
          <a:p>
            <a:pPr algn="l">
              <a:lnSpc>
                <a:spcPts val="8095"/>
              </a:lnSpc>
            </a:pPr>
            <a:r>
              <a:rPr lang="en-US" sz="8799">
                <a:solidFill>
                  <a:srgbClr val="000000"/>
                </a:solidFill>
                <a:latin typeface="Egyptian Slate"/>
                <a:ea typeface="Egyptian Slate"/>
                <a:cs typeface="Egyptian Slate"/>
                <a:sym typeface="Egyptian Slate"/>
              </a:rPr>
              <a:t>TARGET POPULATION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txBody>
          <a:bodyPr/>
          <a:lstStyle/>
          <a:p>
            <a:endParaRPr lang="en-PK"/>
          </a:p>
        </p:txBody>
      </p:sp>
      <p:sp>
        <p:nvSpPr>
          <p:cNvPr id="3" name="Freeform 3"/>
          <p:cNvSpPr/>
          <p:nvPr/>
        </p:nvSpPr>
        <p:spPr>
          <a:xfrm rot="5400000">
            <a:off x="-3343077" y="-2304727"/>
            <a:ext cx="5875458" cy="6686154"/>
          </a:xfrm>
          <a:custGeom>
            <a:avLst/>
            <a:gdLst/>
            <a:ahLst/>
            <a:cxnLst/>
            <a:rect l="l" t="t" r="r" b="b"/>
            <a:pathLst>
              <a:path w="5875458" h="6686154">
                <a:moveTo>
                  <a:pt x="0" y="0"/>
                </a:moveTo>
                <a:lnTo>
                  <a:pt x="5875458" y="0"/>
                </a:lnTo>
                <a:lnTo>
                  <a:pt x="5875458" y="6686153"/>
                </a:lnTo>
                <a:lnTo>
                  <a:pt x="0" y="6686153"/>
                </a:lnTo>
                <a:lnTo>
                  <a:pt x="0" y="0"/>
                </a:lnTo>
                <a:close/>
              </a:path>
            </a:pathLst>
          </a:custGeom>
          <a:blipFill>
            <a:blip>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PK"/>
          </a:p>
        </p:txBody>
      </p:sp>
      <p:sp>
        <p:nvSpPr>
          <p:cNvPr id="4" name="Freeform 4"/>
          <p:cNvSpPr/>
          <p:nvPr/>
        </p:nvSpPr>
        <p:spPr>
          <a:xfrm rot="-5400000">
            <a:off x="17296478" y="9373484"/>
            <a:ext cx="1196719" cy="966351"/>
          </a:xfrm>
          <a:custGeom>
            <a:avLst/>
            <a:gdLst/>
            <a:ahLst/>
            <a:cxnLst/>
            <a:rect l="l" t="t" r="r" b="b"/>
            <a:pathLst>
              <a:path w="1196719" h="966351">
                <a:moveTo>
                  <a:pt x="0" y="0"/>
                </a:moveTo>
                <a:lnTo>
                  <a:pt x="1196720" y="0"/>
                </a:lnTo>
                <a:lnTo>
                  <a:pt x="1196720" y="966351"/>
                </a:lnTo>
                <a:lnTo>
                  <a:pt x="0" y="96635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rot="-1018503">
            <a:off x="16169480" y="8988669"/>
            <a:ext cx="3450715" cy="2596663"/>
          </a:xfrm>
          <a:custGeom>
            <a:avLst/>
            <a:gdLst/>
            <a:ahLst/>
            <a:cxnLst/>
            <a:rect l="l" t="t" r="r" b="b"/>
            <a:pathLst>
              <a:path w="3450715" h="2596663">
                <a:moveTo>
                  <a:pt x="0" y="0"/>
                </a:moveTo>
                <a:lnTo>
                  <a:pt x="3450715" y="0"/>
                </a:lnTo>
                <a:lnTo>
                  <a:pt x="3450715" y="2596662"/>
                </a:lnTo>
                <a:lnTo>
                  <a:pt x="0" y="259666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6" name="Freeform 6"/>
          <p:cNvSpPr/>
          <p:nvPr/>
        </p:nvSpPr>
        <p:spPr>
          <a:xfrm rot="-9533113">
            <a:off x="15589891" y="-384862"/>
            <a:ext cx="3338818" cy="1802962"/>
          </a:xfrm>
          <a:custGeom>
            <a:avLst/>
            <a:gdLst/>
            <a:ahLst/>
            <a:cxnLst/>
            <a:rect l="l" t="t" r="r" b="b"/>
            <a:pathLst>
              <a:path w="3338818" h="1802962">
                <a:moveTo>
                  <a:pt x="0" y="0"/>
                </a:moveTo>
                <a:lnTo>
                  <a:pt x="3338818" y="0"/>
                </a:lnTo>
                <a:lnTo>
                  <a:pt x="3338818" y="1802961"/>
                </a:lnTo>
                <a:lnTo>
                  <a:pt x="0" y="1802961"/>
                </a:lnTo>
                <a:lnTo>
                  <a:pt x="0" y="0"/>
                </a:lnTo>
                <a:close/>
              </a:path>
            </a:pathLst>
          </a:custGeom>
          <a:blipFill>
            <a:blip>
              <a:alphaModFix amt="6000"/>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PK"/>
          </a:p>
        </p:txBody>
      </p:sp>
      <p:sp>
        <p:nvSpPr>
          <p:cNvPr id="7" name="Freeform 7"/>
          <p:cNvSpPr/>
          <p:nvPr/>
        </p:nvSpPr>
        <p:spPr>
          <a:xfrm>
            <a:off x="1028700" y="3314163"/>
            <a:ext cx="5210492" cy="6542497"/>
          </a:xfrm>
          <a:custGeom>
            <a:avLst/>
            <a:gdLst/>
            <a:ahLst/>
            <a:cxnLst/>
            <a:rect l="l" t="t" r="r" b="b"/>
            <a:pathLst>
              <a:path w="5210492" h="6542497">
                <a:moveTo>
                  <a:pt x="0" y="0"/>
                </a:moveTo>
                <a:lnTo>
                  <a:pt x="5210492" y="0"/>
                </a:lnTo>
                <a:lnTo>
                  <a:pt x="5210492" y="6542497"/>
                </a:lnTo>
                <a:lnTo>
                  <a:pt x="0" y="6542497"/>
                </a:lnTo>
                <a:lnTo>
                  <a:pt x="0" y="0"/>
                </a:lnTo>
                <a:close/>
              </a:path>
            </a:pathLst>
          </a:custGeom>
          <a:blipFill>
            <a:blip r:embed="rId8"/>
            <a:stretch>
              <a:fillRect/>
            </a:stretch>
          </a:blipFill>
        </p:spPr>
        <p:txBody>
          <a:bodyPr/>
          <a:lstStyle/>
          <a:p>
            <a:endParaRPr lang="en-PK"/>
          </a:p>
        </p:txBody>
      </p:sp>
      <p:sp>
        <p:nvSpPr>
          <p:cNvPr id="8" name="TextBox 8"/>
          <p:cNvSpPr txBox="1"/>
          <p:nvPr/>
        </p:nvSpPr>
        <p:spPr>
          <a:xfrm>
            <a:off x="4193333" y="1002394"/>
            <a:ext cx="9549461" cy="2132202"/>
          </a:xfrm>
          <a:prstGeom prst="rect">
            <a:avLst/>
          </a:prstGeom>
        </p:spPr>
        <p:txBody>
          <a:bodyPr lIns="0" tIns="0" rIns="0" bIns="0" rtlCol="0" anchor="t">
            <a:spAutoFit/>
          </a:bodyPr>
          <a:lstStyle/>
          <a:p>
            <a:pPr algn="just">
              <a:lnSpc>
                <a:spcPts val="8095"/>
              </a:lnSpc>
            </a:pPr>
            <a:r>
              <a:rPr lang="en-US" sz="8799">
                <a:solidFill>
                  <a:srgbClr val="000000"/>
                </a:solidFill>
                <a:latin typeface="Egyptian Slate"/>
                <a:ea typeface="Egyptian Slate"/>
                <a:cs typeface="Egyptian Slate"/>
                <a:sym typeface="Egyptian Slate"/>
              </a:rPr>
              <a:t>NATIONAL GUIDELINES</a:t>
            </a:r>
          </a:p>
        </p:txBody>
      </p:sp>
      <p:sp>
        <p:nvSpPr>
          <p:cNvPr id="9" name="TextBox 9"/>
          <p:cNvSpPr txBox="1"/>
          <p:nvPr/>
        </p:nvSpPr>
        <p:spPr>
          <a:xfrm>
            <a:off x="7449863" y="3810748"/>
            <a:ext cx="9137797" cy="6118225"/>
          </a:xfrm>
          <a:prstGeom prst="rect">
            <a:avLst/>
          </a:prstGeom>
        </p:spPr>
        <p:txBody>
          <a:bodyPr lIns="0" tIns="0" rIns="0" bIns="0" rtlCol="0" anchor="t">
            <a:spAutoFit/>
          </a:bodyPr>
          <a:lstStyle/>
          <a:p>
            <a:pPr marL="539751" lvl="1" indent="-269876" algn="l">
              <a:lnSpc>
                <a:spcPts val="3500"/>
              </a:lnSpc>
              <a:buFont typeface="Arial"/>
              <a:buChar char="•"/>
            </a:pPr>
            <a:r>
              <a:rPr lang="en-US" sz="2500" b="1" u="sng">
                <a:solidFill>
                  <a:srgbClr val="000000"/>
                </a:solidFill>
                <a:latin typeface="TT Interphases Bold"/>
                <a:ea typeface="TT Interphases Bold"/>
                <a:cs typeface="TT Interphases Bold"/>
                <a:sym typeface="TT Interphases Bold"/>
              </a:rPr>
              <a:t>What do UK guidelines say?</a:t>
            </a:r>
          </a:p>
          <a:p>
            <a:pPr algn="l">
              <a:lnSpc>
                <a:spcPts val="3500"/>
              </a:lnSpc>
            </a:pPr>
            <a:r>
              <a:rPr lang="en-US" sz="2500">
                <a:solidFill>
                  <a:srgbClr val="000000"/>
                </a:solidFill>
                <a:latin typeface="TT Interphases"/>
                <a:ea typeface="TT Interphases"/>
                <a:cs typeface="TT Interphases"/>
                <a:sym typeface="TT Interphases"/>
              </a:rPr>
              <a:t>As per UK Chief Medical Officers (Department of Health and Social Care, 2019). For children and young people aged 5–18 years: 60 minutes  average moderate-to-vigorous physical activity per day across the week</a:t>
            </a:r>
          </a:p>
          <a:p>
            <a:pPr marL="539751" lvl="1" indent="-269876" algn="l">
              <a:lnSpc>
                <a:spcPts val="3500"/>
              </a:lnSpc>
              <a:buFont typeface="Arial"/>
              <a:buChar char="•"/>
            </a:pPr>
            <a:r>
              <a:rPr lang="en-US" sz="2500" b="1">
                <a:solidFill>
                  <a:srgbClr val="000000"/>
                </a:solidFill>
                <a:latin typeface="TT Interphases Bold"/>
                <a:ea typeface="TT Interphases Bold"/>
                <a:cs typeface="TT Interphases Bold"/>
                <a:sym typeface="TT Interphases Bold"/>
              </a:rPr>
              <a:t>PLUS:</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Participate in different types of physical activity.</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Minimise sedentary time.</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Break up long periods of inactivity.</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Replace sedentary behaviour with light physical activity where possible.</a:t>
            </a:r>
          </a:p>
          <a:p>
            <a:pPr algn="just">
              <a:lnSpc>
                <a:spcPts val="3500"/>
              </a:lnSpc>
            </a:pPr>
            <a:r>
              <a:rPr lang="en-US" sz="2500">
                <a:solidFill>
                  <a:srgbClr val="000000"/>
                </a:solidFill>
                <a:latin typeface="TT Interphases"/>
                <a:ea typeface="TT Interphases"/>
                <a:cs typeface="TT Interphases"/>
                <a:sym typeface="TT Interphases"/>
              </a:rPr>
              <a:t>Important: There is no single UK CMO maximum screen-time limit for 11–15-year-olds.</a:t>
            </a:r>
          </a:p>
          <a:p>
            <a:pPr algn="just">
              <a:lnSpc>
                <a:spcPts val="3500"/>
              </a:lnSpc>
              <a:spcBef>
                <a:spcPct val="0"/>
              </a:spcBef>
            </a:pPr>
            <a:endParaRPr lang="en-US" sz="2500">
              <a:solidFill>
                <a:srgbClr val="000000"/>
              </a:solidFill>
              <a:latin typeface="TT Interphases"/>
              <a:ea typeface="TT Interphases"/>
              <a:cs typeface="TT Interphases"/>
              <a:sym typeface="TT Interphase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txBody>
          <a:bodyPr/>
          <a:lstStyle/>
          <a:p>
            <a:endParaRPr lang="en-PK"/>
          </a:p>
        </p:txBody>
      </p:sp>
      <p:sp>
        <p:nvSpPr>
          <p:cNvPr id="3" name="Freeform 3"/>
          <p:cNvSpPr/>
          <p:nvPr/>
        </p:nvSpPr>
        <p:spPr>
          <a:xfrm rot="5400000">
            <a:off x="-3343077" y="-2304727"/>
            <a:ext cx="5875458" cy="6686154"/>
          </a:xfrm>
          <a:custGeom>
            <a:avLst/>
            <a:gdLst/>
            <a:ahLst/>
            <a:cxnLst/>
            <a:rect l="l" t="t" r="r" b="b"/>
            <a:pathLst>
              <a:path w="5875458" h="6686154">
                <a:moveTo>
                  <a:pt x="0" y="0"/>
                </a:moveTo>
                <a:lnTo>
                  <a:pt x="5875458" y="0"/>
                </a:lnTo>
                <a:lnTo>
                  <a:pt x="5875458" y="6686153"/>
                </a:lnTo>
                <a:lnTo>
                  <a:pt x="0" y="6686153"/>
                </a:lnTo>
                <a:lnTo>
                  <a:pt x="0" y="0"/>
                </a:lnTo>
                <a:close/>
              </a:path>
            </a:pathLst>
          </a:custGeom>
          <a:blipFill>
            <a:blip>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PK"/>
          </a:p>
        </p:txBody>
      </p:sp>
      <p:sp>
        <p:nvSpPr>
          <p:cNvPr id="4" name="Freeform 4"/>
          <p:cNvSpPr/>
          <p:nvPr/>
        </p:nvSpPr>
        <p:spPr>
          <a:xfrm rot="-5400000">
            <a:off x="17296478" y="9373484"/>
            <a:ext cx="1196719" cy="966351"/>
          </a:xfrm>
          <a:custGeom>
            <a:avLst/>
            <a:gdLst/>
            <a:ahLst/>
            <a:cxnLst/>
            <a:rect l="l" t="t" r="r" b="b"/>
            <a:pathLst>
              <a:path w="1196719" h="966351">
                <a:moveTo>
                  <a:pt x="0" y="0"/>
                </a:moveTo>
                <a:lnTo>
                  <a:pt x="1196720" y="0"/>
                </a:lnTo>
                <a:lnTo>
                  <a:pt x="1196720" y="966351"/>
                </a:lnTo>
                <a:lnTo>
                  <a:pt x="0" y="96635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rot="-1018503">
            <a:off x="16169480" y="8988669"/>
            <a:ext cx="3450715" cy="2596663"/>
          </a:xfrm>
          <a:custGeom>
            <a:avLst/>
            <a:gdLst/>
            <a:ahLst/>
            <a:cxnLst/>
            <a:rect l="l" t="t" r="r" b="b"/>
            <a:pathLst>
              <a:path w="3450715" h="2596663">
                <a:moveTo>
                  <a:pt x="0" y="0"/>
                </a:moveTo>
                <a:lnTo>
                  <a:pt x="3450715" y="0"/>
                </a:lnTo>
                <a:lnTo>
                  <a:pt x="3450715" y="2596662"/>
                </a:lnTo>
                <a:lnTo>
                  <a:pt x="0" y="259666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6" name="Freeform 6"/>
          <p:cNvSpPr/>
          <p:nvPr/>
        </p:nvSpPr>
        <p:spPr>
          <a:xfrm rot="-9533113">
            <a:off x="15589891" y="-384862"/>
            <a:ext cx="3338818" cy="1802962"/>
          </a:xfrm>
          <a:custGeom>
            <a:avLst/>
            <a:gdLst/>
            <a:ahLst/>
            <a:cxnLst/>
            <a:rect l="l" t="t" r="r" b="b"/>
            <a:pathLst>
              <a:path w="3338818" h="1802962">
                <a:moveTo>
                  <a:pt x="0" y="0"/>
                </a:moveTo>
                <a:lnTo>
                  <a:pt x="3338818" y="0"/>
                </a:lnTo>
                <a:lnTo>
                  <a:pt x="3338818" y="1802961"/>
                </a:lnTo>
                <a:lnTo>
                  <a:pt x="0" y="1802961"/>
                </a:lnTo>
                <a:lnTo>
                  <a:pt x="0" y="0"/>
                </a:lnTo>
                <a:close/>
              </a:path>
            </a:pathLst>
          </a:custGeom>
          <a:blipFill>
            <a:blip>
              <a:alphaModFix amt="6000"/>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PK"/>
          </a:p>
        </p:txBody>
      </p:sp>
      <p:sp>
        <p:nvSpPr>
          <p:cNvPr id="7" name="Freeform 7"/>
          <p:cNvSpPr/>
          <p:nvPr/>
        </p:nvSpPr>
        <p:spPr>
          <a:xfrm>
            <a:off x="1177464" y="3000225"/>
            <a:ext cx="5248912" cy="6620486"/>
          </a:xfrm>
          <a:custGeom>
            <a:avLst/>
            <a:gdLst/>
            <a:ahLst/>
            <a:cxnLst/>
            <a:rect l="l" t="t" r="r" b="b"/>
            <a:pathLst>
              <a:path w="5248912" h="6620486">
                <a:moveTo>
                  <a:pt x="0" y="0"/>
                </a:moveTo>
                <a:lnTo>
                  <a:pt x="5248911" y="0"/>
                </a:lnTo>
                <a:lnTo>
                  <a:pt x="5248911" y="6620486"/>
                </a:lnTo>
                <a:lnTo>
                  <a:pt x="0" y="6620486"/>
                </a:lnTo>
                <a:lnTo>
                  <a:pt x="0" y="0"/>
                </a:lnTo>
                <a:close/>
              </a:path>
            </a:pathLst>
          </a:custGeom>
          <a:blipFill>
            <a:blip r:embed="rId8"/>
            <a:stretch>
              <a:fillRect/>
            </a:stretch>
          </a:blipFill>
        </p:spPr>
        <p:txBody>
          <a:bodyPr/>
          <a:lstStyle/>
          <a:p>
            <a:endParaRPr lang="en-PK"/>
          </a:p>
        </p:txBody>
      </p:sp>
      <p:sp>
        <p:nvSpPr>
          <p:cNvPr id="8" name="TextBox 8"/>
          <p:cNvSpPr txBox="1"/>
          <p:nvPr/>
        </p:nvSpPr>
        <p:spPr>
          <a:xfrm>
            <a:off x="2675133" y="1162050"/>
            <a:ext cx="9549461" cy="1361198"/>
          </a:xfrm>
          <a:prstGeom prst="rect">
            <a:avLst/>
          </a:prstGeom>
        </p:spPr>
        <p:txBody>
          <a:bodyPr lIns="0" tIns="0" rIns="0" bIns="0" rtlCol="0" anchor="t">
            <a:spAutoFit/>
          </a:bodyPr>
          <a:lstStyle/>
          <a:p>
            <a:pPr algn="just">
              <a:lnSpc>
                <a:spcPts val="5152"/>
              </a:lnSpc>
            </a:pPr>
            <a:r>
              <a:rPr lang="en-US" sz="5600">
                <a:solidFill>
                  <a:srgbClr val="000000"/>
                </a:solidFill>
                <a:latin typeface="Egyptian Slate"/>
                <a:ea typeface="Egyptian Slate"/>
                <a:cs typeface="Egyptian Slate"/>
                <a:sym typeface="Egyptian Slate"/>
              </a:rPr>
              <a:t>ARE YOUNG PEOPLE MEETING THE GUIDELINES?</a:t>
            </a:r>
          </a:p>
        </p:txBody>
      </p:sp>
      <p:sp>
        <p:nvSpPr>
          <p:cNvPr id="9" name="TextBox 9"/>
          <p:cNvSpPr txBox="1"/>
          <p:nvPr/>
        </p:nvSpPr>
        <p:spPr>
          <a:xfrm>
            <a:off x="7449863" y="3502486"/>
            <a:ext cx="9137797" cy="6118225"/>
          </a:xfrm>
          <a:prstGeom prst="rect">
            <a:avLst/>
          </a:prstGeom>
        </p:spPr>
        <p:txBody>
          <a:bodyPr lIns="0" tIns="0" rIns="0" bIns="0" rtlCol="0" anchor="t">
            <a:spAutoFit/>
          </a:bodyPr>
          <a:lstStyle/>
          <a:p>
            <a:pPr algn="just">
              <a:lnSpc>
                <a:spcPts val="3500"/>
              </a:lnSpc>
            </a:pPr>
            <a:r>
              <a:rPr lang="en-US" sz="2500" b="1">
                <a:solidFill>
                  <a:srgbClr val="000000"/>
                </a:solidFill>
                <a:latin typeface="TT Interphases Bold"/>
                <a:ea typeface="TT Interphases Bold"/>
                <a:cs typeface="TT Interphases Bold"/>
                <a:sym typeface="TT Interphases Bold"/>
              </a:rPr>
              <a:t>The activity gap</a:t>
            </a:r>
          </a:p>
          <a:p>
            <a:pPr algn="just">
              <a:lnSpc>
                <a:spcPts val="3500"/>
              </a:lnSpc>
            </a:pPr>
            <a:r>
              <a:rPr lang="en-US" sz="2500">
                <a:solidFill>
                  <a:srgbClr val="000000"/>
                </a:solidFill>
                <a:latin typeface="TT Interphases"/>
                <a:ea typeface="TT Interphases"/>
                <a:cs typeface="TT Interphases"/>
                <a:sym typeface="TT Interphases"/>
              </a:rPr>
              <a:t>England, children aged 5–15</a:t>
            </a:r>
          </a:p>
          <a:p>
            <a:pPr algn="just">
              <a:lnSpc>
                <a:spcPts val="3500"/>
              </a:lnSpc>
            </a:pPr>
            <a:r>
              <a:rPr lang="en-US" sz="2500">
                <a:solidFill>
                  <a:srgbClr val="000000"/>
                </a:solidFill>
                <a:latin typeface="TT Interphases"/>
                <a:ea typeface="TT Interphases"/>
                <a:cs typeface="TT Interphases"/>
                <a:sym typeface="TT Interphases"/>
              </a:rPr>
              <a:t>47.8% met the Chief Medical Officers' physical activity guideline of an average of 60 minutes or more per day (Vansh, 2026).</a:t>
            </a:r>
          </a:p>
          <a:p>
            <a:pPr algn="just">
              <a:lnSpc>
                <a:spcPts val="3500"/>
              </a:lnSpc>
            </a:pPr>
            <a:r>
              <a:rPr lang="en-US" sz="2500" b="1">
                <a:solidFill>
                  <a:srgbClr val="000000"/>
                </a:solidFill>
                <a:latin typeface="TT Interphases Bold"/>
                <a:ea typeface="TT Interphases Bold"/>
                <a:cs typeface="TT Interphases Bold"/>
                <a:sym typeface="TT Interphases Bold"/>
              </a:rPr>
              <a:t>Therefore:</a:t>
            </a:r>
          </a:p>
          <a:p>
            <a:pPr marL="539751" lvl="1" indent="-269876" algn="l">
              <a:lnSpc>
                <a:spcPts val="3500"/>
              </a:lnSpc>
              <a:buAutoNum type="arabicPeriod"/>
            </a:pPr>
            <a:r>
              <a:rPr lang="en-US" sz="2500">
                <a:solidFill>
                  <a:srgbClr val="000000"/>
                </a:solidFill>
                <a:latin typeface="TT Interphases"/>
                <a:ea typeface="TT Interphases"/>
                <a:cs typeface="TT Interphases"/>
                <a:sym typeface="TT Interphases"/>
              </a:rPr>
              <a:t>More than half did NOT meet the guideline.</a:t>
            </a:r>
          </a:p>
          <a:p>
            <a:pPr marL="539751" lvl="1" indent="-269876" algn="l">
              <a:lnSpc>
                <a:spcPts val="3500"/>
              </a:lnSpc>
              <a:buAutoNum type="arabicPeriod"/>
            </a:pPr>
            <a:r>
              <a:rPr lang="en-US" sz="2500">
                <a:solidFill>
                  <a:srgbClr val="000000"/>
                </a:solidFill>
                <a:latin typeface="TT Interphases"/>
                <a:ea typeface="TT Interphases"/>
                <a:cs typeface="TT Interphases"/>
                <a:sym typeface="TT Interphases"/>
              </a:rPr>
              <a:t>The latest government summary also identifies inequalities: more affluent children were more active, while activity levels were lower among Black and Asian children compared with White or Mixed groups. </a:t>
            </a:r>
          </a:p>
          <a:p>
            <a:pPr algn="just">
              <a:lnSpc>
                <a:spcPts val="3500"/>
              </a:lnSpc>
            </a:pPr>
            <a:r>
              <a:rPr lang="en-US" sz="2500" b="1">
                <a:solidFill>
                  <a:srgbClr val="000000"/>
                </a:solidFill>
                <a:latin typeface="TT Interphases Bold"/>
                <a:ea typeface="TT Interphases Bold"/>
                <a:cs typeface="TT Interphases Bold"/>
                <a:sym typeface="TT Interphases Bold"/>
              </a:rPr>
              <a:t>Key message</a:t>
            </a:r>
          </a:p>
          <a:p>
            <a:pPr algn="just">
              <a:lnSpc>
                <a:spcPts val="3500"/>
              </a:lnSpc>
            </a:pPr>
            <a:r>
              <a:rPr lang="en-US" sz="2500">
                <a:solidFill>
                  <a:srgbClr val="000000"/>
                </a:solidFill>
                <a:latin typeface="TT Interphases"/>
                <a:ea typeface="TT Interphases"/>
                <a:cs typeface="TT Interphases"/>
                <a:sym typeface="TT Interphases"/>
              </a:rPr>
              <a:t>Screen reduction should not happen in isolation, it should create opportunities to MOVE.</a:t>
            </a:r>
          </a:p>
          <a:p>
            <a:pPr algn="just">
              <a:lnSpc>
                <a:spcPts val="3500"/>
              </a:lnSpc>
              <a:spcBef>
                <a:spcPct val="0"/>
              </a:spcBef>
            </a:pPr>
            <a:endParaRPr lang="en-US" sz="2500">
              <a:solidFill>
                <a:srgbClr val="000000"/>
              </a:solidFill>
              <a:latin typeface="TT Interphases"/>
              <a:ea typeface="TT Interphases"/>
              <a:cs typeface="TT Interphases"/>
              <a:sym typeface="TT Interphase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txBody>
          <a:bodyPr/>
          <a:lstStyle/>
          <a:p>
            <a:endParaRPr lang="en-PK"/>
          </a:p>
        </p:txBody>
      </p:sp>
      <p:grpSp>
        <p:nvGrpSpPr>
          <p:cNvPr id="3" name="Group 3"/>
          <p:cNvGrpSpPr/>
          <p:nvPr/>
        </p:nvGrpSpPr>
        <p:grpSpPr>
          <a:xfrm>
            <a:off x="7362865" y="752599"/>
            <a:ext cx="9896435" cy="9190900"/>
            <a:chOff x="0" y="0"/>
            <a:chExt cx="3085481" cy="2865511"/>
          </a:xfrm>
        </p:grpSpPr>
        <p:sp>
          <p:nvSpPr>
            <p:cNvPr id="4" name="Freeform 4"/>
            <p:cNvSpPr/>
            <p:nvPr/>
          </p:nvSpPr>
          <p:spPr>
            <a:xfrm>
              <a:off x="0" y="0"/>
              <a:ext cx="3085481" cy="2865511"/>
            </a:xfrm>
            <a:custGeom>
              <a:avLst/>
              <a:gdLst/>
              <a:ahLst/>
              <a:cxnLst/>
              <a:rect l="l" t="t" r="r" b="b"/>
              <a:pathLst>
                <a:path w="3085481" h="2865511">
                  <a:moveTo>
                    <a:pt x="0" y="0"/>
                  </a:moveTo>
                  <a:lnTo>
                    <a:pt x="3085481" y="0"/>
                  </a:lnTo>
                  <a:lnTo>
                    <a:pt x="3085481" y="2865511"/>
                  </a:lnTo>
                  <a:lnTo>
                    <a:pt x="0" y="2865511"/>
                  </a:lnTo>
                  <a:close/>
                </a:path>
              </a:pathLst>
            </a:custGeom>
            <a:solidFill>
              <a:srgbClr val="E8E8E8"/>
            </a:solidFill>
          </p:spPr>
          <p:txBody>
            <a:bodyPr/>
            <a:lstStyle/>
            <a:p>
              <a:endParaRPr lang="en-PK"/>
            </a:p>
          </p:txBody>
        </p:sp>
        <p:sp>
          <p:nvSpPr>
            <p:cNvPr id="5" name="TextBox 5"/>
            <p:cNvSpPr txBox="1"/>
            <p:nvPr/>
          </p:nvSpPr>
          <p:spPr>
            <a:xfrm>
              <a:off x="0" y="-47625"/>
              <a:ext cx="3085481" cy="2913136"/>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6" name="Freeform 6"/>
          <p:cNvSpPr/>
          <p:nvPr/>
        </p:nvSpPr>
        <p:spPr>
          <a:xfrm>
            <a:off x="0" y="3683669"/>
            <a:ext cx="5984269" cy="6603331"/>
          </a:xfrm>
          <a:custGeom>
            <a:avLst/>
            <a:gdLst/>
            <a:ahLst/>
            <a:cxnLst/>
            <a:rect l="l" t="t" r="r" b="b"/>
            <a:pathLst>
              <a:path w="5984269" h="6603331">
                <a:moveTo>
                  <a:pt x="0" y="0"/>
                </a:moveTo>
                <a:lnTo>
                  <a:pt x="5984269" y="0"/>
                </a:lnTo>
                <a:lnTo>
                  <a:pt x="5984269" y="6603331"/>
                </a:lnTo>
                <a:lnTo>
                  <a:pt x="0" y="660333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7" name="Freeform 7"/>
          <p:cNvSpPr/>
          <p:nvPr/>
        </p:nvSpPr>
        <p:spPr>
          <a:xfrm>
            <a:off x="-368462" y="9370534"/>
            <a:ext cx="1266222" cy="1145931"/>
          </a:xfrm>
          <a:custGeom>
            <a:avLst/>
            <a:gdLst/>
            <a:ahLst/>
            <a:cxnLst/>
            <a:rect l="l" t="t" r="r" b="b"/>
            <a:pathLst>
              <a:path w="1266222" h="1145931">
                <a:moveTo>
                  <a:pt x="0" y="0"/>
                </a:moveTo>
                <a:lnTo>
                  <a:pt x="1266222" y="0"/>
                </a:lnTo>
                <a:lnTo>
                  <a:pt x="1266222" y="1145931"/>
                </a:lnTo>
                <a:lnTo>
                  <a:pt x="0" y="114593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Freeform 8"/>
          <p:cNvSpPr/>
          <p:nvPr/>
        </p:nvSpPr>
        <p:spPr>
          <a:xfrm rot="-10800000">
            <a:off x="17371534" y="-393331"/>
            <a:ext cx="1266222" cy="1145931"/>
          </a:xfrm>
          <a:custGeom>
            <a:avLst/>
            <a:gdLst/>
            <a:ahLst/>
            <a:cxnLst/>
            <a:rect l="l" t="t" r="r" b="b"/>
            <a:pathLst>
              <a:path w="1266222" h="1145931">
                <a:moveTo>
                  <a:pt x="0" y="0"/>
                </a:moveTo>
                <a:lnTo>
                  <a:pt x="1266222" y="0"/>
                </a:lnTo>
                <a:lnTo>
                  <a:pt x="1266222" y="1145930"/>
                </a:lnTo>
                <a:lnTo>
                  <a:pt x="0" y="114593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rot="4516145">
            <a:off x="15836596" y="9401398"/>
            <a:ext cx="4336098" cy="3544760"/>
          </a:xfrm>
          <a:custGeom>
            <a:avLst/>
            <a:gdLst/>
            <a:ahLst/>
            <a:cxnLst/>
            <a:rect l="l" t="t" r="r" b="b"/>
            <a:pathLst>
              <a:path w="4336098" h="3544760">
                <a:moveTo>
                  <a:pt x="0" y="0"/>
                </a:moveTo>
                <a:lnTo>
                  <a:pt x="4336098" y="0"/>
                </a:lnTo>
                <a:lnTo>
                  <a:pt x="4336098" y="3544760"/>
                </a:lnTo>
                <a:lnTo>
                  <a:pt x="0" y="3544760"/>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10" name="Freeform 10"/>
          <p:cNvSpPr/>
          <p:nvPr/>
        </p:nvSpPr>
        <p:spPr>
          <a:xfrm>
            <a:off x="897760" y="3366248"/>
            <a:ext cx="5625724" cy="5625724"/>
          </a:xfrm>
          <a:custGeom>
            <a:avLst/>
            <a:gdLst/>
            <a:ahLst/>
            <a:cxnLst/>
            <a:rect l="l" t="t" r="r" b="b"/>
            <a:pathLst>
              <a:path w="5625724" h="5625724">
                <a:moveTo>
                  <a:pt x="0" y="0"/>
                </a:moveTo>
                <a:lnTo>
                  <a:pt x="5625724" y="0"/>
                </a:lnTo>
                <a:lnTo>
                  <a:pt x="5625724" y="5625723"/>
                </a:lnTo>
                <a:lnTo>
                  <a:pt x="0" y="5625723"/>
                </a:lnTo>
                <a:lnTo>
                  <a:pt x="0" y="0"/>
                </a:lnTo>
                <a:close/>
              </a:path>
            </a:pathLst>
          </a:custGeom>
          <a:blipFill>
            <a:blip r:embed="rId7"/>
            <a:stretch>
              <a:fillRect/>
            </a:stretch>
          </a:blipFill>
        </p:spPr>
        <p:txBody>
          <a:bodyPr/>
          <a:lstStyle/>
          <a:p>
            <a:endParaRPr lang="en-PK"/>
          </a:p>
        </p:txBody>
      </p:sp>
      <p:sp>
        <p:nvSpPr>
          <p:cNvPr id="11" name="TextBox 11"/>
          <p:cNvSpPr txBox="1"/>
          <p:nvPr/>
        </p:nvSpPr>
        <p:spPr>
          <a:xfrm>
            <a:off x="939172" y="895474"/>
            <a:ext cx="5985543" cy="2092210"/>
          </a:xfrm>
          <a:prstGeom prst="rect">
            <a:avLst/>
          </a:prstGeom>
        </p:spPr>
        <p:txBody>
          <a:bodyPr lIns="0" tIns="0" rIns="0" bIns="0" rtlCol="0" anchor="t">
            <a:spAutoFit/>
          </a:bodyPr>
          <a:lstStyle/>
          <a:p>
            <a:pPr algn="l">
              <a:lnSpc>
                <a:spcPts val="5336"/>
              </a:lnSpc>
            </a:pPr>
            <a:r>
              <a:rPr lang="en-US" sz="5800">
                <a:solidFill>
                  <a:srgbClr val="000000"/>
                </a:solidFill>
                <a:latin typeface="Egyptian Slate"/>
                <a:ea typeface="Egyptian Slate"/>
                <a:cs typeface="Egyptian Slate"/>
                <a:sym typeface="Egyptian Slate"/>
              </a:rPr>
              <a:t>CONSEQUENCES OF EXCESSIVE SCREEN USE</a:t>
            </a:r>
          </a:p>
        </p:txBody>
      </p:sp>
      <p:sp>
        <p:nvSpPr>
          <p:cNvPr id="12" name="TextBox 12"/>
          <p:cNvSpPr txBox="1"/>
          <p:nvPr/>
        </p:nvSpPr>
        <p:spPr>
          <a:xfrm>
            <a:off x="7876439" y="1239468"/>
            <a:ext cx="9059350" cy="8183183"/>
          </a:xfrm>
          <a:prstGeom prst="rect">
            <a:avLst/>
          </a:prstGeom>
        </p:spPr>
        <p:txBody>
          <a:bodyPr lIns="0" tIns="0" rIns="0" bIns="0" rtlCol="0" anchor="t">
            <a:spAutoFit/>
          </a:bodyPr>
          <a:lstStyle/>
          <a:p>
            <a:pPr algn="just">
              <a:lnSpc>
                <a:spcPts val="3083"/>
              </a:lnSpc>
            </a:pPr>
            <a:r>
              <a:rPr lang="en-US" sz="2202" b="1">
                <a:solidFill>
                  <a:srgbClr val="000000"/>
                </a:solidFill>
                <a:latin typeface="TT Interphases Bold"/>
                <a:ea typeface="TT Interphases Bold"/>
                <a:cs typeface="TT Interphases Bold"/>
                <a:sym typeface="TT Interphases Bold"/>
              </a:rPr>
              <a:t>SHORT-TERM</a:t>
            </a:r>
          </a:p>
          <a:p>
            <a:pPr algn="just">
              <a:lnSpc>
                <a:spcPts val="3083"/>
              </a:lnSpc>
            </a:pPr>
            <a:r>
              <a:rPr lang="en-US" sz="2202">
                <a:solidFill>
                  <a:srgbClr val="000000"/>
                </a:solidFill>
                <a:latin typeface="TT Interphases"/>
                <a:ea typeface="TT Interphases"/>
                <a:cs typeface="TT Interphases"/>
                <a:sym typeface="TT Interphases"/>
              </a:rPr>
              <a:t>Daily life</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Later bedtime</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Reduced sleep quality</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Less physical movement</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Reduced concentration</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Less time for hobbies</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Reduced face-to-face interaction</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Greater exposure to online pressures</a:t>
            </a:r>
          </a:p>
          <a:p>
            <a:pPr algn="just">
              <a:lnSpc>
                <a:spcPts val="3083"/>
              </a:lnSpc>
            </a:pPr>
            <a:r>
              <a:rPr lang="en-US" sz="2202" b="1">
                <a:solidFill>
                  <a:srgbClr val="000000"/>
                </a:solidFill>
                <a:latin typeface="TT Interphases Bold"/>
                <a:ea typeface="TT Interphases Bold"/>
                <a:cs typeface="TT Interphases Bold"/>
                <a:sym typeface="TT Interphases Bold"/>
              </a:rPr>
              <a:t>LONG-TERM</a:t>
            </a:r>
          </a:p>
          <a:p>
            <a:pPr algn="just">
              <a:lnSpc>
                <a:spcPts val="3083"/>
              </a:lnSpc>
            </a:pPr>
            <a:r>
              <a:rPr lang="en-US" sz="2202">
                <a:solidFill>
                  <a:srgbClr val="000000"/>
                </a:solidFill>
                <a:latin typeface="TT Interphases"/>
                <a:ea typeface="TT Interphases"/>
                <a:cs typeface="TT Interphases"/>
                <a:sym typeface="TT Interphases"/>
              </a:rPr>
              <a:t>Future health</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Increased risk of overweight/obesity</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Lower physical fitness</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Unhealthy lifestyle patterns</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Potential poorer mental wellbeing</a:t>
            </a:r>
          </a:p>
          <a:p>
            <a:pPr marL="475511" lvl="1" indent="-237755" algn="just">
              <a:lnSpc>
                <a:spcPts val="3083"/>
              </a:lnSpc>
              <a:buFont typeface="Arial"/>
              <a:buChar char="•"/>
            </a:pPr>
            <a:r>
              <a:rPr lang="en-US" sz="2202">
                <a:solidFill>
                  <a:srgbClr val="000000"/>
                </a:solidFill>
                <a:latin typeface="TT Interphases"/>
                <a:ea typeface="TT Interphases"/>
                <a:cs typeface="TT Interphases"/>
                <a:sym typeface="TT Interphases"/>
              </a:rPr>
              <a:t>Habits may continue into adulthood</a:t>
            </a:r>
          </a:p>
          <a:p>
            <a:pPr algn="just">
              <a:lnSpc>
                <a:spcPts val="3083"/>
              </a:lnSpc>
            </a:pPr>
            <a:r>
              <a:rPr lang="en-US" sz="2202">
                <a:solidFill>
                  <a:srgbClr val="000000"/>
                </a:solidFill>
                <a:latin typeface="TT Interphases"/>
                <a:ea typeface="TT Interphases"/>
                <a:cs typeface="TT Interphases"/>
                <a:sym typeface="TT Interphases"/>
              </a:rPr>
              <a:t>Research has found the strongest evidence for associations between higher screen time and adiposity, depressive symptoms, unhealthy diet and poorer quality of life, although evidence varies according to the type and context of screen use (Stiglic and Viner, 2019).</a:t>
            </a:r>
          </a:p>
          <a:p>
            <a:pPr algn="just">
              <a:lnSpc>
                <a:spcPts val="3083"/>
              </a:lnSpc>
              <a:spcBef>
                <a:spcPct val="0"/>
              </a:spcBef>
            </a:pPr>
            <a:endParaRPr lang="en-US" sz="2202">
              <a:solidFill>
                <a:srgbClr val="000000"/>
              </a:solidFill>
              <a:latin typeface="TT Interphases"/>
              <a:ea typeface="TT Interphases"/>
              <a:cs typeface="TT Interphases"/>
              <a:sym typeface="TT Interphase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txBody>
          <a:bodyPr/>
          <a:lstStyle/>
          <a:p>
            <a:endParaRPr lang="en-PK"/>
          </a:p>
        </p:txBody>
      </p:sp>
      <p:grpSp>
        <p:nvGrpSpPr>
          <p:cNvPr id="3" name="Group 3"/>
          <p:cNvGrpSpPr/>
          <p:nvPr/>
        </p:nvGrpSpPr>
        <p:grpSpPr>
          <a:xfrm>
            <a:off x="7362865" y="752599"/>
            <a:ext cx="9896435" cy="9190900"/>
            <a:chOff x="0" y="0"/>
            <a:chExt cx="3085481" cy="2865511"/>
          </a:xfrm>
        </p:grpSpPr>
        <p:sp>
          <p:nvSpPr>
            <p:cNvPr id="4" name="Freeform 4"/>
            <p:cNvSpPr/>
            <p:nvPr/>
          </p:nvSpPr>
          <p:spPr>
            <a:xfrm>
              <a:off x="0" y="0"/>
              <a:ext cx="3085481" cy="2865511"/>
            </a:xfrm>
            <a:custGeom>
              <a:avLst/>
              <a:gdLst/>
              <a:ahLst/>
              <a:cxnLst/>
              <a:rect l="l" t="t" r="r" b="b"/>
              <a:pathLst>
                <a:path w="3085481" h="2865511">
                  <a:moveTo>
                    <a:pt x="0" y="0"/>
                  </a:moveTo>
                  <a:lnTo>
                    <a:pt x="3085481" y="0"/>
                  </a:lnTo>
                  <a:lnTo>
                    <a:pt x="3085481" y="2865511"/>
                  </a:lnTo>
                  <a:lnTo>
                    <a:pt x="0" y="2865511"/>
                  </a:lnTo>
                  <a:close/>
                </a:path>
              </a:pathLst>
            </a:custGeom>
            <a:solidFill>
              <a:srgbClr val="E8E8E8"/>
            </a:solidFill>
          </p:spPr>
          <p:txBody>
            <a:bodyPr/>
            <a:lstStyle/>
            <a:p>
              <a:endParaRPr lang="en-PK"/>
            </a:p>
          </p:txBody>
        </p:sp>
        <p:sp>
          <p:nvSpPr>
            <p:cNvPr id="5" name="TextBox 5"/>
            <p:cNvSpPr txBox="1"/>
            <p:nvPr/>
          </p:nvSpPr>
          <p:spPr>
            <a:xfrm>
              <a:off x="0" y="-47625"/>
              <a:ext cx="3085481" cy="2913136"/>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6" name="Freeform 6"/>
          <p:cNvSpPr/>
          <p:nvPr/>
        </p:nvSpPr>
        <p:spPr>
          <a:xfrm>
            <a:off x="0" y="5348049"/>
            <a:ext cx="4475924" cy="4938951"/>
          </a:xfrm>
          <a:custGeom>
            <a:avLst/>
            <a:gdLst/>
            <a:ahLst/>
            <a:cxnLst/>
            <a:rect l="l" t="t" r="r" b="b"/>
            <a:pathLst>
              <a:path w="4475924" h="4938951">
                <a:moveTo>
                  <a:pt x="0" y="0"/>
                </a:moveTo>
                <a:lnTo>
                  <a:pt x="4475924" y="0"/>
                </a:lnTo>
                <a:lnTo>
                  <a:pt x="4475924" y="4938951"/>
                </a:lnTo>
                <a:lnTo>
                  <a:pt x="0" y="493895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7" name="Freeform 7"/>
          <p:cNvSpPr/>
          <p:nvPr/>
        </p:nvSpPr>
        <p:spPr>
          <a:xfrm>
            <a:off x="-368462" y="9370534"/>
            <a:ext cx="1266222" cy="1145931"/>
          </a:xfrm>
          <a:custGeom>
            <a:avLst/>
            <a:gdLst/>
            <a:ahLst/>
            <a:cxnLst/>
            <a:rect l="l" t="t" r="r" b="b"/>
            <a:pathLst>
              <a:path w="1266222" h="1145931">
                <a:moveTo>
                  <a:pt x="0" y="0"/>
                </a:moveTo>
                <a:lnTo>
                  <a:pt x="1266222" y="0"/>
                </a:lnTo>
                <a:lnTo>
                  <a:pt x="1266222" y="1145931"/>
                </a:lnTo>
                <a:lnTo>
                  <a:pt x="0" y="114593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Freeform 8"/>
          <p:cNvSpPr/>
          <p:nvPr/>
        </p:nvSpPr>
        <p:spPr>
          <a:xfrm rot="-10800000">
            <a:off x="17371534" y="-393331"/>
            <a:ext cx="1266222" cy="1145931"/>
          </a:xfrm>
          <a:custGeom>
            <a:avLst/>
            <a:gdLst/>
            <a:ahLst/>
            <a:cxnLst/>
            <a:rect l="l" t="t" r="r" b="b"/>
            <a:pathLst>
              <a:path w="1266222" h="1145931">
                <a:moveTo>
                  <a:pt x="0" y="0"/>
                </a:moveTo>
                <a:lnTo>
                  <a:pt x="1266222" y="0"/>
                </a:lnTo>
                <a:lnTo>
                  <a:pt x="1266222" y="1145930"/>
                </a:lnTo>
                <a:lnTo>
                  <a:pt x="0" y="114593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rot="4516145">
            <a:off x="15836596" y="9401398"/>
            <a:ext cx="4336098" cy="3544760"/>
          </a:xfrm>
          <a:custGeom>
            <a:avLst/>
            <a:gdLst/>
            <a:ahLst/>
            <a:cxnLst/>
            <a:rect l="l" t="t" r="r" b="b"/>
            <a:pathLst>
              <a:path w="4336098" h="3544760">
                <a:moveTo>
                  <a:pt x="0" y="0"/>
                </a:moveTo>
                <a:lnTo>
                  <a:pt x="4336098" y="0"/>
                </a:lnTo>
                <a:lnTo>
                  <a:pt x="4336098" y="3544760"/>
                </a:lnTo>
                <a:lnTo>
                  <a:pt x="0" y="3544760"/>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10" name="Freeform 10"/>
          <p:cNvSpPr/>
          <p:nvPr/>
        </p:nvSpPr>
        <p:spPr>
          <a:xfrm>
            <a:off x="587016" y="2715567"/>
            <a:ext cx="5765345" cy="3235160"/>
          </a:xfrm>
          <a:custGeom>
            <a:avLst/>
            <a:gdLst/>
            <a:ahLst/>
            <a:cxnLst/>
            <a:rect l="l" t="t" r="r" b="b"/>
            <a:pathLst>
              <a:path w="5765345" h="3235160">
                <a:moveTo>
                  <a:pt x="0" y="0"/>
                </a:moveTo>
                <a:lnTo>
                  <a:pt x="5765345" y="0"/>
                </a:lnTo>
                <a:lnTo>
                  <a:pt x="5765345" y="3235160"/>
                </a:lnTo>
                <a:lnTo>
                  <a:pt x="0" y="3235160"/>
                </a:lnTo>
                <a:lnTo>
                  <a:pt x="0" y="0"/>
                </a:lnTo>
                <a:close/>
              </a:path>
            </a:pathLst>
          </a:custGeom>
          <a:blipFill>
            <a:blip r:embed="rId7"/>
            <a:stretch>
              <a:fillRect/>
            </a:stretch>
          </a:blipFill>
        </p:spPr>
        <p:txBody>
          <a:bodyPr/>
          <a:lstStyle/>
          <a:p>
            <a:endParaRPr lang="en-PK"/>
          </a:p>
        </p:txBody>
      </p:sp>
      <p:sp>
        <p:nvSpPr>
          <p:cNvPr id="11" name="TextBox 11"/>
          <p:cNvSpPr txBox="1"/>
          <p:nvPr/>
        </p:nvSpPr>
        <p:spPr>
          <a:xfrm>
            <a:off x="1263022" y="895474"/>
            <a:ext cx="5985543" cy="1415935"/>
          </a:xfrm>
          <a:prstGeom prst="rect">
            <a:avLst/>
          </a:prstGeom>
        </p:spPr>
        <p:txBody>
          <a:bodyPr lIns="0" tIns="0" rIns="0" bIns="0" rtlCol="0" anchor="t">
            <a:spAutoFit/>
          </a:bodyPr>
          <a:lstStyle/>
          <a:p>
            <a:pPr algn="l">
              <a:lnSpc>
                <a:spcPts val="5336"/>
              </a:lnSpc>
            </a:pPr>
            <a:r>
              <a:rPr lang="en-US" sz="5800">
                <a:solidFill>
                  <a:srgbClr val="000000"/>
                </a:solidFill>
                <a:latin typeface="Egyptian Slate"/>
                <a:ea typeface="Egyptian Slate"/>
                <a:cs typeface="Egyptian Slate"/>
                <a:sym typeface="Egyptian Slate"/>
              </a:rPr>
              <a:t>SLEEP AND SCREEN USE</a:t>
            </a:r>
          </a:p>
        </p:txBody>
      </p:sp>
      <p:sp>
        <p:nvSpPr>
          <p:cNvPr id="12" name="TextBox 12"/>
          <p:cNvSpPr txBox="1"/>
          <p:nvPr/>
        </p:nvSpPr>
        <p:spPr>
          <a:xfrm>
            <a:off x="7781407" y="2171096"/>
            <a:ext cx="9059350" cy="5906708"/>
          </a:xfrm>
          <a:prstGeom prst="rect">
            <a:avLst/>
          </a:prstGeom>
        </p:spPr>
        <p:txBody>
          <a:bodyPr lIns="0" tIns="0" rIns="0" bIns="0" rtlCol="0" anchor="t">
            <a:spAutoFit/>
          </a:bodyPr>
          <a:lstStyle/>
          <a:p>
            <a:pPr marL="475511" lvl="1" indent="-237755" algn="l">
              <a:lnSpc>
                <a:spcPts val="3083"/>
              </a:lnSpc>
              <a:buFont typeface="Arial"/>
              <a:buChar char="•"/>
            </a:pPr>
            <a:r>
              <a:rPr lang="en-US" sz="2202">
                <a:solidFill>
                  <a:srgbClr val="000000"/>
                </a:solidFill>
                <a:latin typeface="TT Interphases"/>
                <a:ea typeface="TT Interphases"/>
                <a:cs typeface="TT Interphases"/>
                <a:sym typeface="TT Interphases"/>
              </a:rPr>
              <a:t>Protecting the sleep window</a:t>
            </a:r>
          </a:p>
          <a:p>
            <a:pPr algn="just">
              <a:lnSpc>
                <a:spcPts val="3083"/>
              </a:lnSpc>
            </a:pPr>
            <a:endParaRPr lang="en-US" sz="2202">
              <a:solidFill>
                <a:srgbClr val="000000"/>
              </a:solidFill>
              <a:latin typeface="TT Interphases"/>
              <a:ea typeface="TT Interphases"/>
              <a:cs typeface="TT Interphases"/>
              <a:sym typeface="TT Interphases"/>
            </a:endParaRPr>
          </a:p>
          <a:p>
            <a:pPr algn="just">
              <a:lnSpc>
                <a:spcPts val="3083"/>
              </a:lnSpc>
            </a:pPr>
            <a:r>
              <a:rPr lang="en-US" sz="2202" b="1">
                <a:solidFill>
                  <a:srgbClr val="000000"/>
                </a:solidFill>
                <a:latin typeface="TT Interphases Bold"/>
                <a:ea typeface="TT Interphases Bold"/>
                <a:cs typeface="TT Interphases Bold"/>
                <a:sym typeface="TT Interphases Bold"/>
              </a:rPr>
              <a:t>Our campaign introduces:</a:t>
            </a:r>
          </a:p>
          <a:p>
            <a:pPr algn="just">
              <a:lnSpc>
                <a:spcPts val="3083"/>
              </a:lnSpc>
            </a:pPr>
            <a:endParaRPr lang="en-US" sz="2202" b="1">
              <a:solidFill>
                <a:srgbClr val="000000"/>
              </a:solidFill>
              <a:latin typeface="TT Interphases Bold"/>
              <a:ea typeface="TT Interphases Bold"/>
              <a:cs typeface="TT Interphases Bold"/>
              <a:sym typeface="TT Interphases Bold"/>
            </a:endParaRPr>
          </a:p>
          <a:p>
            <a:pPr algn="just">
              <a:lnSpc>
                <a:spcPts val="3083"/>
              </a:lnSpc>
            </a:pPr>
            <a:r>
              <a:rPr lang="en-US" sz="2202" b="1">
                <a:solidFill>
                  <a:srgbClr val="000000"/>
                </a:solidFill>
                <a:latin typeface="TT Interphases Bold"/>
                <a:ea typeface="TT Interphases Bold"/>
                <a:cs typeface="TT Interphases Bold"/>
                <a:sym typeface="TT Interphases Bold"/>
              </a:rPr>
              <a:t>THE 60-MINUTE SCREEN-FREE WIND-DOWN</a:t>
            </a:r>
          </a:p>
          <a:p>
            <a:pPr marL="475511" lvl="1" indent="-237755" algn="l">
              <a:lnSpc>
                <a:spcPts val="3083"/>
              </a:lnSpc>
              <a:buFont typeface="Arial"/>
              <a:buChar char="•"/>
            </a:pPr>
            <a:r>
              <a:rPr lang="en-US" sz="2202">
                <a:solidFill>
                  <a:srgbClr val="000000"/>
                </a:solidFill>
                <a:latin typeface="TT Interphases"/>
                <a:ea typeface="TT Interphases"/>
                <a:cs typeface="TT Interphases"/>
                <a:sym typeface="TT Interphases"/>
              </a:rPr>
              <a:t>No recreational screens</a:t>
            </a:r>
          </a:p>
          <a:p>
            <a:pPr marL="475511" lvl="1" indent="-237755" algn="l">
              <a:lnSpc>
                <a:spcPts val="3083"/>
              </a:lnSpc>
              <a:buFont typeface="Arial"/>
              <a:buChar char="•"/>
            </a:pPr>
            <a:r>
              <a:rPr lang="en-US" sz="2202">
                <a:solidFill>
                  <a:srgbClr val="000000"/>
                </a:solidFill>
                <a:latin typeface="TT Interphases"/>
                <a:ea typeface="TT Interphases"/>
                <a:cs typeface="TT Interphases"/>
                <a:sym typeface="TT Interphases"/>
              </a:rPr>
              <a:t>Reduced stimulation</a:t>
            </a:r>
          </a:p>
          <a:p>
            <a:pPr marL="475511" lvl="1" indent="-237755" algn="l">
              <a:lnSpc>
                <a:spcPts val="3083"/>
              </a:lnSpc>
              <a:buFont typeface="Arial"/>
              <a:buChar char="•"/>
            </a:pPr>
            <a:r>
              <a:rPr lang="en-US" sz="2202">
                <a:solidFill>
                  <a:srgbClr val="000000"/>
                </a:solidFill>
                <a:latin typeface="TT Interphases"/>
                <a:ea typeface="TT Interphases"/>
                <a:cs typeface="TT Interphases"/>
                <a:sym typeface="TT Interphases"/>
              </a:rPr>
              <a:t>Offline activity</a:t>
            </a:r>
          </a:p>
          <a:p>
            <a:pPr marL="475511" lvl="1" indent="-237755" algn="l">
              <a:lnSpc>
                <a:spcPts val="3083"/>
              </a:lnSpc>
              <a:buFont typeface="Arial"/>
              <a:buChar char="•"/>
            </a:pPr>
            <a:r>
              <a:rPr lang="en-US" sz="2202">
                <a:solidFill>
                  <a:srgbClr val="000000"/>
                </a:solidFill>
                <a:latin typeface="TT Interphases"/>
                <a:ea typeface="TT Interphases"/>
                <a:cs typeface="TT Interphases"/>
                <a:sym typeface="TT Interphases"/>
              </a:rPr>
              <a:t>Better bedtime routine</a:t>
            </a:r>
          </a:p>
          <a:p>
            <a:pPr algn="just">
              <a:lnSpc>
                <a:spcPts val="3083"/>
              </a:lnSpc>
            </a:pPr>
            <a:endParaRPr lang="en-US" sz="2202">
              <a:solidFill>
                <a:srgbClr val="000000"/>
              </a:solidFill>
              <a:latin typeface="TT Interphases"/>
              <a:ea typeface="TT Interphases"/>
              <a:cs typeface="TT Interphases"/>
              <a:sym typeface="TT Interphases"/>
            </a:endParaRPr>
          </a:p>
          <a:p>
            <a:pPr algn="just">
              <a:lnSpc>
                <a:spcPts val="3083"/>
              </a:lnSpc>
            </a:pPr>
            <a:r>
              <a:rPr lang="en-US" sz="2202">
                <a:solidFill>
                  <a:srgbClr val="000000"/>
                </a:solidFill>
                <a:latin typeface="TT Interphases"/>
                <a:ea typeface="TT Interphases"/>
                <a:cs typeface="TT Interphases"/>
                <a:sym typeface="TT Interphases"/>
              </a:rPr>
              <a:t>NHS-linked adolescent sleep guidance recommends avoiding screens before bedtime and keeping devices out of the bedroom where possible. </a:t>
            </a:r>
          </a:p>
          <a:p>
            <a:pPr algn="just">
              <a:lnSpc>
                <a:spcPts val="3083"/>
              </a:lnSpc>
            </a:pPr>
            <a:r>
              <a:rPr lang="en-US" sz="2202" b="1">
                <a:solidFill>
                  <a:srgbClr val="000000"/>
                </a:solidFill>
                <a:latin typeface="TT Interphases Bold"/>
                <a:ea typeface="TT Interphases Bold"/>
                <a:cs typeface="TT Interphases Bold"/>
                <a:sym typeface="TT Interphases Bold"/>
              </a:rPr>
              <a:t>Campaign rule</a:t>
            </a:r>
          </a:p>
          <a:p>
            <a:pPr algn="just">
              <a:lnSpc>
                <a:spcPts val="3643"/>
              </a:lnSpc>
            </a:pPr>
            <a:r>
              <a:rPr lang="en-US" sz="2602" b="1" i="1">
                <a:solidFill>
                  <a:srgbClr val="000000"/>
                </a:solidFill>
                <a:latin typeface="TT Interphases Bold Italics"/>
                <a:ea typeface="TT Interphases Bold Italics"/>
                <a:cs typeface="TT Interphases Bold Italics"/>
                <a:sym typeface="TT Interphases Bold Italics"/>
              </a:rPr>
              <a:t>“Phone down 60 minutes before sleep.”</a:t>
            </a:r>
          </a:p>
          <a:p>
            <a:pPr algn="just">
              <a:lnSpc>
                <a:spcPts val="3083"/>
              </a:lnSpc>
              <a:spcBef>
                <a:spcPct val="0"/>
              </a:spcBef>
            </a:pPr>
            <a:endParaRPr lang="en-US" sz="2602" b="1" i="1">
              <a:solidFill>
                <a:srgbClr val="000000"/>
              </a:solidFill>
              <a:latin typeface="TT Interphases Bold Italics"/>
              <a:ea typeface="TT Interphases Bold Italics"/>
              <a:cs typeface="TT Interphases Bold Italics"/>
              <a:sym typeface="TT Interphases Bold Itali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grpSp>
        <p:nvGrpSpPr>
          <p:cNvPr id="3" name="Group 3"/>
          <p:cNvGrpSpPr/>
          <p:nvPr/>
        </p:nvGrpSpPr>
        <p:grpSpPr>
          <a:xfrm rot="-3507688">
            <a:off x="15416319" y="-5591366"/>
            <a:ext cx="4580046" cy="12950259"/>
            <a:chOff x="0" y="0"/>
            <a:chExt cx="1206267" cy="3410768"/>
          </a:xfrm>
        </p:grpSpPr>
        <p:sp>
          <p:nvSpPr>
            <p:cNvPr id="4" name="Freeform 4"/>
            <p:cNvSpPr/>
            <p:nvPr/>
          </p:nvSpPr>
          <p:spPr>
            <a:xfrm>
              <a:off x="0" y="0"/>
              <a:ext cx="1206267" cy="3410768"/>
            </a:xfrm>
            <a:custGeom>
              <a:avLst/>
              <a:gdLst/>
              <a:ahLst/>
              <a:cxnLst/>
              <a:rect l="l" t="t" r="r" b="b"/>
              <a:pathLst>
                <a:path w="1206267" h="3410768">
                  <a:moveTo>
                    <a:pt x="0" y="0"/>
                  </a:moveTo>
                  <a:lnTo>
                    <a:pt x="1206267" y="0"/>
                  </a:lnTo>
                  <a:lnTo>
                    <a:pt x="1206267" y="3410768"/>
                  </a:lnTo>
                  <a:lnTo>
                    <a:pt x="0" y="3410768"/>
                  </a:lnTo>
                  <a:close/>
                </a:path>
              </a:pathLst>
            </a:custGeom>
            <a:solidFill>
              <a:srgbClr val="1DA95F"/>
            </a:solidFill>
          </p:spPr>
          <p:txBody>
            <a:bodyPr/>
            <a:lstStyle/>
            <a:p>
              <a:endParaRPr lang="en-PK"/>
            </a:p>
          </p:txBody>
        </p:sp>
        <p:sp>
          <p:nvSpPr>
            <p:cNvPr id="5" name="TextBox 5"/>
            <p:cNvSpPr txBox="1"/>
            <p:nvPr/>
          </p:nvSpPr>
          <p:spPr>
            <a:xfrm>
              <a:off x="0" y="-47625"/>
              <a:ext cx="1206267" cy="3458393"/>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rot="1975322">
            <a:off x="13656262" y="-289922"/>
            <a:ext cx="791920" cy="12950259"/>
            <a:chOff x="0" y="0"/>
            <a:chExt cx="208572" cy="3410768"/>
          </a:xfrm>
        </p:grpSpPr>
        <p:sp>
          <p:nvSpPr>
            <p:cNvPr id="7" name="Freeform 7"/>
            <p:cNvSpPr/>
            <p:nvPr/>
          </p:nvSpPr>
          <p:spPr>
            <a:xfrm>
              <a:off x="0" y="0"/>
              <a:ext cx="208572" cy="3410768"/>
            </a:xfrm>
            <a:custGeom>
              <a:avLst/>
              <a:gdLst/>
              <a:ahLst/>
              <a:cxnLst/>
              <a:rect l="l" t="t" r="r" b="b"/>
              <a:pathLst>
                <a:path w="208572" h="3410768">
                  <a:moveTo>
                    <a:pt x="0" y="0"/>
                  </a:moveTo>
                  <a:lnTo>
                    <a:pt x="208572" y="0"/>
                  </a:lnTo>
                  <a:lnTo>
                    <a:pt x="208572" y="3410768"/>
                  </a:lnTo>
                  <a:lnTo>
                    <a:pt x="0" y="3410768"/>
                  </a:lnTo>
                  <a:close/>
                </a:path>
              </a:pathLst>
            </a:custGeom>
            <a:solidFill>
              <a:srgbClr val="BEEF7C"/>
            </a:solidFill>
          </p:spPr>
          <p:txBody>
            <a:bodyPr/>
            <a:lstStyle/>
            <a:p>
              <a:endParaRPr lang="en-PK"/>
            </a:p>
          </p:txBody>
        </p:sp>
        <p:sp>
          <p:nvSpPr>
            <p:cNvPr id="8" name="TextBox 8"/>
            <p:cNvSpPr txBox="1"/>
            <p:nvPr/>
          </p:nvSpPr>
          <p:spPr>
            <a:xfrm>
              <a:off x="0" y="-47625"/>
              <a:ext cx="208572" cy="3458393"/>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rot="-5400000">
            <a:off x="13503785" y="5502785"/>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10" name="Freeform 10"/>
          <p:cNvSpPr/>
          <p:nvPr/>
        </p:nvSpPr>
        <p:spPr>
          <a:xfrm rot="-10800000">
            <a:off x="13843227" y="19843"/>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11" name="Freeform 11"/>
          <p:cNvSpPr/>
          <p:nvPr/>
        </p:nvSpPr>
        <p:spPr>
          <a:xfrm rot="-5400000">
            <a:off x="11399176" y="1028700"/>
            <a:ext cx="9109648" cy="9464569"/>
          </a:xfrm>
          <a:custGeom>
            <a:avLst/>
            <a:gdLst/>
            <a:ahLst/>
            <a:cxnLst/>
            <a:rect l="l" t="t" r="r" b="b"/>
            <a:pathLst>
              <a:path w="9109648" h="9464569">
                <a:moveTo>
                  <a:pt x="0" y="0"/>
                </a:moveTo>
                <a:lnTo>
                  <a:pt x="9109648" y="0"/>
                </a:lnTo>
                <a:lnTo>
                  <a:pt x="9109648" y="9464569"/>
                </a:lnTo>
                <a:lnTo>
                  <a:pt x="0" y="9464569"/>
                </a:lnTo>
                <a:lnTo>
                  <a:pt x="0" y="0"/>
                </a:lnTo>
                <a:close/>
              </a:path>
            </a:pathLst>
          </a:custGeom>
          <a:blipFill>
            <a:blip>
              <a:alphaModFix amt="80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PK"/>
          </a:p>
        </p:txBody>
      </p:sp>
      <p:grpSp>
        <p:nvGrpSpPr>
          <p:cNvPr id="12" name="Group 12"/>
          <p:cNvGrpSpPr/>
          <p:nvPr/>
        </p:nvGrpSpPr>
        <p:grpSpPr>
          <a:xfrm>
            <a:off x="12421111" y="2253730"/>
            <a:ext cx="6835951" cy="6835951"/>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PK"/>
            </a:p>
          </p:txBody>
        </p:sp>
        <p:sp>
          <p:nvSpPr>
            <p:cNvPr id="14" name="TextBox 1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12713899" y="2546518"/>
            <a:ext cx="6250377" cy="6250377"/>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l="-25000" r="-24999"/>
              </a:stretch>
            </a:blipFill>
          </p:spPr>
          <p:txBody>
            <a:bodyPr/>
            <a:lstStyle/>
            <a:p>
              <a:endParaRPr lang="en-PK"/>
            </a:p>
          </p:txBody>
        </p:sp>
      </p:grpSp>
      <p:grpSp>
        <p:nvGrpSpPr>
          <p:cNvPr id="17" name="Group 17"/>
          <p:cNvGrpSpPr/>
          <p:nvPr/>
        </p:nvGrpSpPr>
        <p:grpSpPr>
          <a:xfrm rot="-594882">
            <a:off x="9950490" y="8517134"/>
            <a:ext cx="4454726" cy="4454726"/>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19" name="TextBox 1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rot="-594882">
            <a:off x="11260641" y="-2656946"/>
            <a:ext cx="4454726" cy="4454726"/>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22" name="TextBox 22"/>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23" name="Freeform 23"/>
          <p:cNvSpPr/>
          <p:nvPr/>
        </p:nvSpPr>
        <p:spPr>
          <a:xfrm>
            <a:off x="-1666891" y="-1042227"/>
            <a:ext cx="2695591" cy="2476574"/>
          </a:xfrm>
          <a:custGeom>
            <a:avLst/>
            <a:gdLst/>
            <a:ahLst/>
            <a:cxnLst/>
            <a:rect l="l" t="t" r="r" b="b"/>
            <a:pathLst>
              <a:path w="2695591" h="2476574">
                <a:moveTo>
                  <a:pt x="0" y="0"/>
                </a:moveTo>
                <a:lnTo>
                  <a:pt x="2695591" y="0"/>
                </a:lnTo>
                <a:lnTo>
                  <a:pt x="2695591" y="2476574"/>
                </a:lnTo>
                <a:lnTo>
                  <a:pt x="0" y="2476574"/>
                </a:lnTo>
                <a:lnTo>
                  <a:pt x="0" y="0"/>
                </a:lnTo>
                <a:close/>
              </a:path>
            </a:pathLst>
          </a:custGeom>
          <a:blipFill>
            <a:blip>
              <a:alphaModFix amt="8999"/>
              <a:extLst>
                <a:ext uri="{96DAC541-7B7A-43D3-8B79-37D633B846F1}">
                  <asvg:svgBlip xmlns:asvg="http://schemas.microsoft.com/office/drawing/2016/SVG/main" r:embed="rId7"/>
                </a:ext>
              </a:extLst>
            </a:blip>
            <a:stretch>
              <a:fillRect/>
            </a:stretch>
          </a:blipFill>
        </p:spPr>
        <p:txBody>
          <a:bodyPr/>
          <a:lstStyle/>
          <a:p>
            <a:endParaRPr lang="en-PK"/>
          </a:p>
        </p:txBody>
      </p:sp>
      <p:sp>
        <p:nvSpPr>
          <p:cNvPr id="24" name="Freeform 24"/>
          <p:cNvSpPr/>
          <p:nvPr/>
        </p:nvSpPr>
        <p:spPr>
          <a:xfrm>
            <a:off x="-2019227" y="7677467"/>
            <a:ext cx="3686159" cy="2382180"/>
          </a:xfrm>
          <a:custGeom>
            <a:avLst/>
            <a:gdLst/>
            <a:ahLst/>
            <a:cxnLst/>
            <a:rect l="l" t="t" r="r" b="b"/>
            <a:pathLst>
              <a:path w="3686159" h="2382180">
                <a:moveTo>
                  <a:pt x="0" y="0"/>
                </a:moveTo>
                <a:lnTo>
                  <a:pt x="3686159" y="0"/>
                </a:lnTo>
                <a:lnTo>
                  <a:pt x="3686159" y="2382180"/>
                </a:lnTo>
                <a:lnTo>
                  <a:pt x="0" y="2382180"/>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25" name="Freeform 25"/>
          <p:cNvSpPr/>
          <p:nvPr/>
        </p:nvSpPr>
        <p:spPr>
          <a:xfrm rot="5400000" flipV="1">
            <a:off x="-99107" y="9585204"/>
            <a:ext cx="794105" cy="948185"/>
          </a:xfrm>
          <a:custGeom>
            <a:avLst/>
            <a:gdLst/>
            <a:ahLst/>
            <a:cxnLst/>
            <a:rect l="l" t="t" r="r" b="b"/>
            <a:pathLst>
              <a:path w="794105" h="948185">
                <a:moveTo>
                  <a:pt x="0" y="948185"/>
                </a:moveTo>
                <a:lnTo>
                  <a:pt x="794105" y="948185"/>
                </a:lnTo>
                <a:lnTo>
                  <a:pt x="794105" y="0"/>
                </a:lnTo>
                <a:lnTo>
                  <a:pt x="0" y="0"/>
                </a:lnTo>
                <a:lnTo>
                  <a:pt x="0" y="948185"/>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PK"/>
          </a:p>
        </p:txBody>
      </p:sp>
      <p:sp>
        <p:nvSpPr>
          <p:cNvPr id="26" name="TextBox 26"/>
          <p:cNvSpPr txBox="1"/>
          <p:nvPr/>
        </p:nvSpPr>
        <p:spPr>
          <a:xfrm>
            <a:off x="1385401" y="753786"/>
            <a:ext cx="10792453" cy="2132202"/>
          </a:xfrm>
          <a:prstGeom prst="rect">
            <a:avLst/>
          </a:prstGeom>
        </p:spPr>
        <p:txBody>
          <a:bodyPr lIns="0" tIns="0" rIns="0" bIns="0" rtlCol="0" anchor="t">
            <a:spAutoFit/>
          </a:bodyPr>
          <a:lstStyle/>
          <a:p>
            <a:pPr algn="l">
              <a:lnSpc>
                <a:spcPts val="8095"/>
              </a:lnSpc>
            </a:pPr>
            <a:r>
              <a:rPr lang="en-US" sz="8799">
                <a:solidFill>
                  <a:srgbClr val="000000"/>
                </a:solidFill>
                <a:latin typeface="Egyptian Slate"/>
                <a:ea typeface="Egyptian Slate"/>
                <a:cs typeface="Egyptian Slate"/>
                <a:sym typeface="Egyptian Slate"/>
              </a:rPr>
              <a:t>3 SMART CAMPAIGN AIMS</a:t>
            </a:r>
          </a:p>
        </p:txBody>
      </p:sp>
      <p:sp>
        <p:nvSpPr>
          <p:cNvPr id="27" name="TextBox 27"/>
          <p:cNvSpPr txBox="1"/>
          <p:nvPr/>
        </p:nvSpPr>
        <p:spPr>
          <a:xfrm>
            <a:off x="772038" y="3295475"/>
            <a:ext cx="10730525" cy="6001385"/>
          </a:xfrm>
          <a:prstGeom prst="rect">
            <a:avLst/>
          </a:prstGeom>
        </p:spPr>
        <p:txBody>
          <a:bodyPr lIns="0" tIns="0" rIns="0" bIns="0" rtlCol="0" anchor="t">
            <a:spAutoFit/>
          </a:bodyPr>
          <a:lstStyle/>
          <a:p>
            <a:pPr algn="l">
              <a:lnSpc>
                <a:spcPts val="3640"/>
              </a:lnSpc>
            </a:pPr>
            <a:r>
              <a:rPr lang="en-US" sz="2600" b="1">
                <a:solidFill>
                  <a:srgbClr val="000000"/>
                </a:solidFill>
                <a:latin typeface="TT Interphases Bold"/>
                <a:ea typeface="TT Interphases Bold"/>
                <a:cs typeface="TT Interphases Bold"/>
                <a:sym typeface="TT Interphases Bold"/>
              </a:rPr>
              <a:t>AIM 1 — Reduce</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By the end of six weeks, participants will reduce their average recreational screen time by at least 30 minutes per day from baseline.</a:t>
            </a:r>
          </a:p>
          <a:p>
            <a:pPr algn="l">
              <a:lnSpc>
                <a:spcPts val="3640"/>
              </a:lnSpc>
            </a:pPr>
            <a:r>
              <a:rPr lang="en-US" sz="2600" b="1">
                <a:solidFill>
                  <a:srgbClr val="000000"/>
                </a:solidFill>
                <a:latin typeface="TT Interphases Bold"/>
                <a:ea typeface="TT Interphases Bold"/>
                <a:cs typeface="TT Interphases Bold"/>
                <a:sym typeface="TT Interphases Bold"/>
              </a:rPr>
              <a:t>AIM 2 — Move</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By week 6, participants will increase the number of days achieving 60 minutes of physical activity by at least 2 days per week from baseline.</a:t>
            </a:r>
          </a:p>
          <a:p>
            <a:pPr algn="l">
              <a:lnSpc>
                <a:spcPts val="3640"/>
              </a:lnSpc>
            </a:pPr>
            <a:r>
              <a:rPr lang="en-US" sz="2600" b="1">
                <a:solidFill>
                  <a:srgbClr val="000000"/>
                </a:solidFill>
                <a:latin typeface="TT Interphases Bold"/>
                <a:ea typeface="TT Interphases Bold"/>
                <a:cs typeface="TT Interphases Bold"/>
                <a:sym typeface="TT Interphases Bold"/>
              </a:rPr>
              <a:t>AIM 3 — Sleep</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By week 6, at least 70% of participants will report completing a 60-minute screen-free bedtime routine on at least 5 nights per week.</a:t>
            </a:r>
          </a:p>
          <a:p>
            <a:pPr algn="l">
              <a:lnSpc>
                <a:spcPts val="3640"/>
              </a:lnSpc>
            </a:pPr>
            <a:r>
              <a:rPr lang="en-US" sz="2600" b="1">
                <a:solidFill>
                  <a:srgbClr val="000000"/>
                </a:solidFill>
                <a:latin typeface="TT Interphases Bold"/>
                <a:ea typeface="TT Interphases Bold"/>
                <a:cs typeface="TT Interphases Bold"/>
                <a:sym typeface="TT Interphases Bold"/>
              </a:rPr>
              <a:t>Why these aims matter</a:t>
            </a:r>
          </a:p>
          <a:p>
            <a:pPr algn="l">
              <a:lnSpc>
                <a:spcPts val="3919"/>
              </a:lnSpc>
            </a:pPr>
            <a:r>
              <a:rPr lang="en-US" sz="2799" b="1">
                <a:solidFill>
                  <a:srgbClr val="000000"/>
                </a:solidFill>
                <a:latin typeface="TT Interphases Bold"/>
                <a:ea typeface="TT Interphases Bold"/>
                <a:cs typeface="TT Interphases Bold"/>
                <a:sym typeface="TT Interphases Bold"/>
              </a:rPr>
              <a:t>Less sedentary time → more opportunity to move → healthier routine → better sleep</a:t>
            </a:r>
          </a:p>
          <a:p>
            <a:pPr algn="l">
              <a:lnSpc>
                <a:spcPts val="3640"/>
              </a:lnSpc>
              <a:spcBef>
                <a:spcPct val="0"/>
              </a:spcBef>
            </a:pPr>
            <a:endParaRPr lang="en-US" sz="2799" b="1">
              <a:solidFill>
                <a:srgbClr val="000000"/>
              </a:solidFill>
              <a:latin typeface="TT Interphases Bold"/>
              <a:ea typeface="TT Interphases Bold"/>
              <a:cs typeface="TT Interphases Bold"/>
              <a:sym typeface="TT Interphases Bold"/>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grpSp>
        <p:nvGrpSpPr>
          <p:cNvPr id="3" name="Group 3"/>
          <p:cNvGrpSpPr/>
          <p:nvPr/>
        </p:nvGrpSpPr>
        <p:grpSpPr>
          <a:xfrm rot="-3507688">
            <a:off x="15416319" y="-5591366"/>
            <a:ext cx="4580046" cy="12950259"/>
            <a:chOff x="0" y="0"/>
            <a:chExt cx="1206267" cy="3410768"/>
          </a:xfrm>
        </p:grpSpPr>
        <p:sp>
          <p:nvSpPr>
            <p:cNvPr id="4" name="Freeform 4"/>
            <p:cNvSpPr/>
            <p:nvPr/>
          </p:nvSpPr>
          <p:spPr>
            <a:xfrm>
              <a:off x="0" y="0"/>
              <a:ext cx="1206267" cy="3410768"/>
            </a:xfrm>
            <a:custGeom>
              <a:avLst/>
              <a:gdLst/>
              <a:ahLst/>
              <a:cxnLst/>
              <a:rect l="l" t="t" r="r" b="b"/>
              <a:pathLst>
                <a:path w="1206267" h="3410768">
                  <a:moveTo>
                    <a:pt x="0" y="0"/>
                  </a:moveTo>
                  <a:lnTo>
                    <a:pt x="1206267" y="0"/>
                  </a:lnTo>
                  <a:lnTo>
                    <a:pt x="1206267" y="3410768"/>
                  </a:lnTo>
                  <a:lnTo>
                    <a:pt x="0" y="3410768"/>
                  </a:lnTo>
                  <a:close/>
                </a:path>
              </a:pathLst>
            </a:custGeom>
            <a:solidFill>
              <a:srgbClr val="1DA95F"/>
            </a:solidFill>
          </p:spPr>
          <p:txBody>
            <a:bodyPr/>
            <a:lstStyle/>
            <a:p>
              <a:endParaRPr lang="en-PK"/>
            </a:p>
          </p:txBody>
        </p:sp>
        <p:sp>
          <p:nvSpPr>
            <p:cNvPr id="5" name="TextBox 5"/>
            <p:cNvSpPr txBox="1"/>
            <p:nvPr/>
          </p:nvSpPr>
          <p:spPr>
            <a:xfrm>
              <a:off x="0" y="-47625"/>
              <a:ext cx="1206267" cy="3458393"/>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rot="1975322">
            <a:off x="13656262" y="-289922"/>
            <a:ext cx="791920" cy="12950259"/>
            <a:chOff x="0" y="0"/>
            <a:chExt cx="208572" cy="3410768"/>
          </a:xfrm>
        </p:grpSpPr>
        <p:sp>
          <p:nvSpPr>
            <p:cNvPr id="7" name="Freeform 7"/>
            <p:cNvSpPr/>
            <p:nvPr/>
          </p:nvSpPr>
          <p:spPr>
            <a:xfrm>
              <a:off x="0" y="0"/>
              <a:ext cx="208572" cy="3410768"/>
            </a:xfrm>
            <a:custGeom>
              <a:avLst/>
              <a:gdLst/>
              <a:ahLst/>
              <a:cxnLst/>
              <a:rect l="l" t="t" r="r" b="b"/>
              <a:pathLst>
                <a:path w="208572" h="3410768">
                  <a:moveTo>
                    <a:pt x="0" y="0"/>
                  </a:moveTo>
                  <a:lnTo>
                    <a:pt x="208572" y="0"/>
                  </a:lnTo>
                  <a:lnTo>
                    <a:pt x="208572" y="3410768"/>
                  </a:lnTo>
                  <a:lnTo>
                    <a:pt x="0" y="3410768"/>
                  </a:lnTo>
                  <a:close/>
                </a:path>
              </a:pathLst>
            </a:custGeom>
            <a:solidFill>
              <a:srgbClr val="BEEF7C"/>
            </a:solidFill>
          </p:spPr>
          <p:txBody>
            <a:bodyPr/>
            <a:lstStyle/>
            <a:p>
              <a:endParaRPr lang="en-PK"/>
            </a:p>
          </p:txBody>
        </p:sp>
        <p:sp>
          <p:nvSpPr>
            <p:cNvPr id="8" name="TextBox 8"/>
            <p:cNvSpPr txBox="1"/>
            <p:nvPr/>
          </p:nvSpPr>
          <p:spPr>
            <a:xfrm>
              <a:off x="0" y="-47625"/>
              <a:ext cx="208572" cy="3458393"/>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rot="-5400000">
            <a:off x="13503785" y="5502785"/>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10" name="Freeform 10"/>
          <p:cNvSpPr/>
          <p:nvPr/>
        </p:nvSpPr>
        <p:spPr>
          <a:xfrm rot="-10800000">
            <a:off x="13843227" y="19843"/>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11" name="Freeform 11"/>
          <p:cNvSpPr/>
          <p:nvPr/>
        </p:nvSpPr>
        <p:spPr>
          <a:xfrm rot="-5400000">
            <a:off x="11399176" y="1028700"/>
            <a:ext cx="9109648" cy="9464569"/>
          </a:xfrm>
          <a:custGeom>
            <a:avLst/>
            <a:gdLst/>
            <a:ahLst/>
            <a:cxnLst/>
            <a:rect l="l" t="t" r="r" b="b"/>
            <a:pathLst>
              <a:path w="9109648" h="9464569">
                <a:moveTo>
                  <a:pt x="0" y="0"/>
                </a:moveTo>
                <a:lnTo>
                  <a:pt x="9109648" y="0"/>
                </a:lnTo>
                <a:lnTo>
                  <a:pt x="9109648" y="9464569"/>
                </a:lnTo>
                <a:lnTo>
                  <a:pt x="0" y="9464569"/>
                </a:lnTo>
                <a:lnTo>
                  <a:pt x="0" y="0"/>
                </a:lnTo>
                <a:close/>
              </a:path>
            </a:pathLst>
          </a:custGeom>
          <a:blipFill>
            <a:blip>
              <a:alphaModFix amt="80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PK"/>
          </a:p>
        </p:txBody>
      </p:sp>
      <p:grpSp>
        <p:nvGrpSpPr>
          <p:cNvPr id="12" name="Group 12"/>
          <p:cNvGrpSpPr/>
          <p:nvPr/>
        </p:nvGrpSpPr>
        <p:grpSpPr>
          <a:xfrm>
            <a:off x="12421111" y="2253730"/>
            <a:ext cx="6835951" cy="6835951"/>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PK"/>
            </a:p>
          </p:txBody>
        </p:sp>
        <p:sp>
          <p:nvSpPr>
            <p:cNvPr id="14" name="TextBox 1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12713899" y="2546518"/>
            <a:ext cx="6250377" cy="6250377"/>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l="-5585" r="-5585"/>
              </a:stretch>
            </a:blipFill>
          </p:spPr>
          <p:txBody>
            <a:bodyPr/>
            <a:lstStyle/>
            <a:p>
              <a:endParaRPr lang="en-PK"/>
            </a:p>
          </p:txBody>
        </p:sp>
      </p:grpSp>
      <p:grpSp>
        <p:nvGrpSpPr>
          <p:cNvPr id="17" name="Group 17"/>
          <p:cNvGrpSpPr/>
          <p:nvPr/>
        </p:nvGrpSpPr>
        <p:grpSpPr>
          <a:xfrm rot="-594882">
            <a:off x="9950490" y="8517134"/>
            <a:ext cx="4454726" cy="4454726"/>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19" name="TextBox 1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rot="-594882">
            <a:off x="11260641" y="-2656946"/>
            <a:ext cx="4454726" cy="4454726"/>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22" name="TextBox 22"/>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23" name="Freeform 23"/>
          <p:cNvSpPr/>
          <p:nvPr/>
        </p:nvSpPr>
        <p:spPr>
          <a:xfrm>
            <a:off x="-1666891" y="-1042227"/>
            <a:ext cx="2695591" cy="2476574"/>
          </a:xfrm>
          <a:custGeom>
            <a:avLst/>
            <a:gdLst/>
            <a:ahLst/>
            <a:cxnLst/>
            <a:rect l="l" t="t" r="r" b="b"/>
            <a:pathLst>
              <a:path w="2695591" h="2476574">
                <a:moveTo>
                  <a:pt x="0" y="0"/>
                </a:moveTo>
                <a:lnTo>
                  <a:pt x="2695591" y="0"/>
                </a:lnTo>
                <a:lnTo>
                  <a:pt x="2695591" y="2476574"/>
                </a:lnTo>
                <a:lnTo>
                  <a:pt x="0" y="2476574"/>
                </a:lnTo>
                <a:lnTo>
                  <a:pt x="0" y="0"/>
                </a:lnTo>
                <a:close/>
              </a:path>
            </a:pathLst>
          </a:custGeom>
          <a:blipFill>
            <a:blip>
              <a:alphaModFix amt="8999"/>
              <a:extLst>
                <a:ext uri="{96DAC541-7B7A-43D3-8B79-37D633B846F1}">
                  <asvg:svgBlip xmlns:asvg="http://schemas.microsoft.com/office/drawing/2016/SVG/main" r:embed="rId7"/>
                </a:ext>
              </a:extLst>
            </a:blip>
            <a:stretch>
              <a:fillRect/>
            </a:stretch>
          </a:blipFill>
        </p:spPr>
        <p:txBody>
          <a:bodyPr/>
          <a:lstStyle/>
          <a:p>
            <a:endParaRPr lang="en-PK"/>
          </a:p>
        </p:txBody>
      </p:sp>
      <p:sp>
        <p:nvSpPr>
          <p:cNvPr id="24" name="Freeform 24"/>
          <p:cNvSpPr/>
          <p:nvPr/>
        </p:nvSpPr>
        <p:spPr>
          <a:xfrm>
            <a:off x="-2019227" y="7677467"/>
            <a:ext cx="3686159" cy="2382180"/>
          </a:xfrm>
          <a:custGeom>
            <a:avLst/>
            <a:gdLst/>
            <a:ahLst/>
            <a:cxnLst/>
            <a:rect l="l" t="t" r="r" b="b"/>
            <a:pathLst>
              <a:path w="3686159" h="2382180">
                <a:moveTo>
                  <a:pt x="0" y="0"/>
                </a:moveTo>
                <a:lnTo>
                  <a:pt x="3686159" y="0"/>
                </a:lnTo>
                <a:lnTo>
                  <a:pt x="3686159" y="2382180"/>
                </a:lnTo>
                <a:lnTo>
                  <a:pt x="0" y="2382180"/>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25" name="Freeform 25"/>
          <p:cNvSpPr/>
          <p:nvPr/>
        </p:nvSpPr>
        <p:spPr>
          <a:xfrm rot="5400000" flipV="1">
            <a:off x="-99107" y="9585204"/>
            <a:ext cx="794105" cy="948185"/>
          </a:xfrm>
          <a:custGeom>
            <a:avLst/>
            <a:gdLst/>
            <a:ahLst/>
            <a:cxnLst/>
            <a:rect l="l" t="t" r="r" b="b"/>
            <a:pathLst>
              <a:path w="794105" h="948185">
                <a:moveTo>
                  <a:pt x="0" y="948185"/>
                </a:moveTo>
                <a:lnTo>
                  <a:pt x="794105" y="948185"/>
                </a:lnTo>
                <a:lnTo>
                  <a:pt x="794105" y="0"/>
                </a:lnTo>
                <a:lnTo>
                  <a:pt x="0" y="0"/>
                </a:lnTo>
                <a:lnTo>
                  <a:pt x="0" y="948185"/>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PK"/>
          </a:p>
        </p:txBody>
      </p:sp>
      <p:sp>
        <p:nvSpPr>
          <p:cNvPr id="26" name="TextBox 26"/>
          <p:cNvSpPr txBox="1"/>
          <p:nvPr/>
        </p:nvSpPr>
        <p:spPr>
          <a:xfrm>
            <a:off x="772038" y="3295475"/>
            <a:ext cx="10730525" cy="6556375"/>
          </a:xfrm>
          <a:prstGeom prst="rect">
            <a:avLst/>
          </a:prstGeom>
        </p:spPr>
        <p:txBody>
          <a:bodyPr lIns="0" tIns="0" rIns="0" bIns="0" rtlCol="0" anchor="t">
            <a:spAutoFit/>
          </a:bodyPr>
          <a:lstStyle/>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A needs assessment helps identify the current screen-time behaviours, health needs and barriers experienced by young people aged 11–15.</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Young people increasingly use smartphones, gaming platforms, social media and streaming services for entertainment and social interaction.</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Excessive recreational screen use can replace opportunities for physical activity, adequate sleep, hobbies and face-to-face interaction.</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The campaign will begin with a short baseline questionnaire and screen-time self-assessment to understand participants’ existing habits.</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Participants will identify when and why they use screens most, such as after school, during meals, before bedtime or when bored.</a:t>
            </a:r>
          </a:p>
          <a:p>
            <a:pPr algn="just">
              <a:lnSpc>
                <a:spcPts val="3500"/>
              </a:lnSpc>
            </a:pPr>
            <a:endParaRPr lang="en-US" sz="2500">
              <a:solidFill>
                <a:srgbClr val="000000"/>
              </a:solidFill>
              <a:latin typeface="TT Interphases"/>
              <a:ea typeface="TT Interphases"/>
              <a:cs typeface="TT Interphases"/>
              <a:sym typeface="TT Interphases"/>
            </a:endParaRPr>
          </a:p>
          <a:p>
            <a:pPr algn="just">
              <a:lnSpc>
                <a:spcPts val="3500"/>
              </a:lnSpc>
            </a:pPr>
            <a:r>
              <a:rPr lang="en-US" sz="2500" b="1" u="sng">
                <a:solidFill>
                  <a:srgbClr val="000000"/>
                </a:solidFill>
                <a:latin typeface="TT Interphases Bold"/>
                <a:ea typeface="TT Interphases Bold"/>
                <a:cs typeface="TT Interphases Bold"/>
                <a:sym typeface="TT Interphases Bold"/>
              </a:rPr>
              <a:t>Key message</a:t>
            </a:r>
          </a:p>
          <a:p>
            <a:pPr algn="just">
              <a:lnSpc>
                <a:spcPts val="3500"/>
              </a:lnSpc>
            </a:pPr>
            <a:r>
              <a:rPr lang="en-US" sz="2500" b="1" i="1">
                <a:solidFill>
                  <a:srgbClr val="000000"/>
                </a:solidFill>
                <a:latin typeface="TT Interphases Bold Italics"/>
                <a:ea typeface="TT Interphases Bold Italics"/>
                <a:cs typeface="TT Interphases Bold Italics"/>
                <a:sym typeface="TT Interphases Bold Italics"/>
              </a:rPr>
              <a:t>“Understand the behaviour first, then design the solution.”</a:t>
            </a:r>
          </a:p>
          <a:p>
            <a:pPr algn="just">
              <a:lnSpc>
                <a:spcPts val="3500"/>
              </a:lnSpc>
            </a:pPr>
            <a:endParaRPr lang="en-US" sz="2500" b="1" i="1">
              <a:solidFill>
                <a:srgbClr val="000000"/>
              </a:solidFill>
              <a:latin typeface="TT Interphases Bold Italics"/>
              <a:ea typeface="TT Interphases Bold Italics"/>
              <a:cs typeface="TT Interphases Bold Italics"/>
              <a:sym typeface="TT Interphases Bold Italics"/>
            </a:endParaRPr>
          </a:p>
          <a:p>
            <a:pPr algn="just">
              <a:lnSpc>
                <a:spcPts val="3500"/>
              </a:lnSpc>
              <a:spcBef>
                <a:spcPct val="0"/>
              </a:spcBef>
            </a:pPr>
            <a:endParaRPr lang="en-US" sz="2500" b="1" i="1">
              <a:solidFill>
                <a:srgbClr val="000000"/>
              </a:solidFill>
              <a:latin typeface="TT Interphases Bold Italics"/>
              <a:ea typeface="TT Interphases Bold Italics"/>
              <a:cs typeface="TT Interphases Bold Italics"/>
              <a:sym typeface="TT Interphases Bold Italics"/>
            </a:endParaRPr>
          </a:p>
        </p:txBody>
      </p:sp>
      <p:sp>
        <p:nvSpPr>
          <p:cNvPr id="27" name="TextBox 27"/>
          <p:cNvSpPr txBox="1"/>
          <p:nvPr/>
        </p:nvSpPr>
        <p:spPr>
          <a:xfrm>
            <a:off x="1385401" y="677586"/>
            <a:ext cx="10792453" cy="2092210"/>
          </a:xfrm>
          <a:prstGeom prst="rect">
            <a:avLst/>
          </a:prstGeom>
        </p:spPr>
        <p:txBody>
          <a:bodyPr lIns="0" tIns="0" rIns="0" bIns="0" rtlCol="0" anchor="t">
            <a:spAutoFit/>
          </a:bodyPr>
          <a:lstStyle/>
          <a:p>
            <a:pPr algn="l">
              <a:lnSpc>
                <a:spcPts val="5336"/>
              </a:lnSpc>
            </a:pPr>
            <a:r>
              <a:rPr lang="en-US" sz="5800">
                <a:solidFill>
                  <a:srgbClr val="000000"/>
                </a:solidFill>
                <a:latin typeface="Egyptian Slate"/>
                <a:ea typeface="Egyptian Slate"/>
                <a:cs typeface="Egyptian Slate"/>
                <a:sym typeface="Egyptian Slate"/>
              </a:rPr>
              <a:t>NEEDS ASSESSMENT: UNDERSTANDING THE PROBLEM</a:t>
            </a:r>
          </a:p>
          <a:p>
            <a:pPr algn="l">
              <a:lnSpc>
                <a:spcPts val="5336"/>
              </a:lnSpc>
            </a:pPr>
            <a:endParaRPr lang="en-US" sz="5800">
              <a:solidFill>
                <a:srgbClr val="000000"/>
              </a:solidFill>
              <a:latin typeface="Egyptian Slate"/>
              <a:ea typeface="Egyptian Slate"/>
              <a:cs typeface="Egyptian Slate"/>
              <a:sym typeface="Egyptian Slate"/>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grpSp>
        <p:nvGrpSpPr>
          <p:cNvPr id="3" name="Group 3"/>
          <p:cNvGrpSpPr/>
          <p:nvPr/>
        </p:nvGrpSpPr>
        <p:grpSpPr>
          <a:xfrm rot="-3507688">
            <a:off x="15416319" y="-5591366"/>
            <a:ext cx="4580046" cy="12950259"/>
            <a:chOff x="0" y="0"/>
            <a:chExt cx="1206267" cy="3410768"/>
          </a:xfrm>
        </p:grpSpPr>
        <p:sp>
          <p:nvSpPr>
            <p:cNvPr id="4" name="Freeform 4"/>
            <p:cNvSpPr/>
            <p:nvPr/>
          </p:nvSpPr>
          <p:spPr>
            <a:xfrm>
              <a:off x="0" y="0"/>
              <a:ext cx="1206267" cy="3410768"/>
            </a:xfrm>
            <a:custGeom>
              <a:avLst/>
              <a:gdLst/>
              <a:ahLst/>
              <a:cxnLst/>
              <a:rect l="l" t="t" r="r" b="b"/>
              <a:pathLst>
                <a:path w="1206267" h="3410768">
                  <a:moveTo>
                    <a:pt x="0" y="0"/>
                  </a:moveTo>
                  <a:lnTo>
                    <a:pt x="1206267" y="0"/>
                  </a:lnTo>
                  <a:lnTo>
                    <a:pt x="1206267" y="3410768"/>
                  </a:lnTo>
                  <a:lnTo>
                    <a:pt x="0" y="3410768"/>
                  </a:lnTo>
                  <a:close/>
                </a:path>
              </a:pathLst>
            </a:custGeom>
            <a:solidFill>
              <a:srgbClr val="1DA95F"/>
            </a:solidFill>
          </p:spPr>
          <p:txBody>
            <a:bodyPr/>
            <a:lstStyle/>
            <a:p>
              <a:endParaRPr lang="en-PK"/>
            </a:p>
          </p:txBody>
        </p:sp>
        <p:sp>
          <p:nvSpPr>
            <p:cNvPr id="5" name="TextBox 5"/>
            <p:cNvSpPr txBox="1"/>
            <p:nvPr/>
          </p:nvSpPr>
          <p:spPr>
            <a:xfrm>
              <a:off x="0" y="-47625"/>
              <a:ext cx="1206267" cy="3458393"/>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10800000">
            <a:off x="13843227" y="19843"/>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7" name="Group 7"/>
          <p:cNvGrpSpPr/>
          <p:nvPr/>
        </p:nvGrpSpPr>
        <p:grpSpPr>
          <a:xfrm rot="-594882">
            <a:off x="11260641" y="-2656946"/>
            <a:ext cx="4454726" cy="445472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9" name="TextBox 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1666891" y="-1042227"/>
            <a:ext cx="2695591" cy="2476574"/>
          </a:xfrm>
          <a:custGeom>
            <a:avLst/>
            <a:gdLst/>
            <a:ahLst/>
            <a:cxnLst/>
            <a:rect l="l" t="t" r="r" b="b"/>
            <a:pathLst>
              <a:path w="2695591" h="2476574">
                <a:moveTo>
                  <a:pt x="0" y="0"/>
                </a:moveTo>
                <a:lnTo>
                  <a:pt x="2695591" y="0"/>
                </a:lnTo>
                <a:lnTo>
                  <a:pt x="2695591" y="2476574"/>
                </a:lnTo>
                <a:lnTo>
                  <a:pt x="0" y="2476574"/>
                </a:lnTo>
                <a:lnTo>
                  <a:pt x="0" y="0"/>
                </a:lnTo>
                <a:close/>
              </a:path>
            </a:pathLst>
          </a:custGeom>
          <a:blipFill>
            <a:blip>
              <a:alphaModFix amt="8999"/>
              <a:extLst>
                <a:ext uri="{96DAC541-7B7A-43D3-8B79-37D633B846F1}">
                  <asvg:svgBlip xmlns:asvg="http://schemas.microsoft.com/office/drawing/2016/SVG/main" r:embed="rId5"/>
                </a:ext>
              </a:extLst>
            </a:blip>
            <a:stretch>
              <a:fillRect/>
            </a:stretch>
          </a:blipFill>
        </p:spPr>
        <p:txBody>
          <a:bodyPr/>
          <a:lstStyle/>
          <a:p>
            <a:endParaRPr lang="en-PK"/>
          </a:p>
        </p:txBody>
      </p:sp>
      <p:sp>
        <p:nvSpPr>
          <p:cNvPr id="11" name="Freeform 11"/>
          <p:cNvSpPr/>
          <p:nvPr/>
        </p:nvSpPr>
        <p:spPr>
          <a:xfrm>
            <a:off x="-2019227" y="7677467"/>
            <a:ext cx="3686159" cy="2382180"/>
          </a:xfrm>
          <a:custGeom>
            <a:avLst/>
            <a:gdLst/>
            <a:ahLst/>
            <a:cxnLst/>
            <a:rect l="l" t="t" r="r" b="b"/>
            <a:pathLst>
              <a:path w="3686159" h="2382180">
                <a:moveTo>
                  <a:pt x="0" y="0"/>
                </a:moveTo>
                <a:lnTo>
                  <a:pt x="3686159" y="0"/>
                </a:lnTo>
                <a:lnTo>
                  <a:pt x="3686159" y="2382180"/>
                </a:lnTo>
                <a:lnTo>
                  <a:pt x="0" y="2382180"/>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12" name="Freeform 12"/>
          <p:cNvSpPr/>
          <p:nvPr/>
        </p:nvSpPr>
        <p:spPr>
          <a:xfrm rot="5400000" flipV="1">
            <a:off x="-99107" y="9585204"/>
            <a:ext cx="794105" cy="948185"/>
          </a:xfrm>
          <a:custGeom>
            <a:avLst/>
            <a:gdLst/>
            <a:ahLst/>
            <a:cxnLst/>
            <a:rect l="l" t="t" r="r" b="b"/>
            <a:pathLst>
              <a:path w="794105" h="948185">
                <a:moveTo>
                  <a:pt x="0" y="948185"/>
                </a:moveTo>
                <a:lnTo>
                  <a:pt x="794105" y="948185"/>
                </a:lnTo>
                <a:lnTo>
                  <a:pt x="794105" y="0"/>
                </a:lnTo>
                <a:lnTo>
                  <a:pt x="0" y="0"/>
                </a:lnTo>
                <a:lnTo>
                  <a:pt x="0" y="948185"/>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3" name="TextBox 13"/>
          <p:cNvSpPr txBox="1"/>
          <p:nvPr/>
        </p:nvSpPr>
        <p:spPr>
          <a:xfrm>
            <a:off x="1328679" y="2588873"/>
            <a:ext cx="13640293" cy="7470775"/>
          </a:xfrm>
          <a:prstGeom prst="rect">
            <a:avLst/>
          </a:prstGeom>
        </p:spPr>
        <p:txBody>
          <a:bodyPr lIns="0" tIns="0" rIns="0" bIns="0" rtlCol="0" anchor="t">
            <a:spAutoFit/>
          </a:bodyPr>
          <a:lstStyle/>
          <a:p>
            <a:pPr algn="just">
              <a:lnSpc>
                <a:spcPts val="3500"/>
              </a:lnSpc>
            </a:pPr>
            <a:r>
              <a:rPr lang="en-US" sz="2500" b="1">
                <a:solidFill>
                  <a:srgbClr val="000000"/>
                </a:solidFill>
                <a:latin typeface="TT Interphases Bold"/>
                <a:ea typeface="TT Interphases Bold"/>
                <a:cs typeface="TT Interphases Bold"/>
                <a:sym typeface="TT Interphases Bold"/>
              </a:rPr>
              <a:t>Screen Time Is Also a Social and Environmental Issue</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Screen-related behaviour is influenced by more than individual choice.</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Family environment: Parents and carers can influence bedtime routines, device rules and recreational activities.</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Peer influence: Young people may feel pressure to remain online because their friends communicate through social media, gaming and messaging platforms.</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Household income: Some families may have fewer opportunities to access paid sports, leisure facilities or organised activities.</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Disability and individual ability: Activities must be adapted so that young people with different physical abilities can participate.</a:t>
            </a:r>
          </a:p>
          <a:p>
            <a:pPr marL="539751" lvl="1" indent="-269876" algn="just">
              <a:lnSpc>
                <a:spcPts val="3500"/>
              </a:lnSpc>
              <a:buFont typeface="Arial"/>
              <a:buChar char="•"/>
            </a:pPr>
            <a:r>
              <a:rPr lang="en-US" sz="2500">
                <a:solidFill>
                  <a:srgbClr val="000000"/>
                </a:solidFill>
                <a:latin typeface="TT Interphases"/>
                <a:ea typeface="TT Interphases"/>
                <a:cs typeface="TT Interphases"/>
                <a:sym typeface="TT Interphases"/>
              </a:rPr>
              <a:t>Family circumstances: Parents may have limited time to supervise or participate in screen-free activities.</a:t>
            </a:r>
          </a:p>
          <a:p>
            <a:pPr algn="just">
              <a:lnSpc>
                <a:spcPts val="3500"/>
              </a:lnSpc>
            </a:pPr>
            <a:endParaRPr lang="en-US" sz="2500">
              <a:solidFill>
                <a:srgbClr val="000000"/>
              </a:solidFill>
              <a:latin typeface="TT Interphases"/>
              <a:ea typeface="TT Interphases"/>
              <a:cs typeface="TT Interphases"/>
              <a:sym typeface="TT Interphases"/>
            </a:endParaRPr>
          </a:p>
          <a:p>
            <a:pPr algn="just">
              <a:lnSpc>
                <a:spcPts val="3500"/>
              </a:lnSpc>
            </a:pPr>
            <a:r>
              <a:rPr lang="en-US" sz="2500" b="1" u="sng">
                <a:solidFill>
                  <a:srgbClr val="000000"/>
                </a:solidFill>
                <a:latin typeface="TT Interphases Bold"/>
                <a:ea typeface="TT Interphases Bold"/>
                <a:cs typeface="TT Interphases Bold"/>
                <a:sym typeface="TT Interphases Bold"/>
              </a:rPr>
              <a:t>Health inequality principle</a:t>
            </a:r>
          </a:p>
          <a:p>
            <a:pPr algn="just">
              <a:lnSpc>
                <a:spcPts val="3779"/>
              </a:lnSpc>
            </a:pPr>
            <a:r>
              <a:rPr lang="en-US" sz="2700" b="1" i="1">
                <a:solidFill>
                  <a:srgbClr val="000000"/>
                </a:solidFill>
                <a:latin typeface="TT Interphases Bold Italics"/>
                <a:ea typeface="TT Interphases Bold Italics"/>
                <a:cs typeface="TT Interphases Bold Italics"/>
                <a:sym typeface="TT Interphases Bold Italics"/>
              </a:rPr>
              <a:t>“A healthy choice must also be an achievable choice.”</a:t>
            </a:r>
          </a:p>
          <a:p>
            <a:pPr algn="just">
              <a:lnSpc>
                <a:spcPts val="3500"/>
              </a:lnSpc>
            </a:pPr>
            <a:endParaRPr lang="en-US" sz="2700" b="1" i="1">
              <a:solidFill>
                <a:srgbClr val="000000"/>
              </a:solidFill>
              <a:latin typeface="TT Interphases Bold Italics"/>
              <a:ea typeface="TT Interphases Bold Italics"/>
              <a:cs typeface="TT Interphases Bold Italics"/>
              <a:sym typeface="TT Interphases Bold Italics"/>
            </a:endParaRPr>
          </a:p>
          <a:p>
            <a:pPr algn="just">
              <a:lnSpc>
                <a:spcPts val="3500"/>
              </a:lnSpc>
              <a:spcBef>
                <a:spcPct val="0"/>
              </a:spcBef>
            </a:pPr>
            <a:endParaRPr lang="en-US" sz="2700" b="1" i="1">
              <a:solidFill>
                <a:srgbClr val="000000"/>
              </a:solidFill>
              <a:latin typeface="TT Interphases Bold Italics"/>
              <a:ea typeface="TT Interphases Bold Italics"/>
              <a:cs typeface="TT Interphases Bold Italics"/>
              <a:sym typeface="TT Interphases Bold Italics"/>
            </a:endParaRPr>
          </a:p>
        </p:txBody>
      </p:sp>
      <p:sp>
        <p:nvSpPr>
          <p:cNvPr id="14" name="TextBox 14"/>
          <p:cNvSpPr txBox="1"/>
          <p:nvPr/>
        </p:nvSpPr>
        <p:spPr>
          <a:xfrm>
            <a:off x="1328679" y="1026638"/>
            <a:ext cx="10792453" cy="2092210"/>
          </a:xfrm>
          <a:prstGeom prst="rect">
            <a:avLst/>
          </a:prstGeom>
        </p:spPr>
        <p:txBody>
          <a:bodyPr lIns="0" tIns="0" rIns="0" bIns="0" rtlCol="0" anchor="t">
            <a:spAutoFit/>
          </a:bodyPr>
          <a:lstStyle/>
          <a:p>
            <a:pPr algn="l">
              <a:lnSpc>
                <a:spcPts val="5336"/>
              </a:lnSpc>
            </a:pPr>
            <a:r>
              <a:rPr lang="en-US" sz="5800">
                <a:solidFill>
                  <a:srgbClr val="000000"/>
                </a:solidFill>
                <a:latin typeface="Egyptian Slate"/>
                <a:ea typeface="Egyptian Slate"/>
                <a:cs typeface="Egyptian Slate"/>
                <a:sym typeface="Egyptian Slate"/>
              </a:rPr>
              <a:t>SOCIAL DETERMINANTS AND HEALTH INEQUALITIES</a:t>
            </a:r>
          </a:p>
          <a:p>
            <a:pPr algn="l">
              <a:lnSpc>
                <a:spcPts val="5336"/>
              </a:lnSpc>
            </a:pPr>
            <a:endParaRPr lang="en-US" sz="5800">
              <a:solidFill>
                <a:srgbClr val="000000"/>
              </a:solidFill>
              <a:latin typeface="Egyptian Slate"/>
              <a:ea typeface="Egyptian Slate"/>
              <a:cs typeface="Egyptian Slate"/>
              <a:sym typeface="Egyptian Slate"/>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grpSp>
        <p:nvGrpSpPr>
          <p:cNvPr id="3" name="Group 3"/>
          <p:cNvGrpSpPr/>
          <p:nvPr/>
        </p:nvGrpSpPr>
        <p:grpSpPr>
          <a:xfrm rot="-3507688">
            <a:off x="15416319" y="-5591366"/>
            <a:ext cx="4580046" cy="12950259"/>
            <a:chOff x="0" y="0"/>
            <a:chExt cx="1206267" cy="3410768"/>
          </a:xfrm>
        </p:grpSpPr>
        <p:sp>
          <p:nvSpPr>
            <p:cNvPr id="4" name="Freeform 4"/>
            <p:cNvSpPr/>
            <p:nvPr/>
          </p:nvSpPr>
          <p:spPr>
            <a:xfrm>
              <a:off x="0" y="0"/>
              <a:ext cx="1206267" cy="3410768"/>
            </a:xfrm>
            <a:custGeom>
              <a:avLst/>
              <a:gdLst/>
              <a:ahLst/>
              <a:cxnLst/>
              <a:rect l="l" t="t" r="r" b="b"/>
              <a:pathLst>
                <a:path w="1206267" h="3410768">
                  <a:moveTo>
                    <a:pt x="0" y="0"/>
                  </a:moveTo>
                  <a:lnTo>
                    <a:pt x="1206267" y="0"/>
                  </a:lnTo>
                  <a:lnTo>
                    <a:pt x="1206267" y="3410768"/>
                  </a:lnTo>
                  <a:lnTo>
                    <a:pt x="0" y="3410768"/>
                  </a:lnTo>
                  <a:close/>
                </a:path>
              </a:pathLst>
            </a:custGeom>
            <a:solidFill>
              <a:srgbClr val="1DA95F"/>
            </a:solidFill>
          </p:spPr>
          <p:txBody>
            <a:bodyPr/>
            <a:lstStyle/>
            <a:p>
              <a:endParaRPr lang="en-PK"/>
            </a:p>
          </p:txBody>
        </p:sp>
        <p:sp>
          <p:nvSpPr>
            <p:cNvPr id="5" name="TextBox 5"/>
            <p:cNvSpPr txBox="1"/>
            <p:nvPr/>
          </p:nvSpPr>
          <p:spPr>
            <a:xfrm>
              <a:off x="0" y="-47625"/>
              <a:ext cx="1206267" cy="3458393"/>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10800000">
            <a:off x="13843227" y="19843"/>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7" name="Group 7"/>
          <p:cNvGrpSpPr/>
          <p:nvPr/>
        </p:nvGrpSpPr>
        <p:grpSpPr>
          <a:xfrm rot="-594882">
            <a:off x="11260641" y="-2656946"/>
            <a:ext cx="4454726" cy="445472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9" name="TextBox 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1666891" y="-1042227"/>
            <a:ext cx="2695591" cy="2476574"/>
          </a:xfrm>
          <a:custGeom>
            <a:avLst/>
            <a:gdLst/>
            <a:ahLst/>
            <a:cxnLst/>
            <a:rect l="l" t="t" r="r" b="b"/>
            <a:pathLst>
              <a:path w="2695591" h="2476574">
                <a:moveTo>
                  <a:pt x="0" y="0"/>
                </a:moveTo>
                <a:lnTo>
                  <a:pt x="2695591" y="0"/>
                </a:lnTo>
                <a:lnTo>
                  <a:pt x="2695591" y="2476574"/>
                </a:lnTo>
                <a:lnTo>
                  <a:pt x="0" y="2476574"/>
                </a:lnTo>
                <a:lnTo>
                  <a:pt x="0" y="0"/>
                </a:lnTo>
                <a:close/>
              </a:path>
            </a:pathLst>
          </a:custGeom>
          <a:blipFill>
            <a:blip>
              <a:alphaModFix amt="8999"/>
              <a:extLst>
                <a:ext uri="{96DAC541-7B7A-43D3-8B79-37D633B846F1}">
                  <asvg:svgBlip xmlns:asvg="http://schemas.microsoft.com/office/drawing/2016/SVG/main" r:embed="rId5"/>
                </a:ext>
              </a:extLst>
            </a:blip>
            <a:stretch>
              <a:fillRect/>
            </a:stretch>
          </a:blipFill>
        </p:spPr>
        <p:txBody>
          <a:bodyPr/>
          <a:lstStyle/>
          <a:p>
            <a:endParaRPr lang="en-PK"/>
          </a:p>
        </p:txBody>
      </p:sp>
      <p:sp>
        <p:nvSpPr>
          <p:cNvPr id="11" name="Freeform 11"/>
          <p:cNvSpPr/>
          <p:nvPr/>
        </p:nvSpPr>
        <p:spPr>
          <a:xfrm>
            <a:off x="-2019227" y="7677467"/>
            <a:ext cx="3686159" cy="2382180"/>
          </a:xfrm>
          <a:custGeom>
            <a:avLst/>
            <a:gdLst/>
            <a:ahLst/>
            <a:cxnLst/>
            <a:rect l="l" t="t" r="r" b="b"/>
            <a:pathLst>
              <a:path w="3686159" h="2382180">
                <a:moveTo>
                  <a:pt x="0" y="0"/>
                </a:moveTo>
                <a:lnTo>
                  <a:pt x="3686159" y="0"/>
                </a:lnTo>
                <a:lnTo>
                  <a:pt x="3686159" y="2382180"/>
                </a:lnTo>
                <a:lnTo>
                  <a:pt x="0" y="2382180"/>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12" name="Freeform 12"/>
          <p:cNvSpPr/>
          <p:nvPr/>
        </p:nvSpPr>
        <p:spPr>
          <a:xfrm rot="5400000" flipV="1">
            <a:off x="-99107" y="9585204"/>
            <a:ext cx="794105" cy="948185"/>
          </a:xfrm>
          <a:custGeom>
            <a:avLst/>
            <a:gdLst/>
            <a:ahLst/>
            <a:cxnLst/>
            <a:rect l="l" t="t" r="r" b="b"/>
            <a:pathLst>
              <a:path w="794105" h="948185">
                <a:moveTo>
                  <a:pt x="0" y="948185"/>
                </a:moveTo>
                <a:lnTo>
                  <a:pt x="794105" y="948185"/>
                </a:lnTo>
                <a:lnTo>
                  <a:pt x="794105" y="0"/>
                </a:lnTo>
                <a:lnTo>
                  <a:pt x="0" y="0"/>
                </a:lnTo>
                <a:lnTo>
                  <a:pt x="0" y="948185"/>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3" name="TextBox 13"/>
          <p:cNvSpPr txBox="1"/>
          <p:nvPr/>
        </p:nvSpPr>
        <p:spPr>
          <a:xfrm>
            <a:off x="1178690" y="2534046"/>
            <a:ext cx="15930621" cy="8390255"/>
          </a:xfrm>
          <a:prstGeom prst="rect">
            <a:avLst/>
          </a:prstGeom>
        </p:spPr>
        <p:txBody>
          <a:bodyPr lIns="0" tIns="0" rIns="0" bIns="0" rtlCol="0" anchor="t">
            <a:spAutoFit/>
          </a:bodyPr>
          <a:lstStyle/>
          <a:p>
            <a:pPr algn="just">
              <a:lnSpc>
                <a:spcPts val="3220"/>
              </a:lnSpc>
            </a:pPr>
            <a:r>
              <a:rPr lang="en-US" sz="2300" b="1">
                <a:solidFill>
                  <a:srgbClr val="000000"/>
                </a:solidFill>
                <a:latin typeface="TT Interphases Bold"/>
                <a:ea typeface="TT Interphases Bold"/>
                <a:cs typeface="TT Interphases Bold"/>
                <a:sym typeface="TT Interphases Bold"/>
              </a:rPr>
              <a:t>1. Build awareness</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Introduce young people to the health implications of prolonged sedentary screen use.</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Help participants understand their own screen-time patterns.</a:t>
            </a:r>
          </a:p>
          <a:p>
            <a:pPr algn="just">
              <a:lnSpc>
                <a:spcPts val="3220"/>
              </a:lnSpc>
            </a:pPr>
            <a:endParaRPr lang="en-US" sz="2300">
              <a:solidFill>
                <a:srgbClr val="000000"/>
              </a:solidFill>
              <a:latin typeface="TT Interphases"/>
              <a:ea typeface="TT Interphases"/>
              <a:cs typeface="TT Interphases"/>
              <a:sym typeface="TT Interphases"/>
            </a:endParaRPr>
          </a:p>
          <a:p>
            <a:pPr algn="just">
              <a:lnSpc>
                <a:spcPts val="3220"/>
              </a:lnSpc>
            </a:pPr>
            <a:r>
              <a:rPr lang="en-US" sz="2300" b="1">
                <a:solidFill>
                  <a:srgbClr val="000000"/>
                </a:solidFill>
                <a:latin typeface="TT Interphases Bold"/>
                <a:ea typeface="TT Interphases Bold"/>
                <a:cs typeface="TT Interphases Bold"/>
                <a:sym typeface="TT Interphases Bold"/>
              </a:rPr>
              <a:t>2. Develop practical skills</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Teach participants how to monitor and manage recreational screen use.</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Introduce strategies for taking regular movement breaks.</a:t>
            </a:r>
          </a:p>
          <a:p>
            <a:pPr algn="just">
              <a:lnSpc>
                <a:spcPts val="3220"/>
              </a:lnSpc>
            </a:pPr>
            <a:endParaRPr lang="en-US" sz="2300">
              <a:solidFill>
                <a:srgbClr val="000000"/>
              </a:solidFill>
              <a:latin typeface="TT Interphases"/>
              <a:ea typeface="TT Interphases"/>
              <a:cs typeface="TT Interphases"/>
              <a:sym typeface="TT Interphases"/>
            </a:endParaRPr>
          </a:p>
          <a:p>
            <a:pPr algn="just">
              <a:lnSpc>
                <a:spcPts val="3220"/>
              </a:lnSpc>
            </a:pPr>
            <a:r>
              <a:rPr lang="en-US" sz="2300" b="1">
                <a:solidFill>
                  <a:srgbClr val="000000"/>
                </a:solidFill>
                <a:latin typeface="TT Interphases Bold"/>
                <a:ea typeface="TT Interphases Bold"/>
                <a:cs typeface="TT Interphases Bold"/>
                <a:sym typeface="TT Interphases Bold"/>
              </a:rPr>
              <a:t>3. Provide healthier alternatives</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Introduce free physical activities that can replace some recreational screen time.</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Encourage walking, sports, dancing, outdoor activities and active games.</a:t>
            </a:r>
          </a:p>
          <a:p>
            <a:pPr marL="496572" lvl="1" indent="-248286" algn="just">
              <a:lnSpc>
                <a:spcPts val="3220"/>
              </a:lnSpc>
              <a:buFont typeface="Arial"/>
              <a:buChar char="•"/>
            </a:pPr>
            <a:endParaRPr lang="en-US" sz="2300">
              <a:solidFill>
                <a:srgbClr val="000000"/>
              </a:solidFill>
              <a:latin typeface="TT Interphases"/>
              <a:ea typeface="TT Interphases"/>
              <a:cs typeface="TT Interphases"/>
              <a:sym typeface="TT Interphases"/>
            </a:endParaRPr>
          </a:p>
          <a:p>
            <a:pPr algn="just">
              <a:lnSpc>
                <a:spcPts val="3220"/>
              </a:lnSpc>
            </a:pPr>
            <a:r>
              <a:rPr lang="en-US" sz="2300" b="1">
                <a:solidFill>
                  <a:srgbClr val="000000"/>
                </a:solidFill>
                <a:latin typeface="TT Interphases Bold"/>
                <a:ea typeface="TT Interphases Bold"/>
                <a:cs typeface="TT Interphases Bold"/>
                <a:sym typeface="TT Interphases Bold"/>
              </a:rPr>
              <a:t>4. Strengthen motivation</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Use weekly challenges to make behaviour change achievable.</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Encourage peer participation rather than individual competition.</a:t>
            </a:r>
          </a:p>
          <a:p>
            <a:pPr algn="just">
              <a:lnSpc>
                <a:spcPts val="3220"/>
              </a:lnSpc>
            </a:pPr>
            <a:endParaRPr lang="en-US" sz="2300">
              <a:solidFill>
                <a:srgbClr val="000000"/>
              </a:solidFill>
              <a:latin typeface="TT Interphases"/>
              <a:ea typeface="TT Interphases"/>
              <a:cs typeface="TT Interphases"/>
              <a:sym typeface="TT Interphases"/>
            </a:endParaRPr>
          </a:p>
          <a:p>
            <a:pPr algn="just">
              <a:lnSpc>
                <a:spcPts val="3220"/>
              </a:lnSpc>
            </a:pPr>
            <a:r>
              <a:rPr lang="en-US" sz="2300" b="1">
                <a:solidFill>
                  <a:srgbClr val="000000"/>
                </a:solidFill>
                <a:latin typeface="TT Interphases Bold"/>
                <a:ea typeface="TT Interphases Bold"/>
                <a:cs typeface="TT Interphases Bold"/>
                <a:sym typeface="TT Interphases Bold"/>
              </a:rPr>
              <a:t>5. Maintain behaviour change</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Help participants identify which strategies worked best for them.</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Develop an individual four-week Digital Balance Plan.</a:t>
            </a:r>
          </a:p>
          <a:p>
            <a:pPr algn="just">
              <a:lnSpc>
                <a:spcPts val="3220"/>
              </a:lnSpc>
            </a:pPr>
            <a:endParaRPr lang="en-US" sz="2300">
              <a:solidFill>
                <a:srgbClr val="000000"/>
              </a:solidFill>
              <a:latin typeface="TT Interphases"/>
              <a:ea typeface="TT Interphases"/>
              <a:cs typeface="TT Interphases"/>
              <a:sym typeface="TT Interphases"/>
            </a:endParaRPr>
          </a:p>
          <a:p>
            <a:pPr algn="just">
              <a:lnSpc>
                <a:spcPts val="3220"/>
              </a:lnSpc>
              <a:spcBef>
                <a:spcPct val="0"/>
              </a:spcBef>
            </a:pPr>
            <a:endParaRPr lang="en-US" sz="2300">
              <a:solidFill>
                <a:srgbClr val="000000"/>
              </a:solidFill>
              <a:latin typeface="TT Interphases"/>
              <a:ea typeface="TT Interphases"/>
              <a:cs typeface="TT Interphases"/>
              <a:sym typeface="TT Interphases"/>
            </a:endParaRPr>
          </a:p>
        </p:txBody>
      </p:sp>
      <p:sp>
        <p:nvSpPr>
          <p:cNvPr id="14" name="TextBox 14"/>
          <p:cNvSpPr txBox="1"/>
          <p:nvPr/>
        </p:nvSpPr>
        <p:spPr>
          <a:xfrm>
            <a:off x="1328679" y="732722"/>
            <a:ext cx="10792453" cy="2092210"/>
          </a:xfrm>
          <a:prstGeom prst="rect">
            <a:avLst/>
          </a:prstGeom>
        </p:spPr>
        <p:txBody>
          <a:bodyPr lIns="0" tIns="0" rIns="0" bIns="0" rtlCol="0" anchor="t">
            <a:spAutoFit/>
          </a:bodyPr>
          <a:lstStyle/>
          <a:p>
            <a:pPr algn="l">
              <a:lnSpc>
                <a:spcPts val="5336"/>
              </a:lnSpc>
            </a:pPr>
            <a:r>
              <a:rPr lang="en-US" sz="5800">
                <a:solidFill>
                  <a:srgbClr val="000000"/>
                </a:solidFill>
                <a:latin typeface="Egyptian Slate"/>
                <a:ea typeface="Egyptian Slate"/>
                <a:cs typeface="Egyptian Slate"/>
                <a:sym typeface="Egyptian Slate"/>
              </a:rPr>
              <a:t>HOW THE INTERVENTION WILL CREATE CHANGE</a:t>
            </a:r>
          </a:p>
          <a:p>
            <a:pPr algn="l">
              <a:lnSpc>
                <a:spcPts val="5336"/>
              </a:lnSpc>
            </a:pPr>
            <a:endParaRPr lang="en-US" sz="5800">
              <a:solidFill>
                <a:srgbClr val="000000"/>
              </a:solidFill>
              <a:latin typeface="Egyptian Slate"/>
              <a:ea typeface="Egyptian Slate"/>
              <a:cs typeface="Egyptian Slate"/>
              <a:sym typeface="Egyptian Slate"/>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grpSp>
        <p:nvGrpSpPr>
          <p:cNvPr id="3" name="Group 3"/>
          <p:cNvGrpSpPr/>
          <p:nvPr/>
        </p:nvGrpSpPr>
        <p:grpSpPr>
          <a:xfrm rot="-3507688">
            <a:off x="15416319" y="-5591366"/>
            <a:ext cx="4580046" cy="12950259"/>
            <a:chOff x="0" y="0"/>
            <a:chExt cx="1206267" cy="3410768"/>
          </a:xfrm>
        </p:grpSpPr>
        <p:sp>
          <p:nvSpPr>
            <p:cNvPr id="4" name="Freeform 4"/>
            <p:cNvSpPr/>
            <p:nvPr/>
          </p:nvSpPr>
          <p:spPr>
            <a:xfrm>
              <a:off x="0" y="0"/>
              <a:ext cx="1206267" cy="3410768"/>
            </a:xfrm>
            <a:custGeom>
              <a:avLst/>
              <a:gdLst/>
              <a:ahLst/>
              <a:cxnLst/>
              <a:rect l="l" t="t" r="r" b="b"/>
              <a:pathLst>
                <a:path w="1206267" h="3410768">
                  <a:moveTo>
                    <a:pt x="0" y="0"/>
                  </a:moveTo>
                  <a:lnTo>
                    <a:pt x="1206267" y="0"/>
                  </a:lnTo>
                  <a:lnTo>
                    <a:pt x="1206267" y="3410768"/>
                  </a:lnTo>
                  <a:lnTo>
                    <a:pt x="0" y="3410768"/>
                  </a:lnTo>
                  <a:close/>
                </a:path>
              </a:pathLst>
            </a:custGeom>
            <a:solidFill>
              <a:srgbClr val="1DA95F"/>
            </a:solidFill>
          </p:spPr>
          <p:txBody>
            <a:bodyPr/>
            <a:lstStyle/>
            <a:p>
              <a:endParaRPr lang="en-PK"/>
            </a:p>
          </p:txBody>
        </p:sp>
        <p:sp>
          <p:nvSpPr>
            <p:cNvPr id="5" name="TextBox 5"/>
            <p:cNvSpPr txBox="1"/>
            <p:nvPr/>
          </p:nvSpPr>
          <p:spPr>
            <a:xfrm>
              <a:off x="0" y="-47625"/>
              <a:ext cx="1206267" cy="3458393"/>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10800000">
            <a:off x="13843227" y="19843"/>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7" name="Group 7"/>
          <p:cNvGrpSpPr/>
          <p:nvPr/>
        </p:nvGrpSpPr>
        <p:grpSpPr>
          <a:xfrm rot="-594882">
            <a:off x="11260641" y="-2656946"/>
            <a:ext cx="4454726" cy="445472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9" name="TextBox 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1666891" y="-1042227"/>
            <a:ext cx="2695591" cy="2476574"/>
          </a:xfrm>
          <a:custGeom>
            <a:avLst/>
            <a:gdLst/>
            <a:ahLst/>
            <a:cxnLst/>
            <a:rect l="l" t="t" r="r" b="b"/>
            <a:pathLst>
              <a:path w="2695591" h="2476574">
                <a:moveTo>
                  <a:pt x="0" y="0"/>
                </a:moveTo>
                <a:lnTo>
                  <a:pt x="2695591" y="0"/>
                </a:lnTo>
                <a:lnTo>
                  <a:pt x="2695591" y="2476574"/>
                </a:lnTo>
                <a:lnTo>
                  <a:pt x="0" y="2476574"/>
                </a:lnTo>
                <a:lnTo>
                  <a:pt x="0" y="0"/>
                </a:lnTo>
                <a:close/>
              </a:path>
            </a:pathLst>
          </a:custGeom>
          <a:blipFill>
            <a:blip>
              <a:alphaModFix amt="8999"/>
              <a:extLst>
                <a:ext uri="{96DAC541-7B7A-43D3-8B79-37D633B846F1}">
                  <asvg:svgBlip xmlns:asvg="http://schemas.microsoft.com/office/drawing/2016/SVG/main" r:embed="rId5"/>
                </a:ext>
              </a:extLst>
            </a:blip>
            <a:stretch>
              <a:fillRect/>
            </a:stretch>
          </a:blipFill>
        </p:spPr>
        <p:txBody>
          <a:bodyPr/>
          <a:lstStyle/>
          <a:p>
            <a:endParaRPr lang="en-PK"/>
          </a:p>
        </p:txBody>
      </p:sp>
      <p:sp>
        <p:nvSpPr>
          <p:cNvPr id="11" name="Freeform 11"/>
          <p:cNvSpPr/>
          <p:nvPr/>
        </p:nvSpPr>
        <p:spPr>
          <a:xfrm>
            <a:off x="-2019227" y="7677467"/>
            <a:ext cx="3686159" cy="2382180"/>
          </a:xfrm>
          <a:custGeom>
            <a:avLst/>
            <a:gdLst/>
            <a:ahLst/>
            <a:cxnLst/>
            <a:rect l="l" t="t" r="r" b="b"/>
            <a:pathLst>
              <a:path w="3686159" h="2382180">
                <a:moveTo>
                  <a:pt x="0" y="0"/>
                </a:moveTo>
                <a:lnTo>
                  <a:pt x="3686159" y="0"/>
                </a:lnTo>
                <a:lnTo>
                  <a:pt x="3686159" y="2382180"/>
                </a:lnTo>
                <a:lnTo>
                  <a:pt x="0" y="2382180"/>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12" name="Freeform 12"/>
          <p:cNvSpPr/>
          <p:nvPr/>
        </p:nvSpPr>
        <p:spPr>
          <a:xfrm rot="5400000" flipV="1">
            <a:off x="-99107" y="9585204"/>
            <a:ext cx="794105" cy="948185"/>
          </a:xfrm>
          <a:custGeom>
            <a:avLst/>
            <a:gdLst/>
            <a:ahLst/>
            <a:cxnLst/>
            <a:rect l="l" t="t" r="r" b="b"/>
            <a:pathLst>
              <a:path w="794105" h="948185">
                <a:moveTo>
                  <a:pt x="0" y="948185"/>
                </a:moveTo>
                <a:lnTo>
                  <a:pt x="794105" y="948185"/>
                </a:lnTo>
                <a:lnTo>
                  <a:pt x="794105" y="0"/>
                </a:lnTo>
                <a:lnTo>
                  <a:pt x="0" y="0"/>
                </a:lnTo>
                <a:lnTo>
                  <a:pt x="0" y="948185"/>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3" name="TextBox 13"/>
          <p:cNvSpPr txBox="1"/>
          <p:nvPr/>
        </p:nvSpPr>
        <p:spPr>
          <a:xfrm>
            <a:off x="1178690" y="2534046"/>
            <a:ext cx="15930621" cy="7700645"/>
          </a:xfrm>
          <a:prstGeom prst="rect">
            <a:avLst/>
          </a:prstGeom>
        </p:spPr>
        <p:txBody>
          <a:bodyPr lIns="0" tIns="0" rIns="0" bIns="0" rtlCol="0" anchor="t">
            <a:spAutoFit/>
          </a:bodyPr>
          <a:lstStyle/>
          <a:p>
            <a:pPr algn="just">
              <a:lnSpc>
                <a:spcPts val="3220"/>
              </a:lnSpc>
            </a:pPr>
            <a:r>
              <a:rPr lang="en-US" sz="2300" b="1">
                <a:solidFill>
                  <a:srgbClr val="000000"/>
                </a:solidFill>
                <a:latin typeface="TT Interphases Bold"/>
                <a:ea typeface="TT Interphases Bold"/>
                <a:cs typeface="TT Interphases Bold"/>
                <a:sym typeface="TT Interphases Bold"/>
              </a:rPr>
              <a:t>Implementation</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The campaign will be delivered primarily through secondary schools and local youth settings.</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Each weekly session will last approximately 30–40 minutes.</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School staff and youth workers will support delivery and encourage participation.</a:t>
            </a:r>
          </a:p>
          <a:p>
            <a:pPr algn="just">
              <a:lnSpc>
                <a:spcPts val="3220"/>
              </a:lnSpc>
            </a:pPr>
            <a:endParaRPr lang="en-US" sz="2300">
              <a:solidFill>
                <a:srgbClr val="000000"/>
              </a:solidFill>
              <a:latin typeface="TT Interphases"/>
              <a:ea typeface="TT Interphases"/>
              <a:cs typeface="TT Interphases"/>
              <a:sym typeface="TT Interphases"/>
            </a:endParaRPr>
          </a:p>
          <a:p>
            <a:pPr algn="just">
              <a:lnSpc>
                <a:spcPts val="3220"/>
              </a:lnSpc>
            </a:pPr>
            <a:r>
              <a:rPr lang="en-US" sz="2300" b="1">
                <a:solidFill>
                  <a:srgbClr val="000000"/>
                </a:solidFill>
                <a:latin typeface="TT Interphases Bold"/>
                <a:ea typeface="TT Interphases Bold"/>
                <a:cs typeface="TT Interphases Bold"/>
                <a:sym typeface="TT Interphases Bold"/>
              </a:rPr>
              <a:t>Safeguarding</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Appropriate parental/carer consent and young-person assent will be obtained where required.</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Participation will be voluntary and young people can withdraw according to the agreed programme procedures.</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Individual screen-time results will remain confidential.</a:t>
            </a:r>
          </a:p>
          <a:p>
            <a:pPr algn="just">
              <a:lnSpc>
                <a:spcPts val="3220"/>
              </a:lnSpc>
            </a:pPr>
            <a:endParaRPr lang="en-US" sz="2300">
              <a:solidFill>
                <a:srgbClr val="000000"/>
              </a:solidFill>
              <a:latin typeface="TT Interphases"/>
              <a:ea typeface="TT Interphases"/>
              <a:cs typeface="TT Interphases"/>
              <a:sym typeface="TT Interphases"/>
            </a:endParaRPr>
          </a:p>
          <a:p>
            <a:pPr algn="just">
              <a:lnSpc>
                <a:spcPts val="3220"/>
              </a:lnSpc>
            </a:pPr>
            <a:r>
              <a:rPr lang="en-US" sz="2300" b="1">
                <a:solidFill>
                  <a:srgbClr val="000000"/>
                </a:solidFill>
                <a:latin typeface="TT Interphases Bold"/>
                <a:ea typeface="TT Interphases Bold"/>
                <a:cs typeface="TT Interphases Bold"/>
                <a:sym typeface="TT Interphases Bold"/>
              </a:rPr>
              <a:t>Ethical approach</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Respect young people's privacy and autonomy.</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Avoid fear-based messages.</a:t>
            </a:r>
          </a:p>
          <a:p>
            <a:pPr marL="496572" lvl="1" indent="-248286" algn="just">
              <a:lnSpc>
                <a:spcPts val="3220"/>
              </a:lnSpc>
              <a:buFont typeface="Arial"/>
              <a:buChar char="•"/>
            </a:pPr>
            <a:r>
              <a:rPr lang="en-US" sz="2300">
                <a:solidFill>
                  <a:srgbClr val="000000"/>
                </a:solidFill>
                <a:latin typeface="TT Interphases"/>
                <a:ea typeface="TT Interphases"/>
                <a:cs typeface="TT Interphases"/>
                <a:sym typeface="TT Interphases"/>
              </a:rPr>
              <a:t>Avoid blaming young people or their families.</a:t>
            </a:r>
          </a:p>
          <a:p>
            <a:pPr algn="just">
              <a:lnSpc>
                <a:spcPts val="3220"/>
              </a:lnSpc>
            </a:pPr>
            <a:endParaRPr lang="en-US" sz="2300">
              <a:solidFill>
                <a:srgbClr val="000000"/>
              </a:solidFill>
              <a:latin typeface="TT Interphases"/>
              <a:ea typeface="TT Interphases"/>
              <a:cs typeface="TT Interphases"/>
              <a:sym typeface="TT Interphases"/>
            </a:endParaRPr>
          </a:p>
          <a:p>
            <a:pPr algn="just">
              <a:lnSpc>
                <a:spcPts val="3220"/>
              </a:lnSpc>
            </a:pPr>
            <a:endParaRPr lang="en-US" sz="2300">
              <a:solidFill>
                <a:srgbClr val="000000"/>
              </a:solidFill>
              <a:latin typeface="TT Interphases"/>
              <a:ea typeface="TT Interphases"/>
              <a:cs typeface="TT Interphases"/>
              <a:sym typeface="TT Interphases"/>
            </a:endParaRPr>
          </a:p>
          <a:p>
            <a:pPr algn="just">
              <a:lnSpc>
                <a:spcPts val="3220"/>
              </a:lnSpc>
            </a:pPr>
            <a:r>
              <a:rPr lang="en-US" sz="2300" b="1" u="sng">
                <a:solidFill>
                  <a:srgbClr val="000000"/>
                </a:solidFill>
                <a:latin typeface="TT Interphases Bold"/>
                <a:ea typeface="TT Interphases Bold"/>
                <a:cs typeface="TT Interphases Bold"/>
                <a:sym typeface="TT Interphases Bold"/>
              </a:rPr>
              <a:t>Core principle</a:t>
            </a:r>
          </a:p>
          <a:p>
            <a:pPr algn="just">
              <a:lnSpc>
                <a:spcPts val="3640"/>
              </a:lnSpc>
            </a:pPr>
            <a:r>
              <a:rPr lang="en-US" sz="2600" b="1" i="1">
                <a:solidFill>
                  <a:srgbClr val="000000"/>
                </a:solidFill>
                <a:latin typeface="TT Interphases Bold Italics"/>
                <a:ea typeface="TT Interphases Bold Italics"/>
                <a:cs typeface="TT Interphases Bold Italics"/>
                <a:sym typeface="TT Interphases Bold Italics"/>
              </a:rPr>
              <a:t>“Support healthier choices, do not punish unhealthy habits.”</a:t>
            </a:r>
          </a:p>
          <a:p>
            <a:pPr algn="just">
              <a:lnSpc>
                <a:spcPts val="3640"/>
              </a:lnSpc>
              <a:spcBef>
                <a:spcPct val="0"/>
              </a:spcBef>
            </a:pPr>
            <a:endParaRPr lang="en-US" sz="2600" b="1" i="1">
              <a:solidFill>
                <a:srgbClr val="000000"/>
              </a:solidFill>
              <a:latin typeface="TT Interphases Bold Italics"/>
              <a:ea typeface="TT Interphases Bold Italics"/>
              <a:cs typeface="TT Interphases Bold Italics"/>
              <a:sym typeface="TT Interphases Bold Italics"/>
            </a:endParaRPr>
          </a:p>
        </p:txBody>
      </p:sp>
      <p:sp>
        <p:nvSpPr>
          <p:cNvPr id="14" name="TextBox 14"/>
          <p:cNvSpPr txBox="1"/>
          <p:nvPr/>
        </p:nvSpPr>
        <p:spPr>
          <a:xfrm>
            <a:off x="1328679" y="723197"/>
            <a:ext cx="10792453" cy="1912506"/>
          </a:xfrm>
          <a:prstGeom prst="rect">
            <a:avLst/>
          </a:prstGeom>
        </p:spPr>
        <p:txBody>
          <a:bodyPr lIns="0" tIns="0" rIns="0" bIns="0" rtlCol="0" anchor="t">
            <a:spAutoFit/>
          </a:bodyPr>
          <a:lstStyle/>
          <a:p>
            <a:pPr algn="l">
              <a:lnSpc>
                <a:spcPts val="4876"/>
              </a:lnSpc>
            </a:pPr>
            <a:r>
              <a:rPr lang="en-US" sz="5300">
                <a:solidFill>
                  <a:srgbClr val="000000"/>
                </a:solidFill>
                <a:latin typeface="Egyptian Slate"/>
                <a:ea typeface="Egyptian Slate"/>
                <a:cs typeface="Egyptian Slate"/>
                <a:sym typeface="Egyptian Slate"/>
              </a:rPr>
              <a:t>IMPLEMENTATION, SAFEGUARDING AND ETHICAL CONSIDERATIONS</a:t>
            </a:r>
          </a:p>
          <a:p>
            <a:pPr algn="l">
              <a:lnSpc>
                <a:spcPts val="4876"/>
              </a:lnSpc>
            </a:pPr>
            <a:endParaRPr lang="en-US" sz="5300">
              <a:solidFill>
                <a:srgbClr val="000000"/>
              </a:solidFill>
              <a:latin typeface="Egyptian Slate"/>
              <a:ea typeface="Egyptian Slate"/>
              <a:cs typeface="Egyptian Slate"/>
              <a:sym typeface="Egyptian Slate"/>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grpSp>
        <p:nvGrpSpPr>
          <p:cNvPr id="3" name="Group 3"/>
          <p:cNvGrpSpPr/>
          <p:nvPr/>
        </p:nvGrpSpPr>
        <p:grpSpPr>
          <a:xfrm rot="-3507688">
            <a:off x="15416319" y="-5591366"/>
            <a:ext cx="4580046" cy="12950259"/>
            <a:chOff x="0" y="0"/>
            <a:chExt cx="1206267" cy="3410768"/>
          </a:xfrm>
        </p:grpSpPr>
        <p:sp>
          <p:nvSpPr>
            <p:cNvPr id="4" name="Freeform 4"/>
            <p:cNvSpPr/>
            <p:nvPr/>
          </p:nvSpPr>
          <p:spPr>
            <a:xfrm>
              <a:off x="0" y="0"/>
              <a:ext cx="1206267" cy="3410768"/>
            </a:xfrm>
            <a:custGeom>
              <a:avLst/>
              <a:gdLst/>
              <a:ahLst/>
              <a:cxnLst/>
              <a:rect l="l" t="t" r="r" b="b"/>
              <a:pathLst>
                <a:path w="1206267" h="3410768">
                  <a:moveTo>
                    <a:pt x="0" y="0"/>
                  </a:moveTo>
                  <a:lnTo>
                    <a:pt x="1206267" y="0"/>
                  </a:lnTo>
                  <a:lnTo>
                    <a:pt x="1206267" y="3410768"/>
                  </a:lnTo>
                  <a:lnTo>
                    <a:pt x="0" y="3410768"/>
                  </a:lnTo>
                  <a:close/>
                </a:path>
              </a:pathLst>
            </a:custGeom>
            <a:solidFill>
              <a:srgbClr val="1DA95F"/>
            </a:solidFill>
          </p:spPr>
          <p:txBody>
            <a:bodyPr/>
            <a:lstStyle/>
            <a:p>
              <a:endParaRPr lang="en-PK"/>
            </a:p>
          </p:txBody>
        </p:sp>
        <p:sp>
          <p:nvSpPr>
            <p:cNvPr id="5" name="TextBox 5"/>
            <p:cNvSpPr txBox="1"/>
            <p:nvPr/>
          </p:nvSpPr>
          <p:spPr>
            <a:xfrm>
              <a:off x="0" y="-47625"/>
              <a:ext cx="1206267" cy="3458393"/>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rot="1975322">
            <a:off x="13656262" y="-289922"/>
            <a:ext cx="791920" cy="12950259"/>
            <a:chOff x="0" y="0"/>
            <a:chExt cx="208572" cy="3410768"/>
          </a:xfrm>
        </p:grpSpPr>
        <p:sp>
          <p:nvSpPr>
            <p:cNvPr id="7" name="Freeform 7"/>
            <p:cNvSpPr/>
            <p:nvPr/>
          </p:nvSpPr>
          <p:spPr>
            <a:xfrm>
              <a:off x="0" y="0"/>
              <a:ext cx="208572" cy="3410768"/>
            </a:xfrm>
            <a:custGeom>
              <a:avLst/>
              <a:gdLst/>
              <a:ahLst/>
              <a:cxnLst/>
              <a:rect l="l" t="t" r="r" b="b"/>
              <a:pathLst>
                <a:path w="208572" h="3410768">
                  <a:moveTo>
                    <a:pt x="0" y="0"/>
                  </a:moveTo>
                  <a:lnTo>
                    <a:pt x="208572" y="0"/>
                  </a:lnTo>
                  <a:lnTo>
                    <a:pt x="208572" y="3410768"/>
                  </a:lnTo>
                  <a:lnTo>
                    <a:pt x="0" y="3410768"/>
                  </a:lnTo>
                  <a:close/>
                </a:path>
              </a:pathLst>
            </a:custGeom>
            <a:solidFill>
              <a:srgbClr val="BEEF7C"/>
            </a:solidFill>
          </p:spPr>
          <p:txBody>
            <a:bodyPr/>
            <a:lstStyle/>
            <a:p>
              <a:endParaRPr lang="en-PK"/>
            </a:p>
          </p:txBody>
        </p:sp>
        <p:sp>
          <p:nvSpPr>
            <p:cNvPr id="8" name="TextBox 8"/>
            <p:cNvSpPr txBox="1"/>
            <p:nvPr/>
          </p:nvSpPr>
          <p:spPr>
            <a:xfrm>
              <a:off x="0" y="-47625"/>
              <a:ext cx="208572" cy="3458393"/>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rot="-5400000">
            <a:off x="13503785" y="5502785"/>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10" name="Freeform 10"/>
          <p:cNvSpPr/>
          <p:nvPr/>
        </p:nvSpPr>
        <p:spPr>
          <a:xfrm rot="-10800000">
            <a:off x="13843227" y="19843"/>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11" name="Freeform 11"/>
          <p:cNvSpPr/>
          <p:nvPr/>
        </p:nvSpPr>
        <p:spPr>
          <a:xfrm rot="-5400000">
            <a:off x="11399176" y="1028700"/>
            <a:ext cx="9109648" cy="9464569"/>
          </a:xfrm>
          <a:custGeom>
            <a:avLst/>
            <a:gdLst/>
            <a:ahLst/>
            <a:cxnLst/>
            <a:rect l="l" t="t" r="r" b="b"/>
            <a:pathLst>
              <a:path w="9109648" h="9464569">
                <a:moveTo>
                  <a:pt x="0" y="0"/>
                </a:moveTo>
                <a:lnTo>
                  <a:pt x="9109648" y="0"/>
                </a:lnTo>
                <a:lnTo>
                  <a:pt x="9109648" y="9464569"/>
                </a:lnTo>
                <a:lnTo>
                  <a:pt x="0" y="9464569"/>
                </a:lnTo>
                <a:lnTo>
                  <a:pt x="0" y="0"/>
                </a:lnTo>
                <a:close/>
              </a:path>
            </a:pathLst>
          </a:custGeom>
          <a:blipFill>
            <a:blip>
              <a:alphaModFix amt="80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PK"/>
          </a:p>
        </p:txBody>
      </p:sp>
      <p:grpSp>
        <p:nvGrpSpPr>
          <p:cNvPr id="12" name="Group 12"/>
          <p:cNvGrpSpPr/>
          <p:nvPr/>
        </p:nvGrpSpPr>
        <p:grpSpPr>
          <a:xfrm>
            <a:off x="12421111" y="2253730"/>
            <a:ext cx="6835951" cy="6835951"/>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PK"/>
            </a:p>
          </p:txBody>
        </p:sp>
        <p:sp>
          <p:nvSpPr>
            <p:cNvPr id="14" name="TextBox 1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12713899" y="2546518"/>
            <a:ext cx="6250377" cy="6250377"/>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a:stretch>
            </a:blipFill>
          </p:spPr>
          <p:txBody>
            <a:bodyPr/>
            <a:lstStyle/>
            <a:p>
              <a:endParaRPr lang="en-PK"/>
            </a:p>
          </p:txBody>
        </p:sp>
      </p:grpSp>
      <p:grpSp>
        <p:nvGrpSpPr>
          <p:cNvPr id="17" name="Group 17"/>
          <p:cNvGrpSpPr/>
          <p:nvPr/>
        </p:nvGrpSpPr>
        <p:grpSpPr>
          <a:xfrm rot="-594882">
            <a:off x="9950490" y="8517134"/>
            <a:ext cx="4454726" cy="4454726"/>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19" name="TextBox 1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rot="-594882">
            <a:off x="11260641" y="-2656946"/>
            <a:ext cx="4454726" cy="4454726"/>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22" name="TextBox 22"/>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23" name="Freeform 23"/>
          <p:cNvSpPr/>
          <p:nvPr/>
        </p:nvSpPr>
        <p:spPr>
          <a:xfrm>
            <a:off x="-1666891" y="-1042227"/>
            <a:ext cx="2695591" cy="2476574"/>
          </a:xfrm>
          <a:custGeom>
            <a:avLst/>
            <a:gdLst/>
            <a:ahLst/>
            <a:cxnLst/>
            <a:rect l="l" t="t" r="r" b="b"/>
            <a:pathLst>
              <a:path w="2695591" h="2476574">
                <a:moveTo>
                  <a:pt x="0" y="0"/>
                </a:moveTo>
                <a:lnTo>
                  <a:pt x="2695591" y="0"/>
                </a:lnTo>
                <a:lnTo>
                  <a:pt x="2695591" y="2476574"/>
                </a:lnTo>
                <a:lnTo>
                  <a:pt x="0" y="2476574"/>
                </a:lnTo>
                <a:lnTo>
                  <a:pt x="0" y="0"/>
                </a:lnTo>
                <a:close/>
              </a:path>
            </a:pathLst>
          </a:custGeom>
          <a:blipFill>
            <a:blip>
              <a:alphaModFix amt="8999"/>
              <a:extLst>
                <a:ext uri="{96DAC541-7B7A-43D3-8B79-37D633B846F1}">
                  <asvg:svgBlip xmlns:asvg="http://schemas.microsoft.com/office/drawing/2016/SVG/main" r:embed="rId7"/>
                </a:ext>
              </a:extLst>
            </a:blip>
            <a:stretch>
              <a:fillRect/>
            </a:stretch>
          </a:blipFill>
        </p:spPr>
        <p:txBody>
          <a:bodyPr/>
          <a:lstStyle/>
          <a:p>
            <a:endParaRPr lang="en-PK"/>
          </a:p>
        </p:txBody>
      </p:sp>
      <p:sp>
        <p:nvSpPr>
          <p:cNvPr id="24" name="Freeform 24"/>
          <p:cNvSpPr/>
          <p:nvPr/>
        </p:nvSpPr>
        <p:spPr>
          <a:xfrm>
            <a:off x="-2019227" y="7677467"/>
            <a:ext cx="3686159" cy="2382180"/>
          </a:xfrm>
          <a:custGeom>
            <a:avLst/>
            <a:gdLst/>
            <a:ahLst/>
            <a:cxnLst/>
            <a:rect l="l" t="t" r="r" b="b"/>
            <a:pathLst>
              <a:path w="3686159" h="2382180">
                <a:moveTo>
                  <a:pt x="0" y="0"/>
                </a:moveTo>
                <a:lnTo>
                  <a:pt x="3686159" y="0"/>
                </a:lnTo>
                <a:lnTo>
                  <a:pt x="3686159" y="2382180"/>
                </a:lnTo>
                <a:lnTo>
                  <a:pt x="0" y="2382180"/>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25" name="Freeform 25"/>
          <p:cNvSpPr/>
          <p:nvPr/>
        </p:nvSpPr>
        <p:spPr>
          <a:xfrm rot="5400000" flipV="1">
            <a:off x="-99107" y="9585204"/>
            <a:ext cx="794105" cy="948185"/>
          </a:xfrm>
          <a:custGeom>
            <a:avLst/>
            <a:gdLst/>
            <a:ahLst/>
            <a:cxnLst/>
            <a:rect l="l" t="t" r="r" b="b"/>
            <a:pathLst>
              <a:path w="794105" h="948185">
                <a:moveTo>
                  <a:pt x="0" y="948185"/>
                </a:moveTo>
                <a:lnTo>
                  <a:pt x="794105" y="948185"/>
                </a:lnTo>
                <a:lnTo>
                  <a:pt x="794105" y="0"/>
                </a:lnTo>
                <a:lnTo>
                  <a:pt x="0" y="0"/>
                </a:lnTo>
                <a:lnTo>
                  <a:pt x="0" y="948185"/>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PK"/>
          </a:p>
        </p:txBody>
      </p:sp>
      <p:sp>
        <p:nvSpPr>
          <p:cNvPr id="26" name="TextBox 26"/>
          <p:cNvSpPr txBox="1"/>
          <p:nvPr/>
        </p:nvSpPr>
        <p:spPr>
          <a:xfrm>
            <a:off x="1028700" y="2498893"/>
            <a:ext cx="10730525" cy="7296785"/>
          </a:xfrm>
          <a:prstGeom prst="rect">
            <a:avLst/>
          </a:prstGeom>
        </p:spPr>
        <p:txBody>
          <a:bodyPr lIns="0" tIns="0" rIns="0" bIns="0" rtlCol="0" anchor="t">
            <a:spAutoFit/>
          </a:bodyPr>
          <a:lstStyle/>
          <a:p>
            <a:pPr algn="l">
              <a:lnSpc>
                <a:spcPts val="3640"/>
              </a:lnSpc>
            </a:pPr>
            <a:r>
              <a:rPr lang="en-US" sz="2600" b="1">
                <a:solidFill>
                  <a:srgbClr val="000000"/>
                </a:solidFill>
                <a:latin typeface="TT Interphases Bold"/>
                <a:ea typeface="TT Interphases Bold"/>
                <a:cs typeface="TT Interphases Bold"/>
                <a:sym typeface="TT Interphases Bold"/>
              </a:rPr>
              <a:t>SWITCH 60:</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The campaign is not “STOP USING YOUR PHONE.”</a:t>
            </a:r>
          </a:p>
          <a:p>
            <a:pPr algn="l">
              <a:lnSpc>
                <a:spcPts val="3640"/>
              </a:lnSpc>
            </a:pPr>
            <a:r>
              <a:rPr lang="en-US" sz="2600">
                <a:solidFill>
                  <a:srgbClr val="000000"/>
                </a:solidFill>
                <a:latin typeface="TT Interphases"/>
                <a:ea typeface="TT Interphases"/>
                <a:cs typeface="TT Interphases"/>
                <a:sym typeface="TT Interphases"/>
              </a:rPr>
              <a:t>Instead:</a:t>
            </a:r>
          </a:p>
          <a:p>
            <a:pPr algn="l">
              <a:lnSpc>
                <a:spcPts val="3640"/>
              </a:lnSpc>
            </a:pPr>
            <a:r>
              <a:rPr lang="en-US" sz="2600" b="1">
                <a:solidFill>
                  <a:srgbClr val="000000"/>
                </a:solidFill>
                <a:latin typeface="TT Interphases Bold"/>
                <a:ea typeface="TT Interphases Bold"/>
                <a:cs typeface="TT Interphases Bold"/>
                <a:sym typeface="TT Interphases Bold"/>
              </a:rPr>
              <a:t>NOTICE → SWITCH → MOVE → SLEEP → REPEAT</a:t>
            </a:r>
          </a:p>
          <a:p>
            <a:pPr algn="l">
              <a:lnSpc>
                <a:spcPts val="3640"/>
              </a:lnSpc>
            </a:pPr>
            <a:r>
              <a:rPr lang="en-US" sz="2600">
                <a:solidFill>
                  <a:srgbClr val="000000"/>
                </a:solidFill>
                <a:latin typeface="TT Interphases"/>
                <a:ea typeface="TT Interphases"/>
                <a:cs typeface="TT Interphases"/>
                <a:sym typeface="TT Interphases"/>
              </a:rPr>
              <a:t>Participants learn how to identify unnecessary screen use and switch some of that time towards movement, social activities and healthy sleep routines.</a:t>
            </a:r>
          </a:p>
          <a:p>
            <a:pPr algn="l">
              <a:lnSpc>
                <a:spcPts val="3640"/>
              </a:lnSpc>
            </a:pPr>
            <a:r>
              <a:rPr lang="en-US" sz="2600" b="1">
                <a:solidFill>
                  <a:srgbClr val="000000"/>
                </a:solidFill>
                <a:latin typeface="TT Interphases Bold"/>
                <a:ea typeface="TT Interphases Bold"/>
                <a:cs typeface="TT Interphases Bold"/>
                <a:sym typeface="TT Interphases Bold"/>
              </a:rPr>
              <a:t>Format</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School-based weekly session</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30–40 minutes per session</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Home challenge</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Weekly digital tracker</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Peer activities</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Parent/carer involvement</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Free alternatives to screen use</a:t>
            </a:r>
          </a:p>
          <a:p>
            <a:pPr algn="l">
              <a:lnSpc>
                <a:spcPts val="3640"/>
              </a:lnSpc>
              <a:spcBef>
                <a:spcPct val="0"/>
              </a:spcBef>
            </a:pPr>
            <a:endParaRPr lang="en-US" sz="2600">
              <a:solidFill>
                <a:srgbClr val="000000"/>
              </a:solidFill>
              <a:latin typeface="TT Interphases"/>
              <a:ea typeface="TT Interphases"/>
              <a:cs typeface="TT Interphases"/>
              <a:sym typeface="TT Interphases"/>
            </a:endParaRPr>
          </a:p>
        </p:txBody>
      </p:sp>
      <p:sp>
        <p:nvSpPr>
          <p:cNvPr id="27" name="TextBox 27"/>
          <p:cNvSpPr txBox="1"/>
          <p:nvPr/>
        </p:nvSpPr>
        <p:spPr>
          <a:xfrm>
            <a:off x="1385401" y="753786"/>
            <a:ext cx="10792453" cy="1113027"/>
          </a:xfrm>
          <a:prstGeom prst="rect">
            <a:avLst/>
          </a:prstGeom>
        </p:spPr>
        <p:txBody>
          <a:bodyPr lIns="0" tIns="0" rIns="0" bIns="0" rtlCol="0" anchor="t">
            <a:spAutoFit/>
          </a:bodyPr>
          <a:lstStyle/>
          <a:p>
            <a:pPr algn="l">
              <a:lnSpc>
                <a:spcPts val="8095"/>
              </a:lnSpc>
            </a:pPr>
            <a:r>
              <a:rPr lang="en-US" sz="8799">
                <a:solidFill>
                  <a:srgbClr val="000000"/>
                </a:solidFill>
                <a:latin typeface="Egyptian Slate"/>
                <a:ea typeface="Egyptian Slate"/>
                <a:cs typeface="Egyptian Slate"/>
                <a:sym typeface="Egyptian Slate"/>
              </a:rPr>
              <a:t>TASK 2: CAMPAIGN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grpSp>
        <p:nvGrpSpPr>
          <p:cNvPr id="3" name="Group 3"/>
          <p:cNvGrpSpPr/>
          <p:nvPr/>
        </p:nvGrpSpPr>
        <p:grpSpPr>
          <a:xfrm rot="-3507688">
            <a:off x="15416319" y="-5591366"/>
            <a:ext cx="4580046" cy="12950259"/>
            <a:chOff x="0" y="0"/>
            <a:chExt cx="1206267" cy="3410768"/>
          </a:xfrm>
        </p:grpSpPr>
        <p:sp>
          <p:nvSpPr>
            <p:cNvPr id="4" name="Freeform 4"/>
            <p:cNvSpPr/>
            <p:nvPr/>
          </p:nvSpPr>
          <p:spPr>
            <a:xfrm>
              <a:off x="0" y="0"/>
              <a:ext cx="1206267" cy="3410768"/>
            </a:xfrm>
            <a:custGeom>
              <a:avLst/>
              <a:gdLst/>
              <a:ahLst/>
              <a:cxnLst/>
              <a:rect l="l" t="t" r="r" b="b"/>
              <a:pathLst>
                <a:path w="1206267" h="3410768">
                  <a:moveTo>
                    <a:pt x="0" y="0"/>
                  </a:moveTo>
                  <a:lnTo>
                    <a:pt x="1206267" y="0"/>
                  </a:lnTo>
                  <a:lnTo>
                    <a:pt x="1206267" y="3410768"/>
                  </a:lnTo>
                  <a:lnTo>
                    <a:pt x="0" y="3410768"/>
                  </a:lnTo>
                  <a:close/>
                </a:path>
              </a:pathLst>
            </a:custGeom>
            <a:solidFill>
              <a:srgbClr val="1DA95F"/>
            </a:solidFill>
          </p:spPr>
          <p:txBody>
            <a:bodyPr/>
            <a:lstStyle/>
            <a:p>
              <a:endParaRPr lang="en-PK"/>
            </a:p>
          </p:txBody>
        </p:sp>
        <p:sp>
          <p:nvSpPr>
            <p:cNvPr id="5" name="TextBox 5"/>
            <p:cNvSpPr txBox="1"/>
            <p:nvPr/>
          </p:nvSpPr>
          <p:spPr>
            <a:xfrm>
              <a:off x="0" y="-47625"/>
              <a:ext cx="1206267" cy="3458393"/>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rot="1975322">
            <a:off x="13656262" y="-289922"/>
            <a:ext cx="791920" cy="12950259"/>
            <a:chOff x="0" y="0"/>
            <a:chExt cx="208572" cy="3410768"/>
          </a:xfrm>
        </p:grpSpPr>
        <p:sp>
          <p:nvSpPr>
            <p:cNvPr id="7" name="Freeform 7"/>
            <p:cNvSpPr/>
            <p:nvPr/>
          </p:nvSpPr>
          <p:spPr>
            <a:xfrm>
              <a:off x="0" y="0"/>
              <a:ext cx="208572" cy="3410768"/>
            </a:xfrm>
            <a:custGeom>
              <a:avLst/>
              <a:gdLst/>
              <a:ahLst/>
              <a:cxnLst/>
              <a:rect l="l" t="t" r="r" b="b"/>
              <a:pathLst>
                <a:path w="208572" h="3410768">
                  <a:moveTo>
                    <a:pt x="0" y="0"/>
                  </a:moveTo>
                  <a:lnTo>
                    <a:pt x="208572" y="0"/>
                  </a:lnTo>
                  <a:lnTo>
                    <a:pt x="208572" y="3410768"/>
                  </a:lnTo>
                  <a:lnTo>
                    <a:pt x="0" y="3410768"/>
                  </a:lnTo>
                  <a:close/>
                </a:path>
              </a:pathLst>
            </a:custGeom>
            <a:solidFill>
              <a:srgbClr val="BEEF7C"/>
            </a:solidFill>
          </p:spPr>
          <p:txBody>
            <a:bodyPr/>
            <a:lstStyle/>
            <a:p>
              <a:endParaRPr lang="en-PK"/>
            </a:p>
          </p:txBody>
        </p:sp>
        <p:sp>
          <p:nvSpPr>
            <p:cNvPr id="8" name="TextBox 8"/>
            <p:cNvSpPr txBox="1"/>
            <p:nvPr/>
          </p:nvSpPr>
          <p:spPr>
            <a:xfrm>
              <a:off x="0" y="-47625"/>
              <a:ext cx="208572" cy="3458393"/>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rot="-5400000">
            <a:off x="13503785" y="5502785"/>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10" name="Freeform 10"/>
          <p:cNvSpPr/>
          <p:nvPr/>
        </p:nvSpPr>
        <p:spPr>
          <a:xfrm rot="-10800000">
            <a:off x="13843227" y="19843"/>
            <a:ext cx="4444773"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11" name="Freeform 11"/>
          <p:cNvSpPr/>
          <p:nvPr/>
        </p:nvSpPr>
        <p:spPr>
          <a:xfrm rot="-5400000">
            <a:off x="11399176" y="1028700"/>
            <a:ext cx="9109648" cy="9464569"/>
          </a:xfrm>
          <a:custGeom>
            <a:avLst/>
            <a:gdLst/>
            <a:ahLst/>
            <a:cxnLst/>
            <a:rect l="l" t="t" r="r" b="b"/>
            <a:pathLst>
              <a:path w="9109648" h="9464569">
                <a:moveTo>
                  <a:pt x="0" y="0"/>
                </a:moveTo>
                <a:lnTo>
                  <a:pt x="9109648" y="0"/>
                </a:lnTo>
                <a:lnTo>
                  <a:pt x="9109648" y="9464569"/>
                </a:lnTo>
                <a:lnTo>
                  <a:pt x="0" y="9464569"/>
                </a:lnTo>
                <a:lnTo>
                  <a:pt x="0" y="0"/>
                </a:lnTo>
                <a:close/>
              </a:path>
            </a:pathLst>
          </a:custGeom>
          <a:blipFill>
            <a:blip>
              <a:alphaModFix amt="80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PK"/>
          </a:p>
        </p:txBody>
      </p:sp>
      <p:grpSp>
        <p:nvGrpSpPr>
          <p:cNvPr id="12" name="Group 12"/>
          <p:cNvGrpSpPr/>
          <p:nvPr/>
        </p:nvGrpSpPr>
        <p:grpSpPr>
          <a:xfrm>
            <a:off x="12421111" y="2253730"/>
            <a:ext cx="6835951" cy="6835951"/>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PK"/>
            </a:p>
          </p:txBody>
        </p:sp>
        <p:sp>
          <p:nvSpPr>
            <p:cNvPr id="14" name="TextBox 1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12713899" y="2546518"/>
            <a:ext cx="6250377" cy="6250377"/>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t="-14681" b="-14681"/>
              </a:stretch>
            </a:blipFill>
          </p:spPr>
          <p:txBody>
            <a:bodyPr/>
            <a:lstStyle/>
            <a:p>
              <a:endParaRPr lang="en-PK"/>
            </a:p>
          </p:txBody>
        </p:sp>
      </p:grpSp>
      <p:grpSp>
        <p:nvGrpSpPr>
          <p:cNvPr id="17" name="Group 17"/>
          <p:cNvGrpSpPr/>
          <p:nvPr/>
        </p:nvGrpSpPr>
        <p:grpSpPr>
          <a:xfrm rot="-594882">
            <a:off x="9950490" y="8517134"/>
            <a:ext cx="4454726" cy="4454726"/>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19" name="TextBox 1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rot="-594882">
            <a:off x="11260641" y="-2656946"/>
            <a:ext cx="4454726" cy="4454726"/>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D0F69C"/>
            </a:solidFill>
          </p:spPr>
          <p:txBody>
            <a:bodyPr/>
            <a:lstStyle/>
            <a:p>
              <a:endParaRPr lang="en-PK"/>
            </a:p>
          </p:txBody>
        </p:sp>
        <p:sp>
          <p:nvSpPr>
            <p:cNvPr id="22" name="TextBox 22"/>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23" name="Freeform 23"/>
          <p:cNvSpPr/>
          <p:nvPr/>
        </p:nvSpPr>
        <p:spPr>
          <a:xfrm>
            <a:off x="-1666891" y="-1042227"/>
            <a:ext cx="2695591" cy="2476574"/>
          </a:xfrm>
          <a:custGeom>
            <a:avLst/>
            <a:gdLst/>
            <a:ahLst/>
            <a:cxnLst/>
            <a:rect l="l" t="t" r="r" b="b"/>
            <a:pathLst>
              <a:path w="2695591" h="2476574">
                <a:moveTo>
                  <a:pt x="0" y="0"/>
                </a:moveTo>
                <a:lnTo>
                  <a:pt x="2695591" y="0"/>
                </a:lnTo>
                <a:lnTo>
                  <a:pt x="2695591" y="2476574"/>
                </a:lnTo>
                <a:lnTo>
                  <a:pt x="0" y="2476574"/>
                </a:lnTo>
                <a:lnTo>
                  <a:pt x="0" y="0"/>
                </a:lnTo>
                <a:close/>
              </a:path>
            </a:pathLst>
          </a:custGeom>
          <a:blipFill>
            <a:blip>
              <a:alphaModFix amt="8999"/>
              <a:extLst>
                <a:ext uri="{96DAC541-7B7A-43D3-8B79-37D633B846F1}">
                  <asvg:svgBlip xmlns:asvg="http://schemas.microsoft.com/office/drawing/2016/SVG/main" r:embed="rId7"/>
                </a:ext>
              </a:extLst>
            </a:blip>
            <a:stretch>
              <a:fillRect/>
            </a:stretch>
          </a:blipFill>
        </p:spPr>
        <p:txBody>
          <a:bodyPr/>
          <a:lstStyle/>
          <a:p>
            <a:endParaRPr lang="en-PK"/>
          </a:p>
        </p:txBody>
      </p:sp>
      <p:sp>
        <p:nvSpPr>
          <p:cNvPr id="24" name="Freeform 24"/>
          <p:cNvSpPr/>
          <p:nvPr/>
        </p:nvSpPr>
        <p:spPr>
          <a:xfrm>
            <a:off x="-2019227" y="7677467"/>
            <a:ext cx="3686159" cy="2382180"/>
          </a:xfrm>
          <a:custGeom>
            <a:avLst/>
            <a:gdLst/>
            <a:ahLst/>
            <a:cxnLst/>
            <a:rect l="l" t="t" r="r" b="b"/>
            <a:pathLst>
              <a:path w="3686159" h="2382180">
                <a:moveTo>
                  <a:pt x="0" y="0"/>
                </a:moveTo>
                <a:lnTo>
                  <a:pt x="3686159" y="0"/>
                </a:lnTo>
                <a:lnTo>
                  <a:pt x="3686159" y="2382180"/>
                </a:lnTo>
                <a:lnTo>
                  <a:pt x="0" y="2382180"/>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25" name="Freeform 25"/>
          <p:cNvSpPr/>
          <p:nvPr/>
        </p:nvSpPr>
        <p:spPr>
          <a:xfrm rot="5400000" flipV="1">
            <a:off x="-99107" y="9585204"/>
            <a:ext cx="794105" cy="948185"/>
          </a:xfrm>
          <a:custGeom>
            <a:avLst/>
            <a:gdLst/>
            <a:ahLst/>
            <a:cxnLst/>
            <a:rect l="l" t="t" r="r" b="b"/>
            <a:pathLst>
              <a:path w="794105" h="948185">
                <a:moveTo>
                  <a:pt x="0" y="948185"/>
                </a:moveTo>
                <a:lnTo>
                  <a:pt x="794105" y="948185"/>
                </a:lnTo>
                <a:lnTo>
                  <a:pt x="794105" y="0"/>
                </a:lnTo>
                <a:lnTo>
                  <a:pt x="0" y="0"/>
                </a:lnTo>
                <a:lnTo>
                  <a:pt x="0" y="948185"/>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PK"/>
          </a:p>
        </p:txBody>
      </p:sp>
      <p:sp>
        <p:nvSpPr>
          <p:cNvPr id="26" name="Freeform 26"/>
          <p:cNvSpPr/>
          <p:nvPr/>
        </p:nvSpPr>
        <p:spPr>
          <a:xfrm>
            <a:off x="692466" y="3274073"/>
            <a:ext cx="11485387" cy="4131108"/>
          </a:xfrm>
          <a:custGeom>
            <a:avLst/>
            <a:gdLst/>
            <a:ahLst/>
            <a:cxnLst/>
            <a:rect l="l" t="t" r="r" b="b"/>
            <a:pathLst>
              <a:path w="11485387" h="4131108">
                <a:moveTo>
                  <a:pt x="0" y="0"/>
                </a:moveTo>
                <a:lnTo>
                  <a:pt x="11485388" y="0"/>
                </a:lnTo>
                <a:lnTo>
                  <a:pt x="11485388" y="4131107"/>
                </a:lnTo>
                <a:lnTo>
                  <a:pt x="0" y="4131107"/>
                </a:lnTo>
                <a:lnTo>
                  <a:pt x="0" y="0"/>
                </a:lnTo>
                <a:close/>
              </a:path>
            </a:pathLst>
          </a:custGeom>
          <a:blipFill>
            <a:blip r:embed="rId10"/>
            <a:stretch>
              <a:fillRect l="-21985" t="-84903" r="-35963" b="-61988"/>
            </a:stretch>
          </a:blipFill>
        </p:spPr>
        <p:txBody>
          <a:bodyPr/>
          <a:lstStyle/>
          <a:p>
            <a:endParaRPr lang="en-PK"/>
          </a:p>
        </p:txBody>
      </p:sp>
      <p:sp>
        <p:nvSpPr>
          <p:cNvPr id="27" name="TextBox 27"/>
          <p:cNvSpPr txBox="1"/>
          <p:nvPr/>
        </p:nvSpPr>
        <p:spPr>
          <a:xfrm>
            <a:off x="1385401" y="715686"/>
            <a:ext cx="10792453" cy="1796680"/>
          </a:xfrm>
          <a:prstGeom prst="rect">
            <a:avLst/>
          </a:prstGeom>
        </p:spPr>
        <p:txBody>
          <a:bodyPr lIns="0" tIns="0" rIns="0" bIns="0" rtlCol="0" anchor="t">
            <a:spAutoFit/>
          </a:bodyPr>
          <a:lstStyle/>
          <a:p>
            <a:pPr algn="l">
              <a:lnSpc>
                <a:spcPts val="6808"/>
              </a:lnSpc>
            </a:pPr>
            <a:r>
              <a:rPr lang="en-US" sz="7400">
                <a:solidFill>
                  <a:srgbClr val="000000"/>
                </a:solidFill>
                <a:latin typeface="Egyptian Slate"/>
                <a:ea typeface="Egyptian Slate"/>
                <a:cs typeface="Egyptian Slate"/>
                <a:sym typeface="Egyptian Slate"/>
              </a:rPr>
              <a:t>WEEKLY SWITCH 60 PROGRAMME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5400000">
            <a:off x="-4107788" y="-533638"/>
            <a:ext cx="6112246" cy="7045817"/>
          </a:xfrm>
          <a:custGeom>
            <a:avLst/>
            <a:gdLst/>
            <a:ahLst/>
            <a:cxnLst/>
            <a:rect l="l" t="t" r="r" b="b"/>
            <a:pathLst>
              <a:path w="6112246" h="7045817">
                <a:moveTo>
                  <a:pt x="0" y="0"/>
                </a:moveTo>
                <a:lnTo>
                  <a:pt x="6112246" y="0"/>
                </a:lnTo>
                <a:lnTo>
                  <a:pt x="6112246" y="7045817"/>
                </a:lnTo>
                <a:lnTo>
                  <a:pt x="0" y="704581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rot="-5400000">
            <a:off x="13146754" y="3944757"/>
            <a:ext cx="6112246" cy="7045817"/>
          </a:xfrm>
          <a:custGeom>
            <a:avLst/>
            <a:gdLst/>
            <a:ahLst/>
            <a:cxnLst/>
            <a:rect l="l" t="t" r="r" b="b"/>
            <a:pathLst>
              <a:path w="6112246" h="7045817">
                <a:moveTo>
                  <a:pt x="0" y="0"/>
                </a:moveTo>
                <a:lnTo>
                  <a:pt x="6112246" y="0"/>
                </a:lnTo>
                <a:lnTo>
                  <a:pt x="6112246" y="7045817"/>
                </a:lnTo>
                <a:lnTo>
                  <a:pt x="0" y="704581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5" name="Freeform 5"/>
          <p:cNvSpPr/>
          <p:nvPr/>
        </p:nvSpPr>
        <p:spPr>
          <a:xfrm>
            <a:off x="11697264" y="4778504"/>
            <a:ext cx="4921268" cy="4921268"/>
          </a:xfrm>
          <a:custGeom>
            <a:avLst/>
            <a:gdLst/>
            <a:ahLst/>
            <a:cxnLst/>
            <a:rect l="l" t="t" r="r" b="b"/>
            <a:pathLst>
              <a:path w="4921268" h="4921268">
                <a:moveTo>
                  <a:pt x="0" y="0"/>
                </a:moveTo>
                <a:lnTo>
                  <a:pt x="4921267" y="0"/>
                </a:lnTo>
                <a:lnTo>
                  <a:pt x="4921267" y="4921267"/>
                </a:lnTo>
                <a:lnTo>
                  <a:pt x="0" y="492126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grpSp>
        <p:nvGrpSpPr>
          <p:cNvPr id="6" name="Group 6"/>
          <p:cNvGrpSpPr/>
          <p:nvPr/>
        </p:nvGrpSpPr>
        <p:grpSpPr>
          <a:xfrm>
            <a:off x="1343973" y="3968656"/>
            <a:ext cx="14858904" cy="4862916"/>
            <a:chOff x="0" y="0"/>
            <a:chExt cx="4632665" cy="1516145"/>
          </a:xfrm>
        </p:grpSpPr>
        <p:sp>
          <p:nvSpPr>
            <p:cNvPr id="7" name="Freeform 7"/>
            <p:cNvSpPr/>
            <p:nvPr/>
          </p:nvSpPr>
          <p:spPr>
            <a:xfrm>
              <a:off x="0" y="0"/>
              <a:ext cx="4632665" cy="1516145"/>
            </a:xfrm>
            <a:custGeom>
              <a:avLst/>
              <a:gdLst/>
              <a:ahLst/>
              <a:cxnLst/>
              <a:rect l="l" t="t" r="r" b="b"/>
              <a:pathLst>
                <a:path w="4632665" h="1516145">
                  <a:moveTo>
                    <a:pt x="0" y="0"/>
                  </a:moveTo>
                  <a:lnTo>
                    <a:pt x="4632665" y="0"/>
                  </a:lnTo>
                  <a:lnTo>
                    <a:pt x="4632665" y="1516145"/>
                  </a:lnTo>
                  <a:lnTo>
                    <a:pt x="0" y="1516145"/>
                  </a:lnTo>
                  <a:close/>
                </a:path>
              </a:pathLst>
            </a:custGeom>
            <a:solidFill>
              <a:srgbClr val="E8E8E8"/>
            </a:solidFill>
          </p:spPr>
          <p:txBody>
            <a:bodyPr/>
            <a:lstStyle/>
            <a:p>
              <a:endParaRPr lang="en-PK"/>
            </a:p>
          </p:txBody>
        </p:sp>
        <p:sp>
          <p:nvSpPr>
            <p:cNvPr id="8" name="TextBox 8"/>
            <p:cNvSpPr txBox="1"/>
            <p:nvPr/>
          </p:nvSpPr>
          <p:spPr>
            <a:xfrm>
              <a:off x="0" y="-47625"/>
              <a:ext cx="4632665" cy="1563770"/>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rot="5400000">
            <a:off x="-90559" y="-111309"/>
            <a:ext cx="768073" cy="856985"/>
          </a:xfrm>
          <a:custGeom>
            <a:avLst/>
            <a:gdLst/>
            <a:ahLst/>
            <a:cxnLst/>
            <a:rect l="l" t="t" r="r" b="b"/>
            <a:pathLst>
              <a:path w="768073" h="856985">
                <a:moveTo>
                  <a:pt x="0" y="0"/>
                </a:moveTo>
                <a:lnTo>
                  <a:pt x="768073" y="0"/>
                </a:lnTo>
                <a:lnTo>
                  <a:pt x="768073" y="856985"/>
                </a:lnTo>
                <a:lnTo>
                  <a:pt x="0" y="85698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PK"/>
          </a:p>
        </p:txBody>
      </p:sp>
      <p:sp>
        <p:nvSpPr>
          <p:cNvPr id="10" name="Freeform 10"/>
          <p:cNvSpPr/>
          <p:nvPr/>
        </p:nvSpPr>
        <p:spPr>
          <a:xfrm flipH="1" flipV="1">
            <a:off x="16824071" y="-453068"/>
            <a:ext cx="2687246" cy="2813870"/>
          </a:xfrm>
          <a:custGeom>
            <a:avLst/>
            <a:gdLst/>
            <a:ahLst/>
            <a:cxnLst/>
            <a:rect l="l" t="t" r="r" b="b"/>
            <a:pathLst>
              <a:path w="2687246" h="2813870">
                <a:moveTo>
                  <a:pt x="2687246" y="2813870"/>
                </a:moveTo>
                <a:lnTo>
                  <a:pt x="0" y="2813870"/>
                </a:lnTo>
                <a:lnTo>
                  <a:pt x="0" y="0"/>
                </a:lnTo>
                <a:lnTo>
                  <a:pt x="2687246" y="0"/>
                </a:lnTo>
                <a:lnTo>
                  <a:pt x="2687246" y="2813870"/>
                </a:lnTo>
                <a:close/>
              </a:path>
            </a:pathLst>
          </a:custGeom>
          <a:blipFill>
            <a:blip>
              <a:alphaModFix amt="6000"/>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PK"/>
          </a:p>
        </p:txBody>
      </p:sp>
      <p:sp>
        <p:nvSpPr>
          <p:cNvPr id="11" name="Freeform 11"/>
          <p:cNvSpPr/>
          <p:nvPr/>
        </p:nvSpPr>
        <p:spPr>
          <a:xfrm>
            <a:off x="16388842" y="773003"/>
            <a:ext cx="870458" cy="511394"/>
          </a:xfrm>
          <a:custGeom>
            <a:avLst/>
            <a:gdLst/>
            <a:ahLst/>
            <a:cxnLst/>
            <a:rect l="l" t="t" r="r" b="b"/>
            <a:pathLst>
              <a:path w="870458" h="511394">
                <a:moveTo>
                  <a:pt x="0" y="0"/>
                </a:moveTo>
                <a:lnTo>
                  <a:pt x="870458" y="0"/>
                </a:lnTo>
                <a:lnTo>
                  <a:pt x="870458" y="511394"/>
                </a:lnTo>
                <a:lnTo>
                  <a:pt x="0" y="511394"/>
                </a:lnTo>
                <a:lnTo>
                  <a:pt x="0" y="0"/>
                </a:lnTo>
                <a:close/>
              </a:path>
            </a:pathLst>
          </a:custGeom>
          <a:blipFill>
            <a:blip>
              <a:alphaModFix amt="30000"/>
              <a:extLst>
                <a:ext uri="{96DAC541-7B7A-43D3-8B79-37D633B846F1}">
                  <asvg:svgBlip xmlns:asvg="http://schemas.microsoft.com/office/drawing/2016/SVG/main" r:embed="rId8"/>
                </a:ext>
              </a:extLst>
            </a:blip>
            <a:stretch>
              <a:fillRect/>
            </a:stretch>
          </a:blipFill>
        </p:spPr>
        <p:txBody>
          <a:bodyPr/>
          <a:lstStyle/>
          <a:p>
            <a:endParaRPr lang="en-PK"/>
          </a:p>
        </p:txBody>
      </p:sp>
      <p:sp>
        <p:nvSpPr>
          <p:cNvPr id="12" name="Freeform 12"/>
          <p:cNvSpPr/>
          <p:nvPr/>
        </p:nvSpPr>
        <p:spPr>
          <a:xfrm>
            <a:off x="-1583798" y="8384098"/>
            <a:ext cx="2927771" cy="3355611"/>
          </a:xfrm>
          <a:custGeom>
            <a:avLst/>
            <a:gdLst/>
            <a:ahLst/>
            <a:cxnLst/>
            <a:rect l="l" t="t" r="r" b="b"/>
            <a:pathLst>
              <a:path w="2927771" h="3355611">
                <a:moveTo>
                  <a:pt x="0" y="0"/>
                </a:moveTo>
                <a:lnTo>
                  <a:pt x="2927771" y="0"/>
                </a:lnTo>
                <a:lnTo>
                  <a:pt x="2927771" y="3355611"/>
                </a:lnTo>
                <a:lnTo>
                  <a:pt x="0" y="3355611"/>
                </a:lnTo>
                <a:lnTo>
                  <a:pt x="0" y="0"/>
                </a:lnTo>
                <a:close/>
              </a:path>
            </a:pathLst>
          </a:custGeom>
          <a:blipFill>
            <a:blip>
              <a:alphaModFix amt="6000"/>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PK"/>
          </a:p>
        </p:txBody>
      </p:sp>
      <p:sp>
        <p:nvSpPr>
          <p:cNvPr id="13" name="Freeform 13"/>
          <p:cNvSpPr/>
          <p:nvPr/>
        </p:nvSpPr>
        <p:spPr>
          <a:xfrm>
            <a:off x="-148487" y="10012394"/>
            <a:ext cx="870458" cy="511394"/>
          </a:xfrm>
          <a:custGeom>
            <a:avLst/>
            <a:gdLst/>
            <a:ahLst/>
            <a:cxnLst/>
            <a:rect l="l" t="t" r="r" b="b"/>
            <a:pathLst>
              <a:path w="870458" h="511394">
                <a:moveTo>
                  <a:pt x="0" y="0"/>
                </a:moveTo>
                <a:lnTo>
                  <a:pt x="870457" y="0"/>
                </a:lnTo>
                <a:lnTo>
                  <a:pt x="870457" y="511394"/>
                </a:lnTo>
                <a:lnTo>
                  <a:pt x="0" y="511394"/>
                </a:lnTo>
                <a:lnTo>
                  <a:pt x="0" y="0"/>
                </a:lnTo>
                <a:close/>
              </a:path>
            </a:pathLst>
          </a:custGeom>
          <a:blipFill>
            <a:blip>
              <a:alphaModFix amt="30000"/>
              <a:extLst>
                <a:ext uri="{96DAC541-7B7A-43D3-8B79-37D633B846F1}">
                  <asvg:svgBlip xmlns:asvg="http://schemas.microsoft.com/office/drawing/2016/SVG/main" r:embed="rId8"/>
                </a:ext>
              </a:extLst>
            </a:blip>
            <a:stretch>
              <a:fillRect/>
            </a:stretch>
          </a:blipFill>
        </p:spPr>
        <p:txBody>
          <a:bodyPr/>
          <a:lstStyle/>
          <a:p>
            <a:endParaRPr lang="en-PK"/>
          </a:p>
        </p:txBody>
      </p:sp>
      <p:sp>
        <p:nvSpPr>
          <p:cNvPr id="14" name="TextBox 14"/>
          <p:cNvSpPr txBox="1"/>
          <p:nvPr/>
        </p:nvSpPr>
        <p:spPr>
          <a:xfrm>
            <a:off x="3365594" y="1181100"/>
            <a:ext cx="11556812" cy="2963684"/>
          </a:xfrm>
          <a:prstGeom prst="rect">
            <a:avLst/>
          </a:prstGeom>
        </p:spPr>
        <p:txBody>
          <a:bodyPr lIns="0" tIns="0" rIns="0" bIns="0" rtlCol="0" anchor="t">
            <a:spAutoFit/>
          </a:bodyPr>
          <a:lstStyle/>
          <a:p>
            <a:pPr algn="ctr">
              <a:lnSpc>
                <a:spcPts val="5704"/>
              </a:lnSpc>
            </a:pPr>
            <a:r>
              <a:rPr lang="en-US" sz="6200">
                <a:solidFill>
                  <a:srgbClr val="000000"/>
                </a:solidFill>
                <a:latin typeface="Egyptian Slate"/>
                <a:ea typeface="Egyptian Slate"/>
                <a:cs typeface="Egyptian Slate"/>
                <a:sym typeface="Egyptian Slate"/>
              </a:rPr>
              <a:t>WEEK 1–2</a:t>
            </a:r>
          </a:p>
          <a:p>
            <a:pPr algn="ctr">
              <a:lnSpc>
                <a:spcPts val="5704"/>
              </a:lnSpc>
            </a:pPr>
            <a:r>
              <a:rPr lang="en-US" sz="6200">
                <a:solidFill>
                  <a:srgbClr val="000000"/>
                </a:solidFill>
                <a:latin typeface="Egyptian Slate"/>
                <a:ea typeface="Egyptian Slate"/>
                <a:cs typeface="Egyptian Slate"/>
                <a:sym typeface="Egyptian Slate"/>
              </a:rPr>
              <a:t>BUILDING AWARENESS + BREAKING SEDENTARY TIME</a:t>
            </a:r>
          </a:p>
          <a:p>
            <a:pPr algn="ctr">
              <a:lnSpc>
                <a:spcPts val="5704"/>
              </a:lnSpc>
            </a:pPr>
            <a:endParaRPr lang="en-US" sz="6200">
              <a:solidFill>
                <a:srgbClr val="000000"/>
              </a:solidFill>
              <a:latin typeface="Egyptian Slate"/>
              <a:ea typeface="Egyptian Slate"/>
              <a:cs typeface="Egyptian Slate"/>
              <a:sym typeface="Egyptian Slate"/>
            </a:endParaRPr>
          </a:p>
        </p:txBody>
      </p:sp>
      <p:sp>
        <p:nvSpPr>
          <p:cNvPr id="15" name="TextBox 15"/>
          <p:cNvSpPr txBox="1"/>
          <p:nvPr/>
        </p:nvSpPr>
        <p:spPr>
          <a:xfrm>
            <a:off x="1921988" y="4650937"/>
            <a:ext cx="5837942" cy="3887470"/>
          </a:xfrm>
          <a:prstGeom prst="rect">
            <a:avLst/>
          </a:prstGeom>
        </p:spPr>
        <p:txBody>
          <a:bodyPr lIns="0" tIns="0" rIns="0" bIns="0" rtlCol="0" anchor="t">
            <a:spAutoFit/>
          </a:bodyPr>
          <a:lstStyle/>
          <a:p>
            <a:pPr algn="ctr">
              <a:lnSpc>
                <a:spcPts val="3080"/>
              </a:lnSpc>
            </a:pPr>
            <a:r>
              <a:rPr lang="en-US" sz="2200">
                <a:solidFill>
                  <a:srgbClr val="000000"/>
                </a:solidFill>
                <a:latin typeface="TT Interphases"/>
                <a:ea typeface="TT Interphases"/>
                <a:cs typeface="TT Interphases"/>
                <a:sym typeface="TT Interphases"/>
              </a:rPr>
              <a:t>WEEK 1 — “Know Your Screen”</a:t>
            </a:r>
          </a:p>
          <a:p>
            <a:pPr algn="ctr">
              <a:lnSpc>
                <a:spcPts val="3080"/>
              </a:lnSpc>
            </a:pPr>
            <a:r>
              <a:rPr lang="en-US" sz="2200">
                <a:solidFill>
                  <a:srgbClr val="000000"/>
                </a:solidFill>
                <a:latin typeface="TT Interphases"/>
                <a:ea typeface="TT Interphases"/>
                <a:cs typeface="TT Interphases"/>
                <a:sym typeface="TT Interphases"/>
              </a:rPr>
              <a:t>Activity:</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Check Screen Time/Digital Wellbeing</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Record recreational screen time</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Identify top three apps</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Ask: “What was I doing instead?”</a:t>
            </a:r>
          </a:p>
          <a:p>
            <a:pPr algn="ctr">
              <a:lnSpc>
                <a:spcPts val="3080"/>
              </a:lnSpc>
            </a:pPr>
            <a:endParaRPr lang="en-US" sz="2200">
              <a:solidFill>
                <a:srgbClr val="000000"/>
              </a:solidFill>
              <a:latin typeface="TT Interphases"/>
              <a:ea typeface="TT Interphases"/>
              <a:cs typeface="TT Interphases"/>
              <a:sym typeface="TT Interphases"/>
            </a:endParaRPr>
          </a:p>
          <a:p>
            <a:pPr algn="ctr">
              <a:lnSpc>
                <a:spcPts val="3080"/>
              </a:lnSpc>
            </a:pPr>
            <a:endParaRPr lang="en-US" sz="2200">
              <a:solidFill>
                <a:srgbClr val="000000"/>
              </a:solidFill>
              <a:latin typeface="TT Interphases"/>
              <a:ea typeface="TT Interphases"/>
              <a:cs typeface="TT Interphases"/>
              <a:sym typeface="TT Interphases"/>
            </a:endParaRPr>
          </a:p>
          <a:p>
            <a:pPr algn="ctr">
              <a:lnSpc>
                <a:spcPts val="3080"/>
              </a:lnSpc>
            </a:pPr>
            <a:endParaRPr lang="en-US" sz="2200">
              <a:solidFill>
                <a:srgbClr val="000000"/>
              </a:solidFill>
              <a:latin typeface="TT Interphases"/>
              <a:ea typeface="TT Interphases"/>
              <a:cs typeface="TT Interphases"/>
              <a:sym typeface="TT Interphases"/>
            </a:endParaRPr>
          </a:p>
          <a:p>
            <a:pPr algn="ctr">
              <a:lnSpc>
                <a:spcPts val="3080"/>
              </a:lnSpc>
              <a:spcBef>
                <a:spcPct val="0"/>
              </a:spcBef>
            </a:pPr>
            <a:endParaRPr lang="en-US" sz="2200">
              <a:solidFill>
                <a:srgbClr val="000000"/>
              </a:solidFill>
              <a:latin typeface="TT Interphases"/>
              <a:ea typeface="TT Interphases"/>
              <a:cs typeface="TT Interphases"/>
              <a:sym typeface="TT Interphases"/>
            </a:endParaRPr>
          </a:p>
        </p:txBody>
      </p:sp>
      <p:sp>
        <p:nvSpPr>
          <p:cNvPr id="16" name="TextBox 16"/>
          <p:cNvSpPr txBox="1"/>
          <p:nvPr/>
        </p:nvSpPr>
        <p:spPr>
          <a:xfrm>
            <a:off x="9144000" y="4363917"/>
            <a:ext cx="6473043" cy="4225925"/>
          </a:xfrm>
          <a:prstGeom prst="rect">
            <a:avLst/>
          </a:prstGeom>
        </p:spPr>
        <p:txBody>
          <a:bodyPr lIns="0" tIns="0" rIns="0" bIns="0" rtlCol="0" anchor="t">
            <a:spAutoFit/>
          </a:bodyPr>
          <a:lstStyle/>
          <a:p>
            <a:pPr algn="l">
              <a:lnSpc>
                <a:spcPts val="2800"/>
              </a:lnSpc>
            </a:pPr>
            <a:r>
              <a:rPr lang="en-US" sz="2000">
                <a:solidFill>
                  <a:srgbClr val="000000"/>
                </a:solidFill>
                <a:latin typeface="TT Interphases"/>
                <a:ea typeface="TT Interphases"/>
                <a:cs typeface="TT Interphases"/>
                <a:sym typeface="TT Interphases"/>
              </a:rPr>
              <a:t>WEEK 2 — “Break the Scroll”</a:t>
            </a:r>
          </a:p>
          <a:p>
            <a:pPr algn="l">
              <a:lnSpc>
                <a:spcPts val="2800"/>
              </a:lnSpc>
            </a:pPr>
            <a:r>
              <a:rPr lang="en-US" sz="2000">
                <a:solidFill>
                  <a:srgbClr val="000000"/>
                </a:solidFill>
                <a:latin typeface="TT Interphases"/>
                <a:ea typeface="TT Interphases"/>
                <a:cs typeface="TT Interphases"/>
                <a:sym typeface="TT Interphases"/>
              </a:rPr>
              <a:t>Activity:</a:t>
            </a:r>
          </a:p>
          <a:p>
            <a:pPr algn="l">
              <a:lnSpc>
                <a:spcPts val="2800"/>
              </a:lnSpc>
            </a:pPr>
            <a:r>
              <a:rPr lang="en-US" sz="2000">
                <a:solidFill>
                  <a:srgbClr val="000000"/>
                </a:solidFill>
                <a:latin typeface="TT Interphases"/>
                <a:ea typeface="TT Interphases"/>
                <a:cs typeface="TT Interphases"/>
                <a:sym typeface="TT Interphases"/>
              </a:rPr>
              <a:t>20–20 SWITCH</a:t>
            </a:r>
          </a:p>
          <a:p>
            <a:pPr algn="l">
              <a:lnSpc>
                <a:spcPts val="2800"/>
              </a:lnSpc>
            </a:pPr>
            <a:r>
              <a:rPr lang="en-US" sz="2000">
                <a:solidFill>
                  <a:srgbClr val="000000"/>
                </a:solidFill>
                <a:latin typeface="TT Interphases"/>
                <a:ea typeface="TT Interphases"/>
                <a:cs typeface="TT Interphases"/>
                <a:sym typeface="TT Interphases"/>
              </a:rPr>
              <a:t>Every prolonged sitting period → take a short movement break.</a:t>
            </a:r>
          </a:p>
          <a:p>
            <a:pPr algn="l">
              <a:lnSpc>
                <a:spcPts val="2800"/>
              </a:lnSpc>
            </a:pPr>
            <a:r>
              <a:rPr lang="en-US" sz="2000">
                <a:solidFill>
                  <a:srgbClr val="000000"/>
                </a:solidFill>
                <a:latin typeface="TT Interphases"/>
                <a:ea typeface="TT Interphases"/>
                <a:cs typeface="TT Interphases"/>
                <a:sym typeface="TT Interphases"/>
              </a:rPr>
              <a:t>Examples: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Walk</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Stretch</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Dance</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Stairs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Ball activity</a:t>
            </a:r>
          </a:p>
          <a:p>
            <a:pPr algn="l">
              <a:lnSpc>
                <a:spcPts val="2800"/>
              </a:lnSpc>
              <a:spcBef>
                <a:spcPct val="0"/>
              </a:spcBef>
            </a:pPr>
            <a:endParaRPr lang="en-US" sz="2000">
              <a:solidFill>
                <a:srgbClr val="000000"/>
              </a:solidFill>
              <a:latin typeface="TT Interphases"/>
              <a:ea typeface="TT Interphases"/>
              <a:cs typeface="TT Interphases"/>
              <a:sym typeface="TT Interphase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txBody>
          <a:bodyPr/>
          <a:lstStyle/>
          <a:p>
            <a:endParaRPr lang="en-PK"/>
          </a:p>
        </p:txBody>
      </p:sp>
      <p:grpSp>
        <p:nvGrpSpPr>
          <p:cNvPr id="3" name="Group 3"/>
          <p:cNvGrpSpPr/>
          <p:nvPr/>
        </p:nvGrpSpPr>
        <p:grpSpPr>
          <a:xfrm rot="-1812322">
            <a:off x="-1107113" y="5781664"/>
            <a:ext cx="3392951" cy="6953272"/>
            <a:chOff x="0" y="0"/>
            <a:chExt cx="893617" cy="1831314"/>
          </a:xfrm>
        </p:grpSpPr>
        <p:sp>
          <p:nvSpPr>
            <p:cNvPr id="4" name="Freeform 4"/>
            <p:cNvSpPr/>
            <p:nvPr/>
          </p:nvSpPr>
          <p:spPr>
            <a:xfrm>
              <a:off x="0" y="0"/>
              <a:ext cx="893617" cy="1831314"/>
            </a:xfrm>
            <a:custGeom>
              <a:avLst/>
              <a:gdLst/>
              <a:ahLst/>
              <a:cxnLst/>
              <a:rect l="l" t="t" r="r" b="b"/>
              <a:pathLst>
                <a:path w="893617" h="1831314">
                  <a:moveTo>
                    <a:pt x="0" y="0"/>
                  </a:moveTo>
                  <a:lnTo>
                    <a:pt x="893617" y="0"/>
                  </a:lnTo>
                  <a:lnTo>
                    <a:pt x="893617" y="1831314"/>
                  </a:lnTo>
                  <a:lnTo>
                    <a:pt x="0" y="1831314"/>
                  </a:lnTo>
                  <a:close/>
                </a:path>
              </a:pathLst>
            </a:custGeom>
            <a:solidFill>
              <a:srgbClr val="1DA95F"/>
            </a:solidFill>
          </p:spPr>
          <p:txBody>
            <a:bodyPr/>
            <a:lstStyle/>
            <a:p>
              <a:endParaRPr lang="en-PK"/>
            </a:p>
          </p:txBody>
        </p:sp>
        <p:sp>
          <p:nvSpPr>
            <p:cNvPr id="5" name="TextBox 5"/>
            <p:cNvSpPr txBox="1"/>
            <p:nvPr/>
          </p:nvSpPr>
          <p:spPr>
            <a:xfrm>
              <a:off x="0" y="-47625"/>
              <a:ext cx="893617" cy="1878939"/>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5400000" flipV="1">
            <a:off x="16015019" y="-575312"/>
            <a:ext cx="6112246" cy="7045817"/>
          </a:xfrm>
          <a:custGeom>
            <a:avLst/>
            <a:gdLst/>
            <a:ahLst/>
            <a:cxnLst/>
            <a:rect l="l" t="t" r="r" b="b"/>
            <a:pathLst>
              <a:path w="6112246" h="7045817">
                <a:moveTo>
                  <a:pt x="0" y="7045817"/>
                </a:moveTo>
                <a:lnTo>
                  <a:pt x="6112246" y="7045817"/>
                </a:lnTo>
                <a:lnTo>
                  <a:pt x="6112246" y="0"/>
                </a:lnTo>
                <a:lnTo>
                  <a:pt x="0" y="0"/>
                </a:lnTo>
                <a:lnTo>
                  <a:pt x="0" y="7045817"/>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7" name="Group 7"/>
          <p:cNvGrpSpPr/>
          <p:nvPr/>
        </p:nvGrpSpPr>
        <p:grpSpPr>
          <a:xfrm rot="-594882">
            <a:off x="16843779" y="241720"/>
            <a:ext cx="4454726" cy="445472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BEEF7C"/>
            </a:solidFill>
          </p:spPr>
          <p:txBody>
            <a:bodyPr/>
            <a:lstStyle/>
            <a:p>
              <a:endParaRPr lang="en-PK"/>
            </a:p>
          </p:txBody>
        </p:sp>
        <p:sp>
          <p:nvSpPr>
            <p:cNvPr id="9" name="TextBox 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rot="-594882">
            <a:off x="17609546" y="106499"/>
            <a:ext cx="4454726" cy="445472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DA95F"/>
            </a:solidFill>
          </p:spPr>
          <p:txBody>
            <a:bodyPr/>
            <a:lstStyle/>
            <a:p>
              <a:endParaRPr lang="en-PK"/>
            </a:p>
          </p:txBody>
        </p:sp>
        <p:sp>
          <p:nvSpPr>
            <p:cNvPr id="12" name="TextBox 12"/>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rot="-594882">
            <a:off x="14122180" y="8103903"/>
            <a:ext cx="4454726" cy="4454726"/>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BEEF7C"/>
            </a:solidFill>
          </p:spPr>
          <p:txBody>
            <a:bodyPr/>
            <a:lstStyle/>
            <a:p>
              <a:endParaRPr lang="en-PK"/>
            </a:p>
          </p:txBody>
        </p:sp>
        <p:sp>
          <p:nvSpPr>
            <p:cNvPr id="15" name="TextBox 15"/>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rot="-594882">
            <a:off x="14824634" y="8103903"/>
            <a:ext cx="4454726" cy="4454726"/>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DA95F"/>
            </a:solidFill>
          </p:spPr>
          <p:txBody>
            <a:bodyPr/>
            <a:lstStyle/>
            <a:p>
              <a:endParaRPr lang="en-PK"/>
            </a:p>
          </p:txBody>
        </p:sp>
        <p:sp>
          <p:nvSpPr>
            <p:cNvPr id="18" name="TextBox 18"/>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19" name="Freeform 19"/>
          <p:cNvSpPr/>
          <p:nvPr/>
        </p:nvSpPr>
        <p:spPr>
          <a:xfrm rot="5400000">
            <a:off x="17491964" y="9551151"/>
            <a:ext cx="914728" cy="921641"/>
          </a:xfrm>
          <a:custGeom>
            <a:avLst/>
            <a:gdLst/>
            <a:ahLst/>
            <a:cxnLst/>
            <a:rect l="l" t="t" r="r" b="b"/>
            <a:pathLst>
              <a:path w="914728" h="921641">
                <a:moveTo>
                  <a:pt x="0" y="0"/>
                </a:moveTo>
                <a:lnTo>
                  <a:pt x="914729" y="0"/>
                </a:lnTo>
                <a:lnTo>
                  <a:pt x="914729" y="921640"/>
                </a:lnTo>
                <a:lnTo>
                  <a:pt x="0" y="92164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20" name="Freeform 20"/>
          <p:cNvSpPr/>
          <p:nvPr/>
        </p:nvSpPr>
        <p:spPr>
          <a:xfrm rot="6615826">
            <a:off x="-1137880" y="-1291623"/>
            <a:ext cx="2971535" cy="3032178"/>
          </a:xfrm>
          <a:custGeom>
            <a:avLst/>
            <a:gdLst/>
            <a:ahLst/>
            <a:cxnLst/>
            <a:rect l="l" t="t" r="r" b="b"/>
            <a:pathLst>
              <a:path w="2971535" h="3032178">
                <a:moveTo>
                  <a:pt x="0" y="0"/>
                </a:moveTo>
                <a:lnTo>
                  <a:pt x="2971535" y="0"/>
                </a:lnTo>
                <a:lnTo>
                  <a:pt x="2971535" y="3032178"/>
                </a:lnTo>
                <a:lnTo>
                  <a:pt x="0" y="3032178"/>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21" name="TextBox 21"/>
          <p:cNvSpPr txBox="1"/>
          <p:nvPr/>
        </p:nvSpPr>
        <p:spPr>
          <a:xfrm>
            <a:off x="1376201" y="1317695"/>
            <a:ext cx="13098187" cy="2474225"/>
          </a:xfrm>
          <a:prstGeom prst="rect">
            <a:avLst/>
          </a:prstGeom>
        </p:spPr>
        <p:txBody>
          <a:bodyPr lIns="0" tIns="0" rIns="0" bIns="0" rtlCol="0" anchor="t">
            <a:spAutoFit/>
          </a:bodyPr>
          <a:lstStyle/>
          <a:p>
            <a:pPr algn="l">
              <a:lnSpc>
                <a:spcPts val="6348"/>
              </a:lnSpc>
            </a:pPr>
            <a:r>
              <a:rPr lang="en-US" sz="6900">
                <a:solidFill>
                  <a:srgbClr val="000000"/>
                </a:solidFill>
                <a:latin typeface="Egyptian Slate"/>
                <a:ea typeface="Egyptian Slate"/>
                <a:cs typeface="Egyptian Slate"/>
                <a:sym typeface="Egyptian Slate"/>
              </a:rPr>
              <a:t>WEEK 3–4</a:t>
            </a:r>
          </a:p>
          <a:p>
            <a:pPr algn="l">
              <a:lnSpc>
                <a:spcPts val="6348"/>
              </a:lnSpc>
            </a:pPr>
            <a:r>
              <a:rPr lang="en-US" sz="6900">
                <a:solidFill>
                  <a:srgbClr val="000000"/>
                </a:solidFill>
                <a:latin typeface="Egyptian Slate"/>
                <a:ea typeface="Egyptian Slate"/>
                <a:cs typeface="Egyptian Slate"/>
                <a:sym typeface="Egyptian Slate"/>
              </a:rPr>
              <a:t>SLEEP SWITCH + SOCIAL SWITCH</a:t>
            </a:r>
          </a:p>
          <a:p>
            <a:pPr algn="l">
              <a:lnSpc>
                <a:spcPts val="6348"/>
              </a:lnSpc>
            </a:pPr>
            <a:endParaRPr lang="en-US" sz="6900">
              <a:solidFill>
                <a:srgbClr val="000000"/>
              </a:solidFill>
              <a:latin typeface="Egyptian Slate"/>
              <a:ea typeface="Egyptian Slate"/>
              <a:cs typeface="Egyptian Slate"/>
              <a:sym typeface="Egyptian Slate"/>
            </a:endParaRPr>
          </a:p>
        </p:txBody>
      </p:sp>
      <p:sp>
        <p:nvSpPr>
          <p:cNvPr id="22" name="TextBox 22"/>
          <p:cNvSpPr txBox="1"/>
          <p:nvPr/>
        </p:nvSpPr>
        <p:spPr>
          <a:xfrm>
            <a:off x="3137275" y="3036660"/>
            <a:ext cx="14351233" cy="7432675"/>
          </a:xfrm>
          <a:prstGeom prst="rect">
            <a:avLst/>
          </a:prstGeom>
        </p:spPr>
        <p:txBody>
          <a:bodyPr lIns="0" tIns="0" rIns="0" bIns="0" rtlCol="0" anchor="t">
            <a:spAutoFit/>
          </a:bodyPr>
          <a:lstStyle/>
          <a:p>
            <a:pPr algn="l">
              <a:lnSpc>
                <a:spcPts val="3500"/>
              </a:lnSpc>
            </a:pPr>
            <a:r>
              <a:rPr lang="en-US" sz="2500" b="1">
                <a:solidFill>
                  <a:srgbClr val="000000"/>
                </a:solidFill>
                <a:latin typeface="TT Interphases Bold"/>
                <a:ea typeface="TT Interphases Bold"/>
                <a:cs typeface="TT Interphases Bold"/>
                <a:sym typeface="TT Interphases Bold"/>
              </a:rPr>
              <a:t>WEEK 3 — “Sleep Switch”</a:t>
            </a:r>
          </a:p>
          <a:p>
            <a:pPr algn="l">
              <a:lnSpc>
                <a:spcPts val="3500"/>
              </a:lnSpc>
            </a:pPr>
            <a:r>
              <a:rPr lang="en-US" sz="2500" b="1">
                <a:solidFill>
                  <a:srgbClr val="000000"/>
                </a:solidFill>
                <a:latin typeface="TT Interphases Bold"/>
                <a:ea typeface="TT Interphases Bold"/>
                <a:cs typeface="TT Interphases Bold"/>
                <a:sym typeface="TT Interphases Bold"/>
              </a:rPr>
              <a:t>Challenge:</a:t>
            </a:r>
          </a:p>
          <a:p>
            <a:pPr algn="l">
              <a:lnSpc>
                <a:spcPts val="3500"/>
              </a:lnSpc>
            </a:pPr>
            <a:r>
              <a:rPr lang="en-US" sz="2500">
                <a:solidFill>
                  <a:srgbClr val="000000"/>
                </a:solidFill>
                <a:latin typeface="TT Interphases"/>
                <a:ea typeface="TT Interphases"/>
                <a:cs typeface="TT Interphases"/>
                <a:sym typeface="TT Interphases"/>
              </a:rPr>
              <a:t>Phone away 60 minutes before bed</a:t>
            </a:r>
          </a:p>
          <a:p>
            <a:pPr algn="l">
              <a:lnSpc>
                <a:spcPts val="3500"/>
              </a:lnSpc>
            </a:pPr>
            <a:r>
              <a:rPr lang="en-US" sz="2500">
                <a:solidFill>
                  <a:srgbClr val="000000"/>
                </a:solidFill>
                <a:latin typeface="TT Interphases"/>
                <a:ea typeface="TT Interphases"/>
                <a:cs typeface="TT Interphases"/>
                <a:sym typeface="TT Interphases"/>
              </a:rPr>
              <a:t>Choose an offline activity</a:t>
            </a:r>
          </a:p>
          <a:p>
            <a:pPr algn="l">
              <a:lnSpc>
                <a:spcPts val="3500"/>
              </a:lnSpc>
            </a:pPr>
            <a:r>
              <a:rPr lang="en-US" sz="2500">
                <a:solidFill>
                  <a:srgbClr val="000000"/>
                </a:solidFill>
                <a:latin typeface="TT Interphases"/>
                <a:ea typeface="TT Interphases"/>
                <a:cs typeface="TT Interphases"/>
                <a:sym typeface="TT Interphases"/>
              </a:rPr>
              <a:t>Charge device away from bed</a:t>
            </a:r>
          </a:p>
          <a:p>
            <a:pPr algn="l">
              <a:lnSpc>
                <a:spcPts val="3500"/>
              </a:lnSpc>
            </a:pPr>
            <a:r>
              <a:rPr lang="en-US" sz="2500">
                <a:solidFill>
                  <a:srgbClr val="000000"/>
                </a:solidFill>
                <a:latin typeface="TT Interphases"/>
                <a:ea typeface="TT Interphases"/>
                <a:cs typeface="TT Interphases"/>
                <a:sym typeface="TT Interphases"/>
              </a:rPr>
              <a:t>Follow the same bedtime routine</a:t>
            </a:r>
          </a:p>
          <a:p>
            <a:pPr algn="l">
              <a:lnSpc>
                <a:spcPts val="3500"/>
              </a:lnSpc>
            </a:pPr>
            <a:r>
              <a:rPr lang="en-US" sz="2500" b="1">
                <a:solidFill>
                  <a:srgbClr val="000000"/>
                </a:solidFill>
                <a:latin typeface="TT Interphases Bold"/>
                <a:ea typeface="TT Interphases Bold"/>
                <a:cs typeface="TT Interphases Bold"/>
                <a:sym typeface="TT Interphases Bold"/>
              </a:rPr>
              <a:t>WEEK 4 — “Social Switch”</a:t>
            </a:r>
          </a:p>
          <a:p>
            <a:pPr algn="l">
              <a:lnSpc>
                <a:spcPts val="3500"/>
              </a:lnSpc>
            </a:pPr>
            <a:r>
              <a:rPr lang="en-US" sz="2500" b="1">
                <a:solidFill>
                  <a:srgbClr val="000000"/>
                </a:solidFill>
                <a:latin typeface="TT Interphases Bold"/>
                <a:ea typeface="TT Interphases Bold"/>
                <a:cs typeface="TT Interphases Bold"/>
                <a:sym typeface="TT Interphases Bold"/>
              </a:rPr>
              <a:t>Replace one screen-based activity with:</a:t>
            </a:r>
          </a:p>
          <a:p>
            <a:pPr marL="539751" lvl="1" indent="-269876" algn="l">
              <a:lnSpc>
                <a:spcPts val="3500"/>
              </a:lnSpc>
              <a:buFont typeface="Arial"/>
              <a:buChar char="•"/>
            </a:pPr>
            <a:r>
              <a:rPr lang="en-US" sz="2500">
                <a:solidFill>
                  <a:srgbClr val="000000"/>
                </a:solidFill>
                <a:latin typeface="TT Interphases"/>
                <a:ea typeface="TT Interphases"/>
                <a:cs typeface="TT Interphases"/>
                <a:sym typeface="TT Interphases"/>
              </a:rPr>
              <a:t>Walking with a friend</a:t>
            </a:r>
          </a:p>
          <a:p>
            <a:pPr marL="539751" lvl="1" indent="-269876" algn="l">
              <a:lnSpc>
                <a:spcPts val="3500"/>
              </a:lnSpc>
              <a:buFont typeface="Arial"/>
              <a:buChar char="•"/>
            </a:pPr>
            <a:r>
              <a:rPr lang="en-US" sz="2500">
                <a:solidFill>
                  <a:srgbClr val="000000"/>
                </a:solidFill>
                <a:latin typeface="TT Interphases"/>
                <a:ea typeface="TT Interphases"/>
                <a:cs typeface="TT Interphases"/>
                <a:sym typeface="TT Interphases"/>
              </a:rPr>
              <a:t>Board game</a:t>
            </a:r>
          </a:p>
          <a:p>
            <a:pPr marL="539751" lvl="1" indent="-269876" algn="l">
              <a:lnSpc>
                <a:spcPts val="3500"/>
              </a:lnSpc>
              <a:buFont typeface="Arial"/>
              <a:buChar char="•"/>
            </a:pPr>
            <a:r>
              <a:rPr lang="en-US" sz="2500">
                <a:solidFill>
                  <a:srgbClr val="000000"/>
                </a:solidFill>
                <a:latin typeface="TT Interphases"/>
                <a:ea typeface="TT Interphases"/>
                <a:cs typeface="TT Interphases"/>
                <a:sym typeface="TT Interphases"/>
              </a:rPr>
              <a:t>Sport</a:t>
            </a:r>
          </a:p>
          <a:p>
            <a:pPr marL="539751" lvl="1" indent="-269876" algn="l">
              <a:lnSpc>
                <a:spcPts val="3500"/>
              </a:lnSpc>
              <a:buFont typeface="Arial"/>
              <a:buChar char="•"/>
            </a:pPr>
            <a:r>
              <a:rPr lang="en-US" sz="2500">
                <a:solidFill>
                  <a:srgbClr val="000000"/>
                </a:solidFill>
                <a:latin typeface="TT Interphases"/>
                <a:ea typeface="TT Interphases"/>
                <a:cs typeface="TT Interphases"/>
                <a:sym typeface="TT Interphases"/>
              </a:rPr>
              <a:t>Cooking</a:t>
            </a:r>
          </a:p>
          <a:p>
            <a:pPr marL="539751" lvl="1" indent="-269876" algn="l">
              <a:lnSpc>
                <a:spcPts val="3500"/>
              </a:lnSpc>
              <a:buFont typeface="Arial"/>
              <a:buChar char="•"/>
            </a:pPr>
            <a:r>
              <a:rPr lang="en-US" sz="2500">
                <a:solidFill>
                  <a:srgbClr val="000000"/>
                </a:solidFill>
                <a:latin typeface="TT Interphases"/>
                <a:ea typeface="TT Interphases"/>
                <a:cs typeface="TT Interphases"/>
                <a:sym typeface="TT Interphases"/>
              </a:rPr>
              <a:t>Creative activity</a:t>
            </a:r>
          </a:p>
          <a:p>
            <a:pPr marL="539751" lvl="1" indent="-269876" algn="l">
              <a:lnSpc>
                <a:spcPts val="3500"/>
              </a:lnSpc>
              <a:buFont typeface="Arial"/>
              <a:buChar char="•"/>
            </a:pPr>
            <a:r>
              <a:rPr lang="en-US" sz="2500">
                <a:solidFill>
                  <a:srgbClr val="000000"/>
                </a:solidFill>
                <a:latin typeface="TT Interphases"/>
                <a:ea typeface="TT Interphases"/>
                <a:cs typeface="TT Interphases"/>
                <a:sym typeface="TT Interphases"/>
              </a:rPr>
              <a:t>Face-to-face conversation</a:t>
            </a:r>
          </a:p>
          <a:p>
            <a:pPr algn="l">
              <a:lnSpc>
                <a:spcPts val="3500"/>
              </a:lnSpc>
            </a:pPr>
            <a:r>
              <a:rPr lang="en-US" sz="2500" b="1">
                <a:solidFill>
                  <a:srgbClr val="000000"/>
                </a:solidFill>
                <a:latin typeface="TT Interphases Bold"/>
                <a:ea typeface="TT Interphases Bold"/>
                <a:cs typeface="TT Interphases Bold"/>
                <a:sym typeface="TT Interphases Bold"/>
              </a:rPr>
              <a:t>Key message</a:t>
            </a:r>
          </a:p>
          <a:p>
            <a:pPr algn="l">
              <a:lnSpc>
                <a:spcPts val="3500"/>
              </a:lnSpc>
            </a:pPr>
            <a:r>
              <a:rPr lang="en-US" sz="2500" b="1" i="1">
                <a:solidFill>
                  <a:srgbClr val="000000"/>
                </a:solidFill>
                <a:latin typeface="TT Interphases Bold Italics"/>
                <a:ea typeface="TT Interphases Bold Italics"/>
                <a:cs typeface="TT Interphases Bold Italics"/>
                <a:sym typeface="TT Interphases Bold Italics"/>
              </a:rPr>
              <a:t>“Don't just switch off — switch to something better.”</a:t>
            </a:r>
          </a:p>
          <a:p>
            <a:pPr algn="l">
              <a:lnSpc>
                <a:spcPts val="3500"/>
              </a:lnSpc>
              <a:spcBef>
                <a:spcPct val="0"/>
              </a:spcBef>
            </a:pPr>
            <a:endParaRPr lang="en-US" sz="2500" b="1" i="1">
              <a:solidFill>
                <a:srgbClr val="000000"/>
              </a:solidFill>
              <a:latin typeface="TT Interphases Bold Italics"/>
              <a:ea typeface="TT Interphases Bold Italics"/>
              <a:cs typeface="TT Interphases Bold Italics"/>
              <a:sym typeface="TT Interphases Bold Italic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txBody>
          <a:bodyPr/>
          <a:lstStyle/>
          <a:p>
            <a:endParaRPr lang="en-PK"/>
          </a:p>
        </p:txBody>
      </p:sp>
      <p:grpSp>
        <p:nvGrpSpPr>
          <p:cNvPr id="3" name="Group 3"/>
          <p:cNvGrpSpPr/>
          <p:nvPr/>
        </p:nvGrpSpPr>
        <p:grpSpPr>
          <a:xfrm rot="-1812322">
            <a:off x="-1107113" y="5781664"/>
            <a:ext cx="3392951" cy="6953272"/>
            <a:chOff x="0" y="0"/>
            <a:chExt cx="893617" cy="1831314"/>
          </a:xfrm>
        </p:grpSpPr>
        <p:sp>
          <p:nvSpPr>
            <p:cNvPr id="4" name="Freeform 4"/>
            <p:cNvSpPr/>
            <p:nvPr/>
          </p:nvSpPr>
          <p:spPr>
            <a:xfrm>
              <a:off x="0" y="0"/>
              <a:ext cx="893617" cy="1831314"/>
            </a:xfrm>
            <a:custGeom>
              <a:avLst/>
              <a:gdLst/>
              <a:ahLst/>
              <a:cxnLst/>
              <a:rect l="l" t="t" r="r" b="b"/>
              <a:pathLst>
                <a:path w="893617" h="1831314">
                  <a:moveTo>
                    <a:pt x="0" y="0"/>
                  </a:moveTo>
                  <a:lnTo>
                    <a:pt x="893617" y="0"/>
                  </a:lnTo>
                  <a:lnTo>
                    <a:pt x="893617" y="1831314"/>
                  </a:lnTo>
                  <a:lnTo>
                    <a:pt x="0" y="1831314"/>
                  </a:lnTo>
                  <a:close/>
                </a:path>
              </a:pathLst>
            </a:custGeom>
            <a:solidFill>
              <a:srgbClr val="1DA95F"/>
            </a:solidFill>
          </p:spPr>
          <p:txBody>
            <a:bodyPr/>
            <a:lstStyle/>
            <a:p>
              <a:endParaRPr lang="en-PK"/>
            </a:p>
          </p:txBody>
        </p:sp>
        <p:sp>
          <p:nvSpPr>
            <p:cNvPr id="5" name="TextBox 5"/>
            <p:cNvSpPr txBox="1"/>
            <p:nvPr/>
          </p:nvSpPr>
          <p:spPr>
            <a:xfrm>
              <a:off x="0" y="-47625"/>
              <a:ext cx="893617" cy="1878939"/>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5400000" flipV="1">
            <a:off x="16015019" y="-575312"/>
            <a:ext cx="6112246" cy="7045817"/>
          </a:xfrm>
          <a:custGeom>
            <a:avLst/>
            <a:gdLst/>
            <a:ahLst/>
            <a:cxnLst/>
            <a:rect l="l" t="t" r="r" b="b"/>
            <a:pathLst>
              <a:path w="6112246" h="7045817">
                <a:moveTo>
                  <a:pt x="0" y="7045817"/>
                </a:moveTo>
                <a:lnTo>
                  <a:pt x="6112246" y="7045817"/>
                </a:lnTo>
                <a:lnTo>
                  <a:pt x="6112246" y="0"/>
                </a:lnTo>
                <a:lnTo>
                  <a:pt x="0" y="0"/>
                </a:lnTo>
                <a:lnTo>
                  <a:pt x="0" y="7045817"/>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7" name="Group 7"/>
          <p:cNvGrpSpPr/>
          <p:nvPr/>
        </p:nvGrpSpPr>
        <p:grpSpPr>
          <a:xfrm rot="-594882">
            <a:off x="16843779" y="241720"/>
            <a:ext cx="4454726" cy="445472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BEEF7C"/>
            </a:solidFill>
          </p:spPr>
          <p:txBody>
            <a:bodyPr/>
            <a:lstStyle/>
            <a:p>
              <a:endParaRPr lang="en-PK"/>
            </a:p>
          </p:txBody>
        </p:sp>
        <p:sp>
          <p:nvSpPr>
            <p:cNvPr id="9" name="TextBox 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rot="-594882">
            <a:off x="17609546" y="106499"/>
            <a:ext cx="4454726" cy="445472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DA95F"/>
            </a:solidFill>
          </p:spPr>
          <p:txBody>
            <a:bodyPr/>
            <a:lstStyle/>
            <a:p>
              <a:endParaRPr lang="en-PK"/>
            </a:p>
          </p:txBody>
        </p:sp>
        <p:sp>
          <p:nvSpPr>
            <p:cNvPr id="12" name="TextBox 12"/>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rot="-594882">
            <a:off x="14122180" y="8103903"/>
            <a:ext cx="4454726" cy="4454726"/>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BEEF7C"/>
            </a:solidFill>
          </p:spPr>
          <p:txBody>
            <a:bodyPr/>
            <a:lstStyle/>
            <a:p>
              <a:endParaRPr lang="en-PK"/>
            </a:p>
          </p:txBody>
        </p:sp>
        <p:sp>
          <p:nvSpPr>
            <p:cNvPr id="15" name="TextBox 15"/>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rot="-594882">
            <a:off x="14824634" y="8103903"/>
            <a:ext cx="4454726" cy="4454726"/>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DA95F"/>
            </a:solidFill>
          </p:spPr>
          <p:txBody>
            <a:bodyPr/>
            <a:lstStyle/>
            <a:p>
              <a:endParaRPr lang="en-PK"/>
            </a:p>
          </p:txBody>
        </p:sp>
        <p:sp>
          <p:nvSpPr>
            <p:cNvPr id="18" name="TextBox 18"/>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19" name="Freeform 19"/>
          <p:cNvSpPr/>
          <p:nvPr/>
        </p:nvSpPr>
        <p:spPr>
          <a:xfrm rot="5400000">
            <a:off x="17491964" y="9551151"/>
            <a:ext cx="914728" cy="921641"/>
          </a:xfrm>
          <a:custGeom>
            <a:avLst/>
            <a:gdLst/>
            <a:ahLst/>
            <a:cxnLst/>
            <a:rect l="l" t="t" r="r" b="b"/>
            <a:pathLst>
              <a:path w="914728" h="921641">
                <a:moveTo>
                  <a:pt x="0" y="0"/>
                </a:moveTo>
                <a:lnTo>
                  <a:pt x="914729" y="0"/>
                </a:lnTo>
                <a:lnTo>
                  <a:pt x="914729" y="921640"/>
                </a:lnTo>
                <a:lnTo>
                  <a:pt x="0" y="92164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20" name="Freeform 20"/>
          <p:cNvSpPr/>
          <p:nvPr/>
        </p:nvSpPr>
        <p:spPr>
          <a:xfrm rot="6615826">
            <a:off x="-1137880" y="-1291623"/>
            <a:ext cx="2971535" cy="3032178"/>
          </a:xfrm>
          <a:custGeom>
            <a:avLst/>
            <a:gdLst/>
            <a:ahLst/>
            <a:cxnLst/>
            <a:rect l="l" t="t" r="r" b="b"/>
            <a:pathLst>
              <a:path w="2971535" h="3032178">
                <a:moveTo>
                  <a:pt x="0" y="0"/>
                </a:moveTo>
                <a:lnTo>
                  <a:pt x="2971535" y="0"/>
                </a:lnTo>
                <a:lnTo>
                  <a:pt x="2971535" y="3032178"/>
                </a:lnTo>
                <a:lnTo>
                  <a:pt x="0" y="3032178"/>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21" name="TextBox 21"/>
          <p:cNvSpPr txBox="1"/>
          <p:nvPr/>
        </p:nvSpPr>
        <p:spPr>
          <a:xfrm>
            <a:off x="1376201" y="1279595"/>
            <a:ext cx="13098187" cy="2008898"/>
          </a:xfrm>
          <a:prstGeom prst="rect">
            <a:avLst/>
          </a:prstGeom>
        </p:spPr>
        <p:txBody>
          <a:bodyPr lIns="0" tIns="0" rIns="0" bIns="0" rtlCol="0" anchor="t">
            <a:spAutoFit/>
          </a:bodyPr>
          <a:lstStyle/>
          <a:p>
            <a:pPr algn="l">
              <a:lnSpc>
                <a:spcPts val="5152"/>
              </a:lnSpc>
            </a:pPr>
            <a:r>
              <a:rPr lang="en-US" sz="5600">
                <a:solidFill>
                  <a:srgbClr val="000000"/>
                </a:solidFill>
                <a:latin typeface="Egyptian Slate"/>
                <a:ea typeface="Egyptian Slate"/>
                <a:cs typeface="Egyptian Slate"/>
                <a:sym typeface="Egyptian Slate"/>
              </a:rPr>
              <a:t>WEEK 5–6</a:t>
            </a:r>
          </a:p>
          <a:p>
            <a:pPr algn="l">
              <a:lnSpc>
                <a:spcPts val="5152"/>
              </a:lnSpc>
            </a:pPr>
            <a:r>
              <a:rPr lang="en-US" sz="5600">
                <a:solidFill>
                  <a:srgbClr val="000000"/>
                </a:solidFill>
                <a:latin typeface="Egyptian Slate"/>
                <a:ea typeface="Egyptian Slate"/>
                <a:cs typeface="Egyptian Slate"/>
                <a:sym typeface="Egyptian Slate"/>
              </a:rPr>
              <a:t>OUTDOOR SWITCH + DIGITAL BALANCE</a:t>
            </a:r>
          </a:p>
          <a:p>
            <a:pPr algn="l">
              <a:lnSpc>
                <a:spcPts val="5152"/>
              </a:lnSpc>
            </a:pPr>
            <a:endParaRPr lang="en-US" sz="5600">
              <a:solidFill>
                <a:srgbClr val="000000"/>
              </a:solidFill>
              <a:latin typeface="Egyptian Slate"/>
              <a:ea typeface="Egyptian Slate"/>
              <a:cs typeface="Egyptian Slate"/>
              <a:sym typeface="Egyptian Slate"/>
            </a:endParaRPr>
          </a:p>
        </p:txBody>
      </p:sp>
      <p:sp>
        <p:nvSpPr>
          <p:cNvPr id="22" name="TextBox 22"/>
          <p:cNvSpPr txBox="1"/>
          <p:nvPr/>
        </p:nvSpPr>
        <p:spPr>
          <a:xfrm>
            <a:off x="3137275" y="3046185"/>
            <a:ext cx="14351233" cy="7011670"/>
          </a:xfrm>
          <a:prstGeom prst="rect">
            <a:avLst/>
          </a:prstGeom>
        </p:spPr>
        <p:txBody>
          <a:bodyPr lIns="0" tIns="0" rIns="0" bIns="0" rtlCol="0" anchor="t">
            <a:spAutoFit/>
          </a:bodyPr>
          <a:lstStyle/>
          <a:p>
            <a:pPr algn="l">
              <a:lnSpc>
                <a:spcPts val="3080"/>
              </a:lnSpc>
            </a:pPr>
            <a:r>
              <a:rPr lang="en-US" sz="2200" b="1">
                <a:solidFill>
                  <a:srgbClr val="000000"/>
                </a:solidFill>
                <a:latin typeface="TT Interphases Bold"/>
                <a:ea typeface="TT Interphases Bold"/>
                <a:cs typeface="TT Interphases Bold"/>
                <a:sym typeface="TT Interphases Bold"/>
              </a:rPr>
              <a:t>WEEK 5 — “Outdoor Switch”</a:t>
            </a:r>
          </a:p>
          <a:p>
            <a:pPr algn="l">
              <a:lnSpc>
                <a:spcPts val="3080"/>
              </a:lnSpc>
            </a:pPr>
            <a:r>
              <a:rPr lang="en-US" sz="2200" b="1">
                <a:solidFill>
                  <a:srgbClr val="000000"/>
                </a:solidFill>
                <a:latin typeface="TT Interphases Bold"/>
                <a:ea typeface="TT Interphases Bold"/>
                <a:cs typeface="TT Interphases Bold"/>
                <a:sym typeface="TT Interphases Bold"/>
              </a:rPr>
              <a:t>Local challenge</a:t>
            </a:r>
          </a:p>
          <a:p>
            <a:pPr algn="l">
              <a:lnSpc>
                <a:spcPts val="3080"/>
              </a:lnSpc>
            </a:pPr>
            <a:r>
              <a:rPr lang="en-US" sz="2200">
                <a:solidFill>
                  <a:srgbClr val="000000"/>
                </a:solidFill>
                <a:latin typeface="TT Interphases"/>
                <a:ea typeface="TT Interphases"/>
                <a:cs typeface="TT Interphases"/>
                <a:sym typeface="TT Interphases"/>
              </a:rPr>
              <a:t>60-MINUTE COMMUNITY QUEST</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Young people complete 60 minutes of movement through:</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Walking</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Sport</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Cycling</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Running</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Dancing</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Outdoor recreation</a:t>
            </a:r>
          </a:p>
          <a:p>
            <a:pPr algn="l">
              <a:lnSpc>
                <a:spcPts val="3080"/>
              </a:lnSpc>
            </a:pPr>
            <a:r>
              <a:rPr lang="en-US" sz="2200" b="1">
                <a:solidFill>
                  <a:srgbClr val="000000"/>
                </a:solidFill>
                <a:latin typeface="TT Interphases Bold"/>
                <a:ea typeface="TT Interphases Bold"/>
                <a:cs typeface="TT Interphases Bold"/>
                <a:sym typeface="TT Interphases Bold"/>
              </a:rPr>
              <a:t>WEEK 6 — “My Digital Balance”</a:t>
            </a:r>
          </a:p>
          <a:p>
            <a:pPr algn="l">
              <a:lnSpc>
                <a:spcPts val="3080"/>
              </a:lnSpc>
            </a:pPr>
            <a:r>
              <a:rPr lang="en-US" sz="2200" b="1">
                <a:solidFill>
                  <a:srgbClr val="000000"/>
                </a:solidFill>
                <a:latin typeface="TT Interphases Bold"/>
                <a:ea typeface="TT Interphases Bold"/>
                <a:cs typeface="TT Interphases Bold"/>
                <a:sym typeface="TT Interphases Bold"/>
              </a:rPr>
              <a:t>Participants:</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Compare baseline vs week 6</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Celebrate progress</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Identify successful strategies</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Set a personal 4-week goal</a:t>
            </a:r>
          </a:p>
          <a:p>
            <a:pPr marL="474983" lvl="1" indent="-237491" algn="l">
              <a:lnSpc>
                <a:spcPts val="3080"/>
              </a:lnSpc>
              <a:buFont typeface="Arial"/>
              <a:buChar char="•"/>
            </a:pPr>
            <a:r>
              <a:rPr lang="en-US" sz="2200">
                <a:solidFill>
                  <a:srgbClr val="000000"/>
                </a:solidFill>
                <a:latin typeface="TT Interphases"/>
                <a:ea typeface="TT Interphases"/>
                <a:cs typeface="TT Interphases"/>
                <a:sym typeface="TT Interphases"/>
              </a:rPr>
              <a:t>Create a personal SWITCH 60 plan</a:t>
            </a:r>
          </a:p>
          <a:p>
            <a:pPr algn="l">
              <a:lnSpc>
                <a:spcPts val="3080"/>
              </a:lnSpc>
              <a:spcBef>
                <a:spcPct val="0"/>
              </a:spcBef>
            </a:pPr>
            <a:endParaRPr lang="en-US" sz="2200">
              <a:solidFill>
                <a:srgbClr val="000000"/>
              </a:solidFill>
              <a:latin typeface="TT Interphases"/>
              <a:ea typeface="TT Interphases"/>
              <a:cs typeface="TT Interphases"/>
              <a:sym typeface="TT Interphase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txBody>
          <a:bodyPr/>
          <a:lstStyle/>
          <a:p>
            <a:endParaRPr lang="en-PK"/>
          </a:p>
        </p:txBody>
      </p:sp>
      <p:grpSp>
        <p:nvGrpSpPr>
          <p:cNvPr id="3" name="Group 3"/>
          <p:cNvGrpSpPr/>
          <p:nvPr/>
        </p:nvGrpSpPr>
        <p:grpSpPr>
          <a:xfrm rot="-1812322">
            <a:off x="-1107113" y="5781664"/>
            <a:ext cx="3392951" cy="6953272"/>
            <a:chOff x="0" y="0"/>
            <a:chExt cx="893617" cy="1831314"/>
          </a:xfrm>
        </p:grpSpPr>
        <p:sp>
          <p:nvSpPr>
            <p:cNvPr id="4" name="Freeform 4"/>
            <p:cNvSpPr/>
            <p:nvPr/>
          </p:nvSpPr>
          <p:spPr>
            <a:xfrm>
              <a:off x="0" y="0"/>
              <a:ext cx="893617" cy="1831314"/>
            </a:xfrm>
            <a:custGeom>
              <a:avLst/>
              <a:gdLst/>
              <a:ahLst/>
              <a:cxnLst/>
              <a:rect l="l" t="t" r="r" b="b"/>
              <a:pathLst>
                <a:path w="893617" h="1831314">
                  <a:moveTo>
                    <a:pt x="0" y="0"/>
                  </a:moveTo>
                  <a:lnTo>
                    <a:pt x="893617" y="0"/>
                  </a:lnTo>
                  <a:lnTo>
                    <a:pt x="893617" y="1831314"/>
                  </a:lnTo>
                  <a:lnTo>
                    <a:pt x="0" y="1831314"/>
                  </a:lnTo>
                  <a:close/>
                </a:path>
              </a:pathLst>
            </a:custGeom>
            <a:solidFill>
              <a:srgbClr val="1DA95F"/>
            </a:solidFill>
          </p:spPr>
          <p:txBody>
            <a:bodyPr/>
            <a:lstStyle/>
            <a:p>
              <a:endParaRPr lang="en-PK"/>
            </a:p>
          </p:txBody>
        </p:sp>
        <p:sp>
          <p:nvSpPr>
            <p:cNvPr id="5" name="TextBox 5"/>
            <p:cNvSpPr txBox="1"/>
            <p:nvPr/>
          </p:nvSpPr>
          <p:spPr>
            <a:xfrm>
              <a:off x="0" y="-47625"/>
              <a:ext cx="893617" cy="1878939"/>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5400000" flipV="1">
            <a:off x="16015019" y="-575312"/>
            <a:ext cx="6112246" cy="7045817"/>
          </a:xfrm>
          <a:custGeom>
            <a:avLst/>
            <a:gdLst/>
            <a:ahLst/>
            <a:cxnLst/>
            <a:rect l="l" t="t" r="r" b="b"/>
            <a:pathLst>
              <a:path w="6112246" h="7045817">
                <a:moveTo>
                  <a:pt x="0" y="7045817"/>
                </a:moveTo>
                <a:lnTo>
                  <a:pt x="6112246" y="7045817"/>
                </a:lnTo>
                <a:lnTo>
                  <a:pt x="6112246" y="0"/>
                </a:lnTo>
                <a:lnTo>
                  <a:pt x="0" y="0"/>
                </a:lnTo>
                <a:lnTo>
                  <a:pt x="0" y="7045817"/>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7" name="Group 7"/>
          <p:cNvGrpSpPr/>
          <p:nvPr/>
        </p:nvGrpSpPr>
        <p:grpSpPr>
          <a:xfrm rot="-594882">
            <a:off x="16843779" y="241720"/>
            <a:ext cx="4454726" cy="445472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BEEF7C"/>
            </a:solidFill>
          </p:spPr>
          <p:txBody>
            <a:bodyPr/>
            <a:lstStyle/>
            <a:p>
              <a:endParaRPr lang="en-PK"/>
            </a:p>
          </p:txBody>
        </p:sp>
        <p:sp>
          <p:nvSpPr>
            <p:cNvPr id="9" name="TextBox 9"/>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rot="-594882">
            <a:off x="17609546" y="106499"/>
            <a:ext cx="4454726" cy="445472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DA95F"/>
            </a:solidFill>
          </p:spPr>
          <p:txBody>
            <a:bodyPr/>
            <a:lstStyle/>
            <a:p>
              <a:endParaRPr lang="en-PK"/>
            </a:p>
          </p:txBody>
        </p:sp>
        <p:sp>
          <p:nvSpPr>
            <p:cNvPr id="12" name="TextBox 12"/>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rot="-594882">
            <a:off x="14122180" y="8103903"/>
            <a:ext cx="4454726" cy="4454726"/>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BEEF7C"/>
            </a:solidFill>
          </p:spPr>
          <p:txBody>
            <a:bodyPr/>
            <a:lstStyle/>
            <a:p>
              <a:endParaRPr lang="en-PK"/>
            </a:p>
          </p:txBody>
        </p:sp>
        <p:sp>
          <p:nvSpPr>
            <p:cNvPr id="15" name="TextBox 15"/>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rot="-594882">
            <a:off x="14824634" y="8103903"/>
            <a:ext cx="4454726" cy="4454726"/>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DA95F"/>
            </a:solidFill>
          </p:spPr>
          <p:txBody>
            <a:bodyPr/>
            <a:lstStyle/>
            <a:p>
              <a:endParaRPr lang="en-PK"/>
            </a:p>
          </p:txBody>
        </p:sp>
        <p:sp>
          <p:nvSpPr>
            <p:cNvPr id="18" name="TextBox 18"/>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19" name="Freeform 19"/>
          <p:cNvSpPr/>
          <p:nvPr/>
        </p:nvSpPr>
        <p:spPr>
          <a:xfrm rot="5400000">
            <a:off x="17491964" y="9551151"/>
            <a:ext cx="914728" cy="921641"/>
          </a:xfrm>
          <a:custGeom>
            <a:avLst/>
            <a:gdLst/>
            <a:ahLst/>
            <a:cxnLst/>
            <a:rect l="l" t="t" r="r" b="b"/>
            <a:pathLst>
              <a:path w="914728" h="921641">
                <a:moveTo>
                  <a:pt x="0" y="0"/>
                </a:moveTo>
                <a:lnTo>
                  <a:pt x="914729" y="0"/>
                </a:lnTo>
                <a:lnTo>
                  <a:pt x="914729" y="921640"/>
                </a:lnTo>
                <a:lnTo>
                  <a:pt x="0" y="92164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20" name="Freeform 20"/>
          <p:cNvSpPr/>
          <p:nvPr/>
        </p:nvSpPr>
        <p:spPr>
          <a:xfrm rot="6615826">
            <a:off x="-1137880" y="-1291623"/>
            <a:ext cx="2971535" cy="3032178"/>
          </a:xfrm>
          <a:custGeom>
            <a:avLst/>
            <a:gdLst/>
            <a:ahLst/>
            <a:cxnLst/>
            <a:rect l="l" t="t" r="r" b="b"/>
            <a:pathLst>
              <a:path w="2971535" h="3032178">
                <a:moveTo>
                  <a:pt x="0" y="0"/>
                </a:moveTo>
                <a:lnTo>
                  <a:pt x="2971535" y="0"/>
                </a:lnTo>
                <a:lnTo>
                  <a:pt x="2971535" y="3032178"/>
                </a:lnTo>
                <a:lnTo>
                  <a:pt x="0" y="3032178"/>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21" name="Freeform 21"/>
          <p:cNvSpPr/>
          <p:nvPr/>
        </p:nvSpPr>
        <p:spPr>
          <a:xfrm>
            <a:off x="6116101" y="2350679"/>
            <a:ext cx="5107528" cy="7661292"/>
          </a:xfrm>
          <a:custGeom>
            <a:avLst/>
            <a:gdLst/>
            <a:ahLst/>
            <a:cxnLst/>
            <a:rect l="l" t="t" r="r" b="b"/>
            <a:pathLst>
              <a:path w="5107528" h="7661292">
                <a:moveTo>
                  <a:pt x="0" y="0"/>
                </a:moveTo>
                <a:lnTo>
                  <a:pt x="5107527" y="0"/>
                </a:lnTo>
                <a:lnTo>
                  <a:pt x="5107527" y="7661292"/>
                </a:lnTo>
                <a:lnTo>
                  <a:pt x="0" y="7661292"/>
                </a:lnTo>
                <a:lnTo>
                  <a:pt x="0" y="0"/>
                </a:lnTo>
                <a:close/>
              </a:path>
            </a:pathLst>
          </a:custGeom>
          <a:blipFill>
            <a:blip r:embed="rId7"/>
            <a:stretch>
              <a:fillRect/>
            </a:stretch>
          </a:blipFill>
        </p:spPr>
        <p:txBody>
          <a:bodyPr/>
          <a:lstStyle/>
          <a:p>
            <a:endParaRPr lang="en-PK"/>
          </a:p>
        </p:txBody>
      </p:sp>
      <p:sp>
        <p:nvSpPr>
          <p:cNvPr id="22" name="TextBox 22"/>
          <p:cNvSpPr txBox="1"/>
          <p:nvPr/>
        </p:nvSpPr>
        <p:spPr>
          <a:xfrm>
            <a:off x="1376201" y="1279595"/>
            <a:ext cx="13098187" cy="713498"/>
          </a:xfrm>
          <a:prstGeom prst="rect">
            <a:avLst/>
          </a:prstGeom>
        </p:spPr>
        <p:txBody>
          <a:bodyPr lIns="0" tIns="0" rIns="0" bIns="0" rtlCol="0" anchor="t">
            <a:spAutoFit/>
          </a:bodyPr>
          <a:lstStyle/>
          <a:p>
            <a:pPr algn="l">
              <a:lnSpc>
                <a:spcPts val="5152"/>
              </a:lnSpc>
            </a:pPr>
            <a:r>
              <a:rPr lang="en-US" sz="5600">
                <a:solidFill>
                  <a:srgbClr val="000000"/>
                </a:solidFill>
                <a:latin typeface="Egyptian Slate"/>
                <a:ea typeface="Egyptian Slate"/>
                <a:cs typeface="Egyptian Slate"/>
                <a:sym typeface="Egyptian Slate"/>
              </a:rPr>
              <a:t>CAMPAIGN POSTER</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5400000">
            <a:off x="12625517" y="3993200"/>
            <a:ext cx="5984269" cy="6603331"/>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rot="5400000">
            <a:off x="-895709" y="-912151"/>
            <a:ext cx="5984269" cy="6603331"/>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5" name="Group 5"/>
          <p:cNvGrpSpPr/>
          <p:nvPr/>
        </p:nvGrpSpPr>
        <p:grpSpPr>
          <a:xfrm rot="-1812322">
            <a:off x="-943353" y="3854227"/>
            <a:ext cx="1218130" cy="9075261"/>
            <a:chOff x="0" y="0"/>
            <a:chExt cx="320824" cy="2390192"/>
          </a:xfrm>
        </p:grpSpPr>
        <p:sp>
          <p:nvSpPr>
            <p:cNvPr id="6" name="Freeform 6"/>
            <p:cNvSpPr/>
            <p:nvPr/>
          </p:nvSpPr>
          <p:spPr>
            <a:xfrm>
              <a:off x="0" y="0"/>
              <a:ext cx="320824" cy="2390192"/>
            </a:xfrm>
            <a:custGeom>
              <a:avLst/>
              <a:gdLst/>
              <a:ahLst/>
              <a:cxnLst/>
              <a:rect l="l" t="t" r="r" b="b"/>
              <a:pathLst>
                <a:path w="320824" h="2390192">
                  <a:moveTo>
                    <a:pt x="0" y="0"/>
                  </a:moveTo>
                  <a:lnTo>
                    <a:pt x="320824" y="0"/>
                  </a:lnTo>
                  <a:lnTo>
                    <a:pt x="320824" y="2390192"/>
                  </a:lnTo>
                  <a:lnTo>
                    <a:pt x="0" y="2390192"/>
                  </a:lnTo>
                  <a:close/>
                </a:path>
              </a:pathLst>
            </a:custGeom>
            <a:solidFill>
              <a:srgbClr val="D0F69C"/>
            </a:solidFill>
          </p:spPr>
          <p:txBody>
            <a:bodyPr/>
            <a:lstStyle/>
            <a:p>
              <a:endParaRPr lang="en-PK"/>
            </a:p>
          </p:txBody>
        </p:sp>
        <p:sp>
          <p:nvSpPr>
            <p:cNvPr id="7" name="TextBox 7"/>
            <p:cNvSpPr txBox="1"/>
            <p:nvPr/>
          </p:nvSpPr>
          <p:spPr>
            <a:xfrm>
              <a:off x="0" y="-47625"/>
              <a:ext cx="320824" cy="2437817"/>
            </a:xfrm>
            <a:prstGeom prst="rect">
              <a:avLst/>
            </a:prstGeom>
          </p:spPr>
          <p:txBody>
            <a:bodyPr lIns="50800" tIns="50800" rIns="50800" bIns="50800" rtlCol="0" anchor="ctr"/>
            <a:lstStyle/>
            <a:p>
              <a:pPr algn="ctr">
                <a:lnSpc>
                  <a:spcPts val="2659"/>
                </a:lnSpc>
              </a:pPr>
              <a:endParaRPr/>
            </a:p>
          </p:txBody>
        </p:sp>
      </p:grpSp>
      <p:sp>
        <p:nvSpPr>
          <p:cNvPr id="8" name="Freeform 8"/>
          <p:cNvSpPr/>
          <p:nvPr/>
        </p:nvSpPr>
        <p:spPr>
          <a:xfrm>
            <a:off x="17493009" y="2202184"/>
            <a:ext cx="1426307" cy="1217710"/>
          </a:xfrm>
          <a:custGeom>
            <a:avLst/>
            <a:gdLst/>
            <a:ahLst/>
            <a:cxnLst/>
            <a:rect l="l" t="t" r="r" b="b"/>
            <a:pathLst>
              <a:path w="1426307" h="1217710">
                <a:moveTo>
                  <a:pt x="0" y="0"/>
                </a:moveTo>
                <a:lnTo>
                  <a:pt x="1426307" y="0"/>
                </a:lnTo>
                <a:lnTo>
                  <a:pt x="1426307" y="1217709"/>
                </a:lnTo>
                <a:lnTo>
                  <a:pt x="0" y="121770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a:off x="-182348" y="9632413"/>
            <a:ext cx="787830" cy="785861"/>
          </a:xfrm>
          <a:custGeom>
            <a:avLst/>
            <a:gdLst/>
            <a:ahLst/>
            <a:cxnLst/>
            <a:rect l="l" t="t" r="r" b="b"/>
            <a:pathLst>
              <a:path w="787830" h="785861">
                <a:moveTo>
                  <a:pt x="0" y="0"/>
                </a:moveTo>
                <a:lnTo>
                  <a:pt x="787830" y="0"/>
                </a:lnTo>
                <a:lnTo>
                  <a:pt x="787830" y="785861"/>
                </a:lnTo>
                <a:lnTo>
                  <a:pt x="0" y="78586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PK"/>
          </a:p>
        </p:txBody>
      </p:sp>
      <p:sp>
        <p:nvSpPr>
          <p:cNvPr id="10" name="TextBox 10"/>
          <p:cNvSpPr txBox="1"/>
          <p:nvPr/>
        </p:nvSpPr>
        <p:spPr>
          <a:xfrm>
            <a:off x="1777948" y="2980019"/>
            <a:ext cx="13332828" cy="7045325"/>
          </a:xfrm>
          <a:prstGeom prst="rect">
            <a:avLst/>
          </a:prstGeom>
        </p:spPr>
        <p:txBody>
          <a:bodyPr lIns="0" tIns="0" rIns="0" bIns="0" rtlCol="0" anchor="t">
            <a:spAutoFit/>
          </a:bodyPr>
          <a:lstStyle/>
          <a:p>
            <a:pPr marL="431804" lvl="1" indent="-215902" algn="l">
              <a:lnSpc>
                <a:spcPts val="2800"/>
              </a:lnSpc>
              <a:buFont typeface="Arial"/>
              <a:buChar char="•"/>
            </a:pPr>
            <a:r>
              <a:rPr lang="en-US" sz="2000" b="1">
                <a:solidFill>
                  <a:srgbClr val="000000"/>
                </a:solidFill>
                <a:latin typeface="TT Interphases Bold"/>
                <a:ea typeface="TT Interphases Bold"/>
                <a:cs typeface="TT Interphases Bold"/>
                <a:sym typeface="TT Interphases Bold"/>
              </a:rPr>
              <a:t>WHO CAN DELIVER SWITCH 60?</a:t>
            </a:r>
          </a:p>
          <a:p>
            <a:pPr algn="l">
              <a:lnSpc>
                <a:spcPts val="2800"/>
              </a:lnSpc>
            </a:pPr>
            <a:r>
              <a:rPr lang="en-US" sz="2000" b="1">
                <a:solidFill>
                  <a:srgbClr val="000000"/>
                </a:solidFill>
                <a:latin typeface="TT Interphases Bold"/>
                <a:ea typeface="TT Interphases Bold"/>
                <a:cs typeface="TT Interphases Bold"/>
                <a:sym typeface="TT Interphases Bold"/>
              </a:rPr>
              <a:t>LOCAL PARTNERS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Secondary schools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Local Council Public Health Team</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Funding, coordination and evaluation.</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Local leisure centres/sports clubs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Provide accessible physical activities.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School nursing/health teams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Health education and referral.</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Local parks/community organisations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Outdoor activity opportunities.</a:t>
            </a:r>
          </a:p>
          <a:p>
            <a:pPr algn="l">
              <a:lnSpc>
                <a:spcPts val="2800"/>
              </a:lnSpc>
            </a:pPr>
            <a:endParaRPr lang="en-US" sz="2000">
              <a:solidFill>
                <a:srgbClr val="000000"/>
              </a:solidFill>
              <a:latin typeface="TT Interphases"/>
              <a:ea typeface="TT Interphases"/>
              <a:cs typeface="TT Interphases"/>
              <a:sym typeface="TT Interphases"/>
            </a:endParaRPr>
          </a:p>
          <a:p>
            <a:pPr algn="l">
              <a:lnSpc>
                <a:spcPts val="2800"/>
              </a:lnSpc>
            </a:pPr>
            <a:r>
              <a:rPr lang="en-US" sz="2000" b="1">
                <a:solidFill>
                  <a:srgbClr val="000000"/>
                </a:solidFill>
                <a:latin typeface="TT Interphases Bold"/>
                <a:ea typeface="TT Interphases Bold"/>
                <a:cs typeface="TT Interphases Bold"/>
                <a:sym typeface="TT Interphases Bold"/>
              </a:rPr>
              <a:t>NATIONAL PARTNERS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NHS — health and wellbeing information</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Sport England — physical activity resources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Ofcom — media literacy and children's media research</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UK Health Security Agency — public health expertise</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Ofcom's media literacy programme specifically aims to improve people's ability to use, understand and manage media and communications.</a:t>
            </a:r>
          </a:p>
          <a:p>
            <a:pPr algn="l">
              <a:lnSpc>
                <a:spcPts val="2800"/>
              </a:lnSpc>
              <a:spcBef>
                <a:spcPct val="0"/>
              </a:spcBef>
            </a:pPr>
            <a:endParaRPr lang="en-US" sz="2000">
              <a:solidFill>
                <a:srgbClr val="000000"/>
              </a:solidFill>
              <a:latin typeface="TT Interphases"/>
              <a:ea typeface="TT Interphases"/>
              <a:cs typeface="TT Interphases"/>
              <a:sym typeface="TT Interphases"/>
            </a:endParaRPr>
          </a:p>
        </p:txBody>
      </p:sp>
      <p:sp>
        <p:nvSpPr>
          <p:cNvPr id="11" name="TextBox 11"/>
          <p:cNvSpPr txBox="1"/>
          <p:nvPr/>
        </p:nvSpPr>
        <p:spPr>
          <a:xfrm>
            <a:off x="1777948" y="1854475"/>
            <a:ext cx="11229445" cy="1113027"/>
          </a:xfrm>
          <a:prstGeom prst="rect">
            <a:avLst/>
          </a:prstGeom>
        </p:spPr>
        <p:txBody>
          <a:bodyPr lIns="0" tIns="0" rIns="0" bIns="0" rtlCol="0" anchor="t">
            <a:spAutoFit/>
          </a:bodyPr>
          <a:lstStyle/>
          <a:p>
            <a:pPr algn="l">
              <a:lnSpc>
                <a:spcPts val="8095"/>
              </a:lnSpc>
            </a:pPr>
            <a:r>
              <a:rPr lang="en-US" sz="8799">
                <a:solidFill>
                  <a:srgbClr val="000000"/>
                </a:solidFill>
                <a:latin typeface="Egyptian Slate"/>
                <a:ea typeface="Egyptian Slate"/>
                <a:cs typeface="Egyptian Slate"/>
                <a:sym typeface="Egyptian Slate"/>
              </a:rPr>
              <a:t>CAMPAIGN PARTNERS</a:t>
            </a:r>
          </a:p>
        </p:txBody>
      </p:sp>
      <p:sp>
        <p:nvSpPr>
          <p:cNvPr id="12" name="Freeform 12"/>
          <p:cNvSpPr/>
          <p:nvPr/>
        </p:nvSpPr>
        <p:spPr>
          <a:xfrm>
            <a:off x="16135402" y="-523986"/>
            <a:ext cx="1986329" cy="1767833"/>
          </a:xfrm>
          <a:custGeom>
            <a:avLst/>
            <a:gdLst/>
            <a:ahLst/>
            <a:cxnLst/>
            <a:rect l="l" t="t" r="r" b="b"/>
            <a:pathLst>
              <a:path w="1986329" h="1767833">
                <a:moveTo>
                  <a:pt x="0" y="0"/>
                </a:moveTo>
                <a:lnTo>
                  <a:pt x="1986329" y="0"/>
                </a:lnTo>
                <a:lnTo>
                  <a:pt x="1986329" y="1767833"/>
                </a:lnTo>
                <a:lnTo>
                  <a:pt x="0" y="1767833"/>
                </a:lnTo>
                <a:lnTo>
                  <a:pt x="0" y="0"/>
                </a:lnTo>
                <a:close/>
              </a:path>
            </a:pathLst>
          </a:custGeom>
          <a:blipFill>
            <a:blip>
              <a:alphaModFix amt="6000"/>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PK"/>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5400000">
            <a:off x="12625517" y="3993200"/>
            <a:ext cx="5984269" cy="6603331"/>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rot="5400000">
            <a:off x="-895709" y="-912151"/>
            <a:ext cx="5984269" cy="6603331"/>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grpSp>
        <p:nvGrpSpPr>
          <p:cNvPr id="5" name="Group 5"/>
          <p:cNvGrpSpPr/>
          <p:nvPr/>
        </p:nvGrpSpPr>
        <p:grpSpPr>
          <a:xfrm rot="-1812322">
            <a:off x="-943353" y="3854227"/>
            <a:ext cx="1218130" cy="9075261"/>
            <a:chOff x="0" y="0"/>
            <a:chExt cx="320824" cy="2390192"/>
          </a:xfrm>
        </p:grpSpPr>
        <p:sp>
          <p:nvSpPr>
            <p:cNvPr id="6" name="Freeform 6"/>
            <p:cNvSpPr/>
            <p:nvPr/>
          </p:nvSpPr>
          <p:spPr>
            <a:xfrm>
              <a:off x="0" y="0"/>
              <a:ext cx="320824" cy="2390192"/>
            </a:xfrm>
            <a:custGeom>
              <a:avLst/>
              <a:gdLst/>
              <a:ahLst/>
              <a:cxnLst/>
              <a:rect l="l" t="t" r="r" b="b"/>
              <a:pathLst>
                <a:path w="320824" h="2390192">
                  <a:moveTo>
                    <a:pt x="0" y="0"/>
                  </a:moveTo>
                  <a:lnTo>
                    <a:pt x="320824" y="0"/>
                  </a:lnTo>
                  <a:lnTo>
                    <a:pt x="320824" y="2390192"/>
                  </a:lnTo>
                  <a:lnTo>
                    <a:pt x="0" y="2390192"/>
                  </a:lnTo>
                  <a:close/>
                </a:path>
              </a:pathLst>
            </a:custGeom>
            <a:solidFill>
              <a:srgbClr val="D0F69C"/>
            </a:solidFill>
          </p:spPr>
          <p:txBody>
            <a:bodyPr/>
            <a:lstStyle/>
            <a:p>
              <a:endParaRPr lang="en-PK"/>
            </a:p>
          </p:txBody>
        </p:sp>
        <p:sp>
          <p:nvSpPr>
            <p:cNvPr id="7" name="TextBox 7"/>
            <p:cNvSpPr txBox="1"/>
            <p:nvPr/>
          </p:nvSpPr>
          <p:spPr>
            <a:xfrm>
              <a:off x="0" y="-47625"/>
              <a:ext cx="320824" cy="2437817"/>
            </a:xfrm>
            <a:prstGeom prst="rect">
              <a:avLst/>
            </a:prstGeom>
          </p:spPr>
          <p:txBody>
            <a:bodyPr lIns="50800" tIns="50800" rIns="50800" bIns="50800" rtlCol="0" anchor="ctr"/>
            <a:lstStyle/>
            <a:p>
              <a:pPr algn="ctr">
                <a:lnSpc>
                  <a:spcPts val="2659"/>
                </a:lnSpc>
              </a:pPr>
              <a:endParaRPr/>
            </a:p>
          </p:txBody>
        </p:sp>
      </p:grpSp>
      <p:sp>
        <p:nvSpPr>
          <p:cNvPr id="8" name="Freeform 8"/>
          <p:cNvSpPr/>
          <p:nvPr/>
        </p:nvSpPr>
        <p:spPr>
          <a:xfrm>
            <a:off x="17493009" y="2202184"/>
            <a:ext cx="1426307" cy="1217710"/>
          </a:xfrm>
          <a:custGeom>
            <a:avLst/>
            <a:gdLst/>
            <a:ahLst/>
            <a:cxnLst/>
            <a:rect l="l" t="t" r="r" b="b"/>
            <a:pathLst>
              <a:path w="1426307" h="1217710">
                <a:moveTo>
                  <a:pt x="0" y="0"/>
                </a:moveTo>
                <a:lnTo>
                  <a:pt x="1426307" y="0"/>
                </a:lnTo>
                <a:lnTo>
                  <a:pt x="1426307" y="1217709"/>
                </a:lnTo>
                <a:lnTo>
                  <a:pt x="0" y="121770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a:off x="-182348" y="9632413"/>
            <a:ext cx="787830" cy="785861"/>
          </a:xfrm>
          <a:custGeom>
            <a:avLst/>
            <a:gdLst/>
            <a:ahLst/>
            <a:cxnLst/>
            <a:rect l="l" t="t" r="r" b="b"/>
            <a:pathLst>
              <a:path w="787830" h="785861">
                <a:moveTo>
                  <a:pt x="0" y="0"/>
                </a:moveTo>
                <a:lnTo>
                  <a:pt x="787830" y="0"/>
                </a:lnTo>
                <a:lnTo>
                  <a:pt x="787830" y="785861"/>
                </a:lnTo>
                <a:lnTo>
                  <a:pt x="0" y="78586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PK"/>
          </a:p>
        </p:txBody>
      </p:sp>
      <p:sp>
        <p:nvSpPr>
          <p:cNvPr id="10" name="TextBox 10"/>
          <p:cNvSpPr txBox="1"/>
          <p:nvPr/>
        </p:nvSpPr>
        <p:spPr>
          <a:xfrm>
            <a:off x="1777948" y="2536825"/>
            <a:ext cx="13332828" cy="7750175"/>
          </a:xfrm>
          <a:prstGeom prst="rect">
            <a:avLst/>
          </a:prstGeom>
        </p:spPr>
        <p:txBody>
          <a:bodyPr lIns="0" tIns="0" rIns="0" bIns="0" rtlCol="0" anchor="t">
            <a:spAutoFit/>
          </a:bodyPr>
          <a:lstStyle/>
          <a:p>
            <a:pPr algn="l">
              <a:lnSpc>
                <a:spcPts val="2800"/>
              </a:lnSpc>
            </a:pPr>
            <a:r>
              <a:rPr lang="en-US" sz="2000" b="1">
                <a:solidFill>
                  <a:srgbClr val="000000"/>
                </a:solidFill>
                <a:latin typeface="TT Interphases Bold"/>
                <a:ea typeface="TT Interphases Bold"/>
                <a:cs typeface="TT Interphases Bold"/>
                <a:sym typeface="TT Interphases Bold"/>
              </a:rPr>
              <a:t>WHAT CAN WE REPLICATE?</a:t>
            </a:r>
          </a:p>
          <a:p>
            <a:pPr algn="l">
              <a:lnSpc>
                <a:spcPts val="2800"/>
              </a:lnSpc>
            </a:pPr>
            <a:r>
              <a:rPr lang="en-US" sz="2000" b="1">
                <a:solidFill>
                  <a:srgbClr val="000000"/>
                </a:solidFill>
                <a:latin typeface="TT Interphases Bold"/>
                <a:ea typeface="TT Interphases Bold"/>
                <a:cs typeface="TT Interphases Bold"/>
                <a:sym typeface="TT Interphases Bold"/>
              </a:rPr>
              <a:t>Existing resources</a:t>
            </a:r>
          </a:p>
          <a:p>
            <a:pPr algn="l">
              <a:lnSpc>
                <a:spcPts val="2800"/>
              </a:lnSpc>
            </a:pPr>
            <a:r>
              <a:rPr lang="en-US" sz="2000">
                <a:solidFill>
                  <a:srgbClr val="000000"/>
                </a:solidFill>
                <a:latin typeface="TT Interphases"/>
                <a:ea typeface="TT Interphases"/>
                <a:cs typeface="TT Interphases"/>
                <a:sym typeface="TT Interphases"/>
              </a:rPr>
              <a:t>NHS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Physical activity guidance</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Healthy lifestyle information</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Sleep advice</a:t>
            </a:r>
          </a:p>
          <a:p>
            <a:pPr algn="l">
              <a:lnSpc>
                <a:spcPts val="2800"/>
              </a:lnSpc>
            </a:pPr>
            <a:r>
              <a:rPr lang="en-US" sz="2000" b="1">
                <a:solidFill>
                  <a:srgbClr val="000000"/>
                </a:solidFill>
                <a:latin typeface="TT Interphases Bold"/>
                <a:ea typeface="TT Interphases Bold"/>
                <a:cs typeface="TT Interphases Bold"/>
                <a:sym typeface="TT Interphases Bold"/>
              </a:rPr>
              <a:t>Sport England</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Physical activity resources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Active Lives evidence</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Community activity approaches</a:t>
            </a:r>
          </a:p>
          <a:p>
            <a:pPr algn="l">
              <a:lnSpc>
                <a:spcPts val="2800"/>
              </a:lnSpc>
            </a:pPr>
            <a:r>
              <a:rPr lang="en-US" sz="2000" b="1">
                <a:solidFill>
                  <a:srgbClr val="000000"/>
                </a:solidFill>
                <a:latin typeface="TT Interphases Bold"/>
                <a:ea typeface="TT Interphases Bold"/>
                <a:cs typeface="TT Interphases Bold"/>
                <a:sym typeface="TT Interphases Bold"/>
              </a:rPr>
              <a:t>Ofcom</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Media literacy resources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Children's media research</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Online safety information</a:t>
            </a:r>
          </a:p>
          <a:p>
            <a:pPr algn="l">
              <a:lnSpc>
                <a:spcPts val="2800"/>
              </a:lnSpc>
            </a:pPr>
            <a:r>
              <a:rPr lang="en-US" sz="2000" b="1">
                <a:solidFill>
                  <a:srgbClr val="000000"/>
                </a:solidFill>
                <a:latin typeface="TT Interphases Bold"/>
                <a:ea typeface="TT Interphases Bold"/>
                <a:cs typeface="TT Interphases Bold"/>
                <a:sym typeface="TT Interphases Bold"/>
              </a:rPr>
              <a:t>Our original resources</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SWITCH 60 Screen-Time Tracker</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60-Minute Activity Card</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Sleep Switch Checklist</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Weekly Switch Challenge</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Progress dashboard</a:t>
            </a:r>
          </a:p>
          <a:p>
            <a:pPr marL="431804" lvl="1" indent="-215902" algn="l">
              <a:lnSpc>
                <a:spcPts val="2800"/>
              </a:lnSpc>
              <a:buFont typeface="Arial"/>
              <a:buChar char="•"/>
            </a:pPr>
            <a:r>
              <a:rPr lang="en-US" sz="2000">
                <a:solidFill>
                  <a:srgbClr val="000000"/>
                </a:solidFill>
                <a:latin typeface="TT Interphases"/>
                <a:ea typeface="TT Interphases"/>
                <a:cs typeface="TT Interphases"/>
                <a:sym typeface="TT Interphases"/>
              </a:rPr>
              <a:t>Digital Balance Certificate</a:t>
            </a:r>
          </a:p>
          <a:p>
            <a:pPr algn="l">
              <a:lnSpc>
                <a:spcPts val="2800"/>
              </a:lnSpc>
              <a:spcBef>
                <a:spcPct val="0"/>
              </a:spcBef>
            </a:pPr>
            <a:endParaRPr lang="en-US" sz="2000">
              <a:solidFill>
                <a:srgbClr val="000000"/>
              </a:solidFill>
              <a:latin typeface="TT Interphases"/>
              <a:ea typeface="TT Interphases"/>
              <a:cs typeface="TT Interphases"/>
              <a:sym typeface="TT Interphases"/>
            </a:endParaRPr>
          </a:p>
        </p:txBody>
      </p:sp>
      <p:sp>
        <p:nvSpPr>
          <p:cNvPr id="11" name="Freeform 11"/>
          <p:cNvSpPr/>
          <p:nvPr/>
        </p:nvSpPr>
        <p:spPr>
          <a:xfrm>
            <a:off x="16135402" y="-523986"/>
            <a:ext cx="1986329" cy="1767833"/>
          </a:xfrm>
          <a:custGeom>
            <a:avLst/>
            <a:gdLst/>
            <a:ahLst/>
            <a:cxnLst/>
            <a:rect l="l" t="t" r="r" b="b"/>
            <a:pathLst>
              <a:path w="1986329" h="1767833">
                <a:moveTo>
                  <a:pt x="0" y="0"/>
                </a:moveTo>
                <a:lnTo>
                  <a:pt x="1986329" y="0"/>
                </a:lnTo>
                <a:lnTo>
                  <a:pt x="1986329" y="1767833"/>
                </a:lnTo>
                <a:lnTo>
                  <a:pt x="0" y="1767833"/>
                </a:lnTo>
                <a:lnTo>
                  <a:pt x="0" y="0"/>
                </a:lnTo>
                <a:close/>
              </a:path>
            </a:pathLst>
          </a:custGeom>
          <a:blipFill>
            <a:blip>
              <a:alphaModFix amt="6000"/>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PK"/>
          </a:p>
        </p:txBody>
      </p:sp>
      <p:sp>
        <p:nvSpPr>
          <p:cNvPr id="12" name="Freeform 12"/>
          <p:cNvSpPr/>
          <p:nvPr/>
        </p:nvSpPr>
        <p:spPr>
          <a:xfrm>
            <a:off x="9285431" y="3594851"/>
            <a:ext cx="7443925" cy="3097298"/>
          </a:xfrm>
          <a:custGeom>
            <a:avLst/>
            <a:gdLst/>
            <a:ahLst/>
            <a:cxnLst/>
            <a:rect l="l" t="t" r="r" b="b"/>
            <a:pathLst>
              <a:path w="7443925" h="3097298">
                <a:moveTo>
                  <a:pt x="0" y="0"/>
                </a:moveTo>
                <a:lnTo>
                  <a:pt x="7443925" y="0"/>
                </a:lnTo>
                <a:lnTo>
                  <a:pt x="7443925" y="3097298"/>
                </a:lnTo>
                <a:lnTo>
                  <a:pt x="0" y="3097298"/>
                </a:lnTo>
                <a:lnTo>
                  <a:pt x="0" y="0"/>
                </a:lnTo>
                <a:close/>
              </a:path>
            </a:pathLst>
          </a:custGeom>
          <a:blipFill>
            <a:blip r:embed="rId8"/>
            <a:stretch>
              <a:fillRect/>
            </a:stretch>
          </a:blipFill>
        </p:spPr>
        <p:txBody>
          <a:bodyPr/>
          <a:lstStyle/>
          <a:p>
            <a:endParaRPr lang="en-PK"/>
          </a:p>
        </p:txBody>
      </p:sp>
      <p:sp>
        <p:nvSpPr>
          <p:cNvPr id="13" name="TextBox 13"/>
          <p:cNvSpPr txBox="1"/>
          <p:nvPr/>
        </p:nvSpPr>
        <p:spPr>
          <a:xfrm>
            <a:off x="1777948" y="1247775"/>
            <a:ext cx="11229445" cy="1113027"/>
          </a:xfrm>
          <a:prstGeom prst="rect">
            <a:avLst/>
          </a:prstGeom>
        </p:spPr>
        <p:txBody>
          <a:bodyPr lIns="0" tIns="0" rIns="0" bIns="0" rtlCol="0" anchor="t">
            <a:spAutoFit/>
          </a:bodyPr>
          <a:lstStyle/>
          <a:p>
            <a:pPr algn="l">
              <a:lnSpc>
                <a:spcPts val="8095"/>
              </a:lnSpc>
            </a:pPr>
            <a:r>
              <a:rPr lang="en-US" sz="8799">
                <a:solidFill>
                  <a:srgbClr val="000000"/>
                </a:solidFill>
                <a:latin typeface="Egyptian Slate"/>
                <a:ea typeface="Egyptian Slate"/>
                <a:cs typeface="Egyptian Slate"/>
                <a:sym typeface="Egyptian Slate"/>
              </a:rPr>
              <a:t>RESOURCES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10800000">
            <a:off x="13072412" y="-117400"/>
            <a:ext cx="5329431" cy="4550002"/>
          </a:xfrm>
          <a:custGeom>
            <a:avLst/>
            <a:gdLst/>
            <a:ahLst/>
            <a:cxnLst/>
            <a:rect l="l" t="t" r="r" b="b"/>
            <a:pathLst>
              <a:path w="5329431" h="4550002">
                <a:moveTo>
                  <a:pt x="0" y="0"/>
                </a:moveTo>
                <a:lnTo>
                  <a:pt x="5329431" y="0"/>
                </a:lnTo>
                <a:lnTo>
                  <a:pt x="5329431" y="4550001"/>
                </a:lnTo>
                <a:lnTo>
                  <a:pt x="0" y="455000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a:off x="3906556"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a:off x="7858410"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6" name="Freeform 6"/>
          <p:cNvSpPr/>
          <p:nvPr/>
        </p:nvSpPr>
        <p:spPr>
          <a:xfrm>
            <a:off x="-476833" y="-748899"/>
            <a:ext cx="2426108" cy="2235052"/>
          </a:xfrm>
          <a:custGeom>
            <a:avLst/>
            <a:gdLst/>
            <a:ahLst/>
            <a:cxnLst/>
            <a:rect l="l" t="t" r="r" b="b"/>
            <a:pathLst>
              <a:path w="2426108" h="2235052">
                <a:moveTo>
                  <a:pt x="0" y="0"/>
                </a:moveTo>
                <a:lnTo>
                  <a:pt x="2426107" y="0"/>
                </a:lnTo>
                <a:lnTo>
                  <a:pt x="2426107" y="2235052"/>
                </a:lnTo>
                <a:lnTo>
                  <a:pt x="0" y="223505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7" name="Freeform 7"/>
          <p:cNvSpPr/>
          <p:nvPr/>
        </p:nvSpPr>
        <p:spPr>
          <a:xfrm>
            <a:off x="12096015"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Freeform 8"/>
          <p:cNvSpPr/>
          <p:nvPr/>
        </p:nvSpPr>
        <p:spPr>
          <a:xfrm>
            <a:off x="16143119"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rot="-5400000">
            <a:off x="-211908" y="-73257"/>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0" name="Freeform 10"/>
          <p:cNvSpPr/>
          <p:nvPr/>
        </p:nvSpPr>
        <p:spPr>
          <a:xfrm rot="5400000">
            <a:off x="17491536" y="9443368"/>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1" name="Freeform 11"/>
          <p:cNvSpPr/>
          <p:nvPr/>
        </p:nvSpPr>
        <p:spPr>
          <a:xfrm rot="-8100000">
            <a:off x="17361345" y="8002338"/>
            <a:ext cx="2510904" cy="2793773"/>
          </a:xfrm>
          <a:custGeom>
            <a:avLst/>
            <a:gdLst/>
            <a:ahLst/>
            <a:cxnLst/>
            <a:rect l="l" t="t" r="r" b="b"/>
            <a:pathLst>
              <a:path w="2510904" h="2793773">
                <a:moveTo>
                  <a:pt x="0" y="0"/>
                </a:moveTo>
                <a:lnTo>
                  <a:pt x="2510904" y="0"/>
                </a:lnTo>
                <a:lnTo>
                  <a:pt x="2510904" y="2793773"/>
                </a:lnTo>
                <a:lnTo>
                  <a:pt x="0" y="2793773"/>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12" name="TextBox 12"/>
          <p:cNvSpPr txBox="1"/>
          <p:nvPr/>
        </p:nvSpPr>
        <p:spPr>
          <a:xfrm>
            <a:off x="1631684" y="3536617"/>
            <a:ext cx="14752713" cy="6839585"/>
          </a:xfrm>
          <a:prstGeom prst="rect">
            <a:avLst/>
          </a:prstGeom>
        </p:spPr>
        <p:txBody>
          <a:bodyPr lIns="0" tIns="0" rIns="0" bIns="0" rtlCol="0" anchor="t">
            <a:spAutoFit/>
          </a:bodyPr>
          <a:lstStyle/>
          <a:p>
            <a:pPr algn="l">
              <a:lnSpc>
                <a:spcPts val="3640"/>
              </a:lnSpc>
            </a:pPr>
            <a:r>
              <a:rPr lang="en-US" sz="2600" b="1" u="sng">
                <a:solidFill>
                  <a:srgbClr val="000000"/>
                </a:solidFill>
                <a:latin typeface="TT Interphases Bold"/>
                <a:ea typeface="TT Interphases Bold"/>
                <a:cs typeface="TT Interphases Bold"/>
                <a:sym typeface="TT Interphases Bold"/>
              </a:rPr>
              <a:t>PHYSIOLOGICAL BENEFITS</a:t>
            </a:r>
          </a:p>
          <a:p>
            <a:pPr marL="561341" lvl="1" indent="-280670" algn="l">
              <a:lnSpc>
                <a:spcPts val="3640"/>
              </a:lnSpc>
              <a:buFont typeface="Arial"/>
              <a:buChar char="•"/>
            </a:pPr>
            <a:r>
              <a:rPr lang="en-US" sz="2600">
                <a:solidFill>
                  <a:srgbClr val="000000"/>
                </a:solidFill>
                <a:latin typeface="TT Interphases"/>
                <a:ea typeface="TT Interphases"/>
                <a:cs typeface="TT Interphases"/>
                <a:sym typeface="TT Interphases"/>
              </a:rPr>
              <a:t>WHAT CHANGES WHEN WE SWITCH?</a:t>
            </a:r>
          </a:p>
          <a:p>
            <a:pPr algn="l">
              <a:lnSpc>
                <a:spcPts val="3640"/>
              </a:lnSpc>
            </a:pPr>
            <a:r>
              <a:rPr lang="en-US" sz="2600" b="1">
                <a:solidFill>
                  <a:srgbClr val="000000"/>
                </a:solidFill>
                <a:latin typeface="TT Interphases Bold"/>
                <a:ea typeface="TT Interphases Bold"/>
                <a:cs typeface="TT Interphases Bold"/>
                <a:sym typeface="TT Interphases Bold"/>
              </a:rPr>
              <a:t>PHYSIOLOGICAL</a:t>
            </a:r>
          </a:p>
          <a:p>
            <a:pPr algn="l">
              <a:lnSpc>
                <a:spcPts val="3640"/>
              </a:lnSpc>
            </a:pPr>
            <a:r>
              <a:rPr lang="en-US" sz="2600">
                <a:solidFill>
                  <a:srgbClr val="000000"/>
                </a:solidFill>
                <a:latin typeface="TT Interphases"/>
                <a:ea typeface="TT Interphases"/>
                <a:cs typeface="TT Interphases"/>
                <a:sym typeface="TT Interphases"/>
              </a:rPr>
              <a:t>More movement</a:t>
            </a:r>
          </a:p>
          <a:p>
            <a:pPr algn="l">
              <a:lnSpc>
                <a:spcPts val="3640"/>
              </a:lnSpc>
            </a:pPr>
            <a:r>
              <a:rPr lang="en-US" sz="2600">
                <a:solidFill>
                  <a:srgbClr val="000000"/>
                </a:solidFill>
                <a:latin typeface="TT Interphases"/>
                <a:ea typeface="TT Interphases"/>
                <a:cs typeface="TT Interphases"/>
                <a:sym typeface="TT Interphases"/>
              </a:rPr>
              <a:t>→ improved fitness</a:t>
            </a:r>
          </a:p>
          <a:p>
            <a:pPr algn="l">
              <a:lnSpc>
                <a:spcPts val="3640"/>
              </a:lnSpc>
            </a:pPr>
            <a:r>
              <a:rPr lang="en-US" sz="2600">
                <a:solidFill>
                  <a:srgbClr val="000000"/>
                </a:solidFill>
                <a:latin typeface="TT Interphases"/>
                <a:ea typeface="TT Interphases"/>
                <a:cs typeface="TT Interphases"/>
                <a:sym typeface="TT Interphases"/>
              </a:rPr>
              <a:t>→ healthier weight management</a:t>
            </a:r>
          </a:p>
          <a:p>
            <a:pPr algn="l">
              <a:lnSpc>
                <a:spcPts val="3640"/>
              </a:lnSpc>
            </a:pPr>
            <a:r>
              <a:rPr lang="en-US" sz="2600">
                <a:solidFill>
                  <a:srgbClr val="000000"/>
                </a:solidFill>
                <a:latin typeface="TT Interphases"/>
                <a:ea typeface="TT Interphases"/>
                <a:cs typeface="TT Interphases"/>
                <a:sym typeface="TT Interphases"/>
              </a:rPr>
              <a:t>→ stronger muscles and bones</a:t>
            </a:r>
          </a:p>
          <a:p>
            <a:pPr algn="l">
              <a:lnSpc>
                <a:spcPts val="3640"/>
              </a:lnSpc>
            </a:pPr>
            <a:r>
              <a:rPr lang="en-US" sz="2600">
                <a:solidFill>
                  <a:srgbClr val="000000"/>
                </a:solidFill>
                <a:latin typeface="TT Interphases"/>
                <a:ea typeface="TT Interphases"/>
                <a:cs typeface="TT Interphases"/>
                <a:sym typeface="TT Interphases"/>
              </a:rPr>
              <a:t>→ better cardiovascular health</a:t>
            </a:r>
          </a:p>
          <a:p>
            <a:pPr algn="l">
              <a:lnSpc>
                <a:spcPts val="3640"/>
              </a:lnSpc>
            </a:pPr>
            <a:r>
              <a:rPr lang="en-US" sz="2600" b="1">
                <a:solidFill>
                  <a:srgbClr val="000000"/>
                </a:solidFill>
                <a:latin typeface="TT Interphases Bold"/>
                <a:ea typeface="TT Interphases Bold"/>
                <a:cs typeface="TT Interphases Bold"/>
                <a:sym typeface="TT Interphases Bold"/>
              </a:rPr>
              <a:t>Less late-night screen use</a:t>
            </a:r>
          </a:p>
          <a:p>
            <a:pPr algn="l">
              <a:lnSpc>
                <a:spcPts val="3640"/>
              </a:lnSpc>
            </a:pPr>
            <a:r>
              <a:rPr lang="en-US" sz="2600">
                <a:solidFill>
                  <a:srgbClr val="000000"/>
                </a:solidFill>
                <a:latin typeface="TT Interphases"/>
                <a:ea typeface="TT Interphases"/>
                <a:cs typeface="TT Interphases"/>
                <a:sym typeface="TT Interphases"/>
              </a:rPr>
              <a:t>→ improved sleep routine</a:t>
            </a:r>
          </a:p>
          <a:p>
            <a:pPr algn="l">
              <a:lnSpc>
                <a:spcPts val="3640"/>
              </a:lnSpc>
            </a:pPr>
            <a:r>
              <a:rPr lang="en-US" sz="2600">
                <a:solidFill>
                  <a:srgbClr val="000000"/>
                </a:solidFill>
                <a:latin typeface="TT Interphases"/>
                <a:ea typeface="TT Interphases"/>
                <a:cs typeface="TT Interphases"/>
                <a:sym typeface="TT Interphases"/>
              </a:rPr>
              <a:t>→ more opportunity for recovery</a:t>
            </a:r>
          </a:p>
          <a:p>
            <a:pPr algn="l">
              <a:lnSpc>
                <a:spcPts val="3640"/>
              </a:lnSpc>
            </a:pPr>
            <a:r>
              <a:rPr lang="en-US" sz="2600">
                <a:solidFill>
                  <a:srgbClr val="000000"/>
                </a:solidFill>
                <a:latin typeface="TT Interphases"/>
                <a:ea typeface="TT Interphases"/>
                <a:cs typeface="TT Interphases"/>
                <a:sym typeface="TT Interphases"/>
              </a:rPr>
              <a:t>UK guidance identifies physical activity as beneficial for physical and mental health and recommends at least 60 minutes of moderate-to-vigorous activity per day on average across the week (Department of Health and Social Care, 2026).</a:t>
            </a:r>
          </a:p>
          <a:p>
            <a:pPr algn="l">
              <a:lnSpc>
                <a:spcPts val="3640"/>
              </a:lnSpc>
              <a:spcBef>
                <a:spcPct val="0"/>
              </a:spcBef>
            </a:pPr>
            <a:endParaRPr lang="en-US" sz="2600">
              <a:solidFill>
                <a:srgbClr val="000000"/>
              </a:solidFill>
              <a:latin typeface="TT Interphases"/>
              <a:ea typeface="TT Interphases"/>
              <a:cs typeface="TT Interphases"/>
              <a:sym typeface="TT Interphases"/>
            </a:endParaRPr>
          </a:p>
        </p:txBody>
      </p:sp>
      <p:sp>
        <p:nvSpPr>
          <p:cNvPr id="13" name="Freeform 13"/>
          <p:cNvSpPr/>
          <p:nvPr/>
        </p:nvSpPr>
        <p:spPr>
          <a:xfrm>
            <a:off x="10653406" y="4234103"/>
            <a:ext cx="4743996" cy="3744267"/>
          </a:xfrm>
          <a:custGeom>
            <a:avLst/>
            <a:gdLst/>
            <a:ahLst/>
            <a:cxnLst/>
            <a:rect l="l" t="t" r="r" b="b"/>
            <a:pathLst>
              <a:path w="4743996" h="3744267">
                <a:moveTo>
                  <a:pt x="0" y="0"/>
                </a:moveTo>
                <a:lnTo>
                  <a:pt x="4743996" y="0"/>
                </a:lnTo>
                <a:lnTo>
                  <a:pt x="4743996" y="3744267"/>
                </a:lnTo>
                <a:lnTo>
                  <a:pt x="0" y="3744267"/>
                </a:lnTo>
                <a:lnTo>
                  <a:pt x="0" y="0"/>
                </a:lnTo>
                <a:close/>
              </a:path>
            </a:pathLst>
          </a:custGeom>
          <a:blipFill>
            <a:blip r:embed="rId9"/>
            <a:stretch>
              <a:fillRect/>
            </a:stretch>
          </a:blipFill>
        </p:spPr>
        <p:txBody>
          <a:bodyPr/>
          <a:lstStyle/>
          <a:p>
            <a:endParaRPr lang="en-PK"/>
          </a:p>
        </p:txBody>
      </p:sp>
      <p:sp>
        <p:nvSpPr>
          <p:cNvPr id="14" name="TextBox 14"/>
          <p:cNvSpPr txBox="1"/>
          <p:nvPr/>
        </p:nvSpPr>
        <p:spPr>
          <a:xfrm>
            <a:off x="2615282" y="1657603"/>
            <a:ext cx="12958569" cy="1587257"/>
          </a:xfrm>
          <a:prstGeom prst="rect">
            <a:avLst/>
          </a:prstGeom>
        </p:spPr>
        <p:txBody>
          <a:bodyPr lIns="0" tIns="0" rIns="0" bIns="0" rtlCol="0" anchor="t">
            <a:spAutoFit/>
          </a:bodyPr>
          <a:lstStyle/>
          <a:p>
            <a:pPr algn="ctr">
              <a:lnSpc>
                <a:spcPts val="6072"/>
              </a:lnSpc>
            </a:pPr>
            <a:r>
              <a:rPr lang="en-US" sz="6600">
                <a:solidFill>
                  <a:srgbClr val="000000"/>
                </a:solidFill>
                <a:latin typeface="Egyptian Slate"/>
                <a:ea typeface="Egyptian Slate"/>
                <a:cs typeface="Egyptian Slate"/>
                <a:sym typeface="Egyptian Slate"/>
              </a:rPr>
              <a:t>TASK 3: BENEFITS, CHALLENGES &amp; EVALUATION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10800000">
            <a:off x="13072412" y="-117400"/>
            <a:ext cx="5329431" cy="4550002"/>
          </a:xfrm>
          <a:custGeom>
            <a:avLst/>
            <a:gdLst/>
            <a:ahLst/>
            <a:cxnLst/>
            <a:rect l="l" t="t" r="r" b="b"/>
            <a:pathLst>
              <a:path w="5329431" h="4550002">
                <a:moveTo>
                  <a:pt x="0" y="0"/>
                </a:moveTo>
                <a:lnTo>
                  <a:pt x="5329431" y="0"/>
                </a:lnTo>
                <a:lnTo>
                  <a:pt x="5329431" y="4550001"/>
                </a:lnTo>
                <a:lnTo>
                  <a:pt x="0" y="455000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a:off x="3906556"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a:off x="7858410"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6" name="Freeform 6"/>
          <p:cNvSpPr/>
          <p:nvPr/>
        </p:nvSpPr>
        <p:spPr>
          <a:xfrm>
            <a:off x="-476833" y="-748899"/>
            <a:ext cx="2426108" cy="2235052"/>
          </a:xfrm>
          <a:custGeom>
            <a:avLst/>
            <a:gdLst/>
            <a:ahLst/>
            <a:cxnLst/>
            <a:rect l="l" t="t" r="r" b="b"/>
            <a:pathLst>
              <a:path w="2426108" h="2235052">
                <a:moveTo>
                  <a:pt x="0" y="0"/>
                </a:moveTo>
                <a:lnTo>
                  <a:pt x="2426107" y="0"/>
                </a:lnTo>
                <a:lnTo>
                  <a:pt x="2426107" y="2235052"/>
                </a:lnTo>
                <a:lnTo>
                  <a:pt x="0" y="223505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7" name="Freeform 7"/>
          <p:cNvSpPr/>
          <p:nvPr/>
        </p:nvSpPr>
        <p:spPr>
          <a:xfrm>
            <a:off x="12096015"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Freeform 8"/>
          <p:cNvSpPr/>
          <p:nvPr/>
        </p:nvSpPr>
        <p:spPr>
          <a:xfrm>
            <a:off x="16143119"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rot="-5400000">
            <a:off x="-211908" y="-73257"/>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0" name="Freeform 10"/>
          <p:cNvSpPr/>
          <p:nvPr/>
        </p:nvSpPr>
        <p:spPr>
          <a:xfrm rot="5400000">
            <a:off x="17491536" y="9443368"/>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1" name="Freeform 11"/>
          <p:cNvSpPr/>
          <p:nvPr/>
        </p:nvSpPr>
        <p:spPr>
          <a:xfrm rot="-8100000">
            <a:off x="17361345" y="8002338"/>
            <a:ext cx="2510904" cy="2793773"/>
          </a:xfrm>
          <a:custGeom>
            <a:avLst/>
            <a:gdLst/>
            <a:ahLst/>
            <a:cxnLst/>
            <a:rect l="l" t="t" r="r" b="b"/>
            <a:pathLst>
              <a:path w="2510904" h="2793773">
                <a:moveTo>
                  <a:pt x="0" y="0"/>
                </a:moveTo>
                <a:lnTo>
                  <a:pt x="2510904" y="0"/>
                </a:lnTo>
                <a:lnTo>
                  <a:pt x="2510904" y="2793773"/>
                </a:lnTo>
                <a:lnTo>
                  <a:pt x="0" y="2793773"/>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12" name="TextBox 12"/>
          <p:cNvSpPr txBox="1"/>
          <p:nvPr/>
        </p:nvSpPr>
        <p:spPr>
          <a:xfrm>
            <a:off x="1411443" y="2990215"/>
            <a:ext cx="14752713" cy="7296785"/>
          </a:xfrm>
          <a:prstGeom prst="rect">
            <a:avLst/>
          </a:prstGeom>
        </p:spPr>
        <p:txBody>
          <a:bodyPr lIns="0" tIns="0" rIns="0" bIns="0" rtlCol="0" anchor="t">
            <a:spAutoFit/>
          </a:bodyPr>
          <a:lstStyle/>
          <a:p>
            <a:pPr algn="l">
              <a:lnSpc>
                <a:spcPts val="3640"/>
              </a:lnSpc>
            </a:pPr>
            <a:r>
              <a:rPr lang="en-US" sz="2600">
                <a:solidFill>
                  <a:srgbClr val="000000"/>
                </a:solidFill>
                <a:latin typeface="TT Interphases"/>
                <a:ea typeface="TT Interphases"/>
                <a:cs typeface="TT Interphases"/>
                <a:sym typeface="TT Interphases"/>
              </a:rPr>
              <a:t>Reducing excessive recreational screen use may support:</a:t>
            </a:r>
          </a:p>
          <a:p>
            <a:pPr marL="561341" lvl="1" indent="-280670" algn="l">
              <a:lnSpc>
                <a:spcPts val="3640"/>
              </a:lnSpc>
              <a:buFont typeface="Arial"/>
              <a:buChar char="•"/>
            </a:pPr>
            <a:r>
              <a:rPr lang="en-US" sz="2600" b="1">
                <a:solidFill>
                  <a:srgbClr val="000000"/>
                </a:solidFill>
                <a:latin typeface="TT Interphases Bold"/>
                <a:ea typeface="TT Interphases Bold"/>
                <a:cs typeface="TT Interphases Bold"/>
                <a:sym typeface="TT Interphases Bold"/>
              </a:rPr>
              <a:t>Concentration</a:t>
            </a:r>
          </a:p>
          <a:p>
            <a:pPr algn="l">
              <a:lnSpc>
                <a:spcPts val="3640"/>
              </a:lnSpc>
            </a:pPr>
            <a:r>
              <a:rPr lang="en-US" sz="2600">
                <a:solidFill>
                  <a:srgbClr val="000000"/>
                </a:solidFill>
                <a:latin typeface="TT Interphases"/>
                <a:ea typeface="TT Interphases"/>
                <a:cs typeface="TT Interphases"/>
                <a:sym typeface="TT Interphases"/>
              </a:rPr>
              <a:t>More opportunities for uninterrupted activities.</a:t>
            </a:r>
          </a:p>
          <a:p>
            <a:pPr marL="561341" lvl="1" indent="-280670" algn="l">
              <a:lnSpc>
                <a:spcPts val="3640"/>
              </a:lnSpc>
              <a:buFont typeface="Arial"/>
              <a:buChar char="•"/>
            </a:pPr>
            <a:r>
              <a:rPr lang="en-US" sz="2600" b="1">
                <a:solidFill>
                  <a:srgbClr val="000000"/>
                </a:solidFill>
                <a:latin typeface="TT Interphases Bold"/>
                <a:ea typeface="TT Interphases Bold"/>
                <a:cs typeface="TT Interphases Bold"/>
                <a:sym typeface="TT Interphases Bold"/>
              </a:rPr>
              <a:t>Sleep routine</a:t>
            </a:r>
          </a:p>
          <a:p>
            <a:pPr algn="l">
              <a:lnSpc>
                <a:spcPts val="3640"/>
              </a:lnSpc>
            </a:pPr>
            <a:r>
              <a:rPr lang="en-US" sz="2600">
                <a:solidFill>
                  <a:srgbClr val="000000"/>
                </a:solidFill>
                <a:latin typeface="TT Interphases"/>
                <a:ea typeface="TT Interphases"/>
                <a:cs typeface="TT Interphases"/>
                <a:sym typeface="TT Interphases"/>
              </a:rPr>
              <a:t>Less bedtime stimulation.</a:t>
            </a:r>
          </a:p>
          <a:p>
            <a:pPr marL="561341" lvl="1" indent="-280670" algn="l">
              <a:lnSpc>
                <a:spcPts val="3640"/>
              </a:lnSpc>
              <a:buFont typeface="Arial"/>
              <a:buChar char="•"/>
            </a:pPr>
            <a:r>
              <a:rPr lang="en-US" sz="2600" b="1">
                <a:solidFill>
                  <a:srgbClr val="000000"/>
                </a:solidFill>
                <a:latin typeface="TT Interphases Bold"/>
                <a:ea typeface="TT Interphases Bold"/>
                <a:cs typeface="TT Interphases Bold"/>
                <a:sym typeface="TT Interphases Bold"/>
              </a:rPr>
              <a:t>Wellbeing</a:t>
            </a:r>
          </a:p>
          <a:p>
            <a:pPr algn="l">
              <a:lnSpc>
                <a:spcPts val="3640"/>
              </a:lnSpc>
            </a:pPr>
            <a:r>
              <a:rPr lang="en-US" sz="2600">
                <a:solidFill>
                  <a:srgbClr val="000000"/>
                </a:solidFill>
                <a:latin typeface="TT Interphases"/>
                <a:ea typeface="TT Interphases"/>
                <a:cs typeface="TT Interphases"/>
                <a:sym typeface="TT Interphases"/>
              </a:rPr>
              <a:t>More time for enjoyable offline activities.</a:t>
            </a:r>
          </a:p>
          <a:p>
            <a:pPr marL="561341" lvl="1" indent="-280670" algn="l">
              <a:lnSpc>
                <a:spcPts val="3640"/>
              </a:lnSpc>
              <a:buFont typeface="Arial"/>
              <a:buChar char="•"/>
            </a:pPr>
            <a:r>
              <a:rPr lang="en-US" sz="2600" b="1">
                <a:solidFill>
                  <a:srgbClr val="000000"/>
                </a:solidFill>
                <a:latin typeface="TT Interphases Bold"/>
                <a:ea typeface="TT Interphases Bold"/>
                <a:cs typeface="TT Interphases Bold"/>
                <a:sym typeface="TT Interphases Bold"/>
              </a:rPr>
              <a:t>Self-control</a:t>
            </a:r>
          </a:p>
          <a:p>
            <a:pPr algn="l">
              <a:lnSpc>
                <a:spcPts val="3640"/>
              </a:lnSpc>
            </a:pPr>
            <a:r>
              <a:rPr lang="en-US" sz="2600">
                <a:solidFill>
                  <a:srgbClr val="000000"/>
                </a:solidFill>
                <a:latin typeface="TT Interphases"/>
                <a:ea typeface="TT Interphases"/>
                <a:cs typeface="TT Interphases"/>
                <a:sym typeface="TT Interphases"/>
              </a:rPr>
              <a:t>Young people practise managing their own behaviour.</a:t>
            </a:r>
          </a:p>
          <a:p>
            <a:pPr marL="561341" lvl="1" indent="-280670" algn="l">
              <a:lnSpc>
                <a:spcPts val="3640"/>
              </a:lnSpc>
              <a:buFont typeface="Arial"/>
              <a:buChar char="•"/>
            </a:pPr>
            <a:r>
              <a:rPr lang="en-US" sz="2600" b="1">
                <a:solidFill>
                  <a:srgbClr val="000000"/>
                </a:solidFill>
                <a:latin typeface="TT Interphases Bold"/>
                <a:ea typeface="TT Interphases Bold"/>
                <a:cs typeface="TT Interphases Bold"/>
                <a:sym typeface="TT Interphases Bold"/>
              </a:rPr>
              <a:t>Self-efficacy</a:t>
            </a:r>
          </a:p>
          <a:p>
            <a:pPr algn="l">
              <a:lnSpc>
                <a:spcPts val="3640"/>
              </a:lnSpc>
            </a:pPr>
            <a:r>
              <a:rPr lang="en-US" sz="2600">
                <a:solidFill>
                  <a:srgbClr val="000000"/>
                </a:solidFill>
                <a:latin typeface="TT Interphases"/>
                <a:ea typeface="TT Interphases"/>
                <a:cs typeface="TT Interphases"/>
                <a:sym typeface="TT Interphases"/>
              </a:rPr>
              <a:t>Successful small changes can increase confidence.</a:t>
            </a:r>
          </a:p>
          <a:p>
            <a:pPr algn="l">
              <a:lnSpc>
                <a:spcPts val="3640"/>
              </a:lnSpc>
            </a:pPr>
            <a:endParaRPr lang="en-US" sz="2600">
              <a:solidFill>
                <a:srgbClr val="000000"/>
              </a:solidFill>
              <a:latin typeface="TT Interphases"/>
              <a:ea typeface="TT Interphases"/>
              <a:cs typeface="TT Interphases"/>
              <a:sym typeface="TT Interphases"/>
            </a:endParaRPr>
          </a:p>
          <a:p>
            <a:pPr algn="l">
              <a:lnSpc>
                <a:spcPts val="3640"/>
              </a:lnSpc>
            </a:pPr>
            <a:r>
              <a:rPr lang="en-US" sz="2600">
                <a:solidFill>
                  <a:srgbClr val="000000"/>
                </a:solidFill>
                <a:latin typeface="TT Interphases"/>
                <a:ea typeface="TT Interphases"/>
                <a:cs typeface="TT Interphases"/>
                <a:sym typeface="TT Interphases"/>
              </a:rPr>
              <a:t>Research has identified associations between higher screen time and depressive symptoms and poorer quality of life, while also emphasising that the evidence varies according to screen type and context (Maria, 2023).</a:t>
            </a:r>
          </a:p>
          <a:p>
            <a:pPr algn="l">
              <a:lnSpc>
                <a:spcPts val="3640"/>
              </a:lnSpc>
              <a:spcBef>
                <a:spcPct val="0"/>
              </a:spcBef>
            </a:pPr>
            <a:endParaRPr lang="en-US" sz="2600">
              <a:solidFill>
                <a:srgbClr val="000000"/>
              </a:solidFill>
              <a:latin typeface="TT Interphases"/>
              <a:ea typeface="TT Interphases"/>
              <a:cs typeface="TT Interphases"/>
              <a:sym typeface="TT Interphases"/>
            </a:endParaRPr>
          </a:p>
        </p:txBody>
      </p:sp>
      <p:sp>
        <p:nvSpPr>
          <p:cNvPr id="13" name="Freeform 13"/>
          <p:cNvSpPr/>
          <p:nvPr/>
        </p:nvSpPr>
        <p:spPr>
          <a:xfrm>
            <a:off x="10386022" y="3880967"/>
            <a:ext cx="6355288" cy="3642771"/>
          </a:xfrm>
          <a:custGeom>
            <a:avLst/>
            <a:gdLst/>
            <a:ahLst/>
            <a:cxnLst/>
            <a:rect l="l" t="t" r="r" b="b"/>
            <a:pathLst>
              <a:path w="6355288" h="3642771">
                <a:moveTo>
                  <a:pt x="0" y="0"/>
                </a:moveTo>
                <a:lnTo>
                  <a:pt x="6355289" y="0"/>
                </a:lnTo>
                <a:lnTo>
                  <a:pt x="6355289" y="3642771"/>
                </a:lnTo>
                <a:lnTo>
                  <a:pt x="0" y="3642771"/>
                </a:lnTo>
                <a:lnTo>
                  <a:pt x="0" y="0"/>
                </a:lnTo>
                <a:close/>
              </a:path>
            </a:pathLst>
          </a:custGeom>
          <a:blipFill>
            <a:blip r:embed="rId9"/>
            <a:stretch>
              <a:fillRect/>
            </a:stretch>
          </a:blipFill>
        </p:spPr>
        <p:txBody>
          <a:bodyPr/>
          <a:lstStyle/>
          <a:p>
            <a:endParaRPr lang="en-PK"/>
          </a:p>
        </p:txBody>
      </p:sp>
      <p:sp>
        <p:nvSpPr>
          <p:cNvPr id="14" name="TextBox 14"/>
          <p:cNvSpPr txBox="1"/>
          <p:nvPr/>
        </p:nvSpPr>
        <p:spPr>
          <a:xfrm>
            <a:off x="2615282" y="1657603"/>
            <a:ext cx="12958569" cy="825257"/>
          </a:xfrm>
          <a:prstGeom prst="rect">
            <a:avLst/>
          </a:prstGeom>
        </p:spPr>
        <p:txBody>
          <a:bodyPr lIns="0" tIns="0" rIns="0" bIns="0" rtlCol="0" anchor="t">
            <a:spAutoFit/>
          </a:bodyPr>
          <a:lstStyle/>
          <a:p>
            <a:pPr algn="ctr">
              <a:lnSpc>
                <a:spcPts val="6072"/>
              </a:lnSpc>
            </a:pPr>
            <a:r>
              <a:rPr lang="en-US" sz="6600">
                <a:solidFill>
                  <a:srgbClr val="000000"/>
                </a:solidFill>
                <a:latin typeface="Egyptian Slate"/>
                <a:ea typeface="Egyptian Slate"/>
                <a:cs typeface="Egyptian Slate"/>
                <a:sym typeface="Egyptian Slate"/>
              </a:rPr>
              <a:t>PSYCHOLOGICAL BENEFITS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10800000">
            <a:off x="13072412" y="-117400"/>
            <a:ext cx="5329431" cy="4550002"/>
          </a:xfrm>
          <a:custGeom>
            <a:avLst/>
            <a:gdLst/>
            <a:ahLst/>
            <a:cxnLst/>
            <a:rect l="l" t="t" r="r" b="b"/>
            <a:pathLst>
              <a:path w="5329431" h="4550002">
                <a:moveTo>
                  <a:pt x="0" y="0"/>
                </a:moveTo>
                <a:lnTo>
                  <a:pt x="5329431" y="0"/>
                </a:lnTo>
                <a:lnTo>
                  <a:pt x="5329431" y="4550001"/>
                </a:lnTo>
                <a:lnTo>
                  <a:pt x="0" y="455000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a:off x="3906556"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a:off x="7858410"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6" name="Freeform 6"/>
          <p:cNvSpPr/>
          <p:nvPr/>
        </p:nvSpPr>
        <p:spPr>
          <a:xfrm>
            <a:off x="-476833" y="-748899"/>
            <a:ext cx="2426108" cy="2235052"/>
          </a:xfrm>
          <a:custGeom>
            <a:avLst/>
            <a:gdLst/>
            <a:ahLst/>
            <a:cxnLst/>
            <a:rect l="l" t="t" r="r" b="b"/>
            <a:pathLst>
              <a:path w="2426108" h="2235052">
                <a:moveTo>
                  <a:pt x="0" y="0"/>
                </a:moveTo>
                <a:lnTo>
                  <a:pt x="2426107" y="0"/>
                </a:lnTo>
                <a:lnTo>
                  <a:pt x="2426107" y="2235052"/>
                </a:lnTo>
                <a:lnTo>
                  <a:pt x="0" y="223505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7" name="Freeform 7"/>
          <p:cNvSpPr/>
          <p:nvPr/>
        </p:nvSpPr>
        <p:spPr>
          <a:xfrm>
            <a:off x="12096015"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Freeform 8"/>
          <p:cNvSpPr/>
          <p:nvPr/>
        </p:nvSpPr>
        <p:spPr>
          <a:xfrm>
            <a:off x="16143119"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rot="-5400000">
            <a:off x="-211908" y="-73257"/>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0" name="Freeform 10"/>
          <p:cNvSpPr/>
          <p:nvPr/>
        </p:nvSpPr>
        <p:spPr>
          <a:xfrm rot="5400000">
            <a:off x="17491536" y="9443368"/>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1" name="Freeform 11"/>
          <p:cNvSpPr/>
          <p:nvPr/>
        </p:nvSpPr>
        <p:spPr>
          <a:xfrm rot="-8100000">
            <a:off x="17361345" y="8002338"/>
            <a:ext cx="2510904" cy="2793773"/>
          </a:xfrm>
          <a:custGeom>
            <a:avLst/>
            <a:gdLst/>
            <a:ahLst/>
            <a:cxnLst/>
            <a:rect l="l" t="t" r="r" b="b"/>
            <a:pathLst>
              <a:path w="2510904" h="2793773">
                <a:moveTo>
                  <a:pt x="0" y="0"/>
                </a:moveTo>
                <a:lnTo>
                  <a:pt x="2510904" y="0"/>
                </a:lnTo>
                <a:lnTo>
                  <a:pt x="2510904" y="2793773"/>
                </a:lnTo>
                <a:lnTo>
                  <a:pt x="0" y="2793773"/>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12" name="TextBox 12"/>
          <p:cNvSpPr txBox="1"/>
          <p:nvPr/>
        </p:nvSpPr>
        <p:spPr>
          <a:xfrm>
            <a:off x="1411443" y="2999740"/>
            <a:ext cx="14752713" cy="7402195"/>
          </a:xfrm>
          <a:prstGeom prst="rect">
            <a:avLst/>
          </a:prstGeom>
        </p:spPr>
        <p:txBody>
          <a:bodyPr lIns="0" tIns="0" rIns="0" bIns="0" rtlCol="0" anchor="t">
            <a:spAutoFit/>
          </a:bodyPr>
          <a:lstStyle/>
          <a:p>
            <a:pPr algn="l">
              <a:lnSpc>
                <a:spcPts val="3080"/>
              </a:lnSpc>
            </a:pPr>
            <a:r>
              <a:rPr lang="en-US" sz="2200">
                <a:solidFill>
                  <a:srgbClr val="000000"/>
                </a:solidFill>
                <a:latin typeface="TT Interphases"/>
                <a:ea typeface="TT Interphases"/>
                <a:cs typeface="TT Interphases"/>
                <a:sym typeface="TT Interphases"/>
              </a:rPr>
              <a:t>The intervention can strengthen:</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Peer relationships</a:t>
            </a:r>
          </a:p>
          <a:p>
            <a:pPr algn="l">
              <a:lnSpc>
                <a:spcPts val="3080"/>
              </a:lnSpc>
            </a:pPr>
            <a:r>
              <a:rPr lang="en-US" sz="2200">
                <a:solidFill>
                  <a:srgbClr val="000000"/>
                </a:solidFill>
                <a:latin typeface="TT Interphases"/>
                <a:ea typeface="TT Interphases"/>
                <a:cs typeface="TT Interphases"/>
                <a:sym typeface="TT Interphases"/>
              </a:rPr>
              <a:t>More opportunities for face-to-face interaction.</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Family interaction</a:t>
            </a:r>
          </a:p>
          <a:p>
            <a:pPr algn="l">
              <a:lnSpc>
                <a:spcPts val="3080"/>
              </a:lnSpc>
            </a:pPr>
            <a:r>
              <a:rPr lang="en-US" sz="2200">
                <a:solidFill>
                  <a:srgbClr val="000000"/>
                </a:solidFill>
                <a:latin typeface="TT Interphases"/>
                <a:ea typeface="TT Interphases"/>
                <a:cs typeface="TT Interphases"/>
                <a:sym typeface="TT Interphases"/>
              </a:rPr>
              <a:t>Shared screen-free activities.</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School participation</a:t>
            </a:r>
          </a:p>
          <a:p>
            <a:pPr algn="l">
              <a:lnSpc>
                <a:spcPts val="3080"/>
              </a:lnSpc>
            </a:pPr>
            <a:r>
              <a:rPr lang="en-US" sz="2200">
                <a:solidFill>
                  <a:srgbClr val="000000"/>
                </a:solidFill>
                <a:latin typeface="TT Interphases"/>
                <a:ea typeface="TT Interphases"/>
                <a:cs typeface="TT Interphases"/>
                <a:sym typeface="TT Interphases"/>
              </a:rPr>
              <a:t>Better opportunities to engage in activities.</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Community connection</a:t>
            </a:r>
          </a:p>
          <a:p>
            <a:pPr algn="l">
              <a:lnSpc>
                <a:spcPts val="3080"/>
              </a:lnSpc>
            </a:pPr>
            <a:r>
              <a:rPr lang="en-US" sz="2200">
                <a:solidFill>
                  <a:srgbClr val="000000"/>
                </a:solidFill>
                <a:latin typeface="TT Interphases"/>
                <a:ea typeface="TT Interphases"/>
                <a:cs typeface="TT Interphases"/>
                <a:sym typeface="TT Interphases"/>
              </a:rPr>
              <a:t>Use of local parks, sports facilities and youth services.</a:t>
            </a:r>
          </a:p>
          <a:p>
            <a:pPr algn="l">
              <a:lnSpc>
                <a:spcPts val="3080"/>
              </a:lnSpc>
            </a:pPr>
            <a:endParaRPr lang="en-US" sz="2200">
              <a:solidFill>
                <a:srgbClr val="000000"/>
              </a:solidFill>
              <a:latin typeface="TT Interphases"/>
              <a:ea typeface="TT Interphases"/>
              <a:cs typeface="TT Interphases"/>
              <a:sym typeface="TT Interphases"/>
            </a:endParaRP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Public health impact</a:t>
            </a:r>
          </a:p>
          <a:p>
            <a:pPr algn="ctr">
              <a:lnSpc>
                <a:spcPts val="3080"/>
              </a:lnSpc>
            </a:pPr>
            <a:r>
              <a:rPr lang="en-US" sz="2200">
                <a:solidFill>
                  <a:srgbClr val="000000"/>
                </a:solidFill>
                <a:latin typeface="TT Interphases"/>
                <a:ea typeface="TT Interphases"/>
                <a:cs typeface="TT Interphases"/>
                <a:sym typeface="TT Interphases"/>
              </a:rPr>
              <a:t>Individual behaviour</a:t>
            </a:r>
          </a:p>
          <a:p>
            <a:pPr algn="ctr">
              <a:lnSpc>
                <a:spcPts val="3080"/>
              </a:lnSpc>
            </a:pPr>
            <a:r>
              <a:rPr lang="en-US" sz="2200">
                <a:solidFill>
                  <a:srgbClr val="000000"/>
                </a:solidFill>
                <a:latin typeface="TT Interphases"/>
                <a:ea typeface="TT Interphases"/>
                <a:cs typeface="TT Interphases"/>
                <a:sym typeface="TT Interphases"/>
              </a:rPr>
              <a:t>↓</a:t>
            </a:r>
          </a:p>
          <a:p>
            <a:pPr algn="ctr">
              <a:lnSpc>
                <a:spcPts val="3080"/>
              </a:lnSpc>
            </a:pPr>
            <a:r>
              <a:rPr lang="en-US" sz="2200">
                <a:solidFill>
                  <a:srgbClr val="000000"/>
                </a:solidFill>
                <a:latin typeface="TT Interphases"/>
                <a:ea typeface="TT Interphases"/>
                <a:cs typeface="TT Interphases"/>
                <a:sym typeface="TT Interphases"/>
              </a:rPr>
              <a:t>Healthier routines</a:t>
            </a:r>
          </a:p>
          <a:p>
            <a:pPr algn="ctr">
              <a:lnSpc>
                <a:spcPts val="3080"/>
              </a:lnSpc>
            </a:pPr>
            <a:r>
              <a:rPr lang="en-US" sz="2200">
                <a:solidFill>
                  <a:srgbClr val="000000"/>
                </a:solidFill>
                <a:latin typeface="TT Interphases"/>
                <a:ea typeface="TT Interphases"/>
                <a:cs typeface="TT Interphases"/>
                <a:sym typeface="TT Interphases"/>
              </a:rPr>
              <a:t>↓</a:t>
            </a:r>
          </a:p>
          <a:p>
            <a:pPr algn="ctr">
              <a:lnSpc>
                <a:spcPts val="3080"/>
              </a:lnSpc>
            </a:pPr>
            <a:r>
              <a:rPr lang="en-US" sz="2200">
                <a:solidFill>
                  <a:srgbClr val="000000"/>
                </a:solidFill>
                <a:latin typeface="TT Interphases"/>
                <a:ea typeface="TT Interphases"/>
                <a:cs typeface="TT Interphases"/>
                <a:sym typeface="TT Interphases"/>
              </a:rPr>
              <a:t>More social participation</a:t>
            </a:r>
          </a:p>
          <a:p>
            <a:pPr algn="ctr">
              <a:lnSpc>
                <a:spcPts val="3080"/>
              </a:lnSpc>
            </a:pPr>
            <a:r>
              <a:rPr lang="en-US" sz="2200">
                <a:solidFill>
                  <a:srgbClr val="000000"/>
                </a:solidFill>
                <a:latin typeface="TT Interphases"/>
                <a:ea typeface="TT Interphases"/>
                <a:cs typeface="TT Interphases"/>
                <a:sym typeface="TT Interphases"/>
              </a:rPr>
              <a:t>↓</a:t>
            </a:r>
          </a:p>
          <a:p>
            <a:pPr algn="ctr">
              <a:lnSpc>
                <a:spcPts val="3080"/>
              </a:lnSpc>
            </a:pPr>
            <a:r>
              <a:rPr lang="en-US" sz="2200">
                <a:solidFill>
                  <a:srgbClr val="000000"/>
                </a:solidFill>
                <a:latin typeface="TT Interphases"/>
                <a:ea typeface="TT Interphases"/>
                <a:cs typeface="TT Interphases"/>
                <a:sym typeface="TT Interphases"/>
              </a:rPr>
              <a:t>Healthier school/community environment</a:t>
            </a:r>
          </a:p>
          <a:p>
            <a:pPr algn="ctr">
              <a:lnSpc>
                <a:spcPts val="3080"/>
              </a:lnSpc>
              <a:spcBef>
                <a:spcPct val="0"/>
              </a:spcBef>
            </a:pPr>
            <a:endParaRPr lang="en-US" sz="2200">
              <a:solidFill>
                <a:srgbClr val="000000"/>
              </a:solidFill>
              <a:latin typeface="TT Interphases"/>
              <a:ea typeface="TT Interphases"/>
              <a:cs typeface="TT Interphases"/>
              <a:sym typeface="TT Interphases"/>
            </a:endParaRPr>
          </a:p>
        </p:txBody>
      </p:sp>
      <p:sp>
        <p:nvSpPr>
          <p:cNvPr id="13" name="Freeform 13"/>
          <p:cNvSpPr/>
          <p:nvPr/>
        </p:nvSpPr>
        <p:spPr>
          <a:xfrm>
            <a:off x="10146608" y="3293227"/>
            <a:ext cx="6594703" cy="3700545"/>
          </a:xfrm>
          <a:custGeom>
            <a:avLst/>
            <a:gdLst/>
            <a:ahLst/>
            <a:cxnLst/>
            <a:rect l="l" t="t" r="r" b="b"/>
            <a:pathLst>
              <a:path w="6594703" h="3700545">
                <a:moveTo>
                  <a:pt x="0" y="0"/>
                </a:moveTo>
                <a:lnTo>
                  <a:pt x="6594703" y="0"/>
                </a:lnTo>
                <a:lnTo>
                  <a:pt x="6594703" y="3700546"/>
                </a:lnTo>
                <a:lnTo>
                  <a:pt x="0" y="3700546"/>
                </a:lnTo>
                <a:lnTo>
                  <a:pt x="0" y="0"/>
                </a:lnTo>
                <a:close/>
              </a:path>
            </a:pathLst>
          </a:custGeom>
          <a:blipFill>
            <a:blip r:embed="rId9"/>
            <a:stretch>
              <a:fillRect/>
            </a:stretch>
          </a:blipFill>
        </p:spPr>
        <p:txBody>
          <a:bodyPr/>
          <a:lstStyle/>
          <a:p>
            <a:endParaRPr lang="en-PK"/>
          </a:p>
        </p:txBody>
      </p:sp>
      <p:sp>
        <p:nvSpPr>
          <p:cNvPr id="14" name="TextBox 14"/>
          <p:cNvSpPr txBox="1"/>
          <p:nvPr/>
        </p:nvSpPr>
        <p:spPr>
          <a:xfrm>
            <a:off x="2615282" y="1657603"/>
            <a:ext cx="12958569" cy="825257"/>
          </a:xfrm>
          <a:prstGeom prst="rect">
            <a:avLst/>
          </a:prstGeom>
        </p:spPr>
        <p:txBody>
          <a:bodyPr lIns="0" tIns="0" rIns="0" bIns="0" rtlCol="0" anchor="t">
            <a:spAutoFit/>
          </a:bodyPr>
          <a:lstStyle/>
          <a:p>
            <a:pPr algn="ctr">
              <a:lnSpc>
                <a:spcPts val="6072"/>
              </a:lnSpc>
            </a:pPr>
            <a:r>
              <a:rPr lang="en-US" sz="6600">
                <a:solidFill>
                  <a:srgbClr val="000000"/>
                </a:solidFill>
                <a:latin typeface="Egyptian Slate"/>
                <a:ea typeface="Egyptian Slate"/>
                <a:cs typeface="Egyptian Slate"/>
                <a:sym typeface="Egyptian Slate"/>
              </a:rPr>
              <a:t>SOCIOLOGICAL BENEFITS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10800000">
            <a:off x="13072412" y="-117400"/>
            <a:ext cx="5329431" cy="4550002"/>
          </a:xfrm>
          <a:custGeom>
            <a:avLst/>
            <a:gdLst/>
            <a:ahLst/>
            <a:cxnLst/>
            <a:rect l="l" t="t" r="r" b="b"/>
            <a:pathLst>
              <a:path w="5329431" h="4550002">
                <a:moveTo>
                  <a:pt x="0" y="0"/>
                </a:moveTo>
                <a:lnTo>
                  <a:pt x="5329431" y="0"/>
                </a:lnTo>
                <a:lnTo>
                  <a:pt x="5329431" y="4550001"/>
                </a:lnTo>
                <a:lnTo>
                  <a:pt x="0" y="455000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a:off x="3906556"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a:off x="7858410"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6" name="Freeform 6"/>
          <p:cNvSpPr/>
          <p:nvPr/>
        </p:nvSpPr>
        <p:spPr>
          <a:xfrm>
            <a:off x="-476833" y="-748899"/>
            <a:ext cx="2426108" cy="2235052"/>
          </a:xfrm>
          <a:custGeom>
            <a:avLst/>
            <a:gdLst/>
            <a:ahLst/>
            <a:cxnLst/>
            <a:rect l="l" t="t" r="r" b="b"/>
            <a:pathLst>
              <a:path w="2426108" h="2235052">
                <a:moveTo>
                  <a:pt x="0" y="0"/>
                </a:moveTo>
                <a:lnTo>
                  <a:pt x="2426107" y="0"/>
                </a:lnTo>
                <a:lnTo>
                  <a:pt x="2426107" y="2235052"/>
                </a:lnTo>
                <a:lnTo>
                  <a:pt x="0" y="223505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7" name="Freeform 7"/>
          <p:cNvSpPr/>
          <p:nvPr/>
        </p:nvSpPr>
        <p:spPr>
          <a:xfrm>
            <a:off x="12096015"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Freeform 8"/>
          <p:cNvSpPr/>
          <p:nvPr/>
        </p:nvSpPr>
        <p:spPr>
          <a:xfrm>
            <a:off x="16143119"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rot="-5400000">
            <a:off x="-211908" y="-73257"/>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0" name="Freeform 10"/>
          <p:cNvSpPr/>
          <p:nvPr/>
        </p:nvSpPr>
        <p:spPr>
          <a:xfrm rot="5400000">
            <a:off x="17491536" y="9443368"/>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1" name="Freeform 11"/>
          <p:cNvSpPr/>
          <p:nvPr/>
        </p:nvSpPr>
        <p:spPr>
          <a:xfrm rot="-8100000">
            <a:off x="17361345" y="8002338"/>
            <a:ext cx="2510904" cy="2793773"/>
          </a:xfrm>
          <a:custGeom>
            <a:avLst/>
            <a:gdLst/>
            <a:ahLst/>
            <a:cxnLst/>
            <a:rect l="l" t="t" r="r" b="b"/>
            <a:pathLst>
              <a:path w="2510904" h="2793773">
                <a:moveTo>
                  <a:pt x="0" y="0"/>
                </a:moveTo>
                <a:lnTo>
                  <a:pt x="2510904" y="0"/>
                </a:lnTo>
                <a:lnTo>
                  <a:pt x="2510904" y="2793773"/>
                </a:lnTo>
                <a:lnTo>
                  <a:pt x="0" y="2793773"/>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12" name="Freeform 12"/>
          <p:cNvSpPr/>
          <p:nvPr/>
        </p:nvSpPr>
        <p:spPr>
          <a:xfrm>
            <a:off x="8561644" y="3244860"/>
            <a:ext cx="7581475" cy="4021114"/>
          </a:xfrm>
          <a:custGeom>
            <a:avLst/>
            <a:gdLst/>
            <a:ahLst/>
            <a:cxnLst/>
            <a:rect l="l" t="t" r="r" b="b"/>
            <a:pathLst>
              <a:path w="7581475" h="4021114">
                <a:moveTo>
                  <a:pt x="0" y="0"/>
                </a:moveTo>
                <a:lnTo>
                  <a:pt x="7581475" y="0"/>
                </a:lnTo>
                <a:lnTo>
                  <a:pt x="7581475" y="4021114"/>
                </a:lnTo>
                <a:lnTo>
                  <a:pt x="0" y="4021114"/>
                </a:lnTo>
                <a:lnTo>
                  <a:pt x="0" y="0"/>
                </a:lnTo>
                <a:close/>
              </a:path>
            </a:pathLst>
          </a:custGeom>
          <a:blipFill>
            <a:blip r:embed="rId9"/>
            <a:stretch>
              <a:fillRect l="-34259" t="-80266" r="-101679" b="-69835"/>
            </a:stretch>
          </a:blipFill>
        </p:spPr>
        <p:txBody>
          <a:bodyPr/>
          <a:lstStyle/>
          <a:p>
            <a:endParaRPr lang="en-PK"/>
          </a:p>
        </p:txBody>
      </p:sp>
      <p:sp>
        <p:nvSpPr>
          <p:cNvPr id="13" name="Freeform 13"/>
          <p:cNvSpPr/>
          <p:nvPr/>
        </p:nvSpPr>
        <p:spPr>
          <a:xfrm>
            <a:off x="1352013" y="6415741"/>
            <a:ext cx="5109086" cy="3731684"/>
          </a:xfrm>
          <a:custGeom>
            <a:avLst/>
            <a:gdLst/>
            <a:ahLst/>
            <a:cxnLst/>
            <a:rect l="l" t="t" r="r" b="b"/>
            <a:pathLst>
              <a:path w="5109086" h="3731684">
                <a:moveTo>
                  <a:pt x="0" y="0"/>
                </a:moveTo>
                <a:lnTo>
                  <a:pt x="5109086" y="0"/>
                </a:lnTo>
                <a:lnTo>
                  <a:pt x="5109086" y="3731684"/>
                </a:lnTo>
                <a:lnTo>
                  <a:pt x="0" y="3731684"/>
                </a:lnTo>
                <a:lnTo>
                  <a:pt x="0" y="0"/>
                </a:lnTo>
                <a:close/>
              </a:path>
            </a:pathLst>
          </a:custGeom>
          <a:blipFill>
            <a:blip r:embed="rId10"/>
            <a:stretch>
              <a:fillRect/>
            </a:stretch>
          </a:blipFill>
        </p:spPr>
        <p:txBody>
          <a:bodyPr/>
          <a:lstStyle/>
          <a:p>
            <a:endParaRPr lang="en-PK"/>
          </a:p>
        </p:txBody>
      </p:sp>
      <p:sp>
        <p:nvSpPr>
          <p:cNvPr id="14" name="TextBox 14"/>
          <p:cNvSpPr txBox="1"/>
          <p:nvPr/>
        </p:nvSpPr>
        <p:spPr>
          <a:xfrm>
            <a:off x="2615282" y="1657603"/>
            <a:ext cx="12958569" cy="1587257"/>
          </a:xfrm>
          <a:prstGeom prst="rect">
            <a:avLst/>
          </a:prstGeom>
        </p:spPr>
        <p:txBody>
          <a:bodyPr lIns="0" tIns="0" rIns="0" bIns="0" rtlCol="0" anchor="t">
            <a:spAutoFit/>
          </a:bodyPr>
          <a:lstStyle/>
          <a:p>
            <a:pPr algn="ctr">
              <a:lnSpc>
                <a:spcPts val="6072"/>
              </a:lnSpc>
            </a:pPr>
            <a:r>
              <a:rPr lang="en-US" sz="6600">
                <a:solidFill>
                  <a:srgbClr val="000000"/>
                </a:solidFill>
                <a:latin typeface="Egyptian Slate"/>
                <a:ea typeface="Egyptian Slate"/>
                <a:cs typeface="Egyptian Slate"/>
                <a:sym typeface="Egyptian Slate"/>
              </a:rPr>
              <a:t>BEHAVIOURAL THEORY 1</a:t>
            </a:r>
          </a:p>
          <a:p>
            <a:pPr algn="ctr">
              <a:lnSpc>
                <a:spcPts val="6072"/>
              </a:lnSpc>
            </a:pPr>
            <a:endParaRPr lang="en-US" sz="6600">
              <a:solidFill>
                <a:srgbClr val="000000"/>
              </a:solidFill>
              <a:latin typeface="Egyptian Slate"/>
              <a:ea typeface="Egyptian Slate"/>
              <a:cs typeface="Egyptian Slate"/>
              <a:sym typeface="Egyptian Slate"/>
            </a:endParaRPr>
          </a:p>
        </p:txBody>
      </p:sp>
      <p:sp>
        <p:nvSpPr>
          <p:cNvPr id="15" name="TextBox 15"/>
          <p:cNvSpPr txBox="1"/>
          <p:nvPr/>
        </p:nvSpPr>
        <p:spPr>
          <a:xfrm>
            <a:off x="1518427" y="2528272"/>
            <a:ext cx="6635038" cy="3887470"/>
          </a:xfrm>
          <a:prstGeom prst="rect">
            <a:avLst/>
          </a:prstGeom>
        </p:spPr>
        <p:txBody>
          <a:bodyPr lIns="0" tIns="0" rIns="0" bIns="0" rtlCol="0" anchor="t">
            <a:spAutoFit/>
          </a:bodyPr>
          <a:lstStyle/>
          <a:p>
            <a:pPr algn="l">
              <a:lnSpc>
                <a:spcPts val="3080"/>
              </a:lnSpc>
            </a:pPr>
            <a:r>
              <a:rPr lang="en-US" sz="2200" b="1">
                <a:solidFill>
                  <a:srgbClr val="000000"/>
                </a:solidFill>
                <a:latin typeface="TT Interphases Bold"/>
                <a:ea typeface="TT Interphases Bold"/>
                <a:cs typeface="TT Interphases Bold"/>
                <a:sym typeface="TT Interphases Bold"/>
              </a:rPr>
              <a:t>COM-B MODEL (Hayba, Shi and Allman-Farinelli, 2021):</a:t>
            </a:r>
          </a:p>
          <a:p>
            <a:pPr algn="l">
              <a:lnSpc>
                <a:spcPts val="3080"/>
              </a:lnSpc>
            </a:pPr>
            <a:r>
              <a:rPr lang="en-US" sz="2200">
                <a:solidFill>
                  <a:srgbClr val="000000"/>
                </a:solidFill>
                <a:latin typeface="TT Interphases"/>
                <a:ea typeface="TT Interphases"/>
                <a:cs typeface="TT Interphases"/>
                <a:sym typeface="TT Interphases"/>
              </a:rPr>
              <a:t>Behaviour occurs when people have:</a:t>
            </a:r>
          </a:p>
          <a:p>
            <a:pPr algn="l">
              <a:lnSpc>
                <a:spcPts val="3080"/>
              </a:lnSpc>
            </a:pPr>
            <a:r>
              <a:rPr lang="en-US" sz="2200" b="1">
                <a:solidFill>
                  <a:srgbClr val="000000"/>
                </a:solidFill>
                <a:latin typeface="TT Interphases Bold"/>
                <a:ea typeface="TT Interphases Bold"/>
                <a:cs typeface="TT Interphases Bold"/>
                <a:sym typeface="TT Interphases Bold"/>
              </a:rPr>
              <a:t>C — Capability</a:t>
            </a:r>
          </a:p>
          <a:p>
            <a:pPr algn="l">
              <a:lnSpc>
                <a:spcPts val="3080"/>
              </a:lnSpc>
            </a:pPr>
            <a:r>
              <a:rPr lang="en-US" sz="2200">
                <a:solidFill>
                  <a:srgbClr val="000000"/>
                </a:solidFill>
                <a:latin typeface="TT Interphases"/>
                <a:ea typeface="TT Interphases"/>
                <a:cs typeface="TT Interphases"/>
                <a:sym typeface="TT Interphases"/>
              </a:rPr>
              <a:t>Do I know how to manage screen use?</a:t>
            </a:r>
          </a:p>
          <a:p>
            <a:pPr algn="l">
              <a:lnSpc>
                <a:spcPts val="3080"/>
              </a:lnSpc>
            </a:pPr>
            <a:r>
              <a:rPr lang="en-US" sz="2200" b="1">
                <a:solidFill>
                  <a:srgbClr val="000000"/>
                </a:solidFill>
                <a:latin typeface="TT Interphases Bold"/>
                <a:ea typeface="TT Interphases Bold"/>
                <a:cs typeface="TT Interphases Bold"/>
                <a:sym typeface="TT Interphases Bold"/>
              </a:rPr>
              <a:t>O — Opportunity</a:t>
            </a:r>
          </a:p>
          <a:p>
            <a:pPr algn="l">
              <a:lnSpc>
                <a:spcPts val="3080"/>
              </a:lnSpc>
            </a:pPr>
            <a:r>
              <a:rPr lang="en-US" sz="2200">
                <a:solidFill>
                  <a:srgbClr val="000000"/>
                </a:solidFill>
                <a:latin typeface="TT Interphases"/>
                <a:ea typeface="TT Interphases"/>
                <a:cs typeface="TT Interphases"/>
                <a:sym typeface="TT Interphases"/>
              </a:rPr>
              <a:t>Do I have realistic alternatives?</a:t>
            </a:r>
          </a:p>
          <a:p>
            <a:pPr algn="l">
              <a:lnSpc>
                <a:spcPts val="3080"/>
              </a:lnSpc>
            </a:pPr>
            <a:r>
              <a:rPr lang="en-US" sz="2200" b="1">
                <a:solidFill>
                  <a:srgbClr val="000000"/>
                </a:solidFill>
                <a:latin typeface="TT Interphases Bold"/>
                <a:ea typeface="TT Interphases Bold"/>
                <a:cs typeface="TT Interphases Bold"/>
                <a:sym typeface="TT Interphases Bold"/>
              </a:rPr>
              <a:t>M — Motivation</a:t>
            </a:r>
          </a:p>
          <a:p>
            <a:pPr algn="l">
              <a:lnSpc>
                <a:spcPts val="3080"/>
              </a:lnSpc>
            </a:pPr>
            <a:r>
              <a:rPr lang="en-US" sz="2200">
                <a:solidFill>
                  <a:srgbClr val="000000"/>
                </a:solidFill>
                <a:latin typeface="TT Interphases"/>
                <a:ea typeface="TT Interphases"/>
                <a:cs typeface="TT Interphases"/>
                <a:sym typeface="TT Interphases"/>
              </a:rPr>
              <a:t>Do I actually want to change?</a:t>
            </a:r>
          </a:p>
          <a:p>
            <a:pPr algn="l">
              <a:lnSpc>
                <a:spcPts val="3080"/>
              </a:lnSpc>
              <a:spcBef>
                <a:spcPct val="0"/>
              </a:spcBef>
            </a:pPr>
            <a:endParaRPr lang="en-US" sz="2200">
              <a:solidFill>
                <a:srgbClr val="000000"/>
              </a:solidFill>
              <a:latin typeface="TT Interphases"/>
              <a:ea typeface="TT Interphases"/>
              <a:cs typeface="TT Interphases"/>
              <a:sym typeface="TT Interphases"/>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10800000">
            <a:off x="13072412" y="-117400"/>
            <a:ext cx="5329431" cy="4550002"/>
          </a:xfrm>
          <a:custGeom>
            <a:avLst/>
            <a:gdLst/>
            <a:ahLst/>
            <a:cxnLst/>
            <a:rect l="l" t="t" r="r" b="b"/>
            <a:pathLst>
              <a:path w="5329431" h="4550002">
                <a:moveTo>
                  <a:pt x="0" y="0"/>
                </a:moveTo>
                <a:lnTo>
                  <a:pt x="5329431" y="0"/>
                </a:lnTo>
                <a:lnTo>
                  <a:pt x="5329431" y="4550001"/>
                </a:lnTo>
                <a:lnTo>
                  <a:pt x="0" y="455000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a:off x="3906556"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a:off x="7858410"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6" name="Freeform 6"/>
          <p:cNvSpPr/>
          <p:nvPr/>
        </p:nvSpPr>
        <p:spPr>
          <a:xfrm>
            <a:off x="-476833" y="-748899"/>
            <a:ext cx="2426108" cy="2235052"/>
          </a:xfrm>
          <a:custGeom>
            <a:avLst/>
            <a:gdLst/>
            <a:ahLst/>
            <a:cxnLst/>
            <a:rect l="l" t="t" r="r" b="b"/>
            <a:pathLst>
              <a:path w="2426108" h="2235052">
                <a:moveTo>
                  <a:pt x="0" y="0"/>
                </a:moveTo>
                <a:lnTo>
                  <a:pt x="2426107" y="0"/>
                </a:lnTo>
                <a:lnTo>
                  <a:pt x="2426107" y="2235052"/>
                </a:lnTo>
                <a:lnTo>
                  <a:pt x="0" y="223505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7" name="Freeform 7"/>
          <p:cNvSpPr/>
          <p:nvPr/>
        </p:nvSpPr>
        <p:spPr>
          <a:xfrm>
            <a:off x="12096015"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Freeform 8"/>
          <p:cNvSpPr/>
          <p:nvPr/>
        </p:nvSpPr>
        <p:spPr>
          <a:xfrm>
            <a:off x="16143119"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rot="-5400000">
            <a:off x="-211908" y="-73257"/>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0" name="Freeform 10"/>
          <p:cNvSpPr/>
          <p:nvPr/>
        </p:nvSpPr>
        <p:spPr>
          <a:xfrm rot="5400000">
            <a:off x="17491536" y="9443368"/>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1" name="Freeform 11"/>
          <p:cNvSpPr/>
          <p:nvPr/>
        </p:nvSpPr>
        <p:spPr>
          <a:xfrm rot="-8100000">
            <a:off x="17361345" y="8002338"/>
            <a:ext cx="2510904" cy="2793773"/>
          </a:xfrm>
          <a:custGeom>
            <a:avLst/>
            <a:gdLst/>
            <a:ahLst/>
            <a:cxnLst/>
            <a:rect l="l" t="t" r="r" b="b"/>
            <a:pathLst>
              <a:path w="2510904" h="2793773">
                <a:moveTo>
                  <a:pt x="0" y="0"/>
                </a:moveTo>
                <a:lnTo>
                  <a:pt x="2510904" y="0"/>
                </a:lnTo>
                <a:lnTo>
                  <a:pt x="2510904" y="2793773"/>
                </a:lnTo>
                <a:lnTo>
                  <a:pt x="0" y="2793773"/>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12" name="Freeform 12"/>
          <p:cNvSpPr/>
          <p:nvPr/>
        </p:nvSpPr>
        <p:spPr>
          <a:xfrm>
            <a:off x="9862795" y="4925822"/>
            <a:ext cx="7396505" cy="2104697"/>
          </a:xfrm>
          <a:custGeom>
            <a:avLst/>
            <a:gdLst/>
            <a:ahLst/>
            <a:cxnLst/>
            <a:rect l="l" t="t" r="r" b="b"/>
            <a:pathLst>
              <a:path w="7396505" h="2104697">
                <a:moveTo>
                  <a:pt x="0" y="0"/>
                </a:moveTo>
                <a:lnTo>
                  <a:pt x="7396505" y="0"/>
                </a:lnTo>
                <a:lnTo>
                  <a:pt x="7396505" y="2104696"/>
                </a:lnTo>
                <a:lnTo>
                  <a:pt x="0" y="2104696"/>
                </a:lnTo>
                <a:lnTo>
                  <a:pt x="0" y="0"/>
                </a:lnTo>
                <a:close/>
              </a:path>
            </a:pathLst>
          </a:custGeom>
          <a:blipFill>
            <a:blip r:embed="rId9"/>
            <a:stretch>
              <a:fillRect/>
            </a:stretch>
          </a:blipFill>
        </p:spPr>
        <p:txBody>
          <a:bodyPr/>
          <a:lstStyle/>
          <a:p>
            <a:endParaRPr lang="en-PK"/>
          </a:p>
        </p:txBody>
      </p:sp>
      <p:sp>
        <p:nvSpPr>
          <p:cNvPr id="13" name="TextBox 13"/>
          <p:cNvSpPr txBox="1"/>
          <p:nvPr/>
        </p:nvSpPr>
        <p:spPr>
          <a:xfrm>
            <a:off x="2615282" y="1657603"/>
            <a:ext cx="12958569" cy="825257"/>
          </a:xfrm>
          <a:prstGeom prst="rect">
            <a:avLst/>
          </a:prstGeom>
        </p:spPr>
        <p:txBody>
          <a:bodyPr lIns="0" tIns="0" rIns="0" bIns="0" rtlCol="0" anchor="t">
            <a:spAutoFit/>
          </a:bodyPr>
          <a:lstStyle/>
          <a:p>
            <a:pPr algn="ctr">
              <a:lnSpc>
                <a:spcPts val="6072"/>
              </a:lnSpc>
            </a:pPr>
            <a:r>
              <a:rPr lang="en-US" sz="6600">
                <a:solidFill>
                  <a:srgbClr val="000000"/>
                </a:solidFill>
                <a:latin typeface="Egyptian Slate"/>
                <a:ea typeface="Egyptian Slate"/>
                <a:cs typeface="Egyptian Slate"/>
                <a:sym typeface="Egyptian Slate"/>
              </a:rPr>
              <a:t>BEHAVIOURAL THEORY 2</a:t>
            </a:r>
          </a:p>
        </p:txBody>
      </p:sp>
      <p:sp>
        <p:nvSpPr>
          <p:cNvPr id="14" name="TextBox 14"/>
          <p:cNvSpPr txBox="1"/>
          <p:nvPr/>
        </p:nvSpPr>
        <p:spPr>
          <a:xfrm>
            <a:off x="1411443" y="2999740"/>
            <a:ext cx="7732557" cy="6649720"/>
          </a:xfrm>
          <a:prstGeom prst="rect">
            <a:avLst/>
          </a:prstGeom>
        </p:spPr>
        <p:txBody>
          <a:bodyPr lIns="0" tIns="0" rIns="0" bIns="0" rtlCol="0" anchor="t">
            <a:spAutoFit/>
          </a:bodyPr>
          <a:lstStyle/>
          <a:p>
            <a:pPr algn="l">
              <a:lnSpc>
                <a:spcPts val="3080"/>
              </a:lnSpc>
            </a:pPr>
            <a:r>
              <a:rPr lang="en-US" sz="2200" b="1" u="sng">
                <a:solidFill>
                  <a:srgbClr val="000000"/>
                </a:solidFill>
                <a:latin typeface="TT Interphases Bold"/>
                <a:ea typeface="TT Interphases Bold"/>
                <a:cs typeface="TT Interphases Bold"/>
                <a:sym typeface="TT Interphases Bold"/>
              </a:rPr>
              <a:t>HEALTH BELIEF MODEL (Piszka et al., 2025):</a:t>
            </a:r>
          </a:p>
          <a:p>
            <a:pPr algn="l">
              <a:lnSpc>
                <a:spcPts val="3080"/>
              </a:lnSpc>
            </a:pPr>
            <a:r>
              <a:rPr lang="en-US" sz="2200" b="1">
                <a:solidFill>
                  <a:srgbClr val="000000"/>
                </a:solidFill>
                <a:latin typeface="TT Interphases Bold"/>
                <a:ea typeface="TT Interphases Bold"/>
                <a:cs typeface="TT Interphases Bold"/>
                <a:sym typeface="TT Interphases Bold"/>
              </a:rPr>
              <a:t>Possible barriers</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Perceived susceptibility</a:t>
            </a:r>
          </a:p>
          <a:p>
            <a:pPr algn="l">
              <a:lnSpc>
                <a:spcPts val="3080"/>
              </a:lnSpc>
            </a:pPr>
            <a:r>
              <a:rPr lang="en-US" sz="2200">
                <a:solidFill>
                  <a:srgbClr val="000000"/>
                </a:solidFill>
                <a:latin typeface="TT Interphases"/>
                <a:ea typeface="TT Interphases"/>
                <a:cs typeface="TT Interphases"/>
                <a:sym typeface="TT Interphases"/>
              </a:rPr>
              <a:t>“I am young, so these problems won't affect me.”</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Perceived severity</a:t>
            </a:r>
          </a:p>
          <a:p>
            <a:pPr algn="l">
              <a:lnSpc>
                <a:spcPts val="3080"/>
              </a:lnSpc>
            </a:pPr>
            <a:r>
              <a:rPr lang="en-US" sz="2200">
                <a:solidFill>
                  <a:srgbClr val="000000"/>
                </a:solidFill>
                <a:latin typeface="TT Interphases"/>
                <a:ea typeface="TT Interphases"/>
                <a:cs typeface="TT Interphases"/>
                <a:sym typeface="TT Interphases"/>
              </a:rPr>
              <a:t>“Screen time isn't really a health issue.”</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Perceived barriers</a:t>
            </a:r>
          </a:p>
          <a:p>
            <a:pPr algn="l">
              <a:lnSpc>
                <a:spcPts val="3080"/>
              </a:lnSpc>
            </a:pPr>
            <a:r>
              <a:rPr lang="en-US" sz="2200">
                <a:solidFill>
                  <a:srgbClr val="000000"/>
                </a:solidFill>
                <a:latin typeface="TT Interphases"/>
                <a:ea typeface="TT Interphases"/>
                <a:cs typeface="TT Interphases"/>
                <a:sym typeface="TT Interphases"/>
              </a:rPr>
              <a:t>“I need my phone for my friends.”</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Perceived benefits</a:t>
            </a:r>
          </a:p>
          <a:p>
            <a:pPr algn="l">
              <a:lnSpc>
                <a:spcPts val="3080"/>
              </a:lnSpc>
            </a:pPr>
            <a:r>
              <a:rPr lang="en-US" sz="2200">
                <a:solidFill>
                  <a:srgbClr val="000000"/>
                </a:solidFill>
                <a:latin typeface="TT Interphases"/>
                <a:ea typeface="TT Interphases"/>
                <a:cs typeface="TT Interphases"/>
                <a:sym typeface="TT Interphases"/>
              </a:rPr>
              <a:t>“I might sleep better if I stop using it late.”</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Cues to action</a:t>
            </a:r>
          </a:p>
          <a:p>
            <a:pPr algn="l">
              <a:lnSpc>
                <a:spcPts val="3080"/>
              </a:lnSpc>
            </a:pPr>
            <a:r>
              <a:rPr lang="en-US" sz="2200">
                <a:solidFill>
                  <a:srgbClr val="000000"/>
                </a:solidFill>
                <a:latin typeface="TT Interphases"/>
                <a:ea typeface="TT Interphases"/>
                <a:cs typeface="TT Interphases"/>
                <a:sym typeface="TT Interphases"/>
              </a:rPr>
              <a:t>Phone reminders + campaign poster.</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Self-efficacy</a:t>
            </a:r>
          </a:p>
          <a:p>
            <a:pPr algn="l">
              <a:lnSpc>
                <a:spcPts val="3080"/>
              </a:lnSpc>
            </a:pPr>
            <a:r>
              <a:rPr lang="en-US" sz="2200">
                <a:solidFill>
                  <a:srgbClr val="000000"/>
                </a:solidFill>
                <a:latin typeface="TT Interphases"/>
                <a:ea typeface="TT Interphases"/>
                <a:cs typeface="TT Interphases"/>
                <a:sym typeface="TT Interphases"/>
              </a:rPr>
              <a:t>“I can manage my screen use.”</a:t>
            </a:r>
          </a:p>
          <a:p>
            <a:pPr marL="474983" lvl="1" indent="-237491" algn="l">
              <a:lnSpc>
                <a:spcPts val="3080"/>
              </a:lnSpc>
              <a:buFont typeface="Arial"/>
              <a:buChar char="•"/>
            </a:pPr>
            <a:r>
              <a:rPr lang="en-US" sz="2200" b="1">
                <a:solidFill>
                  <a:srgbClr val="000000"/>
                </a:solidFill>
                <a:latin typeface="TT Interphases Bold"/>
                <a:ea typeface="TT Interphases Bold"/>
                <a:cs typeface="TT Interphases Bold"/>
                <a:sym typeface="TT Interphases Bold"/>
              </a:rPr>
              <a:t>Campaign response</a:t>
            </a:r>
          </a:p>
          <a:p>
            <a:pPr algn="l">
              <a:lnSpc>
                <a:spcPts val="3360"/>
              </a:lnSpc>
            </a:pPr>
            <a:r>
              <a:rPr lang="en-US" sz="2400" b="1">
                <a:solidFill>
                  <a:srgbClr val="000000"/>
                </a:solidFill>
                <a:latin typeface="TT Interphases Bold"/>
                <a:ea typeface="TT Interphases Bold"/>
                <a:cs typeface="TT Interphases Bold"/>
                <a:sym typeface="TT Interphases Bold"/>
              </a:rPr>
              <a:t>Awareness + practical support + achievable goals</a:t>
            </a:r>
          </a:p>
          <a:p>
            <a:pPr algn="l">
              <a:lnSpc>
                <a:spcPts val="3080"/>
              </a:lnSpc>
              <a:spcBef>
                <a:spcPct val="0"/>
              </a:spcBef>
            </a:pPr>
            <a:endParaRPr lang="en-US" sz="2400" b="1">
              <a:solidFill>
                <a:srgbClr val="000000"/>
              </a:solidFill>
              <a:latin typeface="TT Interphases Bold"/>
              <a:ea typeface="TT Interphases Bold"/>
              <a:cs typeface="TT Interphases Bold"/>
              <a:sym typeface="TT Interphases Bold"/>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10800000">
            <a:off x="13072412" y="-117400"/>
            <a:ext cx="5329431" cy="4550002"/>
          </a:xfrm>
          <a:custGeom>
            <a:avLst/>
            <a:gdLst/>
            <a:ahLst/>
            <a:cxnLst/>
            <a:rect l="l" t="t" r="r" b="b"/>
            <a:pathLst>
              <a:path w="5329431" h="4550002">
                <a:moveTo>
                  <a:pt x="0" y="0"/>
                </a:moveTo>
                <a:lnTo>
                  <a:pt x="5329431" y="0"/>
                </a:lnTo>
                <a:lnTo>
                  <a:pt x="5329431" y="4550001"/>
                </a:lnTo>
                <a:lnTo>
                  <a:pt x="0" y="455000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a:off x="3906556"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a:off x="7858410"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6" name="Freeform 6"/>
          <p:cNvSpPr/>
          <p:nvPr/>
        </p:nvSpPr>
        <p:spPr>
          <a:xfrm>
            <a:off x="-476833" y="-748899"/>
            <a:ext cx="2426108" cy="2235052"/>
          </a:xfrm>
          <a:custGeom>
            <a:avLst/>
            <a:gdLst/>
            <a:ahLst/>
            <a:cxnLst/>
            <a:rect l="l" t="t" r="r" b="b"/>
            <a:pathLst>
              <a:path w="2426108" h="2235052">
                <a:moveTo>
                  <a:pt x="0" y="0"/>
                </a:moveTo>
                <a:lnTo>
                  <a:pt x="2426107" y="0"/>
                </a:lnTo>
                <a:lnTo>
                  <a:pt x="2426107" y="2235052"/>
                </a:lnTo>
                <a:lnTo>
                  <a:pt x="0" y="223505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7" name="Freeform 7"/>
          <p:cNvSpPr/>
          <p:nvPr/>
        </p:nvSpPr>
        <p:spPr>
          <a:xfrm>
            <a:off x="12096015"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Freeform 8"/>
          <p:cNvSpPr/>
          <p:nvPr/>
        </p:nvSpPr>
        <p:spPr>
          <a:xfrm>
            <a:off x="16143119"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rot="-5400000">
            <a:off x="-211908" y="-73257"/>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0" name="Freeform 10"/>
          <p:cNvSpPr/>
          <p:nvPr/>
        </p:nvSpPr>
        <p:spPr>
          <a:xfrm rot="5400000">
            <a:off x="17491536" y="9443368"/>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1" name="Freeform 11"/>
          <p:cNvSpPr/>
          <p:nvPr/>
        </p:nvSpPr>
        <p:spPr>
          <a:xfrm rot="-8100000">
            <a:off x="17361345" y="8002338"/>
            <a:ext cx="2510904" cy="2793773"/>
          </a:xfrm>
          <a:custGeom>
            <a:avLst/>
            <a:gdLst/>
            <a:ahLst/>
            <a:cxnLst/>
            <a:rect l="l" t="t" r="r" b="b"/>
            <a:pathLst>
              <a:path w="2510904" h="2793773">
                <a:moveTo>
                  <a:pt x="0" y="0"/>
                </a:moveTo>
                <a:lnTo>
                  <a:pt x="2510904" y="0"/>
                </a:lnTo>
                <a:lnTo>
                  <a:pt x="2510904" y="2793773"/>
                </a:lnTo>
                <a:lnTo>
                  <a:pt x="0" y="2793773"/>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12" name="TextBox 12"/>
          <p:cNvSpPr txBox="1"/>
          <p:nvPr/>
        </p:nvSpPr>
        <p:spPr>
          <a:xfrm>
            <a:off x="1411443" y="2990215"/>
            <a:ext cx="11613961" cy="7423785"/>
          </a:xfrm>
          <a:prstGeom prst="rect">
            <a:avLst/>
          </a:prstGeom>
        </p:spPr>
        <p:txBody>
          <a:bodyPr lIns="0" tIns="0" rIns="0" bIns="0" rtlCol="0" anchor="t">
            <a:spAutoFit/>
          </a:bodyPr>
          <a:lstStyle/>
          <a:p>
            <a:pPr algn="l">
              <a:lnSpc>
                <a:spcPts val="2940"/>
              </a:lnSpc>
            </a:pPr>
            <a:r>
              <a:rPr lang="en-US" sz="2100" b="1">
                <a:solidFill>
                  <a:srgbClr val="000000"/>
                </a:solidFill>
                <a:latin typeface="TT Interphases Bold"/>
                <a:ea typeface="TT Interphases Bold"/>
                <a:cs typeface="TT Interphases Bold"/>
                <a:sym typeface="TT Interphases Bold"/>
              </a:rPr>
              <a:t>SOCIAL COGNITIVE THEORY (Sain, Demirci and Bilge, 2026):</a:t>
            </a:r>
          </a:p>
          <a:p>
            <a:pPr algn="l">
              <a:lnSpc>
                <a:spcPts val="2940"/>
              </a:lnSpc>
            </a:pPr>
            <a:r>
              <a:rPr lang="en-US" sz="2100" b="1" u="sng">
                <a:solidFill>
                  <a:srgbClr val="000000"/>
                </a:solidFill>
                <a:latin typeface="TT Interphases Bold"/>
                <a:ea typeface="TT Interphases Bold"/>
                <a:cs typeface="TT Interphases Bold"/>
                <a:sym typeface="TT Interphases Bold"/>
              </a:rPr>
              <a:t>Key concepts</a:t>
            </a:r>
          </a:p>
          <a:p>
            <a:pPr marL="453393" lvl="1" indent="-226697" algn="l">
              <a:lnSpc>
                <a:spcPts val="2940"/>
              </a:lnSpc>
              <a:buFont typeface="Arial"/>
              <a:buChar char="•"/>
            </a:pPr>
            <a:r>
              <a:rPr lang="en-US" sz="2100" b="1">
                <a:solidFill>
                  <a:srgbClr val="000000"/>
                </a:solidFill>
                <a:latin typeface="TT Interphases Bold"/>
                <a:ea typeface="TT Interphases Bold"/>
                <a:cs typeface="TT Interphases Bold"/>
                <a:sym typeface="TT Interphases Bold"/>
              </a:rPr>
              <a:t>Social modelling</a:t>
            </a:r>
          </a:p>
          <a:p>
            <a:pPr algn="l">
              <a:lnSpc>
                <a:spcPts val="2940"/>
              </a:lnSpc>
            </a:pPr>
            <a:r>
              <a:rPr lang="en-US" sz="2100">
                <a:solidFill>
                  <a:srgbClr val="000000"/>
                </a:solidFill>
                <a:latin typeface="TT Interphases"/>
                <a:ea typeface="TT Interphases"/>
                <a:cs typeface="TT Interphases"/>
                <a:sym typeface="TT Interphases"/>
              </a:rPr>
              <a:t>Friends participate.</a:t>
            </a:r>
          </a:p>
          <a:p>
            <a:pPr marL="453393" lvl="1" indent="-226697" algn="l">
              <a:lnSpc>
                <a:spcPts val="2940"/>
              </a:lnSpc>
              <a:buFont typeface="Arial"/>
              <a:buChar char="•"/>
            </a:pPr>
            <a:r>
              <a:rPr lang="en-US" sz="2100" b="1">
                <a:solidFill>
                  <a:srgbClr val="000000"/>
                </a:solidFill>
                <a:latin typeface="TT Interphases Bold"/>
                <a:ea typeface="TT Interphases Bold"/>
                <a:cs typeface="TT Interphases Bold"/>
                <a:sym typeface="TT Interphases Bold"/>
              </a:rPr>
              <a:t>Self-efficacy</a:t>
            </a:r>
          </a:p>
          <a:p>
            <a:pPr algn="l">
              <a:lnSpc>
                <a:spcPts val="2940"/>
              </a:lnSpc>
            </a:pPr>
            <a:r>
              <a:rPr lang="en-US" sz="2100">
                <a:solidFill>
                  <a:srgbClr val="000000"/>
                </a:solidFill>
                <a:latin typeface="TT Interphases"/>
                <a:ea typeface="TT Interphases"/>
                <a:cs typeface="TT Interphases"/>
                <a:sym typeface="TT Interphases"/>
              </a:rPr>
              <a:t>“I can do this.”</a:t>
            </a:r>
          </a:p>
          <a:p>
            <a:pPr marL="453393" lvl="1" indent="-226697" algn="l">
              <a:lnSpc>
                <a:spcPts val="2940"/>
              </a:lnSpc>
              <a:buFont typeface="Arial"/>
              <a:buChar char="•"/>
            </a:pPr>
            <a:r>
              <a:rPr lang="en-US" sz="2100" b="1">
                <a:solidFill>
                  <a:srgbClr val="000000"/>
                </a:solidFill>
                <a:latin typeface="TT Interphases Bold"/>
                <a:ea typeface="TT Interphases Bold"/>
                <a:cs typeface="TT Interphases Bold"/>
                <a:sym typeface="TT Interphases Bold"/>
              </a:rPr>
              <a:t>Positive reinforcement</a:t>
            </a:r>
          </a:p>
          <a:p>
            <a:pPr algn="l">
              <a:lnSpc>
                <a:spcPts val="2940"/>
              </a:lnSpc>
            </a:pPr>
            <a:r>
              <a:rPr lang="en-US" sz="2100">
                <a:solidFill>
                  <a:srgbClr val="000000"/>
                </a:solidFill>
                <a:latin typeface="TT Interphases"/>
                <a:ea typeface="TT Interphases"/>
                <a:cs typeface="TT Interphases"/>
                <a:sym typeface="TT Interphases"/>
              </a:rPr>
              <a:t>Recognition and certificates.</a:t>
            </a:r>
          </a:p>
          <a:p>
            <a:pPr marL="453393" lvl="1" indent="-226697" algn="l">
              <a:lnSpc>
                <a:spcPts val="2940"/>
              </a:lnSpc>
              <a:buFont typeface="Arial"/>
              <a:buChar char="•"/>
            </a:pPr>
            <a:r>
              <a:rPr lang="en-US" sz="2100" b="1">
                <a:solidFill>
                  <a:srgbClr val="000000"/>
                </a:solidFill>
                <a:latin typeface="TT Interphases Bold"/>
                <a:ea typeface="TT Interphases Bold"/>
                <a:cs typeface="TT Interphases Bold"/>
                <a:sym typeface="TT Interphases Bold"/>
              </a:rPr>
              <a:t>Self-regulation</a:t>
            </a:r>
          </a:p>
          <a:p>
            <a:pPr algn="l">
              <a:lnSpc>
                <a:spcPts val="2940"/>
              </a:lnSpc>
            </a:pPr>
            <a:r>
              <a:rPr lang="en-US" sz="2100">
                <a:solidFill>
                  <a:srgbClr val="000000"/>
                </a:solidFill>
                <a:latin typeface="TT Interphases"/>
                <a:ea typeface="TT Interphases"/>
                <a:cs typeface="TT Interphases"/>
                <a:sym typeface="TT Interphases"/>
              </a:rPr>
              <a:t>Tracking and personal goals.</a:t>
            </a:r>
          </a:p>
          <a:p>
            <a:pPr marL="453393" lvl="1" indent="-226697" algn="l">
              <a:lnSpc>
                <a:spcPts val="2940"/>
              </a:lnSpc>
              <a:buFont typeface="Arial"/>
              <a:buChar char="•"/>
            </a:pPr>
            <a:r>
              <a:rPr lang="en-US" sz="2100" b="1">
                <a:solidFill>
                  <a:srgbClr val="000000"/>
                </a:solidFill>
                <a:latin typeface="TT Interphases Bold"/>
                <a:ea typeface="TT Interphases Bold"/>
                <a:cs typeface="TT Interphases Bold"/>
                <a:sym typeface="TT Interphases Bold"/>
              </a:rPr>
              <a:t>Environment</a:t>
            </a:r>
          </a:p>
          <a:p>
            <a:pPr algn="l">
              <a:lnSpc>
                <a:spcPts val="2940"/>
              </a:lnSpc>
            </a:pPr>
            <a:r>
              <a:rPr lang="en-US" sz="2100">
                <a:solidFill>
                  <a:srgbClr val="000000"/>
                </a:solidFill>
                <a:latin typeface="TT Interphases"/>
                <a:ea typeface="TT Interphases"/>
                <a:cs typeface="TT Interphases"/>
                <a:sym typeface="TT Interphases"/>
              </a:rPr>
              <a:t>Schools and communities provide opportunities.</a:t>
            </a:r>
          </a:p>
          <a:p>
            <a:pPr algn="l">
              <a:lnSpc>
                <a:spcPts val="2940"/>
              </a:lnSpc>
            </a:pPr>
            <a:r>
              <a:rPr lang="en-US" sz="2100" b="1" u="sng">
                <a:solidFill>
                  <a:srgbClr val="000000"/>
                </a:solidFill>
                <a:latin typeface="TT Interphases Bold"/>
                <a:ea typeface="TT Interphases Bold"/>
                <a:cs typeface="TT Interphases Bold"/>
                <a:sym typeface="TT Interphases Bold"/>
              </a:rPr>
              <a:t>SWITCH 60 example</a:t>
            </a:r>
          </a:p>
          <a:p>
            <a:pPr algn="l">
              <a:lnSpc>
                <a:spcPts val="2940"/>
              </a:lnSpc>
            </a:pPr>
            <a:r>
              <a:rPr lang="en-US" sz="2100">
                <a:solidFill>
                  <a:srgbClr val="000000"/>
                </a:solidFill>
                <a:latin typeface="TT Interphases"/>
                <a:ea typeface="TT Interphases"/>
                <a:cs typeface="TT Interphases"/>
                <a:sym typeface="TT Interphases"/>
              </a:rPr>
              <a:t>Peer group walks</a:t>
            </a:r>
          </a:p>
          <a:p>
            <a:pPr algn="l">
              <a:lnSpc>
                <a:spcPts val="2940"/>
              </a:lnSpc>
            </a:pPr>
            <a:r>
              <a:rPr lang="en-US" sz="2100">
                <a:solidFill>
                  <a:srgbClr val="000000"/>
                </a:solidFill>
                <a:latin typeface="TT Interphases"/>
                <a:ea typeface="TT Interphases"/>
                <a:cs typeface="TT Interphases"/>
                <a:sym typeface="TT Interphases"/>
              </a:rPr>
              <a:t>→ friends model behaviour</a:t>
            </a:r>
          </a:p>
          <a:p>
            <a:pPr algn="l">
              <a:lnSpc>
                <a:spcPts val="2940"/>
              </a:lnSpc>
            </a:pPr>
            <a:r>
              <a:rPr lang="en-US" sz="2100">
                <a:solidFill>
                  <a:srgbClr val="000000"/>
                </a:solidFill>
                <a:latin typeface="TT Interphases"/>
                <a:ea typeface="TT Interphases"/>
                <a:cs typeface="TT Interphases"/>
                <a:sym typeface="TT Interphases"/>
              </a:rPr>
              <a:t>→ activity becomes normal</a:t>
            </a:r>
          </a:p>
          <a:p>
            <a:pPr algn="l">
              <a:lnSpc>
                <a:spcPts val="2940"/>
              </a:lnSpc>
            </a:pPr>
            <a:r>
              <a:rPr lang="en-US" sz="2100">
                <a:solidFill>
                  <a:srgbClr val="000000"/>
                </a:solidFill>
                <a:latin typeface="TT Interphases"/>
                <a:ea typeface="TT Interphases"/>
                <a:cs typeface="TT Interphases"/>
                <a:sym typeface="TT Interphases"/>
              </a:rPr>
              <a:t>→ participant succeeds</a:t>
            </a:r>
          </a:p>
          <a:p>
            <a:pPr algn="l">
              <a:lnSpc>
                <a:spcPts val="2940"/>
              </a:lnSpc>
            </a:pPr>
            <a:r>
              <a:rPr lang="en-US" sz="2100">
                <a:solidFill>
                  <a:srgbClr val="000000"/>
                </a:solidFill>
                <a:latin typeface="TT Interphases"/>
                <a:ea typeface="TT Interphases"/>
                <a:cs typeface="TT Interphases"/>
                <a:sym typeface="TT Interphases"/>
              </a:rPr>
              <a:t>→ confidence increases</a:t>
            </a:r>
          </a:p>
          <a:p>
            <a:pPr algn="l">
              <a:lnSpc>
                <a:spcPts val="2940"/>
              </a:lnSpc>
            </a:pPr>
            <a:r>
              <a:rPr lang="en-US" sz="2100">
                <a:solidFill>
                  <a:srgbClr val="000000"/>
                </a:solidFill>
                <a:latin typeface="TT Interphases"/>
                <a:ea typeface="TT Interphases"/>
                <a:cs typeface="TT Interphases"/>
                <a:sym typeface="TT Interphases"/>
              </a:rPr>
              <a:t>→ behaviour repeated</a:t>
            </a:r>
          </a:p>
          <a:p>
            <a:pPr algn="l">
              <a:lnSpc>
                <a:spcPts val="2940"/>
              </a:lnSpc>
              <a:spcBef>
                <a:spcPct val="0"/>
              </a:spcBef>
            </a:pPr>
            <a:endParaRPr lang="en-US" sz="2100">
              <a:solidFill>
                <a:srgbClr val="000000"/>
              </a:solidFill>
              <a:latin typeface="TT Interphases"/>
              <a:ea typeface="TT Interphases"/>
              <a:cs typeface="TT Interphases"/>
              <a:sym typeface="TT Interphases"/>
            </a:endParaRPr>
          </a:p>
        </p:txBody>
      </p:sp>
      <p:sp>
        <p:nvSpPr>
          <p:cNvPr id="13" name="Freeform 13"/>
          <p:cNvSpPr/>
          <p:nvPr/>
        </p:nvSpPr>
        <p:spPr>
          <a:xfrm>
            <a:off x="9144000" y="3785359"/>
            <a:ext cx="5523787" cy="5126393"/>
          </a:xfrm>
          <a:custGeom>
            <a:avLst/>
            <a:gdLst/>
            <a:ahLst/>
            <a:cxnLst/>
            <a:rect l="l" t="t" r="r" b="b"/>
            <a:pathLst>
              <a:path w="5523787" h="5126393">
                <a:moveTo>
                  <a:pt x="0" y="0"/>
                </a:moveTo>
                <a:lnTo>
                  <a:pt x="5523787" y="0"/>
                </a:lnTo>
                <a:lnTo>
                  <a:pt x="5523787" y="5126393"/>
                </a:lnTo>
                <a:lnTo>
                  <a:pt x="0" y="5126393"/>
                </a:lnTo>
                <a:lnTo>
                  <a:pt x="0" y="0"/>
                </a:lnTo>
                <a:close/>
              </a:path>
            </a:pathLst>
          </a:custGeom>
          <a:blipFill>
            <a:blip r:embed="rId9"/>
            <a:stretch>
              <a:fillRect/>
            </a:stretch>
          </a:blipFill>
        </p:spPr>
        <p:txBody>
          <a:bodyPr/>
          <a:lstStyle/>
          <a:p>
            <a:endParaRPr lang="en-PK"/>
          </a:p>
        </p:txBody>
      </p:sp>
      <p:sp>
        <p:nvSpPr>
          <p:cNvPr id="14" name="TextBox 14"/>
          <p:cNvSpPr txBox="1"/>
          <p:nvPr/>
        </p:nvSpPr>
        <p:spPr>
          <a:xfrm>
            <a:off x="2615282" y="1657603"/>
            <a:ext cx="12958569" cy="825257"/>
          </a:xfrm>
          <a:prstGeom prst="rect">
            <a:avLst/>
          </a:prstGeom>
        </p:spPr>
        <p:txBody>
          <a:bodyPr lIns="0" tIns="0" rIns="0" bIns="0" rtlCol="0" anchor="t">
            <a:spAutoFit/>
          </a:bodyPr>
          <a:lstStyle/>
          <a:p>
            <a:pPr algn="ctr">
              <a:lnSpc>
                <a:spcPts val="6072"/>
              </a:lnSpc>
            </a:pPr>
            <a:r>
              <a:rPr lang="en-US" sz="6600">
                <a:solidFill>
                  <a:srgbClr val="000000"/>
                </a:solidFill>
                <a:latin typeface="Egyptian Slate"/>
                <a:ea typeface="Egyptian Slate"/>
                <a:cs typeface="Egyptian Slate"/>
                <a:sym typeface="Egyptian Slate"/>
              </a:rPr>
              <a:t>BEHAVIOURAL THEORY 3</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10800000">
            <a:off x="13072412" y="-117400"/>
            <a:ext cx="5329431" cy="4550002"/>
          </a:xfrm>
          <a:custGeom>
            <a:avLst/>
            <a:gdLst/>
            <a:ahLst/>
            <a:cxnLst/>
            <a:rect l="l" t="t" r="r" b="b"/>
            <a:pathLst>
              <a:path w="5329431" h="4550002">
                <a:moveTo>
                  <a:pt x="0" y="0"/>
                </a:moveTo>
                <a:lnTo>
                  <a:pt x="5329431" y="0"/>
                </a:lnTo>
                <a:lnTo>
                  <a:pt x="5329431" y="4550001"/>
                </a:lnTo>
                <a:lnTo>
                  <a:pt x="0" y="455000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a:off x="3906556"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a:off x="7858410"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6" name="Freeform 6"/>
          <p:cNvSpPr/>
          <p:nvPr/>
        </p:nvSpPr>
        <p:spPr>
          <a:xfrm>
            <a:off x="-476833" y="-748899"/>
            <a:ext cx="2426108" cy="2235052"/>
          </a:xfrm>
          <a:custGeom>
            <a:avLst/>
            <a:gdLst/>
            <a:ahLst/>
            <a:cxnLst/>
            <a:rect l="l" t="t" r="r" b="b"/>
            <a:pathLst>
              <a:path w="2426108" h="2235052">
                <a:moveTo>
                  <a:pt x="0" y="0"/>
                </a:moveTo>
                <a:lnTo>
                  <a:pt x="2426107" y="0"/>
                </a:lnTo>
                <a:lnTo>
                  <a:pt x="2426107" y="2235052"/>
                </a:lnTo>
                <a:lnTo>
                  <a:pt x="0" y="223505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7" name="Freeform 7"/>
          <p:cNvSpPr/>
          <p:nvPr/>
        </p:nvSpPr>
        <p:spPr>
          <a:xfrm>
            <a:off x="12096015"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Freeform 8"/>
          <p:cNvSpPr/>
          <p:nvPr/>
        </p:nvSpPr>
        <p:spPr>
          <a:xfrm>
            <a:off x="16143119"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rot="-5400000">
            <a:off x="-211908" y="-73257"/>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0" name="Freeform 10"/>
          <p:cNvSpPr/>
          <p:nvPr/>
        </p:nvSpPr>
        <p:spPr>
          <a:xfrm rot="5400000">
            <a:off x="17491536" y="9443368"/>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1" name="Freeform 11"/>
          <p:cNvSpPr/>
          <p:nvPr/>
        </p:nvSpPr>
        <p:spPr>
          <a:xfrm rot="-8100000">
            <a:off x="17361345" y="8002338"/>
            <a:ext cx="2510904" cy="2793773"/>
          </a:xfrm>
          <a:custGeom>
            <a:avLst/>
            <a:gdLst/>
            <a:ahLst/>
            <a:cxnLst/>
            <a:rect l="l" t="t" r="r" b="b"/>
            <a:pathLst>
              <a:path w="2510904" h="2793773">
                <a:moveTo>
                  <a:pt x="0" y="0"/>
                </a:moveTo>
                <a:lnTo>
                  <a:pt x="2510904" y="0"/>
                </a:lnTo>
                <a:lnTo>
                  <a:pt x="2510904" y="2793773"/>
                </a:lnTo>
                <a:lnTo>
                  <a:pt x="0" y="2793773"/>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12" name="TextBox 12"/>
          <p:cNvSpPr txBox="1"/>
          <p:nvPr/>
        </p:nvSpPr>
        <p:spPr>
          <a:xfrm>
            <a:off x="2308516" y="1200150"/>
            <a:ext cx="12958569" cy="2349257"/>
          </a:xfrm>
          <a:prstGeom prst="rect">
            <a:avLst/>
          </a:prstGeom>
        </p:spPr>
        <p:txBody>
          <a:bodyPr lIns="0" tIns="0" rIns="0" bIns="0" rtlCol="0" anchor="t">
            <a:spAutoFit/>
          </a:bodyPr>
          <a:lstStyle/>
          <a:p>
            <a:pPr algn="ctr">
              <a:lnSpc>
                <a:spcPts val="6072"/>
              </a:lnSpc>
            </a:pPr>
            <a:r>
              <a:rPr lang="en-US" sz="6600">
                <a:solidFill>
                  <a:srgbClr val="000000"/>
                </a:solidFill>
                <a:latin typeface="Egyptian Slate"/>
                <a:ea typeface="Egyptian Slate"/>
                <a:cs typeface="Egyptian Slate"/>
                <a:sym typeface="Egyptian Slate"/>
              </a:rPr>
              <a:t>EVALUATION</a:t>
            </a:r>
          </a:p>
          <a:p>
            <a:pPr algn="ctr">
              <a:lnSpc>
                <a:spcPts val="6072"/>
              </a:lnSpc>
            </a:pPr>
            <a:r>
              <a:rPr lang="en-US" sz="6600">
                <a:solidFill>
                  <a:srgbClr val="000000"/>
                </a:solidFill>
                <a:latin typeface="Egyptian Slate"/>
                <a:ea typeface="Egyptian Slate"/>
                <a:cs typeface="Egyptian Slate"/>
                <a:sym typeface="Egyptian Slate"/>
              </a:rPr>
              <a:t>HOW WILL WE KNOW IT WORKED?</a:t>
            </a:r>
          </a:p>
          <a:p>
            <a:pPr algn="ctr">
              <a:lnSpc>
                <a:spcPts val="6072"/>
              </a:lnSpc>
            </a:pPr>
            <a:endParaRPr lang="en-US" sz="6600">
              <a:solidFill>
                <a:srgbClr val="000000"/>
              </a:solidFill>
              <a:latin typeface="Egyptian Slate"/>
              <a:ea typeface="Egyptian Slate"/>
              <a:cs typeface="Egyptian Slate"/>
              <a:sym typeface="Egyptian Slate"/>
            </a:endParaRPr>
          </a:p>
        </p:txBody>
      </p:sp>
      <p:sp>
        <p:nvSpPr>
          <p:cNvPr id="13" name="TextBox 13"/>
          <p:cNvSpPr txBox="1"/>
          <p:nvPr/>
        </p:nvSpPr>
        <p:spPr>
          <a:xfrm>
            <a:off x="1411443" y="3009265"/>
            <a:ext cx="14195689" cy="7314564"/>
          </a:xfrm>
          <a:prstGeom prst="rect">
            <a:avLst/>
          </a:prstGeom>
        </p:spPr>
        <p:txBody>
          <a:bodyPr lIns="0" tIns="0" rIns="0" bIns="0" rtlCol="0" anchor="t">
            <a:spAutoFit/>
          </a:bodyPr>
          <a:lstStyle/>
          <a:p>
            <a:pPr algn="l">
              <a:lnSpc>
                <a:spcPts val="2660"/>
              </a:lnSpc>
            </a:pPr>
            <a:r>
              <a:rPr lang="en-US" sz="1900" b="1" u="sng">
                <a:solidFill>
                  <a:srgbClr val="000000"/>
                </a:solidFill>
                <a:latin typeface="TT Interphases Bold"/>
                <a:ea typeface="TT Interphases Bold"/>
                <a:cs typeface="TT Interphases Bold"/>
                <a:sym typeface="TT Interphases Bold"/>
              </a:rPr>
              <a:t>1. PROCESS EVALUATION</a:t>
            </a:r>
          </a:p>
          <a:p>
            <a:pPr algn="l">
              <a:lnSpc>
                <a:spcPts val="2660"/>
              </a:lnSpc>
            </a:pPr>
            <a:r>
              <a:rPr lang="en-US" sz="1900">
                <a:solidFill>
                  <a:srgbClr val="000000"/>
                </a:solidFill>
                <a:latin typeface="TT Interphases"/>
                <a:ea typeface="TT Interphases"/>
                <a:cs typeface="TT Interphases"/>
                <a:sym typeface="TT Interphases"/>
              </a:rPr>
              <a:t>Did we deliver the campaign as planned?</a:t>
            </a:r>
          </a:p>
          <a:p>
            <a:pPr algn="l">
              <a:lnSpc>
                <a:spcPts val="2660"/>
              </a:lnSpc>
            </a:pPr>
            <a:r>
              <a:rPr lang="en-US" sz="1900" b="1">
                <a:solidFill>
                  <a:srgbClr val="000000"/>
                </a:solidFill>
                <a:latin typeface="TT Interphases Bold"/>
                <a:ea typeface="TT Interphases Bold"/>
                <a:cs typeface="TT Interphases Bold"/>
                <a:sym typeface="TT Interphases Bold"/>
              </a:rPr>
              <a:t>Measure:</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Attendance</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Number of sessions delivered</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Participation rates</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Resources distributed</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Challenge completion</a:t>
            </a:r>
          </a:p>
          <a:p>
            <a:pPr algn="l">
              <a:lnSpc>
                <a:spcPts val="2660"/>
              </a:lnSpc>
            </a:pPr>
            <a:r>
              <a:rPr lang="en-US" sz="1900" b="1" u="sng">
                <a:solidFill>
                  <a:srgbClr val="000000"/>
                </a:solidFill>
                <a:latin typeface="TT Interphases Bold"/>
                <a:ea typeface="TT Interphases Bold"/>
                <a:cs typeface="TT Interphases Bold"/>
                <a:sym typeface="TT Interphases Bold"/>
              </a:rPr>
              <a:t>2. IMPACT EVALUATION</a:t>
            </a:r>
          </a:p>
          <a:p>
            <a:pPr algn="l">
              <a:lnSpc>
                <a:spcPts val="2660"/>
              </a:lnSpc>
            </a:pPr>
            <a:r>
              <a:rPr lang="en-US" sz="1900">
                <a:solidFill>
                  <a:srgbClr val="000000"/>
                </a:solidFill>
                <a:latin typeface="TT Interphases"/>
                <a:ea typeface="TT Interphases"/>
                <a:cs typeface="TT Interphases"/>
                <a:sym typeface="TT Interphases"/>
              </a:rPr>
              <a:t>Did knowledge and behaviour change immediately?</a:t>
            </a:r>
          </a:p>
          <a:p>
            <a:pPr algn="l">
              <a:lnSpc>
                <a:spcPts val="2660"/>
              </a:lnSpc>
            </a:pPr>
            <a:r>
              <a:rPr lang="en-US" sz="1900" b="1">
                <a:solidFill>
                  <a:srgbClr val="000000"/>
                </a:solidFill>
                <a:latin typeface="TT Interphases Bold"/>
                <a:ea typeface="TT Interphases Bold"/>
                <a:cs typeface="TT Interphases Bold"/>
                <a:sym typeface="TT Interphases Bold"/>
              </a:rPr>
              <a:t>Measure:</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Screen-time knowledge</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Attitudes</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Self-efficacy</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Recreational screen time</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Physical activity</a:t>
            </a:r>
          </a:p>
          <a:p>
            <a:pPr marL="410214" lvl="1" indent="-205107" algn="l">
              <a:lnSpc>
                <a:spcPts val="2660"/>
              </a:lnSpc>
              <a:buFont typeface="Arial"/>
              <a:buChar char="•"/>
            </a:pPr>
            <a:r>
              <a:rPr lang="en-US" sz="1900">
                <a:solidFill>
                  <a:srgbClr val="000000"/>
                </a:solidFill>
                <a:latin typeface="TT Interphases"/>
                <a:ea typeface="TT Interphases"/>
                <a:cs typeface="TT Interphases"/>
                <a:sym typeface="TT Interphases"/>
              </a:rPr>
              <a:t>Screen-free bedtime behaviour</a:t>
            </a:r>
          </a:p>
          <a:p>
            <a:pPr algn="l">
              <a:lnSpc>
                <a:spcPts val="2660"/>
              </a:lnSpc>
            </a:pPr>
            <a:r>
              <a:rPr lang="en-US" sz="1900" b="1" u="sng">
                <a:solidFill>
                  <a:srgbClr val="000000"/>
                </a:solidFill>
                <a:latin typeface="TT Interphases Bold"/>
                <a:ea typeface="TT Interphases Bold"/>
                <a:cs typeface="TT Interphases Bold"/>
                <a:sym typeface="TT Interphases Bold"/>
              </a:rPr>
              <a:t>3. OUTCOME EVALUATION</a:t>
            </a:r>
          </a:p>
          <a:p>
            <a:pPr algn="l">
              <a:lnSpc>
                <a:spcPts val="2660"/>
              </a:lnSpc>
            </a:pPr>
            <a:r>
              <a:rPr lang="en-US" sz="1900">
                <a:solidFill>
                  <a:srgbClr val="000000"/>
                </a:solidFill>
                <a:latin typeface="TT Interphases"/>
                <a:ea typeface="TT Interphases"/>
                <a:cs typeface="TT Interphases"/>
                <a:sym typeface="TT Interphases"/>
              </a:rPr>
              <a:t>Was the change maintained?</a:t>
            </a:r>
          </a:p>
          <a:p>
            <a:pPr algn="l">
              <a:lnSpc>
                <a:spcPts val="2660"/>
              </a:lnSpc>
            </a:pPr>
            <a:r>
              <a:rPr lang="en-US" sz="1900" b="1">
                <a:solidFill>
                  <a:srgbClr val="000000"/>
                </a:solidFill>
                <a:latin typeface="TT Interphases Bold"/>
                <a:ea typeface="TT Interphases Bold"/>
                <a:cs typeface="TT Interphases Bold"/>
                <a:sym typeface="TT Interphases Bold"/>
              </a:rPr>
              <a:t>Measure at:</a:t>
            </a:r>
          </a:p>
          <a:p>
            <a:pPr algn="l">
              <a:lnSpc>
                <a:spcPts val="2660"/>
              </a:lnSpc>
            </a:pPr>
            <a:r>
              <a:rPr lang="en-US" sz="1900" b="1">
                <a:solidFill>
                  <a:srgbClr val="000000"/>
                </a:solidFill>
                <a:latin typeface="TT Interphases Bold"/>
                <a:ea typeface="TT Interphases Bold"/>
                <a:cs typeface="TT Interphases Bold"/>
                <a:sym typeface="TT Interphases Bold"/>
              </a:rPr>
              <a:t>Baseline → Week 6 → 4-week follow-up</a:t>
            </a:r>
          </a:p>
          <a:p>
            <a:pPr algn="l">
              <a:lnSpc>
                <a:spcPts val="2660"/>
              </a:lnSpc>
              <a:spcBef>
                <a:spcPct val="0"/>
              </a:spcBef>
            </a:pPr>
            <a:endParaRPr lang="en-US" sz="1900" b="1">
              <a:solidFill>
                <a:srgbClr val="000000"/>
              </a:solidFill>
              <a:latin typeface="TT Interphases Bold"/>
              <a:ea typeface="TT Interphases Bold"/>
              <a:cs typeface="TT Interphases Bold"/>
              <a:sym typeface="TT Interphases Bold"/>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PK"/>
          </a:p>
        </p:txBody>
      </p:sp>
      <p:sp>
        <p:nvSpPr>
          <p:cNvPr id="3" name="Freeform 3"/>
          <p:cNvSpPr/>
          <p:nvPr/>
        </p:nvSpPr>
        <p:spPr>
          <a:xfrm rot="-10800000">
            <a:off x="13072412" y="-117400"/>
            <a:ext cx="5329431" cy="4550002"/>
          </a:xfrm>
          <a:custGeom>
            <a:avLst/>
            <a:gdLst/>
            <a:ahLst/>
            <a:cxnLst/>
            <a:rect l="l" t="t" r="r" b="b"/>
            <a:pathLst>
              <a:path w="5329431" h="4550002">
                <a:moveTo>
                  <a:pt x="0" y="0"/>
                </a:moveTo>
                <a:lnTo>
                  <a:pt x="5329431" y="0"/>
                </a:lnTo>
                <a:lnTo>
                  <a:pt x="5329431" y="4550001"/>
                </a:lnTo>
                <a:lnTo>
                  <a:pt x="0" y="455000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PK"/>
          </a:p>
        </p:txBody>
      </p:sp>
      <p:sp>
        <p:nvSpPr>
          <p:cNvPr id="4" name="Freeform 4"/>
          <p:cNvSpPr/>
          <p:nvPr/>
        </p:nvSpPr>
        <p:spPr>
          <a:xfrm>
            <a:off x="3906556"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5" name="Freeform 5"/>
          <p:cNvSpPr/>
          <p:nvPr/>
        </p:nvSpPr>
        <p:spPr>
          <a:xfrm>
            <a:off x="7858410"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6" name="Freeform 6"/>
          <p:cNvSpPr/>
          <p:nvPr/>
        </p:nvSpPr>
        <p:spPr>
          <a:xfrm>
            <a:off x="-476833" y="-748899"/>
            <a:ext cx="2426108" cy="2235052"/>
          </a:xfrm>
          <a:custGeom>
            <a:avLst/>
            <a:gdLst/>
            <a:ahLst/>
            <a:cxnLst/>
            <a:rect l="l" t="t" r="r" b="b"/>
            <a:pathLst>
              <a:path w="2426108" h="2235052">
                <a:moveTo>
                  <a:pt x="0" y="0"/>
                </a:moveTo>
                <a:lnTo>
                  <a:pt x="2426107" y="0"/>
                </a:lnTo>
                <a:lnTo>
                  <a:pt x="2426107" y="2235052"/>
                </a:lnTo>
                <a:lnTo>
                  <a:pt x="0" y="2235052"/>
                </a:lnTo>
                <a:lnTo>
                  <a:pt x="0" y="0"/>
                </a:lnTo>
                <a:close/>
              </a:path>
            </a:pathLst>
          </a:custGeom>
          <a:blipFill>
            <a:blip>
              <a:alphaModFix amt="6000"/>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PK"/>
          </a:p>
        </p:txBody>
      </p:sp>
      <p:sp>
        <p:nvSpPr>
          <p:cNvPr id="7" name="Freeform 7"/>
          <p:cNvSpPr/>
          <p:nvPr/>
        </p:nvSpPr>
        <p:spPr>
          <a:xfrm>
            <a:off x="12096015"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8" name="Freeform 8"/>
          <p:cNvSpPr/>
          <p:nvPr/>
        </p:nvSpPr>
        <p:spPr>
          <a:xfrm>
            <a:off x="16143119"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PK"/>
          </a:p>
        </p:txBody>
      </p:sp>
      <p:sp>
        <p:nvSpPr>
          <p:cNvPr id="9" name="Freeform 9"/>
          <p:cNvSpPr/>
          <p:nvPr/>
        </p:nvSpPr>
        <p:spPr>
          <a:xfrm rot="-5400000">
            <a:off x="-211908" y="-73257"/>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0" name="Freeform 10"/>
          <p:cNvSpPr/>
          <p:nvPr/>
        </p:nvSpPr>
        <p:spPr>
          <a:xfrm rot="5400000">
            <a:off x="17491536" y="9443368"/>
            <a:ext cx="954450" cy="866164"/>
          </a:xfrm>
          <a:custGeom>
            <a:avLst/>
            <a:gdLst/>
            <a:ahLst/>
            <a:cxnLst/>
            <a:rect l="l" t="t" r="r" b="b"/>
            <a:pathLst>
              <a:path w="954450" h="866164">
                <a:moveTo>
                  <a:pt x="0" y="0"/>
                </a:moveTo>
                <a:lnTo>
                  <a:pt x="954450" y="0"/>
                </a:lnTo>
                <a:lnTo>
                  <a:pt x="954450" y="866164"/>
                </a:lnTo>
                <a:lnTo>
                  <a:pt x="0" y="86616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11" name="Freeform 11"/>
          <p:cNvSpPr/>
          <p:nvPr/>
        </p:nvSpPr>
        <p:spPr>
          <a:xfrm rot="-8100000">
            <a:off x="17361345" y="8002338"/>
            <a:ext cx="2510904" cy="2793773"/>
          </a:xfrm>
          <a:custGeom>
            <a:avLst/>
            <a:gdLst/>
            <a:ahLst/>
            <a:cxnLst/>
            <a:rect l="l" t="t" r="r" b="b"/>
            <a:pathLst>
              <a:path w="2510904" h="2793773">
                <a:moveTo>
                  <a:pt x="0" y="0"/>
                </a:moveTo>
                <a:lnTo>
                  <a:pt x="2510904" y="0"/>
                </a:lnTo>
                <a:lnTo>
                  <a:pt x="2510904" y="2793773"/>
                </a:lnTo>
                <a:lnTo>
                  <a:pt x="0" y="2793773"/>
                </a:lnTo>
                <a:lnTo>
                  <a:pt x="0" y="0"/>
                </a:lnTo>
                <a:close/>
              </a:path>
            </a:pathLst>
          </a:custGeom>
          <a:blipFill>
            <a:blip>
              <a:alphaModFix amt="6000"/>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PK"/>
          </a:p>
        </p:txBody>
      </p:sp>
      <p:sp>
        <p:nvSpPr>
          <p:cNvPr id="12" name="Freeform 12"/>
          <p:cNvSpPr/>
          <p:nvPr/>
        </p:nvSpPr>
        <p:spPr>
          <a:xfrm>
            <a:off x="3030650" y="2690817"/>
            <a:ext cx="11514300" cy="6344614"/>
          </a:xfrm>
          <a:custGeom>
            <a:avLst/>
            <a:gdLst/>
            <a:ahLst/>
            <a:cxnLst/>
            <a:rect l="l" t="t" r="r" b="b"/>
            <a:pathLst>
              <a:path w="11514300" h="6344614">
                <a:moveTo>
                  <a:pt x="0" y="0"/>
                </a:moveTo>
                <a:lnTo>
                  <a:pt x="11514300" y="0"/>
                </a:lnTo>
                <a:lnTo>
                  <a:pt x="11514300" y="6344614"/>
                </a:lnTo>
                <a:lnTo>
                  <a:pt x="0" y="6344614"/>
                </a:lnTo>
                <a:lnTo>
                  <a:pt x="0" y="0"/>
                </a:lnTo>
                <a:close/>
              </a:path>
            </a:pathLst>
          </a:custGeom>
          <a:blipFill>
            <a:blip r:embed="rId9"/>
            <a:stretch>
              <a:fillRect l="-25811" t="-58720" r="-56423" b="-27219"/>
            </a:stretch>
          </a:blipFill>
        </p:spPr>
        <p:txBody>
          <a:bodyPr/>
          <a:lstStyle/>
          <a:p>
            <a:endParaRPr lang="en-PK"/>
          </a:p>
        </p:txBody>
      </p:sp>
      <p:sp>
        <p:nvSpPr>
          <p:cNvPr id="13" name="TextBox 13"/>
          <p:cNvSpPr txBox="1"/>
          <p:nvPr/>
        </p:nvSpPr>
        <p:spPr>
          <a:xfrm>
            <a:off x="2308516" y="1162050"/>
            <a:ext cx="12958569" cy="1944637"/>
          </a:xfrm>
          <a:prstGeom prst="rect">
            <a:avLst/>
          </a:prstGeom>
        </p:spPr>
        <p:txBody>
          <a:bodyPr lIns="0" tIns="0" rIns="0" bIns="0" rtlCol="0" anchor="t">
            <a:spAutoFit/>
          </a:bodyPr>
          <a:lstStyle/>
          <a:p>
            <a:pPr algn="ctr">
              <a:lnSpc>
                <a:spcPts val="4968"/>
              </a:lnSpc>
            </a:pPr>
            <a:r>
              <a:rPr lang="en-US" sz="5400">
                <a:solidFill>
                  <a:srgbClr val="000000"/>
                </a:solidFill>
                <a:latin typeface="Egyptian Slate"/>
                <a:ea typeface="Egyptian Slate"/>
                <a:cs typeface="Egyptian Slate"/>
                <a:sym typeface="Egyptian Slate"/>
              </a:rPr>
              <a:t>EVALUATION DASHBOARD + CONCLUSION</a:t>
            </a:r>
          </a:p>
          <a:p>
            <a:pPr algn="ctr">
              <a:lnSpc>
                <a:spcPts val="4968"/>
              </a:lnSpc>
            </a:pPr>
            <a:r>
              <a:rPr lang="en-US" sz="5400">
                <a:solidFill>
                  <a:srgbClr val="000000"/>
                </a:solidFill>
                <a:latin typeface="Egyptian Slate"/>
                <a:ea typeface="Egyptian Slate"/>
                <a:cs typeface="Egyptian Slate"/>
                <a:sym typeface="Egyptian Slate"/>
              </a:rPr>
              <a:t>SWITCH 60 SUCCESS DASHBOARD</a:t>
            </a:r>
          </a:p>
          <a:p>
            <a:pPr algn="ctr">
              <a:lnSpc>
                <a:spcPts val="4968"/>
              </a:lnSpc>
            </a:pPr>
            <a:endParaRPr lang="en-US" sz="5400">
              <a:solidFill>
                <a:srgbClr val="000000"/>
              </a:solidFill>
              <a:latin typeface="Egyptian Slate"/>
              <a:ea typeface="Egyptian Slate"/>
              <a:cs typeface="Egyptian Slate"/>
              <a:sym typeface="Egyptian Slate"/>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333586">
            <a:off x="3824818" y="-4098155"/>
            <a:ext cx="10638364" cy="18483310"/>
          </a:xfrm>
          <a:custGeom>
            <a:avLst/>
            <a:gdLst/>
            <a:ahLst/>
            <a:cxnLst/>
            <a:rect l="l" t="t" r="r" b="b"/>
            <a:pathLst>
              <a:path w="10638364" h="18483310">
                <a:moveTo>
                  <a:pt x="0" y="18284588"/>
                </a:moveTo>
                <a:lnTo>
                  <a:pt x="353284" y="0"/>
                </a:lnTo>
                <a:lnTo>
                  <a:pt x="10638364" y="198722"/>
                </a:lnTo>
                <a:lnTo>
                  <a:pt x="10285080" y="18483310"/>
                </a:lnTo>
                <a:lnTo>
                  <a:pt x="0" y="18284588"/>
                </a:lnTo>
                <a:close/>
              </a:path>
            </a:pathLst>
          </a:custGeom>
          <a:blipFill>
            <a:blip r:embed="rId2"/>
            <a:stretch>
              <a:fillRect l="-11461" r="-11461"/>
            </a:stretch>
          </a:blipFill>
        </p:spPr>
        <p:txBody>
          <a:bodyPr/>
          <a:lstStyle/>
          <a:p>
            <a:endParaRPr lang="en-PK"/>
          </a:p>
        </p:txBody>
      </p:sp>
      <p:grpSp>
        <p:nvGrpSpPr>
          <p:cNvPr id="3" name="Group 3"/>
          <p:cNvGrpSpPr/>
          <p:nvPr/>
        </p:nvGrpSpPr>
        <p:grpSpPr>
          <a:xfrm>
            <a:off x="15009741" y="-3473739"/>
            <a:ext cx="6947479" cy="6947479"/>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92C59"/>
            </a:solidFill>
          </p:spPr>
          <p:txBody>
            <a:bodyPr/>
            <a:lstStyle/>
            <a:p>
              <a:endParaRPr lang="en-PK"/>
            </a:p>
          </p:txBody>
        </p:sp>
        <p:sp>
          <p:nvSpPr>
            <p:cNvPr id="5" name="TextBox 5"/>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3667634" y="-3473739"/>
            <a:ext cx="6947479" cy="6947479"/>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092C59"/>
            </a:solidFill>
          </p:spPr>
          <p:txBody>
            <a:bodyPr/>
            <a:lstStyle/>
            <a:p>
              <a:endParaRPr lang="en-PK"/>
            </a:p>
          </p:txBody>
        </p:sp>
        <p:sp>
          <p:nvSpPr>
            <p:cNvPr id="8" name="TextBox 8"/>
            <p:cNvSpPr txBox="1"/>
            <p:nvPr/>
          </p:nvSpPr>
          <p:spPr>
            <a:xfrm>
              <a:off x="139700" y="92075"/>
              <a:ext cx="533400" cy="581025"/>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rot="5400000">
            <a:off x="771525" y="-771525"/>
            <a:ext cx="2571750" cy="4114800"/>
          </a:xfrm>
          <a:custGeom>
            <a:avLst/>
            <a:gdLst/>
            <a:ahLst/>
            <a:cxnLst/>
            <a:rect l="l" t="t" r="r" b="b"/>
            <a:pathLst>
              <a:path w="2571750" h="4114800">
                <a:moveTo>
                  <a:pt x="0" y="0"/>
                </a:moveTo>
                <a:lnTo>
                  <a:pt x="2571750" y="0"/>
                </a:lnTo>
                <a:lnTo>
                  <a:pt x="2571750"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PK"/>
          </a:p>
        </p:txBody>
      </p:sp>
      <p:sp>
        <p:nvSpPr>
          <p:cNvPr id="10" name="Freeform 10"/>
          <p:cNvSpPr/>
          <p:nvPr/>
        </p:nvSpPr>
        <p:spPr>
          <a:xfrm rot="5400000" flipV="1">
            <a:off x="14941480" y="-771525"/>
            <a:ext cx="2571750" cy="4114800"/>
          </a:xfrm>
          <a:custGeom>
            <a:avLst/>
            <a:gdLst/>
            <a:ahLst/>
            <a:cxnLst/>
            <a:rect l="l" t="t" r="r" b="b"/>
            <a:pathLst>
              <a:path w="2571750" h="4114800">
                <a:moveTo>
                  <a:pt x="0" y="4114800"/>
                </a:moveTo>
                <a:lnTo>
                  <a:pt x="2571750" y="4114800"/>
                </a:lnTo>
                <a:lnTo>
                  <a:pt x="2571750"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PK"/>
          </a:p>
        </p:txBody>
      </p:sp>
      <p:sp>
        <p:nvSpPr>
          <p:cNvPr id="11" name="Freeform 11"/>
          <p:cNvSpPr/>
          <p:nvPr/>
        </p:nvSpPr>
        <p:spPr>
          <a:xfrm flipH="1">
            <a:off x="13351500" y="9046142"/>
            <a:ext cx="5557414" cy="1354620"/>
          </a:xfrm>
          <a:custGeom>
            <a:avLst/>
            <a:gdLst/>
            <a:ahLst/>
            <a:cxnLst/>
            <a:rect l="l" t="t" r="r" b="b"/>
            <a:pathLst>
              <a:path w="5557414" h="1354620">
                <a:moveTo>
                  <a:pt x="5557414" y="0"/>
                </a:moveTo>
                <a:lnTo>
                  <a:pt x="0" y="0"/>
                </a:lnTo>
                <a:lnTo>
                  <a:pt x="0" y="1354619"/>
                </a:lnTo>
                <a:lnTo>
                  <a:pt x="5557414" y="1354619"/>
                </a:lnTo>
                <a:lnTo>
                  <a:pt x="5557414" y="0"/>
                </a:lnTo>
                <a:close/>
              </a:path>
            </a:pathLst>
          </a:custGeom>
          <a:blipFill>
            <a:blip>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PK"/>
          </a:p>
        </p:txBody>
      </p:sp>
      <p:sp>
        <p:nvSpPr>
          <p:cNvPr id="12" name="Freeform 12"/>
          <p:cNvSpPr/>
          <p:nvPr/>
        </p:nvSpPr>
        <p:spPr>
          <a:xfrm rot="2232184">
            <a:off x="96511" y="9525592"/>
            <a:ext cx="2695479" cy="1226443"/>
          </a:xfrm>
          <a:custGeom>
            <a:avLst/>
            <a:gdLst/>
            <a:ahLst/>
            <a:cxnLst/>
            <a:rect l="l" t="t" r="r" b="b"/>
            <a:pathLst>
              <a:path w="2695479" h="1226443">
                <a:moveTo>
                  <a:pt x="0" y="0"/>
                </a:moveTo>
                <a:lnTo>
                  <a:pt x="2695479" y="0"/>
                </a:lnTo>
                <a:lnTo>
                  <a:pt x="2695479" y="1226443"/>
                </a:lnTo>
                <a:lnTo>
                  <a:pt x="0" y="1226443"/>
                </a:lnTo>
                <a:lnTo>
                  <a:pt x="0" y="0"/>
                </a:lnTo>
                <a:close/>
              </a:path>
            </a:pathLst>
          </a:custGeom>
          <a:blipFill>
            <a:blip>
              <a:alphaModFix amt="6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PK"/>
          </a:p>
        </p:txBody>
      </p:sp>
      <p:sp>
        <p:nvSpPr>
          <p:cNvPr id="13" name="Freeform 13"/>
          <p:cNvSpPr/>
          <p:nvPr/>
        </p:nvSpPr>
        <p:spPr>
          <a:xfrm>
            <a:off x="-193895" y="9997890"/>
            <a:ext cx="683118" cy="467082"/>
          </a:xfrm>
          <a:custGeom>
            <a:avLst/>
            <a:gdLst/>
            <a:ahLst/>
            <a:cxnLst/>
            <a:rect l="l" t="t" r="r" b="b"/>
            <a:pathLst>
              <a:path w="683118" h="467082">
                <a:moveTo>
                  <a:pt x="0" y="0"/>
                </a:moveTo>
                <a:lnTo>
                  <a:pt x="683119" y="0"/>
                </a:lnTo>
                <a:lnTo>
                  <a:pt x="683119" y="467082"/>
                </a:lnTo>
                <a:lnTo>
                  <a:pt x="0" y="467082"/>
                </a:lnTo>
                <a:lnTo>
                  <a:pt x="0" y="0"/>
                </a:lnTo>
                <a:close/>
              </a:path>
            </a:pathLst>
          </a:custGeom>
          <a:blipFill>
            <a:blip>
              <a:alphaModFix amt="30000"/>
              <a:extLst>
                <a:ext uri="{96DAC541-7B7A-43D3-8B79-37D633B846F1}">
                  <asvg:svgBlip xmlns:asvg="http://schemas.microsoft.com/office/drawing/2016/SVG/main" r:embed="rId6"/>
                </a:ext>
              </a:extLst>
            </a:blip>
            <a:stretch>
              <a:fillRect/>
            </a:stretch>
          </a:blipFill>
        </p:spPr>
        <p:txBody>
          <a:bodyPr/>
          <a:lstStyle/>
          <a:p>
            <a:endParaRPr lang="en-PK"/>
          </a:p>
        </p:txBody>
      </p:sp>
      <p:sp>
        <p:nvSpPr>
          <p:cNvPr id="14" name="TextBox 14"/>
          <p:cNvSpPr txBox="1"/>
          <p:nvPr/>
        </p:nvSpPr>
        <p:spPr>
          <a:xfrm>
            <a:off x="12676720" y="4843765"/>
            <a:ext cx="4095318" cy="490855"/>
          </a:xfrm>
          <a:prstGeom prst="rect">
            <a:avLst/>
          </a:prstGeom>
        </p:spPr>
        <p:txBody>
          <a:bodyPr lIns="0" tIns="0" rIns="0" bIns="0" rtlCol="0" anchor="t">
            <a:spAutoFit/>
          </a:bodyPr>
          <a:lstStyle/>
          <a:p>
            <a:pPr algn="ctr">
              <a:lnSpc>
                <a:spcPts val="3919"/>
              </a:lnSpc>
              <a:spcBef>
                <a:spcPct val="0"/>
              </a:spcBef>
            </a:pPr>
            <a:r>
              <a:rPr lang="en-US" sz="2799">
                <a:solidFill>
                  <a:srgbClr val="FFFFFF"/>
                </a:solidFill>
                <a:latin typeface="TT Interphases"/>
                <a:ea typeface="TT Interphases"/>
                <a:cs typeface="TT Interphases"/>
                <a:sym typeface="TT Interphases"/>
              </a:rPr>
              <a:t>Sample</a:t>
            </a:r>
          </a:p>
        </p:txBody>
      </p:sp>
      <p:sp>
        <p:nvSpPr>
          <p:cNvPr id="15" name="TextBox 15"/>
          <p:cNvSpPr txBox="1"/>
          <p:nvPr/>
        </p:nvSpPr>
        <p:spPr>
          <a:xfrm>
            <a:off x="5670620" y="1247775"/>
            <a:ext cx="6946760" cy="2132202"/>
          </a:xfrm>
          <a:prstGeom prst="rect">
            <a:avLst/>
          </a:prstGeom>
        </p:spPr>
        <p:txBody>
          <a:bodyPr lIns="0" tIns="0" rIns="0" bIns="0" rtlCol="0" anchor="t">
            <a:spAutoFit/>
          </a:bodyPr>
          <a:lstStyle/>
          <a:p>
            <a:pPr algn="ctr">
              <a:lnSpc>
                <a:spcPts val="8095"/>
              </a:lnSpc>
            </a:pPr>
            <a:r>
              <a:rPr lang="en-US" sz="8799">
                <a:solidFill>
                  <a:srgbClr val="000000"/>
                </a:solidFill>
                <a:latin typeface="Egyptian Slate"/>
                <a:ea typeface="Egyptian Slate"/>
                <a:cs typeface="Egyptian Slate"/>
                <a:sym typeface="Egyptian Slate"/>
              </a:rPr>
              <a:t>OUR FINAL MESSAGE</a:t>
            </a:r>
          </a:p>
        </p:txBody>
      </p:sp>
      <p:sp>
        <p:nvSpPr>
          <p:cNvPr id="16" name="TextBox 16"/>
          <p:cNvSpPr txBox="1"/>
          <p:nvPr/>
        </p:nvSpPr>
        <p:spPr>
          <a:xfrm>
            <a:off x="3966344" y="4396105"/>
            <a:ext cx="10355312" cy="3594737"/>
          </a:xfrm>
          <a:prstGeom prst="rect">
            <a:avLst/>
          </a:prstGeom>
        </p:spPr>
        <p:txBody>
          <a:bodyPr lIns="0" tIns="0" rIns="0" bIns="0" rtlCol="0" anchor="t">
            <a:spAutoFit/>
          </a:bodyPr>
          <a:lstStyle/>
          <a:p>
            <a:pPr algn="ctr">
              <a:lnSpc>
                <a:spcPts val="7139"/>
              </a:lnSpc>
              <a:spcBef>
                <a:spcPct val="0"/>
              </a:spcBef>
            </a:pPr>
            <a:r>
              <a:rPr lang="en-US" sz="5099" b="1">
                <a:solidFill>
                  <a:srgbClr val="000000"/>
                </a:solidFill>
                <a:latin typeface="Barlow Medium"/>
                <a:ea typeface="Barlow Medium"/>
                <a:cs typeface="Barlow Medium"/>
                <a:sym typeface="Barlow Medium"/>
              </a:rPr>
              <a:t>Don't ban the screen.</a:t>
            </a:r>
          </a:p>
          <a:p>
            <a:pPr algn="ctr">
              <a:lnSpc>
                <a:spcPts val="7139"/>
              </a:lnSpc>
              <a:spcBef>
                <a:spcPct val="0"/>
              </a:spcBef>
            </a:pPr>
            <a:r>
              <a:rPr lang="en-US" sz="5099" b="1">
                <a:solidFill>
                  <a:srgbClr val="000000"/>
                </a:solidFill>
                <a:latin typeface="Barlow Medium"/>
                <a:ea typeface="Barlow Medium"/>
                <a:cs typeface="Barlow Medium"/>
                <a:sym typeface="Barlow Medium"/>
              </a:rPr>
              <a:t>Change what happens around it.</a:t>
            </a:r>
          </a:p>
          <a:p>
            <a:pPr algn="ctr">
              <a:lnSpc>
                <a:spcPts val="7139"/>
              </a:lnSpc>
              <a:spcBef>
                <a:spcPct val="0"/>
              </a:spcBef>
            </a:pPr>
            <a:r>
              <a:rPr lang="en-US" sz="5099" b="1">
                <a:solidFill>
                  <a:srgbClr val="000000"/>
                </a:solidFill>
                <a:latin typeface="Barlow Medium"/>
                <a:ea typeface="Barlow Medium"/>
                <a:cs typeface="Barlow Medium"/>
                <a:sym typeface="Barlow Medium"/>
              </a:rPr>
              <a:t>SWITCH 60</a:t>
            </a:r>
          </a:p>
          <a:p>
            <a:pPr algn="ctr">
              <a:lnSpc>
                <a:spcPts val="7139"/>
              </a:lnSpc>
              <a:spcBef>
                <a:spcPct val="0"/>
              </a:spcBef>
            </a:pPr>
            <a:r>
              <a:rPr lang="en-US" sz="5099" b="1">
                <a:solidFill>
                  <a:srgbClr val="000000"/>
                </a:solidFill>
                <a:latin typeface="Barlow Medium"/>
                <a:ea typeface="Barlow Medium"/>
                <a:cs typeface="Barlow Medium"/>
                <a:sym typeface="Barlow Medium"/>
              </a:rPr>
              <a:t>Scroll Less. Sleep Better. Move More.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PK"/>
          </a:p>
        </p:txBody>
      </p:sp>
      <p:grpSp>
        <p:nvGrpSpPr>
          <p:cNvPr id="3" name="Group 3"/>
          <p:cNvGrpSpPr/>
          <p:nvPr/>
        </p:nvGrpSpPr>
        <p:grpSpPr>
          <a:xfrm>
            <a:off x="830756" y="0"/>
            <a:ext cx="5223801" cy="5305853"/>
            <a:chOff x="0" y="0"/>
            <a:chExt cx="1375816" cy="1397426"/>
          </a:xfrm>
        </p:grpSpPr>
        <p:sp>
          <p:nvSpPr>
            <p:cNvPr id="4" name="Freeform 4"/>
            <p:cNvSpPr/>
            <p:nvPr/>
          </p:nvSpPr>
          <p:spPr>
            <a:xfrm>
              <a:off x="0" y="0"/>
              <a:ext cx="1375816" cy="1397426"/>
            </a:xfrm>
            <a:custGeom>
              <a:avLst/>
              <a:gdLst/>
              <a:ahLst/>
              <a:cxnLst/>
              <a:rect l="l" t="t" r="r" b="b"/>
              <a:pathLst>
                <a:path w="1375816" h="1397426">
                  <a:moveTo>
                    <a:pt x="0" y="0"/>
                  </a:moveTo>
                  <a:lnTo>
                    <a:pt x="1375816" y="0"/>
                  </a:lnTo>
                  <a:lnTo>
                    <a:pt x="1375816" y="1397426"/>
                  </a:lnTo>
                  <a:lnTo>
                    <a:pt x="0" y="1397426"/>
                  </a:lnTo>
                  <a:close/>
                </a:path>
              </a:pathLst>
            </a:custGeom>
            <a:solidFill>
              <a:srgbClr val="BEEF7C"/>
            </a:solidFill>
          </p:spPr>
          <p:txBody>
            <a:bodyPr/>
            <a:lstStyle/>
            <a:p>
              <a:endParaRPr lang="en-PK"/>
            </a:p>
          </p:txBody>
        </p:sp>
        <p:sp>
          <p:nvSpPr>
            <p:cNvPr id="5" name="TextBox 5"/>
            <p:cNvSpPr txBox="1"/>
            <p:nvPr/>
          </p:nvSpPr>
          <p:spPr>
            <a:xfrm>
              <a:off x="0" y="-47625"/>
              <a:ext cx="1375816" cy="1445051"/>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0" y="0"/>
            <a:ext cx="5601417" cy="10287000"/>
            <a:chOff x="0" y="0"/>
            <a:chExt cx="1475270" cy="2709333"/>
          </a:xfrm>
        </p:grpSpPr>
        <p:sp>
          <p:nvSpPr>
            <p:cNvPr id="7" name="Freeform 7"/>
            <p:cNvSpPr/>
            <p:nvPr/>
          </p:nvSpPr>
          <p:spPr>
            <a:xfrm>
              <a:off x="0" y="0"/>
              <a:ext cx="1475270" cy="2709333"/>
            </a:xfrm>
            <a:custGeom>
              <a:avLst/>
              <a:gdLst/>
              <a:ahLst/>
              <a:cxnLst/>
              <a:rect l="l" t="t" r="r" b="b"/>
              <a:pathLst>
                <a:path w="1475270" h="2709333">
                  <a:moveTo>
                    <a:pt x="0" y="0"/>
                  </a:moveTo>
                  <a:lnTo>
                    <a:pt x="1475270" y="0"/>
                  </a:lnTo>
                  <a:lnTo>
                    <a:pt x="1475270" y="2709333"/>
                  </a:lnTo>
                  <a:lnTo>
                    <a:pt x="0" y="2709333"/>
                  </a:lnTo>
                  <a:close/>
                </a:path>
              </a:pathLst>
            </a:custGeom>
            <a:solidFill>
              <a:srgbClr val="092C59"/>
            </a:solidFill>
          </p:spPr>
          <p:txBody>
            <a:bodyPr/>
            <a:lstStyle/>
            <a:p>
              <a:endParaRPr lang="en-PK"/>
            </a:p>
          </p:txBody>
        </p:sp>
        <p:sp>
          <p:nvSpPr>
            <p:cNvPr id="8" name="TextBox 8"/>
            <p:cNvSpPr txBox="1"/>
            <p:nvPr/>
          </p:nvSpPr>
          <p:spPr>
            <a:xfrm>
              <a:off x="0" y="-47625"/>
              <a:ext cx="1475270" cy="2756958"/>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a:off x="1271460" y="1635400"/>
            <a:ext cx="8552990" cy="8552990"/>
          </a:xfrm>
          <a:custGeom>
            <a:avLst/>
            <a:gdLst/>
            <a:ahLst/>
            <a:cxnLst/>
            <a:rect l="l" t="t" r="r" b="b"/>
            <a:pathLst>
              <a:path w="8552990" h="8552990">
                <a:moveTo>
                  <a:pt x="0" y="0"/>
                </a:moveTo>
                <a:lnTo>
                  <a:pt x="8552990" y="0"/>
                </a:lnTo>
                <a:lnTo>
                  <a:pt x="8552990" y="8552990"/>
                </a:lnTo>
                <a:lnTo>
                  <a:pt x="0" y="8552990"/>
                </a:lnTo>
                <a:lnTo>
                  <a:pt x="0" y="0"/>
                </a:lnTo>
                <a:close/>
              </a:path>
            </a:pathLst>
          </a:custGeom>
          <a:blipFill>
            <a:blip>
              <a:alphaModFix amt="35000"/>
              <a:extLst>
                <a:ext uri="{96DAC541-7B7A-43D3-8B79-37D633B846F1}">
                  <asvg:svgBlip xmlns:asvg="http://schemas.microsoft.com/office/drawing/2016/SVG/main" r:embed="rId3"/>
                </a:ext>
              </a:extLst>
            </a:blip>
            <a:stretch>
              <a:fillRect/>
            </a:stretch>
          </a:blipFill>
        </p:spPr>
        <p:txBody>
          <a:bodyPr/>
          <a:lstStyle/>
          <a:p>
            <a:endParaRPr lang="en-PK"/>
          </a:p>
        </p:txBody>
      </p:sp>
      <p:grpSp>
        <p:nvGrpSpPr>
          <p:cNvPr id="10" name="Group 10"/>
          <p:cNvGrpSpPr/>
          <p:nvPr/>
        </p:nvGrpSpPr>
        <p:grpSpPr>
          <a:xfrm>
            <a:off x="1271460" y="1635400"/>
            <a:ext cx="6945507" cy="7340907"/>
            <a:chOff x="0" y="0"/>
            <a:chExt cx="1829269" cy="1933408"/>
          </a:xfrm>
        </p:grpSpPr>
        <p:sp>
          <p:nvSpPr>
            <p:cNvPr id="11" name="Freeform 11"/>
            <p:cNvSpPr/>
            <p:nvPr/>
          </p:nvSpPr>
          <p:spPr>
            <a:xfrm>
              <a:off x="0" y="0"/>
              <a:ext cx="1829269" cy="1933408"/>
            </a:xfrm>
            <a:custGeom>
              <a:avLst/>
              <a:gdLst/>
              <a:ahLst/>
              <a:cxnLst/>
              <a:rect l="l" t="t" r="r" b="b"/>
              <a:pathLst>
                <a:path w="1829269" h="1933408">
                  <a:moveTo>
                    <a:pt x="0" y="0"/>
                  </a:moveTo>
                  <a:lnTo>
                    <a:pt x="1829269" y="0"/>
                  </a:lnTo>
                  <a:lnTo>
                    <a:pt x="1829269" y="1933408"/>
                  </a:lnTo>
                  <a:lnTo>
                    <a:pt x="0" y="1933408"/>
                  </a:lnTo>
                  <a:close/>
                </a:path>
              </a:pathLst>
            </a:custGeom>
            <a:solidFill>
              <a:srgbClr val="FFFFFF"/>
            </a:solidFill>
          </p:spPr>
          <p:txBody>
            <a:bodyPr/>
            <a:lstStyle/>
            <a:p>
              <a:endParaRPr lang="en-PK"/>
            </a:p>
          </p:txBody>
        </p:sp>
        <p:sp>
          <p:nvSpPr>
            <p:cNvPr id="12" name="TextBox 12"/>
            <p:cNvSpPr txBox="1"/>
            <p:nvPr/>
          </p:nvSpPr>
          <p:spPr>
            <a:xfrm>
              <a:off x="0" y="-47625"/>
              <a:ext cx="1829269" cy="1981033"/>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1533070" y="1878136"/>
            <a:ext cx="6422286" cy="6855435"/>
            <a:chOff x="0" y="0"/>
            <a:chExt cx="950936" cy="1015072"/>
          </a:xfrm>
        </p:grpSpPr>
        <p:sp>
          <p:nvSpPr>
            <p:cNvPr id="14" name="Freeform 14"/>
            <p:cNvSpPr/>
            <p:nvPr/>
          </p:nvSpPr>
          <p:spPr>
            <a:xfrm>
              <a:off x="0" y="0"/>
              <a:ext cx="950936" cy="1015072"/>
            </a:xfrm>
            <a:custGeom>
              <a:avLst/>
              <a:gdLst/>
              <a:ahLst/>
              <a:cxnLst/>
              <a:rect l="l" t="t" r="r" b="b"/>
              <a:pathLst>
                <a:path w="950936" h="1015072">
                  <a:moveTo>
                    <a:pt x="0" y="0"/>
                  </a:moveTo>
                  <a:lnTo>
                    <a:pt x="950936" y="0"/>
                  </a:lnTo>
                  <a:lnTo>
                    <a:pt x="950936" y="1015072"/>
                  </a:lnTo>
                  <a:lnTo>
                    <a:pt x="0" y="1015072"/>
                  </a:lnTo>
                  <a:close/>
                </a:path>
              </a:pathLst>
            </a:custGeom>
            <a:blipFill>
              <a:blip r:embed="rId4"/>
              <a:stretch>
                <a:fillRect l="-20842" r="-20842"/>
              </a:stretch>
            </a:blipFill>
          </p:spPr>
          <p:txBody>
            <a:bodyPr/>
            <a:lstStyle/>
            <a:p>
              <a:endParaRPr lang="en-PK"/>
            </a:p>
          </p:txBody>
        </p:sp>
      </p:grpSp>
      <p:grpSp>
        <p:nvGrpSpPr>
          <p:cNvPr id="15" name="Group 15"/>
          <p:cNvGrpSpPr/>
          <p:nvPr/>
        </p:nvGrpSpPr>
        <p:grpSpPr>
          <a:xfrm>
            <a:off x="-2463438" y="6833176"/>
            <a:ext cx="4343758" cy="3800789"/>
            <a:chOff x="0" y="0"/>
            <a:chExt cx="812800" cy="711200"/>
          </a:xfrm>
        </p:grpSpPr>
        <p:sp>
          <p:nvSpPr>
            <p:cNvPr id="16" name="Freeform 16"/>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E8E8E8">
                <a:alpha val="11765"/>
              </a:srgbClr>
            </a:solidFill>
          </p:spPr>
          <p:txBody>
            <a:bodyPr/>
            <a:lstStyle/>
            <a:p>
              <a:endParaRPr lang="en-PK"/>
            </a:p>
          </p:txBody>
        </p:sp>
        <p:sp>
          <p:nvSpPr>
            <p:cNvPr id="17" name="TextBox 17"/>
            <p:cNvSpPr txBox="1"/>
            <p:nvPr/>
          </p:nvSpPr>
          <p:spPr>
            <a:xfrm>
              <a:off x="127000" y="282575"/>
              <a:ext cx="558800" cy="377825"/>
            </a:xfrm>
            <a:prstGeom prst="rect">
              <a:avLst/>
            </a:prstGeom>
          </p:spPr>
          <p:txBody>
            <a:bodyPr lIns="50800" tIns="50800" rIns="50800" bIns="50800" rtlCol="0" anchor="ctr"/>
            <a:lstStyle/>
            <a:p>
              <a:pPr algn="ctr">
                <a:lnSpc>
                  <a:spcPts val="2659"/>
                </a:lnSpc>
              </a:pPr>
              <a:endParaRPr/>
            </a:p>
          </p:txBody>
        </p:sp>
      </p:grpSp>
      <p:sp>
        <p:nvSpPr>
          <p:cNvPr id="18" name="Freeform 18"/>
          <p:cNvSpPr/>
          <p:nvPr/>
        </p:nvSpPr>
        <p:spPr>
          <a:xfrm rot="-1103927" flipH="1" flipV="1">
            <a:off x="17259009" y="-856405"/>
            <a:ext cx="1905130" cy="3006123"/>
          </a:xfrm>
          <a:custGeom>
            <a:avLst/>
            <a:gdLst/>
            <a:ahLst/>
            <a:cxnLst/>
            <a:rect l="l" t="t" r="r" b="b"/>
            <a:pathLst>
              <a:path w="1905130" h="3006123">
                <a:moveTo>
                  <a:pt x="1905130" y="3006123"/>
                </a:moveTo>
                <a:lnTo>
                  <a:pt x="0" y="3006123"/>
                </a:lnTo>
                <a:lnTo>
                  <a:pt x="0" y="0"/>
                </a:lnTo>
                <a:lnTo>
                  <a:pt x="1905130" y="0"/>
                </a:lnTo>
                <a:lnTo>
                  <a:pt x="1905130" y="3006123"/>
                </a:lnTo>
                <a:close/>
              </a:path>
            </a:pathLst>
          </a:custGeom>
          <a:blipFill>
            <a:blip>
              <a:alphaModFix amt="6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PK"/>
          </a:p>
        </p:txBody>
      </p:sp>
      <p:sp>
        <p:nvSpPr>
          <p:cNvPr id="19" name="Freeform 19"/>
          <p:cNvSpPr/>
          <p:nvPr/>
        </p:nvSpPr>
        <p:spPr>
          <a:xfrm>
            <a:off x="17604882" y="-233541"/>
            <a:ext cx="683118" cy="467082"/>
          </a:xfrm>
          <a:custGeom>
            <a:avLst/>
            <a:gdLst/>
            <a:ahLst/>
            <a:cxnLst/>
            <a:rect l="l" t="t" r="r" b="b"/>
            <a:pathLst>
              <a:path w="683118" h="467082">
                <a:moveTo>
                  <a:pt x="0" y="0"/>
                </a:moveTo>
                <a:lnTo>
                  <a:pt x="683118" y="0"/>
                </a:lnTo>
                <a:lnTo>
                  <a:pt x="683118" y="467082"/>
                </a:lnTo>
                <a:lnTo>
                  <a:pt x="0" y="467082"/>
                </a:lnTo>
                <a:lnTo>
                  <a:pt x="0" y="0"/>
                </a:lnTo>
                <a:close/>
              </a:path>
            </a:pathLst>
          </a:custGeom>
          <a:blipFill>
            <a:blip>
              <a:alphaModFix amt="30000"/>
              <a:extLst>
                <a:ext uri="{96DAC541-7B7A-43D3-8B79-37D633B846F1}">
                  <asvg:svgBlip xmlns:asvg="http://schemas.microsoft.com/office/drawing/2016/SVG/main" r:embed="rId6"/>
                </a:ext>
              </a:extLst>
            </a:blip>
            <a:stretch>
              <a:fillRect/>
            </a:stretch>
          </a:blipFill>
        </p:spPr>
        <p:txBody>
          <a:bodyPr/>
          <a:lstStyle/>
          <a:p>
            <a:endParaRPr lang="en-PK"/>
          </a:p>
        </p:txBody>
      </p:sp>
      <p:sp>
        <p:nvSpPr>
          <p:cNvPr id="20" name="Freeform 20"/>
          <p:cNvSpPr/>
          <p:nvPr/>
        </p:nvSpPr>
        <p:spPr>
          <a:xfrm rot="3619551">
            <a:off x="-2107978" y="-2676513"/>
            <a:ext cx="4568600" cy="3437871"/>
          </a:xfrm>
          <a:custGeom>
            <a:avLst/>
            <a:gdLst/>
            <a:ahLst/>
            <a:cxnLst/>
            <a:rect l="l" t="t" r="r" b="b"/>
            <a:pathLst>
              <a:path w="4568600" h="3437871">
                <a:moveTo>
                  <a:pt x="0" y="0"/>
                </a:moveTo>
                <a:lnTo>
                  <a:pt x="4568600" y="0"/>
                </a:lnTo>
                <a:lnTo>
                  <a:pt x="4568600" y="3437872"/>
                </a:lnTo>
                <a:lnTo>
                  <a:pt x="0" y="3437872"/>
                </a:lnTo>
                <a:lnTo>
                  <a:pt x="0" y="0"/>
                </a:lnTo>
                <a:close/>
              </a:path>
            </a:pathLst>
          </a:custGeom>
          <a:blipFill>
            <a:blip>
              <a:alphaModFix amt="6000"/>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PK"/>
          </a:p>
        </p:txBody>
      </p:sp>
      <p:sp>
        <p:nvSpPr>
          <p:cNvPr id="21" name="TextBox 21"/>
          <p:cNvSpPr txBox="1"/>
          <p:nvPr/>
        </p:nvSpPr>
        <p:spPr>
          <a:xfrm>
            <a:off x="8504070" y="2614827"/>
            <a:ext cx="9100812" cy="6621145"/>
          </a:xfrm>
          <a:prstGeom prst="rect">
            <a:avLst/>
          </a:prstGeom>
        </p:spPr>
        <p:txBody>
          <a:bodyPr lIns="0" tIns="0" rIns="0" bIns="0" rtlCol="0" anchor="t">
            <a:spAutoFit/>
          </a:bodyPr>
          <a:lstStyle/>
          <a:p>
            <a:pPr marL="474983" lvl="1" indent="-237491" algn="just">
              <a:lnSpc>
                <a:spcPts val="3080"/>
              </a:lnSpc>
              <a:buFont typeface="Arial"/>
              <a:buChar char="•"/>
            </a:pPr>
            <a:r>
              <a:rPr lang="en-US" sz="2200">
                <a:solidFill>
                  <a:srgbClr val="000000"/>
                </a:solidFill>
                <a:latin typeface="TT Interphases"/>
                <a:ea typeface="TT Interphases"/>
                <a:cs typeface="TT Interphases"/>
                <a:sym typeface="TT Interphases"/>
              </a:rPr>
              <a:t>Screen time is an important public health concern among young people because excessive recreational use can reduce physical activity, disrupt sleep and limit face-to-face interaction.</a:t>
            </a:r>
          </a:p>
          <a:p>
            <a:pPr marL="474983" lvl="1" indent="-237491" algn="just">
              <a:lnSpc>
                <a:spcPts val="3080"/>
              </a:lnSpc>
              <a:buFont typeface="Arial"/>
              <a:buChar char="•"/>
            </a:pPr>
            <a:r>
              <a:rPr lang="en-US" sz="2200">
                <a:solidFill>
                  <a:srgbClr val="000000"/>
                </a:solidFill>
                <a:latin typeface="TT Interphases"/>
                <a:ea typeface="TT Interphases"/>
                <a:cs typeface="TT Interphases"/>
                <a:sym typeface="TT Interphases"/>
              </a:rPr>
              <a:t>SWITCH 60 provides a practical, positive and achievable six-week intervention focused on reducing unnecessary screen use rather than completely banning technology.</a:t>
            </a:r>
          </a:p>
          <a:p>
            <a:pPr marL="474983" lvl="1" indent="-237491" algn="just">
              <a:lnSpc>
                <a:spcPts val="3080"/>
              </a:lnSpc>
              <a:buFont typeface="Arial"/>
              <a:buChar char="•"/>
            </a:pPr>
            <a:r>
              <a:rPr lang="en-US" sz="2200">
                <a:solidFill>
                  <a:srgbClr val="000000"/>
                </a:solidFill>
                <a:latin typeface="TT Interphases"/>
                <a:ea typeface="TT Interphases"/>
                <a:cs typeface="TT Interphases"/>
                <a:sym typeface="TT Interphases"/>
              </a:rPr>
              <a:t>The campaign encourages healthier routines through screen-time tracking, physical activity, screen-free bedtime routines and social activities.</a:t>
            </a:r>
          </a:p>
          <a:p>
            <a:pPr marL="474983" lvl="1" indent="-237491" algn="just">
              <a:lnSpc>
                <a:spcPts val="3080"/>
              </a:lnSpc>
              <a:buFont typeface="Arial"/>
              <a:buChar char="•"/>
            </a:pPr>
            <a:r>
              <a:rPr lang="en-US" sz="2200">
                <a:solidFill>
                  <a:srgbClr val="000000"/>
                </a:solidFill>
                <a:latin typeface="TT Interphases"/>
                <a:ea typeface="TT Interphases"/>
                <a:cs typeface="TT Interphases"/>
                <a:sym typeface="TT Interphases"/>
              </a:rPr>
              <a:t>Using COM-B, Health Belief Model and Social Cognitive Theory helps address barriers to behaviour change.</a:t>
            </a:r>
          </a:p>
          <a:p>
            <a:pPr marL="474983" lvl="1" indent="-237491" algn="just">
              <a:lnSpc>
                <a:spcPts val="3080"/>
              </a:lnSpc>
              <a:buFont typeface="Arial"/>
              <a:buChar char="•"/>
            </a:pPr>
            <a:r>
              <a:rPr lang="en-US" sz="2200">
                <a:solidFill>
                  <a:srgbClr val="000000"/>
                </a:solidFill>
                <a:latin typeface="TT Interphases"/>
                <a:ea typeface="TT Interphases"/>
                <a:cs typeface="TT Interphases"/>
                <a:sym typeface="TT Interphases"/>
              </a:rPr>
              <a:t>Evaluation through baseline, week-six and follow-up measurements can determine whether the campaign achieves sustainable behavioural improvements.</a:t>
            </a:r>
          </a:p>
          <a:p>
            <a:pPr marL="474983" lvl="1" indent="-237491" algn="just">
              <a:lnSpc>
                <a:spcPts val="3080"/>
              </a:lnSpc>
              <a:buFont typeface="Arial"/>
              <a:buChar char="•"/>
            </a:pPr>
            <a:r>
              <a:rPr lang="en-US" sz="2200">
                <a:solidFill>
                  <a:srgbClr val="000000"/>
                </a:solidFill>
                <a:latin typeface="TT Interphases"/>
                <a:ea typeface="TT Interphases"/>
                <a:cs typeface="TT Interphases"/>
                <a:sym typeface="TT Interphases"/>
              </a:rPr>
              <a:t>Ultimately, small changes in daily digital habits can support healthier young people and stronger communities.</a:t>
            </a:r>
          </a:p>
          <a:p>
            <a:pPr algn="just">
              <a:lnSpc>
                <a:spcPts val="3080"/>
              </a:lnSpc>
              <a:spcBef>
                <a:spcPct val="0"/>
              </a:spcBef>
            </a:pPr>
            <a:endParaRPr lang="en-US" sz="2200">
              <a:solidFill>
                <a:srgbClr val="000000"/>
              </a:solidFill>
              <a:latin typeface="TT Interphases"/>
              <a:ea typeface="TT Interphases"/>
              <a:cs typeface="TT Interphases"/>
              <a:sym typeface="TT Interphases"/>
            </a:endParaRPr>
          </a:p>
        </p:txBody>
      </p:sp>
      <p:sp>
        <p:nvSpPr>
          <p:cNvPr id="22" name="TextBox 22"/>
          <p:cNvSpPr txBox="1"/>
          <p:nvPr/>
        </p:nvSpPr>
        <p:spPr>
          <a:xfrm>
            <a:off x="9228899" y="921689"/>
            <a:ext cx="5432524" cy="1113027"/>
          </a:xfrm>
          <a:prstGeom prst="rect">
            <a:avLst/>
          </a:prstGeom>
        </p:spPr>
        <p:txBody>
          <a:bodyPr lIns="0" tIns="0" rIns="0" bIns="0" rtlCol="0" anchor="t">
            <a:spAutoFit/>
          </a:bodyPr>
          <a:lstStyle/>
          <a:p>
            <a:pPr algn="r">
              <a:lnSpc>
                <a:spcPts val="8095"/>
              </a:lnSpc>
            </a:pPr>
            <a:r>
              <a:rPr lang="en-US" sz="8799">
                <a:solidFill>
                  <a:srgbClr val="000000"/>
                </a:solidFill>
                <a:latin typeface="Egyptian Slate"/>
                <a:ea typeface="Egyptian Slate"/>
                <a:cs typeface="Egyptian Slate"/>
                <a:sym typeface="Egyptian Slate"/>
              </a:rPr>
              <a:t>Conclusion</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PK"/>
          </a:p>
        </p:txBody>
      </p:sp>
      <p:grpSp>
        <p:nvGrpSpPr>
          <p:cNvPr id="3" name="Group 3"/>
          <p:cNvGrpSpPr/>
          <p:nvPr/>
        </p:nvGrpSpPr>
        <p:grpSpPr>
          <a:xfrm>
            <a:off x="0" y="0"/>
            <a:ext cx="1028700" cy="10287000"/>
            <a:chOff x="0" y="0"/>
            <a:chExt cx="270933" cy="2709333"/>
          </a:xfrm>
        </p:grpSpPr>
        <p:sp>
          <p:nvSpPr>
            <p:cNvPr id="4" name="Freeform 4"/>
            <p:cNvSpPr/>
            <p:nvPr/>
          </p:nvSpPr>
          <p:spPr>
            <a:xfrm>
              <a:off x="0" y="0"/>
              <a:ext cx="270933" cy="2709333"/>
            </a:xfrm>
            <a:custGeom>
              <a:avLst/>
              <a:gdLst/>
              <a:ahLst/>
              <a:cxnLst/>
              <a:rect l="l" t="t" r="r" b="b"/>
              <a:pathLst>
                <a:path w="270933" h="2709333">
                  <a:moveTo>
                    <a:pt x="0" y="0"/>
                  </a:moveTo>
                  <a:lnTo>
                    <a:pt x="270933" y="0"/>
                  </a:lnTo>
                  <a:lnTo>
                    <a:pt x="270933" y="2709333"/>
                  </a:lnTo>
                  <a:lnTo>
                    <a:pt x="0" y="2709333"/>
                  </a:lnTo>
                  <a:close/>
                </a:path>
              </a:pathLst>
            </a:custGeom>
            <a:solidFill>
              <a:srgbClr val="092C59"/>
            </a:solidFill>
          </p:spPr>
          <p:txBody>
            <a:bodyPr/>
            <a:lstStyle/>
            <a:p>
              <a:endParaRPr lang="en-PK"/>
            </a:p>
          </p:txBody>
        </p:sp>
        <p:sp>
          <p:nvSpPr>
            <p:cNvPr id="5" name="TextBox 5"/>
            <p:cNvSpPr txBox="1"/>
            <p:nvPr/>
          </p:nvSpPr>
          <p:spPr>
            <a:xfrm>
              <a:off x="0" y="-47625"/>
              <a:ext cx="270933" cy="2756958"/>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2463438" y="6833176"/>
            <a:ext cx="4343758" cy="3800789"/>
            <a:chOff x="0" y="0"/>
            <a:chExt cx="812800" cy="711200"/>
          </a:xfrm>
        </p:grpSpPr>
        <p:sp>
          <p:nvSpPr>
            <p:cNvPr id="7" name="Freeform 7"/>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E8E8E8">
                <a:alpha val="11765"/>
              </a:srgbClr>
            </a:solidFill>
          </p:spPr>
          <p:txBody>
            <a:bodyPr/>
            <a:lstStyle/>
            <a:p>
              <a:endParaRPr lang="en-PK"/>
            </a:p>
          </p:txBody>
        </p:sp>
        <p:sp>
          <p:nvSpPr>
            <p:cNvPr id="8" name="TextBox 8"/>
            <p:cNvSpPr txBox="1"/>
            <p:nvPr/>
          </p:nvSpPr>
          <p:spPr>
            <a:xfrm>
              <a:off x="127000" y="282575"/>
              <a:ext cx="558800" cy="377825"/>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rot="-1103927" flipH="1" flipV="1">
            <a:off x="17259009" y="-856405"/>
            <a:ext cx="1905130" cy="3006123"/>
          </a:xfrm>
          <a:custGeom>
            <a:avLst/>
            <a:gdLst/>
            <a:ahLst/>
            <a:cxnLst/>
            <a:rect l="l" t="t" r="r" b="b"/>
            <a:pathLst>
              <a:path w="1905130" h="3006123">
                <a:moveTo>
                  <a:pt x="1905130" y="3006123"/>
                </a:moveTo>
                <a:lnTo>
                  <a:pt x="0" y="3006123"/>
                </a:lnTo>
                <a:lnTo>
                  <a:pt x="0" y="0"/>
                </a:lnTo>
                <a:lnTo>
                  <a:pt x="1905130" y="0"/>
                </a:lnTo>
                <a:lnTo>
                  <a:pt x="1905130" y="3006123"/>
                </a:lnTo>
                <a:close/>
              </a:path>
            </a:pathLst>
          </a:custGeom>
          <a:blipFill>
            <a:blip>
              <a:alphaModFix amt="6000"/>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PK"/>
          </a:p>
        </p:txBody>
      </p:sp>
      <p:sp>
        <p:nvSpPr>
          <p:cNvPr id="10" name="Freeform 10"/>
          <p:cNvSpPr/>
          <p:nvPr/>
        </p:nvSpPr>
        <p:spPr>
          <a:xfrm>
            <a:off x="17604882" y="-233541"/>
            <a:ext cx="683118" cy="467082"/>
          </a:xfrm>
          <a:custGeom>
            <a:avLst/>
            <a:gdLst/>
            <a:ahLst/>
            <a:cxnLst/>
            <a:rect l="l" t="t" r="r" b="b"/>
            <a:pathLst>
              <a:path w="683118" h="467082">
                <a:moveTo>
                  <a:pt x="0" y="0"/>
                </a:moveTo>
                <a:lnTo>
                  <a:pt x="683118" y="0"/>
                </a:lnTo>
                <a:lnTo>
                  <a:pt x="683118" y="467082"/>
                </a:lnTo>
                <a:lnTo>
                  <a:pt x="0" y="467082"/>
                </a:lnTo>
                <a:lnTo>
                  <a:pt x="0" y="0"/>
                </a:lnTo>
                <a:close/>
              </a:path>
            </a:pathLst>
          </a:custGeom>
          <a:blipFill>
            <a:blip>
              <a:alphaModFix amt="30000"/>
              <a:extLst>
                <a:ext uri="{96DAC541-7B7A-43D3-8B79-37D633B846F1}">
                  <asvg:svgBlip xmlns:asvg="http://schemas.microsoft.com/office/drawing/2016/SVG/main" r:embed="rId4"/>
                </a:ext>
              </a:extLst>
            </a:blip>
            <a:stretch>
              <a:fillRect/>
            </a:stretch>
          </a:blipFill>
        </p:spPr>
        <p:txBody>
          <a:bodyPr/>
          <a:lstStyle/>
          <a:p>
            <a:endParaRPr lang="en-PK"/>
          </a:p>
        </p:txBody>
      </p:sp>
      <p:sp>
        <p:nvSpPr>
          <p:cNvPr id="11" name="Freeform 11"/>
          <p:cNvSpPr/>
          <p:nvPr/>
        </p:nvSpPr>
        <p:spPr>
          <a:xfrm rot="3619551">
            <a:off x="-2107978" y="-2676513"/>
            <a:ext cx="4568600" cy="3437871"/>
          </a:xfrm>
          <a:custGeom>
            <a:avLst/>
            <a:gdLst/>
            <a:ahLst/>
            <a:cxnLst/>
            <a:rect l="l" t="t" r="r" b="b"/>
            <a:pathLst>
              <a:path w="4568600" h="3437871">
                <a:moveTo>
                  <a:pt x="0" y="0"/>
                </a:moveTo>
                <a:lnTo>
                  <a:pt x="4568600" y="0"/>
                </a:lnTo>
                <a:lnTo>
                  <a:pt x="4568600" y="3437872"/>
                </a:lnTo>
                <a:lnTo>
                  <a:pt x="0" y="3437872"/>
                </a:lnTo>
                <a:lnTo>
                  <a:pt x="0" y="0"/>
                </a:lnTo>
                <a:close/>
              </a:path>
            </a:pathLst>
          </a:custGeom>
          <a:blipFill>
            <a:blip>
              <a:alphaModFix amt="6000"/>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PK"/>
          </a:p>
        </p:txBody>
      </p:sp>
      <p:sp>
        <p:nvSpPr>
          <p:cNvPr id="12" name="TextBox 12"/>
          <p:cNvSpPr txBox="1"/>
          <p:nvPr/>
        </p:nvSpPr>
        <p:spPr>
          <a:xfrm>
            <a:off x="1408013" y="618081"/>
            <a:ext cx="15425279" cy="9314814"/>
          </a:xfrm>
          <a:prstGeom prst="rect">
            <a:avLst/>
          </a:prstGeom>
        </p:spPr>
        <p:txBody>
          <a:bodyPr lIns="0" tIns="0" rIns="0" bIns="0" rtlCol="0" anchor="t">
            <a:spAutoFit/>
          </a:bodyPr>
          <a:lstStyle/>
          <a:p>
            <a:pPr marL="410214" lvl="1" indent="-205107" algn="just">
              <a:lnSpc>
                <a:spcPts val="2660"/>
              </a:lnSpc>
              <a:buFont typeface="Arial"/>
              <a:buChar char="•"/>
            </a:pPr>
            <a:r>
              <a:rPr lang="en-US" sz="1900" b="1">
                <a:solidFill>
                  <a:srgbClr val="000000"/>
                </a:solidFill>
                <a:latin typeface="TT Interphases Bold"/>
                <a:ea typeface="TT Interphases Bold"/>
                <a:cs typeface="TT Interphases Bold"/>
                <a:sym typeface="TT Interphases Bold"/>
              </a:rPr>
              <a:t>Reference list</a:t>
            </a:r>
          </a:p>
          <a:p>
            <a:pPr marL="410214" lvl="1" indent="-205107" algn="just">
              <a:lnSpc>
                <a:spcPts val="2660"/>
              </a:lnSpc>
              <a:buFont typeface="Arial"/>
              <a:buChar char="•"/>
            </a:pPr>
            <a:r>
              <a:rPr lang="en-US" sz="1900">
                <a:solidFill>
                  <a:srgbClr val="000000"/>
                </a:solidFill>
                <a:latin typeface="TT Interphases"/>
                <a:ea typeface="TT Interphases"/>
                <a:cs typeface="TT Interphases"/>
                <a:sym typeface="TT Interphases"/>
              </a:rPr>
              <a:t>Department of Health and Social Care (2019). Physical activity for children and young people: 5 To 18 years (text of the infographic). [online] GOV.UK. Available at: https://www.gov.uk/government/publications/physical-activity-guidelines-children-and-young-people-5-to-18-years/physical-activity-for-children-and-young-people-5-to-18-years-text-of-the-infographic [Accessed 8 Oct. 2026].</a:t>
            </a:r>
          </a:p>
          <a:p>
            <a:pPr marL="410214" lvl="1" indent="-205107" algn="just">
              <a:lnSpc>
                <a:spcPts val="2660"/>
              </a:lnSpc>
              <a:buFont typeface="Arial"/>
              <a:buChar char="•"/>
            </a:pPr>
            <a:r>
              <a:rPr lang="en-US" sz="1900">
                <a:solidFill>
                  <a:srgbClr val="000000"/>
                </a:solidFill>
                <a:latin typeface="TT Interphases"/>
                <a:ea typeface="TT Interphases"/>
                <a:cs typeface="TT Interphases"/>
                <a:sym typeface="TT Interphases"/>
              </a:rPr>
              <a:t>Department of Health and Social Care (2026). UK chief medical officers” physical activity guidelines. [online] GOV.UK. Available at: https://www.gov.uk/government/publications/physical-activity-guidelines-uk-chief-medical-officers-report/uk-chief-medical-officers-physical-activity-guidelines [Accessed 8 Oct. 2026].</a:t>
            </a:r>
          </a:p>
          <a:p>
            <a:pPr marL="410214" lvl="1" indent="-205107" algn="just">
              <a:lnSpc>
                <a:spcPts val="2660"/>
              </a:lnSpc>
              <a:buFont typeface="Arial"/>
              <a:buChar char="•"/>
            </a:pPr>
            <a:r>
              <a:rPr lang="en-US" sz="1900">
                <a:solidFill>
                  <a:srgbClr val="000000"/>
                </a:solidFill>
                <a:latin typeface="TT Interphases"/>
                <a:ea typeface="TT Interphases"/>
                <a:cs typeface="TT Interphases"/>
                <a:sym typeface="TT Interphases"/>
              </a:rPr>
              <a:t>Hayba, N., Shi, Y. and Allman-Farinelli, M. (2021). Enabling better physical activity and screen time behaviours for adolescents from middle eastern backgrounds: Semi-structured interviews with parents. International Journal of Environmental Research and Public Health, 18(23), p.12787. doi:10.3390/ijerph182312787.</a:t>
            </a:r>
          </a:p>
          <a:p>
            <a:pPr marL="410214" lvl="1" indent="-205107" algn="just">
              <a:lnSpc>
                <a:spcPts val="2660"/>
              </a:lnSpc>
              <a:buFont typeface="Arial"/>
              <a:buChar char="•"/>
            </a:pPr>
            <a:r>
              <a:rPr lang="en-US" sz="1900">
                <a:solidFill>
                  <a:srgbClr val="000000"/>
                </a:solidFill>
                <a:latin typeface="TT Interphases"/>
                <a:ea typeface="TT Interphases"/>
                <a:cs typeface="TT Interphases"/>
                <a:sym typeface="TT Interphases"/>
              </a:rPr>
              <a:t>Maria, R. (2023). The associations between screen time and Mental Health in adolescents: A systematic review. BMC Psychology, [online] 11(1). doi:10.1186/s40359-023-01166-7.</a:t>
            </a:r>
          </a:p>
          <a:p>
            <a:pPr marL="410214" lvl="1" indent="-205107" algn="just">
              <a:lnSpc>
                <a:spcPts val="2660"/>
              </a:lnSpc>
              <a:buFont typeface="Arial"/>
              <a:buChar char="•"/>
            </a:pPr>
            <a:r>
              <a:rPr lang="en-US" sz="1900">
                <a:solidFill>
                  <a:srgbClr val="000000"/>
                </a:solidFill>
                <a:latin typeface="TT Interphases"/>
                <a:ea typeface="TT Interphases"/>
                <a:cs typeface="TT Interphases"/>
                <a:sym typeface="TT Interphases"/>
              </a:rPr>
              <a:t>Oakes, K. (2022). What’s the right age to get a smartphone? [online] www.bbc.com. Available at: https://www.bbc.com/future/article/20220914-whats-the-right-age-to-get-a-smartphone [Accessed 8 Oct. 2026].</a:t>
            </a:r>
          </a:p>
          <a:p>
            <a:pPr marL="410214" lvl="1" indent="-205107" algn="just">
              <a:lnSpc>
                <a:spcPts val="2660"/>
              </a:lnSpc>
              <a:buFont typeface="Arial"/>
              <a:buChar char="•"/>
            </a:pPr>
            <a:r>
              <a:rPr lang="en-US" sz="1900">
                <a:solidFill>
                  <a:srgbClr val="000000"/>
                </a:solidFill>
                <a:latin typeface="TT Interphases"/>
                <a:ea typeface="TT Interphases"/>
                <a:cs typeface="TT Interphases"/>
                <a:sym typeface="TT Interphases"/>
              </a:rPr>
              <a:t>Office for National Statistics (2024). Bullying and online experiences among children in England and Wales - office for national statistics. [online] Office for National Statistics. Available at: https://www.ons.gov.uk/peoplepopulationandcommunity/crimeandjustice/bulletins/bullyingandonlineexperiencesamongchildreninenglandandwales/yearendingmarch2023 [Accessed 8 Oct. 2026].</a:t>
            </a:r>
          </a:p>
          <a:p>
            <a:pPr marL="410214" lvl="1" indent="-205107" algn="just">
              <a:lnSpc>
                <a:spcPts val="2660"/>
              </a:lnSpc>
              <a:buFont typeface="Arial"/>
              <a:buChar char="•"/>
            </a:pPr>
            <a:r>
              <a:rPr lang="en-US" sz="1900">
                <a:solidFill>
                  <a:srgbClr val="000000"/>
                </a:solidFill>
                <a:latin typeface="TT Interphases"/>
                <a:ea typeface="TT Interphases"/>
                <a:cs typeface="TT Interphases"/>
                <a:sym typeface="TT Interphases"/>
              </a:rPr>
              <a:t>Piszka, M., Kwapien, E., Brasse, P., Staszkiewicz, K., Zerdka, J., Staszkiewicz, K.K., Bartkowski, J., Czarnecki, F. and Kubicka, M. (2025). The impact of screen time on the health of the pediatric population: Short- and long-term consequences for lifestyle, ophthalmology, and mental health. Cureus. [online] doi:10.7759/cureus.96944.</a:t>
            </a:r>
          </a:p>
          <a:p>
            <a:pPr marL="410214" lvl="1" indent="-205107" algn="just">
              <a:lnSpc>
                <a:spcPts val="2660"/>
              </a:lnSpc>
              <a:buFont typeface="Arial"/>
              <a:buChar char="•"/>
            </a:pPr>
            <a:r>
              <a:rPr lang="en-US" sz="1900">
                <a:solidFill>
                  <a:srgbClr val="000000"/>
                </a:solidFill>
                <a:latin typeface="TT Interphases"/>
                <a:ea typeface="TT Interphases"/>
                <a:cs typeface="TT Interphases"/>
                <a:sym typeface="TT Interphases"/>
              </a:rPr>
              <a:t>Sain, D., Demirci, H. and Bilge, Y. (2026). Screen exposure and social cognition: Examining the relationships between screen time, smartphone addiction, internet addiction, and theory of mind components in adolescents. Psicologia: Reflexão e Crítica, 39(1). doi:10.1186/s41155-026-00381-6.</a:t>
            </a:r>
          </a:p>
          <a:p>
            <a:pPr marL="410214" lvl="1" indent="-205107" algn="just">
              <a:lnSpc>
                <a:spcPts val="2660"/>
              </a:lnSpc>
              <a:buFont typeface="Arial"/>
              <a:buChar char="•"/>
            </a:pPr>
            <a:r>
              <a:rPr lang="en-US" sz="1900">
                <a:solidFill>
                  <a:srgbClr val="000000"/>
                </a:solidFill>
                <a:latin typeface="TT Interphases"/>
                <a:ea typeface="TT Interphases"/>
                <a:cs typeface="TT Interphases"/>
                <a:sym typeface="TT Interphases"/>
              </a:rPr>
              <a:t>Stiglic, N. and Viner, R.M. (2019). Effects of screentime on the health and well-being of children and adolescents: A systematic review of reviews. BMJ Open, [online] 9(1). doi:10.1136/bmjopen-2018-023191.</a:t>
            </a:r>
          </a:p>
          <a:p>
            <a:pPr marL="410214" lvl="1" indent="-205107" algn="just">
              <a:lnSpc>
                <a:spcPts val="2660"/>
              </a:lnSpc>
              <a:spcBef>
                <a:spcPct val="0"/>
              </a:spcBef>
              <a:buFont typeface="Arial"/>
              <a:buChar char="•"/>
            </a:pPr>
            <a:r>
              <a:rPr lang="en-US" sz="1900">
                <a:solidFill>
                  <a:srgbClr val="000000"/>
                </a:solidFill>
                <a:latin typeface="TT Interphases"/>
                <a:ea typeface="TT Interphases"/>
                <a:cs typeface="TT Interphases"/>
                <a:sym typeface="TT Interphases"/>
              </a:rPr>
              <a:t>Vansh (2026). How much exercise should children do? UK data 2026. [online] Wellness Room. Available at: https://trainify.me/wellness-room/how-much-exercise-should-children-do-uk-data/ [Accessed 8 Oct. 2026].</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txBody>
          <a:bodyPr/>
          <a:lstStyle/>
          <a:p>
            <a:endParaRPr lang="en-PK"/>
          </a:p>
        </p:txBody>
      </p:sp>
      <p:sp>
        <p:nvSpPr>
          <p:cNvPr id="3" name="Freeform 3"/>
          <p:cNvSpPr/>
          <p:nvPr/>
        </p:nvSpPr>
        <p:spPr>
          <a:xfrm flipH="1" flipV="1">
            <a:off x="-2674882" y="7485920"/>
            <a:ext cx="4336098" cy="3544760"/>
          </a:xfrm>
          <a:custGeom>
            <a:avLst/>
            <a:gdLst/>
            <a:ahLst/>
            <a:cxnLst/>
            <a:rect l="l" t="t" r="r" b="b"/>
            <a:pathLst>
              <a:path w="4336098" h="3544760">
                <a:moveTo>
                  <a:pt x="4336098" y="3544760"/>
                </a:moveTo>
                <a:lnTo>
                  <a:pt x="0" y="3544760"/>
                </a:lnTo>
                <a:lnTo>
                  <a:pt x="0" y="0"/>
                </a:lnTo>
                <a:lnTo>
                  <a:pt x="4336098" y="0"/>
                </a:lnTo>
                <a:lnTo>
                  <a:pt x="4336098" y="3544760"/>
                </a:lnTo>
                <a:close/>
              </a:path>
            </a:pathLst>
          </a:custGeom>
          <a:blipFill>
            <a:blip>
              <a:alphaModFix amt="6000"/>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PK"/>
          </a:p>
        </p:txBody>
      </p:sp>
      <p:sp>
        <p:nvSpPr>
          <p:cNvPr id="4" name="Freeform 4"/>
          <p:cNvSpPr/>
          <p:nvPr/>
        </p:nvSpPr>
        <p:spPr>
          <a:xfrm rot="5400000">
            <a:off x="-1350637" y="-707046"/>
            <a:ext cx="9258300" cy="10672392"/>
          </a:xfrm>
          <a:custGeom>
            <a:avLst/>
            <a:gdLst/>
            <a:ahLst/>
            <a:cxnLst/>
            <a:rect l="l" t="t" r="r" b="b"/>
            <a:pathLst>
              <a:path w="9258300" h="10672392">
                <a:moveTo>
                  <a:pt x="0" y="0"/>
                </a:moveTo>
                <a:lnTo>
                  <a:pt x="9258300" y="0"/>
                </a:lnTo>
                <a:lnTo>
                  <a:pt x="9258300" y="10672392"/>
                </a:lnTo>
                <a:lnTo>
                  <a:pt x="0" y="10672392"/>
                </a:lnTo>
                <a:lnTo>
                  <a:pt x="0" y="0"/>
                </a:lnTo>
                <a:close/>
              </a:path>
            </a:pathLst>
          </a:custGeom>
          <a:blipFill>
            <a:blip>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PK"/>
          </a:p>
        </p:txBody>
      </p:sp>
      <p:sp>
        <p:nvSpPr>
          <p:cNvPr id="5" name="Freeform 5"/>
          <p:cNvSpPr/>
          <p:nvPr/>
        </p:nvSpPr>
        <p:spPr>
          <a:xfrm>
            <a:off x="16561284" y="-1073466"/>
            <a:ext cx="3453431" cy="4050946"/>
          </a:xfrm>
          <a:custGeom>
            <a:avLst/>
            <a:gdLst/>
            <a:ahLst/>
            <a:cxnLst/>
            <a:rect l="l" t="t" r="r" b="b"/>
            <a:pathLst>
              <a:path w="3453431" h="4050946">
                <a:moveTo>
                  <a:pt x="0" y="0"/>
                </a:moveTo>
                <a:lnTo>
                  <a:pt x="3453432" y="0"/>
                </a:lnTo>
                <a:lnTo>
                  <a:pt x="3453432" y="4050945"/>
                </a:lnTo>
                <a:lnTo>
                  <a:pt x="0" y="4050945"/>
                </a:lnTo>
                <a:lnTo>
                  <a:pt x="0" y="0"/>
                </a:lnTo>
                <a:close/>
              </a:path>
            </a:pathLst>
          </a:custGeom>
          <a:blipFill>
            <a:blip>
              <a:alphaModFix amt="9999"/>
              <a:extLst>
                <a:ext uri="{96DAC541-7B7A-43D3-8B79-37D633B846F1}">
                  <asvg:svgBlip xmlns:asvg="http://schemas.microsoft.com/office/drawing/2016/SVG/main" r:embed="rId5"/>
                </a:ext>
              </a:extLst>
            </a:blip>
            <a:stretch>
              <a:fillRect/>
            </a:stretch>
          </a:blipFill>
        </p:spPr>
        <p:txBody>
          <a:bodyPr/>
          <a:lstStyle/>
          <a:p>
            <a:endParaRPr lang="en-PK"/>
          </a:p>
        </p:txBody>
      </p:sp>
      <p:sp>
        <p:nvSpPr>
          <p:cNvPr id="6" name="Freeform 6"/>
          <p:cNvSpPr/>
          <p:nvPr/>
        </p:nvSpPr>
        <p:spPr>
          <a:xfrm rot="-3409732">
            <a:off x="13586207" y="10415694"/>
            <a:ext cx="7315200" cy="1929384"/>
          </a:xfrm>
          <a:custGeom>
            <a:avLst/>
            <a:gdLst/>
            <a:ahLst/>
            <a:cxnLst/>
            <a:rect l="l" t="t" r="r" b="b"/>
            <a:pathLst>
              <a:path w="7315200" h="1929384">
                <a:moveTo>
                  <a:pt x="0" y="0"/>
                </a:moveTo>
                <a:lnTo>
                  <a:pt x="7315200" y="0"/>
                </a:lnTo>
                <a:lnTo>
                  <a:pt x="7315200" y="1929384"/>
                </a:lnTo>
                <a:lnTo>
                  <a:pt x="0" y="192938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PK"/>
          </a:p>
        </p:txBody>
      </p:sp>
      <p:sp>
        <p:nvSpPr>
          <p:cNvPr id="7" name="Freeform 7"/>
          <p:cNvSpPr/>
          <p:nvPr/>
        </p:nvSpPr>
        <p:spPr>
          <a:xfrm rot="-3409732">
            <a:off x="12592052" y="11628808"/>
            <a:ext cx="7315200" cy="1929384"/>
          </a:xfrm>
          <a:custGeom>
            <a:avLst/>
            <a:gdLst/>
            <a:ahLst/>
            <a:cxnLst/>
            <a:rect l="l" t="t" r="r" b="b"/>
            <a:pathLst>
              <a:path w="7315200" h="1929384">
                <a:moveTo>
                  <a:pt x="0" y="0"/>
                </a:moveTo>
                <a:lnTo>
                  <a:pt x="7315200" y="0"/>
                </a:lnTo>
                <a:lnTo>
                  <a:pt x="7315200" y="1929384"/>
                </a:lnTo>
                <a:lnTo>
                  <a:pt x="0" y="192938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PK"/>
          </a:p>
        </p:txBody>
      </p:sp>
      <p:sp>
        <p:nvSpPr>
          <p:cNvPr id="8" name="Freeform 8"/>
          <p:cNvSpPr/>
          <p:nvPr/>
        </p:nvSpPr>
        <p:spPr>
          <a:xfrm rot="-3409732">
            <a:off x="14680651" y="9194317"/>
            <a:ext cx="7315200" cy="1929384"/>
          </a:xfrm>
          <a:custGeom>
            <a:avLst/>
            <a:gdLst/>
            <a:ahLst/>
            <a:cxnLst/>
            <a:rect l="l" t="t" r="r" b="b"/>
            <a:pathLst>
              <a:path w="7315200" h="1929384">
                <a:moveTo>
                  <a:pt x="0" y="0"/>
                </a:moveTo>
                <a:lnTo>
                  <a:pt x="7315200" y="0"/>
                </a:lnTo>
                <a:lnTo>
                  <a:pt x="7315200" y="1929384"/>
                </a:lnTo>
                <a:lnTo>
                  <a:pt x="0" y="1929384"/>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PK"/>
          </a:p>
        </p:txBody>
      </p:sp>
      <p:sp>
        <p:nvSpPr>
          <p:cNvPr id="9" name="Freeform 9"/>
          <p:cNvSpPr/>
          <p:nvPr/>
        </p:nvSpPr>
        <p:spPr>
          <a:xfrm rot="-10800000">
            <a:off x="-162492" y="9640715"/>
            <a:ext cx="827595" cy="764490"/>
          </a:xfrm>
          <a:custGeom>
            <a:avLst/>
            <a:gdLst/>
            <a:ahLst/>
            <a:cxnLst/>
            <a:rect l="l" t="t" r="r" b="b"/>
            <a:pathLst>
              <a:path w="827595" h="764490">
                <a:moveTo>
                  <a:pt x="0" y="0"/>
                </a:moveTo>
                <a:lnTo>
                  <a:pt x="827595" y="0"/>
                </a:lnTo>
                <a:lnTo>
                  <a:pt x="827595" y="764491"/>
                </a:lnTo>
                <a:lnTo>
                  <a:pt x="0" y="764491"/>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PK"/>
          </a:p>
        </p:txBody>
      </p:sp>
      <p:sp>
        <p:nvSpPr>
          <p:cNvPr id="10" name="Freeform 10"/>
          <p:cNvSpPr/>
          <p:nvPr/>
        </p:nvSpPr>
        <p:spPr>
          <a:xfrm>
            <a:off x="4933603" y="-233541"/>
            <a:ext cx="683118" cy="467082"/>
          </a:xfrm>
          <a:custGeom>
            <a:avLst/>
            <a:gdLst/>
            <a:ahLst/>
            <a:cxnLst/>
            <a:rect l="l" t="t" r="r" b="b"/>
            <a:pathLst>
              <a:path w="683118" h="467082">
                <a:moveTo>
                  <a:pt x="0" y="0"/>
                </a:moveTo>
                <a:lnTo>
                  <a:pt x="683118" y="0"/>
                </a:lnTo>
                <a:lnTo>
                  <a:pt x="683118" y="467082"/>
                </a:lnTo>
                <a:lnTo>
                  <a:pt x="0" y="467082"/>
                </a:lnTo>
                <a:lnTo>
                  <a:pt x="0" y="0"/>
                </a:lnTo>
                <a:close/>
              </a:path>
            </a:pathLst>
          </a:custGeom>
          <a:blipFill>
            <a:blip>
              <a:alphaModFix amt="30000"/>
              <a:extLst>
                <a:ext uri="{96DAC541-7B7A-43D3-8B79-37D633B846F1}">
                  <asvg:svgBlip xmlns:asvg="http://schemas.microsoft.com/office/drawing/2016/SVG/main" r:embed="rId10"/>
                </a:ext>
              </a:extLst>
            </a:blip>
            <a:stretch>
              <a:fillRect/>
            </a:stretch>
          </a:blipFill>
        </p:spPr>
        <p:txBody>
          <a:bodyPr/>
          <a:lstStyle/>
          <a:p>
            <a:endParaRPr lang="en-PK"/>
          </a:p>
        </p:txBody>
      </p:sp>
      <p:sp>
        <p:nvSpPr>
          <p:cNvPr id="11" name="Freeform 11"/>
          <p:cNvSpPr/>
          <p:nvPr/>
        </p:nvSpPr>
        <p:spPr>
          <a:xfrm rot="-2270413">
            <a:off x="13356640" y="8784710"/>
            <a:ext cx="3208583" cy="3240992"/>
          </a:xfrm>
          <a:custGeom>
            <a:avLst/>
            <a:gdLst/>
            <a:ahLst/>
            <a:cxnLst/>
            <a:rect l="l" t="t" r="r" b="b"/>
            <a:pathLst>
              <a:path w="3208583" h="3240992">
                <a:moveTo>
                  <a:pt x="0" y="0"/>
                </a:moveTo>
                <a:lnTo>
                  <a:pt x="3208583" y="0"/>
                </a:lnTo>
                <a:lnTo>
                  <a:pt x="3208583" y="3240992"/>
                </a:lnTo>
                <a:lnTo>
                  <a:pt x="0" y="3240992"/>
                </a:lnTo>
                <a:lnTo>
                  <a:pt x="0" y="0"/>
                </a:lnTo>
                <a:close/>
              </a:path>
            </a:pathLst>
          </a:custGeom>
          <a:blipFill>
            <a:blip>
              <a:alphaModFix amt="6000"/>
              <a:extLst>
                <a:ext uri="{96DAC541-7B7A-43D3-8B79-37D633B846F1}">
                  <asvg:svgBlip xmlns:asvg="http://schemas.microsoft.com/office/drawing/2016/SVG/main" r:embed="rId11"/>
                </a:ext>
              </a:extLst>
            </a:blip>
            <a:stretch>
              <a:fillRect/>
            </a:stretch>
          </a:blipFill>
          <a:ln cap="sq">
            <a:noFill/>
            <a:prstDash val="solid"/>
            <a:miter/>
          </a:ln>
        </p:spPr>
        <p:txBody>
          <a:bodyPr/>
          <a:lstStyle/>
          <a:p>
            <a:endParaRPr lang="en-PK"/>
          </a:p>
        </p:txBody>
      </p:sp>
      <p:sp>
        <p:nvSpPr>
          <p:cNvPr id="12" name="TextBox 12"/>
          <p:cNvSpPr txBox="1"/>
          <p:nvPr/>
        </p:nvSpPr>
        <p:spPr>
          <a:xfrm>
            <a:off x="8014165" y="3808866"/>
            <a:ext cx="9279787" cy="2512950"/>
          </a:xfrm>
          <a:prstGeom prst="rect">
            <a:avLst/>
          </a:prstGeom>
        </p:spPr>
        <p:txBody>
          <a:bodyPr lIns="0" tIns="0" rIns="0" bIns="0" rtlCol="0" anchor="t">
            <a:spAutoFit/>
          </a:bodyPr>
          <a:lstStyle/>
          <a:p>
            <a:pPr algn="l">
              <a:lnSpc>
                <a:spcPts val="9568"/>
              </a:lnSpc>
            </a:pPr>
            <a:r>
              <a:rPr lang="en-US" sz="10400">
                <a:solidFill>
                  <a:srgbClr val="000000"/>
                </a:solidFill>
                <a:latin typeface="Egyptian Slate"/>
                <a:ea typeface="Egyptian Slate"/>
                <a:cs typeface="Egyptian Slate"/>
                <a:sym typeface="Egyptian Slate"/>
              </a:rPr>
              <a:t>Thank You for Your Attention</a:t>
            </a:r>
          </a:p>
        </p:txBody>
      </p:sp>
      <p:sp>
        <p:nvSpPr>
          <p:cNvPr id="13" name="TextBox 13"/>
          <p:cNvSpPr txBox="1"/>
          <p:nvPr/>
        </p:nvSpPr>
        <p:spPr>
          <a:xfrm>
            <a:off x="8014165" y="6522003"/>
            <a:ext cx="9817434" cy="438785"/>
          </a:xfrm>
          <a:prstGeom prst="rect">
            <a:avLst/>
          </a:prstGeom>
        </p:spPr>
        <p:txBody>
          <a:bodyPr lIns="0" tIns="0" rIns="0" bIns="0" rtlCol="0" anchor="t">
            <a:spAutoFit/>
          </a:bodyPr>
          <a:lstStyle/>
          <a:p>
            <a:pPr algn="l">
              <a:lnSpc>
                <a:spcPts val="3640"/>
              </a:lnSpc>
              <a:spcBef>
                <a:spcPct val="0"/>
              </a:spcBef>
            </a:pPr>
            <a:r>
              <a:rPr lang="en-US" sz="2600">
                <a:solidFill>
                  <a:srgbClr val="000000"/>
                </a:solidFill>
                <a:latin typeface="TT Interphases"/>
                <a:ea typeface="TT Interphases"/>
                <a:cs typeface="TT Interphases"/>
                <a:sym typeface="TT Interphases"/>
              </a:rPr>
              <a:t>Questions and feedback are welcome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5138</Words>
  <Application>Microsoft Office PowerPoint</Application>
  <PresentationFormat>Custom</PresentationFormat>
  <Paragraphs>543</Paragraphs>
  <Slides>33</Slides>
  <Notes>28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TT Interphases</vt:lpstr>
      <vt:lpstr>Barlow Medium</vt:lpstr>
      <vt:lpstr>Arial</vt:lpstr>
      <vt:lpstr>Egyptian Slate</vt:lpstr>
      <vt:lpstr>Calibri</vt:lpstr>
      <vt:lpstr>TT Interphases Bold Italics</vt:lpstr>
      <vt:lpstr>TT Interphases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SCREEN TIME CAMPAIGN </dc:title>
  <cp:lastModifiedBy>Aqsa Fazal</cp:lastModifiedBy>
  <cp:revision>2</cp:revision>
  <dcterms:created xsi:type="dcterms:W3CDTF">2006-08-16T00:00:00Z</dcterms:created>
  <dcterms:modified xsi:type="dcterms:W3CDTF">2026-10-10T17:37:07Z</dcterms:modified>
  <dc:identifier>DAHXROvbbkE</dc:identifier>
</cp:coreProperties>
</file>