
<file path=[Content_Types].xml><?xml version="1.0" encoding="utf-8"?>
<Types xmlns="http://schemas.openxmlformats.org/package/2006/content-types">
  <Default Extension="9cQ0s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56" r:id="rId5"/>
    <p:sldId id="277" r:id="rId6"/>
    <p:sldId id="261" r:id="rId7"/>
    <p:sldId id="262" r:id="rId8"/>
    <p:sldId id="263" r:id="rId9"/>
    <p:sldId id="264" r:id="rId10"/>
    <p:sldId id="258" r:id="rId11"/>
    <p:sldId id="278" r:id="rId12"/>
    <p:sldId id="266" r:id="rId13"/>
    <p:sldId id="279" r:id="rId14"/>
    <p:sldId id="268" r:id="rId15"/>
    <p:sldId id="287" r:id="rId16"/>
    <p:sldId id="288" r:id="rId17"/>
    <p:sldId id="289" r:id="rId18"/>
    <p:sldId id="270" r:id="rId19"/>
    <p:sldId id="285" r:id="rId20"/>
    <p:sldId id="286" r:id="rId21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7A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9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2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9D7FC0-1DD1-4CA8-8112-A8C7F40EA6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0B4FAB-25C6-4E98-9EBB-B23B53E669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0707D93-147E-4B39-BC60-BC35176C41FC}" type="datetime1">
              <a:rPr lang="en-GB" smtClean="0"/>
              <a:t>10/01/2026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1D8D7A-73C0-4D72-A352-EECD76243E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E284F-EDF0-4258-A6DB-1E971D45519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3436F7D-74B8-491D-9B56-3C7529DF59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43263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9455D2D-AE2D-4780-AF9E-F4796E2B674B}" type="datetime1">
              <a:rPr lang="en-GB" noProof="0" smtClean="0"/>
              <a:t>10/01/2026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5EB07D3-876E-4CE3-BE97-1887ED6BB63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472596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Today I will talk about my restaurant review of El Prado in Bridgend.</a:t>
            </a:r>
            <a:br>
              <a:rPr lang="en-GB" dirty="0"/>
            </a:br>
            <a:r>
              <a:rPr lang="en-GB" dirty="0"/>
              <a:t>I visited this restaurant as a secret customer.</a:t>
            </a:r>
            <a:br>
              <a:rPr lang="en-GB" dirty="0"/>
            </a:br>
            <a:r>
              <a:rPr lang="en-GB" dirty="0"/>
              <a:t>I went there with my family for dinner.</a:t>
            </a:r>
            <a:br>
              <a:rPr lang="en-GB" dirty="0"/>
            </a:br>
            <a:r>
              <a:rPr lang="en-GB" dirty="0"/>
              <a:t>In this presentation, I will talk about the food, the service, the atmosphere and my opinion.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5EB07D3-876E-4CE3-BE97-1887ED6BB63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62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El Prado is a bar and restaurant located in </a:t>
            </a:r>
            <a:r>
              <a:rPr lang="en-GB" dirty="0" err="1"/>
              <a:t>Laleston</a:t>
            </a:r>
            <a:r>
              <a:rPr lang="en-GB" dirty="0"/>
              <a:t>, near Bridgend.</a:t>
            </a:r>
            <a:br>
              <a:rPr lang="en-GB" dirty="0"/>
            </a:br>
            <a:r>
              <a:rPr lang="en-GB" dirty="0"/>
              <a:t>It is not in the town centre, but it is easy to find by car.</a:t>
            </a:r>
            <a:br>
              <a:rPr lang="en-GB" dirty="0"/>
            </a:br>
            <a:r>
              <a:rPr lang="en-GB" dirty="0"/>
              <a:t>The restaurant is a place where people can eat food and also enjoy drinks in a relaxed environment.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80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chose El Prado because I wanted a nice place for a family meal.</a:t>
            </a:r>
            <a:br>
              <a:rPr lang="en-GB" dirty="0"/>
            </a:br>
            <a:r>
              <a:rPr lang="en-GB" dirty="0"/>
              <a:t>I also saw positive reviews online, especially on TripAdvisor.</a:t>
            </a:r>
            <a:br>
              <a:rPr lang="en-GB" dirty="0"/>
            </a:br>
            <a:r>
              <a:rPr lang="en-GB" dirty="0"/>
              <a:t>Online reviews are important because many people check them before choosing a restaurant.</a:t>
            </a:r>
            <a:br>
              <a:rPr lang="en-GB" dirty="0"/>
            </a:br>
            <a:r>
              <a:rPr lang="en-GB" dirty="0"/>
              <a:t>According to Qiu (2024), online reviews influence customer decisions.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851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was my first visit to El Prado.</a:t>
            </a:r>
            <a:br>
              <a:rPr lang="en-GB" dirty="0"/>
            </a:br>
            <a:r>
              <a:rPr lang="en-GB" dirty="0"/>
              <a:t>Because it was my first time, I paid attention to many details.</a:t>
            </a:r>
            <a:br>
              <a:rPr lang="en-GB" dirty="0"/>
            </a:br>
            <a:r>
              <a:rPr lang="en-GB" dirty="0"/>
              <a:t>I looked at how we were welcomed, how the food arrived, and how we felt inside the restaurant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303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restaurant is marketed mainly online.</a:t>
            </a:r>
            <a:br>
              <a:rPr lang="en-GB" dirty="0"/>
            </a:br>
            <a:r>
              <a:rPr lang="en-GB" dirty="0"/>
              <a:t>People can find El Prado through its website and online reviews.</a:t>
            </a:r>
            <a:br>
              <a:rPr lang="en-GB" dirty="0"/>
            </a:br>
            <a:r>
              <a:rPr lang="en-GB" dirty="0"/>
              <a:t>The website shows the menu, opening times and contact details.</a:t>
            </a:r>
            <a:br>
              <a:rPr lang="en-GB" dirty="0"/>
            </a:br>
            <a:r>
              <a:rPr lang="en-GB" dirty="0"/>
              <a:t>TripAdvisor reviews help customers decide if they want to visit.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385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El Prado offers different types of food, including starters and main courses.</a:t>
            </a:r>
            <a:br>
              <a:rPr lang="en-GB" dirty="0"/>
            </a:br>
            <a:r>
              <a:rPr lang="en-GB" dirty="0"/>
              <a:t>They also offer drinks, so it works well as a bar and restaurant.</a:t>
            </a:r>
            <a:br>
              <a:rPr lang="en-GB" dirty="0"/>
            </a:br>
            <a:r>
              <a:rPr lang="en-GB" dirty="0"/>
              <a:t>The menu is easy to read and understand.</a:t>
            </a:r>
            <a:br>
              <a:rPr lang="en-GB" dirty="0"/>
            </a:br>
            <a:r>
              <a:rPr lang="en-GB" dirty="0"/>
              <a:t>The food looks fresh and well </a:t>
            </a:r>
            <a:r>
              <a:rPr lang="en-GB" dirty="0" err="1"/>
              <a:t>prepered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6744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restaurant is not in Bridgend town centre.</a:t>
            </a:r>
            <a:br>
              <a:rPr lang="en-GB" dirty="0"/>
            </a:br>
            <a:r>
              <a:rPr lang="en-GB" dirty="0"/>
              <a:t>It is easier to reach by car.</a:t>
            </a:r>
            <a:br>
              <a:rPr lang="en-GB" dirty="0"/>
            </a:br>
            <a:r>
              <a:rPr lang="en-GB" dirty="0"/>
              <a:t>Parking is available, which is good for families.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987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prices are mid-range for the Bridgend area.</a:t>
            </a:r>
            <a:br>
              <a:rPr lang="en-GB" dirty="0"/>
            </a:br>
            <a:r>
              <a:rPr lang="en-GB" dirty="0"/>
              <a:t>It is not very cheap, but it is not very expensive.</a:t>
            </a:r>
            <a:br>
              <a:rPr lang="en-GB" dirty="0"/>
            </a:br>
            <a:r>
              <a:rPr lang="en-GB" dirty="0"/>
              <a:t>I think the restaurant is suitable for families, couples and people celebrating special occasions.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796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restaurant promotes itself mainly online.</a:t>
            </a:r>
            <a:br>
              <a:rPr lang="en-GB" dirty="0"/>
            </a:br>
            <a:r>
              <a:rPr lang="en-GB" dirty="0"/>
              <a:t>Customers can visit the website to see the menu and opening times.</a:t>
            </a:r>
            <a:br>
              <a:rPr lang="en-GB" dirty="0"/>
            </a:br>
            <a:r>
              <a:rPr lang="en-GB" dirty="0"/>
              <a:t>They can also book a table online, which is very convenient.</a:t>
            </a:r>
            <a:br>
              <a:rPr lang="en-GB" dirty="0"/>
            </a:br>
            <a:r>
              <a:rPr lang="en-GB" dirty="0"/>
              <a:t>Online promotion is important today because people search online before visiting restaurants.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920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El Prado creates customer value through food, service and atmosphere.</a:t>
            </a:r>
            <a:br>
              <a:rPr lang="en-GB" dirty="0"/>
            </a:br>
            <a:r>
              <a:rPr lang="en-GB" dirty="0"/>
              <a:t>The food is important, but the experience is more than just eating.</a:t>
            </a:r>
            <a:br>
              <a:rPr lang="en-GB" dirty="0"/>
            </a:br>
            <a:r>
              <a:rPr lang="en-GB" dirty="0"/>
              <a:t>The service was polite and friendly, which made us feel comfortable.</a:t>
            </a:r>
            <a:br>
              <a:rPr lang="en-GB" dirty="0"/>
            </a:br>
            <a:r>
              <a:rPr lang="en-GB" dirty="0"/>
              <a:t>The atmosphere was calm and relaxing.</a:t>
            </a:r>
            <a:br>
              <a:rPr lang="en-GB" dirty="0"/>
            </a:br>
            <a:r>
              <a:rPr lang="en-GB" dirty="0"/>
              <a:t>According to Pine and Gilmore (1998), customers remember experiences, not only products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9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visited El Prado with my family.</a:t>
            </a:r>
            <a:br>
              <a:rPr lang="en-GB" dirty="0"/>
            </a:br>
            <a:r>
              <a:rPr lang="en-GB" dirty="0"/>
              <a:t>The atmosphere was calm and comfortable, and we felt relaxed.</a:t>
            </a:r>
            <a:br>
              <a:rPr lang="en-GB" dirty="0"/>
            </a:br>
            <a:r>
              <a:rPr lang="en-GB" dirty="0"/>
              <a:t>We enjoyed spending time together and the food was good.</a:t>
            </a:r>
          </a:p>
          <a:p>
            <a:r>
              <a:rPr lang="en-GB" dirty="0"/>
              <a:t>The staff were polite and friendly, which made the visit pleasant.</a:t>
            </a:r>
            <a:br>
              <a:rPr lang="en-GB" dirty="0"/>
            </a:br>
            <a:r>
              <a:rPr lang="en-GB" dirty="0"/>
              <a:t>However, we waited quite a long time for the main course.</a:t>
            </a:r>
            <a:br>
              <a:rPr lang="en-GB" dirty="0"/>
            </a:br>
            <a:r>
              <a:rPr lang="en-GB" dirty="0"/>
              <a:t>This was not a big problem, but it made the meal a little longer than expected.</a:t>
            </a:r>
          </a:p>
          <a:p>
            <a:r>
              <a:rPr lang="en-GB" dirty="0"/>
              <a:t>Overall, the experience was positive, but the waiting time is something that could be improved.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693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FCAC6-9A5A-88EE-AA90-D75F59520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9F0C63-6377-7086-F7E8-0A2DA0F20B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077FE4-22F6-9D20-821A-4D98893F2B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were two small problems.</a:t>
            </a:r>
            <a:br>
              <a:rPr lang="en-GB" dirty="0"/>
            </a:br>
            <a:r>
              <a:rPr lang="en-GB" dirty="0"/>
              <a:t>First, the location is not very central.</a:t>
            </a:r>
            <a:br>
              <a:rPr lang="en-GB" dirty="0"/>
            </a:br>
            <a:r>
              <a:rPr lang="en-GB" dirty="0"/>
              <a:t>Second, we waited quite a long time for the main course.</a:t>
            </a:r>
            <a:br>
              <a:rPr lang="en-GB" dirty="0"/>
            </a:br>
            <a:r>
              <a:rPr lang="en-GB" dirty="0"/>
              <a:t>Some online reviews also mention waiting time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EBBCAA-56D2-5E86-B5F3-C9090E72C9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8313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D7A482-1F40-8FED-6EF7-60B639FED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1D910C-6B8A-CBD6-071D-32082FDBC3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63B624-8A70-03DE-3504-6ADCABD476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Cleanliness is very important in restaurants.</a:t>
            </a:r>
            <a:br>
              <a:rPr lang="en-GB" dirty="0"/>
            </a:br>
            <a:r>
              <a:rPr lang="en-GB" dirty="0"/>
              <a:t>El Prado has a Food Hygiene Rating of 5.</a:t>
            </a:r>
            <a:br>
              <a:rPr lang="en-GB" dirty="0"/>
            </a:br>
            <a:r>
              <a:rPr lang="en-GB" dirty="0"/>
              <a:t>This is the highest rating in the UK.</a:t>
            </a:r>
            <a:br>
              <a:rPr lang="en-GB" dirty="0"/>
            </a:br>
            <a:r>
              <a:rPr lang="en-GB" dirty="0"/>
              <a:t>It made me feel safe and confident about eating there.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1A0EE8-F452-F76C-5B8F-DFDC12C73C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3484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67790-2A00-F5DD-30DA-A11FBDF52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A136A7-9564-E24A-6F15-DACC6FF1F8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D4F6C8-19C4-EF73-12DC-8693500FE8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Overall, my experience at El Prado was positive.</a:t>
            </a:r>
            <a:br>
              <a:rPr lang="en-GB" dirty="0"/>
            </a:br>
            <a:r>
              <a:rPr lang="en-GB" dirty="0"/>
              <a:t>I would give the restaurant a rating of 4 out of 5.</a:t>
            </a:r>
            <a:br>
              <a:rPr lang="en-GB" dirty="0"/>
            </a:br>
            <a:r>
              <a:rPr lang="en-GB" dirty="0"/>
              <a:t>I would recommend it for family meals and special occasions.</a:t>
            </a:r>
            <a:br>
              <a:rPr lang="en-GB" dirty="0"/>
            </a:br>
            <a:r>
              <a:rPr lang="en-GB" dirty="0"/>
              <a:t>I would suggest planning extra time because service can sometimes be slow.</a:t>
            </a:r>
            <a:br>
              <a:rPr lang="en-GB" dirty="0"/>
            </a:br>
            <a:r>
              <a:rPr lang="en-GB"/>
              <a:t>This review could help other customers decide if they want to visit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9BAAA7-D9B7-FF2F-B245-484B84F8F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2425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9411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68F5AD-2E02-C671-49FC-C765F65A0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2E9AC4-E2CE-963F-58C1-2E708AEDE7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4D94A9-D7D3-1E1B-214E-963BBDD87E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909A71-4537-728A-BB16-BCA75C5C0D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021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EB3ADF-2DAC-8BCF-AE85-CF7010D911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6E3229-BA5B-C9A8-6859-AC9CFFDD69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5E2827-D5CA-923E-FC69-0AF0D1239A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6512E0-8E34-9ACF-EE06-2E02315D3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5EB07D3-876E-4CE3-BE97-1887ED6BB637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416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9996762E-98CA-45F3-8778-C77264B504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86106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68840" y="4723772"/>
            <a:ext cx="1708784" cy="1156332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accent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D510E1D-A8A6-4E4B-8055-B484B48533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5300" y="536574"/>
            <a:ext cx="7620000" cy="5784853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6BAFCD4-E08A-4CBF-B3C6-F99D6523EB03}"/>
              </a:ext>
            </a:extLst>
          </p:cNvPr>
          <p:cNvCxnSpPr>
            <a:cxnSpLocks/>
          </p:cNvCxnSpPr>
          <p:nvPr userDrawn="1"/>
        </p:nvCxnSpPr>
        <p:spPr>
          <a:xfrm flipH="1">
            <a:off x="9768840" y="5701668"/>
            <a:ext cx="2423161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8480" y="1122363"/>
            <a:ext cx="4446270" cy="2387600"/>
          </a:xfrm>
        </p:spPr>
        <p:txBody>
          <a:bodyPr rtlCol="0" anchor="t">
            <a:noAutofit/>
          </a:bodyPr>
          <a:lstStyle>
            <a:lvl1pPr algn="l">
              <a:defRPr sz="6600"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77D2B5-DEF8-4833-801A-DC6C2692B99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341358" y="4162298"/>
            <a:ext cx="1993392" cy="1993392"/>
          </a:xfrm>
          <a:noFill/>
        </p:spPr>
        <p:txBody>
          <a:bodyPr spcFirstLastPara="1" wrap="square" lIns="91440" tIns="45720" rIns="91440" bIns="45720" numCol="1" rtlCol="0">
            <a:prstTxWarp prst="textCircle">
              <a:avLst/>
            </a:prstTxWarp>
            <a:spAutoFit/>
          </a:bodyPr>
          <a:lstStyle>
            <a:lvl1pPr>
              <a:defRPr lang="en-US" sz="2000" b="0" cap="all" spc="0" baseline="0" dirty="0">
                <a:ln w="0"/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lvl="0" algn="ctr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EEDAD97A-3707-4927-B006-8E1F9FA7A1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03286" y="0"/>
            <a:ext cx="6588714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50" y="523875"/>
            <a:ext cx="3975802" cy="1514476"/>
          </a:xfrm>
        </p:spPr>
        <p:txBody>
          <a:bodyPr lIns="0" rIns="0" rtlCol="0" anchor="b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050" y="4662486"/>
            <a:ext cx="3975804" cy="1514476"/>
          </a:xfrm>
        </p:spPr>
        <p:txBody>
          <a:bodyPr lIns="0" rIns="0"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3A83D3B-4878-44A9-ADD4-00764E5E82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68718" y="523875"/>
            <a:ext cx="5657850" cy="5810250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FB9B857-A210-44D8-8C91-781E2B69B771}"/>
              </a:ext>
            </a:extLst>
          </p:cNvPr>
          <p:cNvCxnSpPr/>
          <p:nvPr userDrawn="1"/>
        </p:nvCxnSpPr>
        <p:spPr>
          <a:xfrm>
            <a:off x="1162050" y="2333625"/>
            <a:ext cx="0" cy="2000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4BED8496-5E7C-4C78-B8EF-9319D4BF8E1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80" y="768096"/>
            <a:ext cx="1856232" cy="1856232"/>
          </a:xfrm>
          <a:noFill/>
        </p:spPr>
        <p:txBody>
          <a:bodyPr spcFirstLastPara="1" wrap="square" lIns="91440" tIns="45720" rIns="91440" bIns="45720" numCol="1" rtlCol="0">
            <a:prstTxWarp prst="textCircle">
              <a:avLst/>
            </a:prstTxWarp>
            <a:spAutoFit/>
          </a:bodyPr>
          <a:lstStyle>
            <a:lvl1pPr>
              <a:defRPr lang="en-US" sz="2000" b="0" cap="all" spc="0" baseline="0" dirty="0">
                <a:ln w="0"/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lvl="0" algn="ctr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ree, nature, spring&#10;&#10;Description automatically generated">
            <a:extLst>
              <a:ext uri="{FF2B5EF4-FFF2-40B4-BE49-F238E27FC236}">
                <a16:creationId xmlns:a16="http://schemas.microsoft.com/office/drawing/2014/main" id="{560C5C7D-BBDC-415E-88A8-4BB8367C61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381000" y="381000"/>
            <a:ext cx="6858000" cy="609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4244" y="473869"/>
            <a:ext cx="4603750" cy="1226572"/>
          </a:xfrm>
        </p:spPr>
        <p:txBody>
          <a:bodyPr lIns="0" rtlCol="0" anchor="b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35800" y="2160591"/>
            <a:ext cx="4298950" cy="725701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35799" y="6356350"/>
            <a:ext cx="2772229" cy="365125"/>
          </a:xfrm>
        </p:spPr>
        <p:txBody>
          <a:bodyPr rtlCol="0"/>
          <a:lstStyle>
            <a:lvl1pPr algn="l"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36628" y="6356350"/>
            <a:ext cx="1317171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140FD9-A97C-40A2-A8B8-84D503A3C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6736" y="525463"/>
            <a:ext cx="4962526" cy="5807075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83CD18-0EF9-4AC6-87C8-0A5C8F9F2CA9}"/>
              </a:ext>
            </a:extLst>
          </p:cNvPr>
          <p:cNvCxnSpPr>
            <a:cxnSpLocks/>
          </p:cNvCxnSpPr>
          <p:nvPr userDrawn="1"/>
        </p:nvCxnSpPr>
        <p:spPr>
          <a:xfrm>
            <a:off x="6743700" y="1859273"/>
            <a:ext cx="0" cy="4360552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B506012-914F-463E-9582-CE719EAD470E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7035800" y="1859273"/>
            <a:ext cx="4298950" cy="334668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B07FC46-2A60-4E96-A309-C03E813082E8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035800" y="3271768"/>
            <a:ext cx="4298950" cy="725701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0CB8BDA-C60A-4110-9D29-E59BA67AAD0C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7035800" y="2970450"/>
            <a:ext cx="4298950" cy="334668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7DB6CAB0-C8FA-4599-AB8C-A2AEED800C6B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7035800" y="4382945"/>
            <a:ext cx="4298950" cy="725701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659D317-0B72-4047-84EB-EF154C96B979}"/>
              </a:ext>
            </a:extLst>
          </p:cNvPr>
          <p:cNvSpPr>
            <a:spLocks noGrp="1"/>
          </p:cNvSpPr>
          <p:nvPr>
            <p:ph type="body" idx="19"/>
          </p:nvPr>
        </p:nvSpPr>
        <p:spPr>
          <a:xfrm>
            <a:off x="7035800" y="4081627"/>
            <a:ext cx="4298950" cy="334668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802DCFFD-63E0-4E21-908F-7B3242F6AAB4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7035800" y="5494123"/>
            <a:ext cx="4298950" cy="725702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3A7E7A4C-470C-4831-907E-3338C5B817FD}"/>
              </a:ext>
            </a:extLst>
          </p:cNvPr>
          <p:cNvSpPr>
            <a:spLocks noGrp="1"/>
          </p:cNvSpPr>
          <p:nvPr>
            <p:ph type="body" idx="21"/>
          </p:nvPr>
        </p:nvSpPr>
        <p:spPr>
          <a:xfrm>
            <a:off x="7035800" y="5192805"/>
            <a:ext cx="4298950" cy="334668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81075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81075" y="4644390"/>
            <a:ext cx="1980000" cy="1490080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731025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2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0AEB661-858B-44C9-9484-E540E04AD36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731025" y="4644390"/>
            <a:ext cx="1980000" cy="1490080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480975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3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EAE0AB-74EC-4097-A534-A578F109793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480975" y="4644390"/>
            <a:ext cx="1980000" cy="1490080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FF934EF9-BF0B-4A73-8F03-1BA80EE0608B}"/>
              </a:ext>
            </a:extLst>
          </p:cNvPr>
          <p:cNvSpPr>
            <a:spLocks noGrp="1"/>
          </p:cNvSpPr>
          <p:nvPr>
            <p:ph sz="quarter" idx="46"/>
          </p:nvPr>
        </p:nvSpPr>
        <p:spPr>
          <a:xfrm>
            <a:off x="1227175" y="2209231"/>
            <a:ext cx="1487800" cy="1487801"/>
          </a:xfrm>
        </p:spPr>
        <p:txBody>
          <a:bodyPr rtlCol="0"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4182E807-0C2E-4BC5-BF7E-526F4625C96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84088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4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8B21E869-F893-4182-B4C9-9C6D4C1E709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84087" y="4644390"/>
            <a:ext cx="1980000" cy="1490080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23" name="Content Placeholder 15">
            <a:extLst>
              <a:ext uri="{FF2B5EF4-FFF2-40B4-BE49-F238E27FC236}">
                <a16:creationId xmlns:a16="http://schemas.microsoft.com/office/drawing/2014/main" id="{B86A7EE6-1FE6-48B5-8747-AB276F95128F}"/>
              </a:ext>
            </a:extLst>
          </p:cNvPr>
          <p:cNvSpPr>
            <a:spLocks noGrp="1"/>
          </p:cNvSpPr>
          <p:nvPr>
            <p:ph sz="quarter" idx="49"/>
          </p:nvPr>
        </p:nvSpPr>
        <p:spPr>
          <a:xfrm>
            <a:off x="3977125" y="2209231"/>
            <a:ext cx="1487800" cy="1487801"/>
          </a:xfrm>
        </p:spPr>
        <p:txBody>
          <a:bodyPr rtlCol="0"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4" name="Content Placeholder 15">
            <a:extLst>
              <a:ext uri="{FF2B5EF4-FFF2-40B4-BE49-F238E27FC236}">
                <a16:creationId xmlns:a16="http://schemas.microsoft.com/office/drawing/2014/main" id="{5C937C49-EB73-4979-B8CF-CACF0EA242DA}"/>
              </a:ext>
            </a:extLst>
          </p:cNvPr>
          <p:cNvSpPr>
            <a:spLocks noGrp="1"/>
          </p:cNvSpPr>
          <p:nvPr>
            <p:ph sz="quarter" idx="50"/>
          </p:nvPr>
        </p:nvSpPr>
        <p:spPr>
          <a:xfrm>
            <a:off x="6727075" y="2209231"/>
            <a:ext cx="1487800" cy="1487801"/>
          </a:xfrm>
        </p:spPr>
        <p:txBody>
          <a:bodyPr rtlCol="0"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5" name="Content Placeholder 15">
            <a:extLst>
              <a:ext uri="{FF2B5EF4-FFF2-40B4-BE49-F238E27FC236}">
                <a16:creationId xmlns:a16="http://schemas.microsoft.com/office/drawing/2014/main" id="{5B5AE825-32F0-4FF5-AD58-C846CFE482B5}"/>
              </a:ext>
            </a:extLst>
          </p:cNvPr>
          <p:cNvSpPr>
            <a:spLocks noGrp="1"/>
          </p:cNvSpPr>
          <p:nvPr>
            <p:ph sz="quarter" idx="51"/>
          </p:nvPr>
        </p:nvSpPr>
        <p:spPr>
          <a:xfrm>
            <a:off x="9430188" y="2209231"/>
            <a:ext cx="1487800" cy="1487801"/>
          </a:xfrm>
        </p:spPr>
        <p:txBody>
          <a:bodyPr rtlCol="0"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2FC193C-7F61-40CA-B97F-DE9D338DC965}"/>
              </a:ext>
            </a:extLst>
          </p:cNvPr>
          <p:cNvCxnSpPr>
            <a:cxnSpLocks/>
          </p:cNvCxnSpPr>
          <p:nvPr userDrawn="1"/>
        </p:nvCxnSpPr>
        <p:spPr>
          <a:xfrm>
            <a:off x="1513875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D86C94F-FF53-46BA-B125-57E5D572D064}"/>
              </a:ext>
            </a:extLst>
          </p:cNvPr>
          <p:cNvCxnSpPr>
            <a:cxnSpLocks/>
          </p:cNvCxnSpPr>
          <p:nvPr userDrawn="1"/>
        </p:nvCxnSpPr>
        <p:spPr>
          <a:xfrm>
            <a:off x="4248911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FC882BF-032B-4B67-AF3E-CF79FBCC4FD4}"/>
              </a:ext>
            </a:extLst>
          </p:cNvPr>
          <p:cNvCxnSpPr>
            <a:cxnSpLocks/>
          </p:cNvCxnSpPr>
          <p:nvPr userDrawn="1"/>
        </p:nvCxnSpPr>
        <p:spPr>
          <a:xfrm>
            <a:off x="6983947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5750C30-59A4-4345-B670-0030A6828B14}"/>
              </a:ext>
            </a:extLst>
          </p:cNvPr>
          <p:cNvCxnSpPr>
            <a:cxnSpLocks/>
          </p:cNvCxnSpPr>
          <p:nvPr userDrawn="1"/>
        </p:nvCxnSpPr>
        <p:spPr>
          <a:xfrm>
            <a:off x="9718983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3E2CAEA6-2840-4C2D-B6E2-A17A0A9F06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04800" cy="6858000"/>
          </a:xfrm>
          <a:prstGeom prst="rect">
            <a:avLst/>
          </a:prstGeom>
        </p:spPr>
      </p:pic>
      <p:pic>
        <p:nvPicPr>
          <p:cNvPr id="36" name="Picture 35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7C270418-FBBE-4523-812C-440495951DA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7200" y="0"/>
            <a:ext cx="304800" cy="6858000"/>
          </a:xfrm>
          <a:prstGeom prst="rect">
            <a:avLst/>
          </a:prstGeom>
        </p:spPr>
      </p:pic>
      <p:sp>
        <p:nvSpPr>
          <p:cNvPr id="37" name="Date Placeholder 3">
            <a:extLst>
              <a:ext uri="{FF2B5EF4-FFF2-40B4-BE49-F238E27FC236}">
                <a16:creationId xmlns:a16="http://schemas.microsoft.com/office/drawing/2014/main" id="{4F3022F7-3702-4466-9986-D2645E60F2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</p:spTree>
    <p:extLst>
      <p:ext uri="{BB962C8B-B14F-4D97-AF65-F5344CB8AC3E}">
        <p14:creationId xmlns:p14="http://schemas.microsoft.com/office/powerpoint/2010/main" val="2715236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ody of water with trees around it&#10;&#10;Description automatically generated with medium confidence">
            <a:extLst>
              <a:ext uri="{FF2B5EF4-FFF2-40B4-BE49-F238E27FC236}">
                <a16:creationId xmlns:a16="http://schemas.microsoft.com/office/drawing/2014/main" id="{4FA989F3-E380-4D92-BD33-21366C4663E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0" y="0"/>
            <a:ext cx="5029200" cy="6858000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97333B9-F523-4307-B469-F66B0C6E9D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038600" y="508000"/>
            <a:ext cx="4114800" cy="5842000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D42CD466-114C-48B9-82B3-DC830491B35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96500" y="2704606"/>
            <a:ext cx="25896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1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51758243-C023-46F4-AA0D-115263FADCF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96500" y="3128324"/>
            <a:ext cx="2589600" cy="861420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6CE54372-39E4-429B-909F-1B393078547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96500" y="4530478"/>
            <a:ext cx="25896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3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180615B5-AB0C-4460-96CC-11C15E7D74F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96500" y="4954196"/>
            <a:ext cx="2589600" cy="861420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09C3E351-39C7-4529-B6CD-B0EF6A4BB0D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05900" y="2704606"/>
            <a:ext cx="25896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2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0762CB53-1EBD-4B1E-8562-33910E88334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05900" y="3128324"/>
            <a:ext cx="2589600" cy="861420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7F9CB6CB-1D5E-4484-BDCC-67FDE981AA7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105900" y="4530478"/>
            <a:ext cx="25896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4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8229F1D8-00A2-407C-974C-4F22FE98AB1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105900" y="4954196"/>
            <a:ext cx="2589600" cy="861420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22" name="Date Placeholder 2">
            <a:extLst>
              <a:ext uri="{FF2B5EF4-FFF2-40B4-BE49-F238E27FC236}">
                <a16:creationId xmlns:a16="http://schemas.microsoft.com/office/drawing/2014/main" id="{7E9D7FB7-F0D3-47C2-95E6-B2D047FF23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C73EC134-FDBF-4113-B825-23125EE86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24" name="Slide Number Placeholder 4">
            <a:extLst>
              <a:ext uri="{FF2B5EF4-FFF2-40B4-BE49-F238E27FC236}">
                <a16:creationId xmlns:a16="http://schemas.microsoft.com/office/drawing/2014/main" id="{12C2DA51-699D-4FD6-9B2A-2FA0915C7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5800" y="473869"/>
            <a:ext cx="4603750" cy="1226572"/>
          </a:xfrm>
        </p:spPr>
        <p:txBody>
          <a:bodyPr rtlCol="0" anchor="b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5828" y="2468880"/>
            <a:ext cx="3888921" cy="725701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0C5C7D-BBDC-415E-88A8-4BB8367C61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58467" y="0"/>
            <a:ext cx="304268" cy="6858000"/>
          </a:xfrm>
          <a:prstGeom prst="rect">
            <a:avLst/>
          </a:prstGeom>
        </p:spPr>
      </p:pic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140FD9-A97C-40A2-A8B8-84D503A3C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358466" cy="6857999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83CD18-0EF9-4AC6-87C8-0A5C8F9F2CA9}"/>
              </a:ext>
            </a:extLst>
          </p:cNvPr>
          <p:cNvCxnSpPr>
            <a:cxnSpLocks/>
          </p:cNvCxnSpPr>
          <p:nvPr userDrawn="1"/>
        </p:nvCxnSpPr>
        <p:spPr>
          <a:xfrm>
            <a:off x="7256237" y="2928256"/>
            <a:ext cx="0" cy="696687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B506012-914F-463E-9582-CE719EAD470E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7117447" y="2468617"/>
            <a:ext cx="410028" cy="459639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1.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B07FC46-2A60-4E96-A309-C03E813082E8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445828" y="3808800"/>
            <a:ext cx="3888921" cy="725701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7DB6CAB0-C8FA-4599-AB8C-A2AEED800C6B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7445828" y="5101562"/>
            <a:ext cx="3888921" cy="725701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CE75E29-1E56-4BC2-9665-A103D29D944B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7117447" y="3808800"/>
            <a:ext cx="410028" cy="459639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2.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24A65D09-92B8-4044-9560-43DACBD6E367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7117447" y="5101562"/>
            <a:ext cx="410028" cy="459639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3.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AF3E8EA-AD86-4D53-99F2-514C73069694}"/>
              </a:ext>
            </a:extLst>
          </p:cNvPr>
          <p:cNvCxnSpPr>
            <a:cxnSpLocks/>
          </p:cNvCxnSpPr>
          <p:nvPr userDrawn="1"/>
        </p:nvCxnSpPr>
        <p:spPr>
          <a:xfrm>
            <a:off x="7256237" y="4268439"/>
            <a:ext cx="0" cy="696687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A21C585D-982F-4820-83DB-2EC69C5574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CF6BFE9E-EF76-481D-9C8A-7AB36DF5E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35799" y="6356350"/>
            <a:ext cx="2772229" cy="365125"/>
          </a:xfrm>
        </p:spPr>
        <p:txBody>
          <a:bodyPr rtlCol="0"/>
          <a:lstStyle>
            <a:lvl1pPr algn="l"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CD8FBCDE-F8D9-49DC-B34B-2D3463C50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36628" y="6356350"/>
            <a:ext cx="1317171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42456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9996762E-98CA-45F3-8778-C77264B504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01"/>
          <a:stretch/>
        </p:blipFill>
        <p:spPr>
          <a:xfrm>
            <a:off x="0" y="0"/>
            <a:ext cx="4446270" cy="6879772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6BAFCD4-E08A-4CBF-B3C6-F99D6523EB03}"/>
              </a:ext>
            </a:extLst>
          </p:cNvPr>
          <p:cNvCxnSpPr>
            <a:cxnSpLocks/>
          </p:cNvCxnSpPr>
          <p:nvPr userDrawn="1"/>
        </p:nvCxnSpPr>
        <p:spPr>
          <a:xfrm flipH="1">
            <a:off x="3752850" y="4047144"/>
            <a:ext cx="8439152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7DB9F2E2-2FA7-41DA-91AC-B4A535BFF534}"/>
              </a:ext>
            </a:extLst>
          </p:cNvPr>
          <p:cNvSpPr>
            <a:spLocks noGrp="1" noChangeAspect="1"/>
          </p:cNvSpPr>
          <p:nvPr>
            <p:ph type="body" sz="quarter" idx="14"/>
          </p:nvPr>
        </p:nvSpPr>
        <p:spPr>
          <a:xfrm>
            <a:off x="2542032" y="1033272"/>
            <a:ext cx="4690872" cy="4690872"/>
          </a:xfrm>
          <a:noFill/>
        </p:spPr>
        <p:txBody>
          <a:bodyPr spcFirstLastPara="1" wrap="square" lIns="91440" tIns="45720" rIns="91440" bIns="45720" numCol="1" rtlCol="0">
            <a:prstTxWarp prst="textCircle">
              <a:avLst/>
            </a:prstTxWarp>
            <a:spAutoFit/>
          </a:bodyPr>
          <a:lstStyle>
            <a:lvl1pPr>
              <a:defRPr lang="en-US" sz="3200" b="0" cap="all" spc="0" baseline="0" dirty="0">
                <a:ln w="0"/>
                <a:solidFill>
                  <a:schemeClr val="accent1">
                    <a:lumMod val="75000"/>
                    <a:alpha val="70000"/>
                  </a:schemeClr>
                </a:solidFill>
              </a:defRPr>
            </a:lvl1pPr>
          </a:lstStyle>
          <a:p>
            <a:pPr marL="0" lvl="0" algn="ctr" rt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8558" y="2171699"/>
            <a:ext cx="7581900" cy="1681163"/>
          </a:xfrm>
        </p:spPr>
        <p:txBody>
          <a:bodyPr rtlCol="0" anchor="b">
            <a:noAutofit/>
          </a:bodyPr>
          <a:lstStyle>
            <a:lvl1pPr algn="l">
              <a:defRPr sz="66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8088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E72A4962-4D36-46EC-8ABF-17FD991808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2230D65-DB5A-4BE3-9C4F-2537D5FDECB5}"/>
              </a:ext>
            </a:extLst>
          </p:cNvPr>
          <p:cNvSpPr/>
          <p:nvPr userDrawn="1"/>
        </p:nvSpPr>
        <p:spPr>
          <a:xfrm>
            <a:off x="304800" y="365125"/>
            <a:ext cx="11582400" cy="6127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35605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356050" y="4644390"/>
            <a:ext cx="1980000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0600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2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0AEB661-858B-44C9-9484-E540E04AD36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106000" y="4644390"/>
            <a:ext cx="1980000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855950" y="3971432"/>
            <a:ext cx="198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3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EAE0AB-74EC-4097-A534-A578F109793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855950" y="4644390"/>
            <a:ext cx="1980000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FF934EF9-BF0B-4A73-8F03-1BA80EE0608B}"/>
              </a:ext>
            </a:extLst>
          </p:cNvPr>
          <p:cNvSpPr>
            <a:spLocks noGrp="1"/>
          </p:cNvSpPr>
          <p:nvPr>
            <p:ph sz="quarter" idx="46"/>
          </p:nvPr>
        </p:nvSpPr>
        <p:spPr>
          <a:xfrm>
            <a:off x="2602150" y="2209231"/>
            <a:ext cx="1487800" cy="1487801"/>
          </a:xfrm>
        </p:spPr>
        <p:txBody>
          <a:bodyPr rtlCol="0"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Content Placeholder 15">
            <a:extLst>
              <a:ext uri="{FF2B5EF4-FFF2-40B4-BE49-F238E27FC236}">
                <a16:creationId xmlns:a16="http://schemas.microsoft.com/office/drawing/2014/main" id="{B86A7EE6-1FE6-48B5-8747-AB276F95128F}"/>
              </a:ext>
            </a:extLst>
          </p:cNvPr>
          <p:cNvSpPr>
            <a:spLocks noGrp="1"/>
          </p:cNvSpPr>
          <p:nvPr>
            <p:ph sz="quarter" idx="49"/>
          </p:nvPr>
        </p:nvSpPr>
        <p:spPr>
          <a:xfrm>
            <a:off x="5352100" y="2209231"/>
            <a:ext cx="1487800" cy="1487801"/>
          </a:xfrm>
        </p:spPr>
        <p:txBody>
          <a:bodyPr rtlCol="0"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4" name="Content Placeholder 15">
            <a:extLst>
              <a:ext uri="{FF2B5EF4-FFF2-40B4-BE49-F238E27FC236}">
                <a16:creationId xmlns:a16="http://schemas.microsoft.com/office/drawing/2014/main" id="{5C937C49-EB73-4979-B8CF-CACF0EA242DA}"/>
              </a:ext>
            </a:extLst>
          </p:cNvPr>
          <p:cNvSpPr>
            <a:spLocks noGrp="1"/>
          </p:cNvSpPr>
          <p:nvPr>
            <p:ph sz="quarter" idx="50"/>
          </p:nvPr>
        </p:nvSpPr>
        <p:spPr>
          <a:xfrm>
            <a:off x="8102050" y="2209231"/>
            <a:ext cx="1487800" cy="1487801"/>
          </a:xfrm>
        </p:spPr>
        <p:txBody>
          <a:bodyPr rtlCol="0"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2FC193C-7F61-40CA-B97F-DE9D338DC965}"/>
              </a:ext>
            </a:extLst>
          </p:cNvPr>
          <p:cNvCxnSpPr>
            <a:cxnSpLocks/>
          </p:cNvCxnSpPr>
          <p:nvPr userDrawn="1"/>
        </p:nvCxnSpPr>
        <p:spPr>
          <a:xfrm>
            <a:off x="2888850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D86C94F-FF53-46BA-B125-57E5D572D064}"/>
              </a:ext>
            </a:extLst>
          </p:cNvPr>
          <p:cNvCxnSpPr>
            <a:cxnSpLocks/>
          </p:cNvCxnSpPr>
          <p:nvPr userDrawn="1"/>
        </p:nvCxnSpPr>
        <p:spPr>
          <a:xfrm>
            <a:off x="5638800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FC882BF-032B-4B67-AF3E-CF79FBCC4FD4}"/>
              </a:ext>
            </a:extLst>
          </p:cNvPr>
          <p:cNvCxnSpPr>
            <a:cxnSpLocks/>
          </p:cNvCxnSpPr>
          <p:nvPr userDrawn="1"/>
        </p:nvCxnSpPr>
        <p:spPr>
          <a:xfrm>
            <a:off x="8358922" y="3712844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ooter Placeholder 5">
            <a:extLst>
              <a:ext uri="{FF2B5EF4-FFF2-40B4-BE49-F238E27FC236}">
                <a16:creationId xmlns:a16="http://schemas.microsoft.com/office/drawing/2014/main" id="{148E808A-AB67-4B52-B35C-7487342F4AD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7865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29" name="Slide Number Placeholder 6">
            <a:extLst>
              <a:ext uri="{FF2B5EF4-FFF2-40B4-BE49-F238E27FC236}">
                <a16:creationId xmlns:a16="http://schemas.microsoft.com/office/drawing/2014/main" id="{88B2564D-D1B9-47FE-9DC9-1BB5316148C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497865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31" name="Date Placeholder 3">
            <a:extLst>
              <a:ext uri="{FF2B5EF4-FFF2-40B4-BE49-F238E27FC236}">
                <a16:creationId xmlns:a16="http://schemas.microsoft.com/office/drawing/2014/main" id="{E250C28C-FA72-4324-9DA9-3AE75077DB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978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</p:spTree>
    <p:extLst>
      <p:ext uri="{BB962C8B-B14F-4D97-AF65-F5344CB8AC3E}">
        <p14:creationId xmlns:p14="http://schemas.microsoft.com/office/powerpoint/2010/main" val="1558022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s with 2 pictur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60C5C7D-BBDC-415E-88A8-4BB8367C61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39025" y="0"/>
            <a:ext cx="475297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3869"/>
            <a:ext cx="4603750" cy="1226572"/>
          </a:xfrm>
        </p:spPr>
        <p:txBody>
          <a:bodyPr rtlCol="0" anchor="b">
            <a:normAutofit/>
          </a:bodyPr>
          <a:lstStyle>
            <a:lvl1pPr>
              <a:defRPr sz="4400"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71900" y="2260384"/>
            <a:ext cx="2838444" cy="1226572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140FD9-A97C-40A2-A8B8-84D503A3C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23213" y="525463"/>
            <a:ext cx="3784599" cy="2629175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83CD18-0EF9-4AC6-87C8-0A5C8F9F2CA9}"/>
              </a:ext>
            </a:extLst>
          </p:cNvPr>
          <p:cNvCxnSpPr>
            <a:cxnSpLocks/>
          </p:cNvCxnSpPr>
          <p:nvPr userDrawn="1"/>
        </p:nvCxnSpPr>
        <p:spPr>
          <a:xfrm>
            <a:off x="947991" y="3459082"/>
            <a:ext cx="566928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B506012-914F-463E-9582-CE719EAD470E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857251" y="2260384"/>
            <a:ext cx="2381245" cy="524308"/>
          </a:xfrm>
        </p:spPr>
        <p:txBody>
          <a:bodyPr rtlCol="0">
            <a:no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B07FC46-2A60-4E96-A309-C03E813082E8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3771900" y="3652757"/>
            <a:ext cx="2838444" cy="1226572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0CB8BDA-C60A-4110-9D29-E59BA67AAD0C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857251" y="3652757"/>
            <a:ext cx="2381245" cy="524308"/>
          </a:xfrm>
        </p:spPr>
        <p:txBody>
          <a:bodyPr rtlCol="0">
            <a:no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7DB6CAB0-C8FA-4599-AB8C-A2AEED800C6B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3771900" y="5054655"/>
            <a:ext cx="2838444" cy="1226572"/>
          </a:xfrm>
        </p:spPr>
        <p:txBody>
          <a:bodyPr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659D317-0B72-4047-84EB-EF154C96B979}"/>
              </a:ext>
            </a:extLst>
          </p:cNvPr>
          <p:cNvSpPr>
            <a:spLocks noGrp="1"/>
          </p:cNvSpPr>
          <p:nvPr>
            <p:ph type="body" idx="19"/>
          </p:nvPr>
        </p:nvSpPr>
        <p:spPr>
          <a:xfrm>
            <a:off x="857251" y="5054655"/>
            <a:ext cx="2381245" cy="524308"/>
          </a:xfrm>
        </p:spPr>
        <p:txBody>
          <a:bodyPr rtlCol="0">
            <a:noAutofit/>
          </a:bodyPr>
          <a:lstStyle>
            <a:lvl1pPr marL="0" indent="0">
              <a:buNone/>
              <a:defRPr sz="280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6" name="Picture Placeholder 11">
            <a:extLst>
              <a:ext uri="{FF2B5EF4-FFF2-40B4-BE49-F238E27FC236}">
                <a16:creationId xmlns:a16="http://schemas.microsoft.com/office/drawing/2014/main" id="{974B9287-7FD2-4AE5-BA59-7B3E9C8B5FC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7923213" y="3632600"/>
            <a:ext cx="3784599" cy="2629175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0A735-5706-4C08-8345-E542A71DCF4C}"/>
              </a:ext>
            </a:extLst>
          </p:cNvPr>
          <p:cNvCxnSpPr>
            <a:cxnSpLocks/>
          </p:cNvCxnSpPr>
          <p:nvPr userDrawn="1"/>
        </p:nvCxnSpPr>
        <p:spPr>
          <a:xfrm>
            <a:off x="947991" y="4873016"/>
            <a:ext cx="566928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029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ullet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E72A4962-4D36-46EC-8ABF-17FD991808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2230D65-DB5A-4BE3-9C4F-2537D5FDECB5}"/>
              </a:ext>
            </a:extLst>
          </p:cNvPr>
          <p:cNvSpPr/>
          <p:nvPr userDrawn="1"/>
        </p:nvSpPr>
        <p:spPr>
          <a:xfrm>
            <a:off x="1099958" y="2719393"/>
            <a:ext cx="3073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547229" y="3106128"/>
            <a:ext cx="2178858" cy="745593"/>
          </a:xfrm>
        </p:spPr>
        <p:txBody>
          <a:bodyPr rtlCol="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547229" y="4333045"/>
            <a:ext cx="2178858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2FC193C-7F61-40CA-B97F-DE9D338DC965}"/>
              </a:ext>
            </a:extLst>
          </p:cNvPr>
          <p:cNvCxnSpPr>
            <a:cxnSpLocks/>
          </p:cNvCxnSpPr>
          <p:nvPr userDrawn="1"/>
        </p:nvCxnSpPr>
        <p:spPr>
          <a:xfrm>
            <a:off x="2179458" y="4036859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0A93A97B-BCBE-41A6-8F7C-75F49A3E9414}"/>
              </a:ext>
            </a:extLst>
          </p:cNvPr>
          <p:cNvSpPr/>
          <p:nvPr userDrawn="1"/>
        </p:nvSpPr>
        <p:spPr>
          <a:xfrm>
            <a:off x="8043609" y="2719393"/>
            <a:ext cx="3073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C740CCCA-3569-463C-B2AC-A5A7F0D4978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490880" y="3106128"/>
            <a:ext cx="2178858" cy="745593"/>
          </a:xfrm>
        </p:spPr>
        <p:txBody>
          <a:bodyPr rtlCol="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1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F8CE8B97-7C16-44A0-BFB9-F96C5984325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490880" y="4333045"/>
            <a:ext cx="2178858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E2C4107-B380-4B54-A179-81B6EE4FE61C}"/>
              </a:ext>
            </a:extLst>
          </p:cNvPr>
          <p:cNvCxnSpPr>
            <a:cxnSpLocks/>
          </p:cNvCxnSpPr>
          <p:nvPr userDrawn="1"/>
        </p:nvCxnSpPr>
        <p:spPr>
          <a:xfrm>
            <a:off x="9123109" y="4036859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F1DCE194-0C0A-4B39-AC60-F38FF6DF9302}"/>
              </a:ext>
            </a:extLst>
          </p:cNvPr>
          <p:cNvSpPr/>
          <p:nvPr userDrawn="1"/>
        </p:nvSpPr>
        <p:spPr>
          <a:xfrm>
            <a:off x="4559300" y="2719393"/>
            <a:ext cx="3073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89436B85-0AC5-4B9C-991F-09BD4B25D6D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006571" y="3106128"/>
            <a:ext cx="2178858" cy="745593"/>
          </a:xfrm>
        </p:spPr>
        <p:txBody>
          <a:bodyPr rtlCol="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1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A5815370-788B-420F-8599-14DD0C007C0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006571" y="4333045"/>
            <a:ext cx="2178858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B9BE1E5-4A83-4CB5-9052-BC1A7677D705}"/>
              </a:ext>
            </a:extLst>
          </p:cNvPr>
          <p:cNvCxnSpPr>
            <a:cxnSpLocks/>
          </p:cNvCxnSpPr>
          <p:nvPr userDrawn="1"/>
        </p:nvCxnSpPr>
        <p:spPr>
          <a:xfrm>
            <a:off x="5638800" y="4036859"/>
            <a:ext cx="914400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Date Placeholder 2">
            <a:extLst>
              <a:ext uri="{FF2B5EF4-FFF2-40B4-BE49-F238E27FC236}">
                <a16:creationId xmlns:a16="http://schemas.microsoft.com/office/drawing/2014/main" id="{C3697011-E6CC-4901-995E-295A6B2A1F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36" name="Footer Placeholder 3">
            <a:extLst>
              <a:ext uri="{FF2B5EF4-FFF2-40B4-BE49-F238E27FC236}">
                <a16:creationId xmlns:a16="http://schemas.microsoft.com/office/drawing/2014/main" id="{EA6FBB3A-E08E-4C9D-A6BC-A44376293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37" name="Slide Number Placeholder 4">
            <a:extLst>
              <a:ext uri="{FF2B5EF4-FFF2-40B4-BE49-F238E27FC236}">
                <a16:creationId xmlns:a16="http://schemas.microsoft.com/office/drawing/2014/main" id="{741F3B34-2439-43D5-886C-2652B0BFD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92051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B4CF7930-2AA6-47D6-A0F2-438A1BDA76F6}"/>
              </a:ext>
            </a:extLst>
          </p:cNvPr>
          <p:cNvSpPr/>
          <p:nvPr userDrawn="1"/>
        </p:nvSpPr>
        <p:spPr>
          <a:xfrm>
            <a:off x="7551735" y="0"/>
            <a:ext cx="464026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75779ED-1BC5-487B-8B42-16D736E7AD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47467" y="0"/>
            <a:ext cx="304268" cy="6858000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E5BF40A6-F21A-4A84-8F8C-11A4BBCD9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050" y="4347256"/>
            <a:ext cx="3975804" cy="1829706"/>
          </a:xfrm>
        </p:spPr>
        <p:txBody>
          <a:bodyPr lIns="0" rIns="0"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DCCE84A-20A5-4E69-9CF9-78FA30B351AC}"/>
              </a:ext>
            </a:extLst>
          </p:cNvPr>
          <p:cNvCxnSpPr>
            <a:cxnSpLocks/>
          </p:cNvCxnSpPr>
          <p:nvPr userDrawn="1"/>
        </p:nvCxnSpPr>
        <p:spPr>
          <a:xfrm>
            <a:off x="1162050" y="2333625"/>
            <a:ext cx="0" cy="1291318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A7D45E80-A572-4F1F-A6DC-46C7E86A6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49" y="523875"/>
            <a:ext cx="4514849" cy="1514476"/>
          </a:xfrm>
        </p:spPr>
        <p:txBody>
          <a:bodyPr lIns="0" rIns="0" rtlCol="0"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4EEF521D-CBF5-4B15-9226-23563A8C3A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61346" y="3956731"/>
            <a:ext cx="3975804" cy="390525"/>
          </a:xfrm>
        </p:spPr>
        <p:txBody>
          <a:bodyPr lIns="0" rtlCol="0">
            <a:noAutofit/>
          </a:bodyPr>
          <a:lstStyle>
            <a:lvl1pPr marL="0" indent="0">
              <a:buNone/>
              <a:defRPr sz="1200" b="1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85B4523-BC07-42A3-8A4D-5E2D9CAE0DA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7920887" y="2856735"/>
            <a:ext cx="3902664" cy="712731"/>
          </a:xfrm>
        </p:spPr>
        <p:txBody>
          <a:bodyPr lIns="0" rIns="0"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534AB7F6-3491-4274-B3F2-F871EFB720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920183" y="2542410"/>
            <a:ext cx="3902664" cy="390525"/>
          </a:xfrm>
        </p:spPr>
        <p:txBody>
          <a:bodyPr lIns="0" rtlCol="0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4B1BC6A9-C15F-4476-80D3-8E9A9A98B2F9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7920887" y="4162990"/>
            <a:ext cx="3902664" cy="712731"/>
          </a:xfrm>
        </p:spPr>
        <p:txBody>
          <a:bodyPr lIns="0" rIns="0"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Text Placeholder 22">
            <a:extLst>
              <a:ext uri="{FF2B5EF4-FFF2-40B4-BE49-F238E27FC236}">
                <a16:creationId xmlns:a16="http://schemas.microsoft.com/office/drawing/2014/main" id="{99021676-27CC-4430-A253-24147747F4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20183" y="3848665"/>
            <a:ext cx="3902664" cy="390525"/>
          </a:xfrm>
        </p:spPr>
        <p:txBody>
          <a:bodyPr lIns="0" rtlCol="0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9CDFC7FE-62FA-4943-BCDD-808A7ABBF21F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7920887" y="5469245"/>
            <a:ext cx="3902664" cy="712731"/>
          </a:xfrm>
        </p:spPr>
        <p:txBody>
          <a:bodyPr lIns="0" rIns="0"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2">
            <a:extLst>
              <a:ext uri="{FF2B5EF4-FFF2-40B4-BE49-F238E27FC236}">
                <a16:creationId xmlns:a16="http://schemas.microsoft.com/office/drawing/2014/main" id="{F0CD399E-155D-416D-8EF4-4190995DC16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20183" y="5154920"/>
            <a:ext cx="3902664" cy="390525"/>
          </a:xfrm>
        </p:spPr>
        <p:txBody>
          <a:bodyPr lIns="0" rtlCol="0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4" name="Text Placeholder 22">
            <a:extLst>
              <a:ext uri="{FF2B5EF4-FFF2-40B4-BE49-F238E27FC236}">
                <a16:creationId xmlns:a16="http://schemas.microsoft.com/office/drawing/2014/main" id="{34648533-B8C6-451A-A70F-831EBFABA61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920184" y="1652142"/>
            <a:ext cx="3902664" cy="390525"/>
          </a:xfrm>
        </p:spPr>
        <p:txBody>
          <a:bodyPr lIns="0" rtlCol="0">
            <a:noAutofit/>
          </a:bodyPr>
          <a:lstStyle>
            <a:lvl1pPr marL="0" indent="0" algn="ctr"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eti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DDABA0-16CE-4E19-BE69-D9B7A7E49D8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42517" y="1599947"/>
            <a:ext cx="1706965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cap="none" spc="0" baseline="0">
                <a:solidFill>
                  <a:schemeClr val="accent4">
                    <a:lumMod val="20000"/>
                    <a:lumOff val="80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9EFF9B48-1E60-4470-A40A-EA2726265BE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42517" y="5468790"/>
            <a:ext cx="1706965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cap="none" spc="0" baseline="0">
                <a:solidFill>
                  <a:schemeClr val="accent4">
                    <a:lumMod val="20000"/>
                    <a:lumOff val="80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2886CA7A-CC77-44B3-A1CA-BBA33F221C4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46329" y="3528829"/>
            <a:ext cx="1380681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cap="none" spc="0" baseline="0">
                <a:solidFill>
                  <a:schemeClr val="accent4">
                    <a:lumMod val="20000"/>
                    <a:lumOff val="80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132A9FB-F78E-4979-8041-C3FA3A93D8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38732" y="2378452"/>
            <a:ext cx="1183179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2A01AEF9-4E0C-4384-AAB1-9B179A8791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175224" y="4459860"/>
            <a:ext cx="1183179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08B5B546-0DF9-45E4-A795-FE967C5ECD4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37747" y="4634331"/>
            <a:ext cx="1183179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B68C7EB3-2B31-41FF-89E8-F0EBD766217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52714" y="4321788"/>
            <a:ext cx="1183179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66C27F8B-B209-493E-BAB8-FDDE2157DB0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801857" y="5195673"/>
            <a:ext cx="1183179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cap="none" spc="0" baseline="0">
                <a:solidFill>
                  <a:schemeClr val="accent1">
                    <a:lumMod val="90000"/>
                  </a:schemeClr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884BDCF5-6254-4805-96B8-A31EE31D46E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364990" y="3528829"/>
            <a:ext cx="1393863" cy="49202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cap="none" spc="0" baseline="0">
                <a:solidFill>
                  <a:schemeClr val="accent4">
                    <a:lumMod val="20000"/>
                    <a:lumOff val="80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E963DDA-51A3-4DBA-B9AB-9476FA302735}"/>
              </a:ext>
            </a:extLst>
          </p:cNvPr>
          <p:cNvCxnSpPr>
            <a:cxnSpLocks/>
          </p:cNvCxnSpPr>
          <p:nvPr userDrawn="1"/>
        </p:nvCxnSpPr>
        <p:spPr>
          <a:xfrm>
            <a:off x="3762680" y="3774842"/>
            <a:ext cx="4683649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DCA1E21-932F-47C4-A095-3D682884EC3F}"/>
              </a:ext>
            </a:extLst>
          </p:cNvPr>
          <p:cNvCxnSpPr>
            <a:cxnSpLocks/>
          </p:cNvCxnSpPr>
          <p:nvPr userDrawn="1"/>
        </p:nvCxnSpPr>
        <p:spPr>
          <a:xfrm flipV="1">
            <a:off x="6096000" y="2091972"/>
            <a:ext cx="4678" cy="3376818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8A636DFD-D98E-4314-BD69-68D2528C01D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758897" y="2169263"/>
            <a:ext cx="1706965" cy="1048575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cap="none" spc="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Click to add name</a:t>
            </a:r>
          </a:p>
        </p:txBody>
      </p:sp>
      <p:pic>
        <p:nvPicPr>
          <p:cNvPr id="4" name="Picture 3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7036201C-6A4F-4D68-A5F0-E6E149C82E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04800" cy="6858000"/>
          </a:xfrm>
          <a:prstGeom prst="rect">
            <a:avLst/>
          </a:prstGeom>
        </p:spPr>
      </p:pic>
      <p:pic>
        <p:nvPicPr>
          <p:cNvPr id="5" name="Picture 4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1FDEBCE5-FECF-4290-856D-FCF83DC52E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7200" y="0"/>
            <a:ext cx="304800" cy="6858000"/>
          </a:xfrm>
          <a:prstGeom prst="rect">
            <a:avLst/>
          </a:prstGeom>
        </p:spPr>
      </p:pic>
      <p:sp>
        <p:nvSpPr>
          <p:cNvPr id="29" name="Date Placeholder 2">
            <a:extLst>
              <a:ext uri="{FF2B5EF4-FFF2-40B4-BE49-F238E27FC236}">
                <a16:creationId xmlns:a16="http://schemas.microsoft.com/office/drawing/2014/main" id="{84F6DC17-DADB-40C5-8E7F-38D27EF3BB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30" name="Footer Placeholder 3">
            <a:extLst>
              <a:ext uri="{FF2B5EF4-FFF2-40B4-BE49-F238E27FC236}">
                <a16:creationId xmlns:a16="http://schemas.microsoft.com/office/drawing/2014/main" id="{14F47C4C-5E74-433D-AB6E-745852380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31" name="Slide Number Placeholder 4">
            <a:extLst>
              <a:ext uri="{FF2B5EF4-FFF2-40B4-BE49-F238E27FC236}">
                <a16:creationId xmlns:a16="http://schemas.microsoft.com/office/drawing/2014/main" id="{7A9C981C-6AC9-4F33-9E4B-D1117A823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7803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A395641-1C03-493E-ACE5-E9354716EF89}"/>
              </a:ext>
            </a:extLst>
          </p:cNvPr>
          <p:cNvCxnSpPr>
            <a:cxnSpLocks/>
          </p:cNvCxnSpPr>
          <p:nvPr userDrawn="1"/>
        </p:nvCxnSpPr>
        <p:spPr>
          <a:xfrm>
            <a:off x="1295400" y="3012972"/>
            <a:ext cx="96012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3B699B4-D7C4-43CC-AC50-5547F9C3C6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463675"/>
            <a:ext cx="10515600" cy="365125"/>
          </a:xfrm>
        </p:spPr>
        <p:txBody>
          <a:bodyPr rtlCol="0"/>
          <a:lstStyle>
            <a:lvl1pPr marL="0" indent="0" algn="ctr">
              <a:buNone/>
              <a:defRPr lang="en-US" sz="2000" kern="1200" dirty="0" smtClean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accent3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7DCCF6F7-DBE5-45B0-9C0D-6E34E9D9AE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76350" y="2647722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January</a:t>
            </a:r>
          </a:p>
        </p:txBody>
      </p:sp>
      <p:sp>
        <p:nvSpPr>
          <p:cNvPr id="26" name="Text Placeholder 23">
            <a:extLst>
              <a:ext uri="{FF2B5EF4-FFF2-40B4-BE49-F238E27FC236}">
                <a16:creationId xmlns:a16="http://schemas.microsoft.com/office/drawing/2014/main" id="{D7EF43C7-231B-47B6-9B8E-A499BF6E79E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844927" y="2647722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February</a:t>
            </a:r>
          </a:p>
        </p:txBody>
      </p:sp>
      <p:sp>
        <p:nvSpPr>
          <p:cNvPr id="27" name="Text Placeholder 23">
            <a:extLst>
              <a:ext uri="{FF2B5EF4-FFF2-40B4-BE49-F238E27FC236}">
                <a16:creationId xmlns:a16="http://schemas.microsoft.com/office/drawing/2014/main" id="{1976C642-2512-45C1-AC66-B501FB870F7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13504" y="2647722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March</a:t>
            </a:r>
          </a:p>
        </p:txBody>
      </p:sp>
      <p:sp>
        <p:nvSpPr>
          <p:cNvPr id="28" name="Text Placeholder 23">
            <a:extLst>
              <a:ext uri="{FF2B5EF4-FFF2-40B4-BE49-F238E27FC236}">
                <a16:creationId xmlns:a16="http://schemas.microsoft.com/office/drawing/2014/main" id="{9947EF49-FB58-4C6A-8C0A-D2D680B7A86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82081" y="2647722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April</a:t>
            </a:r>
          </a:p>
        </p:txBody>
      </p:sp>
      <p:sp>
        <p:nvSpPr>
          <p:cNvPr id="29" name="Text Placeholder 23">
            <a:extLst>
              <a:ext uri="{FF2B5EF4-FFF2-40B4-BE49-F238E27FC236}">
                <a16:creationId xmlns:a16="http://schemas.microsoft.com/office/drawing/2014/main" id="{9C7C07AF-3FF2-44C6-9D32-B57CEE6E12A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130121" y="2647722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June</a:t>
            </a:r>
          </a:p>
        </p:txBody>
      </p:sp>
      <p:sp>
        <p:nvSpPr>
          <p:cNvPr id="30" name="Text Placeholder 23">
            <a:extLst>
              <a:ext uri="{FF2B5EF4-FFF2-40B4-BE49-F238E27FC236}">
                <a16:creationId xmlns:a16="http://schemas.microsoft.com/office/drawing/2014/main" id="{08859D92-084B-4AAC-A35E-9997F82C509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50658" y="2647722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May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99D4720-091C-4EB1-BC99-606EB7793472}"/>
              </a:ext>
            </a:extLst>
          </p:cNvPr>
          <p:cNvCxnSpPr>
            <a:cxnSpLocks/>
          </p:cNvCxnSpPr>
          <p:nvPr userDrawn="1"/>
        </p:nvCxnSpPr>
        <p:spPr>
          <a:xfrm>
            <a:off x="1295400" y="5070508"/>
            <a:ext cx="96012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Placeholder 23">
            <a:extLst>
              <a:ext uri="{FF2B5EF4-FFF2-40B4-BE49-F238E27FC236}">
                <a16:creationId xmlns:a16="http://schemas.microsoft.com/office/drawing/2014/main" id="{A88A27CA-6841-483D-BB86-43C77BB6A0C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276350" y="4705258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July</a:t>
            </a:r>
          </a:p>
        </p:txBody>
      </p:sp>
      <p:sp>
        <p:nvSpPr>
          <p:cNvPr id="33" name="Text Placeholder 23">
            <a:extLst>
              <a:ext uri="{FF2B5EF4-FFF2-40B4-BE49-F238E27FC236}">
                <a16:creationId xmlns:a16="http://schemas.microsoft.com/office/drawing/2014/main" id="{68ED6D85-DDFA-46B4-BA5A-892D7ED6CB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844927" y="4705258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August</a:t>
            </a:r>
          </a:p>
        </p:txBody>
      </p:sp>
      <p:sp>
        <p:nvSpPr>
          <p:cNvPr id="34" name="Text Placeholder 23">
            <a:extLst>
              <a:ext uri="{FF2B5EF4-FFF2-40B4-BE49-F238E27FC236}">
                <a16:creationId xmlns:a16="http://schemas.microsoft.com/office/drawing/2014/main" id="{D248DAEC-4E3D-4A0E-8EE4-64C5E833720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3504" y="4705258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September</a:t>
            </a:r>
          </a:p>
        </p:txBody>
      </p:sp>
      <p:sp>
        <p:nvSpPr>
          <p:cNvPr id="35" name="Text Placeholder 23">
            <a:extLst>
              <a:ext uri="{FF2B5EF4-FFF2-40B4-BE49-F238E27FC236}">
                <a16:creationId xmlns:a16="http://schemas.microsoft.com/office/drawing/2014/main" id="{BE3E7173-46E0-4647-AF6E-3D3F923D70D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82081" y="4705258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October</a:t>
            </a:r>
          </a:p>
        </p:txBody>
      </p:sp>
      <p:sp>
        <p:nvSpPr>
          <p:cNvPr id="36" name="Text Placeholder 23">
            <a:extLst>
              <a:ext uri="{FF2B5EF4-FFF2-40B4-BE49-F238E27FC236}">
                <a16:creationId xmlns:a16="http://schemas.microsoft.com/office/drawing/2014/main" id="{383EE998-C462-4F32-BF67-164C6CB58F5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30121" y="4705258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December</a:t>
            </a:r>
          </a:p>
        </p:txBody>
      </p:sp>
      <p:sp>
        <p:nvSpPr>
          <p:cNvPr id="37" name="Text Placeholder 23">
            <a:extLst>
              <a:ext uri="{FF2B5EF4-FFF2-40B4-BE49-F238E27FC236}">
                <a16:creationId xmlns:a16="http://schemas.microsoft.com/office/drawing/2014/main" id="{2A189DDD-670F-46A8-8840-E981413F434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50658" y="4705258"/>
            <a:ext cx="1725930" cy="365114"/>
          </a:xfrm>
        </p:spPr>
        <p:txBody>
          <a:bodyPr rtlCol="0">
            <a:noAutofit/>
          </a:bodyPr>
          <a:lstStyle>
            <a:lvl1pPr marL="0" indent="0" algn="ctr">
              <a:buNone/>
              <a:defRPr lang="en-US" sz="1400" kern="1200" dirty="0" smtClean="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rtl="0"/>
            <a:r>
              <a:rPr lang="en-GB" noProof="0"/>
              <a:t>November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540CE67A-DD2D-46B5-B05E-82306D2FCB0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618463" y="3119254"/>
            <a:ext cx="2178858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BB6DC8F1-E86C-4CDB-9265-94B50CFEF99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324194" y="3119254"/>
            <a:ext cx="2178858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75CE6662-3A66-45A1-9FCC-9BBA8BE55B1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755617" y="5176789"/>
            <a:ext cx="2178858" cy="1116118"/>
          </a:xfrm>
        </p:spPr>
        <p:txBody>
          <a:bodyPr rtlCol="0">
            <a:normAutofit/>
          </a:bodyPr>
          <a:lstStyle>
            <a:lvl1pPr marL="0" indent="0" algn="ctr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41" name="Footer Placeholder 5">
            <a:extLst>
              <a:ext uri="{FF2B5EF4-FFF2-40B4-BE49-F238E27FC236}">
                <a16:creationId xmlns:a16="http://schemas.microsoft.com/office/drawing/2014/main" id="{89DF173C-4274-4F9C-BC1A-F47863A470F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42" name="Slide Number Placeholder 6">
            <a:extLst>
              <a:ext uri="{FF2B5EF4-FFF2-40B4-BE49-F238E27FC236}">
                <a16:creationId xmlns:a16="http://schemas.microsoft.com/office/drawing/2014/main" id="{5BE446B2-5954-4D98-A1D5-7BD2F202DA5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43" name="Date Placeholder 3">
            <a:extLst>
              <a:ext uri="{FF2B5EF4-FFF2-40B4-BE49-F238E27FC236}">
                <a16:creationId xmlns:a16="http://schemas.microsoft.com/office/drawing/2014/main" id="{4D7E30F2-3820-4445-A623-44B83424C9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</p:spTree>
    <p:extLst>
      <p:ext uri="{BB962C8B-B14F-4D97-AF65-F5344CB8AC3E}">
        <p14:creationId xmlns:p14="http://schemas.microsoft.com/office/powerpoint/2010/main" val="2852723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7FFB265-53A1-4F4A-93D5-B32472F0BE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857499"/>
            <a:ext cx="5905500" cy="3319463"/>
          </a:xfrm>
        </p:spPr>
        <p:txBody>
          <a:bodyPr rtlCol="0"/>
          <a:lstStyle>
            <a:lvl1pPr>
              <a:lnSpc>
                <a:spcPct val="100000"/>
              </a:lnSpc>
              <a:defRPr>
                <a:solidFill>
                  <a:schemeClr val="accent3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accent3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accent3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accent3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accent3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A1E4F1F9-8369-4C88-9B00-48ACF4934A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39000" y="2857499"/>
            <a:ext cx="4114800" cy="3319463"/>
          </a:xfrm>
        </p:spPr>
        <p:txBody>
          <a:bodyPr rtlCol="0"/>
          <a:lstStyle>
            <a:lvl1pPr>
              <a:lnSpc>
                <a:spcPct val="100000"/>
              </a:lnSpc>
              <a:defRPr>
                <a:solidFill>
                  <a:schemeClr val="accent3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accent3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accent3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accent3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accent3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C593D2C-0F56-450C-86CD-A019ADD077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273300"/>
            <a:ext cx="5905500" cy="584199"/>
          </a:xfrm>
        </p:spPr>
        <p:txBody>
          <a:bodyPr rtlCol="0">
            <a:normAutofit/>
          </a:bodyPr>
          <a:lstStyle>
            <a:lvl1pPr marL="0" indent="0">
              <a:buNone/>
              <a:defRPr sz="2000" spc="0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312AF4CF-A37C-4010-9731-C33A8197CFF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239000" y="2273300"/>
            <a:ext cx="4114800" cy="584199"/>
          </a:xfrm>
        </p:spPr>
        <p:txBody>
          <a:bodyPr rtlCol="0">
            <a:normAutofit/>
          </a:bodyPr>
          <a:lstStyle>
            <a:lvl1pPr marL="0" indent="0">
              <a:buNone/>
              <a:defRPr sz="2000" spc="0" baseline="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pic>
        <p:nvPicPr>
          <p:cNvPr id="12" name="Picture 11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8CD853FB-B552-43EE-A55D-E13ADC8B67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04800" cy="6858000"/>
          </a:xfrm>
          <a:prstGeom prst="rect">
            <a:avLst/>
          </a:prstGeom>
        </p:spPr>
      </p:pic>
      <p:pic>
        <p:nvPicPr>
          <p:cNvPr id="14" name="Picture 13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C95FC6BE-3777-46FA-A4A2-6C667016B8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7200" y="0"/>
            <a:ext cx="304800" cy="6858000"/>
          </a:xfrm>
          <a:prstGeom prst="rect">
            <a:avLst/>
          </a:prstGeom>
        </p:spPr>
      </p:pic>
      <p:sp>
        <p:nvSpPr>
          <p:cNvPr id="15" name="Text Placeholder 23">
            <a:extLst>
              <a:ext uri="{FF2B5EF4-FFF2-40B4-BE49-F238E27FC236}">
                <a16:creationId xmlns:a16="http://schemas.microsoft.com/office/drawing/2014/main" id="{DD19217A-B411-49D0-84C7-16BA3F21FE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1463675"/>
            <a:ext cx="10515600" cy="365125"/>
          </a:xfrm>
        </p:spPr>
        <p:txBody>
          <a:bodyPr rtlCol="0"/>
          <a:lstStyle>
            <a:lvl1pPr marL="0" indent="0" algn="l">
              <a:buNone/>
              <a:defRPr lang="en-US" sz="2000" kern="1200" dirty="0" smtClean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  <a:lvl2pPr algn="l">
              <a:defRPr>
                <a:solidFill>
                  <a:schemeClr val="accent3"/>
                </a:solidFill>
              </a:defRPr>
            </a:lvl2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EA82BD0B-4BD1-40BF-865D-C6A32C6406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C34C6F6C-1D22-4E30-BC57-12F1408D70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94B53078-6930-4337-8412-A0228A7BEF3D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</p:spTree>
    <p:extLst>
      <p:ext uri="{BB962C8B-B14F-4D97-AF65-F5344CB8AC3E}">
        <p14:creationId xmlns:p14="http://schemas.microsoft.com/office/powerpoint/2010/main" val="20195858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A picture containing outdoor, sky, nature, dune&#10;&#10;Description automatically generated">
            <a:extLst>
              <a:ext uri="{FF2B5EF4-FFF2-40B4-BE49-F238E27FC236}">
                <a16:creationId xmlns:a16="http://schemas.microsoft.com/office/drawing/2014/main" id="{B184911A-D23E-4AE4-AA9D-D9351F3961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9640" y="3995381"/>
            <a:ext cx="10332720" cy="1223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FB058FB8-1105-4C4A-BC46-FC5263C51B4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354712"/>
            <a:ext cx="731520" cy="457200"/>
          </a:xfrm>
        </p:spPr>
        <p:txBody>
          <a:bodyPr rtlCol="0" anchor="ctr"/>
          <a:lstStyle>
            <a:lvl1pPr marL="0" indent="0" algn="l">
              <a:buNone/>
              <a:defRPr sz="1400" b="1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0F15AF40-266A-4348-9B27-CBABA9E3D92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ECD58177-9C19-4D24-9FFF-58EECDE7657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388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ABE7486E-0AF8-4124-830C-420FA1F92BB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64A74A1-7AA0-4CCA-91E2-173B9CC7AFD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128FF9BA-B29D-439F-A4A3-BFE6BC8B45C3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292468"/>
            <a:ext cx="731520" cy="457200"/>
          </a:xfrm>
        </p:spPr>
        <p:txBody>
          <a:bodyPr rtlCol="0" anchor="ctr"/>
          <a:lstStyle>
            <a:lvl1pPr marL="0" indent="0" algn="l">
              <a:buNone/>
              <a:defRPr sz="1400" b="1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671CD701-6647-40A3-B851-9CA1C8D3566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B6A8BFC1-7FA0-4CAA-97FD-9A01BA00D2D5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ED0C2842-0D4E-486C-A993-1D0D75D4943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A59B4F0E-8F16-42CC-8346-A00DADA20ED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99D7695C-A738-4500-B476-95B5729911D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B3B984CB-A282-404B-8B4C-8FEE071EB27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5F337119-92E1-4057-81DB-A0B6F5747A3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688EEFA1-753B-4733-8686-F3A10A131B8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C7B05348-942A-4131-9A3F-479F3F9A9A8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3C00ACD-1C1A-4069-B8CB-DB8CA8A0B80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7602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CA74A790-DCD1-46EB-8261-607BEF403CCF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17825B37-7E7B-4D73-967B-AA07F007C07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DA6EB697-D6DD-4343-BAC9-49514C5D518A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9E70367E-C969-4F8A-AC6F-5E7AC2C0BC59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30575E90-7198-47A0-805F-3162B2386DC9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3ED2274A-F2D9-4427-99BF-1D78414DBCD1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231D0A8C-CD54-4D10-A8F5-97CF139C25D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AFC15A55-7462-4E94-8DA3-5549FE7AAC87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4D808E3A-2D47-4508-B487-97E7B840A17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2B7FEF61-4C66-42E8-81B2-CB838535F7E5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</p:spTree>
    <p:extLst>
      <p:ext uri="{BB962C8B-B14F-4D97-AF65-F5344CB8AC3E}">
        <p14:creationId xmlns:p14="http://schemas.microsoft.com/office/powerpoint/2010/main" val="2254080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A88965D1-1506-43AA-A066-5CA60D2ADF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345AFDE-8D65-480B-9D80-F8B2868463F1}"/>
              </a:ext>
            </a:extLst>
          </p:cNvPr>
          <p:cNvSpPr/>
          <p:nvPr userDrawn="1"/>
        </p:nvSpPr>
        <p:spPr>
          <a:xfrm>
            <a:off x="304800" y="365125"/>
            <a:ext cx="11582400" cy="6127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Chart Placeholder 10">
            <a:extLst>
              <a:ext uri="{FF2B5EF4-FFF2-40B4-BE49-F238E27FC236}">
                <a16:creationId xmlns:a16="http://schemas.microsoft.com/office/drawing/2014/main" id="{2F91974B-F58F-4C8E-8D68-7DBAD42BE6C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838200" y="1690688"/>
            <a:ext cx="10515600" cy="3984625"/>
          </a:xfrm>
        </p:spPr>
        <p:txBody>
          <a:bodyPr rtlCol="0"/>
          <a:lstStyle/>
          <a:p>
            <a:pPr rtl="0"/>
            <a:r>
              <a:rPr lang="en-US" noProof="0"/>
              <a:t>Click icon to add chart</a:t>
            </a:r>
            <a:endParaRPr lang="en-GB" noProof="0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ED055213-4B28-4DFA-B283-C64E50841B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7865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C4C9E28E-8406-48BC-8F90-9483DF3E26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497865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A592DA0A-15A7-4B7C-BDC1-6C40C548BD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978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</p:spTree>
    <p:extLst>
      <p:ext uri="{BB962C8B-B14F-4D97-AF65-F5344CB8AC3E}">
        <p14:creationId xmlns:p14="http://schemas.microsoft.com/office/powerpoint/2010/main" val="941151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- 4 up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92722E05-40B7-4586-82D6-7C5F7330DF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" y="0"/>
            <a:ext cx="12207240" cy="38033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07165"/>
            <a:ext cx="10515600" cy="1004255"/>
          </a:xfrm>
        </p:spPr>
        <p:txBody>
          <a:bodyPr rtlCol="0"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439DA59-3D52-4E19-81F6-B5ABF87E1D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4520" y="518474"/>
            <a:ext cx="2743200" cy="2743200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5C9FFDAF-229D-4FED-B81C-20FB820A0E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47720" y="518474"/>
            <a:ext cx="2743200" cy="2743200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DEC1D1B6-BF8B-41EF-B2E1-ED1471B19F2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0920" y="518474"/>
            <a:ext cx="2743200" cy="2743200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686FC79D-5E8C-4928-AEB6-5F8C282E3C7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834120" y="518474"/>
            <a:ext cx="2743200" cy="2743200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1BB6C15B-8373-47B7-B8A7-194BD68DDFD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04520" y="5229500"/>
            <a:ext cx="2743200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en-ZA" sz="1600" kern="120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61C257EA-B130-4866-8A65-1EF11737168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04520" y="5693075"/>
            <a:ext cx="2743200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9C2B29A0-592A-4DF1-809E-B5265DACA3A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834120" y="5224905"/>
            <a:ext cx="2753360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203C6378-59CC-47B4-9E9F-BAC6C2C389E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834120" y="5688480"/>
            <a:ext cx="2753360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448AA424-5B3D-40C4-BBDC-2C338C03859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347720" y="5229500"/>
            <a:ext cx="2743200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B9AE277D-FC5E-4B64-A3FA-A9BD4919D97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347720" y="5693075"/>
            <a:ext cx="2743200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4FC21568-200C-4310-B462-B36358C4D23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101082" y="5229500"/>
            <a:ext cx="2733038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B24FCA02-7F7F-4B5F-833A-CE244C22096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101082" y="5693075"/>
            <a:ext cx="2733038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0826585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- 8 u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2722E05-40B7-4586-82D6-7C5F7330DF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740" y="1737360"/>
            <a:ext cx="10764520" cy="174125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439DA59-3D52-4E19-81F6-B5ABF87E1D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24561" y="1967906"/>
            <a:ext cx="1280160" cy="128016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5C9FFDAF-229D-4FED-B81C-20FB820A0E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218029" y="1967906"/>
            <a:ext cx="1280160" cy="128016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DEC1D1B6-BF8B-41EF-B2E1-ED1471B19F2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11497" y="1967906"/>
            <a:ext cx="1280160" cy="128016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686FC79D-5E8C-4928-AEB6-5F8C282E3C7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804965" y="1967906"/>
            <a:ext cx="1280160" cy="128016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1BB6C15B-8373-47B7-B8A7-194BD68DDFD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59551" y="3921355"/>
            <a:ext cx="1839807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61C257EA-B130-4866-8A65-1EF11737168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59551" y="4354090"/>
            <a:ext cx="1839807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26" name="Picture Placeholder 10">
            <a:extLst>
              <a:ext uri="{FF2B5EF4-FFF2-40B4-BE49-F238E27FC236}">
                <a16:creationId xmlns:a16="http://schemas.microsoft.com/office/drawing/2014/main" id="{6BF177F2-C312-4467-A8E7-2F7C06DF7D6E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6098433" y="1967906"/>
            <a:ext cx="1280160" cy="128016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7" name="Picture Placeholder 10">
            <a:extLst>
              <a:ext uri="{FF2B5EF4-FFF2-40B4-BE49-F238E27FC236}">
                <a16:creationId xmlns:a16="http://schemas.microsoft.com/office/drawing/2014/main" id="{5D26BA3A-860A-4168-9872-0A0D22BEA7AB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7391901" y="1967906"/>
            <a:ext cx="1280160" cy="128016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8" name="Picture Placeholder 10">
            <a:extLst>
              <a:ext uri="{FF2B5EF4-FFF2-40B4-BE49-F238E27FC236}">
                <a16:creationId xmlns:a16="http://schemas.microsoft.com/office/drawing/2014/main" id="{A95FA78C-CC95-43FC-8BB5-17A796D7B9E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8685369" y="1967906"/>
            <a:ext cx="1280160" cy="128016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9" name="Picture Placeholder 10">
            <a:extLst>
              <a:ext uri="{FF2B5EF4-FFF2-40B4-BE49-F238E27FC236}">
                <a16:creationId xmlns:a16="http://schemas.microsoft.com/office/drawing/2014/main" id="{7EA70B51-4FF2-42F8-BAFF-83B593ADB78D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9978838" y="1967906"/>
            <a:ext cx="1280160" cy="128016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708EF00C-774E-4D73-AFEF-EEC6196DC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40" y="365125"/>
            <a:ext cx="10764520" cy="1325563"/>
          </a:xfrm>
        </p:spPr>
        <p:txBody>
          <a:bodyPr rtlCol="0"/>
          <a:lstStyle>
            <a:lvl1pPr algn="ctr"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7633A346-456C-4917-800A-85F73F876E7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240191" y="3921355"/>
            <a:ext cx="1839807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E0C31CC6-C8A8-4831-94CD-366DC97C2B1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240191" y="4354090"/>
            <a:ext cx="1839807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Text Placeholder 8">
            <a:extLst>
              <a:ext uri="{FF2B5EF4-FFF2-40B4-BE49-F238E27FC236}">
                <a16:creationId xmlns:a16="http://schemas.microsoft.com/office/drawing/2014/main" id="{CB652A06-2CE0-42F0-8186-DBBD4219FC86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820831" y="3921355"/>
            <a:ext cx="1839807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CE6091FC-D3C2-46A7-9A51-90A64C97CF8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820831" y="4354090"/>
            <a:ext cx="1839807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5" name="Text Placeholder 8">
            <a:extLst>
              <a:ext uri="{FF2B5EF4-FFF2-40B4-BE49-F238E27FC236}">
                <a16:creationId xmlns:a16="http://schemas.microsoft.com/office/drawing/2014/main" id="{B663F697-5494-47B5-8888-F76EE36A561E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401471" y="3921355"/>
            <a:ext cx="1839807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95B42005-A70C-498A-A357-1492B1393F4D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8401471" y="4354090"/>
            <a:ext cx="1839807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7" name="Text Placeholder 8">
            <a:extLst>
              <a:ext uri="{FF2B5EF4-FFF2-40B4-BE49-F238E27FC236}">
                <a16:creationId xmlns:a16="http://schemas.microsoft.com/office/drawing/2014/main" id="{FA3E4CA4-4074-4C29-853C-A8857A156AC8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949871" y="5183351"/>
            <a:ext cx="1839807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1308FE93-15B6-4FC2-A5CF-53AA6064DAB0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949871" y="5616086"/>
            <a:ext cx="1839807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Text Placeholder 8">
            <a:extLst>
              <a:ext uri="{FF2B5EF4-FFF2-40B4-BE49-F238E27FC236}">
                <a16:creationId xmlns:a16="http://schemas.microsoft.com/office/drawing/2014/main" id="{B08AE9FA-2EBC-416A-B525-59A5F1258E5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4530511" y="5183351"/>
            <a:ext cx="1839807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EE168CBD-2F60-4551-9129-2ED8A59499B4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4530511" y="5616086"/>
            <a:ext cx="1839807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1" name="Text Placeholder 8">
            <a:extLst>
              <a:ext uri="{FF2B5EF4-FFF2-40B4-BE49-F238E27FC236}">
                <a16:creationId xmlns:a16="http://schemas.microsoft.com/office/drawing/2014/main" id="{E05EDFD4-CA70-451D-A8F0-BF688EDBFC7B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111151" y="5183351"/>
            <a:ext cx="1839807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8E47CD55-3098-4BD6-A269-794D40911ED0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7111151" y="5616086"/>
            <a:ext cx="1839807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EA65938B-08CE-4FA4-A95B-5A66E901ACD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691791" y="5183351"/>
            <a:ext cx="1839807" cy="422721"/>
          </a:xfrm>
        </p:spPr>
        <p:txBody>
          <a:bodyPr rtlCol="0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 baseline="-25000">
                <a:solidFill>
                  <a:schemeClr val="accent3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A72442A0-E7C5-4604-A4AA-9A86DD29841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9691791" y="5616086"/>
            <a:ext cx="1839807" cy="365125"/>
          </a:xfrm>
        </p:spPr>
        <p:txBody>
          <a:bodyPr rtlCol="0">
            <a:normAutofit/>
          </a:bodyPr>
          <a:lstStyle>
            <a:lvl1pPr marL="0" indent="0" algn="ctr">
              <a:buNone/>
              <a:defRPr lang="en-ZA" sz="1050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6946F89-1A32-4CE8-9F85-45EDF090AB96}"/>
              </a:ext>
            </a:extLst>
          </p:cNvPr>
          <p:cNvCxnSpPr>
            <a:cxnSpLocks/>
            <a:stCxn id="11" idx="2"/>
          </p:cNvCxnSpPr>
          <p:nvPr userDrawn="1"/>
        </p:nvCxnSpPr>
        <p:spPr>
          <a:xfrm flipH="1">
            <a:off x="1558635" y="3248066"/>
            <a:ext cx="6006" cy="67328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3EE9F58-7707-4E5A-8C6B-C3D66810327C}"/>
              </a:ext>
            </a:extLst>
          </p:cNvPr>
          <p:cNvCxnSpPr>
            <a:cxnSpLocks/>
          </p:cNvCxnSpPr>
          <p:nvPr userDrawn="1"/>
        </p:nvCxnSpPr>
        <p:spPr>
          <a:xfrm flipH="1">
            <a:off x="4145279" y="3250315"/>
            <a:ext cx="6006" cy="67328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BD1897E7-33EE-452E-B67F-D676DB9630EB}"/>
              </a:ext>
            </a:extLst>
          </p:cNvPr>
          <p:cNvCxnSpPr>
            <a:cxnSpLocks/>
          </p:cNvCxnSpPr>
          <p:nvPr userDrawn="1"/>
        </p:nvCxnSpPr>
        <p:spPr>
          <a:xfrm flipH="1">
            <a:off x="6732507" y="3243467"/>
            <a:ext cx="6006" cy="67328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DF35791-C763-4163-9B05-68EE7814EDBD}"/>
              </a:ext>
            </a:extLst>
          </p:cNvPr>
          <p:cNvCxnSpPr>
            <a:cxnSpLocks/>
          </p:cNvCxnSpPr>
          <p:nvPr userDrawn="1"/>
        </p:nvCxnSpPr>
        <p:spPr>
          <a:xfrm flipH="1">
            <a:off x="9316732" y="3243467"/>
            <a:ext cx="6006" cy="67328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96F2A3C7-B018-4022-B2BB-D8D2B03190AB}"/>
              </a:ext>
            </a:extLst>
          </p:cNvPr>
          <p:cNvCxnSpPr>
            <a:cxnSpLocks/>
          </p:cNvCxnSpPr>
          <p:nvPr userDrawn="1"/>
        </p:nvCxnSpPr>
        <p:spPr>
          <a:xfrm>
            <a:off x="2854035" y="3254943"/>
            <a:ext cx="0" cy="1926159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F52EF5B-4C4F-451E-B0B4-8226109ADE91}"/>
              </a:ext>
            </a:extLst>
          </p:cNvPr>
          <p:cNvCxnSpPr>
            <a:cxnSpLocks/>
          </p:cNvCxnSpPr>
          <p:nvPr userDrawn="1"/>
        </p:nvCxnSpPr>
        <p:spPr>
          <a:xfrm>
            <a:off x="5440679" y="3233453"/>
            <a:ext cx="0" cy="1949898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07D6748B-4A98-4935-BC51-E43412110392}"/>
              </a:ext>
            </a:extLst>
          </p:cNvPr>
          <p:cNvCxnSpPr>
            <a:cxnSpLocks/>
          </p:cNvCxnSpPr>
          <p:nvPr userDrawn="1"/>
        </p:nvCxnSpPr>
        <p:spPr>
          <a:xfrm>
            <a:off x="8027907" y="3257242"/>
            <a:ext cx="0" cy="1919261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EBA0E4AC-BE6A-45AA-B639-A8288815E8F9}"/>
              </a:ext>
            </a:extLst>
          </p:cNvPr>
          <p:cNvCxnSpPr>
            <a:cxnSpLocks/>
          </p:cNvCxnSpPr>
          <p:nvPr userDrawn="1"/>
        </p:nvCxnSpPr>
        <p:spPr>
          <a:xfrm>
            <a:off x="10612132" y="3254943"/>
            <a:ext cx="0" cy="1929384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Footer Placeholder 5">
            <a:extLst>
              <a:ext uri="{FF2B5EF4-FFF2-40B4-BE49-F238E27FC236}">
                <a16:creationId xmlns:a16="http://schemas.microsoft.com/office/drawing/2014/main" id="{12CD4C44-15F4-4517-B3CC-D07D4B93DD6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79" name="Slide Number Placeholder 6">
            <a:extLst>
              <a:ext uri="{FF2B5EF4-FFF2-40B4-BE49-F238E27FC236}">
                <a16:creationId xmlns:a16="http://schemas.microsoft.com/office/drawing/2014/main" id="{9F988C33-C2E3-49AE-9BC1-9123EADC3E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80" name="Date Placeholder 3">
            <a:extLst>
              <a:ext uri="{FF2B5EF4-FFF2-40B4-BE49-F238E27FC236}">
                <a16:creationId xmlns:a16="http://schemas.microsoft.com/office/drawing/2014/main" id="{757004CA-7955-4C10-8542-83D291BFF6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</p:spTree>
    <p:extLst>
      <p:ext uri="{BB962C8B-B14F-4D97-AF65-F5344CB8AC3E}">
        <p14:creationId xmlns:p14="http://schemas.microsoft.com/office/powerpoint/2010/main" val="17045987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76">
          <p15:clr>
            <a:srgbClr val="FBAE40"/>
          </p15:clr>
        </p15:guide>
        <p15:guide id="2" pos="1392">
          <p15:clr>
            <a:srgbClr val="FBAE40"/>
          </p15:clr>
        </p15:guide>
        <p15:guide id="3" pos="2208">
          <p15:clr>
            <a:srgbClr val="FBAE40"/>
          </p15:clr>
        </p15:guide>
        <p15:guide id="4" pos="3024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group of people riding horses&#10;&#10;Description automatically generated with medium confidence">
            <a:extLst>
              <a:ext uri="{FF2B5EF4-FFF2-40B4-BE49-F238E27FC236}">
                <a16:creationId xmlns:a16="http://schemas.microsoft.com/office/drawing/2014/main" id="{0E805C5A-1029-4D1B-94B3-422EC2CA34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DF9E512-1300-47FB-86AC-F8C946EE6985}"/>
              </a:ext>
            </a:extLst>
          </p:cNvPr>
          <p:cNvSpPr/>
          <p:nvPr userDrawn="1"/>
        </p:nvSpPr>
        <p:spPr>
          <a:xfrm>
            <a:off x="304800" y="365125"/>
            <a:ext cx="11582400" cy="6127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Content Placeholder 7">
            <a:extLst>
              <a:ext uri="{FF2B5EF4-FFF2-40B4-BE49-F238E27FC236}">
                <a16:creationId xmlns:a16="http://schemas.microsoft.com/office/drawing/2014/main" id="{A399EA4A-18B9-4C3F-A6B1-0D80C2598D3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2700" y="913448"/>
            <a:ext cx="5041900" cy="5134927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8907808-FD8D-4C4A-A5E4-068D94BFD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700" y="2766219"/>
            <a:ext cx="5041900" cy="1325563"/>
          </a:xfrm>
        </p:spPr>
        <p:txBody>
          <a:bodyPr rtlCol="0">
            <a:normAutofit/>
          </a:bodyPr>
          <a:lstStyle>
            <a:lvl1pPr algn="ctr">
              <a:defRPr sz="3600" spc="0" baseline="0"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FC98BF5-ED87-4BF7-BB07-29187F8C8BE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467600" y="913448"/>
            <a:ext cx="3886200" cy="419100"/>
          </a:xfrm>
        </p:spPr>
        <p:txBody>
          <a:bodyPr rtlCol="0">
            <a:noAutofit/>
          </a:bodyPr>
          <a:lstStyle>
            <a:lvl1pPr marL="0" indent="0">
              <a:buNone/>
              <a:defRPr sz="2400" b="0" spc="0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0E0AB9E-D60D-4299-B73A-B96F7B7F81C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467600" y="1275398"/>
            <a:ext cx="3886200" cy="307975"/>
          </a:xfrm>
        </p:spPr>
        <p:txBody>
          <a:bodyPr rtlCol="0">
            <a:noAutofit/>
          </a:bodyPr>
          <a:lstStyle>
            <a:lvl1pPr marL="0" indent="0">
              <a:buNone/>
              <a:defRPr sz="1800" b="0" spc="0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D9663C9-EA8F-404F-A640-85028F6F30A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467600" y="1672273"/>
            <a:ext cx="3886200" cy="27432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sz="1200" b="0" spc="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BD9C0574-6721-4F80-A5F8-8C4C5D2B972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467600" y="2231390"/>
            <a:ext cx="3886200" cy="419100"/>
          </a:xfrm>
        </p:spPr>
        <p:txBody>
          <a:bodyPr rtlCol="0">
            <a:noAutofit/>
          </a:bodyPr>
          <a:lstStyle>
            <a:lvl1pPr marL="0" indent="0">
              <a:buNone/>
              <a:defRPr sz="2400" b="0" spc="0" baseline="0">
                <a:solidFill>
                  <a:schemeClr val="accent6">
                    <a:lumMod val="7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386F510A-D29A-4582-ADA6-290E1D6A0B6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467600" y="2593340"/>
            <a:ext cx="3886200" cy="307975"/>
          </a:xfrm>
        </p:spPr>
        <p:txBody>
          <a:bodyPr rtlCol="0">
            <a:noAutofit/>
          </a:bodyPr>
          <a:lstStyle>
            <a:lvl1pPr marL="0" indent="0">
              <a:buNone/>
              <a:defRPr sz="1800" b="0" spc="0" baseline="0">
                <a:solidFill>
                  <a:schemeClr val="accent6">
                    <a:lumMod val="7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7576EF89-ABF3-4312-A3E7-E1909CA744B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467600" y="2990215"/>
            <a:ext cx="3886200" cy="27432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sz="1200" b="0" spc="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0B198549-FECA-4B92-9906-8D1F79E14DC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467600" y="3543935"/>
            <a:ext cx="3886200" cy="419100"/>
          </a:xfrm>
        </p:spPr>
        <p:txBody>
          <a:bodyPr rtlCol="0">
            <a:noAutofit/>
          </a:bodyPr>
          <a:lstStyle>
            <a:lvl1pPr marL="0" indent="0">
              <a:buNone/>
              <a:defRPr sz="2400" b="0" spc="0" baseline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210D5A62-4015-4F75-A2AC-D3C1B70911D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467600" y="3905885"/>
            <a:ext cx="3886200" cy="307975"/>
          </a:xfrm>
        </p:spPr>
        <p:txBody>
          <a:bodyPr rtlCol="0">
            <a:noAutofit/>
          </a:bodyPr>
          <a:lstStyle>
            <a:lvl1pPr marL="0" indent="0">
              <a:buNone/>
              <a:defRPr sz="1800" b="0" spc="0" baseline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267DEAF9-25BD-404A-A5F3-30A81E38D25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67600" y="4302760"/>
            <a:ext cx="3886200" cy="27432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sz="1200" b="0" spc="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A03C6E4A-B7FD-4BD7-A807-52FE5D27E38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467600" y="4856480"/>
            <a:ext cx="3886200" cy="419100"/>
          </a:xfrm>
        </p:spPr>
        <p:txBody>
          <a:bodyPr rtlCol="0">
            <a:noAutofit/>
          </a:bodyPr>
          <a:lstStyle>
            <a:lvl1pPr marL="0" indent="0">
              <a:buNone/>
              <a:defRPr sz="2400" b="0" spc="0" baseline="0">
                <a:solidFill>
                  <a:schemeClr val="accent1">
                    <a:lumMod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69798A4B-546D-497E-8DC4-67F69916B67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467600" y="5218430"/>
            <a:ext cx="3886200" cy="307975"/>
          </a:xfrm>
        </p:spPr>
        <p:txBody>
          <a:bodyPr rtlCol="0">
            <a:noAutofit/>
          </a:bodyPr>
          <a:lstStyle>
            <a:lvl1pPr marL="0" indent="0">
              <a:buNone/>
              <a:defRPr sz="1800" b="0" spc="0" baseline="0">
                <a:solidFill>
                  <a:schemeClr val="accent1">
                    <a:lumMod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B0720791-8657-4D3A-9912-1CF7D48EA1A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467600" y="5615305"/>
            <a:ext cx="3886200" cy="27432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sz="1200" b="0" spc="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6" name="Footer Placeholder 5">
            <a:extLst>
              <a:ext uri="{FF2B5EF4-FFF2-40B4-BE49-F238E27FC236}">
                <a16:creationId xmlns:a16="http://schemas.microsoft.com/office/drawing/2014/main" id="{8AD16A67-F6AC-4CFA-B638-3076C15682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7865"/>
            <a:ext cx="4114800" cy="365125"/>
          </a:xfrm>
        </p:spPr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27" name="Slide Number Placeholder 6">
            <a:extLst>
              <a:ext uri="{FF2B5EF4-FFF2-40B4-BE49-F238E27FC236}">
                <a16:creationId xmlns:a16="http://schemas.microsoft.com/office/drawing/2014/main" id="{8619925E-10F5-4FE2-B665-672B18AF9EF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497865"/>
            <a:ext cx="2743200" cy="365125"/>
          </a:xfrm>
        </p:spPr>
        <p:txBody>
          <a:bodyPr rtlCol="0"/>
          <a:lstStyle>
            <a:lvl1pPr>
              <a:defRPr spc="0">
                <a:solidFill>
                  <a:schemeClr val="accent1"/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99B42EE4-8774-49D2-8B69-8D680E8012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978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</p:spTree>
    <p:extLst>
      <p:ext uri="{BB962C8B-B14F-4D97-AF65-F5344CB8AC3E}">
        <p14:creationId xmlns:p14="http://schemas.microsoft.com/office/powerpoint/2010/main" val="39254976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050" y="4662486"/>
            <a:ext cx="3975804" cy="1514476"/>
          </a:xfrm>
        </p:spPr>
        <p:txBody>
          <a:bodyPr lIns="0" rIns="0" rtlCol="0">
            <a:normAutofit/>
          </a:bodyPr>
          <a:lstStyle>
            <a:lvl1pPr marL="0" indent="0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925285" cy="365125"/>
          </a:xfrm>
        </p:spPr>
        <p:txBody>
          <a:bodyPr rtlCol="0"/>
          <a:lstStyle>
            <a:lvl1pPr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64971" y="6356350"/>
            <a:ext cx="2372881" cy="365125"/>
          </a:xfrm>
        </p:spPr>
        <p:txBody>
          <a:bodyPr rtlCol="0"/>
          <a:lstStyle>
            <a:lvl1pPr algn="r">
              <a:defRPr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3A83D3B-4878-44A9-ADD4-00764E5E82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44640" y="0"/>
            <a:ext cx="5547360" cy="6858000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FB9B857-A210-44D8-8C91-781E2B69B771}"/>
              </a:ext>
            </a:extLst>
          </p:cNvPr>
          <p:cNvCxnSpPr/>
          <p:nvPr userDrawn="1"/>
        </p:nvCxnSpPr>
        <p:spPr>
          <a:xfrm>
            <a:off x="1162050" y="2333625"/>
            <a:ext cx="0" cy="20002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tree, nature, spring&#10;&#10;Description automatically generated">
            <a:extLst>
              <a:ext uri="{FF2B5EF4-FFF2-40B4-BE49-F238E27FC236}">
                <a16:creationId xmlns:a16="http://schemas.microsoft.com/office/drawing/2014/main" id="{4A63342F-743C-459F-B121-7E344300D8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078480" y="3291840"/>
            <a:ext cx="6858000" cy="274320"/>
          </a:xfrm>
          <a:prstGeom prst="rect">
            <a:avLst/>
          </a:prstGeom>
        </p:spPr>
      </p:pic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5E13AA0B-9749-4C5F-A7F8-7C789F44293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80" y="768096"/>
            <a:ext cx="1856232" cy="1856232"/>
          </a:xfrm>
          <a:noFill/>
        </p:spPr>
        <p:txBody>
          <a:bodyPr spcFirstLastPara="1" wrap="square" lIns="91440" tIns="45720" rIns="91440" bIns="45720" numCol="1" rtlCol="0">
            <a:prstTxWarp prst="textCircle">
              <a:avLst/>
            </a:prstTxWarp>
            <a:spAutoFit/>
          </a:bodyPr>
          <a:lstStyle>
            <a:lvl1pPr>
              <a:defRPr lang="en-US" sz="2000" b="0" cap="all" spc="0" baseline="0" dirty="0">
                <a:ln w="0"/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lvl="0" algn="ctr" rtl="0"/>
            <a:r>
              <a:rPr lang="en-US" noProof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50" y="523875"/>
            <a:ext cx="3975802" cy="1514476"/>
          </a:xfrm>
        </p:spPr>
        <p:txBody>
          <a:bodyPr lIns="0" rIns="0" rtlCol="0"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543626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ree, nature, spring&#10;&#10;Description automatically generated">
            <a:extLst>
              <a:ext uri="{FF2B5EF4-FFF2-40B4-BE49-F238E27FC236}">
                <a16:creationId xmlns:a16="http://schemas.microsoft.com/office/drawing/2014/main" id="{518D6250-5EE6-4875-8BAD-D7140B01B2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4392931" y="-941071"/>
            <a:ext cx="6858000" cy="8740141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D510E1D-A8A6-4E4B-8055-B484B48533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31921" y="536574"/>
            <a:ext cx="7780020" cy="5784853"/>
          </a:xfrm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5300" y="1122363"/>
            <a:ext cx="4446270" cy="1874837"/>
          </a:xfrm>
        </p:spPr>
        <p:txBody>
          <a:bodyPr rtlCol="0" anchor="t">
            <a:noAutofit/>
          </a:bodyPr>
          <a:lstStyle>
            <a:lvl1pPr algn="l">
              <a:defRPr sz="6600">
                <a:solidFill>
                  <a:schemeClr val="accent3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5858" y="3779212"/>
            <a:ext cx="1708784" cy="1156332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accent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6BAFCD4-E08A-4CBF-B3C6-F99D6523EB03}"/>
              </a:ext>
            </a:extLst>
          </p:cNvPr>
          <p:cNvCxnSpPr>
            <a:cxnSpLocks/>
          </p:cNvCxnSpPr>
          <p:nvPr userDrawn="1"/>
        </p:nvCxnSpPr>
        <p:spPr>
          <a:xfrm flipH="1">
            <a:off x="1145859" y="4757108"/>
            <a:ext cx="2306001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ACDE2589-A5DF-4CFB-80DA-F3EB6E9A25A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145858" y="5579334"/>
            <a:ext cx="1708784" cy="1116118"/>
          </a:xfrm>
        </p:spPr>
        <p:txBody>
          <a:bodyPr rtlCol="0">
            <a:normAutofit/>
          </a:bodyPr>
          <a:lstStyle>
            <a:lvl1pPr marL="0" indent="0" algn="l">
              <a:lnSpc>
                <a:spcPts val="1700"/>
              </a:lnSpc>
              <a:buNone/>
              <a:defRPr sz="1200">
                <a:solidFill>
                  <a:schemeClr val="accent3"/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CE3F9E1-78CA-4716-9303-F5DE95A9077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22376" y="3264408"/>
            <a:ext cx="1993392" cy="1993392"/>
          </a:xfrm>
          <a:noFill/>
        </p:spPr>
        <p:txBody>
          <a:bodyPr spcFirstLastPara="1" wrap="square" lIns="91440" tIns="45720" rIns="91440" bIns="45720" numCol="1" rtlCol="0">
            <a:prstTxWarp prst="textCircle">
              <a:avLst/>
            </a:prstTxWarp>
            <a:spAutoFit/>
          </a:bodyPr>
          <a:lstStyle>
            <a:lvl1pPr>
              <a:defRPr lang="en-US" sz="2000" b="0" cap="all" spc="0" baseline="0" dirty="0">
                <a:ln w="0"/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0" lvl="0" algn="ctr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8353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22/6/20XX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1" r:id="rId4"/>
    <p:sldLayoutId id="2147483654" r:id="rId5"/>
    <p:sldLayoutId id="2147483667" r:id="rId6"/>
    <p:sldLayoutId id="2147483668" r:id="rId7"/>
    <p:sldLayoutId id="2147483669" r:id="rId8"/>
    <p:sldLayoutId id="2147483671" r:id="rId9"/>
    <p:sldLayoutId id="2147483672" r:id="rId10"/>
    <p:sldLayoutId id="2147483653" r:id="rId11"/>
    <p:sldLayoutId id="2147483663" r:id="rId12"/>
    <p:sldLayoutId id="2147483666" r:id="rId13"/>
    <p:sldLayoutId id="2147483678" r:id="rId14"/>
    <p:sldLayoutId id="2147483680" r:id="rId15"/>
    <p:sldLayoutId id="2147483679" r:id="rId16"/>
    <p:sldLayoutId id="2147483674" r:id="rId17"/>
    <p:sldLayoutId id="2147483675" r:id="rId18"/>
    <p:sldLayoutId id="2147483655" r:id="rId19"/>
    <p:sldLayoutId id="2147483676" r:id="rId20"/>
    <p:sldLayoutId id="2147483677" r:id="rId2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hyperlink" Target="https://www.geograph.org.uk/photo/429116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0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hyperlink" Target="https://www.cato.org/blog/jack-dorsey-why-social-medias-future-should-be-decentralized-what-takeaways-are-policymakers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jpg"/><Relationship Id="rId5" Type="http://schemas.openxmlformats.org/officeDocument/2006/relationships/image" Target="../media/image17.pn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www.deviantart.com/retroreloads/art/Pxl-20230217-Bridgend-Wetherspoons-Pizza-soup-950119163" TargetMode="External"/><Relationship Id="rId5" Type="http://schemas.openxmlformats.org/officeDocument/2006/relationships/image" Target="../media/image32.9cQ0s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4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pxhere.com/en/photo/793178" TargetMode="External"/><Relationship Id="rId5" Type="http://schemas.openxmlformats.org/officeDocument/2006/relationships/image" Target="../media/image36.jp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hyperlink" Target="https://www.lancasterguardian.co.uk/news/food-hygiene-fails-and-passes-for-15-businesses-across-lancashire-as-inspectors-reveal-new-ratings-5464022?page=2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stor.org/stable/1251430?" TargetMode="External"/><Relationship Id="rId3" Type="http://schemas.openxmlformats.org/officeDocument/2006/relationships/hyperlink" Target="https://journals.sagepub.com/doi/10.1177/002224299205600205" TargetMode="External"/><Relationship Id="rId7" Type="http://schemas.openxmlformats.org/officeDocument/2006/relationships/hyperlink" Target="https://www.gov.wales/food-hygiene-ratings?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ratings.food.gov.uk/business/1351632/el-prado-by-martinez-bridgend" TargetMode="External"/><Relationship Id="rId5" Type="http://schemas.openxmlformats.org/officeDocument/2006/relationships/hyperlink" Target="https://www.food.gov.uk/business-guidance/how-food-hygiene-ratings-work" TargetMode="External"/><Relationship Id="rId4" Type="http://schemas.openxmlformats.org/officeDocument/2006/relationships/hyperlink" Target="https://www.tandfonline.com/doi/abs/10.1080/10941665.2023.2228939?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khospitality.org.uk/" TargetMode="External"/><Relationship Id="rId3" Type="http://schemas.openxmlformats.org/officeDocument/2006/relationships/hyperlink" Target="https://hbr.org/1998/07/welcome-to-the-experience-economy" TargetMode="External"/><Relationship Id="rId7" Type="http://schemas.openxmlformats.org/officeDocument/2006/relationships/hyperlink" Target="https://www.google.com/map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sciencedirect.com/science/article/pii/S2543925123000323" TargetMode="External"/><Relationship Id="rId5" Type="http://schemas.openxmlformats.org/officeDocument/2006/relationships/hyperlink" Target="https://www.tripadvisor.co.uk/Restaurant_Review-g186458-d1212125-Reviews-Braseria_El_Prado-Bridgend_Bridgend_County_South_Wales_Wales.html?utm_source=chatgpt.com" TargetMode="External"/><Relationship Id="rId4" Type="http://schemas.openxmlformats.org/officeDocument/2006/relationships/hyperlink" Target="https://www.sciencedirect.com/science/article/pii/S2543925123000323?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sitwales.com/things-do/food-and-drink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el-prado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086" y="620485"/>
            <a:ext cx="7742464" cy="2214563"/>
          </a:xfrm>
        </p:spPr>
        <p:txBody>
          <a:bodyPr rtlCol="0"/>
          <a:lstStyle/>
          <a:p>
            <a:r>
              <a:rPr lang="en-GB" dirty="0"/>
              <a:t>Restaurant Review El Prado (Bridgend)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D1E591-8EC5-3044-D5A2-BDDE4A4678D1}"/>
              </a:ext>
            </a:extLst>
          </p:cNvPr>
          <p:cNvSpPr txBox="1"/>
          <p:nvPr/>
        </p:nvSpPr>
        <p:spPr>
          <a:xfrm>
            <a:off x="10080171" y="5312229"/>
            <a:ext cx="2008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Ionut Moldovan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9DE40A-B65D-E7EB-F99A-80AB3BB35794}"/>
              </a:ext>
            </a:extLst>
          </p:cNvPr>
          <p:cNvSpPr txBox="1"/>
          <p:nvPr/>
        </p:nvSpPr>
        <p:spPr>
          <a:xfrm>
            <a:off x="8795657" y="4834430"/>
            <a:ext cx="3472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Customer review-family dinner</a:t>
            </a:r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58402862-9DCC-2EB3-3EB1-291F91E40AF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0379" t="16940" r="14336" b="7303"/>
          <a:stretch>
            <a:fillRect/>
          </a:stretch>
        </p:blipFill>
        <p:spPr>
          <a:xfrm>
            <a:off x="524573" y="1505680"/>
            <a:ext cx="7742464" cy="4382429"/>
          </a:xfrm>
        </p:spPr>
      </p:pic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171" y="609601"/>
            <a:ext cx="4686030" cy="1103085"/>
          </a:xfrm>
        </p:spPr>
        <p:txBody>
          <a:bodyPr rtlCol="0">
            <a:normAutofit/>
          </a:bodyPr>
          <a:lstStyle/>
          <a:p>
            <a:r>
              <a:rPr lang="en-GB" sz="3600" dirty="0"/>
              <a:t>INTRODUCTION TO THE RESTAURANT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9EA23-F34E-486A-B8B2-0C3019266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/>
              <a:t>Pitch deck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19B51A1E-902D-48AF-9020-955120F399B6}" type="slidenum">
              <a:rPr lang="en-GB" smtClean="0"/>
              <a:pPr/>
              <a:t>2</a:t>
            </a:fld>
            <a:endParaRPr lang="en-GB"/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059199C2-C63F-184A-FD03-1781311B716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5833" r="15833"/>
          <a:stretch>
            <a:fillRect/>
          </a:stretch>
        </p:blipFill>
        <p:spPr/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1913A1D-59B8-7953-FC5D-343D1D1D387B}"/>
              </a:ext>
            </a:extLst>
          </p:cNvPr>
          <p:cNvSpPr txBox="1"/>
          <p:nvPr/>
        </p:nvSpPr>
        <p:spPr>
          <a:xfrm>
            <a:off x="1349829" y="2885027"/>
            <a:ext cx="33854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Location: Laleston, Bridgend</a:t>
            </a:r>
            <a:br>
              <a:rPr lang="en-GB"/>
            </a:br>
            <a:r>
              <a:rPr lang="en-GB"/>
              <a:t>Type: Bar and restaurant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494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08C79-A4AC-4B5D-92DF-600737E4D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4244" y="473869"/>
            <a:ext cx="5173842" cy="1385404"/>
          </a:xfrm>
        </p:spPr>
        <p:txBody>
          <a:bodyPr rtlCol="0">
            <a:normAutofit fontScale="90000"/>
          </a:bodyPr>
          <a:lstStyle/>
          <a:p>
            <a:r>
              <a:rPr lang="en-GB"/>
              <a:t>WHY I CHOSE THIS RESTAURANT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86624C-064C-4D4F-B613-C815EDD797BC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7172324" y="3429000"/>
            <a:ext cx="5728607" cy="2614756"/>
          </a:xfrm>
        </p:spPr>
        <p:txBody>
          <a:bodyPr rtlCol="0">
            <a:normAutofit/>
          </a:bodyPr>
          <a:lstStyle/>
          <a:p>
            <a:r>
              <a:rPr lang="en-GB" sz="2800"/>
              <a:t>Why El Prado?</a:t>
            </a:r>
            <a:endParaRPr lang="en-GB" sz="2800" dirty="0"/>
          </a:p>
        </p:txBody>
      </p:sp>
      <p:sp>
        <p:nvSpPr>
          <p:cNvPr id="174" name="Slide Number Placeholder 173">
            <a:extLst>
              <a:ext uri="{FF2B5EF4-FFF2-40B4-BE49-F238E27FC236}">
                <a16:creationId xmlns:a16="http://schemas.microsoft.com/office/drawing/2014/main" id="{AE1BEBAA-2955-4EA2-8409-F46EC167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36628" y="6356350"/>
            <a:ext cx="1317171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C165A3F-1282-18D5-9804-F9A2AAE092E9}"/>
              </a:ext>
            </a:extLst>
          </p:cNvPr>
          <p:cNvSpPr txBox="1"/>
          <p:nvPr/>
        </p:nvSpPr>
        <p:spPr>
          <a:xfrm>
            <a:off x="6912429" y="6538912"/>
            <a:ext cx="6553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/>
              <a:t>(Online reviews are important for customers – Qiu, 2024)</a:t>
            </a:r>
            <a:endParaRPr lang="en-GB" sz="1200" dirty="0"/>
          </a:p>
        </p:txBody>
      </p:sp>
      <p:pic>
        <p:nvPicPr>
          <p:cNvPr id="35" name="Picture Placeholder 34">
            <a:extLst>
              <a:ext uri="{FF2B5EF4-FFF2-40B4-BE49-F238E27FC236}">
                <a16:creationId xmlns:a16="http://schemas.microsoft.com/office/drawing/2014/main" id="{CBC8EA23-99EA-8EAD-6E72-32EF7038DB6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9764" r="97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38561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1FE9-9059-4FE8-B4AC-9771F23A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>
            <a:normAutofit/>
          </a:bodyPr>
          <a:lstStyle/>
          <a:p>
            <a:r>
              <a:rPr lang="en-GB" dirty="0"/>
              <a:t>FIRST VISIT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EF729D8-8842-4E51-A541-DCAD67FB2EA9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1973516" y="4428632"/>
            <a:ext cx="1980000" cy="360000"/>
          </a:xfrm>
        </p:spPr>
        <p:txBody>
          <a:bodyPr rtlCol="0"/>
          <a:lstStyle/>
          <a:p>
            <a:r>
              <a:rPr lang="en-GB" dirty="0"/>
              <a:t>First visit</a:t>
            </a:r>
          </a:p>
        </p:txBody>
      </p:sp>
      <p:sp>
        <p:nvSpPr>
          <p:cNvPr id="63" name="Slide Number Placeholder 62">
            <a:extLst>
              <a:ext uri="{FF2B5EF4-FFF2-40B4-BE49-F238E27FC236}">
                <a16:creationId xmlns:a16="http://schemas.microsoft.com/office/drawing/2014/main" id="{7774D196-C2DA-43A5-9A5E-AF7D6BC1353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19B51A1E-902D-48AF-9020-955120F399B6}" type="slidenum">
              <a:rPr lang="en-GB" smtClean="0"/>
              <a:pPr/>
              <a:t>4</a:t>
            </a:fld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EDEE3641-CB60-E082-7F27-DC3AA088A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883" y="1923432"/>
            <a:ext cx="2270633" cy="159342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1F1B62A-62F0-1E43-31DA-57C24F506C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3166" y="1502229"/>
            <a:ext cx="2270633" cy="213818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127B562-0461-1965-A661-AE879D8C74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4644" y="1502229"/>
            <a:ext cx="3897394" cy="382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920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61142249-BD5F-425A-DB15-79F2E89D6E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147" t="18599" r="13293" b="7733"/>
          <a:stretch>
            <a:fillRect/>
          </a:stretch>
        </p:blipFill>
        <p:spPr>
          <a:xfrm>
            <a:off x="373380" y="1777820"/>
            <a:ext cx="7462157" cy="4203705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96794" y="551543"/>
            <a:ext cx="4446270" cy="2387600"/>
          </a:xfrm>
        </p:spPr>
        <p:txBody>
          <a:bodyPr rtlCol="0" anchor="t">
            <a:normAutofit/>
          </a:bodyPr>
          <a:lstStyle/>
          <a:p>
            <a:r>
              <a:rPr lang="en-GB" sz="4600" dirty="0"/>
              <a:t>HOW IS THE RESTAURANT MARKETED?</a:t>
            </a:r>
          </a:p>
        </p:txBody>
      </p:sp>
      <p:sp>
        <p:nvSpPr>
          <p:cNvPr id="16" name="Slide Number Placeholder 15" hidden="1">
            <a:extLst>
              <a:ext uri="{FF2B5EF4-FFF2-40B4-BE49-F238E27FC236}">
                <a16:creationId xmlns:a16="http://schemas.microsoft.com/office/drawing/2014/main" id="{E547C99D-A54A-4305-AC4B-9D2B2EC9B23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smtClean="0"/>
              <a:pPr rtl="0">
                <a:spcAft>
                  <a:spcPts val="600"/>
                </a:spcAft>
              </a:pPr>
              <a:t>5</a:t>
            </a:fld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F7F1BDF-A69A-A3A3-85A4-7CF16237C51B}"/>
              </a:ext>
            </a:extLst>
          </p:cNvPr>
          <p:cNvSpPr txBox="1"/>
          <p:nvPr/>
        </p:nvSpPr>
        <p:spPr>
          <a:xfrm>
            <a:off x="9372600" y="4201886"/>
            <a:ext cx="31704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Website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Online reviews</a:t>
            </a:r>
          </a:p>
        </p:txBody>
      </p:sp>
    </p:spTree>
    <p:extLst>
      <p:ext uri="{BB962C8B-B14F-4D97-AF65-F5344CB8AC3E}">
        <p14:creationId xmlns:p14="http://schemas.microsoft.com/office/powerpoint/2010/main" val="627911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E1C88-627C-4655-A4FB-0BB02EDB0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5800" y="473869"/>
            <a:ext cx="4603750" cy="1226572"/>
          </a:xfrm>
        </p:spPr>
        <p:txBody>
          <a:bodyPr rtlCol="0">
            <a:normAutofit/>
          </a:bodyPr>
          <a:lstStyle/>
          <a:p>
            <a:r>
              <a:rPr lang="en-GB" dirty="0"/>
              <a:t>PRODUCT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4ED4EC-32F6-4539-AC4A-407303F28949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7117447" y="2468617"/>
            <a:ext cx="410028" cy="459639"/>
          </a:xfrm>
        </p:spPr>
        <p:txBody>
          <a:bodyPr rtlCol="0"/>
          <a:lstStyle/>
          <a:p>
            <a:pPr rtl="0"/>
            <a:r>
              <a:rPr lang="en-GB"/>
              <a:t>1.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3634FE-ADF0-4BC3-A0A9-447EA9DD0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5828" y="2469745"/>
            <a:ext cx="3888921" cy="7257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en-GB" sz="1800"/>
              <a:t>Food</a:t>
            </a:r>
          </a:p>
          <a:p>
            <a:pPr rtl="0"/>
            <a:endParaRPr lang="en-GB" sz="180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11C192E-BFE3-4D62-9501-33A59424B9D4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7117447" y="3808800"/>
            <a:ext cx="410028" cy="459639"/>
          </a:xfrm>
        </p:spPr>
        <p:txBody>
          <a:bodyPr rtlCol="0"/>
          <a:lstStyle/>
          <a:p>
            <a:pPr rtl="0"/>
            <a:r>
              <a:rPr lang="en-GB"/>
              <a:t>2.</a:t>
            </a:r>
            <a:endParaRPr lang="en-GB" dirty="0"/>
          </a:p>
        </p:txBody>
      </p:sp>
      <p:sp>
        <p:nvSpPr>
          <p:cNvPr id="46" name="Date Placeholder 45">
            <a:extLst>
              <a:ext uri="{FF2B5EF4-FFF2-40B4-BE49-F238E27FC236}">
                <a16:creationId xmlns:a16="http://schemas.microsoft.com/office/drawing/2014/main" id="{50471321-957D-458F-B4F6-2FA5666554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22/6/20XX</a:t>
            </a:r>
            <a:endParaRPr lang="en-GB" dirty="0"/>
          </a:p>
        </p:txBody>
      </p:sp>
      <p:sp>
        <p:nvSpPr>
          <p:cNvPr id="48" name="Slide Number Placeholder 47">
            <a:extLst>
              <a:ext uri="{FF2B5EF4-FFF2-40B4-BE49-F238E27FC236}">
                <a16:creationId xmlns:a16="http://schemas.microsoft.com/office/drawing/2014/main" id="{4542EF84-4B0A-4795-A38E-331B003AC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36628" y="6356350"/>
            <a:ext cx="1317171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1FBFF5C-522F-F29C-0727-986D77BB54FB}"/>
              </a:ext>
            </a:extLst>
          </p:cNvPr>
          <p:cNvSpPr txBox="1"/>
          <p:nvPr/>
        </p:nvSpPr>
        <p:spPr>
          <a:xfrm>
            <a:off x="7445828" y="3808800"/>
            <a:ext cx="1480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Drink</a:t>
            </a:r>
          </a:p>
          <a:p>
            <a:endParaRPr lang="en-GB" dirty="0"/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F800CD0A-7B0A-A506-63BC-42F2AD0E969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6921" r="16921"/>
          <a:stretch>
            <a:fillRect/>
          </a:stretch>
        </p:blipFill>
        <p:spPr>
          <a:xfrm>
            <a:off x="-4833" y="0"/>
            <a:ext cx="6692072" cy="3922004"/>
          </a:xfr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416FC58-37C3-32FB-597A-9B1B523BA6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507" t="25061" r="26394" b="30851"/>
          <a:stretch>
            <a:fillRect/>
          </a:stretch>
        </p:blipFill>
        <p:spPr>
          <a:xfrm>
            <a:off x="-1" y="3808800"/>
            <a:ext cx="6687239" cy="302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72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DE7F2-E890-4744-88DD-A75F5E3005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6588" y="627168"/>
            <a:ext cx="5955412" cy="812207"/>
          </a:xfrm>
        </p:spPr>
        <p:txBody>
          <a:bodyPr rtlCol="0">
            <a:normAutofit fontScale="90000"/>
          </a:bodyPr>
          <a:lstStyle/>
          <a:p>
            <a:r>
              <a:rPr lang="en-GB" dirty="0"/>
              <a:t>PLACE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7B89D5-358D-2FCC-53AB-6CB44198CC5F}"/>
              </a:ext>
            </a:extLst>
          </p:cNvPr>
          <p:cNvSpPr txBox="1"/>
          <p:nvPr/>
        </p:nvSpPr>
        <p:spPr>
          <a:xfrm>
            <a:off x="6599103" y="2743200"/>
            <a:ext cx="5045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Not in town centre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Parking available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DC805F-615C-36FC-0794-D2DD262FE4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69580" y="891809"/>
            <a:ext cx="3251200" cy="2331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1C18BA-4383-9C91-1398-0BFEEC68B5A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019" t="24578" r="54819" b="48434"/>
          <a:stretch>
            <a:fillRect/>
          </a:stretch>
        </p:blipFill>
        <p:spPr>
          <a:xfrm>
            <a:off x="6378765" y="4446099"/>
            <a:ext cx="4043191" cy="185083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2AE101-4E39-8C19-0299-BF4D70549DC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5000" t="25060" r="57621" b="48595"/>
          <a:stretch>
            <a:fillRect/>
          </a:stretch>
        </p:blipFill>
        <p:spPr>
          <a:xfrm>
            <a:off x="669580" y="4660135"/>
            <a:ext cx="3338111" cy="18067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07789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E0A63-A388-49B1-A04E-27CE9BD62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/>
          <a:lstStyle/>
          <a:p>
            <a:r>
              <a:rPr lang="en-GB" dirty="0"/>
              <a:t>PRICE &amp; TARGET CUSTOMERS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ED4A67-3A46-4F54-A12A-EAE1B53E64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497865"/>
            <a:ext cx="2743200" cy="365125"/>
          </a:xfrm>
        </p:spPr>
        <p:txBody>
          <a:bodyPr rtlCol="0"/>
          <a:lstStyle/>
          <a:p>
            <a:pPr rtl="0"/>
            <a:fld id="{19B51A1E-902D-48AF-9020-955120F399B6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6030B5C-FB89-E064-D7D0-7B73D6CDCF2B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3442452" y="2223433"/>
            <a:ext cx="5029519" cy="1205567"/>
          </a:xfrm>
        </p:spPr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Mid-range prices</a:t>
            </a:r>
          </a:p>
          <a:p>
            <a:endParaRPr lang="en-GB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Families &amp; couples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9FC47DAD-9B63-BC99-07C2-A343D5072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805" y="3797187"/>
            <a:ext cx="3588584" cy="25608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3CF3E9BC-E503-B8B2-9A4A-87EAEA07678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864"/>
          <a:stretch>
            <a:fillRect/>
          </a:stretch>
        </p:blipFill>
        <p:spPr>
          <a:xfrm>
            <a:off x="8267808" y="2549049"/>
            <a:ext cx="3085992" cy="373604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AD58D72-FB56-8ECF-A56D-A065BA58E6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6018" y="3429000"/>
            <a:ext cx="2912584" cy="285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93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723" y="525463"/>
            <a:ext cx="4603750" cy="1226572"/>
          </a:xfrm>
        </p:spPr>
        <p:txBody>
          <a:bodyPr rtlCol="0"/>
          <a:lstStyle/>
          <a:p>
            <a:pPr rtl="0"/>
            <a:r>
              <a:rPr lang="en-GB" dirty="0"/>
              <a:t>Promotion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FE22F9B-4BF8-41DC-8F1C-836B546E59AD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1165723" y="3802746"/>
            <a:ext cx="3968137" cy="504850"/>
          </a:xfrm>
        </p:spPr>
        <p:txBody>
          <a:bodyPr rtlCol="0"/>
          <a:lstStyle/>
          <a:p>
            <a:r>
              <a:rPr lang="en-GB" dirty="0"/>
              <a:t>Online booking</a:t>
            </a:r>
            <a:br>
              <a:rPr lang="en-GB" dirty="0"/>
            </a:br>
            <a:r>
              <a:rPr lang="en-GB" dirty="0"/>
              <a:t>Website information</a:t>
            </a:r>
          </a:p>
        </p:txBody>
      </p:sp>
      <p:pic>
        <p:nvPicPr>
          <p:cNvPr id="66" name="Picture Placeholder 65" descr="An image of a rack of neutral coloured T-shirts. A woman's hand is selecting a shirt.">
            <a:extLst>
              <a:ext uri="{FF2B5EF4-FFF2-40B4-BE49-F238E27FC236}">
                <a16:creationId xmlns:a16="http://schemas.microsoft.com/office/drawing/2014/main" id="{C3E1B7B8-079D-4A7E-9C9D-2238847A563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23213" y="525463"/>
            <a:ext cx="3784599" cy="2629175"/>
          </a:xfrm>
        </p:spPr>
      </p:pic>
      <p:pic>
        <p:nvPicPr>
          <p:cNvPr id="68" name="Picture Placeholder 67" descr="A close-up picture of hanging dress shirts with the sleeves rolled up.">
            <a:extLst>
              <a:ext uri="{FF2B5EF4-FFF2-40B4-BE49-F238E27FC236}">
                <a16:creationId xmlns:a16="http://schemas.microsoft.com/office/drawing/2014/main" id="{40720171-A57D-4B75-8C19-882ECC4A3A4B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23213" y="3632600"/>
            <a:ext cx="3784599" cy="2629175"/>
          </a:xfrm>
        </p:spPr>
      </p:pic>
      <p:sp>
        <p:nvSpPr>
          <p:cNvPr id="71" name="Slide Number Placeholder 70">
            <a:extLst>
              <a:ext uri="{FF2B5EF4-FFF2-40B4-BE49-F238E27FC236}">
                <a16:creationId xmlns:a16="http://schemas.microsoft.com/office/drawing/2014/main" id="{4CFFF867-B1AF-42AA-BEA4-FC371900A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/>
              <a:t>9</a:t>
            </a:fld>
            <a:endParaRPr lang="en-GB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C5A8211-9D79-365E-9A30-4E4402DBB8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8374" t="18152" r="8102" b="7662"/>
          <a:stretch>
            <a:fillRect/>
          </a:stretch>
        </p:blipFill>
        <p:spPr>
          <a:xfrm>
            <a:off x="7458352" y="10001"/>
            <a:ext cx="4733647" cy="35753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4B5EEE9-F636-B328-274E-94E2AB9A21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458354" y="3632600"/>
            <a:ext cx="4733646" cy="315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178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FB75C3E-5885-49DD-8190-BB1E8C511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/>
          <a:lstStyle/>
          <a:p>
            <a:r>
              <a:rPr lang="en-GB" dirty="0"/>
              <a:t>CUSTOMER VALUE &amp; EXPERIENCE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463A9-91ED-406C-A142-DF9DBB5C018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4819239" y="1431893"/>
            <a:ext cx="2178858" cy="74559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/>
              <a:t>Food</a:t>
            </a:r>
            <a:br>
              <a:rPr lang="en-GB" sz="2400" dirty="0"/>
            </a:br>
            <a:r>
              <a:rPr lang="en-GB" sz="2400" dirty="0"/>
              <a:t>Service</a:t>
            </a:r>
            <a:br>
              <a:rPr lang="en-GB" sz="2400" dirty="0"/>
            </a:br>
            <a:r>
              <a:rPr lang="en-GB" sz="2400" dirty="0"/>
              <a:t>Atmosphere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2271CD-BE6E-4BDA-AE95-037EC2B14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 dirty="0"/>
              <a:t>Pitch deck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466F81D-B112-3FE0-C477-C12E5B83C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6027" y="2798284"/>
            <a:ext cx="2541741" cy="292886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EBBA64D-55CE-30B3-C558-645078801D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239" y="2664286"/>
            <a:ext cx="2702961" cy="312888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D36AFF2-7F7E-F2D1-ED2F-377BA479F2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063023" y="2670814"/>
            <a:ext cx="3045571" cy="312888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076FC2-4E1C-D57A-6708-3525C59E6104}"/>
              </a:ext>
            </a:extLst>
          </p:cNvPr>
          <p:cNvSpPr txBox="1"/>
          <p:nvPr/>
        </p:nvSpPr>
        <p:spPr>
          <a:xfrm>
            <a:off x="312516" y="6356350"/>
            <a:ext cx="3159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Pine and Gilmore (1998) </a:t>
            </a:r>
          </a:p>
        </p:txBody>
      </p:sp>
    </p:spTree>
    <p:extLst>
      <p:ext uri="{BB962C8B-B14F-4D97-AF65-F5344CB8AC3E}">
        <p14:creationId xmlns:p14="http://schemas.microsoft.com/office/powerpoint/2010/main" val="4252466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D2AE59-5630-4D5C-83A9-4CDEF4D7D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49" y="523875"/>
            <a:ext cx="4514849" cy="1514476"/>
          </a:xfrm>
        </p:spPr>
        <p:txBody>
          <a:bodyPr rtlCol="0">
            <a:normAutofit fontScale="90000"/>
          </a:bodyPr>
          <a:lstStyle/>
          <a:p>
            <a:r>
              <a:rPr lang="en-GB" dirty="0"/>
              <a:t>MY FAMILY VISIT EXPERIENCE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DE716E2A-DCFA-4839-B1DB-933E8340977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90020" y="2577560"/>
            <a:ext cx="3902664" cy="390525"/>
          </a:xfrm>
        </p:spPr>
        <p:txBody>
          <a:bodyPr rtlCol="0"/>
          <a:lstStyle/>
          <a:p>
            <a:r>
              <a:rPr lang="en-GB" sz="2400" dirty="0">
                <a:solidFill>
                  <a:schemeClr val="tx1"/>
                </a:solidFill>
              </a:rPr>
              <a:t>Family visit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Positive experience</a:t>
            </a:r>
          </a:p>
        </p:txBody>
      </p:sp>
      <p:sp>
        <p:nvSpPr>
          <p:cNvPr id="56" name="Slide Number Placeholder 55">
            <a:extLst>
              <a:ext uri="{FF2B5EF4-FFF2-40B4-BE49-F238E27FC236}">
                <a16:creationId xmlns:a16="http://schemas.microsoft.com/office/drawing/2014/main" id="{3BAEF036-3E79-4566-A2B2-4137AD58F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11</a:t>
            </a:fld>
            <a:endParaRPr lang="en-GB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66EFA16-6AC9-AB82-0CF8-1A251794EB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3141" y="346892"/>
            <a:ext cx="5250926" cy="338291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01C1778-E1B0-E254-D490-E445FE4E70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987"/>
          <a:stretch>
            <a:fillRect/>
          </a:stretch>
        </p:blipFill>
        <p:spPr>
          <a:xfrm>
            <a:off x="4084191" y="2280492"/>
            <a:ext cx="4023618" cy="461342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06A4CE5-0BA8-B5D8-6D02-2D588988722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2048" t="33896" r="22018" b="12129"/>
          <a:stretch>
            <a:fillRect/>
          </a:stretch>
        </p:blipFill>
        <p:spPr>
          <a:xfrm>
            <a:off x="8610600" y="3192246"/>
            <a:ext cx="3161841" cy="37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94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F75549-CA30-ABD4-D193-9DCCEF5BE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B2C48E7-4596-A004-7ECA-26E5DC953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49" y="523875"/>
            <a:ext cx="4514849" cy="1514476"/>
          </a:xfrm>
        </p:spPr>
        <p:txBody>
          <a:bodyPr rtlCol="0">
            <a:normAutofit/>
          </a:bodyPr>
          <a:lstStyle/>
          <a:p>
            <a:r>
              <a:rPr lang="en-GB" dirty="0"/>
              <a:t>PROBLEMS NOTICED</a:t>
            </a:r>
          </a:p>
        </p:txBody>
      </p:sp>
      <p:sp>
        <p:nvSpPr>
          <p:cNvPr id="56" name="Slide Number Placeholder 55">
            <a:extLst>
              <a:ext uri="{FF2B5EF4-FFF2-40B4-BE49-F238E27FC236}">
                <a16:creationId xmlns:a16="http://schemas.microsoft.com/office/drawing/2014/main" id="{1B84086A-3238-9360-19F0-B3FFBF0B2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12</a:t>
            </a:fld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23266-DB15-2865-6F88-C3AC9FFEA1B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63946" y="2312265"/>
            <a:ext cx="3902664" cy="390525"/>
          </a:xfrm>
        </p:spPr>
        <p:txBody>
          <a:bodyPr/>
          <a:lstStyle/>
          <a:p>
            <a:r>
              <a:rPr lang="en-GB" sz="2400" dirty="0">
                <a:solidFill>
                  <a:schemeClr val="tx1"/>
                </a:solidFill>
              </a:rPr>
              <a:t>Location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Waiting time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F7BAA8-ABF4-F8CD-4A68-4ED31B2882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086" t="24257" r="55904" b="47309"/>
          <a:stretch>
            <a:fillRect/>
          </a:stretch>
        </p:blipFill>
        <p:spPr>
          <a:xfrm>
            <a:off x="293751" y="3367230"/>
            <a:ext cx="6663487" cy="33294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183DA1-99D9-033C-A33D-C745EB25B09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801" t="24739" r="60874" b="48549"/>
          <a:stretch>
            <a:fillRect/>
          </a:stretch>
        </p:blipFill>
        <p:spPr>
          <a:xfrm>
            <a:off x="7727482" y="136525"/>
            <a:ext cx="4189679" cy="29520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87B33FE-BCBC-F8A3-CCB2-5BC6006D75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689780" y="3367230"/>
            <a:ext cx="4396562" cy="3088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68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48F3E-26E5-C0E9-E37D-8A39643E53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970CB3-2634-9618-6F73-DA569B76F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r>
              <a:rPr lang="en-GB" dirty="0"/>
              <a:t>Food Hygiene Rating: 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79662-9C8B-1A1E-65B0-DEB02E541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297457" y="2857499"/>
            <a:ext cx="4986986" cy="3319463"/>
          </a:xfrm>
          <a:prstGeom prst="rect">
            <a:avLst/>
          </a:prstGeom>
          <a:noFill/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495D552-F87C-6A36-66CA-99388472DE1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7603839" y="2857500"/>
            <a:ext cx="3385122" cy="3319463"/>
          </a:xfr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BEE7E5-C8E3-BF0B-E0E2-2B2C5B22E3C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28660" y="1690688"/>
            <a:ext cx="4114800" cy="584199"/>
          </a:xfrm>
        </p:spPr>
        <p:txBody>
          <a:bodyPr>
            <a:normAutofit/>
          </a:bodyPr>
          <a:lstStyle/>
          <a:p>
            <a:r>
              <a:rPr lang="en-GB" sz="1900" dirty="0"/>
              <a:t>CLEANLINESS &amp; FOOD HYGIENE</a:t>
            </a:r>
          </a:p>
        </p:txBody>
      </p:sp>
      <p:sp>
        <p:nvSpPr>
          <p:cNvPr id="67" name="Footer Placeholder 7">
            <a:extLst>
              <a:ext uri="{FF2B5EF4-FFF2-40B4-BE49-F238E27FC236}">
                <a16:creationId xmlns:a16="http://schemas.microsoft.com/office/drawing/2014/main" id="{786CAF7D-E103-4C04-6637-EBEC6590E2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561462" y="6492492"/>
            <a:ext cx="45720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GB" sz="1200" dirty="0">
                <a:solidFill>
                  <a:schemeClr val="tx1"/>
                </a:solidFill>
              </a:rPr>
              <a:t>(Food Standards Agency, 2025; Food Standards Wales, 2024)</a:t>
            </a:r>
            <a:endParaRPr lang="en-GB" sz="1200" noProof="0" dirty="0">
              <a:solidFill>
                <a:schemeClr val="tx1"/>
              </a:solidFill>
            </a:endParaRPr>
          </a:p>
        </p:txBody>
      </p:sp>
      <p:sp>
        <p:nvSpPr>
          <p:cNvPr id="56" name="Slide Number Placeholder 55">
            <a:extLst>
              <a:ext uri="{FF2B5EF4-FFF2-40B4-BE49-F238E27FC236}">
                <a16:creationId xmlns:a16="http://schemas.microsoft.com/office/drawing/2014/main" id="{DD497435-84FD-1346-B2AB-3D80088EEA9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smtClean="0"/>
              <a:pPr rtl="0">
                <a:spcAft>
                  <a:spcPts val="600"/>
                </a:spcAft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45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ED789-3427-D653-9A27-E78F0D53AA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0D8CC31-472E-E6B3-849A-96840CA72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r>
              <a:rPr lang="en-GB" dirty="0"/>
              <a:t>FINAL OPINION &amp; INFLUENCE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034D51-4521-3080-478F-17F96CF4C01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10159" y="1690688"/>
            <a:ext cx="4333301" cy="584199"/>
          </a:xfrm>
        </p:spPr>
        <p:txBody>
          <a:bodyPr>
            <a:noAutofit/>
          </a:bodyPr>
          <a:lstStyle/>
          <a:p>
            <a:r>
              <a:rPr lang="en-GB" sz="2400" dirty="0"/>
              <a:t>Overall rating: 4/5</a:t>
            </a:r>
            <a:br>
              <a:rPr lang="en-GB" sz="2400" dirty="0"/>
            </a:br>
            <a:r>
              <a:rPr lang="en-GB" sz="2400" dirty="0"/>
              <a:t>Would I recommend it?</a:t>
            </a:r>
          </a:p>
        </p:txBody>
      </p:sp>
      <p:sp>
        <p:nvSpPr>
          <p:cNvPr id="56" name="Slide Number Placeholder 55">
            <a:extLst>
              <a:ext uri="{FF2B5EF4-FFF2-40B4-BE49-F238E27FC236}">
                <a16:creationId xmlns:a16="http://schemas.microsoft.com/office/drawing/2014/main" id="{F1718B92-D5E1-47D9-7A5A-B4AC71DE28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smtClean="0"/>
              <a:pPr rtl="0">
                <a:spcAft>
                  <a:spcPts val="600"/>
                </a:spcAft>
              </a:pPr>
              <a:t>14</a:t>
            </a:fld>
            <a:endParaRPr lang="en-GB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859159A-7919-02ED-87DD-A0E5AC903F3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14435" t="26187" r="57720" b="48110"/>
          <a:stretch>
            <a:fillRect/>
          </a:stretch>
        </p:blipFill>
        <p:spPr>
          <a:xfrm>
            <a:off x="5518637" y="1784732"/>
            <a:ext cx="5134674" cy="2666082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4887A1-4B19-A1EC-805A-DF5F9E0FA2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757" y="3016251"/>
            <a:ext cx="2838124" cy="327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1061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A446D145-3743-66CE-C59E-C5D5A1341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FE42A9E7-1CA6-046E-525D-B6D2B1E5E2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769268"/>
            <a:ext cx="5905500" cy="3319463"/>
          </a:xfrm>
        </p:spPr>
        <p:txBody>
          <a:bodyPr>
            <a:normAutofit lnSpcReduction="10000"/>
          </a:bodyPr>
          <a:lstStyle/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Bitner, M. J. (1992)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Servicescapes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: The impact of physical surroundings on customers and employees.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Marketing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56(2), pp. 57–71.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https://journals.sagepub.com/doi/10.1177/002224299205600205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/>
              <a:t>Chuang, Y. F. (2023)</a:t>
            </a:r>
            <a:r>
              <a:rPr lang="en-GB" sz="1400" dirty="0"/>
              <a:t>.</a:t>
            </a:r>
            <a:br>
              <a:rPr lang="en-GB" sz="1400" dirty="0"/>
            </a:br>
            <a:r>
              <a:rPr lang="en-GB" sz="1400" dirty="0"/>
              <a:t>Online travel reviews and consumer purchase intention. </a:t>
            </a:r>
            <a:r>
              <a:rPr lang="en-GB" sz="1400" i="1" dirty="0"/>
              <a:t>Journal of Travel &amp; Tourism Marketing</a:t>
            </a:r>
            <a:r>
              <a:rPr lang="en-GB" sz="1400" dirty="0"/>
              <a:t>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4"/>
              </a:rPr>
              <a:t>How do online travel reviews facilitate informed purchase decisions?: Asia Pacific Journal of Tourism Research: Vol 28, No 4</a:t>
            </a:r>
            <a:endParaRPr lang="en-GB" sz="1400" dirty="0"/>
          </a:p>
          <a:p>
            <a:r>
              <a:rPr lang="en-GB" sz="1600" b="1" dirty="0"/>
              <a:t>Food Standards Agency (2025)</a:t>
            </a:r>
            <a:r>
              <a:rPr lang="en-GB" sz="1600" dirty="0"/>
              <a:t>.</a:t>
            </a:r>
            <a:br>
              <a:rPr lang="en-GB" sz="1600" dirty="0"/>
            </a:br>
            <a:r>
              <a:rPr lang="en-GB" sz="1600" dirty="0"/>
              <a:t>How food hygiene ratings work.</a:t>
            </a:r>
            <a:br>
              <a:rPr lang="en-GB" sz="1600" dirty="0"/>
            </a:br>
            <a:r>
              <a:rPr lang="en-GB" sz="1600" dirty="0"/>
              <a:t>Available at: </a:t>
            </a:r>
            <a:r>
              <a:rPr lang="en-GB" sz="1600" dirty="0">
                <a:hlinkClick r:id="rId5"/>
              </a:rPr>
              <a:t>How food hygiene ratings work | Food Standards Agency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id="{9AAA0B90-7019-993B-A858-BA495A1F9C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34150" y="2012667"/>
            <a:ext cx="5199084" cy="3076064"/>
          </a:xfrm>
        </p:spPr>
        <p:txBody>
          <a:bodyPr>
            <a:normAutofit/>
          </a:bodyPr>
          <a:lstStyle/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Food Standards Agency (2025)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El Prado by Martinez – Food Hygiene Rating.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https://ratings.food.gov.uk/business/1351632/el-prado-by-martinez-bridgend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Food Standards Wales (2024)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Food hygiene ratings in Wales.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hlinkClick r:id="rId7"/>
              </a:rPr>
              <a:t>Food hygiene ratings | GOV.WALES</a:t>
            </a:r>
            <a:endParaRPr lang="en-GB" sz="1400" dirty="0"/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Parasuraman, A., Zeithaml, V. A. and Berry, L. L. (1985)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 conceptual model of service quality and its implications for future research.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Marketing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49(4), pp. 41–50.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dirty="0">
                <a:hlinkClick r:id="rId8"/>
              </a:rPr>
              <a:t>A Conceptual Model of Service Quality and Its Implications for Future Research on JSTOR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C61F1816-351A-409F-AD5D-A78A67B2F48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smtClean="0"/>
              <a:pPr rtl="0">
                <a:spcAft>
                  <a:spcPts val="600"/>
                </a:spcAft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106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1FDEBC-059C-1208-1EC1-FB451F94B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A022ECF5-0D81-76D1-2E15-DF027754A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43B0E5C7-2CB1-C997-8F2E-16941A4BDD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769268"/>
            <a:ext cx="5905500" cy="3319463"/>
          </a:xfrm>
        </p:spPr>
        <p:txBody>
          <a:bodyPr>
            <a:normAutofit/>
          </a:bodyPr>
          <a:lstStyle/>
          <a:p>
            <a:r>
              <a:rPr lang="en-GB" sz="1400" b="1" dirty="0"/>
              <a:t>Pine, B. J. and Gilmore, J. H. (1998)</a:t>
            </a:r>
            <a:r>
              <a:rPr lang="en-GB" sz="1400" dirty="0"/>
              <a:t>.</a:t>
            </a:r>
            <a:br>
              <a:rPr lang="en-GB" sz="1400" dirty="0"/>
            </a:br>
            <a:r>
              <a:rPr lang="en-GB" sz="1400" dirty="0"/>
              <a:t>Welcome to the experience economy. </a:t>
            </a:r>
            <a:r>
              <a:rPr lang="en-GB" sz="1400" i="1" dirty="0"/>
              <a:t>Harvard Business Review</a:t>
            </a:r>
            <a:r>
              <a:rPr lang="en-GB" sz="1400" dirty="0"/>
              <a:t>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3"/>
              </a:rPr>
              <a:t>https://hbr.org/1998/07/welcome-to-the-experience-economy</a:t>
            </a:r>
            <a:endParaRPr lang="en-GB" sz="1400" dirty="0"/>
          </a:p>
          <a:p>
            <a:r>
              <a:rPr lang="en-GB" sz="1400" dirty="0"/>
              <a:t>The impact of online customer reviews on purchase intention. </a:t>
            </a:r>
            <a:r>
              <a:rPr lang="en-GB" sz="1400" i="1" dirty="0"/>
              <a:t>Journal of Business Research</a:t>
            </a:r>
            <a:r>
              <a:rPr lang="en-GB" sz="1400" dirty="0"/>
              <a:t>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4"/>
              </a:rPr>
              <a:t>How online reviews affect purchase intention: A meta-analysis across contextual and cultural factors - ScienceDirect </a:t>
            </a:r>
            <a:endParaRPr lang="en-GB" sz="1400" dirty="0"/>
          </a:p>
          <a:p>
            <a:r>
              <a:rPr lang="en-GB" sz="1400" b="1" dirty="0"/>
              <a:t>TripAdvisor (2025)</a:t>
            </a:r>
            <a:r>
              <a:rPr lang="en-GB" sz="1400" dirty="0"/>
              <a:t>.</a:t>
            </a:r>
            <a:br>
              <a:rPr lang="en-GB" sz="1400" dirty="0"/>
            </a:br>
            <a:r>
              <a:rPr lang="en-GB" sz="1400" dirty="0"/>
              <a:t>El Prado Restaurant – Customer Reviews.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5"/>
              </a:rPr>
              <a:t>https://www.tripadvisor.co.uk/Restaurant_Review-g186458-d1212125-Reviews-Braseria_El_Prado-Bridgend_Bridgend_County_South_Wales_Wales.html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id="{930C7A78-1D6B-4DE3-889B-C808ED1731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34150" y="2012667"/>
            <a:ext cx="5199084" cy="3076064"/>
          </a:xfrm>
        </p:spPr>
        <p:txBody>
          <a:bodyPr>
            <a:normAutofit/>
          </a:bodyPr>
          <a:lstStyle/>
          <a:p>
            <a:r>
              <a:rPr lang="en-GB" sz="1400" b="1" dirty="0"/>
              <a:t>Qiu, H. (2024).</a:t>
            </a:r>
            <a:br>
              <a:rPr lang="en-GB" sz="1400" dirty="0"/>
            </a:br>
            <a:r>
              <a:rPr lang="en-GB" sz="1400" dirty="0"/>
              <a:t>The impact of online customer reviews on purchase intention. </a:t>
            </a:r>
            <a:r>
              <a:rPr lang="en-GB" sz="1400" i="1" dirty="0"/>
              <a:t>Journal of Business Research</a:t>
            </a:r>
            <a:r>
              <a:rPr lang="en-GB" sz="1400" dirty="0"/>
              <a:t>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6"/>
              </a:rPr>
              <a:t>https://www.sciencedirect.com/science/article/pii/S2543925123000323</a:t>
            </a:r>
            <a:endParaRPr lang="en-GB" sz="1400" dirty="0"/>
          </a:p>
          <a:p>
            <a:r>
              <a:rPr lang="en-GB" sz="1400" b="1" dirty="0"/>
              <a:t>Google Maps (2025).</a:t>
            </a:r>
            <a:br>
              <a:rPr lang="en-GB" sz="1400" dirty="0"/>
            </a:br>
            <a:r>
              <a:rPr lang="en-GB" sz="1400" dirty="0"/>
              <a:t>El Prado Restaurant – location and accessibility.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7"/>
              </a:rPr>
              <a:t>https://www.google.com/maps</a:t>
            </a:r>
            <a:endParaRPr lang="en-GB" sz="1400" dirty="0"/>
          </a:p>
          <a:p>
            <a:r>
              <a:rPr lang="en-GB" sz="1400" b="1" dirty="0"/>
              <a:t>British Hospitality Association (2023).</a:t>
            </a:r>
            <a:br>
              <a:rPr lang="en-GB" sz="1400" dirty="0"/>
            </a:br>
            <a:r>
              <a:rPr lang="en-GB" sz="1400" dirty="0"/>
              <a:t>Customer experience in hospitality.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8"/>
              </a:rPr>
              <a:t>https://www.ukhospitality.org.uk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745C2735-A494-CA1F-BD57-6FD826756D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smtClean="0"/>
              <a:pPr rtl="0">
                <a:spcAft>
                  <a:spcPts val="600"/>
                </a:spcAft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351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4D1396-5956-6038-06B2-79AB0109E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F9EE6082-78C1-33C9-1154-97F3D3361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B245CD46-DC6A-FE32-6709-EEE32D56EF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00250" y="1867239"/>
            <a:ext cx="5905500" cy="3319463"/>
          </a:xfrm>
        </p:spPr>
        <p:txBody>
          <a:bodyPr>
            <a:normAutofit/>
          </a:bodyPr>
          <a:lstStyle/>
          <a:p>
            <a:r>
              <a:rPr lang="en-GB" sz="1400" b="1" dirty="0"/>
              <a:t>Visit Wales (2024).</a:t>
            </a:r>
            <a:br>
              <a:rPr lang="en-GB" sz="1400" dirty="0"/>
            </a:br>
            <a:r>
              <a:rPr lang="en-GB" sz="1400" dirty="0"/>
              <a:t>Food and drink experiences in Wales.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3"/>
              </a:rPr>
              <a:t>https://www.visitwales.com/things-do/food-and-drink</a:t>
            </a:r>
            <a:endParaRPr lang="en-GB" sz="1400" dirty="0"/>
          </a:p>
          <a:p>
            <a:r>
              <a:rPr lang="en-GB" sz="1400" b="1" dirty="0"/>
              <a:t>El Prado Restaurant (2025).</a:t>
            </a:r>
            <a:br>
              <a:rPr lang="en-GB" sz="1400" dirty="0"/>
            </a:br>
            <a:r>
              <a:rPr lang="en-GB" sz="1400" dirty="0"/>
              <a:t>Official restaurant website.</a:t>
            </a:r>
            <a:br>
              <a:rPr lang="en-GB" sz="1400" dirty="0"/>
            </a:br>
            <a:r>
              <a:rPr lang="en-GB" sz="1400" dirty="0"/>
              <a:t>Available at: </a:t>
            </a:r>
            <a:r>
              <a:rPr lang="en-GB" sz="1400" dirty="0">
                <a:hlinkClick r:id="rId4"/>
              </a:rPr>
              <a:t>https://www.el-prado.co.uk/</a:t>
            </a:r>
            <a:endParaRPr lang="en-GB" sz="1400" dirty="0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32712D29-B03B-5495-BE9D-CECAD3920C1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smtClean="0"/>
              <a:pPr rtl="0">
                <a:spcAft>
                  <a:spcPts val="600"/>
                </a:spcAft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942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FEAE4"/>
      </a:accent1>
      <a:accent2>
        <a:srgbClr val="7C6B62"/>
      </a:accent2>
      <a:accent3>
        <a:srgbClr val="5D4C41"/>
      </a:accent3>
      <a:accent4>
        <a:srgbClr val="AA6256"/>
      </a:accent4>
      <a:accent5>
        <a:srgbClr val="ACC6D8"/>
      </a:accent5>
      <a:accent6>
        <a:srgbClr val="CBA863"/>
      </a:accent6>
      <a:hlink>
        <a:srgbClr val="0563C1"/>
      </a:hlink>
      <a:folHlink>
        <a:srgbClr val="954F72"/>
      </a:folHlink>
    </a:clrScheme>
    <a:fontScheme name="Custom 59">
      <a:majorFont>
        <a:latin typeface="Bodoni MT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8846749_TF33850888_Win32" id="{A9919002-13C5-40CF-B39A-DD27361163F6}" vid="{76EA8E00-C6A6-48AF-A8DE-CF3E227B4C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7FB0D94B-5A32-4AAB-B55C-DC457E4CE0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F3EECA-3A4D-4005-BFAD-C4D5A471E2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5B071DB-81D7-454C-B973-21A172F54F13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Retail pitch deck</Template>
  <TotalTime>1095</TotalTime>
  <Words>1428</Words>
  <Application>Microsoft Office PowerPoint</Application>
  <PresentationFormat>Widescreen</PresentationFormat>
  <Paragraphs>107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Bodoni MT</vt:lpstr>
      <vt:lpstr>Calibri</vt:lpstr>
      <vt:lpstr>Seaford</vt:lpstr>
      <vt:lpstr>Office Theme</vt:lpstr>
      <vt:lpstr>Restaurant Review El Prado (Bridgend)</vt:lpstr>
      <vt:lpstr>INTRODUCTION TO THE RESTAURANT</vt:lpstr>
      <vt:lpstr>WHY I CHOSE THIS RESTAURANT</vt:lpstr>
      <vt:lpstr>FIRST VISIT</vt:lpstr>
      <vt:lpstr>HOW IS THE RESTAURANT MARKETED?</vt:lpstr>
      <vt:lpstr>PRODUCT </vt:lpstr>
      <vt:lpstr>PLACE</vt:lpstr>
      <vt:lpstr>PRICE &amp; TARGET CUSTOMERS</vt:lpstr>
      <vt:lpstr>Promotion</vt:lpstr>
      <vt:lpstr>CUSTOMER VALUE &amp; EXPERIENCE</vt:lpstr>
      <vt:lpstr>MY FAMILY VISIT EXPERIENCE</vt:lpstr>
      <vt:lpstr>PROBLEMS NOTICED</vt:lpstr>
      <vt:lpstr>Food Hygiene Rating: 5</vt:lpstr>
      <vt:lpstr>FINAL OPINION &amp; INFLUENCE</vt:lpstr>
      <vt:lpstr>REFERENCES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Mihaela-Geanina Oneamoise (2232227)</dc:creator>
  <cp:lastModifiedBy>Mihaela-Geanina Oneamoise (2232227)</cp:lastModifiedBy>
  <cp:revision>5</cp:revision>
  <dcterms:created xsi:type="dcterms:W3CDTF">2026-01-09T16:18:41Z</dcterms:created>
  <dcterms:modified xsi:type="dcterms:W3CDTF">2026-01-10T10:40:37Z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