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7" r:id="rId3"/>
    <p:sldId id="258" r:id="rId4"/>
    <p:sldId id="259" r:id="rId5"/>
    <p:sldId id="260" r:id="rId6"/>
    <p:sldId id="261" r:id="rId7"/>
    <p:sldId id="269" r:id="rId8"/>
    <p:sldId id="270" r:id="rId9"/>
    <p:sldId id="262" r:id="rId10"/>
    <p:sldId id="271" r:id="rId11"/>
    <p:sldId id="264" r:id="rId12"/>
    <p:sldId id="267" r:id="rId13"/>
    <p:sldId id="268" r:id="rId14"/>
    <p:sldId id="272"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ABF4A6C-890D-4405-8C9C-7DF8002BD87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1350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spTree>
    <p:extLst>
      <p:ext uri="{BB962C8B-B14F-4D97-AF65-F5344CB8AC3E}">
        <p14:creationId xmlns:p14="http://schemas.microsoft.com/office/powerpoint/2010/main" val="3042078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1321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2619EE-58E9-4FB5-8DBF-65CDC615EC78}"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BF4A6C-890D-4405-8C9C-7DF8002BD875}" type="slidenum">
              <a:rPr lang="en-GB" smtClean="0"/>
              <a:t>‹#›</a:t>
            </a:fld>
            <a:endParaRPr lang="en-GB"/>
          </a:p>
        </p:txBody>
      </p:sp>
    </p:spTree>
    <p:extLst>
      <p:ext uri="{BB962C8B-B14F-4D97-AF65-F5344CB8AC3E}">
        <p14:creationId xmlns:p14="http://schemas.microsoft.com/office/powerpoint/2010/main" val="2027162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2619EE-58E9-4FB5-8DBF-65CDC615EC78}" type="datetimeFigureOut">
              <a:rPr lang="en-GB" smtClean="0"/>
              <a:t>05/06/2020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BF4A6C-890D-4405-8C9C-7DF8002BD87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1461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2619EE-58E9-4FB5-8DBF-65CDC615EC78}" type="datetimeFigureOut">
              <a:rPr lang="en-GB" smtClean="0"/>
              <a:t>05/06/2020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BF4A6C-890D-4405-8C9C-7DF8002BD87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4221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2619EE-58E9-4FB5-8DBF-65CDC615EC78}" type="datetimeFigureOut">
              <a:rPr lang="en-GB" smtClean="0"/>
              <a:t>05/06/2020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BF4A6C-890D-4405-8C9C-7DF8002BD875}" type="slidenum">
              <a:rPr lang="en-GB" smtClean="0"/>
              <a:t>‹#›</a:t>
            </a:fld>
            <a:endParaRPr lang="en-GB"/>
          </a:p>
        </p:txBody>
      </p:sp>
    </p:spTree>
    <p:extLst>
      <p:ext uri="{BB962C8B-B14F-4D97-AF65-F5344CB8AC3E}">
        <p14:creationId xmlns:p14="http://schemas.microsoft.com/office/powerpoint/2010/main" val="2977851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2619EE-58E9-4FB5-8DBF-65CDC615EC78}"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BF4A6C-890D-4405-8C9C-7DF8002BD87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5637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2619EE-58E9-4FB5-8DBF-65CDC615EC78}"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BF4A6C-890D-4405-8C9C-7DF8002BD875}" type="slidenum">
              <a:rPr lang="en-GB" smtClean="0"/>
              <a:t>‹#›</a:t>
            </a:fld>
            <a:endParaRPr lang="en-GB"/>
          </a:p>
        </p:txBody>
      </p:sp>
    </p:spTree>
    <p:extLst>
      <p:ext uri="{BB962C8B-B14F-4D97-AF65-F5344CB8AC3E}">
        <p14:creationId xmlns:p14="http://schemas.microsoft.com/office/powerpoint/2010/main" val="283937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2619EE-58E9-4FB5-8DBF-65CDC615EC78}"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BF4A6C-890D-4405-8C9C-7DF8002BD875}" type="slidenum">
              <a:rPr lang="en-GB" smtClean="0"/>
              <a:t>‹#›</a:t>
            </a:fld>
            <a:endParaRPr lang="en-GB"/>
          </a:p>
        </p:txBody>
      </p:sp>
    </p:spTree>
    <p:extLst>
      <p:ext uri="{BB962C8B-B14F-4D97-AF65-F5344CB8AC3E}">
        <p14:creationId xmlns:p14="http://schemas.microsoft.com/office/powerpoint/2010/main" val="4099808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72702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018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spTree>
    <p:extLst>
      <p:ext uri="{BB962C8B-B14F-4D97-AF65-F5344CB8AC3E}">
        <p14:creationId xmlns:p14="http://schemas.microsoft.com/office/powerpoint/2010/main" val="28128220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1716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6053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15112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619EE-58E9-4FB5-8DBF-65CDC615EC78}"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BF4A6C-890D-4405-8C9C-7DF8002BD87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0282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92619EE-58E9-4FB5-8DBF-65CDC615EC78}" type="datetimeFigureOut">
              <a:rPr lang="en-GB" smtClean="0"/>
              <a:t>05/06/2020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ABF4A6C-890D-4405-8C9C-7DF8002BD875}" type="slidenum">
              <a:rPr lang="en-GB" smtClean="0"/>
              <a:t>‹#›</a:t>
            </a:fld>
            <a:endParaRPr lang="en-GB"/>
          </a:p>
        </p:txBody>
      </p:sp>
    </p:spTree>
    <p:extLst>
      <p:ext uri="{BB962C8B-B14F-4D97-AF65-F5344CB8AC3E}">
        <p14:creationId xmlns:p14="http://schemas.microsoft.com/office/powerpoint/2010/main" val="791579523"/>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britannica.com/topic/Temple-of-Jerusale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britannica.com/topic/Temple-of-Jerusale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myjewishlearning.com/article/second-templ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ibleodyssey.org/en/places/main-articles/second-templ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jewishencyclopedia.com/articles/1589-antiochus-iv-epiphan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ancient.eu/article/827/the-maccabean-revol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ritannica.com/topic/Holy-of-Holi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ibleodyssey.org/en/places/main-articles/second-templ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ritannica.com/topic/Temple-of-Jerusale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ancient.eu/article/852/the-temple-in-jerusale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britannica.com/topic/Holy-of-Holies" TargetMode="External"/><Relationship Id="rId3" Type="http://schemas.openxmlformats.org/officeDocument/2006/relationships/hyperlink" Target="https://www.ancient.eu/article/852/the-temple-in-jerusalem/" TargetMode="External"/><Relationship Id="rId7" Type="http://schemas.openxmlformats.org/officeDocument/2006/relationships/hyperlink" Target="https://www.myjewishlearning.com/article/second-temple/" TargetMode="External"/><Relationship Id="rId2" Type="http://schemas.openxmlformats.org/officeDocument/2006/relationships/hyperlink" Target="http://www.jewishencyclopedia.com/articles/1589-antiochus-iv-epiphanes" TargetMode="External"/><Relationship Id="rId1" Type="http://schemas.openxmlformats.org/officeDocument/2006/relationships/slideLayout" Target="../slideLayouts/slideLayout2.xml"/><Relationship Id="rId6" Type="http://schemas.openxmlformats.org/officeDocument/2006/relationships/hyperlink" Target="https://www.bibleodyssey.org/en/places/main-articles/second-temple" TargetMode="External"/><Relationship Id="rId5" Type="http://schemas.openxmlformats.org/officeDocument/2006/relationships/hyperlink" Target="https://www.britannica.com/topic/Temple-of-Jerusalem" TargetMode="External"/><Relationship Id="rId4" Type="http://schemas.openxmlformats.org/officeDocument/2006/relationships/hyperlink" Target="https://www.ancient.eu/article/827/the-maccabean-revolt/"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khanacademy.org/humanities/ancient-art-civilizations/roman/early-empire/v/arch-of-titus-relief" TargetMode="External"/><Relationship Id="rId3" Type="http://schemas.openxmlformats.org/officeDocument/2006/relationships/hyperlink" Target="https://www.myjewishlearning.com/article/second-temple/" TargetMode="External"/><Relationship Id="rId7" Type="http://schemas.openxmlformats.org/officeDocument/2006/relationships/hyperlink" Target="https://www.myjewishlearning.com/article/the-maccabean-revolt/" TargetMode="External"/><Relationship Id="rId2" Type="http://schemas.openxmlformats.org/officeDocument/2006/relationships/hyperlink" Target="https://en.wikipedia.org/wiki/Solomon%27s_Temple" TargetMode="External"/><Relationship Id="rId1" Type="http://schemas.openxmlformats.org/officeDocument/2006/relationships/slideLayout" Target="../slideLayouts/slideLayout2.xml"/><Relationship Id="rId6" Type="http://schemas.openxmlformats.org/officeDocument/2006/relationships/hyperlink" Target="https://en.wikipedia.org/wiki/Menorah_(Temple)" TargetMode="External"/><Relationship Id="rId5" Type="http://schemas.openxmlformats.org/officeDocument/2006/relationships/hyperlink" Target="https://www.israel365.com/2016/04/passover-the-holiday-of-redemption/" TargetMode="External"/><Relationship Id="rId4" Type="http://schemas.openxmlformats.org/officeDocument/2006/relationships/hyperlink" Target="http://www.jewishencyclopedia.com/articles/1320-altar" TargetMode="External"/><Relationship Id="rId9" Type="http://schemas.openxmlformats.org/officeDocument/2006/relationships/hyperlink" Target="https://www.britannica.com/art/shof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C027B-92D0-448B-A8C7-B1B95F7E8B3F}"/>
              </a:ext>
            </a:extLst>
          </p:cNvPr>
          <p:cNvSpPr>
            <a:spLocks noGrp="1"/>
          </p:cNvSpPr>
          <p:nvPr>
            <p:ph type="ctrTitle"/>
          </p:nvPr>
        </p:nvSpPr>
        <p:spPr>
          <a:xfrm>
            <a:off x="2491408" y="2235200"/>
            <a:ext cx="7209183" cy="2387600"/>
          </a:xfrm>
        </p:spPr>
        <p:txBody>
          <a:bodyPr>
            <a:normAutofit fontScale="90000"/>
          </a:bodyPr>
          <a:lstStyle/>
          <a:p>
            <a:r>
              <a:rPr lang="en-GB" sz="4400" dirty="0"/>
              <a:t>Significance of the Second Temple within Judaism and the rising tension that lead to the destruction in 70CE</a:t>
            </a:r>
          </a:p>
        </p:txBody>
      </p:sp>
      <p:sp>
        <p:nvSpPr>
          <p:cNvPr id="3" name="Subtitle 2">
            <a:extLst>
              <a:ext uri="{FF2B5EF4-FFF2-40B4-BE49-F238E27FC236}">
                <a16:creationId xmlns:a16="http://schemas.microsoft.com/office/drawing/2014/main" id="{665B3009-6D11-4748-9E2B-4C8498AD94EF}"/>
              </a:ext>
            </a:extLst>
          </p:cNvPr>
          <p:cNvSpPr>
            <a:spLocks noGrp="1"/>
          </p:cNvSpPr>
          <p:nvPr>
            <p:ph type="subTitle" idx="1"/>
          </p:nvPr>
        </p:nvSpPr>
        <p:spPr>
          <a:xfrm>
            <a:off x="1523999" y="5000521"/>
            <a:ext cx="9144000" cy="1655762"/>
          </a:xfrm>
        </p:spPr>
        <p:txBody>
          <a:bodyPr/>
          <a:lstStyle/>
          <a:p>
            <a:r>
              <a:rPr lang="en-GB" dirty="0"/>
              <a:t>Amy Seale </a:t>
            </a:r>
          </a:p>
          <a:p>
            <a:r>
              <a:rPr lang="en-GB" dirty="0"/>
              <a:t>1700646</a:t>
            </a:r>
          </a:p>
          <a:p>
            <a:r>
              <a:rPr lang="en-GB" dirty="0"/>
              <a:t>HPRS6008</a:t>
            </a:r>
          </a:p>
        </p:txBody>
      </p:sp>
    </p:spTree>
    <p:extLst>
      <p:ext uri="{BB962C8B-B14F-4D97-AF65-F5344CB8AC3E}">
        <p14:creationId xmlns:p14="http://schemas.microsoft.com/office/powerpoint/2010/main" val="1005482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6A14F-792E-4E89-AAC1-3DE8EF88B013}"/>
              </a:ext>
            </a:extLst>
          </p:cNvPr>
          <p:cNvSpPr>
            <a:spLocks noGrp="1"/>
          </p:cNvSpPr>
          <p:nvPr>
            <p:ph type="title"/>
          </p:nvPr>
        </p:nvSpPr>
        <p:spPr/>
        <p:txBody>
          <a:bodyPr/>
          <a:lstStyle/>
          <a:p>
            <a:r>
              <a:rPr lang="en-GB" dirty="0"/>
              <a:t>Historical Context- Part One</a:t>
            </a:r>
          </a:p>
        </p:txBody>
      </p:sp>
      <p:sp>
        <p:nvSpPr>
          <p:cNvPr id="3" name="Content Placeholder 2">
            <a:extLst>
              <a:ext uri="{FF2B5EF4-FFF2-40B4-BE49-F238E27FC236}">
                <a16:creationId xmlns:a16="http://schemas.microsoft.com/office/drawing/2014/main" id="{31A3C66E-F042-4908-9952-011369C30BB4}"/>
              </a:ext>
            </a:extLst>
          </p:cNvPr>
          <p:cNvSpPr>
            <a:spLocks noGrp="1"/>
          </p:cNvSpPr>
          <p:nvPr>
            <p:ph idx="1"/>
          </p:nvPr>
        </p:nvSpPr>
        <p:spPr>
          <a:xfrm>
            <a:off x="1295402" y="2424411"/>
            <a:ext cx="9601196" cy="3318936"/>
          </a:xfrm>
        </p:spPr>
        <p:txBody>
          <a:bodyPr>
            <a:normAutofit lnSpcReduction="10000"/>
          </a:bodyPr>
          <a:lstStyle/>
          <a:p>
            <a:r>
              <a:rPr lang="en-GB" dirty="0"/>
              <a:t>1</a:t>
            </a:r>
            <a:r>
              <a:rPr lang="en-GB" baseline="30000" dirty="0"/>
              <a:t>st</a:t>
            </a:r>
            <a:r>
              <a:rPr lang="en-GB" dirty="0"/>
              <a:t> Temple- built by Solomon (2 Samuel 7: 12-13)</a:t>
            </a:r>
          </a:p>
          <a:p>
            <a:endParaRPr lang="en-GB" dirty="0"/>
          </a:p>
          <a:p>
            <a:r>
              <a:rPr lang="en-GB" dirty="0"/>
              <a:t>Exile to Babylon- 586/587 BCE- destruction </a:t>
            </a:r>
          </a:p>
          <a:p>
            <a:pPr marL="0" indent="0">
              <a:buNone/>
            </a:pPr>
            <a:r>
              <a:rPr lang="en-GB" dirty="0"/>
              <a:t>of the first Temple</a:t>
            </a:r>
          </a:p>
          <a:p>
            <a:endParaRPr lang="en-GB" dirty="0"/>
          </a:p>
          <a:p>
            <a:r>
              <a:rPr lang="en-GB" dirty="0"/>
              <a:t>“Cyrus II… in 538 BC issued an order allowing exiled Jews to return to Jerusalem and rebuild the Temple.”</a:t>
            </a:r>
            <a:r>
              <a:rPr lang="en-GB" sz="2000" b="1" dirty="0"/>
              <a:t>1 </a:t>
            </a:r>
            <a:endParaRPr lang="en-GB" dirty="0"/>
          </a:p>
          <a:p>
            <a:pPr marL="0" indent="0">
              <a:buNone/>
            </a:pPr>
            <a:endParaRPr lang="en-GB" dirty="0"/>
          </a:p>
        </p:txBody>
      </p:sp>
      <p:sp>
        <p:nvSpPr>
          <p:cNvPr id="4" name="TextBox 3">
            <a:extLst>
              <a:ext uri="{FF2B5EF4-FFF2-40B4-BE49-F238E27FC236}">
                <a16:creationId xmlns:a16="http://schemas.microsoft.com/office/drawing/2014/main" id="{7544AA6D-AF00-4CFA-9A0C-5C350EF82F2C}"/>
              </a:ext>
            </a:extLst>
          </p:cNvPr>
          <p:cNvSpPr txBox="1"/>
          <p:nvPr/>
        </p:nvSpPr>
        <p:spPr>
          <a:xfrm>
            <a:off x="887896" y="5552661"/>
            <a:ext cx="10402956" cy="523220"/>
          </a:xfrm>
          <a:prstGeom prst="rect">
            <a:avLst/>
          </a:prstGeom>
          <a:noFill/>
        </p:spPr>
        <p:txBody>
          <a:bodyPr wrap="square" rtlCol="0">
            <a:spAutoFit/>
          </a:bodyPr>
          <a:lstStyle/>
          <a:p>
            <a:r>
              <a:rPr lang="en-GB" sz="1400" b="1" dirty="0"/>
              <a:t>1</a:t>
            </a:r>
            <a:r>
              <a:rPr lang="en-GB" sz="1400" dirty="0"/>
              <a:t> Emily Rodriguez, Marco </a:t>
            </a:r>
            <a:r>
              <a:rPr lang="en-GB" sz="1400" dirty="0" err="1"/>
              <a:t>Sampaolo</a:t>
            </a:r>
            <a:r>
              <a:rPr lang="en-GB" sz="1400" dirty="0"/>
              <a:t> and Kathleen Sheetz, </a:t>
            </a:r>
            <a:r>
              <a:rPr lang="en-GB" sz="1400" i="1" dirty="0"/>
              <a:t>"Temple Of Jerusalem | Judaism", </a:t>
            </a:r>
            <a:r>
              <a:rPr lang="en-GB" sz="1400" dirty="0" err="1"/>
              <a:t>Encyclopedia</a:t>
            </a:r>
            <a:r>
              <a:rPr lang="en-GB" sz="1400" dirty="0"/>
              <a:t> Britannica, 1998 </a:t>
            </a:r>
            <a:r>
              <a:rPr lang="en-GB" sz="1400" dirty="0">
                <a:hlinkClick r:id="rId2"/>
              </a:rPr>
              <a:t>https://www.britannica.com/topic/Temple-of-Jerusalem</a:t>
            </a:r>
            <a:r>
              <a:rPr lang="en-GB" sz="1400" dirty="0"/>
              <a:t> [Accessed 3 June 2020].</a:t>
            </a:r>
          </a:p>
        </p:txBody>
      </p:sp>
      <p:pic>
        <p:nvPicPr>
          <p:cNvPr id="5" name="Picture 4">
            <a:extLst>
              <a:ext uri="{FF2B5EF4-FFF2-40B4-BE49-F238E27FC236}">
                <a16:creationId xmlns:a16="http://schemas.microsoft.com/office/drawing/2014/main" id="{0F57232E-03EC-44A5-8E09-041C41E2A70A}"/>
              </a:ext>
            </a:extLst>
          </p:cNvPr>
          <p:cNvPicPr>
            <a:picLocks noChangeAspect="1"/>
          </p:cNvPicPr>
          <p:nvPr/>
        </p:nvPicPr>
        <p:blipFill>
          <a:blip r:embed="rId3"/>
          <a:stretch>
            <a:fillRect/>
          </a:stretch>
        </p:blipFill>
        <p:spPr>
          <a:xfrm>
            <a:off x="7649803" y="2091877"/>
            <a:ext cx="3654301" cy="2647338"/>
          </a:xfrm>
          <a:prstGeom prst="rect">
            <a:avLst/>
          </a:prstGeom>
        </p:spPr>
      </p:pic>
      <p:sp>
        <p:nvSpPr>
          <p:cNvPr id="6" name="TextBox 5">
            <a:extLst>
              <a:ext uri="{FF2B5EF4-FFF2-40B4-BE49-F238E27FC236}">
                <a16:creationId xmlns:a16="http://schemas.microsoft.com/office/drawing/2014/main" id="{4DAD2B61-8CB8-4DE4-829F-EDF8555D6556}"/>
              </a:ext>
            </a:extLst>
          </p:cNvPr>
          <p:cNvSpPr txBox="1"/>
          <p:nvPr/>
        </p:nvSpPr>
        <p:spPr>
          <a:xfrm>
            <a:off x="10543760" y="2121752"/>
            <a:ext cx="705676" cy="369332"/>
          </a:xfrm>
          <a:prstGeom prst="rect">
            <a:avLst/>
          </a:prstGeom>
          <a:noFill/>
        </p:spPr>
        <p:txBody>
          <a:bodyPr wrap="square" rtlCol="0">
            <a:spAutoFit/>
          </a:bodyPr>
          <a:lstStyle/>
          <a:p>
            <a:r>
              <a:rPr lang="en-GB" b="1" dirty="0"/>
              <a:t>Fig 1</a:t>
            </a:r>
          </a:p>
        </p:txBody>
      </p:sp>
    </p:spTree>
    <p:extLst>
      <p:ext uri="{BB962C8B-B14F-4D97-AF65-F5344CB8AC3E}">
        <p14:creationId xmlns:p14="http://schemas.microsoft.com/office/powerpoint/2010/main" val="337768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F9364-ED7B-472B-B1B1-B2B47A1F80CA}"/>
              </a:ext>
            </a:extLst>
          </p:cNvPr>
          <p:cNvSpPr>
            <a:spLocks noGrp="1"/>
          </p:cNvSpPr>
          <p:nvPr>
            <p:ph type="title"/>
          </p:nvPr>
        </p:nvSpPr>
        <p:spPr/>
        <p:txBody>
          <a:bodyPr/>
          <a:lstStyle/>
          <a:p>
            <a:r>
              <a:rPr lang="en-GB" dirty="0"/>
              <a:t>Historical Context- Part Two</a:t>
            </a:r>
          </a:p>
        </p:txBody>
      </p:sp>
      <p:sp>
        <p:nvSpPr>
          <p:cNvPr id="3" name="Content Placeholder 2">
            <a:extLst>
              <a:ext uri="{FF2B5EF4-FFF2-40B4-BE49-F238E27FC236}">
                <a16:creationId xmlns:a16="http://schemas.microsoft.com/office/drawing/2014/main" id="{94FFE5EE-DFE6-4086-8F83-AA6FA662F627}"/>
              </a:ext>
            </a:extLst>
          </p:cNvPr>
          <p:cNvSpPr>
            <a:spLocks noGrp="1"/>
          </p:cNvSpPr>
          <p:nvPr>
            <p:ph idx="1"/>
          </p:nvPr>
        </p:nvSpPr>
        <p:spPr>
          <a:xfrm>
            <a:off x="1295402" y="1995660"/>
            <a:ext cx="9601196" cy="3318936"/>
          </a:xfrm>
        </p:spPr>
        <p:txBody>
          <a:bodyPr>
            <a:normAutofit fontScale="92500" lnSpcReduction="10000"/>
          </a:bodyPr>
          <a:lstStyle/>
          <a:p>
            <a:r>
              <a:rPr lang="en-GB" dirty="0"/>
              <a:t>2</a:t>
            </a:r>
            <a:r>
              <a:rPr lang="en-GB" baseline="30000" dirty="0"/>
              <a:t>nd</a:t>
            </a:r>
            <a:r>
              <a:rPr lang="en-GB" dirty="0"/>
              <a:t> Temple- rebuilt the first Temple-</a:t>
            </a:r>
          </a:p>
          <a:p>
            <a:pPr marL="0" indent="0">
              <a:buNone/>
            </a:pPr>
            <a:r>
              <a:rPr lang="en-GB" dirty="0"/>
              <a:t> “it was completed in 515 BCE”</a:t>
            </a:r>
            <a:r>
              <a:rPr lang="en-GB" sz="2000" b="1" dirty="0"/>
              <a:t>2</a:t>
            </a:r>
          </a:p>
          <a:p>
            <a:pPr marL="0" indent="0">
              <a:buNone/>
            </a:pPr>
            <a:endParaRPr lang="en-GB" dirty="0"/>
          </a:p>
          <a:p>
            <a:r>
              <a:rPr lang="en-GB" dirty="0"/>
              <a:t>“Judaism gradually defined itself more as a </a:t>
            </a:r>
          </a:p>
          <a:p>
            <a:pPr marL="0" indent="0">
              <a:buNone/>
            </a:pPr>
            <a:r>
              <a:rPr lang="en-GB" dirty="0"/>
              <a:t>religion rather than a nationality.”</a:t>
            </a:r>
            <a:r>
              <a:rPr lang="en-GB" sz="2000" b="1" dirty="0"/>
              <a:t>3</a:t>
            </a:r>
          </a:p>
          <a:p>
            <a:endParaRPr lang="en-GB" dirty="0"/>
          </a:p>
          <a:p>
            <a:r>
              <a:rPr lang="en-GB" dirty="0"/>
              <a:t>Life had to change on the return to Judaea</a:t>
            </a:r>
          </a:p>
          <a:p>
            <a:endParaRPr lang="en-GB" dirty="0"/>
          </a:p>
        </p:txBody>
      </p:sp>
      <p:sp>
        <p:nvSpPr>
          <p:cNvPr id="4" name="TextBox 3">
            <a:extLst>
              <a:ext uri="{FF2B5EF4-FFF2-40B4-BE49-F238E27FC236}">
                <a16:creationId xmlns:a16="http://schemas.microsoft.com/office/drawing/2014/main" id="{BA047462-5BF8-4EBD-9FAE-41CE12A11D2A}"/>
              </a:ext>
            </a:extLst>
          </p:cNvPr>
          <p:cNvSpPr txBox="1"/>
          <p:nvPr/>
        </p:nvSpPr>
        <p:spPr>
          <a:xfrm>
            <a:off x="815008" y="5314595"/>
            <a:ext cx="10561983" cy="830997"/>
          </a:xfrm>
          <a:prstGeom prst="rect">
            <a:avLst/>
          </a:prstGeom>
          <a:noFill/>
        </p:spPr>
        <p:txBody>
          <a:bodyPr wrap="square" rtlCol="0">
            <a:spAutoFit/>
          </a:bodyPr>
          <a:lstStyle/>
          <a:p>
            <a:r>
              <a:rPr lang="en-GB" sz="1600" b="1" dirty="0"/>
              <a:t>2 </a:t>
            </a:r>
            <a:r>
              <a:rPr lang="en-GB" sz="1600" dirty="0"/>
              <a:t>Emily Rodriguez, Marco </a:t>
            </a:r>
            <a:r>
              <a:rPr lang="en-GB" sz="1600" dirty="0" err="1"/>
              <a:t>Sampaolo</a:t>
            </a:r>
            <a:r>
              <a:rPr lang="en-GB" sz="1600" dirty="0"/>
              <a:t> and Kathleen Sheetz, </a:t>
            </a:r>
            <a:r>
              <a:rPr lang="en-GB" sz="1600" i="1" dirty="0"/>
              <a:t>"Temple Of Jerusalem | Judaism", </a:t>
            </a:r>
            <a:r>
              <a:rPr lang="en-GB" sz="1600" dirty="0" err="1"/>
              <a:t>Encyclopedia</a:t>
            </a:r>
            <a:r>
              <a:rPr lang="en-GB" sz="1600" dirty="0"/>
              <a:t> Britannica, 1998 </a:t>
            </a:r>
            <a:r>
              <a:rPr lang="en-GB" sz="1600" dirty="0">
                <a:hlinkClick r:id="rId2"/>
              </a:rPr>
              <a:t>https://www.britannica.com/topic/Temple-of-Jerusalem</a:t>
            </a:r>
            <a:r>
              <a:rPr lang="en-GB" sz="1600" dirty="0"/>
              <a:t> [Accessed 3 June 2020].</a:t>
            </a:r>
          </a:p>
          <a:p>
            <a:r>
              <a:rPr lang="en-GB" sz="1600" b="1" dirty="0"/>
              <a:t>3 </a:t>
            </a:r>
            <a:r>
              <a:rPr lang="en-GB" sz="1600" dirty="0"/>
              <a:t>Shaye J. D Cohen, </a:t>
            </a:r>
            <a:r>
              <a:rPr lang="en-GB" sz="1600" i="1" dirty="0"/>
              <a:t>“From The Maccabees To The Mishnah” </a:t>
            </a:r>
            <a:r>
              <a:rPr lang="en-GB" sz="1600" dirty="0"/>
              <a:t>(Philadelphia: Westminster Press, 1991).p.21.</a:t>
            </a:r>
          </a:p>
        </p:txBody>
      </p:sp>
      <p:pic>
        <p:nvPicPr>
          <p:cNvPr id="5" name="Picture 4">
            <a:extLst>
              <a:ext uri="{FF2B5EF4-FFF2-40B4-BE49-F238E27FC236}">
                <a16:creationId xmlns:a16="http://schemas.microsoft.com/office/drawing/2014/main" id="{3F369953-AE76-4598-BB16-9D0F85D2507A}"/>
              </a:ext>
            </a:extLst>
          </p:cNvPr>
          <p:cNvPicPr>
            <a:picLocks noChangeAspect="1"/>
          </p:cNvPicPr>
          <p:nvPr/>
        </p:nvPicPr>
        <p:blipFill>
          <a:blip r:embed="rId3"/>
          <a:stretch>
            <a:fillRect/>
          </a:stretch>
        </p:blipFill>
        <p:spPr>
          <a:xfrm>
            <a:off x="6679095" y="2057194"/>
            <a:ext cx="4588563" cy="2743611"/>
          </a:xfrm>
          <a:prstGeom prst="rect">
            <a:avLst/>
          </a:prstGeom>
        </p:spPr>
      </p:pic>
      <p:sp>
        <p:nvSpPr>
          <p:cNvPr id="6" name="TextBox 5">
            <a:extLst>
              <a:ext uri="{FF2B5EF4-FFF2-40B4-BE49-F238E27FC236}">
                <a16:creationId xmlns:a16="http://schemas.microsoft.com/office/drawing/2014/main" id="{82455ED8-8338-48EE-B758-769CC75BEA09}"/>
              </a:ext>
            </a:extLst>
          </p:cNvPr>
          <p:cNvSpPr txBox="1"/>
          <p:nvPr/>
        </p:nvSpPr>
        <p:spPr>
          <a:xfrm>
            <a:off x="10563638" y="1786510"/>
            <a:ext cx="1036981" cy="369332"/>
          </a:xfrm>
          <a:prstGeom prst="rect">
            <a:avLst/>
          </a:prstGeom>
          <a:noFill/>
        </p:spPr>
        <p:txBody>
          <a:bodyPr wrap="square" rtlCol="0">
            <a:spAutoFit/>
          </a:bodyPr>
          <a:lstStyle/>
          <a:p>
            <a:r>
              <a:rPr lang="en-GB" b="1" dirty="0"/>
              <a:t>Fig 2</a:t>
            </a:r>
          </a:p>
        </p:txBody>
      </p:sp>
    </p:spTree>
    <p:extLst>
      <p:ext uri="{BB962C8B-B14F-4D97-AF65-F5344CB8AC3E}">
        <p14:creationId xmlns:p14="http://schemas.microsoft.com/office/powerpoint/2010/main" val="230279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356AD-B1B7-4024-B841-9C1053090F3F}"/>
              </a:ext>
            </a:extLst>
          </p:cNvPr>
          <p:cNvSpPr>
            <a:spLocks noGrp="1"/>
          </p:cNvSpPr>
          <p:nvPr>
            <p:ph type="title"/>
          </p:nvPr>
        </p:nvSpPr>
        <p:spPr/>
        <p:txBody>
          <a:bodyPr/>
          <a:lstStyle/>
          <a:p>
            <a:r>
              <a:rPr lang="en-GB" dirty="0"/>
              <a:t>The Temple and Herod</a:t>
            </a:r>
          </a:p>
        </p:txBody>
      </p:sp>
      <p:sp>
        <p:nvSpPr>
          <p:cNvPr id="3" name="Content Placeholder 2">
            <a:extLst>
              <a:ext uri="{FF2B5EF4-FFF2-40B4-BE49-F238E27FC236}">
                <a16:creationId xmlns:a16="http://schemas.microsoft.com/office/drawing/2014/main" id="{2A3453FA-7C9A-4880-B99B-BBC3D9BAD734}"/>
              </a:ext>
            </a:extLst>
          </p:cNvPr>
          <p:cNvSpPr>
            <a:spLocks noGrp="1"/>
          </p:cNvSpPr>
          <p:nvPr>
            <p:ph idx="1"/>
          </p:nvPr>
        </p:nvSpPr>
        <p:spPr>
          <a:xfrm>
            <a:off x="1295401" y="2474104"/>
            <a:ext cx="9601196" cy="3318936"/>
          </a:xfrm>
        </p:spPr>
        <p:txBody>
          <a:bodyPr/>
          <a:lstStyle/>
          <a:p>
            <a:r>
              <a:rPr lang="en-GB" dirty="0"/>
              <a:t>Herod the Great- built the expansion of the Second Temple</a:t>
            </a:r>
          </a:p>
          <a:p>
            <a:endParaRPr lang="en-GB" dirty="0"/>
          </a:p>
          <a:p>
            <a:r>
              <a:rPr lang="en-GB" dirty="0"/>
              <a:t>“The Book of Ezekiel… held up the dream of a rebuilt Temple in Jerusalem, including an enlarged Temple complex.”</a:t>
            </a:r>
            <a:r>
              <a:rPr lang="en-GB" sz="2000" b="1" dirty="0"/>
              <a:t>4</a:t>
            </a:r>
          </a:p>
          <a:p>
            <a:endParaRPr lang="en-GB" sz="2000" b="1" dirty="0"/>
          </a:p>
          <a:p>
            <a:r>
              <a:rPr lang="en-GB" dirty="0"/>
              <a:t>Could this signify Ezekiel’s dream about a Second Temple or a new Temple after the destruction of the Second Temple?</a:t>
            </a:r>
          </a:p>
        </p:txBody>
      </p:sp>
      <p:sp>
        <p:nvSpPr>
          <p:cNvPr id="4" name="TextBox 3">
            <a:extLst>
              <a:ext uri="{FF2B5EF4-FFF2-40B4-BE49-F238E27FC236}">
                <a16:creationId xmlns:a16="http://schemas.microsoft.com/office/drawing/2014/main" id="{8268FB19-5C99-4B62-A4EC-6B24B2750FA0}"/>
              </a:ext>
            </a:extLst>
          </p:cNvPr>
          <p:cNvSpPr txBox="1"/>
          <p:nvPr/>
        </p:nvSpPr>
        <p:spPr>
          <a:xfrm>
            <a:off x="1295401" y="5688757"/>
            <a:ext cx="8189843" cy="584775"/>
          </a:xfrm>
          <a:prstGeom prst="rect">
            <a:avLst/>
          </a:prstGeom>
          <a:noFill/>
        </p:spPr>
        <p:txBody>
          <a:bodyPr wrap="square" rtlCol="0">
            <a:spAutoFit/>
          </a:bodyPr>
          <a:lstStyle/>
          <a:p>
            <a:r>
              <a:rPr lang="en-GB" sz="1600" b="1" dirty="0"/>
              <a:t>4</a:t>
            </a:r>
            <a:r>
              <a:rPr lang="en-GB" sz="1600" dirty="0"/>
              <a:t> Lawrence H Schiffman, </a:t>
            </a:r>
            <a:r>
              <a:rPr lang="en-GB" sz="1600" i="1" dirty="0"/>
              <a:t>"Building The Second Temple | My Jewish Learning", </a:t>
            </a:r>
            <a:r>
              <a:rPr lang="en-GB" sz="1600" dirty="0"/>
              <a:t>My Jewish Learning </a:t>
            </a:r>
            <a:r>
              <a:rPr lang="en-GB" sz="1600" dirty="0">
                <a:hlinkClick r:id="rId2"/>
              </a:rPr>
              <a:t>https://www.myjewishlearning.com/article/second-temple/</a:t>
            </a:r>
            <a:r>
              <a:rPr lang="en-GB" sz="1600" dirty="0"/>
              <a:t> [Accessed 4 June 2020].</a:t>
            </a:r>
          </a:p>
        </p:txBody>
      </p:sp>
    </p:spTree>
    <p:extLst>
      <p:ext uri="{BB962C8B-B14F-4D97-AF65-F5344CB8AC3E}">
        <p14:creationId xmlns:p14="http://schemas.microsoft.com/office/powerpoint/2010/main" val="323764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9157C-894A-4881-B31D-98BAE86968F1}"/>
              </a:ext>
            </a:extLst>
          </p:cNvPr>
          <p:cNvSpPr>
            <a:spLocks noGrp="1"/>
          </p:cNvSpPr>
          <p:nvPr>
            <p:ph type="title"/>
          </p:nvPr>
        </p:nvSpPr>
        <p:spPr/>
        <p:txBody>
          <a:bodyPr/>
          <a:lstStyle/>
          <a:p>
            <a:r>
              <a:rPr lang="en-GB" dirty="0"/>
              <a:t>Religious and Ritual Significance</a:t>
            </a:r>
          </a:p>
        </p:txBody>
      </p:sp>
      <p:sp>
        <p:nvSpPr>
          <p:cNvPr id="3" name="Content Placeholder 2">
            <a:extLst>
              <a:ext uri="{FF2B5EF4-FFF2-40B4-BE49-F238E27FC236}">
                <a16:creationId xmlns:a16="http://schemas.microsoft.com/office/drawing/2014/main" id="{556FC625-6A79-4EA4-B685-D95608310CD8}"/>
              </a:ext>
            </a:extLst>
          </p:cNvPr>
          <p:cNvSpPr>
            <a:spLocks noGrp="1"/>
          </p:cNvSpPr>
          <p:nvPr>
            <p:ph idx="1"/>
          </p:nvPr>
        </p:nvSpPr>
        <p:spPr>
          <a:xfrm>
            <a:off x="4412974" y="2424410"/>
            <a:ext cx="6626086" cy="3318936"/>
          </a:xfrm>
        </p:spPr>
        <p:txBody>
          <a:bodyPr>
            <a:normAutofit fontScale="77500" lnSpcReduction="20000"/>
          </a:bodyPr>
          <a:lstStyle/>
          <a:p>
            <a:r>
              <a:rPr lang="en-GB" dirty="0"/>
              <a:t>Sacrifices were made within the Temple: “Offerings were tendered for forgiveness of sin, purification from contact with the dead and other ritual impurities, and expressions of gratitude to God.”</a:t>
            </a:r>
            <a:r>
              <a:rPr lang="en-GB" sz="1900" b="1" dirty="0"/>
              <a:t>5</a:t>
            </a:r>
          </a:p>
          <a:p>
            <a:endParaRPr lang="en-GB" dirty="0"/>
          </a:p>
          <a:p>
            <a:r>
              <a:rPr lang="en-GB" dirty="0"/>
              <a:t>These sacrifices were as important with the first temple as it was with the second temple- “For as long as the Temple remained standing, Judaism maintained the sacrificial cult.”</a:t>
            </a:r>
            <a:r>
              <a:rPr lang="en-GB" sz="1900" b="1" dirty="0"/>
              <a:t>6</a:t>
            </a:r>
          </a:p>
          <a:p>
            <a:endParaRPr lang="en-GB" dirty="0"/>
          </a:p>
          <a:p>
            <a:r>
              <a:rPr lang="en-GB" dirty="0"/>
              <a:t>Now prohibited by Halakha- without a temple, cannot do sacrifices</a:t>
            </a:r>
          </a:p>
        </p:txBody>
      </p:sp>
      <p:sp>
        <p:nvSpPr>
          <p:cNvPr id="4" name="TextBox 3">
            <a:extLst>
              <a:ext uri="{FF2B5EF4-FFF2-40B4-BE49-F238E27FC236}">
                <a16:creationId xmlns:a16="http://schemas.microsoft.com/office/drawing/2014/main" id="{C1783D04-1486-4A87-9375-2C0D90F53465}"/>
              </a:ext>
            </a:extLst>
          </p:cNvPr>
          <p:cNvSpPr txBox="1"/>
          <p:nvPr/>
        </p:nvSpPr>
        <p:spPr>
          <a:xfrm>
            <a:off x="662609" y="5460369"/>
            <a:ext cx="11078817" cy="830997"/>
          </a:xfrm>
          <a:prstGeom prst="rect">
            <a:avLst/>
          </a:prstGeom>
          <a:noFill/>
        </p:spPr>
        <p:txBody>
          <a:bodyPr wrap="square" rtlCol="0">
            <a:spAutoFit/>
          </a:bodyPr>
          <a:lstStyle/>
          <a:p>
            <a:r>
              <a:rPr lang="en-GB" sz="1600" b="1" dirty="0"/>
              <a:t>5</a:t>
            </a:r>
            <a:r>
              <a:rPr lang="en-GB" sz="1600" dirty="0"/>
              <a:t> Lawrence H Schiffman, </a:t>
            </a:r>
            <a:r>
              <a:rPr lang="en-GB" sz="1600" i="1" dirty="0"/>
              <a:t>"The Second Temple", </a:t>
            </a:r>
            <a:r>
              <a:rPr lang="en-GB" sz="1600" dirty="0" err="1"/>
              <a:t>Bibleodyssey.Org</a:t>
            </a:r>
            <a:r>
              <a:rPr lang="en-GB" sz="1600" dirty="0"/>
              <a:t>, 2019 </a:t>
            </a:r>
            <a:r>
              <a:rPr lang="en-GB" sz="1600" dirty="0">
                <a:hlinkClick r:id="rId2"/>
              </a:rPr>
              <a:t>https://www.bibleodyssey.org/en/places/main-articles/second-temple</a:t>
            </a:r>
            <a:r>
              <a:rPr lang="en-GB" sz="1600" dirty="0"/>
              <a:t> [Accessed 5 June 2020].</a:t>
            </a:r>
          </a:p>
          <a:p>
            <a:r>
              <a:rPr lang="en-GB" sz="1600" b="1" dirty="0"/>
              <a:t>6</a:t>
            </a:r>
            <a:r>
              <a:rPr lang="en-GB" sz="1600" dirty="0"/>
              <a:t> Shaye J. D Cohen, </a:t>
            </a:r>
            <a:r>
              <a:rPr lang="en-GB" sz="1600" i="1" dirty="0"/>
              <a:t>“From The Maccabees To The Mishnah” </a:t>
            </a:r>
            <a:r>
              <a:rPr lang="en-GB" sz="1600" dirty="0"/>
              <a:t>(Philadelphia: Westminster Press, 1991).p.22.</a:t>
            </a:r>
          </a:p>
        </p:txBody>
      </p:sp>
      <p:pic>
        <p:nvPicPr>
          <p:cNvPr id="5" name="Picture 4">
            <a:extLst>
              <a:ext uri="{FF2B5EF4-FFF2-40B4-BE49-F238E27FC236}">
                <a16:creationId xmlns:a16="http://schemas.microsoft.com/office/drawing/2014/main" id="{D379B7AB-AFDC-47E3-9498-23F68966087B}"/>
              </a:ext>
            </a:extLst>
          </p:cNvPr>
          <p:cNvPicPr>
            <a:picLocks noChangeAspect="1"/>
          </p:cNvPicPr>
          <p:nvPr/>
        </p:nvPicPr>
        <p:blipFill>
          <a:blip r:embed="rId3"/>
          <a:stretch>
            <a:fillRect/>
          </a:stretch>
        </p:blipFill>
        <p:spPr>
          <a:xfrm>
            <a:off x="1152940" y="2572026"/>
            <a:ext cx="3141664" cy="2740728"/>
          </a:xfrm>
          <a:prstGeom prst="rect">
            <a:avLst/>
          </a:prstGeom>
        </p:spPr>
      </p:pic>
      <p:sp>
        <p:nvSpPr>
          <p:cNvPr id="6" name="TextBox 5">
            <a:extLst>
              <a:ext uri="{FF2B5EF4-FFF2-40B4-BE49-F238E27FC236}">
                <a16:creationId xmlns:a16="http://schemas.microsoft.com/office/drawing/2014/main" id="{8881E069-7C41-428A-B821-060EE64964B8}"/>
              </a:ext>
            </a:extLst>
          </p:cNvPr>
          <p:cNvSpPr txBox="1"/>
          <p:nvPr/>
        </p:nvSpPr>
        <p:spPr>
          <a:xfrm>
            <a:off x="1354587" y="2660227"/>
            <a:ext cx="745433" cy="369332"/>
          </a:xfrm>
          <a:prstGeom prst="rect">
            <a:avLst/>
          </a:prstGeom>
          <a:noFill/>
        </p:spPr>
        <p:txBody>
          <a:bodyPr wrap="square" rtlCol="0">
            <a:spAutoFit/>
          </a:bodyPr>
          <a:lstStyle/>
          <a:p>
            <a:r>
              <a:rPr lang="en-GB" b="1" dirty="0"/>
              <a:t>Fig 3</a:t>
            </a:r>
          </a:p>
        </p:txBody>
      </p:sp>
    </p:spTree>
    <p:extLst>
      <p:ext uri="{BB962C8B-B14F-4D97-AF65-F5344CB8AC3E}">
        <p14:creationId xmlns:p14="http://schemas.microsoft.com/office/powerpoint/2010/main" val="1822841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E3706-A75F-45D4-BFDB-DC7D52A3D1A4}"/>
              </a:ext>
            </a:extLst>
          </p:cNvPr>
          <p:cNvSpPr>
            <a:spLocks noGrp="1"/>
          </p:cNvSpPr>
          <p:nvPr>
            <p:ph type="title"/>
          </p:nvPr>
        </p:nvSpPr>
        <p:spPr/>
        <p:txBody>
          <a:bodyPr/>
          <a:lstStyle/>
          <a:p>
            <a:r>
              <a:rPr lang="en-GB" dirty="0"/>
              <a:t>Religious and Ritual Significance</a:t>
            </a:r>
          </a:p>
        </p:txBody>
      </p:sp>
      <p:sp>
        <p:nvSpPr>
          <p:cNvPr id="3" name="Content Placeholder 2">
            <a:extLst>
              <a:ext uri="{FF2B5EF4-FFF2-40B4-BE49-F238E27FC236}">
                <a16:creationId xmlns:a16="http://schemas.microsoft.com/office/drawing/2014/main" id="{D45AE7F8-93B8-4CCF-A34B-F9D554ADAB66}"/>
              </a:ext>
            </a:extLst>
          </p:cNvPr>
          <p:cNvSpPr>
            <a:spLocks noGrp="1"/>
          </p:cNvSpPr>
          <p:nvPr>
            <p:ph idx="1"/>
          </p:nvPr>
        </p:nvSpPr>
        <p:spPr>
          <a:xfrm>
            <a:off x="755374" y="2556932"/>
            <a:ext cx="7063409" cy="3318936"/>
          </a:xfrm>
        </p:spPr>
        <p:txBody>
          <a:bodyPr>
            <a:normAutofit fontScale="77500" lnSpcReduction="20000"/>
          </a:bodyPr>
          <a:lstStyle/>
          <a:p>
            <a:r>
              <a:rPr lang="en-GB" dirty="0"/>
              <a:t>Temple was multi-functional- laws in place for a return to the Temple for specific religious festivals/ holidays:</a:t>
            </a:r>
          </a:p>
          <a:p>
            <a:endParaRPr lang="en-GB" dirty="0"/>
          </a:p>
          <a:p>
            <a:r>
              <a:rPr lang="en-GB" dirty="0"/>
              <a:t>“Three times a year all your males shall appear before the Lord your God at the place that he will choose: at the festival of unleavened bread, at the festival of weeks, and at the festival of booths. They shall not appear before the Lord empty-handed; all shall give as they are able.” (Deut.16: 16-17)</a:t>
            </a:r>
          </a:p>
          <a:p>
            <a:endParaRPr lang="en-GB" dirty="0"/>
          </a:p>
          <a:p>
            <a:r>
              <a:rPr lang="en-GB" dirty="0"/>
              <a:t>These refer to the festivals of </a:t>
            </a:r>
            <a:r>
              <a:rPr lang="en-GB" i="1" dirty="0"/>
              <a:t>Pesach</a:t>
            </a:r>
            <a:r>
              <a:rPr lang="en-GB" dirty="0"/>
              <a:t>, </a:t>
            </a:r>
            <a:r>
              <a:rPr lang="en-GB" i="1" dirty="0"/>
              <a:t>Shavuot</a:t>
            </a:r>
            <a:r>
              <a:rPr lang="en-GB" dirty="0"/>
              <a:t> and </a:t>
            </a:r>
            <a:r>
              <a:rPr lang="en-GB" i="1" dirty="0"/>
              <a:t>Sukkot</a:t>
            </a:r>
            <a:r>
              <a:rPr lang="en-GB" dirty="0"/>
              <a:t> respectively.</a:t>
            </a:r>
          </a:p>
          <a:p>
            <a:endParaRPr lang="en-GB" dirty="0"/>
          </a:p>
        </p:txBody>
      </p:sp>
      <p:pic>
        <p:nvPicPr>
          <p:cNvPr id="4" name="Picture 3">
            <a:extLst>
              <a:ext uri="{FF2B5EF4-FFF2-40B4-BE49-F238E27FC236}">
                <a16:creationId xmlns:a16="http://schemas.microsoft.com/office/drawing/2014/main" id="{815AC043-FBC0-448E-B427-AC912D2C56E3}"/>
              </a:ext>
            </a:extLst>
          </p:cNvPr>
          <p:cNvPicPr>
            <a:picLocks noChangeAspect="1"/>
          </p:cNvPicPr>
          <p:nvPr/>
        </p:nvPicPr>
        <p:blipFill>
          <a:blip r:embed="rId2"/>
          <a:stretch>
            <a:fillRect/>
          </a:stretch>
        </p:blipFill>
        <p:spPr>
          <a:xfrm>
            <a:off x="7818783" y="2445027"/>
            <a:ext cx="3111503" cy="3318936"/>
          </a:xfrm>
          <a:prstGeom prst="rect">
            <a:avLst/>
          </a:prstGeom>
        </p:spPr>
      </p:pic>
      <p:sp>
        <p:nvSpPr>
          <p:cNvPr id="5" name="TextBox 4">
            <a:extLst>
              <a:ext uri="{FF2B5EF4-FFF2-40B4-BE49-F238E27FC236}">
                <a16:creationId xmlns:a16="http://schemas.microsoft.com/office/drawing/2014/main" id="{ECD0B5F4-4E67-4AE6-A6C2-847EFB4CCD4A}"/>
              </a:ext>
            </a:extLst>
          </p:cNvPr>
          <p:cNvSpPr txBox="1"/>
          <p:nvPr/>
        </p:nvSpPr>
        <p:spPr>
          <a:xfrm>
            <a:off x="10217426" y="5394631"/>
            <a:ext cx="993913" cy="369332"/>
          </a:xfrm>
          <a:prstGeom prst="rect">
            <a:avLst/>
          </a:prstGeom>
          <a:noFill/>
        </p:spPr>
        <p:txBody>
          <a:bodyPr wrap="square" rtlCol="0">
            <a:spAutoFit/>
          </a:bodyPr>
          <a:lstStyle/>
          <a:p>
            <a:r>
              <a:rPr lang="en-GB" b="1" dirty="0"/>
              <a:t>Fig 4</a:t>
            </a:r>
          </a:p>
        </p:txBody>
      </p:sp>
    </p:spTree>
    <p:extLst>
      <p:ext uri="{BB962C8B-B14F-4D97-AF65-F5344CB8AC3E}">
        <p14:creationId xmlns:p14="http://schemas.microsoft.com/office/powerpoint/2010/main" val="569514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4ED0-8023-47DA-BC10-7FEF1126D9B5}"/>
              </a:ext>
            </a:extLst>
          </p:cNvPr>
          <p:cNvSpPr>
            <a:spLocks noGrp="1"/>
          </p:cNvSpPr>
          <p:nvPr>
            <p:ph type="title"/>
          </p:nvPr>
        </p:nvSpPr>
        <p:spPr/>
        <p:txBody>
          <a:bodyPr/>
          <a:lstStyle/>
          <a:p>
            <a:r>
              <a:rPr lang="en-GB" dirty="0"/>
              <a:t>Key changes under the Roman Empire 1</a:t>
            </a:r>
          </a:p>
        </p:txBody>
      </p:sp>
      <p:sp>
        <p:nvSpPr>
          <p:cNvPr id="3" name="Content Placeholder 2">
            <a:extLst>
              <a:ext uri="{FF2B5EF4-FFF2-40B4-BE49-F238E27FC236}">
                <a16:creationId xmlns:a16="http://schemas.microsoft.com/office/drawing/2014/main" id="{14F7A842-D0FA-490F-85C2-C1FE5BE5199D}"/>
              </a:ext>
            </a:extLst>
          </p:cNvPr>
          <p:cNvSpPr>
            <a:spLocks noGrp="1"/>
          </p:cNvSpPr>
          <p:nvPr>
            <p:ph idx="1"/>
          </p:nvPr>
        </p:nvSpPr>
        <p:spPr>
          <a:xfrm>
            <a:off x="848139" y="2556932"/>
            <a:ext cx="8454887" cy="3318936"/>
          </a:xfrm>
        </p:spPr>
        <p:txBody>
          <a:bodyPr>
            <a:normAutofit fontScale="85000" lnSpcReduction="10000"/>
          </a:bodyPr>
          <a:lstStyle/>
          <a:p>
            <a:r>
              <a:rPr lang="en-GB" dirty="0"/>
              <a:t>Antiochus IV Epiphanes- 167 BCE- desecrated the Temple- “He entered the Temple precincts, not out of curiosity, but to plunder the treasury, and carried away valuable utensils, such as the golden candlestick upon the altar and the showbread table, likewise of gold.”</a:t>
            </a:r>
            <a:r>
              <a:rPr lang="en-GB" sz="1900" b="1" dirty="0"/>
              <a:t>7</a:t>
            </a:r>
          </a:p>
          <a:p>
            <a:endParaRPr lang="en-GB" dirty="0"/>
          </a:p>
          <a:p>
            <a:r>
              <a:rPr lang="en-GB" dirty="0"/>
              <a:t>Sacrifices were now being made to Zeus, rather than to the God of Judaea.</a:t>
            </a:r>
          </a:p>
          <a:p>
            <a:endParaRPr lang="en-GB" dirty="0"/>
          </a:p>
          <a:p>
            <a:r>
              <a:rPr lang="en-GB" dirty="0"/>
              <a:t>This act lead to the Maccabean Revolt and the beginning of the Hasmonean Dynasty.</a:t>
            </a:r>
          </a:p>
        </p:txBody>
      </p:sp>
      <p:sp>
        <p:nvSpPr>
          <p:cNvPr id="4" name="TextBox 3">
            <a:extLst>
              <a:ext uri="{FF2B5EF4-FFF2-40B4-BE49-F238E27FC236}">
                <a16:creationId xmlns:a16="http://schemas.microsoft.com/office/drawing/2014/main" id="{54DA34A8-4723-4403-BBA3-4703992BA1B8}"/>
              </a:ext>
            </a:extLst>
          </p:cNvPr>
          <p:cNvSpPr txBox="1"/>
          <p:nvPr/>
        </p:nvSpPr>
        <p:spPr>
          <a:xfrm>
            <a:off x="1060174" y="5588530"/>
            <a:ext cx="10376452" cy="584775"/>
          </a:xfrm>
          <a:prstGeom prst="rect">
            <a:avLst/>
          </a:prstGeom>
          <a:noFill/>
        </p:spPr>
        <p:txBody>
          <a:bodyPr wrap="square" rtlCol="0">
            <a:spAutoFit/>
          </a:bodyPr>
          <a:lstStyle/>
          <a:p>
            <a:r>
              <a:rPr lang="en-GB" sz="1600" b="1" dirty="0"/>
              <a:t>7</a:t>
            </a:r>
            <a:r>
              <a:rPr lang="en-GB" sz="1600" dirty="0"/>
              <a:t> Louis </a:t>
            </a:r>
            <a:r>
              <a:rPr lang="en-GB" sz="1600" dirty="0" err="1"/>
              <a:t>Ginzberg</a:t>
            </a:r>
            <a:r>
              <a:rPr lang="en-GB" sz="1600" dirty="0"/>
              <a:t>, </a:t>
            </a:r>
            <a:r>
              <a:rPr lang="en-GB" sz="1600" i="1" dirty="0"/>
              <a:t>"ANTIOCHUS IV., EPIPHANES - </a:t>
            </a:r>
            <a:r>
              <a:rPr lang="en-GB" sz="1600" i="1" dirty="0" err="1"/>
              <a:t>Jewishencyclopedia.Com</a:t>
            </a:r>
            <a:r>
              <a:rPr lang="en-GB" sz="1600" i="1" dirty="0"/>
              <a:t>", </a:t>
            </a:r>
            <a:r>
              <a:rPr lang="en-GB" sz="1600" dirty="0" err="1"/>
              <a:t>Jewishencyclopedia.Com</a:t>
            </a:r>
            <a:r>
              <a:rPr lang="en-GB" sz="1600" dirty="0"/>
              <a:t> </a:t>
            </a:r>
            <a:r>
              <a:rPr lang="en-GB" sz="1600" dirty="0">
                <a:hlinkClick r:id="rId2"/>
              </a:rPr>
              <a:t>http://www.jewishencyclopedia.com/articles/1589-antiochus-iv-epiphanes</a:t>
            </a:r>
            <a:r>
              <a:rPr lang="en-GB" sz="1600" dirty="0"/>
              <a:t> [Accessed 5 June 2020].</a:t>
            </a:r>
          </a:p>
        </p:txBody>
      </p:sp>
      <p:pic>
        <p:nvPicPr>
          <p:cNvPr id="5" name="Picture 4">
            <a:extLst>
              <a:ext uri="{FF2B5EF4-FFF2-40B4-BE49-F238E27FC236}">
                <a16:creationId xmlns:a16="http://schemas.microsoft.com/office/drawing/2014/main" id="{6F85F35D-7D54-426A-9676-45551F54DFFB}"/>
              </a:ext>
            </a:extLst>
          </p:cNvPr>
          <p:cNvPicPr>
            <a:picLocks noChangeAspect="1"/>
          </p:cNvPicPr>
          <p:nvPr/>
        </p:nvPicPr>
        <p:blipFill>
          <a:blip r:embed="rId3"/>
          <a:stretch>
            <a:fillRect/>
          </a:stretch>
        </p:blipFill>
        <p:spPr>
          <a:xfrm>
            <a:off x="9067512" y="2525273"/>
            <a:ext cx="2143827" cy="3031547"/>
          </a:xfrm>
          <a:prstGeom prst="rect">
            <a:avLst/>
          </a:prstGeom>
        </p:spPr>
      </p:pic>
      <p:sp>
        <p:nvSpPr>
          <p:cNvPr id="6" name="TextBox 5">
            <a:extLst>
              <a:ext uri="{FF2B5EF4-FFF2-40B4-BE49-F238E27FC236}">
                <a16:creationId xmlns:a16="http://schemas.microsoft.com/office/drawing/2014/main" id="{E4278D1E-32C9-41E3-9863-BA7B0951FB12}"/>
              </a:ext>
            </a:extLst>
          </p:cNvPr>
          <p:cNvSpPr txBox="1"/>
          <p:nvPr/>
        </p:nvSpPr>
        <p:spPr>
          <a:xfrm>
            <a:off x="9018104" y="4359965"/>
            <a:ext cx="901148" cy="369332"/>
          </a:xfrm>
          <a:prstGeom prst="rect">
            <a:avLst/>
          </a:prstGeom>
          <a:noFill/>
        </p:spPr>
        <p:txBody>
          <a:bodyPr wrap="square" rtlCol="0">
            <a:spAutoFit/>
          </a:bodyPr>
          <a:lstStyle/>
          <a:p>
            <a:r>
              <a:rPr lang="en-GB" b="1" dirty="0"/>
              <a:t>Fig 5</a:t>
            </a:r>
          </a:p>
        </p:txBody>
      </p:sp>
    </p:spTree>
    <p:extLst>
      <p:ext uri="{BB962C8B-B14F-4D97-AF65-F5344CB8AC3E}">
        <p14:creationId xmlns:p14="http://schemas.microsoft.com/office/powerpoint/2010/main" val="280964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AF03F-A682-4052-91D2-FCD8CF0BF682}"/>
              </a:ext>
            </a:extLst>
          </p:cNvPr>
          <p:cNvSpPr>
            <a:spLocks noGrp="1"/>
          </p:cNvSpPr>
          <p:nvPr>
            <p:ph type="title"/>
          </p:nvPr>
        </p:nvSpPr>
        <p:spPr/>
        <p:txBody>
          <a:bodyPr/>
          <a:lstStyle/>
          <a:p>
            <a:r>
              <a:rPr lang="en-GB" dirty="0"/>
              <a:t>Maccabean Revolt</a:t>
            </a:r>
          </a:p>
        </p:txBody>
      </p:sp>
      <p:sp>
        <p:nvSpPr>
          <p:cNvPr id="3" name="Content Placeholder 2">
            <a:extLst>
              <a:ext uri="{FF2B5EF4-FFF2-40B4-BE49-F238E27FC236}">
                <a16:creationId xmlns:a16="http://schemas.microsoft.com/office/drawing/2014/main" id="{50FB12F9-BE55-44ED-9C21-166415429F87}"/>
              </a:ext>
            </a:extLst>
          </p:cNvPr>
          <p:cNvSpPr>
            <a:spLocks noGrp="1"/>
          </p:cNvSpPr>
          <p:nvPr>
            <p:ph idx="1"/>
          </p:nvPr>
        </p:nvSpPr>
        <p:spPr>
          <a:xfrm>
            <a:off x="5367131" y="2556932"/>
            <a:ext cx="6003234" cy="3318936"/>
          </a:xfrm>
        </p:spPr>
        <p:txBody>
          <a:bodyPr>
            <a:normAutofit fontScale="85000" lnSpcReduction="20000"/>
          </a:bodyPr>
          <a:lstStyle/>
          <a:p>
            <a:r>
              <a:rPr lang="en-GB" dirty="0"/>
              <a:t>“In 167 BCE, the Jewish people rose up, with Mattathias as their leader.”</a:t>
            </a:r>
            <a:r>
              <a:rPr lang="en-GB" sz="1800" b="1" dirty="0"/>
              <a:t>8</a:t>
            </a:r>
          </a:p>
          <a:p>
            <a:endParaRPr lang="en-GB" dirty="0"/>
          </a:p>
          <a:p>
            <a:r>
              <a:rPr lang="en-GB" dirty="0"/>
              <a:t>He cleansed the Temple and rededicated the Temple after the revolt </a:t>
            </a:r>
          </a:p>
          <a:p>
            <a:pPr marL="0" indent="0">
              <a:buNone/>
            </a:pPr>
            <a:r>
              <a:rPr lang="en-GB" dirty="0"/>
              <a:t>(1 Macc. 4: 36) (commemorated still today through the festival of </a:t>
            </a:r>
            <a:r>
              <a:rPr lang="en-GB" i="1" dirty="0"/>
              <a:t>Hanukkah</a:t>
            </a:r>
            <a:r>
              <a:rPr lang="en-GB" dirty="0"/>
              <a:t>) </a:t>
            </a:r>
          </a:p>
          <a:p>
            <a:endParaRPr lang="en-GB" dirty="0"/>
          </a:p>
          <a:p>
            <a:r>
              <a:rPr lang="en-GB" dirty="0"/>
              <a:t>Maccabean Period- 164 BCE- 63 BCE- Jewish rule of Judaea was re-established under the Hasmonean family.</a:t>
            </a:r>
          </a:p>
        </p:txBody>
      </p:sp>
      <p:sp>
        <p:nvSpPr>
          <p:cNvPr id="4" name="TextBox 3">
            <a:extLst>
              <a:ext uri="{FF2B5EF4-FFF2-40B4-BE49-F238E27FC236}">
                <a16:creationId xmlns:a16="http://schemas.microsoft.com/office/drawing/2014/main" id="{9241A2EB-3CAA-4788-9563-7D7D5E463CDE}"/>
              </a:ext>
            </a:extLst>
          </p:cNvPr>
          <p:cNvSpPr txBox="1"/>
          <p:nvPr/>
        </p:nvSpPr>
        <p:spPr>
          <a:xfrm>
            <a:off x="821635" y="5689497"/>
            <a:ext cx="10800522" cy="584775"/>
          </a:xfrm>
          <a:prstGeom prst="rect">
            <a:avLst/>
          </a:prstGeom>
          <a:noFill/>
        </p:spPr>
        <p:txBody>
          <a:bodyPr wrap="square" rtlCol="0">
            <a:spAutoFit/>
          </a:bodyPr>
          <a:lstStyle/>
          <a:p>
            <a:r>
              <a:rPr lang="en-GB" sz="1600" b="1" dirty="0"/>
              <a:t>8</a:t>
            </a:r>
            <a:r>
              <a:rPr lang="en-GB" sz="1600" dirty="0"/>
              <a:t> Harry Oates, </a:t>
            </a:r>
            <a:r>
              <a:rPr lang="en-GB" sz="1600" i="1" dirty="0"/>
              <a:t>"The Maccabean Revolt", </a:t>
            </a:r>
            <a:r>
              <a:rPr lang="en-GB" sz="1600" dirty="0"/>
              <a:t>Ancient History </a:t>
            </a:r>
            <a:r>
              <a:rPr lang="en-GB" sz="1600" dirty="0" err="1"/>
              <a:t>Encyclopedia</a:t>
            </a:r>
            <a:r>
              <a:rPr lang="en-GB" sz="1600" dirty="0"/>
              <a:t>, 2015 </a:t>
            </a:r>
            <a:r>
              <a:rPr lang="en-GB" sz="1600" dirty="0">
                <a:hlinkClick r:id="rId2"/>
              </a:rPr>
              <a:t>https://www.ancient.eu/article/827/the-maccabean-revolt/</a:t>
            </a:r>
            <a:r>
              <a:rPr lang="en-GB" sz="1600" dirty="0"/>
              <a:t> [Accessed 3 June 2020].</a:t>
            </a:r>
          </a:p>
        </p:txBody>
      </p:sp>
      <p:pic>
        <p:nvPicPr>
          <p:cNvPr id="5" name="Picture 4">
            <a:extLst>
              <a:ext uri="{FF2B5EF4-FFF2-40B4-BE49-F238E27FC236}">
                <a16:creationId xmlns:a16="http://schemas.microsoft.com/office/drawing/2014/main" id="{FE6DE980-B5BC-4450-B002-BE448C0B6314}"/>
              </a:ext>
            </a:extLst>
          </p:cNvPr>
          <p:cNvPicPr>
            <a:picLocks noChangeAspect="1"/>
          </p:cNvPicPr>
          <p:nvPr/>
        </p:nvPicPr>
        <p:blipFill>
          <a:blip r:embed="rId3"/>
          <a:stretch>
            <a:fillRect/>
          </a:stretch>
        </p:blipFill>
        <p:spPr>
          <a:xfrm>
            <a:off x="926918" y="2768548"/>
            <a:ext cx="4334931" cy="2438399"/>
          </a:xfrm>
          <a:prstGeom prst="rect">
            <a:avLst/>
          </a:prstGeom>
        </p:spPr>
      </p:pic>
      <p:sp>
        <p:nvSpPr>
          <p:cNvPr id="6" name="TextBox 5">
            <a:extLst>
              <a:ext uri="{FF2B5EF4-FFF2-40B4-BE49-F238E27FC236}">
                <a16:creationId xmlns:a16="http://schemas.microsoft.com/office/drawing/2014/main" id="{A24BEA1C-0CCF-4798-A93B-48095ECD70C6}"/>
              </a:ext>
            </a:extLst>
          </p:cNvPr>
          <p:cNvSpPr txBox="1"/>
          <p:nvPr/>
        </p:nvSpPr>
        <p:spPr>
          <a:xfrm>
            <a:off x="926918" y="2768548"/>
            <a:ext cx="1298713" cy="369332"/>
          </a:xfrm>
          <a:prstGeom prst="rect">
            <a:avLst/>
          </a:prstGeom>
          <a:noFill/>
        </p:spPr>
        <p:txBody>
          <a:bodyPr wrap="square" rtlCol="0">
            <a:spAutoFit/>
          </a:bodyPr>
          <a:lstStyle/>
          <a:p>
            <a:r>
              <a:rPr lang="en-GB" b="1" dirty="0"/>
              <a:t>Fig 6</a:t>
            </a:r>
          </a:p>
        </p:txBody>
      </p:sp>
    </p:spTree>
    <p:extLst>
      <p:ext uri="{BB962C8B-B14F-4D97-AF65-F5344CB8AC3E}">
        <p14:creationId xmlns:p14="http://schemas.microsoft.com/office/powerpoint/2010/main" val="2956067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08B6F-7BBB-4F8F-881A-21D369773E3E}"/>
              </a:ext>
            </a:extLst>
          </p:cNvPr>
          <p:cNvSpPr>
            <a:spLocks noGrp="1"/>
          </p:cNvSpPr>
          <p:nvPr>
            <p:ph type="title"/>
          </p:nvPr>
        </p:nvSpPr>
        <p:spPr/>
        <p:txBody>
          <a:bodyPr/>
          <a:lstStyle/>
          <a:p>
            <a:r>
              <a:rPr lang="en-GB" dirty="0"/>
              <a:t>Key changes under the Roman Empire 2</a:t>
            </a:r>
          </a:p>
        </p:txBody>
      </p:sp>
      <p:sp>
        <p:nvSpPr>
          <p:cNvPr id="3" name="Content Placeholder 2">
            <a:extLst>
              <a:ext uri="{FF2B5EF4-FFF2-40B4-BE49-F238E27FC236}">
                <a16:creationId xmlns:a16="http://schemas.microsoft.com/office/drawing/2014/main" id="{04311AF8-0F93-455E-A1AF-067A1696872A}"/>
              </a:ext>
            </a:extLst>
          </p:cNvPr>
          <p:cNvSpPr>
            <a:spLocks noGrp="1"/>
          </p:cNvSpPr>
          <p:nvPr>
            <p:ph idx="1"/>
          </p:nvPr>
        </p:nvSpPr>
        <p:spPr/>
        <p:txBody>
          <a:bodyPr>
            <a:normAutofit/>
          </a:bodyPr>
          <a:lstStyle/>
          <a:p>
            <a:r>
              <a:rPr lang="en-GB" dirty="0"/>
              <a:t>“A tribute to Rome was imposed; but the Temple treasury was left intact.”</a:t>
            </a:r>
            <a:r>
              <a:rPr lang="en-GB" sz="1800" b="1" dirty="0"/>
              <a:t>9</a:t>
            </a:r>
            <a:r>
              <a:rPr lang="en-GB" dirty="0"/>
              <a:t> </a:t>
            </a:r>
          </a:p>
          <a:p>
            <a:endParaRPr lang="en-GB" dirty="0"/>
          </a:p>
          <a:p>
            <a:r>
              <a:rPr lang="en-GB" dirty="0"/>
              <a:t>Pompey captured Jerusalem and even entered the Holy of Holies</a:t>
            </a:r>
          </a:p>
          <a:p>
            <a:endParaRPr lang="en-GB" dirty="0"/>
          </a:p>
          <a:p>
            <a:r>
              <a:rPr lang="en-GB" dirty="0"/>
              <a:t>This was a significant area within the Temple where only the High Priest was permitted to enter, including only on specific holidays/ festivals </a:t>
            </a:r>
            <a:r>
              <a:rPr lang="en-GB" sz="1800" b="1" dirty="0"/>
              <a:t>10</a:t>
            </a:r>
            <a:endParaRPr lang="en-GB" b="1" dirty="0"/>
          </a:p>
        </p:txBody>
      </p:sp>
      <p:sp>
        <p:nvSpPr>
          <p:cNvPr id="4" name="TextBox 3">
            <a:extLst>
              <a:ext uri="{FF2B5EF4-FFF2-40B4-BE49-F238E27FC236}">
                <a16:creationId xmlns:a16="http://schemas.microsoft.com/office/drawing/2014/main" id="{E5209D03-E4F7-42E5-ADC4-428DB292112E}"/>
              </a:ext>
            </a:extLst>
          </p:cNvPr>
          <p:cNvSpPr txBox="1"/>
          <p:nvPr/>
        </p:nvSpPr>
        <p:spPr>
          <a:xfrm>
            <a:off x="735495" y="5460369"/>
            <a:ext cx="10721008" cy="830997"/>
          </a:xfrm>
          <a:prstGeom prst="rect">
            <a:avLst/>
          </a:prstGeom>
          <a:noFill/>
        </p:spPr>
        <p:txBody>
          <a:bodyPr wrap="square" rtlCol="0">
            <a:spAutoFit/>
          </a:bodyPr>
          <a:lstStyle/>
          <a:p>
            <a:r>
              <a:rPr lang="en-GB" sz="1600" b="1" dirty="0"/>
              <a:t>9</a:t>
            </a:r>
            <a:r>
              <a:rPr lang="en-GB" sz="1600" dirty="0"/>
              <a:t> P Canon Boylan, </a:t>
            </a:r>
            <a:r>
              <a:rPr lang="en-GB" sz="1600" i="1" dirty="0"/>
              <a:t>"Palestine Under Roman Control: 63 B.C. To 66 A.D", </a:t>
            </a:r>
            <a:r>
              <a:rPr lang="en-GB" sz="1600" dirty="0"/>
              <a:t>An Irish Quarterly Review, 29.116 (1940).p.514.</a:t>
            </a:r>
          </a:p>
          <a:p>
            <a:r>
              <a:rPr lang="en-GB" sz="1600" b="1" dirty="0"/>
              <a:t>10</a:t>
            </a:r>
            <a:r>
              <a:rPr lang="en-GB" sz="1600" dirty="0"/>
              <a:t> Unknown Author, </a:t>
            </a:r>
            <a:r>
              <a:rPr lang="en-GB" sz="1600" i="1" dirty="0"/>
              <a:t>"Holy Of Holies | Judaism", </a:t>
            </a:r>
            <a:r>
              <a:rPr lang="en-GB" sz="1600" dirty="0" err="1"/>
              <a:t>Encyclopedia</a:t>
            </a:r>
            <a:r>
              <a:rPr lang="en-GB" sz="1600" dirty="0"/>
              <a:t> Britannica, 1998 </a:t>
            </a:r>
            <a:r>
              <a:rPr lang="en-GB" sz="1600" dirty="0">
                <a:hlinkClick r:id="rId2"/>
              </a:rPr>
              <a:t>https://www.britannica.com/topic/Holy-of-Holies</a:t>
            </a:r>
            <a:r>
              <a:rPr lang="en-GB" sz="1600" dirty="0"/>
              <a:t> [Accessed 5 June 2020].</a:t>
            </a:r>
          </a:p>
        </p:txBody>
      </p:sp>
    </p:spTree>
    <p:extLst>
      <p:ext uri="{BB962C8B-B14F-4D97-AF65-F5344CB8AC3E}">
        <p14:creationId xmlns:p14="http://schemas.microsoft.com/office/powerpoint/2010/main" val="2343000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4CFA4-B633-441C-AEF1-2EB2518C5FAB}"/>
              </a:ext>
            </a:extLst>
          </p:cNvPr>
          <p:cNvSpPr>
            <a:spLocks noGrp="1"/>
          </p:cNvSpPr>
          <p:nvPr>
            <p:ph type="title"/>
          </p:nvPr>
        </p:nvSpPr>
        <p:spPr/>
        <p:txBody>
          <a:bodyPr/>
          <a:lstStyle/>
          <a:p>
            <a:r>
              <a:rPr lang="en-GB" dirty="0"/>
              <a:t>Josephus and the Jewish War</a:t>
            </a:r>
          </a:p>
        </p:txBody>
      </p:sp>
      <p:sp>
        <p:nvSpPr>
          <p:cNvPr id="3" name="Content Placeholder 2">
            <a:extLst>
              <a:ext uri="{FF2B5EF4-FFF2-40B4-BE49-F238E27FC236}">
                <a16:creationId xmlns:a16="http://schemas.microsoft.com/office/drawing/2014/main" id="{688EDA79-958E-4A8C-988F-B178021BE1AD}"/>
              </a:ext>
            </a:extLst>
          </p:cNvPr>
          <p:cNvSpPr>
            <a:spLocks noGrp="1"/>
          </p:cNvSpPr>
          <p:nvPr>
            <p:ph idx="1"/>
          </p:nvPr>
        </p:nvSpPr>
        <p:spPr>
          <a:xfrm>
            <a:off x="808383" y="2556932"/>
            <a:ext cx="6042991" cy="2717433"/>
          </a:xfrm>
        </p:spPr>
        <p:txBody>
          <a:bodyPr>
            <a:normAutofit fontScale="62500" lnSpcReduction="20000"/>
          </a:bodyPr>
          <a:lstStyle/>
          <a:p>
            <a:r>
              <a:rPr lang="en-GB" dirty="0"/>
              <a:t>Jewish-Roman Revolt- 66 CE- “During the Great Revolt of the Jews against Rome, in 66-73 C.E., various Jewish rebel groups fought in Jerusalem for control of the temple, which symbolized the leadership of the nation.”</a:t>
            </a:r>
            <a:r>
              <a:rPr lang="en-GB" sz="1800" b="1" dirty="0"/>
              <a:t>11</a:t>
            </a:r>
          </a:p>
          <a:p>
            <a:endParaRPr lang="en-GB" dirty="0"/>
          </a:p>
          <a:p>
            <a:r>
              <a:rPr lang="en-GB" dirty="0"/>
              <a:t>Mentions of divine assistance: “… But even this is ranged on the side of the Romans, for, without God’s aid, so vast an empire could never be built.” (Josephus, </a:t>
            </a:r>
            <a:r>
              <a:rPr lang="en-GB" i="1" dirty="0"/>
              <a:t>Jewish War II</a:t>
            </a:r>
            <a:r>
              <a:rPr lang="en-GB" dirty="0"/>
              <a:t>.p.477) </a:t>
            </a:r>
          </a:p>
          <a:p>
            <a:endParaRPr lang="en-GB" dirty="0"/>
          </a:p>
          <a:p>
            <a:r>
              <a:rPr lang="en-GB" dirty="0"/>
              <a:t>This highlights the Roman’s power and authority over Judaea of this time- where this mockery of the Judaean God abandoning the Jews is evident.</a:t>
            </a:r>
          </a:p>
        </p:txBody>
      </p:sp>
      <p:sp>
        <p:nvSpPr>
          <p:cNvPr id="4" name="TextBox 3">
            <a:extLst>
              <a:ext uri="{FF2B5EF4-FFF2-40B4-BE49-F238E27FC236}">
                <a16:creationId xmlns:a16="http://schemas.microsoft.com/office/drawing/2014/main" id="{11FC1B7E-CC4C-450E-A55E-93B709216447}"/>
              </a:ext>
            </a:extLst>
          </p:cNvPr>
          <p:cNvSpPr txBox="1"/>
          <p:nvPr/>
        </p:nvSpPr>
        <p:spPr>
          <a:xfrm>
            <a:off x="662609" y="5444981"/>
            <a:ext cx="10601739" cy="861774"/>
          </a:xfrm>
          <a:prstGeom prst="rect">
            <a:avLst/>
          </a:prstGeom>
          <a:noFill/>
        </p:spPr>
        <p:txBody>
          <a:bodyPr wrap="square" rtlCol="0">
            <a:spAutoFit/>
          </a:bodyPr>
          <a:lstStyle/>
          <a:p>
            <a:r>
              <a:rPr lang="en-GB" sz="1600" b="1" dirty="0"/>
              <a:t>11</a:t>
            </a:r>
            <a:r>
              <a:rPr lang="en-GB" sz="1600" dirty="0"/>
              <a:t> Lawrence H Schiffman </a:t>
            </a:r>
            <a:r>
              <a:rPr lang="en-GB" sz="1600" i="1" dirty="0"/>
              <a:t>"The Second Temple", </a:t>
            </a:r>
            <a:r>
              <a:rPr lang="en-GB" sz="1600" dirty="0" err="1"/>
              <a:t>Bibleodyssey.Org</a:t>
            </a:r>
            <a:r>
              <a:rPr lang="en-GB" sz="1600" dirty="0"/>
              <a:t>, 2019 </a:t>
            </a:r>
            <a:r>
              <a:rPr lang="en-GB" sz="1600" dirty="0">
                <a:hlinkClick r:id="rId2"/>
              </a:rPr>
              <a:t>https://www.bibleodyssey.org/en/places/main-articles/second-temple</a:t>
            </a:r>
            <a:r>
              <a:rPr lang="en-GB" sz="1600" dirty="0"/>
              <a:t> [Accessed 5 June 2020].</a:t>
            </a:r>
          </a:p>
          <a:p>
            <a:r>
              <a:rPr lang="en-GB" dirty="0"/>
              <a:t> </a:t>
            </a:r>
          </a:p>
        </p:txBody>
      </p:sp>
      <p:pic>
        <p:nvPicPr>
          <p:cNvPr id="5" name="Picture 4">
            <a:extLst>
              <a:ext uri="{FF2B5EF4-FFF2-40B4-BE49-F238E27FC236}">
                <a16:creationId xmlns:a16="http://schemas.microsoft.com/office/drawing/2014/main" id="{75F47A08-D1A5-4D12-8A55-A753B75D7E30}"/>
              </a:ext>
            </a:extLst>
          </p:cNvPr>
          <p:cNvPicPr>
            <a:picLocks noChangeAspect="1"/>
          </p:cNvPicPr>
          <p:nvPr/>
        </p:nvPicPr>
        <p:blipFill>
          <a:blip r:embed="rId3"/>
          <a:stretch>
            <a:fillRect/>
          </a:stretch>
        </p:blipFill>
        <p:spPr>
          <a:xfrm>
            <a:off x="6851374" y="2556932"/>
            <a:ext cx="4301724" cy="2419719"/>
          </a:xfrm>
          <a:prstGeom prst="rect">
            <a:avLst/>
          </a:prstGeom>
        </p:spPr>
      </p:pic>
      <p:sp>
        <p:nvSpPr>
          <p:cNvPr id="6" name="TextBox 5">
            <a:extLst>
              <a:ext uri="{FF2B5EF4-FFF2-40B4-BE49-F238E27FC236}">
                <a16:creationId xmlns:a16="http://schemas.microsoft.com/office/drawing/2014/main" id="{F92717C6-0830-421B-9B8A-92B469882A07}"/>
              </a:ext>
            </a:extLst>
          </p:cNvPr>
          <p:cNvSpPr txBox="1"/>
          <p:nvPr/>
        </p:nvSpPr>
        <p:spPr>
          <a:xfrm>
            <a:off x="10393015" y="4962601"/>
            <a:ext cx="1007165" cy="369332"/>
          </a:xfrm>
          <a:prstGeom prst="rect">
            <a:avLst/>
          </a:prstGeom>
          <a:noFill/>
        </p:spPr>
        <p:txBody>
          <a:bodyPr wrap="square" rtlCol="0">
            <a:spAutoFit/>
          </a:bodyPr>
          <a:lstStyle/>
          <a:p>
            <a:r>
              <a:rPr lang="en-GB" b="1" dirty="0"/>
              <a:t>Fig 7</a:t>
            </a:r>
          </a:p>
        </p:txBody>
      </p:sp>
    </p:spTree>
    <p:extLst>
      <p:ext uri="{BB962C8B-B14F-4D97-AF65-F5344CB8AC3E}">
        <p14:creationId xmlns:p14="http://schemas.microsoft.com/office/powerpoint/2010/main" val="1476659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17976-2FE3-4734-959B-16286D7E0764}"/>
              </a:ext>
            </a:extLst>
          </p:cNvPr>
          <p:cNvSpPr>
            <a:spLocks noGrp="1"/>
          </p:cNvSpPr>
          <p:nvPr>
            <p:ph type="title"/>
          </p:nvPr>
        </p:nvSpPr>
        <p:spPr/>
        <p:txBody>
          <a:bodyPr/>
          <a:lstStyle/>
          <a:p>
            <a:r>
              <a:rPr lang="en-GB" dirty="0"/>
              <a:t>Life around 70CE (pre-destruction)</a:t>
            </a:r>
          </a:p>
        </p:txBody>
      </p:sp>
      <p:sp>
        <p:nvSpPr>
          <p:cNvPr id="3" name="Content Placeholder 2">
            <a:extLst>
              <a:ext uri="{FF2B5EF4-FFF2-40B4-BE49-F238E27FC236}">
                <a16:creationId xmlns:a16="http://schemas.microsoft.com/office/drawing/2014/main" id="{F5068F72-8517-4035-A1BD-EC7775106FF7}"/>
              </a:ext>
            </a:extLst>
          </p:cNvPr>
          <p:cNvSpPr>
            <a:spLocks noGrp="1"/>
          </p:cNvSpPr>
          <p:nvPr>
            <p:ph idx="1"/>
          </p:nvPr>
        </p:nvSpPr>
        <p:spPr/>
        <p:txBody>
          <a:bodyPr/>
          <a:lstStyle/>
          <a:p>
            <a:r>
              <a:rPr lang="en-GB" dirty="0"/>
              <a:t>“The Herodian Temple was again the centre of Israelite life. It was not only the focus of religious ritual but also the repository of the Holy Scriptures… and the meeting place of the Sanhedrin, the highest court of Jewish law during the Roman period.”</a:t>
            </a:r>
            <a:r>
              <a:rPr lang="en-GB" sz="1800" b="1" dirty="0"/>
              <a:t>12</a:t>
            </a:r>
          </a:p>
          <a:p>
            <a:r>
              <a:rPr lang="en-GB" dirty="0"/>
              <a:t>Life was difficult and rule was returned to the Romans of Judaea- “The Procurator system gave the Procurators the right of general supervision over the life of Judaea.”</a:t>
            </a:r>
            <a:r>
              <a:rPr lang="en-GB" sz="1800" b="1" dirty="0"/>
              <a:t>13</a:t>
            </a:r>
          </a:p>
          <a:p>
            <a:endParaRPr lang="en-GB" dirty="0"/>
          </a:p>
          <a:p>
            <a:endParaRPr lang="en-GB" dirty="0"/>
          </a:p>
        </p:txBody>
      </p:sp>
      <p:sp>
        <p:nvSpPr>
          <p:cNvPr id="4" name="TextBox 3">
            <a:extLst>
              <a:ext uri="{FF2B5EF4-FFF2-40B4-BE49-F238E27FC236}">
                <a16:creationId xmlns:a16="http://schemas.microsoft.com/office/drawing/2014/main" id="{271C254D-7B8D-4E97-9A9F-B5A3E1046FA3}"/>
              </a:ext>
            </a:extLst>
          </p:cNvPr>
          <p:cNvSpPr txBox="1"/>
          <p:nvPr/>
        </p:nvSpPr>
        <p:spPr>
          <a:xfrm>
            <a:off x="967409" y="5420139"/>
            <a:ext cx="10363200" cy="830997"/>
          </a:xfrm>
          <a:prstGeom prst="rect">
            <a:avLst/>
          </a:prstGeom>
          <a:noFill/>
        </p:spPr>
        <p:txBody>
          <a:bodyPr wrap="square" rtlCol="0">
            <a:spAutoFit/>
          </a:bodyPr>
          <a:lstStyle/>
          <a:p>
            <a:r>
              <a:rPr lang="en-GB" sz="1600" b="1" dirty="0"/>
              <a:t>12</a:t>
            </a:r>
            <a:r>
              <a:rPr lang="en-GB" sz="1600" dirty="0"/>
              <a:t> Emily Rodriguez, Marco </a:t>
            </a:r>
            <a:r>
              <a:rPr lang="en-GB" sz="1600" dirty="0" err="1"/>
              <a:t>Sampaolo</a:t>
            </a:r>
            <a:r>
              <a:rPr lang="en-GB" sz="1600" dirty="0"/>
              <a:t> and Kathleen Sheetz, </a:t>
            </a:r>
            <a:r>
              <a:rPr lang="en-GB" sz="1600" i="1" dirty="0"/>
              <a:t>"Temple Of Jerusalem | Judaism", </a:t>
            </a:r>
            <a:r>
              <a:rPr lang="en-GB" sz="1600" dirty="0" err="1"/>
              <a:t>Encyclopedia</a:t>
            </a:r>
            <a:r>
              <a:rPr lang="en-GB" sz="1600" dirty="0"/>
              <a:t> Britannica, 1998 </a:t>
            </a:r>
            <a:r>
              <a:rPr lang="en-GB" sz="1600" dirty="0">
                <a:hlinkClick r:id="rId2"/>
              </a:rPr>
              <a:t>https://www.britannica.com/topic/Temple-of-Jerusalem</a:t>
            </a:r>
            <a:r>
              <a:rPr lang="en-GB" sz="1600" dirty="0"/>
              <a:t> [Accessed 5 June 2020].</a:t>
            </a:r>
          </a:p>
          <a:p>
            <a:r>
              <a:rPr lang="en-GB" sz="1600" b="1" dirty="0"/>
              <a:t>13</a:t>
            </a:r>
            <a:r>
              <a:rPr lang="en-GB" sz="1600" dirty="0"/>
              <a:t> P Canon Boylan, </a:t>
            </a:r>
            <a:r>
              <a:rPr lang="en-GB" sz="1600" i="1" dirty="0"/>
              <a:t>"Palestine Under Roman Control: 63 B.C. To 66 A.D", </a:t>
            </a:r>
            <a:r>
              <a:rPr lang="en-GB" sz="1600" dirty="0"/>
              <a:t>An Irish Quarterly Review, 29.116 (1940).p.523.</a:t>
            </a:r>
          </a:p>
        </p:txBody>
      </p:sp>
    </p:spTree>
    <p:extLst>
      <p:ext uri="{BB962C8B-B14F-4D97-AF65-F5344CB8AC3E}">
        <p14:creationId xmlns:p14="http://schemas.microsoft.com/office/powerpoint/2010/main" val="1558038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71040-A9F6-4289-B2B4-56A8C9EBCE78}"/>
              </a:ext>
            </a:extLst>
          </p:cNvPr>
          <p:cNvSpPr>
            <a:spLocks noGrp="1"/>
          </p:cNvSpPr>
          <p:nvPr>
            <p:ph type="title"/>
          </p:nvPr>
        </p:nvSpPr>
        <p:spPr/>
        <p:txBody>
          <a:bodyPr/>
          <a:lstStyle/>
          <a:p>
            <a:r>
              <a:rPr lang="en-GB" dirty="0"/>
              <a:t>Life after 70CE</a:t>
            </a:r>
          </a:p>
        </p:txBody>
      </p:sp>
      <p:sp>
        <p:nvSpPr>
          <p:cNvPr id="3" name="Content Placeholder 2">
            <a:extLst>
              <a:ext uri="{FF2B5EF4-FFF2-40B4-BE49-F238E27FC236}">
                <a16:creationId xmlns:a16="http://schemas.microsoft.com/office/drawing/2014/main" id="{9C9FB6C1-3A83-4788-89CF-13DA9AD32D81}"/>
              </a:ext>
            </a:extLst>
          </p:cNvPr>
          <p:cNvSpPr>
            <a:spLocks noGrp="1"/>
          </p:cNvSpPr>
          <p:nvPr>
            <p:ph idx="1"/>
          </p:nvPr>
        </p:nvSpPr>
        <p:spPr>
          <a:xfrm>
            <a:off x="954157" y="2556932"/>
            <a:ext cx="6374295" cy="3318936"/>
          </a:xfrm>
        </p:spPr>
        <p:txBody>
          <a:bodyPr>
            <a:normAutofit fontScale="92500" lnSpcReduction="20000"/>
          </a:bodyPr>
          <a:lstStyle/>
          <a:p>
            <a:r>
              <a:rPr lang="en-GB" dirty="0"/>
              <a:t>Loss of the Temple- how was life to continue without the focal point of Judaism?</a:t>
            </a:r>
          </a:p>
          <a:p>
            <a:r>
              <a:rPr lang="en-GB" dirty="0"/>
              <a:t>“Rituals such as the blowing of the </a:t>
            </a:r>
            <a:r>
              <a:rPr lang="en-GB" i="1" dirty="0"/>
              <a:t>shofar</a:t>
            </a:r>
            <a:r>
              <a:rPr lang="en-GB" dirty="0"/>
              <a:t> and the waving of the </a:t>
            </a:r>
            <a:r>
              <a:rPr lang="en-GB" i="1" dirty="0"/>
              <a:t>lulav</a:t>
            </a:r>
            <a:r>
              <a:rPr lang="en-GB" dirty="0"/>
              <a:t> during </a:t>
            </a:r>
            <a:r>
              <a:rPr lang="en-GB" i="1" dirty="0"/>
              <a:t>Sukkot</a:t>
            </a:r>
            <a:r>
              <a:rPr lang="en-GB" dirty="0"/>
              <a:t> were practiced within the synagogue, preserving the Temple traditions as well as a ritualistic aspect of Temple Judaism.”</a:t>
            </a:r>
            <a:r>
              <a:rPr lang="en-GB" sz="1900" b="1" dirty="0"/>
              <a:t>14</a:t>
            </a:r>
            <a:endParaRPr lang="en-GB" dirty="0"/>
          </a:p>
          <a:p>
            <a:r>
              <a:rPr lang="en-GB" dirty="0"/>
              <a:t>Pharisees- preparations were being made for study and worship outside of the temple, through the use of synagogues. </a:t>
            </a:r>
          </a:p>
        </p:txBody>
      </p:sp>
      <p:sp>
        <p:nvSpPr>
          <p:cNvPr id="4" name="TextBox 3">
            <a:extLst>
              <a:ext uri="{FF2B5EF4-FFF2-40B4-BE49-F238E27FC236}">
                <a16:creationId xmlns:a16="http://schemas.microsoft.com/office/drawing/2014/main" id="{649C4CCD-57C0-458E-A479-16B8573A8A85}"/>
              </a:ext>
            </a:extLst>
          </p:cNvPr>
          <p:cNvSpPr txBox="1"/>
          <p:nvPr/>
        </p:nvSpPr>
        <p:spPr>
          <a:xfrm>
            <a:off x="742122" y="5658678"/>
            <a:ext cx="10800521" cy="584775"/>
          </a:xfrm>
          <a:prstGeom prst="rect">
            <a:avLst/>
          </a:prstGeom>
          <a:noFill/>
        </p:spPr>
        <p:txBody>
          <a:bodyPr wrap="square" rtlCol="0">
            <a:spAutoFit/>
          </a:bodyPr>
          <a:lstStyle/>
          <a:p>
            <a:r>
              <a:rPr lang="en-GB" sz="1600" b="1" dirty="0"/>
              <a:t>14</a:t>
            </a:r>
            <a:r>
              <a:rPr lang="en-GB" sz="1600" dirty="0"/>
              <a:t> Dana Murray, </a:t>
            </a:r>
            <a:r>
              <a:rPr lang="en-GB" sz="1600" i="1" dirty="0"/>
              <a:t>"The Temple In Jerusalem", </a:t>
            </a:r>
            <a:r>
              <a:rPr lang="en-GB" sz="1600" dirty="0"/>
              <a:t>Ancient History </a:t>
            </a:r>
            <a:r>
              <a:rPr lang="en-GB" sz="1600" dirty="0" err="1"/>
              <a:t>Encyclopedia</a:t>
            </a:r>
            <a:r>
              <a:rPr lang="en-GB" sz="1600" dirty="0"/>
              <a:t>, 2016 </a:t>
            </a:r>
            <a:r>
              <a:rPr lang="en-GB" sz="1600" dirty="0">
                <a:hlinkClick r:id="rId2"/>
              </a:rPr>
              <a:t>https://www.ancient.eu/article/852/the-temple-in-jerusalem/</a:t>
            </a:r>
            <a:r>
              <a:rPr lang="en-GB" sz="1600" dirty="0"/>
              <a:t> [Accessed 3 June 2020]. </a:t>
            </a:r>
          </a:p>
        </p:txBody>
      </p:sp>
      <p:pic>
        <p:nvPicPr>
          <p:cNvPr id="5" name="Picture 4">
            <a:extLst>
              <a:ext uri="{FF2B5EF4-FFF2-40B4-BE49-F238E27FC236}">
                <a16:creationId xmlns:a16="http://schemas.microsoft.com/office/drawing/2014/main" id="{5BCD4D59-B7AA-4442-A054-F0F6A7E109D1}"/>
              </a:ext>
            </a:extLst>
          </p:cNvPr>
          <p:cNvPicPr>
            <a:picLocks noChangeAspect="1"/>
          </p:cNvPicPr>
          <p:nvPr/>
        </p:nvPicPr>
        <p:blipFill>
          <a:blip r:embed="rId3"/>
          <a:stretch>
            <a:fillRect/>
          </a:stretch>
        </p:blipFill>
        <p:spPr>
          <a:xfrm>
            <a:off x="7427843" y="2717419"/>
            <a:ext cx="3810000" cy="2509838"/>
          </a:xfrm>
          <a:prstGeom prst="rect">
            <a:avLst/>
          </a:prstGeom>
        </p:spPr>
      </p:pic>
      <p:sp>
        <p:nvSpPr>
          <p:cNvPr id="6" name="TextBox 5">
            <a:extLst>
              <a:ext uri="{FF2B5EF4-FFF2-40B4-BE49-F238E27FC236}">
                <a16:creationId xmlns:a16="http://schemas.microsoft.com/office/drawing/2014/main" id="{05A8F050-D3F9-4A5F-9079-98624A87C2DB}"/>
              </a:ext>
            </a:extLst>
          </p:cNvPr>
          <p:cNvSpPr txBox="1"/>
          <p:nvPr/>
        </p:nvSpPr>
        <p:spPr>
          <a:xfrm>
            <a:off x="7427843" y="2717419"/>
            <a:ext cx="861391" cy="369332"/>
          </a:xfrm>
          <a:prstGeom prst="rect">
            <a:avLst/>
          </a:prstGeom>
          <a:noFill/>
        </p:spPr>
        <p:txBody>
          <a:bodyPr wrap="square" rtlCol="0">
            <a:spAutoFit/>
          </a:bodyPr>
          <a:lstStyle/>
          <a:p>
            <a:r>
              <a:rPr lang="en-GB" b="1" dirty="0"/>
              <a:t>Fig 8 </a:t>
            </a:r>
          </a:p>
        </p:txBody>
      </p:sp>
    </p:spTree>
    <p:extLst>
      <p:ext uri="{BB962C8B-B14F-4D97-AF65-F5344CB8AC3E}">
        <p14:creationId xmlns:p14="http://schemas.microsoft.com/office/powerpoint/2010/main" val="265275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A7C57-75B8-4055-B513-63F93868E759}"/>
              </a:ext>
            </a:extLst>
          </p:cNvPr>
          <p:cNvSpPr>
            <a:spLocks noGrp="1"/>
          </p:cNvSpPr>
          <p:nvPr>
            <p:ph type="title"/>
          </p:nvPr>
        </p:nvSpPr>
        <p:spPr/>
        <p:txBody>
          <a:bodyPr>
            <a:normAutofit fontScale="90000"/>
          </a:bodyPr>
          <a:lstStyle/>
          <a:p>
            <a:r>
              <a:rPr lang="en-GB" dirty="0"/>
              <a:t>Significance of this ‘new life’ without the Temple- my thoughts</a:t>
            </a:r>
          </a:p>
        </p:txBody>
      </p:sp>
      <p:sp>
        <p:nvSpPr>
          <p:cNvPr id="3" name="Content Placeholder 2">
            <a:extLst>
              <a:ext uri="{FF2B5EF4-FFF2-40B4-BE49-F238E27FC236}">
                <a16:creationId xmlns:a16="http://schemas.microsoft.com/office/drawing/2014/main" id="{1771ED56-1A58-45DD-8ECC-3938A50B64D0}"/>
              </a:ext>
            </a:extLst>
          </p:cNvPr>
          <p:cNvSpPr>
            <a:spLocks noGrp="1"/>
          </p:cNvSpPr>
          <p:nvPr>
            <p:ph idx="1"/>
          </p:nvPr>
        </p:nvSpPr>
        <p:spPr/>
        <p:txBody>
          <a:bodyPr>
            <a:normAutofit fontScale="92500" lnSpcReduction="20000"/>
          </a:bodyPr>
          <a:lstStyle/>
          <a:p>
            <a:r>
              <a:rPr lang="en-GB" b="1" dirty="0"/>
              <a:t>Pharisees-</a:t>
            </a:r>
            <a:r>
              <a:rPr lang="en-GB" dirty="0"/>
              <a:t> how are they significant after the temple?</a:t>
            </a:r>
          </a:p>
          <a:p>
            <a:endParaRPr lang="en-GB" dirty="0"/>
          </a:p>
          <a:p>
            <a:r>
              <a:rPr lang="en-GB" b="1" dirty="0"/>
              <a:t>Sacrifice-</a:t>
            </a:r>
            <a:r>
              <a:rPr lang="en-GB" dirty="0"/>
              <a:t> laws have had to change- re interpretation needed by the Rabbis</a:t>
            </a:r>
          </a:p>
          <a:p>
            <a:endParaRPr lang="en-GB" dirty="0"/>
          </a:p>
          <a:p>
            <a:r>
              <a:rPr lang="en-GB" b="1" dirty="0"/>
              <a:t>Priesthood-</a:t>
            </a:r>
            <a:r>
              <a:rPr lang="en-GB" dirty="0"/>
              <a:t> without the Temple, loss of this role- needed to adapt to a new life</a:t>
            </a:r>
          </a:p>
          <a:p>
            <a:endParaRPr lang="en-GB" dirty="0"/>
          </a:p>
          <a:p>
            <a:r>
              <a:rPr lang="en-GB" b="1" dirty="0"/>
              <a:t>Laws-</a:t>
            </a:r>
            <a:r>
              <a:rPr lang="en-GB" dirty="0"/>
              <a:t> change was needed in the laws- both adapting and changing for this life without the Temple and what to do now</a:t>
            </a:r>
          </a:p>
        </p:txBody>
      </p:sp>
    </p:spTree>
    <p:extLst>
      <p:ext uri="{BB962C8B-B14F-4D97-AF65-F5344CB8AC3E}">
        <p14:creationId xmlns:p14="http://schemas.microsoft.com/office/powerpoint/2010/main" val="3968249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A91C-6323-4D2C-AD28-16CA925C3EB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FC8F898-F040-4B54-A290-884F4576763E}"/>
              </a:ext>
            </a:extLst>
          </p:cNvPr>
          <p:cNvSpPr>
            <a:spLocks noGrp="1"/>
          </p:cNvSpPr>
          <p:nvPr>
            <p:ph idx="1"/>
          </p:nvPr>
        </p:nvSpPr>
        <p:spPr/>
        <p:txBody>
          <a:bodyPr>
            <a:normAutofit fontScale="92500" lnSpcReduction="10000"/>
          </a:bodyPr>
          <a:lstStyle/>
          <a:p>
            <a:r>
              <a:rPr lang="en-GB" dirty="0"/>
              <a:t>Second temple was largely significant for Jewish religious identity and practice and it played a key role in all manners of religious life.</a:t>
            </a:r>
          </a:p>
          <a:p>
            <a:endParaRPr lang="en-GB" dirty="0"/>
          </a:p>
          <a:p>
            <a:r>
              <a:rPr lang="en-GB" dirty="0"/>
              <a:t>Loss of the Temple- This encouraged the religion to thrive within the Diaspora- where the influence of the Pharisees (and modern Rabbi’s) enabled this.</a:t>
            </a:r>
          </a:p>
          <a:p>
            <a:endParaRPr lang="en-GB" dirty="0"/>
          </a:p>
          <a:p>
            <a:r>
              <a:rPr lang="en-GB" dirty="0"/>
              <a:t>Much of the history includes battles and defeat- nevertheless, Judaism has fought back against oppression and have adapted life ever since 70 CE.</a:t>
            </a:r>
          </a:p>
        </p:txBody>
      </p:sp>
    </p:spTree>
    <p:extLst>
      <p:ext uri="{BB962C8B-B14F-4D97-AF65-F5344CB8AC3E}">
        <p14:creationId xmlns:p14="http://schemas.microsoft.com/office/powerpoint/2010/main" val="503444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71288-518B-4EEA-9863-6414889F231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F49E4E6-E82D-422D-BED9-9A728988F614}"/>
              </a:ext>
            </a:extLst>
          </p:cNvPr>
          <p:cNvSpPr>
            <a:spLocks noGrp="1"/>
          </p:cNvSpPr>
          <p:nvPr>
            <p:ph idx="1"/>
          </p:nvPr>
        </p:nvSpPr>
        <p:spPr>
          <a:xfrm>
            <a:off x="861391" y="2133600"/>
            <a:ext cx="10035206" cy="4081670"/>
          </a:xfrm>
        </p:spPr>
        <p:txBody>
          <a:bodyPr>
            <a:normAutofit fontScale="85000" lnSpcReduction="20000"/>
          </a:bodyPr>
          <a:lstStyle/>
          <a:p>
            <a:r>
              <a:rPr lang="en-GB" sz="1600" dirty="0"/>
              <a:t>Boylan, P Canon, </a:t>
            </a:r>
            <a:r>
              <a:rPr lang="en-GB" sz="1600" i="1" dirty="0"/>
              <a:t>"Palestine Under Roman Control: 63 B.C. To 66 A.D", </a:t>
            </a:r>
            <a:r>
              <a:rPr lang="en-GB" sz="1600" dirty="0"/>
              <a:t>An Irish Quarterly Review, 29 (1940)</a:t>
            </a:r>
          </a:p>
          <a:p>
            <a:r>
              <a:rPr lang="en-GB" sz="1600" dirty="0"/>
              <a:t>Cohen, Shaye J. D, </a:t>
            </a:r>
            <a:r>
              <a:rPr lang="en-GB" sz="1600" i="1" dirty="0"/>
              <a:t>“From The Maccabees To The Mishnah” </a:t>
            </a:r>
            <a:r>
              <a:rPr lang="en-GB" sz="1600" dirty="0"/>
              <a:t>(Philadelphia: Westminster Press, 1991) </a:t>
            </a:r>
          </a:p>
          <a:p>
            <a:r>
              <a:rPr lang="en-GB" sz="1600" dirty="0" err="1"/>
              <a:t>Ginzberg</a:t>
            </a:r>
            <a:r>
              <a:rPr lang="en-GB" sz="1600" dirty="0"/>
              <a:t>, Louis, </a:t>
            </a:r>
            <a:r>
              <a:rPr lang="en-GB" sz="1600" i="1" dirty="0"/>
              <a:t>"ANTIOCHUS IV., EPIPHANES - </a:t>
            </a:r>
            <a:r>
              <a:rPr lang="en-GB" sz="1600" i="1" dirty="0" err="1"/>
              <a:t>Jewishencyclopedia.Com</a:t>
            </a:r>
            <a:r>
              <a:rPr lang="en-GB" sz="1600" i="1" dirty="0"/>
              <a:t>", </a:t>
            </a:r>
            <a:r>
              <a:rPr lang="en-GB" sz="1600" dirty="0" err="1"/>
              <a:t>Jewishencyclopedia.Com</a:t>
            </a:r>
            <a:r>
              <a:rPr lang="en-GB" sz="1600" dirty="0"/>
              <a:t> </a:t>
            </a:r>
            <a:r>
              <a:rPr lang="en-GB" sz="1600" dirty="0">
                <a:hlinkClick r:id="rId2"/>
              </a:rPr>
              <a:t>http://www.jewishencyclopedia.com/articles/1589-antiochus-iv-epiphanes</a:t>
            </a:r>
            <a:r>
              <a:rPr lang="en-GB" sz="1600" dirty="0"/>
              <a:t> [Accessed 5 June 2020]</a:t>
            </a:r>
          </a:p>
          <a:p>
            <a:r>
              <a:rPr lang="en-GB" sz="1600" dirty="0"/>
              <a:t>Goodman, Martin, </a:t>
            </a:r>
            <a:r>
              <a:rPr lang="en-GB" sz="1600" i="1" dirty="0"/>
              <a:t>“A History Of Judaism” </a:t>
            </a:r>
            <a:r>
              <a:rPr lang="en-GB" sz="1600" dirty="0"/>
              <a:t>(Princeton: Princeton University Press, 2018)</a:t>
            </a:r>
          </a:p>
          <a:p>
            <a:r>
              <a:rPr lang="en-GB" sz="1600" dirty="0"/>
              <a:t>Murray, Dana, </a:t>
            </a:r>
            <a:r>
              <a:rPr lang="en-GB" sz="1600" i="1" dirty="0"/>
              <a:t>"The Temple In Jerusalem", </a:t>
            </a:r>
            <a:r>
              <a:rPr lang="en-GB" sz="1600" dirty="0"/>
              <a:t>Ancient History </a:t>
            </a:r>
            <a:r>
              <a:rPr lang="en-GB" sz="1600" dirty="0" err="1"/>
              <a:t>Encyclopedia</a:t>
            </a:r>
            <a:r>
              <a:rPr lang="en-GB" sz="1600" dirty="0"/>
              <a:t>, 2016 </a:t>
            </a:r>
            <a:r>
              <a:rPr lang="en-GB" sz="1600" dirty="0">
                <a:hlinkClick r:id="rId3"/>
              </a:rPr>
              <a:t>https://www.ancient.eu/article/852/the-temple-in-jerusalem/</a:t>
            </a:r>
            <a:r>
              <a:rPr lang="en-GB" sz="1600" dirty="0"/>
              <a:t> [Accessed 3 June 2020]</a:t>
            </a:r>
          </a:p>
          <a:p>
            <a:r>
              <a:rPr lang="en-GB" sz="1600" dirty="0"/>
              <a:t>Oates, Harry, </a:t>
            </a:r>
            <a:r>
              <a:rPr lang="en-GB" sz="1600" i="1" dirty="0"/>
              <a:t>"The Maccabean Revolt", </a:t>
            </a:r>
            <a:r>
              <a:rPr lang="en-GB" sz="1600" dirty="0"/>
              <a:t>Ancient History </a:t>
            </a:r>
            <a:r>
              <a:rPr lang="en-GB" sz="1600" dirty="0" err="1"/>
              <a:t>Encyclopedia</a:t>
            </a:r>
            <a:r>
              <a:rPr lang="en-GB" sz="1600" dirty="0"/>
              <a:t>, 2015 </a:t>
            </a:r>
            <a:r>
              <a:rPr lang="en-GB" sz="1600" dirty="0">
                <a:hlinkClick r:id="rId4"/>
              </a:rPr>
              <a:t>https://www.ancient.eu/article/827/the-maccabean-revolt/</a:t>
            </a:r>
            <a:r>
              <a:rPr lang="en-GB" sz="1600" dirty="0"/>
              <a:t> [Accessed 3 June 2020]</a:t>
            </a:r>
          </a:p>
          <a:p>
            <a:r>
              <a:rPr lang="en-GB" sz="1600" dirty="0"/>
              <a:t>Rodriguez, Emily, Marco </a:t>
            </a:r>
            <a:r>
              <a:rPr lang="en-GB" sz="1600" dirty="0" err="1"/>
              <a:t>Sampaolo</a:t>
            </a:r>
            <a:r>
              <a:rPr lang="en-GB" sz="1600" dirty="0"/>
              <a:t>, and Kathleen Sheetz, </a:t>
            </a:r>
            <a:r>
              <a:rPr lang="en-GB" sz="1600" i="1" dirty="0"/>
              <a:t>"Temple Of Jerusalem | Judaism", </a:t>
            </a:r>
            <a:r>
              <a:rPr lang="en-GB" sz="1600" dirty="0" err="1"/>
              <a:t>Encyclopedia</a:t>
            </a:r>
            <a:r>
              <a:rPr lang="en-GB" sz="1600" dirty="0"/>
              <a:t> Britannica, 1998 </a:t>
            </a:r>
            <a:r>
              <a:rPr lang="en-GB" sz="1600" dirty="0">
                <a:hlinkClick r:id="rId5"/>
              </a:rPr>
              <a:t>https://www.britannica.com/topic/Temple-of-Jerusalem</a:t>
            </a:r>
            <a:r>
              <a:rPr lang="en-GB" sz="1600" dirty="0"/>
              <a:t> [Accessed 3 June 2020]</a:t>
            </a:r>
          </a:p>
          <a:p>
            <a:r>
              <a:rPr lang="en-GB" sz="1600" dirty="0"/>
              <a:t>Schiffman, Lawrence H, </a:t>
            </a:r>
            <a:r>
              <a:rPr lang="en-GB" sz="1600" i="1" dirty="0"/>
              <a:t>"The Second Temple", </a:t>
            </a:r>
            <a:r>
              <a:rPr lang="en-GB" sz="1600" dirty="0" err="1"/>
              <a:t>Bibleodyssey.Org</a:t>
            </a:r>
            <a:r>
              <a:rPr lang="en-GB" sz="1600" dirty="0"/>
              <a:t>, 2019 </a:t>
            </a:r>
            <a:r>
              <a:rPr lang="en-GB" sz="1600" dirty="0">
                <a:hlinkClick r:id="rId6"/>
              </a:rPr>
              <a:t>https://www.bibleodyssey.org/en/places/main-articles/second-temple</a:t>
            </a:r>
            <a:r>
              <a:rPr lang="en-GB" sz="1600" dirty="0"/>
              <a:t> [Accessed 5 June 2020]</a:t>
            </a:r>
          </a:p>
          <a:p>
            <a:r>
              <a:rPr lang="en-GB" sz="1600" dirty="0"/>
              <a:t>Schiffman, Lawrence H, </a:t>
            </a:r>
            <a:r>
              <a:rPr lang="en-GB" sz="1600" i="1" dirty="0"/>
              <a:t>"Building The Second Temple | My Jewish Learning"</a:t>
            </a:r>
            <a:r>
              <a:rPr lang="en-GB" sz="1600" dirty="0"/>
              <a:t>, My Jewish Learning </a:t>
            </a:r>
            <a:r>
              <a:rPr lang="en-GB" sz="1600" dirty="0">
                <a:hlinkClick r:id="rId7"/>
              </a:rPr>
              <a:t>https://www.myjewishlearning.com/article/second-temple/</a:t>
            </a:r>
            <a:r>
              <a:rPr lang="en-GB" sz="1600" dirty="0"/>
              <a:t> [Accessed 4 June 2020].</a:t>
            </a:r>
          </a:p>
          <a:p>
            <a:r>
              <a:rPr lang="en-GB" sz="1600" dirty="0"/>
              <a:t>Unknown Author, </a:t>
            </a:r>
            <a:r>
              <a:rPr lang="en-GB" sz="1600" i="1" dirty="0"/>
              <a:t>"Holy Of Holies | Judaism", </a:t>
            </a:r>
            <a:r>
              <a:rPr lang="en-GB" sz="1600" dirty="0" err="1"/>
              <a:t>Encyclopedia</a:t>
            </a:r>
            <a:r>
              <a:rPr lang="en-GB" sz="1600" dirty="0"/>
              <a:t> Britannica, 1998 </a:t>
            </a:r>
            <a:r>
              <a:rPr lang="en-GB" sz="1600" dirty="0">
                <a:hlinkClick r:id="rId8"/>
              </a:rPr>
              <a:t>https://www.britannica.com/topic/Holy-of-Holies</a:t>
            </a:r>
            <a:r>
              <a:rPr lang="en-GB" sz="1600" dirty="0"/>
              <a:t> [Accessed 5 June 2020]</a:t>
            </a:r>
          </a:p>
        </p:txBody>
      </p:sp>
    </p:spTree>
    <p:extLst>
      <p:ext uri="{BB962C8B-B14F-4D97-AF65-F5344CB8AC3E}">
        <p14:creationId xmlns:p14="http://schemas.microsoft.com/office/powerpoint/2010/main" val="1365871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70256-924F-409D-99CD-350E3CE4B956}"/>
              </a:ext>
            </a:extLst>
          </p:cNvPr>
          <p:cNvSpPr>
            <a:spLocks noGrp="1"/>
          </p:cNvSpPr>
          <p:nvPr>
            <p:ph type="title"/>
          </p:nvPr>
        </p:nvSpPr>
        <p:spPr/>
        <p:txBody>
          <a:bodyPr/>
          <a:lstStyle/>
          <a:p>
            <a:r>
              <a:rPr lang="en-GB" dirty="0"/>
              <a:t>Images Bibliography</a:t>
            </a:r>
          </a:p>
        </p:txBody>
      </p:sp>
      <p:sp>
        <p:nvSpPr>
          <p:cNvPr id="3" name="Content Placeholder 2">
            <a:extLst>
              <a:ext uri="{FF2B5EF4-FFF2-40B4-BE49-F238E27FC236}">
                <a16:creationId xmlns:a16="http://schemas.microsoft.com/office/drawing/2014/main" id="{A8A8E550-5CAE-4515-A6F5-58D3E3ED24C1}"/>
              </a:ext>
            </a:extLst>
          </p:cNvPr>
          <p:cNvSpPr>
            <a:spLocks noGrp="1"/>
          </p:cNvSpPr>
          <p:nvPr>
            <p:ph idx="1"/>
          </p:nvPr>
        </p:nvSpPr>
        <p:spPr>
          <a:xfrm>
            <a:off x="911089" y="2478157"/>
            <a:ext cx="10154476" cy="3991483"/>
          </a:xfrm>
        </p:spPr>
        <p:txBody>
          <a:bodyPr>
            <a:normAutofit fontScale="70000" lnSpcReduction="20000"/>
          </a:bodyPr>
          <a:lstStyle/>
          <a:p>
            <a:r>
              <a:rPr lang="en-GB" b="1" dirty="0"/>
              <a:t>Fig 1: </a:t>
            </a:r>
            <a:r>
              <a:rPr lang="en-GB" dirty="0"/>
              <a:t>Wikipedia, </a:t>
            </a:r>
            <a:r>
              <a:rPr lang="en-GB" i="1" dirty="0"/>
              <a:t>Solomon's Temple </a:t>
            </a:r>
            <a:r>
              <a:rPr lang="en-GB" dirty="0">
                <a:hlinkClick r:id="rId2"/>
              </a:rPr>
              <a:t>https://en.wikipedia.org/wiki/Solomon%27s_Temple</a:t>
            </a:r>
            <a:r>
              <a:rPr lang="en-GB" dirty="0"/>
              <a:t> [Accessed 5 June 2020]</a:t>
            </a:r>
          </a:p>
          <a:p>
            <a:r>
              <a:rPr lang="en-GB" b="1" dirty="0"/>
              <a:t>Fig 2: </a:t>
            </a:r>
            <a:r>
              <a:rPr lang="en-GB" dirty="0"/>
              <a:t>My Jewish Learning, </a:t>
            </a:r>
            <a:r>
              <a:rPr lang="en-GB" i="1" dirty="0"/>
              <a:t>Reconstruction Of Jerusalem And The Temple Of Herod </a:t>
            </a:r>
            <a:r>
              <a:rPr lang="en-GB" dirty="0">
                <a:hlinkClick r:id="rId3"/>
              </a:rPr>
              <a:t>https://www.myjewishlearning.com/article/second-temple/</a:t>
            </a:r>
            <a:r>
              <a:rPr lang="en-GB" dirty="0"/>
              <a:t> [Accessed 5 June 2020]</a:t>
            </a:r>
          </a:p>
          <a:p>
            <a:r>
              <a:rPr lang="en-GB" b="1" dirty="0"/>
              <a:t>Fig 3: </a:t>
            </a:r>
            <a:r>
              <a:rPr lang="en-GB" dirty="0"/>
              <a:t>Jewish </a:t>
            </a:r>
            <a:r>
              <a:rPr lang="en-GB" dirty="0" err="1"/>
              <a:t>Encyclopedia</a:t>
            </a:r>
            <a:r>
              <a:rPr lang="en-GB" dirty="0"/>
              <a:t>, </a:t>
            </a:r>
            <a:r>
              <a:rPr lang="en-GB" i="1" dirty="0"/>
              <a:t>Altar </a:t>
            </a:r>
            <a:r>
              <a:rPr lang="en-GB" dirty="0">
                <a:hlinkClick r:id="rId4"/>
              </a:rPr>
              <a:t>http://www.jewishencyclopedia.com/articles/1320-altar</a:t>
            </a:r>
            <a:r>
              <a:rPr lang="en-GB" dirty="0"/>
              <a:t> [Accessed 5 June 2020]</a:t>
            </a:r>
          </a:p>
          <a:p>
            <a:r>
              <a:rPr lang="en-GB" b="1" dirty="0"/>
              <a:t>Fig 4: </a:t>
            </a:r>
            <a:r>
              <a:rPr lang="en-GB" dirty="0"/>
              <a:t>Israel 365, </a:t>
            </a:r>
            <a:r>
              <a:rPr lang="en-GB" i="1" dirty="0"/>
              <a:t>Passover: The Holiday Of Redemption</a:t>
            </a:r>
            <a:r>
              <a:rPr lang="en-GB" dirty="0"/>
              <a:t>, 2016 </a:t>
            </a:r>
            <a:r>
              <a:rPr lang="en-GB" dirty="0">
                <a:hlinkClick r:id="rId5"/>
              </a:rPr>
              <a:t>https://www.israel365.com/2016/04/passover-the-holiday-of-redemption/</a:t>
            </a:r>
            <a:r>
              <a:rPr lang="en-GB" dirty="0"/>
              <a:t> [Accessed 5 June 2020]</a:t>
            </a:r>
          </a:p>
          <a:p>
            <a:r>
              <a:rPr lang="en-GB" b="1" dirty="0"/>
              <a:t>Fig 5: </a:t>
            </a:r>
            <a:r>
              <a:rPr lang="en-GB" dirty="0"/>
              <a:t>Wikipedia, </a:t>
            </a:r>
            <a:r>
              <a:rPr lang="en-GB" i="1" dirty="0"/>
              <a:t>Menorah From The Temple (Re-Construction) </a:t>
            </a:r>
            <a:r>
              <a:rPr lang="en-GB" dirty="0">
                <a:hlinkClick r:id="rId6"/>
              </a:rPr>
              <a:t>https://en.wikipedia.org/wiki/Menorah_(Temple)</a:t>
            </a:r>
            <a:r>
              <a:rPr lang="en-GB" dirty="0"/>
              <a:t> [Accessed 5 June 2020]</a:t>
            </a:r>
          </a:p>
          <a:p>
            <a:r>
              <a:rPr lang="en-GB" b="1" dirty="0"/>
              <a:t>Fig 6: </a:t>
            </a:r>
            <a:r>
              <a:rPr lang="en-GB" dirty="0"/>
              <a:t>My Jewish Learning, </a:t>
            </a:r>
            <a:r>
              <a:rPr lang="en-GB" i="1" dirty="0"/>
              <a:t>The Maccabean Revolt </a:t>
            </a:r>
            <a:r>
              <a:rPr lang="en-GB" dirty="0">
                <a:hlinkClick r:id="rId7"/>
              </a:rPr>
              <a:t>https://www.myjewishlearning.com/article/the-maccabean-revolt/</a:t>
            </a:r>
            <a:r>
              <a:rPr lang="en-GB" dirty="0"/>
              <a:t> [Accessed 5 June 2020]</a:t>
            </a:r>
          </a:p>
          <a:p>
            <a:r>
              <a:rPr lang="en-GB" b="1" dirty="0"/>
              <a:t>Fig 7: </a:t>
            </a:r>
            <a:r>
              <a:rPr lang="en-GB" dirty="0"/>
              <a:t>Khan Academy, </a:t>
            </a:r>
            <a:r>
              <a:rPr lang="en-GB" i="1" dirty="0"/>
              <a:t>Arch Of Titus Relief </a:t>
            </a:r>
            <a:r>
              <a:rPr lang="en-GB" dirty="0">
                <a:hlinkClick r:id="rId8"/>
              </a:rPr>
              <a:t>https://www.khanacademy.org/humanities/ancient-art-civilizations/roman/early-empire/v/arch-of-titus-relief</a:t>
            </a:r>
            <a:r>
              <a:rPr lang="en-GB" dirty="0"/>
              <a:t> [Accessed 5 June 2020]</a:t>
            </a:r>
          </a:p>
          <a:p>
            <a:r>
              <a:rPr lang="en-GB" b="1" dirty="0"/>
              <a:t>Fig 8: </a:t>
            </a:r>
            <a:r>
              <a:rPr lang="en-GB" dirty="0" err="1"/>
              <a:t>Encyclopedia</a:t>
            </a:r>
            <a:r>
              <a:rPr lang="en-GB" dirty="0"/>
              <a:t> Britannica, </a:t>
            </a:r>
            <a:r>
              <a:rPr lang="en-GB" i="1" dirty="0"/>
              <a:t>Shofar Horn, </a:t>
            </a:r>
            <a:r>
              <a:rPr lang="en-GB" dirty="0"/>
              <a:t>2013 </a:t>
            </a:r>
            <a:r>
              <a:rPr lang="en-GB" dirty="0">
                <a:hlinkClick r:id="rId9"/>
              </a:rPr>
              <a:t>https://www.britannica.com/art/shofar</a:t>
            </a:r>
            <a:r>
              <a:rPr lang="en-GB" dirty="0"/>
              <a:t> [Accessed 5 June 2020]</a:t>
            </a:r>
          </a:p>
        </p:txBody>
      </p:sp>
    </p:spTree>
    <p:extLst>
      <p:ext uri="{BB962C8B-B14F-4D97-AF65-F5344CB8AC3E}">
        <p14:creationId xmlns:p14="http://schemas.microsoft.com/office/powerpoint/2010/main" val="11177260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416</TotalTime>
  <Words>2060</Words>
  <Application>Microsoft Office PowerPoint</Application>
  <PresentationFormat>Widescreen</PresentationFormat>
  <Paragraphs>126</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Garamond</vt:lpstr>
      <vt:lpstr>Organic</vt:lpstr>
      <vt:lpstr>Significance of the Second Temple within Judaism and the rising tension that lead to the destruction in 70CE</vt:lpstr>
      <vt:lpstr>Historical Context- Part One</vt:lpstr>
      <vt:lpstr>Historical Context- Part Two</vt:lpstr>
      <vt:lpstr>The Temple and Herod</vt:lpstr>
      <vt:lpstr>Religious and Ritual Significance</vt:lpstr>
      <vt:lpstr>Religious and Ritual Significance</vt:lpstr>
      <vt:lpstr>Key changes under the Roman Empire 1</vt:lpstr>
      <vt:lpstr>Maccabean Revolt</vt:lpstr>
      <vt:lpstr>Key changes under the Roman Empire 2</vt:lpstr>
      <vt:lpstr>Josephus and the Jewish War</vt:lpstr>
      <vt:lpstr>Life around 70CE (pre-destruction)</vt:lpstr>
      <vt:lpstr>Life after 70CE</vt:lpstr>
      <vt:lpstr>Significance of this ‘new life’ without the Temple- my thoughts</vt:lpstr>
      <vt:lpstr>Conclusion</vt:lpstr>
      <vt:lpstr>Bibliography</vt:lpstr>
      <vt:lpstr>Images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Significance of the Second Temple within Judaism and the rising tension that lead to the destruction in 70CE</dc:title>
  <dc:creator>Amy Seale</dc:creator>
  <cp:lastModifiedBy>Amy Seale</cp:lastModifiedBy>
  <cp:revision>8</cp:revision>
  <dcterms:created xsi:type="dcterms:W3CDTF">2020-06-04T15:09:18Z</dcterms:created>
  <dcterms:modified xsi:type="dcterms:W3CDTF">2020-06-05T16:14:26Z</dcterms:modified>
</cp:coreProperties>
</file>