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33"/>
  </p:notesMasterIdLst>
  <p:sldIdLst>
    <p:sldId id="298" r:id="rId2"/>
    <p:sldId id="300" r:id="rId3"/>
    <p:sldId id="303" r:id="rId4"/>
    <p:sldId id="319" r:id="rId5"/>
    <p:sldId id="320" r:id="rId6"/>
    <p:sldId id="325" r:id="rId7"/>
    <p:sldId id="321" r:id="rId8"/>
    <p:sldId id="322" r:id="rId9"/>
    <p:sldId id="326" r:id="rId10"/>
    <p:sldId id="266" r:id="rId11"/>
    <p:sldId id="327" r:id="rId12"/>
    <p:sldId id="328" r:id="rId13"/>
    <p:sldId id="329" r:id="rId14"/>
    <p:sldId id="270" r:id="rId15"/>
    <p:sldId id="330" r:id="rId16"/>
    <p:sldId id="331" r:id="rId17"/>
    <p:sldId id="271" r:id="rId18"/>
    <p:sldId id="332" r:id="rId19"/>
    <p:sldId id="272" r:id="rId20"/>
    <p:sldId id="273" r:id="rId21"/>
    <p:sldId id="274" r:id="rId22"/>
    <p:sldId id="276" r:id="rId23"/>
    <p:sldId id="333" r:id="rId24"/>
    <p:sldId id="334" r:id="rId25"/>
    <p:sldId id="335" r:id="rId26"/>
    <p:sldId id="336" r:id="rId27"/>
    <p:sldId id="337" r:id="rId28"/>
    <p:sldId id="338" r:id="rId29"/>
    <p:sldId id="339" r:id="rId30"/>
    <p:sldId id="284" r:id="rId31"/>
    <p:sldId id="296"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2CC"/>
    <a:srgbClr val="F2E5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E66664-09AA-47EA-B48E-A8563FD62E77}" v="3" dt="2025-03-26T13:00:57.5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74" autoAdjust="0"/>
    <p:restoredTop sz="60305"/>
  </p:normalViewPr>
  <p:slideViewPr>
    <p:cSldViewPr snapToGrid="0">
      <p:cViewPr varScale="1">
        <p:scale>
          <a:sx n="63" d="100"/>
          <a:sy n="63" d="100"/>
        </p:scale>
        <p:origin x="966" y="57"/>
      </p:cViewPr>
      <p:guideLst/>
    </p:cSldViewPr>
  </p:slideViewPr>
  <p:outlineViewPr>
    <p:cViewPr>
      <p:scale>
        <a:sx n="33" d="100"/>
        <a:sy n="33" d="100"/>
      </p:scale>
      <p:origin x="0" y="0"/>
    </p:cViewPr>
  </p:outlineViewPr>
  <p:notesTextViewPr>
    <p:cViewPr>
      <p:scale>
        <a:sx n="175" d="100"/>
        <a:sy n="17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Jones" userId="2d9c58ca-61e2-483e-8827-563749cc8224" providerId="ADAL" clId="{A7E66664-09AA-47EA-B48E-A8563FD62E77}"/>
    <pc:docChg chg="modSld">
      <pc:chgData name="Martin Jones" userId="2d9c58ca-61e2-483e-8827-563749cc8224" providerId="ADAL" clId="{A7E66664-09AA-47EA-B48E-A8563FD62E77}" dt="2025-03-26T14:24:24.807" v="0" actId="20577"/>
      <pc:docMkLst>
        <pc:docMk/>
      </pc:docMkLst>
      <pc:sldChg chg="modSp mod">
        <pc:chgData name="Martin Jones" userId="2d9c58ca-61e2-483e-8827-563749cc8224" providerId="ADAL" clId="{A7E66664-09AA-47EA-B48E-A8563FD62E77}" dt="2025-03-26T14:24:24.807" v="0" actId="20577"/>
        <pc:sldMkLst>
          <pc:docMk/>
          <pc:sldMk cId="507451808" sldId="327"/>
        </pc:sldMkLst>
        <pc:spChg chg="mod">
          <ac:chgData name="Martin Jones" userId="2d9c58ca-61e2-483e-8827-563749cc8224" providerId="ADAL" clId="{A7E66664-09AA-47EA-B48E-A8563FD62E77}" dt="2025-03-26T14:24:24.807" v="0" actId="20577"/>
          <ac:spMkLst>
            <pc:docMk/>
            <pc:sldMk cId="507451808" sldId="327"/>
            <ac:spMk id="6" creationId="{7360BABB-5DE3-B1F7-709E-E461ED86337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971E0D-A611-4B55-88CD-3DFE8ECBEA3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966FCBE-733A-49A4-88C8-62665CCB161B}">
      <dgm:prSet/>
      <dgm:spPr/>
      <dgm:t>
        <a:bodyPr/>
        <a:lstStyle/>
        <a:p>
          <a:pPr>
            <a:lnSpc>
              <a:spcPct val="100000"/>
            </a:lnSpc>
            <a:defRPr cap="all"/>
          </a:pPr>
          <a:r>
            <a:rPr lang="en-GB"/>
            <a:t>Collective cabinet responsibility.</a:t>
          </a:r>
          <a:endParaRPr lang="en-US"/>
        </a:p>
      </dgm:t>
    </dgm:pt>
    <dgm:pt modelId="{F41436D9-4DEB-48AB-B8CE-EA3F923ED6C3}" type="parTrans" cxnId="{D6844C3A-0762-443C-BF4D-EAC0A656CC96}">
      <dgm:prSet/>
      <dgm:spPr/>
      <dgm:t>
        <a:bodyPr/>
        <a:lstStyle/>
        <a:p>
          <a:endParaRPr lang="en-US"/>
        </a:p>
      </dgm:t>
    </dgm:pt>
    <dgm:pt modelId="{DE9A12EA-23BD-46FA-ABCB-E0CAC42A29FD}" type="sibTrans" cxnId="{D6844C3A-0762-443C-BF4D-EAC0A656CC96}">
      <dgm:prSet/>
      <dgm:spPr/>
      <dgm:t>
        <a:bodyPr/>
        <a:lstStyle/>
        <a:p>
          <a:endParaRPr lang="en-US"/>
        </a:p>
      </dgm:t>
    </dgm:pt>
    <dgm:pt modelId="{2144F87D-1A9F-4763-9FB3-71C874C3709C}">
      <dgm:prSet/>
      <dgm:spPr/>
      <dgm:t>
        <a:bodyPr/>
        <a:lstStyle/>
        <a:p>
          <a:pPr>
            <a:lnSpc>
              <a:spcPct val="100000"/>
            </a:lnSpc>
            <a:defRPr cap="all"/>
          </a:pPr>
          <a:r>
            <a:rPr lang="en-GB"/>
            <a:t>Cabinet solidarity. </a:t>
          </a:r>
          <a:endParaRPr lang="en-US"/>
        </a:p>
      </dgm:t>
    </dgm:pt>
    <dgm:pt modelId="{18A1FCA5-06AF-45BD-9D96-7AB961A9DFD4}" type="parTrans" cxnId="{5BB4501C-A42D-41E7-86A9-7FC1C4DC48FE}">
      <dgm:prSet/>
      <dgm:spPr/>
      <dgm:t>
        <a:bodyPr/>
        <a:lstStyle/>
        <a:p>
          <a:endParaRPr lang="en-US"/>
        </a:p>
      </dgm:t>
    </dgm:pt>
    <dgm:pt modelId="{AFE26F3A-9B9C-4FAF-93A6-5B5DBF6D59F0}" type="sibTrans" cxnId="{5BB4501C-A42D-41E7-86A9-7FC1C4DC48FE}">
      <dgm:prSet/>
      <dgm:spPr/>
      <dgm:t>
        <a:bodyPr/>
        <a:lstStyle/>
        <a:p>
          <a:endParaRPr lang="en-US"/>
        </a:p>
      </dgm:t>
    </dgm:pt>
    <dgm:pt modelId="{61CD9A2A-FF2B-4819-9783-DAFF50C8259E}">
      <dgm:prSet/>
      <dgm:spPr/>
      <dgm:t>
        <a:bodyPr/>
        <a:lstStyle/>
        <a:p>
          <a:pPr>
            <a:lnSpc>
              <a:spcPct val="100000"/>
            </a:lnSpc>
            <a:defRPr cap="all"/>
          </a:pPr>
          <a:r>
            <a:rPr lang="en-GB"/>
            <a:t>Cabinet confidentiality. </a:t>
          </a:r>
          <a:endParaRPr lang="en-US"/>
        </a:p>
      </dgm:t>
    </dgm:pt>
    <dgm:pt modelId="{AAC54194-21E4-4BE6-B31F-D338E028CFED}" type="parTrans" cxnId="{A2F4DD2A-1FBF-4941-98EE-E2ACFBCD0927}">
      <dgm:prSet/>
      <dgm:spPr/>
      <dgm:t>
        <a:bodyPr/>
        <a:lstStyle/>
        <a:p>
          <a:endParaRPr lang="en-US"/>
        </a:p>
      </dgm:t>
    </dgm:pt>
    <dgm:pt modelId="{F958D7F6-21E4-4F33-BE27-03DCAB1D8560}" type="sibTrans" cxnId="{A2F4DD2A-1FBF-4941-98EE-E2ACFBCD0927}">
      <dgm:prSet/>
      <dgm:spPr/>
      <dgm:t>
        <a:bodyPr/>
        <a:lstStyle/>
        <a:p>
          <a:endParaRPr lang="en-US"/>
        </a:p>
      </dgm:t>
    </dgm:pt>
    <dgm:pt modelId="{F4BEC2F4-41CC-48B5-8BF2-D05642FBC3A7}" type="pres">
      <dgm:prSet presAssocID="{38971E0D-A611-4B55-88CD-3DFE8ECBEA35}" presName="root" presStyleCnt="0">
        <dgm:presLayoutVars>
          <dgm:dir/>
          <dgm:resizeHandles val="exact"/>
        </dgm:presLayoutVars>
      </dgm:prSet>
      <dgm:spPr/>
    </dgm:pt>
    <dgm:pt modelId="{5904600A-35B8-4D10-B25D-FD1CF639A51D}" type="pres">
      <dgm:prSet presAssocID="{4966FCBE-733A-49A4-88C8-62665CCB161B}" presName="compNode" presStyleCnt="0"/>
      <dgm:spPr/>
    </dgm:pt>
    <dgm:pt modelId="{C99982F9-9AA5-42CB-BAFC-8075A22EAAE6}" type="pres">
      <dgm:prSet presAssocID="{4966FCBE-733A-49A4-88C8-62665CCB161B}" presName="iconBgRect" presStyleLbl="bgShp" presStyleIdx="0" presStyleCnt="3"/>
      <dgm:spPr/>
    </dgm:pt>
    <dgm:pt modelId="{C6EAEBE7-D675-411E-8CDD-85BF6775FD1A}" type="pres">
      <dgm:prSet presAssocID="{4966FCBE-733A-49A4-88C8-62665CCB16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F9024783-0F53-4757-895E-69DA81885565}" type="pres">
      <dgm:prSet presAssocID="{4966FCBE-733A-49A4-88C8-62665CCB161B}" presName="spaceRect" presStyleCnt="0"/>
      <dgm:spPr/>
    </dgm:pt>
    <dgm:pt modelId="{0E1C2310-CE11-4E04-958A-1801FD9CD4A7}" type="pres">
      <dgm:prSet presAssocID="{4966FCBE-733A-49A4-88C8-62665CCB161B}" presName="textRect" presStyleLbl="revTx" presStyleIdx="0" presStyleCnt="3">
        <dgm:presLayoutVars>
          <dgm:chMax val="1"/>
          <dgm:chPref val="1"/>
        </dgm:presLayoutVars>
      </dgm:prSet>
      <dgm:spPr/>
    </dgm:pt>
    <dgm:pt modelId="{C7AA76DD-6F37-479D-A522-A364372AFE5C}" type="pres">
      <dgm:prSet presAssocID="{DE9A12EA-23BD-46FA-ABCB-E0CAC42A29FD}" presName="sibTrans" presStyleCnt="0"/>
      <dgm:spPr/>
    </dgm:pt>
    <dgm:pt modelId="{7A3C98CF-E275-45A1-A1B3-013D1A023D97}" type="pres">
      <dgm:prSet presAssocID="{2144F87D-1A9F-4763-9FB3-71C874C3709C}" presName="compNode" presStyleCnt="0"/>
      <dgm:spPr/>
    </dgm:pt>
    <dgm:pt modelId="{AD201FB0-43FC-4D36-926C-E359A014D323}" type="pres">
      <dgm:prSet presAssocID="{2144F87D-1A9F-4763-9FB3-71C874C3709C}" presName="iconBgRect" presStyleLbl="bgShp" presStyleIdx="1" presStyleCnt="3"/>
      <dgm:spPr/>
    </dgm:pt>
    <dgm:pt modelId="{C9951264-94B0-4097-AA75-24971B23C9AC}" type="pres">
      <dgm:prSet presAssocID="{2144F87D-1A9F-4763-9FB3-71C874C370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30D949A9-0DD2-4783-ADFB-41B3B921556C}" type="pres">
      <dgm:prSet presAssocID="{2144F87D-1A9F-4763-9FB3-71C874C3709C}" presName="spaceRect" presStyleCnt="0"/>
      <dgm:spPr/>
    </dgm:pt>
    <dgm:pt modelId="{31D977F1-151D-4D70-8BE0-8E130C5200CC}" type="pres">
      <dgm:prSet presAssocID="{2144F87D-1A9F-4763-9FB3-71C874C3709C}" presName="textRect" presStyleLbl="revTx" presStyleIdx="1" presStyleCnt="3">
        <dgm:presLayoutVars>
          <dgm:chMax val="1"/>
          <dgm:chPref val="1"/>
        </dgm:presLayoutVars>
      </dgm:prSet>
      <dgm:spPr/>
    </dgm:pt>
    <dgm:pt modelId="{ACFEBB3B-7939-48F3-8887-FE5B79A9CD8F}" type="pres">
      <dgm:prSet presAssocID="{AFE26F3A-9B9C-4FAF-93A6-5B5DBF6D59F0}" presName="sibTrans" presStyleCnt="0"/>
      <dgm:spPr/>
    </dgm:pt>
    <dgm:pt modelId="{B308CF2D-2BD8-4F86-8D41-712B77926626}" type="pres">
      <dgm:prSet presAssocID="{61CD9A2A-FF2B-4819-9783-DAFF50C8259E}" presName="compNode" presStyleCnt="0"/>
      <dgm:spPr/>
    </dgm:pt>
    <dgm:pt modelId="{75685A79-CEE1-47F2-B287-9C0D8070DCCB}" type="pres">
      <dgm:prSet presAssocID="{61CD9A2A-FF2B-4819-9783-DAFF50C8259E}" presName="iconBgRect" presStyleLbl="bgShp" presStyleIdx="2" presStyleCnt="3"/>
      <dgm:spPr/>
    </dgm:pt>
    <dgm:pt modelId="{44265F4D-10EB-4330-89A2-D229F855E3F7}" type="pres">
      <dgm:prSet presAssocID="{61CD9A2A-FF2B-4819-9783-DAFF50C825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08DA9800-0420-4164-9119-B80EB5220704}" type="pres">
      <dgm:prSet presAssocID="{61CD9A2A-FF2B-4819-9783-DAFF50C8259E}" presName="spaceRect" presStyleCnt="0"/>
      <dgm:spPr/>
    </dgm:pt>
    <dgm:pt modelId="{7929EED5-BF19-4D18-AB46-AF2B043A6441}" type="pres">
      <dgm:prSet presAssocID="{61CD9A2A-FF2B-4819-9783-DAFF50C8259E}" presName="textRect" presStyleLbl="revTx" presStyleIdx="2" presStyleCnt="3">
        <dgm:presLayoutVars>
          <dgm:chMax val="1"/>
          <dgm:chPref val="1"/>
        </dgm:presLayoutVars>
      </dgm:prSet>
      <dgm:spPr/>
    </dgm:pt>
  </dgm:ptLst>
  <dgm:cxnLst>
    <dgm:cxn modelId="{5BB4501C-A42D-41E7-86A9-7FC1C4DC48FE}" srcId="{38971E0D-A611-4B55-88CD-3DFE8ECBEA35}" destId="{2144F87D-1A9F-4763-9FB3-71C874C3709C}" srcOrd="1" destOrd="0" parTransId="{18A1FCA5-06AF-45BD-9D96-7AB961A9DFD4}" sibTransId="{AFE26F3A-9B9C-4FAF-93A6-5B5DBF6D59F0}"/>
    <dgm:cxn modelId="{A2F4DD2A-1FBF-4941-98EE-E2ACFBCD0927}" srcId="{38971E0D-A611-4B55-88CD-3DFE8ECBEA35}" destId="{61CD9A2A-FF2B-4819-9783-DAFF50C8259E}" srcOrd="2" destOrd="0" parTransId="{AAC54194-21E4-4BE6-B31F-D338E028CFED}" sibTransId="{F958D7F6-21E4-4F33-BE27-03DCAB1D8560}"/>
    <dgm:cxn modelId="{D6844C3A-0762-443C-BF4D-EAC0A656CC96}" srcId="{38971E0D-A611-4B55-88CD-3DFE8ECBEA35}" destId="{4966FCBE-733A-49A4-88C8-62665CCB161B}" srcOrd="0" destOrd="0" parTransId="{F41436D9-4DEB-48AB-B8CE-EA3F923ED6C3}" sibTransId="{DE9A12EA-23BD-46FA-ABCB-E0CAC42A29FD}"/>
    <dgm:cxn modelId="{7B20D03F-02F4-4FEF-AC45-B06FD9FDC84E}" type="presOf" srcId="{61CD9A2A-FF2B-4819-9783-DAFF50C8259E}" destId="{7929EED5-BF19-4D18-AB46-AF2B043A6441}" srcOrd="0" destOrd="0" presId="urn:microsoft.com/office/officeart/2018/5/layout/IconCircleLabelList"/>
    <dgm:cxn modelId="{B5B92A61-DB6C-4A39-812C-A45EF3E8EA28}" type="presOf" srcId="{2144F87D-1A9F-4763-9FB3-71C874C3709C}" destId="{31D977F1-151D-4D70-8BE0-8E130C5200CC}" srcOrd="0" destOrd="0" presId="urn:microsoft.com/office/officeart/2018/5/layout/IconCircleLabelList"/>
    <dgm:cxn modelId="{F0BBD0B7-6A95-4718-BF9E-2539CBD3BE7D}" type="presOf" srcId="{4966FCBE-733A-49A4-88C8-62665CCB161B}" destId="{0E1C2310-CE11-4E04-958A-1801FD9CD4A7}" srcOrd="0" destOrd="0" presId="urn:microsoft.com/office/officeart/2018/5/layout/IconCircleLabelList"/>
    <dgm:cxn modelId="{1592C8CB-B069-425B-9D46-121C6346CEA7}" type="presOf" srcId="{38971E0D-A611-4B55-88CD-3DFE8ECBEA35}" destId="{F4BEC2F4-41CC-48B5-8BF2-D05642FBC3A7}" srcOrd="0" destOrd="0" presId="urn:microsoft.com/office/officeart/2018/5/layout/IconCircleLabelList"/>
    <dgm:cxn modelId="{439636AE-DEFF-477B-B7B0-C81B4E27AD7E}" type="presParOf" srcId="{F4BEC2F4-41CC-48B5-8BF2-D05642FBC3A7}" destId="{5904600A-35B8-4D10-B25D-FD1CF639A51D}" srcOrd="0" destOrd="0" presId="urn:microsoft.com/office/officeart/2018/5/layout/IconCircleLabelList"/>
    <dgm:cxn modelId="{B35C076F-4BDB-4497-B112-117B08EBF2C9}" type="presParOf" srcId="{5904600A-35B8-4D10-B25D-FD1CF639A51D}" destId="{C99982F9-9AA5-42CB-BAFC-8075A22EAAE6}" srcOrd="0" destOrd="0" presId="urn:microsoft.com/office/officeart/2018/5/layout/IconCircleLabelList"/>
    <dgm:cxn modelId="{1EEF7382-E3A0-43D0-AC6A-FF6ABAB29C8D}" type="presParOf" srcId="{5904600A-35B8-4D10-B25D-FD1CF639A51D}" destId="{C6EAEBE7-D675-411E-8CDD-85BF6775FD1A}" srcOrd="1" destOrd="0" presId="urn:microsoft.com/office/officeart/2018/5/layout/IconCircleLabelList"/>
    <dgm:cxn modelId="{BF000078-130B-4DB1-967F-15B0007E05A0}" type="presParOf" srcId="{5904600A-35B8-4D10-B25D-FD1CF639A51D}" destId="{F9024783-0F53-4757-895E-69DA81885565}" srcOrd="2" destOrd="0" presId="urn:microsoft.com/office/officeart/2018/5/layout/IconCircleLabelList"/>
    <dgm:cxn modelId="{F48F9662-58D1-4E7E-B762-2CB49AD2B4F2}" type="presParOf" srcId="{5904600A-35B8-4D10-B25D-FD1CF639A51D}" destId="{0E1C2310-CE11-4E04-958A-1801FD9CD4A7}" srcOrd="3" destOrd="0" presId="urn:microsoft.com/office/officeart/2018/5/layout/IconCircleLabelList"/>
    <dgm:cxn modelId="{963F7852-707E-421D-888B-2F8F01B511E4}" type="presParOf" srcId="{F4BEC2F4-41CC-48B5-8BF2-D05642FBC3A7}" destId="{C7AA76DD-6F37-479D-A522-A364372AFE5C}" srcOrd="1" destOrd="0" presId="urn:microsoft.com/office/officeart/2018/5/layout/IconCircleLabelList"/>
    <dgm:cxn modelId="{E45D4A3B-49E4-470F-A008-EF8FC6E5546D}" type="presParOf" srcId="{F4BEC2F4-41CC-48B5-8BF2-D05642FBC3A7}" destId="{7A3C98CF-E275-45A1-A1B3-013D1A023D97}" srcOrd="2" destOrd="0" presId="urn:microsoft.com/office/officeart/2018/5/layout/IconCircleLabelList"/>
    <dgm:cxn modelId="{1BD9F4A1-9B99-4C14-82F6-F219762901A2}" type="presParOf" srcId="{7A3C98CF-E275-45A1-A1B3-013D1A023D97}" destId="{AD201FB0-43FC-4D36-926C-E359A014D323}" srcOrd="0" destOrd="0" presId="urn:microsoft.com/office/officeart/2018/5/layout/IconCircleLabelList"/>
    <dgm:cxn modelId="{4E9D3B25-A752-4FDE-B40E-BC49D62B4889}" type="presParOf" srcId="{7A3C98CF-E275-45A1-A1B3-013D1A023D97}" destId="{C9951264-94B0-4097-AA75-24971B23C9AC}" srcOrd="1" destOrd="0" presId="urn:microsoft.com/office/officeart/2018/5/layout/IconCircleLabelList"/>
    <dgm:cxn modelId="{4600EAA7-AC3E-47AD-A99C-56C2685CDED1}" type="presParOf" srcId="{7A3C98CF-E275-45A1-A1B3-013D1A023D97}" destId="{30D949A9-0DD2-4783-ADFB-41B3B921556C}" srcOrd="2" destOrd="0" presId="urn:microsoft.com/office/officeart/2018/5/layout/IconCircleLabelList"/>
    <dgm:cxn modelId="{9DDBE4DB-CDFA-4BD8-B479-070E6481C991}" type="presParOf" srcId="{7A3C98CF-E275-45A1-A1B3-013D1A023D97}" destId="{31D977F1-151D-4D70-8BE0-8E130C5200CC}" srcOrd="3" destOrd="0" presId="urn:microsoft.com/office/officeart/2018/5/layout/IconCircleLabelList"/>
    <dgm:cxn modelId="{A82E8770-1154-4D1E-8DA7-F818B3EEF52D}" type="presParOf" srcId="{F4BEC2F4-41CC-48B5-8BF2-D05642FBC3A7}" destId="{ACFEBB3B-7939-48F3-8887-FE5B79A9CD8F}" srcOrd="3" destOrd="0" presId="urn:microsoft.com/office/officeart/2018/5/layout/IconCircleLabelList"/>
    <dgm:cxn modelId="{2C749498-AB06-46CD-9B4E-BC1EDBFF951C}" type="presParOf" srcId="{F4BEC2F4-41CC-48B5-8BF2-D05642FBC3A7}" destId="{B308CF2D-2BD8-4F86-8D41-712B77926626}" srcOrd="4" destOrd="0" presId="urn:microsoft.com/office/officeart/2018/5/layout/IconCircleLabelList"/>
    <dgm:cxn modelId="{DCE3909A-E295-4B75-8CA9-F112B03C282C}" type="presParOf" srcId="{B308CF2D-2BD8-4F86-8D41-712B77926626}" destId="{75685A79-CEE1-47F2-B287-9C0D8070DCCB}" srcOrd="0" destOrd="0" presId="urn:microsoft.com/office/officeart/2018/5/layout/IconCircleLabelList"/>
    <dgm:cxn modelId="{6249D9B4-9C93-476C-9411-A29482F747F1}" type="presParOf" srcId="{B308CF2D-2BD8-4F86-8D41-712B77926626}" destId="{44265F4D-10EB-4330-89A2-D229F855E3F7}" srcOrd="1" destOrd="0" presId="urn:microsoft.com/office/officeart/2018/5/layout/IconCircleLabelList"/>
    <dgm:cxn modelId="{B359A88E-8055-4162-ABC9-21D23985889D}" type="presParOf" srcId="{B308CF2D-2BD8-4F86-8D41-712B77926626}" destId="{08DA9800-0420-4164-9119-B80EB5220704}" srcOrd="2" destOrd="0" presId="urn:microsoft.com/office/officeart/2018/5/layout/IconCircleLabelList"/>
    <dgm:cxn modelId="{D81357A2-5034-41E4-BDFE-C41CDC507AF7}" type="presParOf" srcId="{B308CF2D-2BD8-4F86-8D41-712B77926626}" destId="{7929EED5-BF19-4D18-AB46-AF2B043A644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7E0CE1-0021-4016-B7B2-9EA00A821C04}" type="doc">
      <dgm:prSet loTypeId="urn:microsoft.com/office/officeart/2005/8/layout/hierarchy3" loCatId="hierarchy" qsTypeId="urn:microsoft.com/office/officeart/2005/8/quickstyle/simple1" qsCatId="simple" csTypeId="urn:microsoft.com/office/officeart/2005/8/colors/colorful2" csCatId="colorful"/>
      <dgm:spPr/>
      <dgm:t>
        <a:bodyPr/>
        <a:lstStyle/>
        <a:p>
          <a:endParaRPr lang="en-US"/>
        </a:p>
      </dgm:t>
    </dgm:pt>
    <dgm:pt modelId="{9E57F767-10FB-48D1-ACCA-7F5686644068}">
      <dgm:prSet/>
      <dgm:spPr/>
      <dgm:t>
        <a:bodyPr/>
        <a:lstStyle/>
        <a:p>
          <a:r>
            <a:rPr lang="en-GB"/>
            <a:t>Select committees </a:t>
          </a:r>
          <a:endParaRPr lang="en-US"/>
        </a:p>
      </dgm:t>
    </dgm:pt>
    <dgm:pt modelId="{A112C648-67BC-44EB-ABBF-AD1EA44BB5E8}" type="parTrans" cxnId="{362191F9-B08B-4EB6-8F0B-A4CBC0C457F9}">
      <dgm:prSet/>
      <dgm:spPr/>
      <dgm:t>
        <a:bodyPr/>
        <a:lstStyle/>
        <a:p>
          <a:endParaRPr lang="en-US"/>
        </a:p>
      </dgm:t>
    </dgm:pt>
    <dgm:pt modelId="{3AC2F3AB-298F-4A07-9BF6-72759BCF3B29}" type="sibTrans" cxnId="{362191F9-B08B-4EB6-8F0B-A4CBC0C457F9}">
      <dgm:prSet/>
      <dgm:spPr/>
      <dgm:t>
        <a:bodyPr/>
        <a:lstStyle/>
        <a:p>
          <a:endParaRPr lang="en-US"/>
        </a:p>
      </dgm:t>
    </dgm:pt>
    <dgm:pt modelId="{1DA8C466-4BB2-4C0E-B7B9-7D60C6E7E7C4}">
      <dgm:prSet/>
      <dgm:spPr/>
      <dgm:t>
        <a:bodyPr/>
        <a:lstStyle/>
        <a:p>
          <a:r>
            <a:rPr lang="en-GB"/>
            <a:t>Debates </a:t>
          </a:r>
          <a:endParaRPr lang="en-US"/>
        </a:p>
      </dgm:t>
    </dgm:pt>
    <dgm:pt modelId="{F2B2B905-280D-4152-A075-EF76DAB05C3A}" type="parTrans" cxnId="{1928DAC1-E899-4DD0-8BC6-136CB9369FA1}">
      <dgm:prSet/>
      <dgm:spPr/>
      <dgm:t>
        <a:bodyPr/>
        <a:lstStyle/>
        <a:p>
          <a:endParaRPr lang="en-US"/>
        </a:p>
      </dgm:t>
    </dgm:pt>
    <dgm:pt modelId="{492C5F6C-0F9F-4DD8-9945-FF3E6B052D24}" type="sibTrans" cxnId="{1928DAC1-E899-4DD0-8BC6-136CB9369FA1}">
      <dgm:prSet/>
      <dgm:spPr/>
      <dgm:t>
        <a:bodyPr/>
        <a:lstStyle/>
        <a:p>
          <a:endParaRPr lang="en-US"/>
        </a:p>
      </dgm:t>
    </dgm:pt>
    <dgm:pt modelId="{5907B9EA-BDEE-42B4-9E4A-980540961DFF}">
      <dgm:prSet/>
      <dgm:spPr/>
      <dgm:t>
        <a:bodyPr/>
        <a:lstStyle/>
        <a:p>
          <a:r>
            <a:rPr lang="en-GB"/>
            <a:t>Parliament questions </a:t>
          </a:r>
          <a:endParaRPr lang="en-US"/>
        </a:p>
      </dgm:t>
    </dgm:pt>
    <dgm:pt modelId="{4424B297-2C60-4067-9844-70538A1DADAE}" type="parTrans" cxnId="{BC2023AD-BA41-403D-A6A5-12CB536EA765}">
      <dgm:prSet/>
      <dgm:spPr/>
      <dgm:t>
        <a:bodyPr/>
        <a:lstStyle/>
        <a:p>
          <a:endParaRPr lang="en-US"/>
        </a:p>
      </dgm:t>
    </dgm:pt>
    <dgm:pt modelId="{17F7C6F1-5D06-4774-8BF9-252D10D16F88}" type="sibTrans" cxnId="{BC2023AD-BA41-403D-A6A5-12CB536EA765}">
      <dgm:prSet/>
      <dgm:spPr/>
      <dgm:t>
        <a:bodyPr/>
        <a:lstStyle/>
        <a:p>
          <a:endParaRPr lang="en-US"/>
        </a:p>
      </dgm:t>
    </dgm:pt>
    <dgm:pt modelId="{7010C694-00E9-B04B-BA82-5562836CA4C7}" type="pres">
      <dgm:prSet presAssocID="{F27E0CE1-0021-4016-B7B2-9EA00A821C04}" presName="diagram" presStyleCnt="0">
        <dgm:presLayoutVars>
          <dgm:chPref val="1"/>
          <dgm:dir/>
          <dgm:animOne val="branch"/>
          <dgm:animLvl val="lvl"/>
          <dgm:resizeHandles/>
        </dgm:presLayoutVars>
      </dgm:prSet>
      <dgm:spPr/>
    </dgm:pt>
    <dgm:pt modelId="{5FA01040-FDA7-D642-BA0A-21CE4CE0D69F}" type="pres">
      <dgm:prSet presAssocID="{9E57F767-10FB-48D1-ACCA-7F5686644068}" presName="root" presStyleCnt="0"/>
      <dgm:spPr/>
    </dgm:pt>
    <dgm:pt modelId="{3F826C0C-9E8D-584B-884B-C599EEBAF9A2}" type="pres">
      <dgm:prSet presAssocID="{9E57F767-10FB-48D1-ACCA-7F5686644068}" presName="rootComposite" presStyleCnt="0"/>
      <dgm:spPr/>
    </dgm:pt>
    <dgm:pt modelId="{8B8C8CD0-1B9A-3B4C-AD9D-FCDF21422F89}" type="pres">
      <dgm:prSet presAssocID="{9E57F767-10FB-48D1-ACCA-7F5686644068}" presName="rootText" presStyleLbl="node1" presStyleIdx="0" presStyleCnt="3"/>
      <dgm:spPr/>
    </dgm:pt>
    <dgm:pt modelId="{90599A56-EF82-4D4E-8C0C-D0777B8C92EB}" type="pres">
      <dgm:prSet presAssocID="{9E57F767-10FB-48D1-ACCA-7F5686644068}" presName="rootConnector" presStyleLbl="node1" presStyleIdx="0" presStyleCnt="3"/>
      <dgm:spPr/>
    </dgm:pt>
    <dgm:pt modelId="{41A12FCD-332D-F547-959A-0E6F0DBC6D75}" type="pres">
      <dgm:prSet presAssocID="{9E57F767-10FB-48D1-ACCA-7F5686644068}" presName="childShape" presStyleCnt="0"/>
      <dgm:spPr/>
    </dgm:pt>
    <dgm:pt modelId="{A3CB592F-54DE-D846-B50E-23F332CDF92B}" type="pres">
      <dgm:prSet presAssocID="{1DA8C466-4BB2-4C0E-B7B9-7D60C6E7E7C4}" presName="root" presStyleCnt="0"/>
      <dgm:spPr/>
    </dgm:pt>
    <dgm:pt modelId="{6D68ED29-111D-324C-84D5-3E75717CE518}" type="pres">
      <dgm:prSet presAssocID="{1DA8C466-4BB2-4C0E-B7B9-7D60C6E7E7C4}" presName="rootComposite" presStyleCnt="0"/>
      <dgm:spPr/>
    </dgm:pt>
    <dgm:pt modelId="{5FC5B310-32E0-B34E-94A1-4800B78470C8}" type="pres">
      <dgm:prSet presAssocID="{1DA8C466-4BB2-4C0E-B7B9-7D60C6E7E7C4}" presName="rootText" presStyleLbl="node1" presStyleIdx="1" presStyleCnt="3"/>
      <dgm:spPr/>
    </dgm:pt>
    <dgm:pt modelId="{FC6916B6-23B6-2C4B-BC15-A7566F8F4A8F}" type="pres">
      <dgm:prSet presAssocID="{1DA8C466-4BB2-4C0E-B7B9-7D60C6E7E7C4}" presName="rootConnector" presStyleLbl="node1" presStyleIdx="1" presStyleCnt="3"/>
      <dgm:spPr/>
    </dgm:pt>
    <dgm:pt modelId="{5D9A0016-E1CC-4B4F-974C-5E80190DB667}" type="pres">
      <dgm:prSet presAssocID="{1DA8C466-4BB2-4C0E-B7B9-7D60C6E7E7C4}" presName="childShape" presStyleCnt="0"/>
      <dgm:spPr/>
    </dgm:pt>
    <dgm:pt modelId="{4F8455F9-9AB8-2746-875F-8AA3034F9339}" type="pres">
      <dgm:prSet presAssocID="{5907B9EA-BDEE-42B4-9E4A-980540961DFF}" presName="root" presStyleCnt="0"/>
      <dgm:spPr/>
    </dgm:pt>
    <dgm:pt modelId="{6DDFADB4-F9E5-1D48-951E-1FC36545F558}" type="pres">
      <dgm:prSet presAssocID="{5907B9EA-BDEE-42B4-9E4A-980540961DFF}" presName="rootComposite" presStyleCnt="0"/>
      <dgm:spPr/>
    </dgm:pt>
    <dgm:pt modelId="{3255F13A-0E02-7547-91C4-A42018D36DA4}" type="pres">
      <dgm:prSet presAssocID="{5907B9EA-BDEE-42B4-9E4A-980540961DFF}" presName="rootText" presStyleLbl="node1" presStyleIdx="2" presStyleCnt="3"/>
      <dgm:spPr/>
    </dgm:pt>
    <dgm:pt modelId="{ED146626-5AF0-864F-8522-2D666172A3C4}" type="pres">
      <dgm:prSet presAssocID="{5907B9EA-BDEE-42B4-9E4A-980540961DFF}" presName="rootConnector" presStyleLbl="node1" presStyleIdx="2" presStyleCnt="3"/>
      <dgm:spPr/>
    </dgm:pt>
    <dgm:pt modelId="{6BFED05A-8458-0D42-AB0A-3F2BF1B09855}" type="pres">
      <dgm:prSet presAssocID="{5907B9EA-BDEE-42B4-9E4A-980540961DFF}" presName="childShape" presStyleCnt="0"/>
      <dgm:spPr/>
    </dgm:pt>
  </dgm:ptLst>
  <dgm:cxnLst>
    <dgm:cxn modelId="{B6D47500-F8B7-904F-8A43-22F969C019AA}" type="presOf" srcId="{9E57F767-10FB-48D1-ACCA-7F5686644068}" destId="{8B8C8CD0-1B9A-3B4C-AD9D-FCDF21422F89}" srcOrd="0" destOrd="0" presId="urn:microsoft.com/office/officeart/2005/8/layout/hierarchy3"/>
    <dgm:cxn modelId="{D974203F-F6E1-CA42-8C7D-F1B44B0633F7}" type="presOf" srcId="{5907B9EA-BDEE-42B4-9E4A-980540961DFF}" destId="{ED146626-5AF0-864F-8522-2D666172A3C4}" srcOrd="1" destOrd="0" presId="urn:microsoft.com/office/officeart/2005/8/layout/hierarchy3"/>
    <dgm:cxn modelId="{76D5D855-3FB7-9A4A-AB63-A36E57FD996F}" type="presOf" srcId="{F27E0CE1-0021-4016-B7B2-9EA00A821C04}" destId="{7010C694-00E9-B04B-BA82-5562836CA4C7}" srcOrd="0" destOrd="0" presId="urn:microsoft.com/office/officeart/2005/8/layout/hierarchy3"/>
    <dgm:cxn modelId="{76CF0789-E5FC-3443-914C-C0AA6BF5DECB}" type="presOf" srcId="{1DA8C466-4BB2-4C0E-B7B9-7D60C6E7E7C4}" destId="{5FC5B310-32E0-B34E-94A1-4800B78470C8}" srcOrd="0" destOrd="0" presId="urn:microsoft.com/office/officeart/2005/8/layout/hierarchy3"/>
    <dgm:cxn modelId="{2CF88396-F68E-364B-896C-1E4300C0AB4D}" type="presOf" srcId="{5907B9EA-BDEE-42B4-9E4A-980540961DFF}" destId="{3255F13A-0E02-7547-91C4-A42018D36DA4}" srcOrd="0" destOrd="0" presId="urn:microsoft.com/office/officeart/2005/8/layout/hierarchy3"/>
    <dgm:cxn modelId="{BC2023AD-BA41-403D-A6A5-12CB536EA765}" srcId="{F27E0CE1-0021-4016-B7B2-9EA00A821C04}" destId="{5907B9EA-BDEE-42B4-9E4A-980540961DFF}" srcOrd="2" destOrd="0" parTransId="{4424B297-2C60-4067-9844-70538A1DADAE}" sibTransId="{17F7C6F1-5D06-4774-8BF9-252D10D16F88}"/>
    <dgm:cxn modelId="{1928DAC1-E899-4DD0-8BC6-136CB9369FA1}" srcId="{F27E0CE1-0021-4016-B7B2-9EA00A821C04}" destId="{1DA8C466-4BB2-4C0E-B7B9-7D60C6E7E7C4}" srcOrd="1" destOrd="0" parTransId="{F2B2B905-280D-4152-A075-EF76DAB05C3A}" sibTransId="{492C5F6C-0F9F-4DD8-9945-FF3E6B052D24}"/>
    <dgm:cxn modelId="{B1379DD0-8DF1-FD45-A085-2A53534EF174}" type="presOf" srcId="{9E57F767-10FB-48D1-ACCA-7F5686644068}" destId="{90599A56-EF82-4D4E-8C0C-D0777B8C92EB}" srcOrd="1" destOrd="0" presId="urn:microsoft.com/office/officeart/2005/8/layout/hierarchy3"/>
    <dgm:cxn modelId="{23129BEB-94A4-614D-A3CE-87446DFFDA05}" type="presOf" srcId="{1DA8C466-4BB2-4C0E-B7B9-7D60C6E7E7C4}" destId="{FC6916B6-23B6-2C4B-BC15-A7566F8F4A8F}" srcOrd="1" destOrd="0" presId="urn:microsoft.com/office/officeart/2005/8/layout/hierarchy3"/>
    <dgm:cxn modelId="{362191F9-B08B-4EB6-8F0B-A4CBC0C457F9}" srcId="{F27E0CE1-0021-4016-B7B2-9EA00A821C04}" destId="{9E57F767-10FB-48D1-ACCA-7F5686644068}" srcOrd="0" destOrd="0" parTransId="{A112C648-67BC-44EB-ABBF-AD1EA44BB5E8}" sibTransId="{3AC2F3AB-298F-4A07-9BF6-72759BCF3B29}"/>
    <dgm:cxn modelId="{FE93FDCB-92FD-6141-ACDB-2544914918FC}" type="presParOf" srcId="{7010C694-00E9-B04B-BA82-5562836CA4C7}" destId="{5FA01040-FDA7-D642-BA0A-21CE4CE0D69F}" srcOrd="0" destOrd="0" presId="urn:microsoft.com/office/officeart/2005/8/layout/hierarchy3"/>
    <dgm:cxn modelId="{BDD30D17-E62F-DF4D-B199-2CDD989BF185}" type="presParOf" srcId="{5FA01040-FDA7-D642-BA0A-21CE4CE0D69F}" destId="{3F826C0C-9E8D-584B-884B-C599EEBAF9A2}" srcOrd="0" destOrd="0" presId="urn:microsoft.com/office/officeart/2005/8/layout/hierarchy3"/>
    <dgm:cxn modelId="{255DE92F-BC47-DF43-AB03-894DEA9E453B}" type="presParOf" srcId="{3F826C0C-9E8D-584B-884B-C599EEBAF9A2}" destId="{8B8C8CD0-1B9A-3B4C-AD9D-FCDF21422F89}" srcOrd="0" destOrd="0" presId="urn:microsoft.com/office/officeart/2005/8/layout/hierarchy3"/>
    <dgm:cxn modelId="{2A05F9BD-FA89-C247-A08E-D1F096E318A6}" type="presParOf" srcId="{3F826C0C-9E8D-584B-884B-C599EEBAF9A2}" destId="{90599A56-EF82-4D4E-8C0C-D0777B8C92EB}" srcOrd="1" destOrd="0" presId="urn:microsoft.com/office/officeart/2005/8/layout/hierarchy3"/>
    <dgm:cxn modelId="{2520735E-9ED5-C54B-A817-0BDCAC14E98A}" type="presParOf" srcId="{5FA01040-FDA7-D642-BA0A-21CE4CE0D69F}" destId="{41A12FCD-332D-F547-959A-0E6F0DBC6D75}" srcOrd="1" destOrd="0" presId="urn:microsoft.com/office/officeart/2005/8/layout/hierarchy3"/>
    <dgm:cxn modelId="{14BEB0A2-B33C-514C-90C3-74F3766AF51E}" type="presParOf" srcId="{7010C694-00E9-B04B-BA82-5562836CA4C7}" destId="{A3CB592F-54DE-D846-B50E-23F332CDF92B}" srcOrd="1" destOrd="0" presId="urn:microsoft.com/office/officeart/2005/8/layout/hierarchy3"/>
    <dgm:cxn modelId="{C39F1E5F-FB1F-3542-8B17-AC124F97EB93}" type="presParOf" srcId="{A3CB592F-54DE-D846-B50E-23F332CDF92B}" destId="{6D68ED29-111D-324C-84D5-3E75717CE518}" srcOrd="0" destOrd="0" presId="urn:microsoft.com/office/officeart/2005/8/layout/hierarchy3"/>
    <dgm:cxn modelId="{93B0CF70-A2D3-A749-936B-ABD1AB5E7B4B}" type="presParOf" srcId="{6D68ED29-111D-324C-84D5-3E75717CE518}" destId="{5FC5B310-32E0-B34E-94A1-4800B78470C8}" srcOrd="0" destOrd="0" presId="urn:microsoft.com/office/officeart/2005/8/layout/hierarchy3"/>
    <dgm:cxn modelId="{DFFAF3EF-F8F9-7246-A76F-C4DBF56765D6}" type="presParOf" srcId="{6D68ED29-111D-324C-84D5-3E75717CE518}" destId="{FC6916B6-23B6-2C4B-BC15-A7566F8F4A8F}" srcOrd="1" destOrd="0" presId="urn:microsoft.com/office/officeart/2005/8/layout/hierarchy3"/>
    <dgm:cxn modelId="{596C7261-EC5E-1E45-8D54-2234FAAF38DC}" type="presParOf" srcId="{A3CB592F-54DE-D846-B50E-23F332CDF92B}" destId="{5D9A0016-E1CC-4B4F-974C-5E80190DB667}" srcOrd="1" destOrd="0" presId="urn:microsoft.com/office/officeart/2005/8/layout/hierarchy3"/>
    <dgm:cxn modelId="{115CF9D2-ED52-EF4E-A8F9-8457FD14BC7C}" type="presParOf" srcId="{7010C694-00E9-B04B-BA82-5562836CA4C7}" destId="{4F8455F9-9AB8-2746-875F-8AA3034F9339}" srcOrd="2" destOrd="0" presId="urn:microsoft.com/office/officeart/2005/8/layout/hierarchy3"/>
    <dgm:cxn modelId="{334614BB-A763-C040-AAAE-00185AEEFD6A}" type="presParOf" srcId="{4F8455F9-9AB8-2746-875F-8AA3034F9339}" destId="{6DDFADB4-F9E5-1D48-951E-1FC36545F558}" srcOrd="0" destOrd="0" presId="urn:microsoft.com/office/officeart/2005/8/layout/hierarchy3"/>
    <dgm:cxn modelId="{1CCB785A-FC56-9A4A-B943-A62F4E997213}" type="presParOf" srcId="{6DDFADB4-F9E5-1D48-951E-1FC36545F558}" destId="{3255F13A-0E02-7547-91C4-A42018D36DA4}" srcOrd="0" destOrd="0" presId="urn:microsoft.com/office/officeart/2005/8/layout/hierarchy3"/>
    <dgm:cxn modelId="{BF8C9FE6-5FE7-004A-AA5C-8DBEECCC0E81}" type="presParOf" srcId="{6DDFADB4-F9E5-1D48-951E-1FC36545F558}" destId="{ED146626-5AF0-864F-8522-2D666172A3C4}" srcOrd="1" destOrd="0" presId="urn:microsoft.com/office/officeart/2005/8/layout/hierarchy3"/>
    <dgm:cxn modelId="{4712622C-E75D-EC4B-9300-2E4D367062A0}" type="presParOf" srcId="{4F8455F9-9AB8-2746-875F-8AA3034F9339}" destId="{6BFED05A-8458-0D42-AB0A-3F2BF1B0985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F7D542-98C0-4B19-80D6-0FB08E68A64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433659E-410B-40F3-B62B-C2A1BA8C2EE0}">
      <dgm:prSet/>
      <dgm:spPr/>
      <dgm:t>
        <a:bodyPr/>
        <a:lstStyle/>
        <a:p>
          <a:r>
            <a:rPr lang="en-GB"/>
            <a:t>Government/ Executive. </a:t>
          </a:r>
          <a:endParaRPr lang="en-US"/>
        </a:p>
      </dgm:t>
    </dgm:pt>
    <dgm:pt modelId="{BABFBA1D-DB97-4542-B4AA-207D2E0AA8AD}" type="parTrans" cxnId="{0D759792-919E-4E70-8458-BF40C0468CA8}">
      <dgm:prSet/>
      <dgm:spPr/>
      <dgm:t>
        <a:bodyPr/>
        <a:lstStyle/>
        <a:p>
          <a:endParaRPr lang="en-US"/>
        </a:p>
      </dgm:t>
    </dgm:pt>
    <dgm:pt modelId="{FD719313-4E99-4AB5-A02C-A23F560DB6B2}" type="sibTrans" cxnId="{0D759792-919E-4E70-8458-BF40C0468CA8}">
      <dgm:prSet/>
      <dgm:spPr/>
      <dgm:t>
        <a:bodyPr/>
        <a:lstStyle/>
        <a:p>
          <a:endParaRPr lang="en-US"/>
        </a:p>
      </dgm:t>
    </dgm:pt>
    <dgm:pt modelId="{44C69356-D58B-4810-B426-1D4ED2775E39}">
      <dgm:prSet/>
      <dgm:spPr/>
      <dgm:t>
        <a:bodyPr/>
        <a:lstStyle/>
        <a:p>
          <a:r>
            <a:rPr lang="en-GB"/>
            <a:t>Includes the prime minister / The Cabinet / Wider Government. </a:t>
          </a:r>
          <a:endParaRPr lang="en-US"/>
        </a:p>
      </dgm:t>
    </dgm:pt>
    <dgm:pt modelId="{2F51461F-6980-4E2D-9ECE-6159A2BF0FEC}" type="parTrans" cxnId="{279E40D0-6754-4E13-AB09-6F1761AD74BF}">
      <dgm:prSet/>
      <dgm:spPr/>
      <dgm:t>
        <a:bodyPr/>
        <a:lstStyle/>
        <a:p>
          <a:endParaRPr lang="en-US"/>
        </a:p>
      </dgm:t>
    </dgm:pt>
    <dgm:pt modelId="{C10B36B7-C1D4-4C41-8F7D-613041A16689}" type="sibTrans" cxnId="{279E40D0-6754-4E13-AB09-6F1761AD74BF}">
      <dgm:prSet/>
      <dgm:spPr/>
      <dgm:t>
        <a:bodyPr/>
        <a:lstStyle/>
        <a:p>
          <a:endParaRPr lang="en-US"/>
        </a:p>
      </dgm:t>
    </dgm:pt>
    <dgm:pt modelId="{695AADDB-16B8-4C54-8672-706A6E0C02B7}">
      <dgm:prSet/>
      <dgm:spPr/>
      <dgm:t>
        <a:bodyPr/>
        <a:lstStyle/>
        <a:p>
          <a:r>
            <a:rPr lang="en-GB"/>
            <a:t>Monarchy. </a:t>
          </a:r>
          <a:endParaRPr lang="en-US"/>
        </a:p>
      </dgm:t>
    </dgm:pt>
    <dgm:pt modelId="{A87B898D-C9BA-400C-A3E2-91008D482EAD}" type="parTrans" cxnId="{1FB1F0D8-DE0E-4C2D-AF97-ADDE408742F7}">
      <dgm:prSet/>
      <dgm:spPr/>
      <dgm:t>
        <a:bodyPr/>
        <a:lstStyle/>
        <a:p>
          <a:endParaRPr lang="en-US"/>
        </a:p>
      </dgm:t>
    </dgm:pt>
    <dgm:pt modelId="{84964D59-F4C6-48F2-91F9-167559134777}" type="sibTrans" cxnId="{1FB1F0D8-DE0E-4C2D-AF97-ADDE408742F7}">
      <dgm:prSet/>
      <dgm:spPr/>
      <dgm:t>
        <a:bodyPr/>
        <a:lstStyle/>
        <a:p>
          <a:endParaRPr lang="en-US"/>
        </a:p>
      </dgm:t>
    </dgm:pt>
    <dgm:pt modelId="{2F9D5F34-8333-40C3-AECF-E93EE8FA2BC4}">
      <dgm:prSet/>
      <dgm:spPr/>
      <dgm:t>
        <a:bodyPr/>
        <a:lstStyle/>
        <a:p>
          <a:r>
            <a:rPr lang="en-GB"/>
            <a:t>Powers of the Crown. </a:t>
          </a:r>
          <a:endParaRPr lang="en-US"/>
        </a:p>
      </dgm:t>
    </dgm:pt>
    <dgm:pt modelId="{B11CF998-81A7-4951-8D9F-85263311DB7B}" type="parTrans" cxnId="{AC5BD634-BCCE-43A7-877A-6D57780CC69A}">
      <dgm:prSet/>
      <dgm:spPr/>
      <dgm:t>
        <a:bodyPr/>
        <a:lstStyle/>
        <a:p>
          <a:endParaRPr lang="en-US"/>
        </a:p>
      </dgm:t>
    </dgm:pt>
    <dgm:pt modelId="{19B7904F-5459-49A8-827C-FB26120D871E}" type="sibTrans" cxnId="{AC5BD634-BCCE-43A7-877A-6D57780CC69A}">
      <dgm:prSet/>
      <dgm:spPr/>
      <dgm:t>
        <a:bodyPr/>
        <a:lstStyle/>
        <a:p>
          <a:endParaRPr lang="en-US"/>
        </a:p>
      </dgm:t>
    </dgm:pt>
    <dgm:pt modelId="{2C202F44-6330-40A2-8C88-25A03AAC2BA2}">
      <dgm:prSet/>
      <dgm:spPr/>
      <dgm:t>
        <a:bodyPr/>
        <a:lstStyle/>
        <a:p>
          <a:r>
            <a:rPr lang="en-GB"/>
            <a:t>Ministerial Code. </a:t>
          </a:r>
          <a:endParaRPr lang="en-US"/>
        </a:p>
      </dgm:t>
    </dgm:pt>
    <dgm:pt modelId="{A6E206B5-D2EB-4C8C-A908-7C58E09F8D6C}" type="parTrans" cxnId="{98CF87D7-2222-4790-BFB1-06713844BAC0}">
      <dgm:prSet/>
      <dgm:spPr/>
      <dgm:t>
        <a:bodyPr/>
        <a:lstStyle/>
        <a:p>
          <a:endParaRPr lang="en-US"/>
        </a:p>
      </dgm:t>
    </dgm:pt>
    <dgm:pt modelId="{803A982A-659B-4C66-86E6-94716C3A3C30}" type="sibTrans" cxnId="{98CF87D7-2222-4790-BFB1-06713844BAC0}">
      <dgm:prSet/>
      <dgm:spPr/>
      <dgm:t>
        <a:bodyPr/>
        <a:lstStyle/>
        <a:p>
          <a:endParaRPr lang="en-US"/>
        </a:p>
      </dgm:t>
    </dgm:pt>
    <dgm:pt modelId="{E58F679B-46DC-4EE2-A7C4-3E71D8ACF30A}" type="pres">
      <dgm:prSet presAssocID="{36F7D542-98C0-4B19-80D6-0FB08E68A64F}" presName="diagram" presStyleCnt="0">
        <dgm:presLayoutVars>
          <dgm:dir/>
          <dgm:resizeHandles val="exact"/>
        </dgm:presLayoutVars>
      </dgm:prSet>
      <dgm:spPr/>
    </dgm:pt>
    <dgm:pt modelId="{529B6F42-B03F-4F96-B84B-58F87670A1C9}" type="pres">
      <dgm:prSet presAssocID="{8433659E-410B-40F3-B62B-C2A1BA8C2EE0}" presName="node" presStyleLbl="node1" presStyleIdx="0" presStyleCnt="5">
        <dgm:presLayoutVars>
          <dgm:bulletEnabled val="1"/>
        </dgm:presLayoutVars>
      </dgm:prSet>
      <dgm:spPr/>
    </dgm:pt>
    <dgm:pt modelId="{54E1CF63-B862-40F9-B853-9ABDAA611D30}" type="pres">
      <dgm:prSet presAssocID="{FD719313-4E99-4AB5-A02C-A23F560DB6B2}" presName="sibTrans" presStyleLbl="sibTrans2D1" presStyleIdx="0" presStyleCnt="4"/>
      <dgm:spPr/>
    </dgm:pt>
    <dgm:pt modelId="{79702B04-DD01-45F4-BF6F-DC8991284670}" type="pres">
      <dgm:prSet presAssocID="{FD719313-4E99-4AB5-A02C-A23F560DB6B2}" presName="connectorText" presStyleLbl="sibTrans2D1" presStyleIdx="0" presStyleCnt="4"/>
      <dgm:spPr/>
    </dgm:pt>
    <dgm:pt modelId="{CF0AF8DD-AE9C-4C68-927B-5C0FF9C98795}" type="pres">
      <dgm:prSet presAssocID="{44C69356-D58B-4810-B426-1D4ED2775E39}" presName="node" presStyleLbl="node1" presStyleIdx="1" presStyleCnt="5">
        <dgm:presLayoutVars>
          <dgm:bulletEnabled val="1"/>
        </dgm:presLayoutVars>
      </dgm:prSet>
      <dgm:spPr/>
    </dgm:pt>
    <dgm:pt modelId="{B85EEB9B-EF1F-4654-94C5-68F4FF497AEC}" type="pres">
      <dgm:prSet presAssocID="{C10B36B7-C1D4-4C41-8F7D-613041A16689}" presName="sibTrans" presStyleLbl="sibTrans2D1" presStyleIdx="1" presStyleCnt="4"/>
      <dgm:spPr/>
    </dgm:pt>
    <dgm:pt modelId="{EA2E337E-0BFA-47C4-9797-DB825055866F}" type="pres">
      <dgm:prSet presAssocID="{C10B36B7-C1D4-4C41-8F7D-613041A16689}" presName="connectorText" presStyleLbl="sibTrans2D1" presStyleIdx="1" presStyleCnt="4"/>
      <dgm:spPr/>
    </dgm:pt>
    <dgm:pt modelId="{B90FD4A2-9210-4C70-A7F5-2004DE017D8A}" type="pres">
      <dgm:prSet presAssocID="{695AADDB-16B8-4C54-8672-706A6E0C02B7}" presName="node" presStyleLbl="node1" presStyleIdx="2" presStyleCnt="5">
        <dgm:presLayoutVars>
          <dgm:bulletEnabled val="1"/>
        </dgm:presLayoutVars>
      </dgm:prSet>
      <dgm:spPr/>
    </dgm:pt>
    <dgm:pt modelId="{2541EFD1-225A-42E6-9BE8-874DC5E44A9C}" type="pres">
      <dgm:prSet presAssocID="{84964D59-F4C6-48F2-91F9-167559134777}" presName="sibTrans" presStyleLbl="sibTrans2D1" presStyleIdx="2" presStyleCnt="4"/>
      <dgm:spPr/>
    </dgm:pt>
    <dgm:pt modelId="{976C26FA-046B-4CB7-83A7-B0FC51D4D0B8}" type="pres">
      <dgm:prSet presAssocID="{84964D59-F4C6-48F2-91F9-167559134777}" presName="connectorText" presStyleLbl="sibTrans2D1" presStyleIdx="2" presStyleCnt="4"/>
      <dgm:spPr/>
    </dgm:pt>
    <dgm:pt modelId="{39096862-A950-4D75-9235-E1958F197BBA}" type="pres">
      <dgm:prSet presAssocID="{2F9D5F34-8333-40C3-AECF-E93EE8FA2BC4}" presName="node" presStyleLbl="node1" presStyleIdx="3" presStyleCnt="5">
        <dgm:presLayoutVars>
          <dgm:bulletEnabled val="1"/>
        </dgm:presLayoutVars>
      </dgm:prSet>
      <dgm:spPr/>
    </dgm:pt>
    <dgm:pt modelId="{393B44F9-9840-4867-87BA-91832AE7F6C4}" type="pres">
      <dgm:prSet presAssocID="{19B7904F-5459-49A8-827C-FB26120D871E}" presName="sibTrans" presStyleLbl="sibTrans2D1" presStyleIdx="3" presStyleCnt="4"/>
      <dgm:spPr/>
    </dgm:pt>
    <dgm:pt modelId="{946E02FE-A84F-4780-A93C-C09FF5F14FB9}" type="pres">
      <dgm:prSet presAssocID="{19B7904F-5459-49A8-827C-FB26120D871E}" presName="connectorText" presStyleLbl="sibTrans2D1" presStyleIdx="3" presStyleCnt="4"/>
      <dgm:spPr/>
    </dgm:pt>
    <dgm:pt modelId="{37A28AEA-EE60-4009-8679-9165CD557ABA}" type="pres">
      <dgm:prSet presAssocID="{2C202F44-6330-40A2-8C88-25A03AAC2BA2}" presName="node" presStyleLbl="node1" presStyleIdx="4" presStyleCnt="5">
        <dgm:presLayoutVars>
          <dgm:bulletEnabled val="1"/>
        </dgm:presLayoutVars>
      </dgm:prSet>
      <dgm:spPr/>
    </dgm:pt>
  </dgm:ptLst>
  <dgm:cxnLst>
    <dgm:cxn modelId="{74FB6104-3118-4AF7-BF14-E55D645827FE}" type="presOf" srcId="{C10B36B7-C1D4-4C41-8F7D-613041A16689}" destId="{EA2E337E-0BFA-47C4-9797-DB825055866F}" srcOrd="1" destOrd="0" presId="urn:microsoft.com/office/officeart/2005/8/layout/process5"/>
    <dgm:cxn modelId="{5EBB1F0F-00D3-4DA5-B7EB-A6E124441B67}" type="presOf" srcId="{84964D59-F4C6-48F2-91F9-167559134777}" destId="{2541EFD1-225A-42E6-9BE8-874DC5E44A9C}" srcOrd="0" destOrd="0" presId="urn:microsoft.com/office/officeart/2005/8/layout/process5"/>
    <dgm:cxn modelId="{D7AEDB15-A0B5-461C-BF64-3613AB16D722}" type="presOf" srcId="{19B7904F-5459-49A8-827C-FB26120D871E}" destId="{946E02FE-A84F-4780-A93C-C09FF5F14FB9}" srcOrd="1" destOrd="0" presId="urn:microsoft.com/office/officeart/2005/8/layout/process5"/>
    <dgm:cxn modelId="{9EEB3B17-B416-4859-9822-6F2ABEB4C22C}" type="presOf" srcId="{FD719313-4E99-4AB5-A02C-A23F560DB6B2}" destId="{79702B04-DD01-45F4-BF6F-DC8991284670}" srcOrd="1" destOrd="0" presId="urn:microsoft.com/office/officeart/2005/8/layout/process5"/>
    <dgm:cxn modelId="{10AFE017-6760-4D33-9A9F-1D0CD153756F}" type="presOf" srcId="{C10B36B7-C1D4-4C41-8F7D-613041A16689}" destId="{B85EEB9B-EF1F-4654-94C5-68F4FF497AEC}" srcOrd="0" destOrd="0" presId="urn:microsoft.com/office/officeart/2005/8/layout/process5"/>
    <dgm:cxn modelId="{5E6AEA1C-7FAB-4964-B6C3-23B0DCD217F8}" type="presOf" srcId="{2C202F44-6330-40A2-8C88-25A03AAC2BA2}" destId="{37A28AEA-EE60-4009-8679-9165CD557ABA}" srcOrd="0" destOrd="0" presId="urn:microsoft.com/office/officeart/2005/8/layout/process5"/>
    <dgm:cxn modelId="{A0999829-EAF0-4A96-953C-C826E3F499C4}" type="presOf" srcId="{84964D59-F4C6-48F2-91F9-167559134777}" destId="{976C26FA-046B-4CB7-83A7-B0FC51D4D0B8}" srcOrd="1" destOrd="0" presId="urn:microsoft.com/office/officeart/2005/8/layout/process5"/>
    <dgm:cxn modelId="{A195F429-DD46-4767-9118-B9D068F2E5C7}" type="presOf" srcId="{19B7904F-5459-49A8-827C-FB26120D871E}" destId="{393B44F9-9840-4867-87BA-91832AE7F6C4}" srcOrd="0" destOrd="0" presId="urn:microsoft.com/office/officeart/2005/8/layout/process5"/>
    <dgm:cxn modelId="{AC5BD634-BCCE-43A7-877A-6D57780CC69A}" srcId="{36F7D542-98C0-4B19-80D6-0FB08E68A64F}" destId="{2F9D5F34-8333-40C3-AECF-E93EE8FA2BC4}" srcOrd="3" destOrd="0" parTransId="{B11CF998-81A7-4951-8D9F-85263311DB7B}" sibTransId="{19B7904F-5459-49A8-827C-FB26120D871E}"/>
    <dgm:cxn modelId="{CE5B623E-3597-4718-B8FA-12193BC4C5A3}" type="presOf" srcId="{FD719313-4E99-4AB5-A02C-A23F560DB6B2}" destId="{54E1CF63-B862-40F9-B853-9ABDAA611D30}" srcOrd="0" destOrd="0" presId="urn:microsoft.com/office/officeart/2005/8/layout/process5"/>
    <dgm:cxn modelId="{0D759792-919E-4E70-8458-BF40C0468CA8}" srcId="{36F7D542-98C0-4B19-80D6-0FB08E68A64F}" destId="{8433659E-410B-40F3-B62B-C2A1BA8C2EE0}" srcOrd="0" destOrd="0" parTransId="{BABFBA1D-DB97-4542-B4AA-207D2E0AA8AD}" sibTransId="{FD719313-4E99-4AB5-A02C-A23F560DB6B2}"/>
    <dgm:cxn modelId="{1552BC9F-D6E9-4662-8A9D-6D5839DB59C3}" type="presOf" srcId="{695AADDB-16B8-4C54-8672-706A6E0C02B7}" destId="{B90FD4A2-9210-4C70-A7F5-2004DE017D8A}" srcOrd="0" destOrd="0" presId="urn:microsoft.com/office/officeart/2005/8/layout/process5"/>
    <dgm:cxn modelId="{865C01BC-0D62-4EC2-9806-3EFA7E05FADA}" type="presOf" srcId="{2F9D5F34-8333-40C3-AECF-E93EE8FA2BC4}" destId="{39096862-A950-4D75-9235-E1958F197BBA}" srcOrd="0" destOrd="0" presId="urn:microsoft.com/office/officeart/2005/8/layout/process5"/>
    <dgm:cxn modelId="{279E40D0-6754-4E13-AB09-6F1761AD74BF}" srcId="{36F7D542-98C0-4B19-80D6-0FB08E68A64F}" destId="{44C69356-D58B-4810-B426-1D4ED2775E39}" srcOrd="1" destOrd="0" parTransId="{2F51461F-6980-4E2D-9ECE-6159A2BF0FEC}" sibTransId="{C10B36B7-C1D4-4C41-8F7D-613041A16689}"/>
    <dgm:cxn modelId="{98CF87D7-2222-4790-BFB1-06713844BAC0}" srcId="{36F7D542-98C0-4B19-80D6-0FB08E68A64F}" destId="{2C202F44-6330-40A2-8C88-25A03AAC2BA2}" srcOrd="4" destOrd="0" parTransId="{A6E206B5-D2EB-4C8C-A908-7C58E09F8D6C}" sibTransId="{803A982A-659B-4C66-86E6-94716C3A3C30}"/>
    <dgm:cxn modelId="{1FB1F0D8-DE0E-4C2D-AF97-ADDE408742F7}" srcId="{36F7D542-98C0-4B19-80D6-0FB08E68A64F}" destId="{695AADDB-16B8-4C54-8672-706A6E0C02B7}" srcOrd="2" destOrd="0" parTransId="{A87B898D-C9BA-400C-A3E2-91008D482EAD}" sibTransId="{84964D59-F4C6-48F2-91F9-167559134777}"/>
    <dgm:cxn modelId="{2BF03AE7-C70F-4512-ABC9-CC39540C2340}" type="presOf" srcId="{8433659E-410B-40F3-B62B-C2A1BA8C2EE0}" destId="{529B6F42-B03F-4F96-B84B-58F87670A1C9}" srcOrd="0" destOrd="0" presId="urn:microsoft.com/office/officeart/2005/8/layout/process5"/>
    <dgm:cxn modelId="{EA0618EB-AA76-4E07-82E7-833D3306F9A9}" type="presOf" srcId="{44C69356-D58B-4810-B426-1D4ED2775E39}" destId="{CF0AF8DD-AE9C-4C68-927B-5C0FF9C98795}" srcOrd="0" destOrd="0" presId="urn:microsoft.com/office/officeart/2005/8/layout/process5"/>
    <dgm:cxn modelId="{FBBEE7FE-F46C-4165-810A-1FC4FD0EC3B3}" type="presOf" srcId="{36F7D542-98C0-4B19-80D6-0FB08E68A64F}" destId="{E58F679B-46DC-4EE2-A7C4-3E71D8ACF30A}" srcOrd="0" destOrd="0" presId="urn:microsoft.com/office/officeart/2005/8/layout/process5"/>
    <dgm:cxn modelId="{E1F4DF81-B51B-41BA-AA78-59C217AF4677}" type="presParOf" srcId="{E58F679B-46DC-4EE2-A7C4-3E71D8ACF30A}" destId="{529B6F42-B03F-4F96-B84B-58F87670A1C9}" srcOrd="0" destOrd="0" presId="urn:microsoft.com/office/officeart/2005/8/layout/process5"/>
    <dgm:cxn modelId="{D490B238-AEC9-4D40-9B94-BCE97B74E7C6}" type="presParOf" srcId="{E58F679B-46DC-4EE2-A7C4-3E71D8ACF30A}" destId="{54E1CF63-B862-40F9-B853-9ABDAA611D30}" srcOrd="1" destOrd="0" presId="urn:microsoft.com/office/officeart/2005/8/layout/process5"/>
    <dgm:cxn modelId="{04C47BF5-6F7C-4D59-995A-16AFCBE51C85}" type="presParOf" srcId="{54E1CF63-B862-40F9-B853-9ABDAA611D30}" destId="{79702B04-DD01-45F4-BF6F-DC8991284670}" srcOrd="0" destOrd="0" presId="urn:microsoft.com/office/officeart/2005/8/layout/process5"/>
    <dgm:cxn modelId="{CF0E299B-11C2-468F-9EA8-774193454D6E}" type="presParOf" srcId="{E58F679B-46DC-4EE2-A7C4-3E71D8ACF30A}" destId="{CF0AF8DD-AE9C-4C68-927B-5C0FF9C98795}" srcOrd="2" destOrd="0" presId="urn:microsoft.com/office/officeart/2005/8/layout/process5"/>
    <dgm:cxn modelId="{A063BE78-502F-4292-9ABB-EC9E6247CAEF}" type="presParOf" srcId="{E58F679B-46DC-4EE2-A7C4-3E71D8ACF30A}" destId="{B85EEB9B-EF1F-4654-94C5-68F4FF497AEC}" srcOrd="3" destOrd="0" presId="urn:microsoft.com/office/officeart/2005/8/layout/process5"/>
    <dgm:cxn modelId="{2D71BC9D-196D-4458-B1DD-62E616C70926}" type="presParOf" srcId="{B85EEB9B-EF1F-4654-94C5-68F4FF497AEC}" destId="{EA2E337E-0BFA-47C4-9797-DB825055866F}" srcOrd="0" destOrd="0" presId="urn:microsoft.com/office/officeart/2005/8/layout/process5"/>
    <dgm:cxn modelId="{323FC0EE-F2FB-42D6-B813-640C0430F441}" type="presParOf" srcId="{E58F679B-46DC-4EE2-A7C4-3E71D8ACF30A}" destId="{B90FD4A2-9210-4C70-A7F5-2004DE017D8A}" srcOrd="4" destOrd="0" presId="urn:microsoft.com/office/officeart/2005/8/layout/process5"/>
    <dgm:cxn modelId="{CC68E61A-5165-4160-8181-5DF7E4413B55}" type="presParOf" srcId="{E58F679B-46DC-4EE2-A7C4-3E71D8ACF30A}" destId="{2541EFD1-225A-42E6-9BE8-874DC5E44A9C}" srcOrd="5" destOrd="0" presId="urn:microsoft.com/office/officeart/2005/8/layout/process5"/>
    <dgm:cxn modelId="{FAAD9743-F085-4BC6-9356-2BB3614AC79A}" type="presParOf" srcId="{2541EFD1-225A-42E6-9BE8-874DC5E44A9C}" destId="{976C26FA-046B-4CB7-83A7-B0FC51D4D0B8}" srcOrd="0" destOrd="0" presId="urn:microsoft.com/office/officeart/2005/8/layout/process5"/>
    <dgm:cxn modelId="{0D52E199-7E3D-463D-BBD3-0A3CC17E9F14}" type="presParOf" srcId="{E58F679B-46DC-4EE2-A7C4-3E71D8ACF30A}" destId="{39096862-A950-4D75-9235-E1958F197BBA}" srcOrd="6" destOrd="0" presId="urn:microsoft.com/office/officeart/2005/8/layout/process5"/>
    <dgm:cxn modelId="{E38CDA4E-4D13-4A6C-B2F9-CCC1ABA908AF}" type="presParOf" srcId="{E58F679B-46DC-4EE2-A7C4-3E71D8ACF30A}" destId="{393B44F9-9840-4867-87BA-91832AE7F6C4}" srcOrd="7" destOrd="0" presId="urn:microsoft.com/office/officeart/2005/8/layout/process5"/>
    <dgm:cxn modelId="{45A94795-735D-4206-9DF9-DA9EABC6B21B}" type="presParOf" srcId="{393B44F9-9840-4867-87BA-91832AE7F6C4}" destId="{946E02FE-A84F-4780-A93C-C09FF5F14FB9}" srcOrd="0" destOrd="0" presId="urn:microsoft.com/office/officeart/2005/8/layout/process5"/>
    <dgm:cxn modelId="{114237FB-EDD6-42B6-B04D-16D81F8323B4}" type="presParOf" srcId="{E58F679B-46DC-4EE2-A7C4-3E71D8ACF30A}" destId="{37A28AEA-EE60-4009-8679-9165CD557AB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982F9-9AA5-42CB-BAFC-8075A22EAAE6}">
      <dsp:nvSpPr>
        <dsp:cNvPr id="0" name=""/>
        <dsp:cNvSpPr/>
      </dsp:nvSpPr>
      <dsp:spPr>
        <a:xfrm>
          <a:off x="679050"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AEBE7-D675-411E-8CDD-85BF6775FD1A}">
      <dsp:nvSpPr>
        <dsp:cNvPr id="0" name=""/>
        <dsp:cNvSpPr/>
      </dsp:nvSpPr>
      <dsp:spPr>
        <a:xfrm>
          <a:off x="1081237" y="93066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C2310-CE11-4E04-958A-1801FD9CD4A7}">
      <dsp:nvSpPr>
        <dsp:cNvPr id="0" name=""/>
        <dsp:cNvSpPr/>
      </dsp:nvSpPr>
      <dsp:spPr>
        <a:xfrm>
          <a:off x="75768"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Collective cabinet responsibility.</a:t>
          </a:r>
          <a:endParaRPr lang="en-US" sz="2300" kern="1200"/>
        </a:p>
      </dsp:txBody>
      <dsp:txXfrm>
        <a:off x="75768" y="3003480"/>
        <a:ext cx="3093750" cy="720000"/>
      </dsp:txXfrm>
    </dsp:sp>
    <dsp:sp modelId="{AD201FB0-43FC-4D36-926C-E359A014D323}">
      <dsp:nvSpPr>
        <dsp:cNvPr id="0" name=""/>
        <dsp:cNvSpPr/>
      </dsp:nvSpPr>
      <dsp:spPr>
        <a:xfrm>
          <a:off x="4314206"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51264-94B0-4097-AA75-24971B23C9AC}">
      <dsp:nvSpPr>
        <dsp:cNvPr id="0" name=""/>
        <dsp:cNvSpPr/>
      </dsp:nvSpPr>
      <dsp:spPr>
        <a:xfrm>
          <a:off x="4716393" y="93066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D977F1-151D-4D70-8BE0-8E130C5200CC}">
      <dsp:nvSpPr>
        <dsp:cNvPr id="0" name=""/>
        <dsp:cNvSpPr/>
      </dsp:nvSpPr>
      <dsp:spPr>
        <a:xfrm>
          <a:off x="3710925"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Cabinet solidarity. </a:t>
          </a:r>
          <a:endParaRPr lang="en-US" sz="2300" kern="1200"/>
        </a:p>
      </dsp:txBody>
      <dsp:txXfrm>
        <a:off x="3710925" y="3003480"/>
        <a:ext cx="3093750" cy="720000"/>
      </dsp:txXfrm>
    </dsp:sp>
    <dsp:sp modelId="{75685A79-CEE1-47F2-B287-9C0D8070DCCB}">
      <dsp:nvSpPr>
        <dsp:cNvPr id="0" name=""/>
        <dsp:cNvSpPr/>
      </dsp:nvSpPr>
      <dsp:spPr>
        <a:xfrm>
          <a:off x="7949362"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65F4D-10EB-4330-89A2-D229F855E3F7}">
      <dsp:nvSpPr>
        <dsp:cNvPr id="0" name=""/>
        <dsp:cNvSpPr/>
      </dsp:nvSpPr>
      <dsp:spPr>
        <a:xfrm>
          <a:off x="8351550" y="93066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29EED5-BF19-4D18-AB46-AF2B043A6441}">
      <dsp:nvSpPr>
        <dsp:cNvPr id="0" name=""/>
        <dsp:cNvSpPr/>
      </dsp:nvSpPr>
      <dsp:spPr>
        <a:xfrm>
          <a:off x="7346081"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Cabinet confidentiality. </a:t>
          </a:r>
          <a:endParaRPr lang="en-US" sz="2300" kern="1200"/>
        </a:p>
      </dsp:txBody>
      <dsp:txXfrm>
        <a:off x="7346081" y="3003480"/>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C8CD0-1B9A-3B4C-AD9D-FCDF21422F89}">
      <dsp:nvSpPr>
        <dsp:cNvPr id="0" name=""/>
        <dsp:cNvSpPr/>
      </dsp:nvSpPr>
      <dsp:spPr>
        <a:xfrm>
          <a:off x="1283" y="1223507"/>
          <a:ext cx="3003723" cy="15018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a:t>Select committees </a:t>
          </a:r>
          <a:endParaRPr lang="en-US" sz="3600" kern="1200"/>
        </a:p>
      </dsp:txBody>
      <dsp:txXfrm>
        <a:off x="45271" y="1267495"/>
        <a:ext cx="2915747" cy="1413885"/>
      </dsp:txXfrm>
    </dsp:sp>
    <dsp:sp modelId="{5FC5B310-32E0-B34E-94A1-4800B78470C8}">
      <dsp:nvSpPr>
        <dsp:cNvPr id="0" name=""/>
        <dsp:cNvSpPr/>
      </dsp:nvSpPr>
      <dsp:spPr>
        <a:xfrm>
          <a:off x="3755938" y="1223507"/>
          <a:ext cx="3003723" cy="150186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a:t>Debates </a:t>
          </a:r>
          <a:endParaRPr lang="en-US" sz="3600" kern="1200"/>
        </a:p>
      </dsp:txBody>
      <dsp:txXfrm>
        <a:off x="3799926" y="1267495"/>
        <a:ext cx="2915747" cy="1413885"/>
      </dsp:txXfrm>
    </dsp:sp>
    <dsp:sp modelId="{3255F13A-0E02-7547-91C4-A42018D36DA4}">
      <dsp:nvSpPr>
        <dsp:cNvPr id="0" name=""/>
        <dsp:cNvSpPr/>
      </dsp:nvSpPr>
      <dsp:spPr>
        <a:xfrm>
          <a:off x="7510592" y="1223507"/>
          <a:ext cx="3003723" cy="150186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a:t>Parliament questions </a:t>
          </a:r>
          <a:endParaRPr lang="en-US" sz="3600" kern="1200"/>
        </a:p>
      </dsp:txBody>
      <dsp:txXfrm>
        <a:off x="7554580" y="1267495"/>
        <a:ext cx="2915747" cy="14138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B6F42-B03F-4F96-B84B-58F87670A1C9}">
      <dsp:nvSpPr>
        <dsp:cNvPr id="0" name=""/>
        <dsp:cNvSpPr/>
      </dsp:nvSpPr>
      <dsp:spPr>
        <a:xfrm>
          <a:off x="97043"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Government/ Executive. </a:t>
          </a:r>
          <a:endParaRPr lang="en-US" sz="1900" kern="1200"/>
        </a:p>
      </dsp:txBody>
      <dsp:txXfrm>
        <a:off x="144776" y="50451"/>
        <a:ext cx="2620721" cy="1534246"/>
      </dsp:txXfrm>
    </dsp:sp>
    <dsp:sp modelId="{54E1CF63-B862-40F9-B853-9ABDAA611D30}">
      <dsp:nvSpPr>
        <dsp:cNvPr id="0" name=""/>
        <dsp:cNvSpPr/>
      </dsp:nvSpPr>
      <dsp:spPr>
        <a:xfrm>
          <a:off x="3052255" y="480767"/>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052255" y="615490"/>
        <a:ext cx="403082" cy="404168"/>
      </dsp:txXfrm>
    </dsp:sp>
    <dsp:sp modelId="{CF0AF8DD-AE9C-4C68-927B-5C0FF9C98795}">
      <dsp:nvSpPr>
        <dsp:cNvPr id="0" name=""/>
        <dsp:cNvSpPr/>
      </dsp:nvSpPr>
      <dsp:spPr>
        <a:xfrm>
          <a:off x="3899706"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Includes the prime minister / The Cabinet / Wider Government. </a:t>
          </a:r>
          <a:endParaRPr lang="en-US" sz="1900" kern="1200"/>
        </a:p>
      </dsp:txBody>
      <dsp:txXfrm>
        <a:off x="3947439" y="50451"/>
        <a:ext cx="2620721" cy="1534246"/>
      </dsp:txXfrm>
    </dsp:sp>
    <dsp:sp modelId="{B85EEB9B-EF1F-4654-94C5-68F4FF497AEC}">
      <dsp:nvSpPr>
        <dsp:cNvPr id="0" name=""/>
        <dsp:cNvSpPr/>
      </dsp:nvSpPr>
      <dsp:spPr>
        <a:xfrm>
          <a:off x="6854918" y="480767"/>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854918" y="615490"/>
        <a:ext cx="403082" cy="404168"/>
      </dsp:txXfrm>
    </dsp:sp>
    <dsp:sp modelId="{B90FD4A2-9210-4C70-A7F5-2004DE017D8A}">
      <dsp:nvSpPr>
        <dsp:cNvPr id="0" name=""/>
        <dsp:cNvSpPr/>
      </dsp:nvSpPr>
      <dsp:spPr>
        <a:xfrm>
          <a:off x="7702368"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Monarchy. </a:t>
          </a:r>
          <a:endParaRPr lang="en-US" sz="1900" kern="1200"/>
        </a:p>
      </dsp:txBody>
      <dsp:txXfrm>
        <a:off x="7750101" y="50451"/>
        <a:ext cx="2620721" cy="1534246"/>
      </dsp:txXfrm>
    </dsp:sp>
    <dsp:sp modelId="{2541EFD1-225A-42E6-9BE8-874DC5E44A9C}">
      <dsp:nvSpPr>
        <dsp:cNvPr id="0" name=""/>
        <dsp:cNvSpPr/>
      </dsp:nvSpPr>
      <dsp:spPr>
        <a:xfrm rot="5400000">
          <a:off x="8772546" y="1822564"/>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8858378" y="1871456"/>
        <a:ext cx="404168" cy="403082"/>
      </dsp:txXfrm>
    </dsp:sp>
    <dsp:sp modelId="{39096862-A950-4D75-9235-E1958F197BBA}">
      <dsp:nvSpPr>
        <dsp:cNvPr id="0" name=""/>
        <dsp:cNvSpPr/>
      </dsp:nvSpPr>
      <dsp:spPr>
        <a:xfrm>
          <a:off x="7702368"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Powers of the Crown. </a:t>
          </a:r>
          <a:endParaRPr lang="en-US" sz="1900" kern="1200"/>
        </a:p>
      </dsp:txBody>
      <dsp:txXfrm>
        <a:off x="7750101" y="2766639"/>
        <a:ext cx="2620721" cy="1534246"/>
      </dsp:txXfrm>
    </dsp:sp>
    <dsp:sp modelId="{393B44F9-9840-4867-87BA-91832AE7F6C4}">
      <dsp:nvSpPr>
        <dsp:cNvPr id="0" name=""/>
        <dsp:cNvSpPr/>
      </dsp:nvSpPr>
      <dsp:spPr>
        <a:xfrm rot="10800000">
          <a:off x="6887512" y="3196955"/>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7060261" y="3331678"/>
        <a:ext cx="403082" cy="404168"/>
      </dsp:txXfrm>
    </dsp:sp>
    <dsp:sp modelId="{37A28AEA-EE60-4009-8679-9165CD557ABA}">
      <dsp:nvSpPr>
        <dsp:cNvPr id="0" name=""/>
        <dsp:cNvSpPr/>
      </dsp:nvSpPr>
      <dsp:spPr>
        <a:xfrm>
          <a:off x="3899706"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Ministerial Code. </a:t>
          </a:r>
          <a:endParaRPr lang="en-US" sz="1900" kern="1200"/>
        </a:p>
      </dsp:txBody>
      <dsp:txXfrm>
        <a:off x="3947439" y="2766639"/>
        <a:ext cx="2620721" cy="153424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2D5096-C73A-42F9-B905-817F2915F436}" type="datetimeFigureOut">
              <a:t>3/26/2025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B926A-84F5-44E8-A89D-853643022453}" type="slidenum">
              <a:t>‹#›</a:t>
            </a:fld>
            <a:endParaRPr lang="en-GB"/>
          </a:p>
        </p:txBody>
      </p:sp>
    </p:spTree>
    <p:extLst>
      <p:ext uri="{BB962C8B-B14F-4D97-AF65-F5344CB8AC3E}">
        <p14:creationId xmlns:p14="http://schemas.microsoft.com/office/powerpoint/2010/main" val="585361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theguardian.com/uk-news/2021/feb/08/royals-vetted-more-than-1000-laws-via-queens-consent"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GB" smtClean="0"/>
              <a:t>1</a:t>
            </a:fld>
            <a:endParaRPr lang="en-GB"/>
          </a:p>
        </p:txBody>
      </p:sp>
    </p:spTree>
    <p:extLst>
      <p:ext uri="{BB962C8B-B14F-4D97-AF65-F5344CB8AC3E}">
        <p14:creationId xmlns:p14="http://schemas.microsoft.com/office/powerpoint/2010/main" val="3050158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13537"/>
                </a:solidFill>
                <a:effectLst/>
                <a:latin typeface="merriweather" panose="00000500000000000000" pitchFamily="2" charset="0"/>
              </a:rPr>
              <a:t>Last week we looked at the powers within the UK Constitution. Legislative, Executive and Judicial Power. We are going to consider legislative power this week. </a:t>
            </a:r>
          </a:p>
          <a:p>
            <a:endParaRPr lang="en-GB" dirty="0"/>
          </a:p>
          <a:p>
            <a:r>
              <a:rPr lang="en-GB" dirty="0"/>
              <a:t>legislative power, exercised by the legislature – Parliament and the monarch in the UK;</a:t>
            </a:r>
          </a:p>
          <a:p>
            <a:endParaRPr lang="en-GB" dirty="0"/>
          </a:p>
          <a:p>
            <a:r>
              <a:rPr lang="en-GB" dirty="0"/>
              <a:t>executive power, exercised by the government; and</a:t>
            </a:r>
          </a:p>
          <a:p>
            <a:endParaRPr lang="en-GB" dirty="0"/>
          </a:p>
          <a:p>
            <a:r>
              <a:rPr lang="en-GB" dirty="0"/>
              <a:t>judicial power, exercised by courts.</a:t>
            </a:r>
          </a:p>
          <a:p>
            <a:endParaRPr lang="en-GB" dirty="0"/>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3</a:t>
            </a:fld>
            <a:endParaRPr lang="en-GB"/>
          </a:p>
        </p:txBody>
      </p:sp>
    </p:spTree>
    <p:extLst>
      <p:ext uri="{BB962C8B-B14F-4D97-AF65-F5344CB8AC3E}">
        <p14:creationId xmlns:p14="http://schemas.microsoft.com/office/powerpoint/2010/main" val="1749876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Broadly speaking, the executive comprises those bodies which deal with government policy, and its implementation is the government. This includes the Prime Minister and the Cabinet, but also non-Cabinet ministers. The civil service and other bodies which are concerned with implementing government policy are also part of the executive.</a:t>
            </a:r>
          </a:p>
          <a:p>
            <a:endParaRPr lang="en-GB" b="0" i="0" dirty="0">
              <a:solidFill>
                <a:srgbClr val="313537"/>
              </a:solidFill>
              <a:effectLst/>
              <a:latin typeface="Inter"/>
            </a:endParaRPr>
          </a:p>
          <a:p>
            <a:r>
              <a:rPr lang="en-GB" b="0" i="0" dirty="0">
                <a:solidFill>
                  <a:srgbClr val="313537"/>
                </a:solidFill>
                <a:effectLst/>
                <a:latin typeface="Inter"/>
              </a:rPr>
              <a:t>The PM is head of government in the UK.</a:t>
            </a:r>
          </a:p>
          <a:p>
            <a:endParaRPr lang="en-GB" b="0" i="0" dirty="0">
              <a:solidFill>
                <a:srgbClr val="313537"/>
              </a:solidFill>
              <a:effectLst/>
              <a:latin typeface="Inter"/>
            </a:endParaRPr>
          </a:p>
          <a:p>
            <a:r>
              <a:rPr lang="en-GB" b="0" i="0" dirty="0">
                <a:solidFill>
                  <a:srgbClr val="313537"/>
                </a:solidFill>
                <a:effectLst/>
                <a:latin typeface="Inter"/>
              </a:rPr>
              <a:t>In constitutional terms, the PM is appointed by the monarch, and the choice is theirs. However, in practice, the monarch’s choice of Prime Minister is strongly controlled by convention, to prevent them being drawn into political controversy.</a:t>
            </a:r>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4</a:t>
            </a:fld>
            <a:endParaRPr lang="en-GB"/>
          </a:p>
        </p:txBody>
      </p:sp>
    </p:spTree>
    <p:extLst>
      <p:ext uri="{BB962C8B-B14F-4D97-AF65-F5344CB8AC3E}">
        <p14:creationId xmlns:p14="http://schemas.microsoft.com/office/powerpoint/2010/main" val="2324117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Choice</a:t>
            </a:r>
          </a:p>
          <a:p>
            <a:pPr algn="l" fontAlgn="base"/>
            <a:endParaRPr lang="en-GB" b="0" i="0" dirty="0">
              <a:solidFill>
                <a:srgbClr val="313537"/>
              </a:solidFill>
              <a:effectLst/>
              <a:latin typeface="lato" panose="020F0502020204030204" pitchFamily="34" charset="0"/>
            </a:endParaRPr>
          </a:p>
          <a:p>
            <a:pPr algn="l" fontAlgn="base"/>
            <a:r>
              <a:rPr lang="en-GB" b="0" i="0" dirty="0">
                <a:solidFill>
                  <a:srgbClr val="313537"/>
                </a:solidFill>
                <a:effectLst/>
                <a:latin typeface="lato" panose="020F0502020204030204" pitchFamily="34" charset="0"/>
              </a:rPr>
              <a:t>Monarch will appoint the person who can command the majority of the house of commons</a:t>
            </a:r>
          </a:p>
          <a:p>
            <a:pPr algn="l" fontAlgn="base"/>
            <a:endParaRPr lang="en-GB" b="0" i="0" dirty="0">
              <a:solidFill>
                <a:srgbClr val="313537"/>
              </a:solidFill>
              <a:effectLst/>
              <a:latin typeface="lato" panose="020F0502020204030204" pitchFamily="34" charset="0"/>
            </a:endParaRPr>
          </a:p>
          <a:p>
            <a:pPr algn="l" fontAlgn="base"/>
            <a:r>
              <a:rPr lang="en-GB" b="0" i="0" dirty="0">
                <a:solidFill>
                  <a:srgbClr val="313537"/>
                </a:solidFill>
                <a:effectLst/>
                <a:latin typeface="lato" panose="020F0502020204030204" pitchFamily="34" charset="0"/>
              </a:rPr>
              <a:t>Majority technically is 326 seats (of 650), can be slightly less in practice as Sinn Fein MPs do not take seats. Smaller the majority the more difficult rebellions are –difficult to have control: </a:t>
            </a:r>
            <a:r>
              <a:rPr lang="en-GB" b="0" i="0" dirty="0" err="1">
                <a:solidFill>
                  <a:srgbClr val="313537"/>
                </a:solidFill>
                <a:effectLst/>
                <a:latin typeface="lato" panose="020F0502020204030204" pitchFamily="34" charset="0"/>
              </a:rPr>
              <a:t>cf</a:t>
            </a:r>
            <a:r>
              <a:rPr lang="en-GB" b="0" i="0" dirty="0">
                <a:solidFill>
                  <a:srgbClr val="313537"/>
                </a:solidFill>
                <a:effectLst/>
                <a:latin typeface="lato" panose="020F0502020204030204" pitchFamily="34" charset="0"/>
              </a:rPr>
              <a:t> May v Johnson </a:t>
            </a:r>
            <a:r>
              <a:rPr lang="en-GB" b="0" i="0" dirty="0" err="1">
                <a:solidFill>
                  <a:srgbClr val="313537"/>
                </a:solidFill>
                <a:effectLst/>
                <a:latin typeface="lato" panose="020F0502020204030204" pitchFamily="34" charset="0"/>
              </a:rPr>
              <a:t>govs</a:t>
            </a:r>
            <a:r>
              <a:rPr lang="en-GB" b="0" i="0" dirty="0">
                <a:solidFill>
                  <a:srgbClr val="313537"/>
                </a:solidFill>
                <a:effectLst/>
                <a:latin typeface="lato" panose="020F0502020204030204" pitchFamily="34" charset="0"/>
              </a:rPr>
              <a:t>.</a:t>
            </a:r>
          </a:p>
          <a:p>
            <a:pPr algn="l" fontAlgn="base"/>
            <a:endParaRPr lang="en-GB" b="0" i="0" dirty="0">
              <a:solidFill>
                <a:srgbClr val="313537"/>
              </a:solidFill>
              <a:effectLst/>
              <a:latin typeface="lato" panose="020F0502020204030204" pitchFamily="34" charset="0"/>
            </a:endParaRPr>
          </a:p>
          <a:p>
            <a:pPr fontAlgn="base"/>
            <a:r>
              <a:rPr lang="en-GB" dirty="0">
                <a:effectLst/>
                <a:latin typeface="var(--font-family-body)"/>
              </a:rPr>
              <a:t>Straightforward: the monarch will appoint the leader of the party which has won a general election by gaining an overall majority of seats in the Commons.</a:t>
            </a:r>
          </a:p>
          <a:p>
            <a:pPr fontAlgn="base"/>
            <a:endParaRPr lang="en-GB" dirty="0">
              <a:effectLst/>
              <a:latin typeface="var(--font-family-body)"/>
            </a:endParaRPr>
          </a:p>
          <a:p>
            <a:pPr fontAlgn="base"/>
            <a:r>
              <a:rPr lang="en-GB" dirty="0">
                <a:effectLst/>
                <a:latin typeface="var(--font-family-body)"/>
              </a:rPr>
              <a:t>Hung Parliament (no overall majority): </a:t>
            </a:r>
            <a:r>
              <a:rPr lang="en-GB" i="1" dirty="0">
                <a:effectLst/>
                <a:latin typeface="var(--font-family-body)"/>
              </a:rPr>
              <a:t>The Cabinet Manual</a:t>
            </a:r>
            <a:r>
              <a:rPr lang="en-GB" dirty="0">
                <a:effectLst/>
                <a:latin typeface="var(--font-family-body)"/>
              </a:rPr>
              <a:t> (which sets out the rules and conventions affecting the conduct of operation of government) makes clear that the Prime Minister in office at the time of the election is entitled to remain in office until they can establish whether they can command the support of the House of Commons. </a:t>
            </a:r>
          </a:p>
          <a:p>
            <a:pPr fontAlgn="base"/>
            <a:endParaRPr lang="en-GB" dirty="0">
              <a:effectLst/>
              <a:latin typeface="var(--font-family-body)"/>
            </a:endParaRPr>
          </a:p>
          <a:p>
            <a:pPr fontAlgn="base"/>
            <a:r>
              <a:rPr lang="en-GB" dirty="0">
                <a:effectLst/>
                <a:latin typeface="var(--font-family-body)"/>
              </a:rPr>
              <a:t>This approach was applied after the general election of 6 May 2010, after which Gordon Brown remained Prime Minister until it was clear that the Liberal Democrats were not prepared to support a minority Labour government. Brown resigned as Prime Minister on 11 May.</a:t>
            </a:r>
          </a:p>
          <a:p>
            <a:pPr fontAlgn="base"/>
            <a:endParaRPr lang="en-GB" dirty="0">
              <a:effectLst/>
              <a:latin typeface="var(--font-family-body)"/>
            </a:endParaRPr>
          </a:p>
          <a:p>
            <a:pPr fontAlgn="base"/>
            <a:endParaRPr lang="en-GB" dirty="0">
              <a:effectLst/>
              <a:latin typeface="var(--font-family-body)"/>
            </a:endParaRPr>
          </a:p>
          <a:p>
            <a:pPr fontAlgn="base"/>
            <a:r>
              <a:rPr lang="en-GB" b="1" dirty="0">
                <a:effectLst/>
                <a:latin typeface="var(--font-family-body)"/>
              </a:rPr>
              <a:t>Resignation:</a:t>
            </a:r>
          </a:p>
          <a:p>
            <a:pPr fontAlgn="base"/>
            <a:endParaRPr lang="en-GB" dirty="0">
              <a:effectLst/>
              <a:latin typeface="var(--font-family-body)"/>
            </a:endParaRPr>
          </a:p>
          <a:p>
            <a:pPr fontAlgn="base"/>
            <a:r>
              <a:rPr lang="en-GB" b="0" i="0" dirty="0">
                <a:solidFill>
                  <a:srgbClr val="313537"/>
                </a:solidFill>
                <a:effectLst/>
                <a:latin typeface="Inter"/>
              </a:rPr>
              <a:t>Sometimes, the Prime Minister will resign without having lost a general election and while their political party continues to have a majority in the House of Commons. </a:t>
            </a:r>
          </a:p>
          <a:p>
            <a:pPr fontAlgn="base"/>
            <a:endParaRPr lang="en-GB" b="0" i="0" dirty="0">
              <a:solidFill>
                <a:srgbClr val="313537"/>
              </a:solidFill>
              <a:effectLst/>
              <a:latin typeface="Inter"/>
            </a:endParaRPr>
          </a:p>
          <a:p>
            <a:pPr fontAlgn="base"/>
            <a:r>
              <a:rPr lang="en-GB" b="0" i="0" dirty="0">
                <a:solidFill>
                  <a:srgbClr val="313537"/>
                </a:solidFill>
                <a:effectLst/>
                <a:latin typeface="Inter"/>
              </a:rPr>
              <a:t>In such circumstances, the internal party processes for choosing a new leader are effectively what determines the next Prime Minister. These differ between political parties and change over time.</a:t>
            </a:r>
          </a:p>
          <a:p>
            <a:pPr fontAlgn="base"/>
            <a:endParaRPr lang="en-GB" b="0" i="0" dirty="0">
              <a:solidFill>
                <a:srgbClr val="313537"/>
              </a:solidFill>
              <a:effectLst/>
              <a:latin typeface="Inter"/>
            </a:endParaRPr>
          </a:p>
          <a:p>
            <a:pPr fontAlgn="base"/>
            <a:r>
              <a:rPr lang="en-GB" b="0" i="0" dirty="0">
                <a:solidFill>
                  <a:srgbClr val="313537"/>
                </a:solidFill>
                <a:effectLst/>
                <a:latin typeface="Inter"/>
              </a:rPr>
              <a:t>Sometimes may face pressure from their party to resign, or a vote of no confidence </a:t>
            </a:r>
            <a:endParaRPr lang="en-GB" dirty="0">
              <a:effectLst/>
              <a:latin typeface="var(--font-family-body)"/>
            </a:endParaRPr>
          </a:p>
          <a:p>
            <a:pPr fontAlgn="base"/>
            <a:endParaRPr lang="en-GB" dirty="0">
              <a:effectLst/>
              <a:latin typeface="var(--font-family-body)"/>
            </a:endParaRP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5</a:t>
            </a:fld>
            <a:endParaRPr lang="en-GB"/>
          </a:p>
        </p:txBody>
      </p:sp>
    </p:spTree>
    <p:extLst>
      <p:ext uri="{BB962C8B-B14F-4D97-AF65-F5344CB8AC3E}">
        <p14:creationId xmlns:p14="http://schemas.microsoft.com/office/powerpoint/2010/main" val="2476939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13537"/>
              </a:solidFill>
              <a:effectLst/>
              <a:latin typeface="Inter"/>
            </a:endParaRPr>
          </a:p>
          <a:p>
            <a:endParaRPr lang="en-GB" b="0" i="0" dirty="0">
              <a:solidFill>
                <a:srgbClr val="313537"/>
              </a:solidFill>
              <a:effectLst/>
              <a:latin typeface="Inter"/>
            </a:endParaRPr>
          </a:p>
          <a:p>
            <a:endParaRPr lang="en-GB" b="0" i="0" dirty="0">
              <a:solidFill>
                <a:srgbClr val="313537"/>
              </a:solidFill>
              <a:effectLst/>
              <a:latin typeface="Inter"/>
            </a:endParaRPr>
          </a:p>
          <a:p>
            <a:r>
              <a:rPr lang="en-GB" b="0" i="0" dirty="0">
                <a:solidFill>
                  <a:srgbClr val="313537"/>
                </a:solidFill>
                <a:effectLst/>
                <a:latin typeface="Inter"/>
              </a:rPr>
              <a:t>The Prime Minister’s role and functions will, to an extent, depend on the character and style of leadership of each Prime Minister, though the main function is to form a government and preside over the Cabinet.</a:t>
            </a:r>
          </a:p>
          <a:p>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making appointments to ministerial office;</a:t>
            </a:r>
          </a:p>
          <a:p>
            <a:pPr algn="l" fontAlgn="base">
              <a:buFont typeface="Arial" panose="020B0604020202020204" pitchFamily="34" charset="0"/>
              <a:buChar char="•"/>
            </a:pPr>
            <a:r>
              <a:rPr lang="en-GB" b="0" i="0" dirty="0">
                <a:solidFill>
                  <a:srgbClr val="313537"/>
                </a:solidFill>
                <a:effectLst/>
                <a:latin typeface="var(--font-family-body)"/>
              </a:rPr>
              <a:t>allocation of the tasks of government to various departments;</a:t>
            </a:r>
          </a:p>
          <a:p>
            <a:pPr algn="l" fontAlgn="base">
              <a:buFont typeface="Arial" panose="020B0604020202020204" pitchFamily="34" charset="0"/>
              <a:buChar char="•"/>
            </a:pPr>
            <a:r>
              <a:rPr lang="en-GB" b="0" i="0" dirty="0">
                <a:solidFill>
                  <a:srgbClr val="313537"/>
                </a:solidFill>
                <a:effectLst/>
                <a:latin typeface="var(--font-family-body)"/>
              </a:rPr>
              <a:t>presiding over Cabinet meetings;</a:t>
            </a:r>
          </a:p>
          <a:p>
            <a:pPr algn="l" fontAlgn="base">
              <a:buFont typeface="Arial" panose="020B0604020202020204" pitchFamily="34" charset="0"/>
              <a:buChar char="•"/>
            </a:pPr>
            <a:r>
              <a:rPr lang="en-GB" b="0" i="0" dirty="0">
                <a:solidFill>
                  <a:srgbClr val="313537"/>
                </a:solidFill>
                <a:effectLst/>
                <a:latin typeface="var(--font-family-body)"/>
              </a:rPr>
              <a:t>representing the government in Parliament;</a:t>
            </a:r>
          </a:p>
          <a:p>
            <a:pPr algn="l" fontAlgn="base">
              <a:buFont typeface="Arial" panose="020B0604020202020204" pitchFamily="34" charset="0"/>
              <a:buChar char="•"/>
            </a:pPr>
            <a:r>
              <a:rPr lang="en-GB" b="0" i="0" dirty="0">
                <a:solidFill>
                  <a:srgbClr val="313537"/>
                </a:solidFill>
                <a:effectLst/>
                <a:latin typeface="var(--font-family-body)"/>
              </a:rPr>
              <a:t>leading the party and keeping control through government whips;</a:t>
            </a:r>
          </a:p>
          <a:p>
            <a:pPr algn="l" fontAlgn="base">
              <a:buFont typeface="Arial" panose="020B0604020202020204" pitchFamily="34" charset="0"/>
              <a:buChar char="•"/>
            </a:pPr>
            <a:r>
              <a:rPr lang="en-GB" b="0" i="0" dirty="0">
                <a:solidFill>
                  <a:srgbClr val="313537"/>
                </a:solidFill>
                <a:effectLst/>
                <a:latin typeface="var(--font-family-body)"/>
              </a:rPr>
              <a:t>keeping the monarch informed of government affairs through a weekly audience;</a:t>
            </a:r>
          </a:p>
          <a:p>
            <a:pPr algn="l" fontAlgn="base">
              <a:buFont typeface="Arial" panose="020B0604020202020204" pitchFamily="34" charset="0"/>
              <a:buChar char="•"/>
            </a:pPr>
            <a:r>
              <a:rPr lang="en-GB" b="0" i="0" dirty="0">
                <a:solidFill>
                  <a:srgbClr val="313537"/>
                </a:solidFill>
                <a:effectLst/>
                <a:latin typeface="var(--font-family-body)"/>
              </a:rPr>
              <a:t>supervising security and intelligence matters; and</a:t>
            </a:r>
          </a:p>
          <a:p>
            <a:pPr algn="l" fontAlgn="base">
              <a:buFont typeface="Arial" panose="020B0604020202020204" pitchFamily="34" charset="0"/>
              <a:buChar char="•"/>
            </a:pPr>
            <a:r>
              <a:rPr lang="en-GB" b="0" i="0" dirty="0">
                <a:solidFill>
                  <a:srgbClr val="313537"/>
                </a:solidFill>
                <a:effectLst/>
                <a:latin typeface="var(--font-family-body)"/>
              </a:rPr>
              <a:t>making or recommending appointments, including life peers and top civil servants</a:t>
            </a:r>
          </a:p>
          <a:p>
            <a:endParaRPr lang="en-GB" dirty="0"/>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6</a:t>
            </a:fld>
            <a:endParaRPr lang="en-GB"/>
          </a:p>
        </p:txBody>
      </p:sp>
    </p:spTree>
    <p:extLst>
      <p:ext uri="{BB962C8B-B14F-4D97-AF65-F5344CB8AC3E}">
        <p14:creationId xmlns:p14="http://schemas.microsoft.com/office/powerpoint/2010/main" val="1827670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400" b="0" i="0" dirty="0">
                <a:solidFill>
                  <a:srgbClr val="313537"/>
                </a:solidFill>
                <a:effectLst/>
                <a:latin typeface="Inter"/>
              </a:rPr>
              <a:t>The Cabinet comprises the Prime Minister and other senior ministers (most heading government departments) appointed by the King upon the advice of the Prime Minister. </a:t>
            </a:r>
          </a:p>
          <a:p>
            <a:pPr algn="l" fontAlgn="base"/>
            <a:endParaRPr lang="en-GB" sz="1400" b="0" i="0" dirty="0">
              <a:solidFill>
                <a:srgbClr val="313537"/>
              </a:solidFill>
              <a:effectLst/>
              <a:latin typeface="Inter"/>
            </a:endParaRPr>
          </a:p>
          <a:p>
            <a:pPr algn="l" fontAlgn="base"/>
            <a:r>
              <a:rPr lang="en-GB" sz="1400" b="0" i="0" dirty="0">
                <a:solidFill>
                  <a:srgbClr val="313537"/>
                </a:solidFill>
                <a:effectLst/>
                <a:latin typeface="Inter"/>
              </a:rPr>
              <a:t>The Cabinet, assisted by junior ministers and civil servants, essentially runs the country. It is the forum where major policy decisions are decided, and it controls the legislative agenda of Parliament. </a:t>
            </a:r>
          </a:p>
          <a:p>
            <a:pPr algn="l" fontAlgn="base"/>
            <a:endParaRPr lang="en-GB" sz="1400" b="0" i="0" dirty="0">
              <a:solidFill>
                <a:srgbClr val="313537"/>
              </a:solidFill>
              <a:effectLst/>
              <a:latin typeface="Inter"/>
            </a:endParaRPr>
          </a:p>
          <a:p>
            <a:pPr algn="l" fontAlgn="base"/>
            <a:r>
              <a:rPr lang="en-GB" sz="1400" b="0" i="0" dirty="0">
                <a:solidFill>
                  <a:srgbClr val="313537"/>
                </a:solidFill>
                <a:effectLst/>
                <a:latin typeface="Inter"/>
              </a:rPr>
              <a:t>The Cabinet, like the Prime Minister, must enjoy the confidence of a majority in Parliament and is thus accountable to Parliament.</a:t>
            </a:r>
          </a:p>
          <a:p>
            <a:pPr algn="l" fontAlgn="base"/>
            <a:endParaRPr lang="en-GB" sz="1400" b="0" i="0" dirty="0">
              <a:solidFill>
                <a:srgbClr val="313537"/>
              </a:solidFill>
              <a:effectLst/>
              <a:latin typeface="Inter"/>
            </a:endParaRPr>
          </a:p>
          <a:p>
            <a:pPr algn="l" fontAlgn="base"/>
            <a:r>
              <a:rPr lang="en-GB" sz="1400" b="0" i="0" dirty="0">
                <a:solidFill>
                  <a:srgbClr val="313537"/>
                </a:solidFill>
                <a:effectLst/>
                <a:latin typeface="Inter"/>
              </a:rPr>
              <a:t>In recent years, membership has consisted of between about 18 and 23 ministers who fill the major posts of government. The Prime Minister decides which offices will form the Cabinet, and these may vary from one government to another. Certain offices – such as the Home Secretary, Foreign Secretary and Chancellor of the Exchequer – are always included. </a:t>
            </a:r>
          </a:p>
          <a:p>
            <a:pPr algn="l" fontAlgn="base"/>
            <a:endParaRPr lang="en-GB" sz="1400" b="0" i="0" dirty="0">
              <a:solidFill>
                <a:srgbClr val="313537"/>
              </a:solidFill>
              <a:effectLst/>
              <a:latin typeface="Inter"/>
            </a:endParaRPr>
          </a:p>
          <a:p>
            <a:pPr algn="l" fontAlgn="base"/>
            <a:r>
              <a:rPr lang="en-GB" sz="1400" b="0" i="0" dirty="0">
                <a:solidFill>
                  <a:srgbClr val="313537"/>
                </a:solidFill>
                <a:effectLst/>
                <a:latin typeface="Inter"/>
              </a:rPr>
              <a:t>These are usually supplemented by the other Secretaries of State and ministers in charge of the major departments. Other non-Cabinet ministers and, for example, the Law Officers of the Crown, may attend Cabinet meetings for particular matters. Practical and political considerations in the main determine the composition. By convention, a Cabinet member must be a member of the House of Commons or House of Lords (unless the person is seeking election at a by-election or is to be created a life peer).</a:t>
            </a:r>
          </a:p>
          <a:p>
            <a:pPr algn="l" fontAlgn="base"/>
            <a:endParaRPr lang="en-GB" sz="1400" b="0" i="0" dirty="0">
              <a:solidFill>
                <a:srgbClr val="313537"/>
              </a:solidFill>
              <a:effectLst/>
              <a:latin typeface="Inter"/>
            </a:endParaRPr>
          </a:p>
          <a:p>
            <a:pPr algn="l" fontAlgn="base"/>
            <a:r>
              <a:rPr lang="en-GB" sz="1400" b="0" i="0" dirty="0">
                <a:solidFill>
                  <a:srgbClr val="313537"/>
                </a:solidFill>
                <a:effectLst/>
                <a:latin typeface="Inter"/>
              </a:rPr>
              <a:t>The leader of the majority opposition party in the House of Commons, currently the Labour Party, appoints senior politicians to shadow, post for post, the Cabinet itself. These shadow ministers will take the lead in parliamentary debates relating to their role and in developing party policy. Cabinet minister and their shadow specialise in a certain area, e.g. Health and Social Care.</a:t>
            </a:r>
          </a:p>
          <a:p>
            <a:endParaRPr lang="en-GB" sz="1400" dirty="0"/>
          </a:p>
        </p:txBody>
      </p:sp>
      <p:sp>
        <p:nvSpPr>
          <p:cNvPr id="4" name="Slide Number Placeholder 3"/>
          <p:cNvSpPr>
            <a:spLocks noGrp="1"/>
          </p:cNvSpPr>
          <p:nvPr>
            <p:ph type="sldNum" sz="quarter" idx="5"/>
          </p:nvPr>
        </p:nvSpPr>
        <p:spPr/>
        <p:txBody>
          <a:bodyPr/>
          <a:lstStyle/>
          <a:p>
            <a:fld id="{C0183DB1-5E36-4572-977F-9E7B96422345}" type="slidenum">
              <a:rPr lang="en-GB" smtClean="0"/>
              <a:t>7</a:t>
            </a:fld>
            <a:endParaRPr lang="en-GB"/>
          </a:p>
        </p:txBody>
      </p:sp>
    </p:spTree>
    <p:extLst>
      <p:ext uri="{BB962C8B-B14F-4D97-AF65-F5344CB8AC3E}">
        <p14:creationId xmlns:p14="http://schemas.microsoft.com/office/powerpoint/2010/main" val="1543842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Crown discharges most of its functions through ministers. A Minister of the Crown is a member or supporter of the party in power who holds political office in the government. They are appointed by the Crown on the advice of the Prime Minister. By convention ministers must be Members of Parliament (either House of Commons or House of Lords).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is an upper limit on the number of ministers who can be members of the House of Commons (95) and on the number of ministers who can receive a salary (109). The limits aim to reduce the influence the executive has over Parliament, the thinking being that otherwise the executive could “buy” support from MPs by offering jobs as ministers.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are several grades of minister:</a:t>
            </a:r>
          </a:p>
          <a:p>
            <a:pPr algn="l" fontAlgn="base"/>
            <a:r>
              <a:rPr lang="en-GB" b="0" i="0" dirty="0">
                <a:solidFill>
                  <a:srgbClr val="313537"/>
                </a:solidFill>
                <a:effectLst/>
                <a:latin typeface="Inter"/>
              </a:rPr>
              <a:t>Cabinet</a:t>
            </a:r>
          </a:p>
          <a:p>
            <a:pPr algn="l" fontAlgn="base"/>
            <a:r>
              <a:rPr lang="en-GB" b="0" i="0" dirty="0">
                <a:solidFill>
                  <a:srgbClr val="313537"/>
                </a:solidFill>
                <a:effectLst/>
                <a:latin typeface="Inter"/>
              </a:rPr>
              <a:t>Secretaries of State</a:t>
            </a:r>
          </a:p>
          <a:p>
            <a:pPr algn="l" fontAlgn="base"/>
            <a:r>
              <a:rPr lang="en-GB" b="0" i="0" dirty="0">
                <a:solidFill>
                  <a:srgbClr val="313537"/>
                </a:solidFill>
                <a:effectLst/>
                <a:latin typeface="Inter"/>
              </a:rPr>
              <a:t>Parliamentary Undersecretaries of State</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8</a:t>
            </a:fld>
            <a:endParaRPr lang="en-GB"/>
          </a:p>
        </p:txBody>
      </p:sp>
    </p:spTree>
    <p:extLst>
      <p:ext uri="{BB962C8B-B14F-4D97-AF65-F5344CB8AC3E}">
        <p14:creationId xmlns:p14="http://schemas.microsoft.com/office/powerpoint/2010/main" val="2616420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48BED9-5013-35D2-E2D1-24FB8866CA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2ED48F-24D9-9D2E-E705-52E411BD1F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7A3ED8-A40C-30C0-BBB5-A173CFA44507}"/>
              </a:ext>
            </a:extLst>
          </p:cNvPr>
          <p:cNvSpPr>
            <a:spLocks noGrp="1"/>
          </p:cNvSpPr>
          <p:nvPr>
            <p:ph type="body" idx="1"/>
          </p:nvPr>
        </p:nvSpPr>
        <p:spPr/>
        <p:txBody>
          <a:bodyPr/>
          <a:lstStyle/>
          <a:p>
            <a:r>
              <a:rPr lang="en-GB" dirty="0"/>
              <a:t>A: 3</a:t>
            </a:r>
          </a:p>
          <a:p>
            <a:r>
              <a:rPr lang="en-GB" dirty="0"/>
              <a:t>B: 1</a:t>
            </a:r>
          </a:p>
          <a:p>
            <a:r>
              <a:rPr lang="en-GB" dirty="0"/>
              <a:t>C: 2</a:t>
            </a:r>
          </a:p>
          <a:p>
            <a:endParaRPr lang="en-GB" dirty="0"/>
          </a:p>
          <a:p>
            <a:pPr fontAlgn="base" latinLnBrk="0"/>
            <a:r>
              <a:rPr lang="en-GB" b="0" dirty="0">
                <a:effectLst/>
                <a:latin typeface="merriweather" panose="020F0502020204030204" pitchFamily="34" charset="0"/>
              </a:rPr>
              <a:t>Secretaries of State will be assisted by Ministers of State and Parliamentary Undersecretaries of State. In a department headed by a Minister of State, the minister will be assisted by Parliamentary Undersecretaries of State. Ministers of all ranks are assisted by Parliamentary Private Secretaries. These are MPs or Lords who are not paid an additional salary for this work.</a:t>
            </a:r>
          </a:p>
          <a:p>
            <a:pPr algn="l" fontAlgn="base" latinLnBrk="0"/>
            <a:br>
              <a:rPr lang="en-GB" b="1" i="0" dirty="0">
                <a:solidFill>
                  <a:srgbClr val="313537"/>
                </a:solidFill>
                <a:effectLst/>
                <a:latin typeface="var(--font-family-head)"/>
              </a:rPr>
            </a:br>
            <a:endParaRPr lang="en-GB" b="1" i="0" dirty="0">
              <a:solidFill>
                <a:srgbClr val="313537"/>
              </a:solidFill>
              <a:effectLst/>
              <a:latin typeface="var(--font-family-head)"/>
            </a:endParaRPr>
          </a:p>
          <a:p>
            <a:endParaRPr lang="en-GB" dirty="0"/>
          </a:p>
        </p:txBody>
      </p:sp>
      <p:sp>
        <p:nvSpPr>
          <p:cNvPr id="4" name="Slide Number Placeholder 3">
            <a:extLst>
              <a:ext uri="{FF2B5EF4-FFF2-40B4-BE49-F238E27FC236}">
                <a16:creationId xmlns:a16="http://schemas.microsoft.com/office/drawing/2014/main" id="{06CEA0FE-4B9A-40B7-69D1-39F87B5419C9}"/>
              </a:ext>
            </a:extLst>
          </p:cNvPr>
          <p:cNvSpPr>
            <a:spLocks noGrp="1"/>
          </p:cNvSpPr>
          <p:nvPr>
            <p:ph type="sldNum" sz="quarter" idx="5"/>
          </p:nvPr>
        </p:nvSpPr>
        <p:spPr/>
        <p:txBody>
          <a:bodyPr/>
          <a:lstStyle/>
          <a:p>
            <a:fld id="{D71B926A-84F5-44E8-A89D-853643022453}" type="slidenum">
              <a:rPr lang="en-GB" smtClean="0"/>
              <a:t>9</a:t>
            </a:fld>
            <a:endParaRPr lang="en-GB"/>
          </a:p>
        </p:txBody>
      </p:sp>
    </p:spTree>
    <p:extLst>
      <p:ext uri="{BB962C8B-B14F-4D97-AF65-F5344CB8AC3E}">
        <p14:creationId xmlns:p14="http://schemas.microsoft.com/office/powerpoint/2010/main" val="457639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Prime Minister may wish to appoint a minister from outside Parliament; in such a case he or she will usually recommend that that person be given a life peerage in order that their functions can be fulfilled.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Prime Minister appoints ministers for political reasons. Although ministers are Crown servants, they clearly are not civil servants. They can remain in office for the duration of the government, but, during the lifetime of the government, there may be a number of reshuffles. The Prime Minister also has power by an Order in Council to reorganise the functions of the various ministers.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Prime Minister can actually change the format of the department itself. The structure and organisation of government departments is thus constantly evolving to reflect the needs and priorities of the state. For many years, issues relating to farming and food production were the responsibility of the Ministry of Agriculture, Fisheries and Food (MAFF). Following successive food safety scandals, MAFF was replaced by the Department for Environment, Food and Rural Affairs. New departments have been created, such as the Department of Digital, Culture, Media and Sport, and the Department for Exiting the European Union.</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10</a:t>
            </a:fld>
            <a:endParaRPr lang="en-GB"/>
          </a:p>
        </p:txBody>
      </p:sp>
    </p:spTree>
    <p:extLst>
      <p:ext uri="{BB962C8B-B14F-4D97-AF65-F5344CB8AC3E}">
        <p14:creationId xmlns:p14="http://schemas.microsoft.com/office/powerpoint/2010/main" val="308108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day-to-day functions of departments are exercised by civil servants.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These are government staff employed in a civil capacity. Judges are employed by the government, but their independence is protected, and they are not civil servants. Civil servants include administrative, professional, technical and public officials.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Senior civil servants advise ministers on policy options, provide them with information (which will be used when there are questions in Parliament) and brief them on how to deal with the media.</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civil service is designed to be politically neutral, and its personnel does not change when the government changes. </a:t>
            </a:r>
            <a:r>
              <a:rPr lang="en-GB" b="1" i="0" dirty="0">
                <a:solidFill>
                  <a:srgbClr val="313537"/>
                </a:solidFill>
                <a:effectLst/>
                <a:latin typeface="var(--font-family-body)"/>
              </a:rPr>
              <a:t>Positive neutrality</a:t>
            </a:r>
            <a:r>
              <a:rPr lang="en-GB" b="0" i="0" dirty="0">
                <a:solidFill>
                  <a:srgbClr val="313537"/>
                </a:solidFill>
                <a:effectLst/>
                <a:latin typeface="Inter"/>
              </a:rPr>
              <a:t> is an important underlying principle of the civil service.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Civil servants have a sometimes difficult balancing act between giving support to ministers and still providing independent advice. The effectiveness of a government department is strongly influenced by the degree of trust between individual ministers and their civil servants.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Civil servants occupy an unusual legal position. They are officers of the Crown, governed primarily by Orders in Council made by prerogative powers and by regulations issued by the Civil Service Department.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Crown may be vicariously responsible for their conduct under the </a:t>
            </a:r>
            <a:r>
              <a:rPr lang="en-GB" b="1" i="0" dirty="0">
                <a:solidFill>
                  <a:srgbClr val="313537"/>
                </a:solidFill>
                <a:effectLst/>
                <a:latin typeface="var(--font-family-body)"/>
              </a:rPr>
              <a:t>Crown Proceedings Act 1947</a:t>
            </a:r>
            <a:r>
              <a:rPr lang="en-GB" b="0" i="0" dirty="0">
                <a:solidFill>
                  <a:srgbClr val="313537"/>
                </a:solidFill>
                <a:effectLst/>
                <a:latin typeface="Inter"/>
              </a:rPr>
              <a:t>. It is the minister who is sued, not the civil servant. In theory, the Minister for the Civil Service (who is the Prime Minister) controls the day-to-day conduct of the service, although in practice much of the administration is performed by the Civil Service Department.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Under the Constitutional Reform and Governance Act 2010 </a:t>
            </a:r>
            <a:r>
              <a:rPr lang="en-GB" b="1" i="0" dirty="0">
                <a:solidFill>
                  <a:srgbClr val="313537"/>
                </a:solidFill>
                <a:effectLst/>
                <a:latin typeface="var(--font-family-body)"/>
              </a:rPr>
              <a:t>(CRGA 2010)</a:t>
            </a:r>
            <a:r>
              <a:rPr lang="en-GB" b="0" i="0" dirty="0">
                <a:solidFill>
                  <a:srgbClr val="313537"/>
                </a:solidFill>
                <a:effectLst/>
                <a:latin typeface="Inter"/>
              </a:rPr>
              <a:t> the Minister for the Civil Service is responsible under </a:t>
            </a:r>
            <a:r>
              <a:rPr lang="en-GB" b="1" i="0" dirty="0">
                <a:solidFill>
                  <a:srgbClr val="313537"/>
                </a:solidFill>
                <a:effectLst/>
                <a:latin typeface="var(--font-family-body)"/>
              </a:rPr>
              <a:t>CRGA 2010</a:t>
            </a:r>
            <a:r>
              <a:rPr lang="en-GB" b="0" i="0" dirty="0">
                <a:solidFill>
                  <a:srgbClr val="313537"/>
                </a:solidFill>
                <a:effectLst/>
                <a:latin typeface="Inter"/>
              </a:rPr>
              <a:t> for creating a Civil Service Code, Diplomatic Service Code and a Special Advisers’ Code.</a:t>
            </a: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11</a:t>
            </a:fld>
            <a:endParaRPr lang="en-GB"/>
          </a:p>
        </p:txBody>
      </p:sp>
    </p:spTree>
    <p:extLst>
      <p:ext uri="{BB962C8B-B14F-4D97-AF65-F5344CB8AC3E}">
        <p14:creationId xmlns:p14="http://schemas.microsoft.com/office/powerpoint/2010/main" val="1291058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Corporations: </a:t>
            </a:r>
          </a:p>
          <a:p>
            <a:endParaRPr lang="en-GB" dirty="0"/>
          </a:p>
          <a:p>
            <a:pPr fontAlgn="base"/>
            <a:r>
              <a:rPr lang="en-GB" dirty="0">
                <a:effectLst/>
                <a:latin typeface="var(--font-family-body)"/>
              </a:rPr>
              <a:t>Public corporations are bodies established by central government, but legally separate from it, set up to carry out a particular task or tasks. They are usually created by Act of Parliament, but sometimes other methods are used (e.g. Royal Charter to create the BBC). The idea is that the public corporation will be free from detailed government control, yet the government retains ultimate control in the public interest. There is no common structure for public corporations, and each one differs from the others. They all have separate legal personality. This enables the public corporation to sue and be sued in its own name and to make contracts and hold land It emphasises that the corporation is legally distinct from central government.</a:t>
            </a:r>
          </a:p>
          <a:p>
            <a:pPr fontAlgn="base"/>
            <a:br>
              <a:rPr lang="en-GB" b="1" dirty="0">
                <a:effectLst/>
                <a:latin typeface="var(--font-family-head)"/>
              </a:rPr>
            </a:br>
            <a:endParaRPr lang="en-GB" b="1" dirty="0">
              <a:effectLst/>
              <a:latin typeface="var(--font-family-head)"/>
            </a:endParaRPr>
          </a:p>
          <a:p>
            <a:r>
              <a:rPr lang="en-GB" dirty="0"/>
              <a:t>Executive Agency:</a:t>
            </a:r>
          </a:p>
          <a:p>
            <a:endParaRPr lang="en-GB" dirty="0"/>
          </a:p>
          <a:p>
            <a:pPr fontAlgn="base"/>
            <a:r>
              <a:rPr lang="en-GB" dirty="0">
                <a:effectLst/>
                <a:latin typeface="var(--font-family-body)"/>
              </a:rPr>
              <a:t>An executive agency is a public institution that delivers government services for the UK, as well as individually for Scotland, Wales and Northern Ireland. The policies that determine the functions of executive agencies are set by each of the departments that oversee and usually fund them; for example, Jobcentre Plus (an executive agency) is part of the Department for Work and Pensions. These agencies are normally headed by a chief executive, who is personally responsible for day-to-day operations and usually directly accountable to the responsible minister, who in turn is accountable to Parliament.</a:t>
            </a:r>
          </a:p>
          <a:p>
            <a:pPr algn="l" fontAlgn="base" latinLnBrk="0"/>
            <a:endParaRPr lang="en-GB" b="0" i="0" dirty="0">
              <a:solidFill>
                <a:srgbClr val="313537"/>
              </a:solidFill>
              <a:effectLst/>
              <a:latin typeface="var(--font-family-body)"/>
            </a:endParaRPr>
          </a:p>
          <a:p>
            <a:pPr algn="l" fontAlgn="base" latinLnBrk="0"/>
            <a:endParaRPr lang="en-GB" b="0" i="0" dirty="0">
              <a:solidFill>
                <a:srgbClr val="313537"/>
              </a:solidFill>
              <a:effectLst/>
              <a:latin typeface="var(--font-family-body)"/>
            </a:endParaRPr>
          </a:p>
          <a:p>
            <a:pPr algn="l" fontAlgn="base" latinLnBrk="0"/>
            <a:r>
              <a:rPr lang="en-GB" b="0" i="0" dirty="0">
                <a:solidFill>
                  <a:srgbClr val="313537"/>
                </a:solidFill>
                <a:effectLst/>
                <a:latin typeface="merriweather" pitchFamily="2" charset="77"/>
              </a:rPr>
              <a:t>A key political controversy in recent decades has been about what activity should be in public hands and what should be in the private sector. After the Second World War, the Labour government of 1945–1951 nationalised a range of key industries, including rail and energy. The trend over the last three decades has been towards privatisation. However, some privatised industries are important to the national economy (rail) or the welfare of private citizens (water and energy) to be left purely to private markets. How much control the government has or should have over such industries is an important question.</a:t>
            </a:r>
          </a:p>
          <a:p>
            <a:pPr algn="l" fontAlgn="base" latinLnBrk="0"/>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pPr algn="l" fontAlgn="base" latinLnBrk="0"/>
            <a:br>
              <a:rPr lang="en-GB" b="0" i="0" dirty="0">
                <a:solidFill>
                  <a:srgbClr val="313537"/>
                </a:solidFill>
                <a:effectLst/>
                <a:latin typeface="var(--font-family-body)"/>
              </a:rPr>
            </a:br>
            <a:endParaRPr lang="en-GB" b="0" i="0" dirty="0">
              <a:solidFill>
                <a:srgbClr val="313537"/>
              </a:solidFill>
              <a:effectLst/>
              <a:latin typeface="var(--font-family-body)"/>
            </a:endParaRP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12</a:t>
            </a:fld>
            <a:endParaRPr lang="en-GB"/>
          </a:p>
        </p:txBody>
      </p:sp>
    </p:spTree>
    <p:extLst>
      <p:ext uri="{BB962C8B-B14F-4D97-AF65-F5344CB8AC3E}">
        <p14:creationId xmlns:p14="http://schemas.microsoft.com/office/powerpoint/2010/main" val="1871502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BD2FBC-349D-1BC4-E57C-1A5981004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4BEBFD-DAC0-573F-3192-F66BEBDA93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8E5C97-279E-C2B3-7BA6-337EB32FA2A3}"/>
              </a:ext>
            </a:extLst>
          </p:cNvPr>
          <p:cNvSpPr>
            <a:spLocks noGrp="1"/>
          </p:cNvSpPr>
          <p:nvPr>
            <p:ph type="body" idx="1"/>
          </p:nvPr>
        </p:nvSpPr>
        <p:spPr/>
        <p:txBody>
          <a:bodyPr/>
          <a:lstStyle/>
          <a:p>
            <a:pPr algn="l" fontAlgn="base"/>
            <a:r>
              <a:rPr lang="en-GB" b="0" i="0" dirty="0">
                <a:solidFill>
                  <a:srgbClr val="313537"/>
                </a:solidFill>
                <a:effectLst/>
                <a:latin typeface="Inter"/>
              </a:rPr>
              <a:t>“The Crown” is the legal term which is used to refer to the monarch and their position and powers as head of state. It is not to be confused with a physical crown worn by a monarch (or indeed, the popular tv series!).</a:t>
            </a:r>
          </a:p>
          <a:p>
            <a:br>
              <a:rPr lang="en-GB" dirty="0"/>
            </a:br>
            <a:endParaRPr lang="en-GB" dirty="0"/>
          </a:p>
          <a:p>
            <a:r>
              <a:rPr lang="en-GB" b="1" dirty="0"/>
              <a:t>Judges: </a:t>
            </a:r>
            <a:r>
              <a:rPr lang="en-GB" b="0" i="0" dirty="0">
                <a:solidFill>
                  <a:srgbClr val="313537"/>
                </a:solidFill>
                <a:effectLst/>
                <a:latin typeface="Inter"/>
              </a:rPr>
              <a:t>Judges are formally appointed by the Crown, and the Crown is the prosecutor in criminal cases.</a:t>
            </a:r>
          </a:p>
          <a:p>
            <a:endParaRPr lang="en-GB" b="0" i="0" dirty="0">
              <a:solidFill>
                <a:srgbClr val="313537"/>
              </a:solidFill>
              <a:effectLst/>
              <a:latin typeface="Inter"/>
            </a:endParaRPr>
          </a:p>
          <a:p>
            <a:r>
              <a:rPr lang="en-GB" b="1" i="0" dirty="0">
                <a:solidFill>
                  <a:srgbClr val="313537"/>
                </a:solidFill>
                <a:effectLst/>
                <a:latin typeface="Inter"/>
              </a:rPr>
              <a:t>Government: </a:t>
            </a:r>
            <a:r>
              <a:rPr lang="en-GB" b="0" i="0" dirty="0">
                <a:solidFill>
                  <a:srgbClr val="313537"/>
                </a:solidFill>
                <a:effectLst/>
                <a:latin typeface="Inter"/>
              </a:rPr>
              <a:t>Government ministers are ministers of the Crown.</a:t>
            </a:r>
          </a:p>
          <a:p>
            <a:endParaRPr lang="en-GB" b="0" i="0" dirty="0">
              <a:solidFill>
                <a:srgbClr val="313537"/>
              </a:solidFill>
              <a:effectLst/>
              <a:latin typeface="Inter"/>
            </a:endParaRPr>
          </a:p>
          <a:p>
            <a:pPr algn="l" fontAlgn="base"/>
            <a:r>
              <a:rPr lang="en-GB" b="1" i="0" dirty="0">
                <a:solidFill>
                  <a:srgbClr val="313537"/>
                </a:solidFill>
                <a:effectLst/>
                <a:latin typeface="Inter"/>
              </a:rPr>
              <a:t>Legislature: </a:t>
            </a:r>
            <a:r>
              <a:rPr lang="en-GB" b="0" i="0" dirty="0">
                <a:solidFill>
                  <a:srgbClr val="313537"/>
                </a:solidFill>
                <a:effectLst/>
                <a:latin typeface="Inter"/>
              </a:rPr>
              <a:t>T</a:t>
            </a:r>
            <a:r>
              <a:rPr lang="en-GB" b="0" i="0" dirty="0">
                <a:solidFill>
                  <a:srgbClr val="313537"/>
                </a:solidFill>
                <a:effectLst/>
                <a:latin typeface="var(--font-family-head)"/>
              </a:rPr>
              <a:t>he legislature is the Queen in Parliament (which is why a valid Act of Parliament requires Royal Assent as well as the consent of the House of Commons and House of Lords).</a:t>
            </a:r>
          </a:p>
          <a:p>
            <a:endParaRPr lang="en-GB" b="1" dirty="0"/>
          </a:p>
        </p:txBody>
      </p:sp>
      <p:sp>
        <p:nvSpPr>
          <p:cNvPr id="4" name="Slide Number Placeholder 3">
            <a:extLst>
              <a:ext uri="{FF2B5EF4-FFF2-40B4-BE49-F238E27FC236}">
                <a16:creationId xmlns:a16="http://schemas.microsoft.com/office/drawing/2014/main" id="{EFDA8F6D-4578-D86E-5831-59BC81245421}"/>
              </a:ext>
            </a:extLst>
          </p:cNvPr>
          <p:cNvSpPr>
            <a:spLocks noGrp="1"/>
          </p:cNvSpPr>
          <p:nvPr>
            <p:ph type="sldNum" sz="quarter" idx="5"/>
          </p:nvPr>
        </p:nvSpPr>
        <p:spPr/>
        <p:txBody>
          <a:bodyPr/>
          <a:lstStyle/>
          <a:p>
            <a:fld id="{D71B926A-84F5-44E8-A89D-853643022453}" type="slidenum">
              <a:rPr lang="en-GB" smtClean="0"/>
              <a:t>13</a:t>
            </a:fld>
            <a:endParaRPr lang="en-GB"/>
          </a:p>
        </p:txBody>
      </p:sp>
    </p:spTree>
    <p:extLst>
      <p:ext uri="{BB962C8B-B14F-4D97-AF65-F5344CB8AC3E}">
        <p14:creationId xmlns:p14="http://schemas.microsoft.com/office/powerpoint/2010/main" val="27094320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he Royal Prerogative, or “prerogative powers”, are the residual powers of the Crown. Historically, these were personal powers of the monarch, but over time, the exercise of most prerogative powers has transferred from the monarch to the Ministers of the Crown (that is, the government).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Historically, the monarch had extensive personal power. This power derived from the prerogative, rather than from statute: it was power vested in the monarch as ruler, and had its roots in the common law. Over time, the prerogative power of the monarch has been curtailed as Parliament and the executive have grown in importance.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Prerogative powers are residual. No new prerogative powers can be created.</a:t>
            </a:r>
          </a:p>
          <a:p>
            <a:pPr algn="l" fontAlgn="base"/>
            <a:endParaRPr lang="en-GB" b="0" i="0" dirty="0">
              <a:solidFill>
                <a:srgbClr val="313537"/>
              </a:solidFill>
              <a:effectLst/>
              <a:latin typeface="Inter"/>
            </a:endParaRPr>
          </a:p>
          <a:p>
            <a:pPr algn="l" fontAlgn="base"/>
            <a:r>
              <a:rPr lang="en-GB" b="1" i="0" dirty="0">
                <a:solidFill>
                  <a:srgbClr val="313537"/>
                </a:solidFill>
                <a:effectLst/>
                <a:latin typeface="Inter"/>
              </a:rPr>
              <a:t>Legislative: </a:t>
            </a:r>
            <a:r>
              <a:rPr lang="en-GB" b="0" i="0" dirty="0">
                <a:solidFill>
                  <a:srgbClr val="313537"/>
                </a:solidFill>
                <a:effectLst/>
                <a:latin typeface="Inter"/>
              </a:rPr>
              <a:t>The right to summon, prorogue (suspend) and dissolve Parliament is a prerogative power, though the dissolution of Parliament is now circumscribed by the</a:t>
            </a:r>
            <a:r>
              <a:rPr lang="en-GB" b="1" i="0" dirty="0">
                <a:solidFill>
                  <a:srgbClr val="313537"/>
                </a:solidFill>
                <a:effectLst/>
                <a:latin typeface="Inter"/>
              </a:rPr>
              <a:t> Fixed-Term Parliaments Act 2011 </a:t>
            </a:r>
            <a:r>
              <a:rPr lang="en-GB" b="0" i="0" dirty="0">
                <a:solidFill>
                  <a:srgbClr val="313537"/>
                </a:solidFill>
                <a:effectLst/>
                <a:latin typeface="Inter"/>
              </a:rPr>
              <a:t>(see 6.2.2.2). Note also</a:t>
            </a:r>
            <a:r>
              <a:rPr lang="en-GB" b="1" i="1" dirty="0">
                <a:solidFill>
                  <a:srgbClr val="313537"/>
                </a:solidFill>
                <a:effectLst/>
                <a:latin typeface="var(--font-family-body)"/>
              </a:rPr>
              <a:t> R (on the application of Miller) v The Prime Minister; Cherry and Others v Advocate General for Scotland [2019]</a:t>
            </a:r>
            <a:r>
              <a:rPr lang="en-GB" b="0" i="1" dirty="0">
                <a:solidFill>
                  <a:srgbClr val="313537"/>
                </a:solidFill>
                <a:effectLst/>
                <a:latin typeface="Inter"/>
              </a:rPr>
              <a:t> </a:t>
            </a:r>
            <a:r>
              <a:rPr lang="en-GB" b="0" i="0" dirty="0">
                <a:solidFill>
                  <a:srgbClr val="313537"/>
                </a:solidFill>
                <a:effectLst/>
                <a:latin typeface="Inter"/>
              </a:rPr>
              <a:t>where the Supreme Court limited the Prime Minister’s power to prorogue Parliament on the grounds of parliamentary sovereignty. The monarch grants Royal Assent to legislation under prerogative powers, and there is prerogative power to legislate by Order in Council.</a:t>
            </a:r>
          </a:p>
          <a:p>
            <a:pPr algn="l" fontAlgn="base"/>
            <a:endParaRPr lang="en-GB" b="0" i="0" dirty="0">
              <a:solidFill>
                <a:srgbClr val="313537"/>
              </a:solidFill>
              <a:effectLst/>
              <a:latin typeface="Inter"/>
            </a:endParaRPr>
          </a:p>
          <a:p>
            <a:pPr algn="l" fontAlgn="base"/>
            <a:r>
              <a:rPr lang="en-GB" b="1" i="0" dirty="0">
                <a:solidFill>
                  <a:srgbClr val="313537"/>
                </a:solidFill>
                <a:effectLst/>
                <a:latin typeface="Inter"/>
              </a:rPr>
              <a:t>Executive</a:t>
            </a:r>
            <a:r>
              <a:rPr lang="en-GB" b="0" i="0" dirty="0">
                <a:solidFill>
                  <a:srgbClr val="313537"/>
                </a:solidFill>
                <a:effectLst/>
                <a:latin typeface="Inter"/>
              </a:rPr>
              <a:t>: The appointment and dismissal of the Prime Minister and Cabinet are prerogative powers of the Crown. So too is the conferring of honours, including peerages. The Crown has a residual prerogative power to take emergency action at times of emergency, though much of this is now regulated by the </a:t>
            </a:r>
            <a:r>
              <a:rPr lang="en-GB" b="1" i="0" dirty="0">
                <a:solidFill>
                  <a:srgbClr val="313537"/>
                </a:solidFill>
                <a:effectLst/>
                <a:latin typeface="var(--font-family-body)"/>
              </a:rPr>
              <a:t>Emergency Powers Act 1964</a:t>
            </a:r>
            <a:r>
              <a:rPr lang="en-GB" b="0" i="0" dirty="0">
                <a:solidFill>
                  <a:srgbClr val="313537"/>
                </a:solidFill>
                <a:effectLst/>
                <a:latin typeface="Inter"/>
              </a:rPr>
              <a:t> and </a:t>
            </a:r>
            <a:r>
              <a:rPr lang="en-GB" b="1" i="0" dirty="0">
                <a:solidFill>
                  <a:srgbClr val="313537"/>
                </a:solidFill>
                <a:effectLst/>
                <a:latin typeface="var(--font-family-body)"/>
              </a:rPr>
              <a:t>Civil Contingencies Act 2004.</a:t>
            </a:r>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Significant powers in relation to the conduct of foreign affairs derive from the prerogative. The declaration of war; the deployment of the armed forces; and the ratification of international treaties are all prerogative powers. The grant or refusal of a passport is a prerogative power.</a:t>
            </a:r>
          </a:p>
          <a:p>
            <a:pPr algn="l" fontAlgn="base"/>
            <a:endParaRPr lang="en-GB" b="0" i="0" dirty="0">
              <a:solidFill>
                <a:srgbClr val="313537"/>
              </a:solidFill>
              <a:effectLst/>
              <a:latin typeface="Inter"/>
            </a:endParaRPr>
          </a:p>
          <a:p>
            <a:pPr algn="l" fontAlgn="base"/>
            <a:r>
              <a:rPr lang="en-GB" b="1" i="0" dirty="0">
                <a:solidFill>
                  <a:srgbClr val="313537"/>
                </a:solidFill>
                <a:effectLst/>
                <a:latin typeface="Inter"/>
              </a:rPr>
              <a:t>Judicial: </a:t>
            </a:r>
            <a:r>
              <a:rPr lang="en-GB" b="0" i="0" dirty="0">
                <a:solidFill>
                  <a:srgbClr val="313537"/>
                </a:solidFill>
                <a:effectLst/>
                <a:latin typeface="Inter"/>
              </a:rPr>
              <a:t>The legal system operates in the name of the Crown. Criminal cases are named R (Regina–Queen) v [Defendant’s name]. Historically, the appointment of judges was in the personal gift of the monarch but, over time, the exercise of this prerogative power passed to the Prime Minister and the Lord Chancellor. Under the </a:t>
            </a:r>
            <a:r>
              <a:rPr lang="en-GB" b="1" i="0" dirty="0">
                <a:solidFill>
                  <a:srgbClr val="313537"/>
                </a:solidFill>
                <a:effectLst/>
                <a:latin typeface="var(--font-family-body)"/>
              </a:rPr>
              <a:t>Constitutional Reform Act 2005</a:t>
            </a:r>
            <a:r>
              <a:rPr lang="en-GB" b="0" i="0" dirty="0">
                <a:solidFill>
                  <a:srgbClr val="313537"/>
                </a:solidFill>
                <a:effectLst/>
                <a:latin typeface="Inter"/>
              </a:rPr>
              <a:t>, the Judicial Appointments Commission now makes recommendations regarding the appointment of senior judges, although the actual power of appointment is still exercised on behalf of the Queen by the Prime Minister or the Lord Chancellor.</a:t>
            </a:r>
          </a:p>
          <a:p>
            <a:pPr algn="l" fontAlgn="base"/>
            <a:br>
              <a:rPr lang="en-GB" b="0" i="0" dirty="0">
                <a:solidFill>
                  <a:srgbClr val="313537"/>
                </a:solidFill>
                <a:effectLst/>
                <a:latin typeface="Inter"/>
              </a:rPr>
            </a:br>
            <a:endParaRPr lang="en-GB" b="0" i="0" dirty="0">
              <a:solidFill>
                <a:srgbClr val="313537"/>
              </a:solidFill>
              <a:effectLst/>
              <a:latin typeface="Inter"/>
            </a:endParaRPr>
          </a:p>
          <a:p>
            <a:pPr algn="l" fontAlgn="base"/>
            <a:r>
              <a:rPr lang="en-GB" b="0" i="0" dirty="0">
                <a:solidFill>
                  <a:srgbClr val="313537"/>
                </a:solidFill>
                <a:effectLst/>
                <a:latin typeface="Inter"/>
              </a:rPr>
              <a:t>The Royal Prerogative of mercy allows the granting of a pardon for criminal offences. Pardons are usually granted only where the person is subsequently found to be innocent of the offences.</a:t>
            </a:r>
          </a:p>
          <a:p>
            <a:pPr algn="l" fontAlgn="base"/>
            <a:br>
              <a:rPr lang="en-GB" b="0" i="0" dirty="0">
                <a:solidFill>
                  <a:srgbClr val="313537"/>
                </a:solidFill>
                <a:effectLst/>
                <a:latin typeface="Inter"/>
              </a:rPr>
            </a:br>
            <a:endParaRPr lang="en-GB" b="0" i="0" dirty="0">
              <a:solidFill>
                <a:srgbClr val="313537"/>
              </a:solidFill>
              <a:effectLst/>
              <a:latin typeface="Inter"/>
            </a:endParaRPr>
          </a:p>
          <a:p>
            <a:pPr algn="l" fontAlgn="base"/>
            <a:r>
              <a:rPr lang="en-GB" b="0" i="0" dirty="0">
                <a:solidFill>
                  <a:srgbClr val="313537"/>
                </a:solidFill>
                <a:effectLst/>
                <a:latin typeface="Inter"/>
              </a:rPr>
              <a:t>The Crown historically had immunity from legal proceedings. This has been limited by statute, especially the </a:t>
            </a:r>
            <a:r>
              <a:rPr lang="en-GB" b="1" i="0" dirty="0">
                <a:solidFill>
                  <a:srgbClr val="313537"/>
                </a:solidFill>
                <a:effectLst/>
                <a:latin typeface="var(--font-family-body)"/>
              </a:rPr>
              <a:t>Crown Proceeding Act 1947</a:t>
            </a:r>
            <a:r>
              <a:rPr lang="en-GB" b="0" i="0" dirty="0">
                <a:solidFill>
                  <a:srgbClr val="313537"/>
                </a:solidFill>
                <a:effectLst/>
                <a:latin typeface="Inter"/>
              </a:rPr>
              <a:t>, but some immunities remain. The monarch is immune from prosecution.</a:t>
            </a:r>
          </a:p>
          <a:p>
            <a:pPr algn="l" fontAlgn="base"/>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latinLnBrk="0"/>
            <a:r>
              <a:rPr lang="en-GB" b="1" i="0" dirty="0">
                <a:solidFill>
                  <a:srgbClr val="313537"/>
                </a:solidFill>
                <a:effectLst/>
                <a:latin typeface="var(--font-family-head)"/>
              </a:rPr>
              <a:t>The exercise of the prerogative</a:t>
            </a:r>
          </a:p>
          <a:p>
            <a:pPr algn="l" fontAlgn="base" latinLnBrk="0"/>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Historically, prerogative powers belonged to the monarch personally. Most prerogatives, however, have been transferred to government ministers, so that, for example, it is the Secretary of State for Justice who exercises the prerogative of mercy, and the government which decides whether to ratify treaties. While this has changed over time, the monarch does retain some personal prerogative powers. Royal Assent is exercised by the monarch personally, as is the appointment and dismissal of the Prime Minister and Cabinet and the summoning, proroguing and dissolution of Parliament. However, while the monarch retains these powers personally, in practice they are heavily circumscribed by convention. There is, for example, a clearly established convention that the monarch will not refuse the Royal Assent to legislation passed by the House of Commons and House of Lords (see 6.3.4.5).; the conventions regarding the appointment of the Prime Minister are discussed at 5.3.4.</a:t>
            </a:r>
          </a:p>
          <a:p>
            <a:pPr algn="l" fontAlgn="base"/>
            <a:endParaRPr lang="en-GB" b="0" i="0" dirty="0">
              <a:solidFill>
                <a:srgbClr val="313537"/>
              </a:solidFill>
              <a:effectLst/>
              <a:latin typeface="Inter"/>
            </a:endParaRPr>
          </a:p>
          <a:p>
            <a:pPr algn="l" fontAlgn="base"/>
            <a:endParaRPr lang="en-GB" b="1" i="0" dirty="0">
              <a:solidFill>
                <a:srgbClr val="313537"/>
              </a:solidFill>
              <a:effectLst/>
              <a:latin typeface="Inter"/>
            </a:endParaRPr>
          </a:p>
          <a:p>
            <a:pPr algn="l" fontAlgn="base"/>
            <a:endParaRPr lang="en-GB" b="1"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14</a:t>
            </a:fld>
            <a:endParaRPr lang="en-GB"/>
          </a:p>
        </p:txBody>
      </p:sp>
    </p:spTree>
    <p:extLst>
      <p:ext uri="{BB962C8B-B14F-4D97-AF65-F5344CB8AC3E}">
        <p14:creationId xmlns:p14="http://schemas.microsoft.com/office/powerpoint/2010/main" val="2528313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1" i="0" dirty="0">
                <a:solidFill>
                  <a:srgbClr val="313537"/>
                </a:solidFill>
                <a:effectLst/>
                <a:latin typeface="var(--font-family-head)"/>
              </a:rPr>
              <a:t> Prerogative and statute</a:t>
            </a:r>
          </a:p>
          <a:p>
            <a:pPr algn="l" fontAlgn="base" latinLnBrk="0"/>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Prerogative powers are derived from common law, and like other common law, may </a:t>
            </a:r>
          </a:p>
          <a:p>
            <a:pPr algn="l" fontAlgn="base" latinLnBrk="0"/>
            <a:r>
              <a:rPr lang="en-GB" b="0" i="0" dirty="0">
                <a:solidFill>
                  <a:srgbClr val="313537"/>
                </a:solidFill>
                <a:effectLst/>
                <a:latin typeface="merriweather" pitchFamily="2" charset="77"/>
              </a:rPr>
              <a:t>ultimately be displaced by statute. Where a prerogative power and a statute overlap or conflict, the statutory power will prevail, in recognition of the doctrine of parliamentary supremacy.</a:t>
            </a:r>
          </a:p>
          <a:p>
            <a:pPr algn="l" fontAlgn="base" latinLnBrk="0"/>
            <a:endParaRPr lang="en-GB" b="0" i="0" dirty="0">
              <a:solidFill>
                <a:srgbClr val="313537"/>
              </a:solidFill>
              <a:effectLst/>
              <a:latin typeface="merriweather" pitchFamily="2" charset="77"/>
            </a:endParaRPr>
          </a:p>
          <a:p>
            <a:pPr algn="l" fontAlgn="base" latinLnBrk="0"/>
            <a:r>
              <a:rPr lang="en-GB" b="1" i="1" dirty="0">
                <a:solidFill>
                  <a:srgbClr val="313537"/>
                </a:solidFill>
                <a:effectLst/>
                <a:latin typeface="var(--font-family-body)"/>
              </a:rPr>
              <a:t>Attorney-General v De Keyser’s Royal Hotel [1920] </a:t>
            </a:r>
            <a:r>
              <a:rPr lang="en-GB" b="0" i="0" dirty="0">
                <a:solidFill>
                  <a:srgbClr val="313537"/>
                </a:solidFill>
                <a:effectLst/>
                <a:latin typeface="merriweather" pitchFamily="2" charset="77"/>
              </a:rPr>
              <a:t>concerned events during the First World War. The Crown requisitioned De Keyser’s hotel as headquarters for the Royal Flying Corps under the</a:t>
            </a:r>
            <a:r>
              <a:rPr lang="en-GB" b="1" i="0" dirty="0">
                <a:solidFill>
                  <a:srgbClr val="313537"/>
                </a:solidFill>
                <a:effectLst/>
                <a:latin typeface="var(--font-family-body)"/>
              </a:rPr>
              <a:t> Defence of the Realm Act 1914</a:t>
            </a:r>
            <a:r>
              <a:rPr lang="en-GB" b="0" i="0" dirty="0">
                <a:solidFill>
                  <a:srgbClr val="313537"/>
                </a:solidFill>
                <a:effectLst/>
                <a:latin typeface="merriweather" pitchFamily="2" charset="77"/>
              </a:rPr>
              <a:t>. De Keyser disputed the amount of compensation payable. The Crown then claimed that the requisition had been under the Royal Prerogative and no compensation was payable. The House of Lords held that the statute had limited the prerogative, and that the government could only act in accordance with the statutory provisions; compensation was payable.</a:t>
            </a:r>
          </a:p>
          <a:p>
            <a:pPr algn="l" fontAlgn="base" latinLnBrk="0"/>
            <a:endParaRPr lang="en-GB" b="0" i="0" dirty="0">
              <a:solidFill>
                <a:srgbClr val="313537"/>
              </a:solidFill>
              <a:effectLst/>
              <a:latin typeface="merriweather" pitchFamily="2" charset="77"/>
            </a:endParaRPr>
          </a:p>
          <a:p>
            <a:pPr algn="l" fontAlgn="base" latinLnBrk="0"/>
            <a:r>
              <a:rPr lang="en-GB" b="1" i="0" dirty="0">
                <a:solidFill>
                  <a:srgbClr val="313537"/>
                </a:solidFill>
                <a:effectLst/>
                <a:latin typeface="var(--font-family-head)"/>
              </a:rPr>
              <a:t>Legal control of the prerogative</a:t>
            </a:r>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The prerogative grants the executive highly discretionary and extensive powers which have potentially wide- reaching consequences for individuals. Scrutiny and control of prerogative powers is thus extremely important. The executive’s use of prerogative powers is of course subject to parliamentary scrutiny (see 7.4), but judicial control of the prerogative through judicial review has become increasingly important.</a:t>
            </a:r>
          </a:p>
          <a:p>
            <a:pPr algn="l" fontAlgn="base" latinLnBrk="0"/>
            <a:r>
              <a:rPr lang="en-GB" b="0" i="0" dirty="0">
                <a:solidFill>
                  <a:srgbClr val="313537"/>
                </a:solidFill>
                <a:effectLst/>
                <a:latin typeface="merriweather" pitchFamily="2" charset="77"/>
              </a:rPr>
              <a:t>Historically, courts took a very restrictive approach to judicial review of prerogative powers, confining themselves to ascertaining whether a prerogative power existed and that it had not been exceeded. </a:t>
            </a:r>
          </a:p>
          <a:p>
            <a:pPr algn="l" fontAlgn="base" latinLnBrk="0"/>
            <a:endParaRPr lang="en-GB" b="0" i="0" dirty="0">
              <a:solidFill>
                <a:srgbClr val="313537"/>
              </a:solidFill>
              <a:effectLst/>
              <a:latin typeface="merriweather" pitchFamily="2" charset="77"/>
            </a:endParaRPr>
          </a:p>
          <a:p>
            <a:pPr algn="l" fontAlgn="base" latinLnBrk="0"/>
            <a:r>
              <a:rPr lang="en-GB" b="1" i="1" dirty="0">
                <a:solidFill>
                  <a:srgbClr val="313537"/>
                </a:solidFill>
                <a:effectLst/>
                <a:latin typeface="var(--font-family-body)"/>
              </a:rPr>
              <a:t>R (on the application of Miller) v The Prime Minister; Cherry and Others v Advocate General for Scotland [2019]</a:t>
            </a:r>
            <a:r>
              <a:rPr lang="en-GB" b="0" i="1" dirty="0">
                <a:solidFill>
                  <a:srgbClr val="313537"/>
                </a:solidFill>
                <a:effectLst/>
                <a:latin typeface="Inter"/>
              </a:rPr>
              <a:t> </a:t>
            </a:r>
            <a:r>
              <a:rPr lang="en-GB" b="0" i="0" dirty="0">
                <a:solidFill>
                  <a:srgbClr val="313537"/>
                </a:solidFill>
                <a:effectLst/>
                <a:latin typeface="Inter"/>
              </a:rPr>
              <a:t>the Supreme Court discussed the Prime Minister’s use of the Royal Prerogative to prorogue Parliament from between 9 and 12 September 2019 until 14 October 2019. Prorogation brings the current parliamentary session to an end and the new session, which usually begins a short time later, commences with a Queen’s Speech setting out the government’s proposed legislation. Crucially, Parliament does not meet during the period of prorogation and cannot debate or hold ministers to account. The timing of the prorogation, during the period leading up to the planned Brexit date of 31 October, and the unusual length were challenged in separate Scottish and English cases which 11 Supreme Court Justices considered together in a combined appeal.</a:t>
            </a:r>
          </a:p>
          <a:p>
            <a:pPr algn="l" fontAlgn="base" latinLnBrk="0"/>
            <a:endParaRPr lang="en-GB" b="0" i="0" dirty="0">
              <a:solidFill>
                <a:srgbClr val="313537"/>
              </a:solidFill>
              <a:effectLst/>
              <a:latin typeface="Inter"/>
            </a:endParaRPr>
          </a:p>
          <a:p>
            <a:pPr algn="l" fontAlgn="base"/>
            <a:r>
              <a:rPr lang="en-GB" b="0" i="0" dirty="0">
                <a:solidFill>
                  <a:srgbClr val="313537"/>
                </a:solidFill>
                <a:effectLst/>
                <a:latin typeface="Inter"/>
              </a:rPr>
              <a:t>The government argued that prorogation is not justiciable (subject to control by the courts) (as indeed Lord Roskill had suggested in </a:t>
            </a:r>
            <a:r>
              <a:rPr lang="en-GB" b="1" i="0" dirty="0">
                <a:solidFill>
                  <a:srgbClr val="313537"/>
                </a:solidFill>
                <a:effectLst/>
                <a:latin typeface="var(--font-family-body)"/>
              </a:rPr>
              <a:t>Council of Civil Service Unions</a:t>
            </a:r>
            <a:r>
              <a:rPr lang="en-GB" b="0" i="0" dirty="0">
                <a:solidFill>
                  <a:srgbClr val="313537"/>
                </a:solidFill>
                <a:effectLst/>
                <a:latin typeface="Inter"/>
              </a:rPr>
              <a:t>). However, the Supreme Court disagreed, unanimously holding that the prerogative power to prorogue was justiciable and that the exercise of the prorogation had been unlawful. The principles of parliamentary sovereignty and government accountability to Parliament underlay the decision:</a:t>
            </a:r>
          </a:p>
          <a:p>
            <a:pPr algn="l" fontAlgn="base"/>
            <a:r>
              <a:rPr lang="en-GB" b="0" i="0" dirty="0">
                <a:solidFill>
                  <a:srgbClr val="313537"/>
                </a:solidFill>
                <a:effectLst/>
                <a:latin typeface="Inter"/>
              </a:rPr>
              <a:t>“A decision to prorogue Parliament (or to advise the monarch to prorogue Parliament) will be unlawful if the prorogation has the effect of frustrating or preventing, without reasonable justification, the ability of Parliament to carry out its constitutional functions as a legislature and as the body responsible for the supervision of the executive. In such a situation, the court will intervene if the effect is sufficiently serious to justify such an exceptional course.”</a:t>
            </a:r>
          </a:p>
          <a:p>
            <a:pPr algn="l" fontAlgn="base" latinLnBrk="0"/>
            <a:endParaRPr lang="en-GB" b="0" i="0" dirty="0">
              <a:solidFill>
                <a:srgbClr val="313537"/>
              </a:solidFill>
              <a:effectLst/>
              <a:latin typeface="merriweather" pitchFamily="2" charset="77"/>
            </a:endParaRPr>
          </a:p>
          <a:p>
            <a:pPr algn="l" fontAlgn="base" latinLnBrk="0"/>
            <a:r>
              <a:rPr lang="en-GB" i="1" dirty="0">
                <a:effectLst/>
                <a:latin typeface="+mj-lt"/>
              </a:rPr>
              <a:t>Prime Minister and Others (Campaign for Nuclear Disarmament) [2002]</a:t>
            </a:r>
            <a:endParaRPr lang="en-GB" b="0" i="0" dirty="0">
              <a:solidFill>
                <a:srgbClr val="313537"/>
              </a:solidFill>
              <a:effectLst/>
              <a:latin typeface="merriweather" pitchFamily="2" charset="77"/>
            </a:endParaRPr>
          </a:p>
          <a:p>
            <a:pPr algn="l" fontAlgn="base" latinLnBrk="0"/>
            <a:endParaRPr lang="en-GB" b="0" i="0" dirty="0">
              <a:solidFill>
                <a:srgbClr val="313537"/>
              </a:solidFill>
              <a:effectLst/>
              <a:latin typeface="merriweather" pitchFamily="2" charset="77"/>
            </a:endParaRPr>
          </a:p>
          <a:p>
            <a:pPr algn="l" fontAlgn="base" latinLnBrk="0"/>
            <a:r>
              <a:rPr lang="en-GB" b="0" i="0" dirty="0">
                <a:solidFill>
                  <a:srgbClr val="313537"/>
                </a:solidFill>
                <a:effectLst/>
                <a:latin typeface="Inter"/>
              </a:rPr>
              <a:t>Some prerogative powers remain non-justiciable. For example, in</a:t>
            </a:r>
            <a:r>
              <a:rPr lang="en-GB" b="1" i="1" dirty="0">
                <a:solidFill>
                  <a:srgbClr val="313537"/>
                </a:solidFill>
                <a:effectLst/>
                <a:latin typeface="var(--font-family-body)"/>
              </a:rPr>
              <a:t> Prime Minister and Others (Campaign for Nuclear Disarmament) [2002] </a:t>
            </a:r>
            <a:r>
              <a:rPr lang="en-GB" b="0" i="0" dirty="0">
                <a:solidFill>
                  <a:srgbClr val="313537"/>
                </a:solidFill>
                <a:effectLst/>
                <a:latin typeface="Inter"/>
              </a:rPr>
              <a:t>CND campaigners, arrested for alleged public order offences, argued a defence based upon illegality under international law of the Iraq War, the subject of their demonstration. The Court of Appeal held the prime ministerial prerogative of declaring war to be non-justiciable as the UN law at issue was not part of English law and its interpretation was not necessary for the determination of rights in the action.</a:t>
            </a:r>
            <a:endParaRPr lang="en-GB" b="0" i="0" dirty="0">
              <a:solidFill>
                <a:srgbClr val="313537"/>
              </a:solidFill>
              <a:effectLst/>
              <a:latin typeface="merriweather" pitchFamily="2" charset="77"/>
            </a:endParaRPr>
          </a:p>
          <a:p>
            <a:pPr algn="l" fontAlgn="base" latinLnBrk="0"/>
            <a:endParaRPr lang="en-GB" b="0" i="0" dirty="0">
              <a:solidFill>
                <a:srgbClr val="313537"/>
              </a:solidFill>
              <a:effectLst/>
              <a:latin typeface="merriweather" pitchFamily="2" charset="77"/>
            </a:endParaRP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15</a:t>
            </a:fld>
            <a:endParaRPr lang="en-GB"/>
          </a:p>
        </p:txBody>
      </p:sp>
    </p:spTree>
    <p:extLst>
      <p:ext uri="{BB962C8B-B14F-4D97-AF65-F5344CB8AC3E}">
        <p14:creationId xmlns:p14="http://schemas.microsoft.com/office/powerpoint/2010/main" val="3749015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13537"/>
                </a:solidFill>
                <a:effectLst/>
                <a:latin typeface="var(--font-family-head)"/>
              </a:rPr>
              <a:t>Queen’s consent procedure</a:t>
            </a:r>
          </a:p>
          <a:p>
            <a:pPr algn="l" fontAlgn="base"/>
            <a:r>
              <a:rPr lang="en-GB" b="0" i="0" dirty="0">
                <a:solidFill>
                  <a:srgbClr val="313537"/>
                </a:solidFill>
                <a:effectLst/>
                <a:latin typeface="inherit"/>
              </a:rPr>
              <a:t>–</a:t>
            </a:r>
            <a:endParaRPr lang="en-GB" b="0" i="0" dirty="0">
              <a:solidFill>
                <a:srgbClr val="313537"/>
              </a:solidFill>
              <a:effectLst/>
              <a:latin typeface="lato" panose="020F0502020204030203" pitchFamily="34" charset="0"/>
            </a:endParaRPr>
          </a:p>
          <a:p>
            <a:pPr fontAlgn="base"/>
            <a:r>
              <a:rPr lang="en-GB" dirty="0">
                <a:effectLst/>
                <a:latin typeface="var(--font-family-body)"/>
              </a:rPr>
              <a:t>A little known procedure know as the “Queen’s consent” is discussed is discussed in an article from The Guardian, </a:t>
            </a:r>
            <a:r>
              <a:rPr lang="en-GB" dirty="0">
                <a:effectLst/>
                <a:latin typeface="var(--font-family-body)"/>
                <a:hlinkClick r:id="rId3"/>
              </a:rPr>
              <a:t>'Royals vetted more than 1,000 laws via Queen’s consent'</a:t>
            </a:r>
            <a:r>
              <a:rPr lang="en-GB" dirty="0">
                <a:effectLst/>
                <a:latin typeface="var(--font-family-body)"/>
              </a:rPr>
              <a:t>. This procedure, which is distinct from the formal Royal Assent required once a Bill has been approved by both Houses of Parliament, enables the Queen and Prince Charles (as Duke of Cornwall) to review draft legislation which would affect “the prerogative or interests of the crown”. The range of Bills which appear to have been subject to this secretive procedure is extensive, though it is not clear to what extent drafting changes were made as a result.</a:t>
            </a: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16</a:t>
            </a:fld>
            <a:endParaRPr lang="en-GB"/>
          </a:p>
        </p:txBody>
      </p:sp>
    </p:spTree>
    <p:extLst>
      <p:ext uri="{BB962C8B-B14F-4D97-AF65-F5344CB8AC3E}">
        <p14:creationId xmlns:p14="http://schemas.microsoft.com/office/powerpoint/2010/main" val="3491007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Various political mechanisms through which the executive is held to account. These include the constitutional conventions of individual ministerial responsibility and collective cabinet responsibility, as well as the Ministerial Code and the Parliamentary and Health Service Ombudsman</a:t>
            </a:r>
          </a:p>
          <a:p>
            <a:endParaRPr lang="en-GB" b="0" i="0" dirty="0">
              <a:solidFill>
                <a:srgbClr val="313537"/>
              </a:solidFill>
              <a:effectLst/>
              <a:latin typeface="Inter"/>
            </a:endParaRPr>
          </a:p>
          <a:p>
            <a:pPr algn="l" fontAlgn="base"/>
            <a:r>
              <a:rPr lang="en-GB" b="0" i="0" dirty="0">
                <a:solidFill>
                  <a:srgbClr val="313537"/>
                </a:solidFill>
                <a:effectLst/>
                <a:latin typeface="Inter"/>
              </a:rPr>
              <a:t>Ministers are accountable for their department and civil servants, but are not responsible for all wrongdoing by a civil servant. A minister will be responsible:</a:t>
            </a:r>
          </a:p>
          <a:p>
            <a:pPr algn="l" fontAlgn="base">
              <a:buFont typeface="Arial" panose="020B0604020202020204" pitchFamily="34" charset="0"/>
              <a:buChar char="•"/>
            </a:pPr>
            <a:r>
              <a:rPr lang="en-GB" b="0" i="0" dirty="0">
                <a:solidFill>
                  <a:srgbClr val="313537"/>
                </a:solidFill>
                <a:effectLst/>
                <a:latin typeface="var(--font-family-body)"/>
              </a:rPr>
              <a:t>when the civil servant has carried out the minister’s explicit order;</a:t>
            </a:r>
          </a:p>
          <a:p>
            <a:pPr algn="l" fontAlgn="base">
              <a:buFont typeface="Arial" panose="020B0604020202020204" pitchFamily="34" charset="0"/>
              <a:buChar char="•"/>
            </a:pPr>
            <a:r>
              <a:rPr lang="en-GB" b="0" i="0" dirty="0">
                <a:solidFill>
                  <a:srgbClr val="313537"/>
                </a:solidFill>
                <a:effectLst/>
                <a:latin typeface="var(--font-family-body)"/>
              </a:rPr>
              <a:t>when the civil servant acts in accordance with policy laid down by the minister; and</a:t>
            </a:r>
          </a:p>
          <a:p>
            <a:pPr algn="l" fontAlgn="base">
              <a:buFont typeface="Arial" panose="020B0604020202020204" pitchFamily="34" charset="0"/>
              <a:buChar char="•"/>
            </a:pPr>
            <a:r>
              <a:rPr lang="en-GB" b="0" i="0" dirty="0">
                <a:solidFill>
                  <a:srgbClr val="313537"/>
                </a:solidFill>
                <a:effectLst/>
                <a:latin typeface="var(--font-family-body)"/>
              </a:rPr>
              <a:t>when the civil servant makes a mistake or causes a delay. </a:t>
            </a:r>
          </a:p>
          <a:p>
            <a:pPr algn="l" fontAlgn="base"/>
            <a:r>
              <a:rPr lang="en-GB" b="0" i="0" dirty="0">
                <a:solidFill>
                  <a:srgbClr val="313537"/>
                </a:solidFill>
                <a:effectLst/>
                <a:latin typeface="Inter"/>
              </a:rPr>
              <a:t>The minister is</a:t>
            </a:r>
            <a:r>
              <a:rPr lang="en-GB" b="1" i="0" dirty="0">
                <a:solidFill>
                  <a:srgbClr val="313537"/>
                </a:solidFill>
                <a:effectLst/>
                <a:latin typeface="var(--font-family-body)"/>
              </a:rPr>
              <a:t> not</a:t>
            </a:r>
            <a:r>
              <a:rPr lang="en-GB" b="0" i="0" dirty="0">
                <a:solidFill>
                  <a:srgbClr val="313537"/>
                </a:solidFill>
                <a:effectLst/>
                <a:latin typeface="Inter"/>
              </a:rPr>
              <a:t>, however, responsible where the civil servant takes action of which the minister was not aware (or could not reasonably be expected to be aware) and of which the minister disapprove</a:t>
            </a:r>
          </a:p>
          <a:p>
            <a:endParaRPr lang="en-GB" dirty="0"/>
          </a:p>
          <a:p>
            <a:endParaRPr lang="en-GB" dirty="0"/>
          </a:p>
          <a:p>
            <a:endParaRPr lang="en-GB" dirty="0"/>
          </a:p>
          <a:p>
            <a:r>
              <a:rPr lang="en-GB" dirty="0"/>
              <a:t>Cabinet Solidarity</a:t>
            </a:r>
          </a:p>
          <a:p>
            <a:endParaRPr lang="en-GB" dirty="0"/>
          </a:p>
          <a:p>
            <a:endParaRPr lang="en-GB" dirty="0"/>
          </a:p>
          <a:p>
            <a:pPr fontAlgn="base"/>
            <a:r>
              <a:rPr lang="en-GB" dirty="0">
                <a:effectLst/>
                <a:latin typeface="var(--font-family-body)"/>
              </a:rPr>
              <a:t>The cabinet solidarity rule states that once a decision has been made by Cabinet, all Cabinet ministers are bound by it (even if they disagreed with it in the first place) and must defend it; Cabinet ministers must not publicly criticise Cabinet decisions. Through collective responsibility, Cabinet maintains a united “front”, promoting unity and increasing the effectiveness of government. If a Cabinet minister finds themselves unable to publicly support a Cabinet decision, they should resign. Sir Geoffrey Howe, who was Deputy Prime Minister, resigned in 1990, because he could not agree with the Cabinet’s policy regarding the EU and the domination of Cabinet by the Prime Minister. In 2003, Robin Cook, then Leader of the House of Commons, resigned from the government as he was unable to support the invasion of Iraq.</a:t>
            </a:r>
          </a:p>
          <a:p>
            <a:pPr fontAlgn="base"/>
            <a:r>
              <a:rPr lang="en-GB" dirty="0">
                <a:effectLst/>
                <a:latin typeface="var(--font-family-body)"/>
              </a:rPr>
              <a:t>Cabinet solidarity has occasionally been suspended. In 1975 the government permitted free expression of opinion among Cabinet ministers in the run-up to the 1975 referendum on EEC membership. The same approach was taken in 2016 in the run-up to the referendum on EU membership.</a:t>
            </a:r>
          </a:p>
          <a:p>
            <a:pPr fontAlgn="base"/>
            <a:br>
              <a:rPr lang="en-GB" b="1" dirty="0">
                <a:effectLst/>
                <a:latin typeface="var(--font-family-head)"/>
              </a:rPr>
            </a:br>
            <a:endParaRPr lang="en-GB" b="1" dirty="0">
              <a:effectLst/>
              <a:latin typeface="var(--font-family-head)"/>
            </a:endParaRPr>
          </a:p>
          <a:p>
            <a:endParaRPr lang="en-GB" dirty="0"/>
          </a:p>
          <a:p>
            <a:r>
              <a:rPr lang="en-GB" dirty="0"/>
              <a:t>Cabinet confidentiality </a:t>
            </a:r>
          </a:p>
          <a:p>
            <a:endParaRPr lang="en-GB" dirty="0"/>
          </a:p>
          <a:p>
            <a:pPr fontAlgn="base"/>
            <a:r>
              <a:rPr lang="en-GB" dirty="0">
                <a:effectLst/>
                <a:latin typeface="var(--font-family-body)"/>
              </a:rPr>
              <a:t>Cabinet confidentiality requires that what is discussed in Cabinet meetings cannot be made public. The rule is intended to promote candid and open discussion in Cabinet. This rule is not always strictly abided by, and leaks to the press are not unknown. However, in 2019, Gavin Williamson was sacked as defence secretary by Theresa May, believing him to be the source of a leak from a National Security Council Meeting.</a:t>
            </a:r>
          </a:p>
          <a:p>
            <a:pPr algn="l" fontAlgn="base" latinLnBrk="0"/>
            <a:br>
              <a:rPr lang="en-GB" b="1" i="0" dirty="0">
                <a:solidFill>
                  <a:srgbClr val="313537"/>
                </a:solidFill>
                <a:effectLst/>
                <a:latin typeface="var(--font-family-head)"/>
              </a:rPr>
            </a:br>
            <a:endParaRPr lang="en-GB" b="1" i="0" dirty="0">
              <a:solidFill>
                <a:srgbClr val="313537"/>
              </a:solidFill>
              <a:effectLst/>
              <a:latin typeface="var(--font-family-head)"/>
            </a:endParaRP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17</a:t>
            </a:fld>
            <a:endParaRPr lang="en-GB"/>
          </a:p>
        </p:txBody>
      </p:sp>
    </p:spTree>
    <p:extLst>
      <p:ext uri="{BB962C8B-B14F-4D97-AF65-F5344CB8AC3E}">
        <p14:creationId xmlns:p14="http://schemas.microsoft.com/office/powerpoint/2010/main" val="22340739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latinLnBrk="0"/>
            <a:r>
              <a:rPr lang="en-GB" b="1" dirty="0">
                <a:effectLst/>
                <a:latin typeface="var(--font-family-head)"/>
              </a:rPr>
              <a:t>What are ministers accountable for?</a:t>
            </a:r>
            <a:endParaRPr lang="en-GB" b="1" dirty="0">
              <a:effectLst/>
              <a:latin typeface="merriweather" pitchFamily="2" charset="77"/>
            </a:endParaRPr>
          </a:p>
          <a:p>
            <a:pPr fontAlgn="base" latinLnBrk="0"/>
            <a:r>
              <a:rPr lang="en-GB" b="0" dirty="0">
                <a:effectLst/>
                <a:latin typeface="merriweather" pitchFamily="2" charset="77"/>
              </a:rPr>
              <a:t>Ministers are accountable for their department and civil servants, but are not responsible for all wrongdoing by a civil servant. A minister will be responsible:</a:t>
            </a:r>
          </a:p>
          <a:p>
            <a:pPr fontAlgn="base" latinLnBrk="0">
              <a:buFont typeface="Arial" panose="020B0604020202020204" pitchFamily="34" charset="0"/>
              <a:buChar char="•"/>
            </a:pPr>
            <a:r>
              <a:rPr lang="en-GB" dirty="0">
                <a:effectLst/>
                <a:latin typeface="var(--font-family-body)"/>
              </a:rPr>
              <a:t>when the civil servant has carried out the minister’s explicit order;</a:t>
            </a:r>
          </a:p>
          <a:p>
            <a:pPr fontAlgn="base" latinLnBrk="0">
              <a:buFont typeface="Arial" panose="020B0604020202020204" pitchFamily="34" charset="0"/>
              <a:buChar char="•"/>
            </a:pPr>
            <a:r>
              <a:rPr lang="en-GB" dirty="0">
                <a:effectLst/>
                <a:latin typeface="var(--font-family-body)"/>
              </a:rPr>
              <a:t>when the civil servant acts in accordance with policy laid down by the minister; and</a:t>
            </a:r>
          </a:p>
          <a:p>
            <a:pPr fontAlgn="base" latinLnBrk="0">
              <a:buFont typeface="Arial" panose="020B0604020202020204" pitchFamily="34" charset="0"/>
              <a:buChar char="•"/>
            </a:pPr>
            <a:r>
              <a:rPr lang="en-GB" dirty="0">
                <a:effectLst/>
                <a:latin typeface="var(--font-family-body)"/>
              </a:rPr>
              <a:t>when the civil servant makes a mistake or causes a delay. </a:t>
            </a:r>
          </a:p>
          <a:p>
            <a:pPr fontAlgn="base" latinLnBrk="0"/>
            <a:r>
              <a:rPr lang="en-GB" b="0" dirty="0">
                <a:effectLst/>
                <a:latin typeface="merriweather" pitchFamily="2" charset="77"/>
              </a:rPr>
              <a:t>The minister is</a:t>
            </a:r>
            <a:r>
              <a:rPr lang="en-GB" b="1" dirty="0">
                <a:effectLst/>
                <a:latin typeface="var(--font-family-body)"/>
              </a:rPr>
              <a:t> not</a:t>
            </a:r>
            <a:r>
              <a:rPr lang="en-GB" b="0" dirty="0">
                <a:effectLst/>
                <a:latin typeface="merriweather" pitchFamily="2" charset="77"/>
              </a:rPr>
              <a:t>, however, responsible where the civil servant takes action of which the minister was not aware (or could not reasonably be expected to be aware) and of which the minister disapproves.</a:t>
            </a:r>
          </a:p>
          <a:p>
            <a:pPr algn="l" fontAlgn="base" latinLnBrk="0"/>
            <a:br>
              <a:rPr lang="en-GB" b="1" i="0" dirty="0">
                <a:solidFill>
                  <a:srgbClr val="313537"/>
                </a:solidFill>
                <a:effectLst/>
                <a:latin typeface="var(--font-family-head)"/>
              </a:rPr>
            </a:br>
            <a:endParaRPr lang="en-GB" b="1" i="0" dirty="0">
              <a:solidFill>
                <a:srgbClr val="313537"/>
              </a:solidFill>
              <a:effectLst/>
              <a:latin typeface="var(--font-family-head)"/>
            </a:endParaRP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18</a:t>
            </a:fld>
            <a:endParaRPr lang="en-GB"/>
          </a:p>
        </p:txBody>
      </p:sp>
    </p:spTree>
    <p:extLst>
      <p:ext uri="{BB962C8B-B14F-4D97-AF65-F5344CB8AC3E}">
        <p14:creationId xmlns:p14="http://schemas.microsoft.com/office/powerpoint/2010/main" val="24323414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1" i="0" dirty="0">
                <a:solidFill>
                  <a:srgbClr val="313537"/>
                </a:solidFill>
                <a:effectLst/>
                <a:latin typeface="var(--font-family-head)"/>
              </a:rPr>
              <a:t>When must a minister resign?</a:t>
            </a:r>
          </a:p>
          <a:p>
            <a:pPr algn="l" fontAlgn="base" latinLnBrk="0"/>
            <a:endParaRPr lang="en-GB" b="1"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Although Dugdale resigned over the </a:t>
            </a:r>
            <a:r>
              <a:rPr lang="en-GB" b="0" i="0" dirty="0" err="1">
                <a:solidFill>
                  <a:srgbClr val="313537"/>
                </a:solidFill>
                <a:effectLst/>
                <a:latin typeface="merriweather" pitchFamily="2" charset="77"/>
              </a:rPr>
              <a:t>Crichel</a:t>
            </a:r>
            <a:r>
              <a:rPr lang="en-GB" b="0" i="0" dirty="0">
                <a:solidFill>
                  <a:srgbClr val="313537"/>
                </a:solidFill>
                <a:effectLst/>
                <a:latin typeface="merriweather" pitchFamily="2" charset="77"/>
              </a:rPr>
              <a:t> Down Affair, it is increasingly rare for ministers to resign for departmental failures. This is perhaps to be expected. As the size of government increases, it becomes unreasonable to expect a minister to be responsible in any real sense for their entire department. On the other hand, there ought to be situations in which a minister remains responsible. If a civil servant gives a minister poor advice, the minister has the option of rejecting that advice, and their failure to do so may say more about the minister’s judgment than that of the civil servant.</a:t>
            </a:r>
          </a:p>
          <a:p>
            <a:pPr algn="l" fontAlgn="base" latinLnBrk="0"/>
            <a:endParaRPr lang="en-GB" b="0"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Ministers have sometimes drawn a distinction between policy failures and operations failures, arguing that they should resign if the failure is the result of the former but not the latter. This was the case with Michael Howard in 1995, who refused to resign as Home Secretary following a number of high-profile prison escapes. The prison governor was sacked, as was the Director General of the Prisoner Service. The minister maintained that the problems resulted from operational failure on the part of the Prison Service, and were not his responsibility. On the other hand, there was evidence that he had directly intervened in the running of the service.</a:t>
            </a:r>
          </a:p>
          <a:p>
            <a:pPr algn="l" fontAlgn="base" latinLnBrk="0"/>
            <a:endParaRPr lang="en-GB" b="0" i="0" dirty="0">
              <a:solidFill>
                <a:srgbClr val="313537"/>
              </a:solidFill>
              <a:effectLst/>
              <a:latin typeface="merriweather" pitchFamily="2" charset="77"/>
            </a:endParaRPr>
          </a:p>
          <a:p>
            <a:pPr algn="l" fontAlgn="base" latinLnBrk="0"/>
            <a:r>
              <a:rPr lang="en-GB" b="0" i="0" dirty="0">
                <a:solidFill>
                  <a:srgbClr val="313537"/>
                </a:solidFill>
                <a:effectLst/>
                <a:latin typeface="merriweather" pitchFamily="2" charset="77"/>
              </a:rPr>
              <a:t>The (increasing) reluctance of ministers to resign has led some to doubt whether the convention of individual responsibility exists. However, properly understood, the convention can still exist without the need for resignation. It simply means that the minister is responsible and they must answer or explain to the House of Commons in debates, parliamentary questions and before select committees. Whether resignation is necessary will depend on a range of factors, including the seriousness of the incident and the degree to which the decision is one of the minister personally. The attitude of others in the government (especially the Prime Minister) and that of the Opposition and the wider public, will also be important.</a:t>
            </a: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19</a:t>
            </a:fld>
            <a:endParaRPr lang="en-GB"/>
          </a:p>
        </p:txBody>
      </p:sp>
    </p:spTree>
    <p:extLst>
      <p:ext uri="{BB962C8B-B14F-4D97-AF65-F5344CB8AC3E}">
        <p14:creationId xmlns:p14="http://schemas.microsoft.com/office/powerpoint/2010/main" val="1004642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t>
            </a:r>
          </a:p>
          <a:p>
            <a:r>
              <a:rPr lang="en-GB" b="0" i="0" dirty="0">
                <a:solidFill>
                  <a:srgbClr val="313537"/>
                </a:solidFill>
                <a:effectLst/>
                <a:latin typeface="Inter"/>
              </a:rPr>
              <a:t>For every major government department there is a select committee in the Commons, the role of which is to examine the spending, policies and administration of the department. Select committees have members from all parties and are usually less partisan in operation than debate in the House. Select committees may call ministers to appear before them to answer questions about the department’s operation, and also call other witnesses (such as senior civil servants or experts in the area). Select committees report their findings to Parliament.</a:t>
            </a:r>
          </a:p>
          <a:p>
            <a:endParaRPr lang="en-GB" b="0" i="0" dirty="0">
              <a:solidFill>
                <a:srgbClr val="313537"/>
              </a:solidFill>
              <a:effectLst/>
              <a:latin typeface="Inter"/>
            </a:endParaRPr>
          </a:p>
          <a:p>
            <a:endParaRPr lang="en-GB" b="0" i="0" dirty="0">
              <a:solidFill>
                <a:srgbClr val="313537"/>
              </a:solidFill>
              <a:effectLst/>
              <a:latin typeface="Inter"/>
            </a:endParaRPr>
          </a:p>
          <a:p>
            <a:r>
              <a:rPr lang="en-GB" b="0" i="0" dirty="0">
                <a:solidFill>
                  <a:srgbClr val="313537"/>
                </a:solidFill>
                <a:effectLst/>
                <a:latin typeface="Inter"/>
              </a:rPr>
              <a:t>Debates: </a:t>
            </a:r>
          </a:p>
          <a:p>
            <a:pPr fontAlgn="base"/>
            <a:r>
              <a:rPr lang="en-GB" dirty="0">
                <a:effectLst/>
                <a:latin typeface="var(--font-family-body)"/>
              </a:rPr>
              <a:t>Debates within Parliament do not only relate to legislation, but can also focus on wider issues of government policy.</a:t>
            </a:r>
          </a:p>
          <a:p>
            <a:pPr algn="l" fontAlgn="base" latinLnBrk="0"/>
            <a:br>
              <a:rPr lang="en-GB" b="1" i="0" dirty="0">
                <a:solidFill>
                  <a:srgbClr val="313537"/>
                </a:solidFill>
                <a:effectLst/>
                <a:latin typeface="var(--font-family-head)"/>
              </a:rPr>
            </a:br>
            <a:endParaRPr lang="en-GB" b="1" i="0" dirty="0">
              <a:solidFill>
                <a:srgbClr val="313537"/>
              </a:solidFill>
              <a:effectLst/>
              <a:latin typeface="var(--font-family-head)"/>
            </a:endParaRPr>
          </a:p>
          <a:p>
            <a:r>
              <a:rPr lang="en-GB" b="0" i="0" dirty="0">
                <a:solidFill>
                  <a:srgbClr val="313537"/>
                </a:solidFill>
                <a:effectLst/>
                <a:latin typeface="Inter"/>
              </a:rPr>
              <a:t>PQs:</a:t>
            </a:r>
          </a:p>
          <a:p>
            <a:r>
              <a:rPr lang="en-GB" b="0" i="0" dirty="0">
                <a:solidFill>
                  <a:srgbClr val="313537"/>
                </a:solidFill>
                <a:effectLst/>
                <a:latin typeface="Inter"/>
              </a:rPr>
              <a:t>All members of Parliament may put questions to ministers. Questions can be written or oral. All ministers are required to appear in the House to answer oral questions periodically, though the best known example of this is Prime Minister’s Questions (PMQs). PMQs takes place every Wednesday at midday. The Prime Minister first takes questions from the Leader of the Opposition, and the third largest party in the Commons, before taking questions from back bench MPs.</a:t>
            </a:r>
          </a:p>
        </p:txBody>
      </p:sp>
      <p:sp>
        <p:nvSpPr>
          <p:cNvPr id="4" name="Slide Number Placeholder 3"/>
          <p:cNvSpPr>
            <a:spLocks noGrp="1"/>
          </p:cNvSpPr>
          <p:nvPr>
            <p:ph type="sldNum" sz="quarter" idx="5"/>
          </p:nvPr>
        </p:nvSpPr>
        <p:spPr/>
        <p:txBody>
          <a:bodyPr/>
          <a:lstStyle/>
          <a:p>
            <a:fld id="{D71B926A-84F5-44E8-A89D-853643022453}" type="slidenum">
              <a:rPr lang="en-GB" smtClean="0"/>
              <a:t>20</a:t>
            </a:fld>
            <a:endParaRPr lang="en-GB"/>
          </a:p>
        </p:txBody>
      </p:sp>
    </p:spTree>
    <p:extLst>
      <p:ext uri="{BB962C8B-B14F-4D97-AF65-F5344CB8AC3E}">
        <p14:creationId xmlns:p14="http://schemas.microsoft.com/office/powerpoint/2010/main" val="18370635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conventions concerning ministers are supplemented by the written rules of behaviour set out in the Ministerial Code, the most recent version of which was published in August 2019. The code is not legally binding, but a minister who breaches it may be expected to resign. The decision about this however, rests not with Parliament, but with the Prime Minister. Arguably, the Prime Minister may be influenced by inappropriate political considerations in their unchecked decision: put bluntly, they might retain or sack a colleague depending on what is politically expedient. John Prescott, when Deputy Prime Minister, was not obliged to resign for indiscretions including an affair with a secretary of his department.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Ministerial Code includes the principles of collective and individual responsibility, but also contains other key principles. Importantly the Ministerial Code requires that ministers be accurate and truthful to Parliament and correct any errors of fact as soon as possible. A minister who knowingly misleads Parliament is expected to resign. Ministers should also disclose as much information to Parliament and the public as possible, subject to public interest and relevant law, including the </a:t>
            </a:r>
            <a:r>
              <a:rPr lang="en-GB" b="1" i="0" dirty="0">
                <a:solidFill>
                  <a:srgbClr val="313537"/>
                </a:solidFill>
                <a:effectLst/>
                <a:latin typeface="var(--font-family-body)"/>
              </a:rPr>
              <a:t>Freedom of Information Act 2000.</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Provisions of the code also cover financial interests of ministers. Ministers have access to a range of confidential information, which potentially might be used for financial benefit. A minister must avoid acting (or appearing to act) so as to favour themselves or personal associates. There are also rules concerning the receipt of gifts, and efficient use of official cars and other publicly funded travel.</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Ministerial Code is enforced by the Independent Adviser on Ministers’ Interests, who will investigate and report on complaints about ministers’ behaviour. The Independent Adviser on Ministers’ Interests is appointed by the Prime Minister.</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21</a:t>
            </a:fld>
            <a:endParaRPr lang="en-GB"/>
          </a:p>
        </p:txBody>
      </p:sp>
    </p:spTree>
    <p:extLst>
      <p:ext uri="{BB962C8B-B14F-4D97-AF65-F5344CB8AC3E}">
        <p14:creationId xmlns:p14="http://schemas.microsoft.com/office/powerpoint/2010/main" val="10504297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convention of ministerial responsibility is also supplemented by the work of the Parliamentary and Health Service Ombudsman (PHSO). The function of the PHSO is to safeguard citizens against the abuse or misuse of administrative power. The PHSO’s terms of reference under the </a:t>
            </a:r>
            <a:r>
              <a:rPr lang="en-GB" b="1" i="0" dirty="0">
                <a:solidFill>
                  <a:srgbClr val="313537"/>
                </a:solidFill>
                <a:effectLst/>
                <a:latin typeface="var(--font-family-body)"/>
              </a:rPr>
              <a:t>Parliamentary Commissioner Act 1967 (PCA 1967)</a:t>
            </a:r>
            <a:r>
              <a:rPr lang="en-GB" b="0" i="0" dirty="0">
                <a:solidFill>
                  <a:srgbClr val="313537"/>
                </a:solidFill>
                <a:effectLst/>
                <a:latin typeface="Inter"/>
              </a:rPr>
              <a:t> (as amended) are to investigate complaints by individuals and bodies corporate who claim to have sustained injustice in consequence of maladministration while they were in the United Kingdom, at the hands of scheduled central government departments or persons or bodies acting on their behalf in performing or failing to perform administrative functions. The PHSO is permitted only to investigate maladministration, not the merits of a decision </a:t>
            </a:r>
            <a:r>
              <a:rPr lang="en-GB" b="1" i="0" dirty="0">
                <a:solidFill>
                  <a:srgbClr val="313537"/>
                </a:solidFill>
                <a:effectLst/>
                <a:latin typeface="var(--font-family-body)"/>
              </a:rPr>
              <a:t>(s12 PCA 1967).</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A government minister, Richard Crossman, defined maladministration in a statement known as the “Crossman Catalogue” as bias, neglect, inattention, delay, incompetence, ineptitude, perversity, turpitude, arbitrariness and so on, and this definition was accepted in </a:t>
            </a:r>
            <a:r>
              <a:rPr lang="en-GB" b="1" i="1" dirty="0">
                <a:solidFill>
                  <a:srgbClr val="313537"/>
                </a:solidFill>
                <a:effectLst/>
                <a:latin typeface="var(--font-family-body)"/>
              </a:rPr>
              <a:t>Local Commissioner for Administration, ex </a:t>
            </a:r>
            <a:r>
              <a:rPr lang="en-GB" b="1" i="1" dirty="0" err="1">
                <a:solidFill>
                  <a:srgbClr val="313537"/>
                </a:solidFill>
                <a:effectLst/>
                <a:latin typeface="var(--font-family-body)"/>
              </a:rPr>
              <a:t>parte</a:t>
            </a:r>
            <a:r>
              <a:rPr lang="en-GB" b="1" i="1" dirty="0">
                <a:solidFill>
                  <a:srgbClr val="313537"/>
                </a:solidFill>
                <a:effectLst/>
                <a:latin typeface="var(--font-family-body)"/>
              </a:rPr>
              <a:t> Bradford Metropolitan City Council [1979]</a:t>
            </a:r>
            <a:r>
              <a:rPr lang="en-GB" b="0" i="0" dirty="0">
                <a:solidFill>
                  <a:srgbClr val="313537"/>
                </a:solidFill>
                <a:effectLst/>
                <a:latin typeface="Inter"/>
              </a:rPr>
              <a: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Recent complaints handled by the PHSO include the operation of the Child Support Agency (about release of confidential information to potentially violent estranged husbands and failing to weed out obviously false paternity claims); many of these complaints led to the payment of ex gratia sums by way of compensation. The PHSO has no power to award compensation, although they can recommend ex gratia payments. Similarly, the PHSO cannot order a government department to take corrective action, although they can recommend steps that should be taken to improve procedures. If the PHSO’s recommendations are not accepted, the sanction is a special report to the Houses of Parliament.</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22</a:t>
            </a:fld>
            <a:endParaRPr lang="en-GB"/>
          </a:p>
        </p:txBody>
      </p:sp>
    </p:spTree>
    <p:extLst>
      <p:ext uri="{BB962C8B-B14F-4D97-AF65-F5344CB8AC3E}">
        <p14:creationId xmlns:p14="http://schemas.microsoft.com/office/powerpoint/2010/main" val="39012247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CDF44-8BF7-2C30-E725-02613BB5C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87AA84-E534-058B-A926-1D6FD46541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9DC399-6992-C2DD-B80B-5F567A172D57}"/>
              </a:ext>
            </a:extLst>
          </p:cNvPr>
          <p:cNvSpPr>
            <a:spLocks noGrp="1"/>
          </p:cNvSpPr>
          <p:nvPr>
            <p:ph type="body" idx="1"/>
          </p:nvPr>
        </p:nvSpPr>
        <p:spPr/>
        <p:txBody>
          <a:bodyPr/>
          <a:lstStyle/>
          <a:p>
            <a:endParaRPr lang="en-GB" b="0" i="0" dirty="0">
              <a:solidFill>
                <a:srgbClr val="313537"/>
              </a:solidFill>
              <a:effectLst/>
              <a:latin typeface="Inter"/>
            </a:endParaRPr>
          </a:p>
          <a:p>
            <a:endParaRPr lang="en-GB" b="0" i="0" dirty="0">
              <a:solidFill>
                <a:srgbClr val="313537"/>
              </a:solidFill>
              <a:effectLst/>
              <a:latin typeface="Inter"/>
            </a:endParaRPr>
          </a:p>
          <a:p>
            <a:endParaRPr lang="en-GB" b="0" i="0" dirty="0">
              <a:solidFill>
                <a:srgbClr val="313537"/>
              </a:solidFill>
              <a:effectLst/>
              <a:latin typeface="Inter"/>
            </a:endParaRPr>
          </a:p>
          <a:p>
            <a:r>
              <a:rPr lang="en-GB" b="0" i="0" dirty="0">
                <a:solidFill>
                  <a:srgbClr val="313537"/>
                </a:solidFill>
                <a:effectLst/>
                <a:latin typeface="Inter"/>
              </a:rPr>
              <a:t>The Prime Minister’s role and functions will, to an extent, depend on the character and style of leadership of each Prime Minister, though the main function is to form a government and preside over the Cabinet.</a:t>
            </a:r>
          </a:p>
          <a:p>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making appointments to ministerial office;</a:t>
            </a:r>
          </a:p>
          <a:p>
            <a:pPr algn="l" fontAlgn="base">
              <a:buFont typeface="Arial" panose="020B0604020202020204" pitchFamily="34" charset="0"/>
              <a:buChar char="•"/>
            </a:pPr>
            <a:r>
              <a:rPr lang="en-GB" b="0" i="0" dirty="0">
                <a:solidFill>
                  <a:srgbClr val="313537"/>
                </a:solidFill>
                <a:effectLst/>
                <a:latin typeface="var(--font-family-body)"/>
              </a:rPr>
              <a:t>allocation of the tasks of government to various departments;</a:t>
            </a:r>
          </a:p>
          <a:p>
            <a:pPr algn="l" fontAlgn="base">
              <a:buFont typeface="Arial" panose="020B0604020202020204" pitchFamily="34" charset="0"/>
              <a:buChar char="•"/>
            </a:pPr>
            <a:r>
              <a:rPr lang="en-GB" b="0" i="0" dirty="0">
                <a:solidFill>
                  <a:srgbClr val="313537"/>
                </a:solidFill>
                <a:effectLst/>
                <a:latin typeface="var(--font-family-body)"/>
              </a:rPr>
              <a:t>presiding over Cabinet meetings;</a:t>
            </a:r>
          </a:p>
          <a:p>
            <a:pPr algn="l" fontAlgn="base">
              <a:buFont typeface="Arial" panose="020B0604020202020204" pitchFamily="34" charset="0"/>
              <a:buChar char="•"/>
            </a:pPr>
            <a:r>
              <a:rPr lang="en-GB" b="0" i="0" dirty="0">
                <a:solidFill>
                  <a:srgbClr val="313537"/>
                </a:solidFill>
                <a:effectLst/>
                <a:latin typeface="var(--font-family-body)"/>
              </a:rPr>
              <a:t>representing the government in Parliament;</a:t>
            </a:r>
          </a:p>
          <a:p>
            <a:pPr algn="l" fontAlgn="base">
              <a:buFont typeface="Arial" panose="020B0604020202020204" pitchFamily="34" charset="0"/>
              <a:buChar char="•"/>
            </a:pPr>
            <a:r>
              <a:rPr lang="en-GB" b="0" i="0" dirty="0">
                <a:solidFill>
                  <a:srgbClr val="313537"/>
                </a:solidFill>
                <a:effectLst/>
                <a:latin typeface="var(--font-family-body)"/>
              </a:rPr>
              <a:t>leading the party and keeping control through government whips;</a:t>
            </a:r>
          </a:p>
          <a:p>
            <a:pPr algn="l" fontAlgn="base">
              <a:buFont typeface="Arial" panose="020B0604020202020204" pitchFamily="34" charset="0"/>
              <a:buChar char="•"/>
            </a:pPr>
            <a:r>
              <a:rPr lang="en-GB" b="0" i="0" dirty="0">
                <a:solidFill>
                  <a:srgbClr val="313537"/>
                </a:solidFill>
                <a:effectLst/>
                <a:latin typeface="var(--font-family-body)"/>
              </a:rPr>
              <a:t>keeping the monarch informed of government affairs through a weekly audience;</a:t>
            </a:r>
          </a:p>
          <a:p>
            <a:pPr algn="l" fontAlgn="base">
              <a:buFont typeface="Arial" panose="020B0604020202020204" pitchFamily="34" charset="0"/>
              <a:buChar char="•"/>
            </a:pPr>
            <a:r>
              <a:rPr lang="en-GB" b="0" i="0" dirty="0">
                <a:solidFill>
                  <a:srgbClr val="313537"/>
                </a:solidFill>
                <a:effectLst/>
                <a:latin typeface="var(--font-family-body)"/>
              </a:rPr>
              <a:t>supervising security and intelligence matters; and</a:t>
            </a:r>
          </a:p>
          <a:p>
            <a:pPr algn="l" fontAlgn="base">
              <a:buFont typeface="Arial" panose="020B0604020202020204" pitchFamily="34" charset="0"/>
              <a:buChar char="•"/>
            </a:pPr>
            <a:r>
              <a:rPr lang="en-GB" b="0" i="0" dirty="0">
                <a:solidFill>
                  <a:srgbClr val="313537"/>
                </a:solidFill>
                <a:effectLst/>
                <a:latin typeface="var(--font-family-body)"/>
              </a:rPr>
              <a:t>making or recommending appointments, including life peers and top civil servants</a:t>
            </a:r>
          </a:p>
          <a:p>
            <a:endParaRPr lang="en-GB" dirty="0"/>
          </a:p>
          <a:p>
            <a:endParaRPr lang="en-GB" dirty="0"/>
          </a:p>
        </p:txBody>
      </p:sp>
      <p:sp>
        <p:nvSpPr>
          <p:cNvPr id="4" name="Slide Number Placeholder 3">
            <a:extLst>
              <a:ext uri="{FF2B5EF4-FFF2-40B4-BE49-F238E27FC236}">
                <a16:creationId xmlns:a16="http://schemas.microsoft.com/office/drawing/2014/main" id="{6757FE03-C5C7-6966-082D-508A5C65407E}"/>
              </a:ext>
            </a:extLst>
          </p:cNvPr>
          <p:cNvSpPr>
            <a:spLocks noGrp="1"/>
          </p:cNvSpPr>
          <p:nvPr>
            <p:ph type="sldNum" sz="quarter" idx="5"/>
          </p:nvPr>
        </p:nvSpPr>
        <p:spPr/>
        <p:txBody>
          <a:bodyPr/>
          <a:lstStyle/>
          <a:p>
            <a:fld id="{D71B926A-84F5-44E8-A89D-853643022453}" type="slidenum">
              <a:rPr lang="en-GB" smtClean="0"/>
              <a:t>23</a:t>
            </a:fld>
            <a:endParaRPr lang="en-GB"/>
          </a:p>
        </p:txBody>
      </p:sp>
    </p:spTree>
    <p:extLst>
      <p:ext uri="{BB962C8B-B14F-4D97-AF65-F5344CB8AC3E}">
        <p14:creationId xmlns:p14="http://schemas.microsoft.com/office/powerpoint/2010/main" val="38746309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a:p>
            <a:endParaRPr lang="en-GB" dirty="0"/>
          </a:p>
          <a:p>
            <a:pPr algn="ctr" fontAlgn="base"/>
            <a:r>
              <a:rPr lang="en-GB" b="0" i="0" dirty="0">
                <a:solidFill>
                  <a:srgbClr val="707070"/>
                </a:solidFill>
                <a:effectLst/>
                <a:latin typeface="var(--font-family-body)"/>
              </a:rPr>
              <a:t>The Act of Parliament must be followed because of the doctrine of parliamentary sovereignty - see Attorney-General v De Keyser’s Hotel [1920].</a:t>
            </a:r>
          </a:p>
          <a:p>
            <a:pPr algn="ctr" fontAlgn="base"/>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24</a:t>
            </a:fld>
            <a:endParaRPr lang="en-GB"/>
          </a:p>
        </p:txBody>
      </p:sp>
    </p:spTree>
    <p:extLst>
      <p:ext uri="{BB962C8B-B14F-4D97-AF65-F5344CB8AC3E}">
        <p14:creationId xmlns:p14="http://schemas.microsoft.com/office/powerpoint/2010/main" val="22201477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0E170-956C-F320-0725-C6DDEAD3D6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6B3730-8686-E39B-1D98-A0D4E052C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09E7F8-5232-EED1-6216-F3390120D9B8}"/>
              </a:ext>
            </a:extLst>
          </p:cNvPr>
          <p:cNvSpPr>
            <a:spLocks noGrp="1"/>
          </p:cNvSpPr>
          <p:nvPr>
            <p:ph type="body" idx="1"/>
          </p:nvPr>
        </p:nvSpPr>
        <p:spPr/>
        <p:txBody>
          <a:bodyPr/>
          <a:lstStyle/>
          <a:p>
            <a:r>
              <a:rPr lang="en-GB" dirty="0"/>
              <a:t>A</a:t>
            </a:r>
          </a:p>
          <a:p>
            <a:endParaRPr lang="en-GB" dirty="0"/>
          </a:p>
          <a:p>
            <a:pPr algn="ctr" fontAlgn="base"/>
            <a:r>
              <a:rPr lang="en-GB" b="0" i="0" dirty="0">
                <a:solidFill>
                  <a:srgbClr val="707070"/>
                </a:solidFill>
                <a:effectLst/>
                <a:latin typeface="var(--font-family-body)"/>
              </a:rPr>
              <a:t>The Act of Parliament must be followed because of the doctrine of parliamentary sovereignty - see Attorney-General v De Keyser’s Hotel [1920].</a:t>
            </a:r>
          </a:p>
          <a:p>
            <a:pPr algn="ctr" fontAlgn="base"/>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endParaRPr lang="en-GB" dirty="0"/>
          </a:p>
        </p:txBody>
      </p:sp>
      <p:sp>
        <p:nvSpPr>
          <p:cNvPr id="4" name="Slide Number Placeholder 3">
            <a:extLst>
              <a:ext uri="{FF2B5EF4-FFF2-40B4-BE49-F238E27FC236}">
                <a16:creationId xmlns:a16="http://schemas.microsoft.com/office/drawing/2014/main" id="{4884308D-0E46-BA63-CE4A-0F4022C67228}"/>
              </a:ext>
            </a:extLst>
          </p:cNvPr>
          <p:cNvSpPr>
            <a:spLocks noGrp="1"/>
          </p:cNvSpPr>
          <p:nvPr>
            <p:ph type="sldNum" sz="quarter" idx="5"/>
          </p:nvPr>
        </p:nvSpPr>
        <p:spPr/>
        <p:txBody>
          <a:bodyPr/>
          <a:lstStyle/>
          <a:p>
            <a:fld id="{D71B926A-84F5-44E8-A89D-853643022453}" type="slidenum">
              <a:rPr lang="en-GB" smtClean="0"/>
              <a:t>25</a:t>
            </a:fld>
            <a:endParaRPr lang="en-GB"/>
          </a:p>
        </p:txBody>
      </p:sp>
    </p:spTree>
    <p:extLst>
      <p:ext uri="{BB962C8B-B14F-4D97-AF65-F5344CB8AC3E}">
        <p14:creationId xmlns:p14="http://schemas.microsoft.com/office/powerpoint/2010/main" val="20050420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6233B-AFD8-1473-C39F-0240995A41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B1888F-3073-A56D-36DD-760AD56746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322119-A63D-0E53-2A0C-521B4F681024}"/>
              </a:ext>
            </a:extLst>
          </p:cNvPr>
          <p:cNvSpPr>
            <a:spLocks noGrp="1"/>
          </p:cNvSpPr>
          <p:nvPr>
            <p:ph type="body" idx="1"/>
          </p:nvPr>
        </p:nvSpPr>
        <p:spPr/>
        <p:txBody>
          <a:bodyPr/>
          <a:lstStyle/>
          <a:p>
            <a:r>
              <a:rPr lang="en-GB" dirty="0"/>
              <a:t>C</a:t>
            </a:r>
          </a:p>
          <a:p>
            <a:endParaRPr lang="en-GB" dirty="0"/>
          </a:p>
          <a:p>
            <a:pPr algn="ctr" fontAlgn="base"/>
            <a:r>
              <a:rPr lang="en-GB" b="0" i="0" dirty="0">
                <a:solidFill>
                  <a:srgbClr val="707070"/>
                </a:solidFill>
                <a:effectLst/>
                <a:latin typeface="var(--font-family-body)"/>
              </a:rPr>
              <a:t>The PHSO will investigate complaints by individuals and bodies corporate (e.g. companies). Only complaints against central government departments will be considered, not those against local authorities. If its recommendations are not accepted, it can make a special report to Parliament. The PHSO will investigate maladministration but not the merits of a decision.</a:t>
            </a:r>
          </a:p>
          <a:p>
            <a:pPr algn="ctr" fontAlgn="base"/>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pPr algn="ctr" fontAlgn="base"/>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endParaRPr lang="en-GB" dirty="0"/>
          </a:p>
        </p:txBody>
      </p:sp>
      <p:sp>
        <p:nvSpPr>
          <p:cNvPr id="4" name="Slide Number Placeholder 3">
            <a:extLst>
              <a:ext uri="{FF2B5EF4-FFF2-40B4-BE49-F238E27FC236}">
                <a16:creationId xmlns:a16="http://schemas.microsoft.com/office/drawing/2014/main" id="{D80A72E1-0899-4A8F-E374-3D053A1ED5E3}"/>
              </a:ext>
            </a:extLst>
          </p:cNvPr>
          <p:cNvSpPr>
            <a:spLocks noGrp="1"/>
          </p:cNvSpPr>
          <p:nvPr>
            <p:ph type="sldNum" sz="quarter" idx="5"/>
          </p:nvPr>
        </p:nvSpPr>
        <p:spPr/>
        <p:txBody>
          <a:bodyPr/>
          <a:lstStyle/>
          <a:p>
            <a:fld id="{D71B926A-84F5-44E8-A89D-853643022453}" type="slidenum">
              <a:rPr lang="en-GB" smtClean="0"/>
              <a:t>26</a:t>
            </a:fld>
            <a:endParaRPr lang="en-GB"/>
          </a:p>
        </p:txBody>
      </p:sp>
    </p:spTree>
    <p:extLst>
      <p:ext uri="{BB962C8B-B14F-4D97-AF65-F5344CB8AC3E}">
        <p14:creationId xmlns:p14="http://schemas.microsoft.com/office/powerpoint/2010/main" val="5639422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B8272-EDA1-8AAB-06CD-8948FA6143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695A45-E857-02CF-18AF-07CF1C98D0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B321DA-36DA-866F-B833-3D43DD97B237}"/>
              </a:ext>
            </a:extLst>
          </p:cNvPr>
          <p:cNvSpPr>
            <a:spLocks noGrp="1"/>
          </p:cNvSpPr>
          <p:nvPr>
            <p:ph type="body" idx="1"/>
          </p:nvPr>
        </p:nvSpPr>
        <p:spPr/>
        <p:txBody>
          <a:bodyPr/>
          <a:lstStyle/>
          <a:p>
            <a:r>
              <a:rPr lang="en-GB" dirty="0"/>
              <a:t>B-D</a:t>
            </a:r>
          </a:p>
        </p:txBody>
      </p:sp>
      <p:sp>
        <p:nvSpPr>
          <p:cNvPr id="4" name="Slide Number Placeholder 3">
            <a:extLst>
              <a:ext uri="{FF2B5EF4-FFF2-40B4-BE49-F238E27FC236}">
                <a16:creationId xmlns:a16="http://schemas.microsoft.com/office/drawing/2014/main" id="{FA3E9EDD-9108-E3A6-38EB-750ADE47FD9A}"/>
              </a:ext>
            </a:extLst>
          </p:cNvPr>
          <p:cNvSpPr>
            <a:spLocks noGrp="1"/>
          </p:cNvSpPr>
          <p:nvPr>
            <p:ph type="sldNum" sz="quarter" idx="5"/>
          </p:nvPr>
        </p:nvSpPr>
        <p:spPr/>
        <p:txBody>
          <a:bodyPr/>
          <a:lstStyle/>
          <a:p>
            <a:fld id="{D71B926A-84F5-44E8-A89D-853643022453}" type="slidenum">
              <a:rPr lang="en-GB" smtClean="0"/>
              <a:t>27</a:t>
            </a:fld>
            <a:endParaRPr lang="en-GB"/>
          </a:p>
        </p:txBody>
      </p:sp>
    </p:spTree>
    <p:extLst>
      <p:ext uri="{BB962C8B-B14F-4D97-AF65-F5344CB8AC3E}">
        <p14:creationId xmlns:p14="http://schemas.microsoft.com/office/powerpoint/2010/main" val="10283524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B0A27-8BB6-8AE6-6A39-74E637FF41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07179B-B5B7-4BB4-871D-29CD70915C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FA318E-B1A1-E39A-743D-312E6E4D6DB2}"/>
              </a:ext>
            </a:extLst>
          </p:cNvPr>
          <p:cNvSpPr>
            <a:spLocks noGrp="1"/>
          </p:cNvSpPr>
          <p:nvPr>
            <p:ph type="body" idx="1"/>
          </p:nvPr>
        </p:nvSpPr>
        <p:spPr/>
        <p:txBody>
          <a:bodyPr/>
          <a:lstStyle/>
          <a:p>
            <a:r>
              <a:rPr lang="en-GB" dirty="0"/>
              <a:t>All of them</a:t>
            </a:r>
          </a:p>
        </p:txBody>
      </p:sp>
      <p:sp>
        <p:nvSpPr>
          <p:cNvPr id="4" name="Slide Number Placeholder 3">
            <a:extLst>
              <a:ext uri="{FF2B5EF4-FFF2-40B4-BE49-F238E27FC236}">
                <a16:creationId xmlns:a16="http://schemas.microsoft.com/office/drawing/2014/main" id="{B995F7DC-736F-7E67-65A6-10A605E6CE88}"/>
              </a:ext>
            </a:extLst>
          </p:cNvPr>
          <p:cNvSpPr>
            <a:spLocks noGrp="1"/>
          </p:cNvSpPr>
          <p:nvPr>
            <p:ph type="sldNum" sz="quarter" idx="5"/>
          </p:nvPr>
        </p:nvSpPr>
        <p:spPr/>
        <p:txBody>
          <a:bodyPr/>
          <a:lstStyle/>
          <a:p>
            <a:fld id="{D71B926A-84F5-44E8-A89D-853643022453}" type="slidenum">
              <a:rPr lang="en-GB" smtClean="0"/>
              <a:t>28</a:t>
            </a:fld>
            <a:endParaRPr lang="en-GB"/>
          </a:p>
        </p:txBody>
      </p:sp>
    </p:spTree>
    <p:extLst>
      <p:ext uri="{BB962C8B-B14F-4D97-AF65-F5344CB8AC3E}">
        <p14:creationId xmlns:p14="http://schemas.microsoft.com/office/powerpoint/2010/main" val="24577617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CE66E-A1B3-676F-C5E4-85B2F84904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92F1E4-130E-652F-AC69-9385478414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C823B9-167C-C7EC-F4E0-FDE96CB02B88}"/>
              </a:ext>
            </a:extLst>
          </p:cNvPr>
          <p:cNvSpPr>
            <a:spLocks noGrp="1"/>
          </p:cNvSpPr>
          <p:nvPr>
            <p:ph type="body" idx="1"/>
          </p:nvPr>
        </p:nvSpPr>
        <p:spPr/>
        <p:txBody>
          <a:bodyPr/>
          <a:lstStyle/>
          <a:p>
            <a:r>
              <a:rPr lang="en-GB" dirty="0"/>
              <a:t>c</a:t>
            </a:r>
          </a:p>
        </p:txBody>
      </p:sp>
      <p:sp>
        <p:nvSpPr>
          <p:cNvPr id="4" name="Slide Number Placeholder 3">
            <a:extLst>
              <a:ext uri="{FF2B5EF4-FFF2-40B4-BE49-F238E27FC236}">
                <a16:creationId xmlns:a16="http://schemas.microsoft.com/office/drawing/2014/main" id="{60DFA5FD-8587-8057-D29C-96455E2F4BF4}"/>
              </a:ext>
            </a:extLst>
          </p:cNvPr>
          <p:cNvSpPr>
            <a:spLocks noGrp="1"/>
          </p:cNvSpPr>
          <p:nvPr>
            <p:ph type="sldNum" sz="quarter" idx="5"/>
          </p:nvPr>
        </p:nvSpPr>
        <p:spPr/>
        <p:txBody>
          <a:bodyPr/>
          <a:lstStyle/>
          <a:p>
            <a:fld id="{D71B926A-84F5-44E8-A89D-853643022453}" type="slidenum">
              <a:rPr lang="en-GB" smtClean="0"/>
              <a:t>29</a:t>
            </a:fld>
            <a:endParaRPr lang="en-GB"/>
          </a:p>
        </p:txBody>
      </p:sp>
    </p:spTree>
    <p:extLst>
      <p:ext uri="{BB962C8B-B14F-4D97-AF65-F5344CB8AC3E}">
        <p14:creationId xmlns:p14="http://schemas.microsoft.com/office/powerpoint/2010/main" val="2537819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255227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2060"/>
                </a:solidFill>
              </a:defRPr>
            </a:lvl1pPr>
          </a:lstStyle>
          <a:p>
            <a:r>
              <a:rPr lang="en-GB"/>
              <a:t>Click to edit Master title style</a:t>
            </a:r>
            <a:endParaRPr lang="en-US" dirty="0"/>
          </a:p>
        </p:txBody>
      </p:sp>
      <p:sp>
        <p:nvSpPr>
          <p:cNvPr id="3" name="Content Placeholder 2"/>
          <p:cNvSpPr>
            <a:spLocks noGrp="1"/>
          </p:cNvSpPr>
          <p:nvPr>
            <p:ph idx="1"/>
          </p:nvPr>
        </p:nvSpPr>
        <p:spPr/>
        <p:txBody>
          <a:bodyPr/>
          <a:lstStyle>
            <a:lvl1pPr>
              <a:defRPr>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rgbClr val="002060"/>
                </a:solidFill>
              </a:defRPr>
            </a:lvl1pPr>
          </a:lstStyle>
          <a:p>
            <a:fld id="{C485584D-7D79-4248-9986-4CA35242F944}" type="datetimeFigureOut">
              <a:rPr lang="en-US" smtClean="0"/>
              <a:pPr/>
              <a:t>3/26/2025</a:t>
            </a:fld>
            <a:endParaRPr lang="en-US"/>
          </a:p>
        </p:txBody>
      </p:sp>
      <p:sp>
        <p:nvSpPr>
          <p:cNvPr id="5" name="Footer Placeholder 4"/>
          <p:cNvSpPr>
            <a:spLocks noGrp="1"/>
          </p:cNvSpPr>
          <p:nvPr>
            <p:ph type="ftr" sz="quarter" idx="11"/>
          </p:nvPr>
        </p:nvSpPr>
        <p:spPr/>
        <p:txBody>
          <a:bodyPr/>
          <a:lstStyle>
            <a:lvl1pPr>
              <a:defRPr>
                <a:solidFill>
                  <a:srgbClr val="002060"/>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002060"/>
                </a:solidFill>
              </a:defRPr>
            </a:lvl1pPr>
          </a:lstStyle>
          <a:p>
            <a:fld id="{19590046-DA73-4BBF-84B5-C08E6F75191A}" type="slidenum">
              <a:rPr lang="en-US" smtClean="0"/>
              <a:pPr/>
              <a:t>‹#›</a:t>
            </a:fld>
            <a:endParaRPr lang="en-US"/>
          </a:p>
        </p:txBody>
      </p:sp>
    </p:spTree>
    <p:extLst>
      <p:ext uri="{BB962C8B-B14F-4D97-AF65-F5344CB8AC3E}">
        <p14:creationId xmlns:p14="http://schemas.microsoft.com/office/powerpoint/2010/main" val="37463125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51129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41316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3/26/2025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191628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85584D-7D79-4248-9986-4CA35242F944}" type="datetimeFigureOut">
              <a:rPr lang="en-US" smtClean="0"/>
              <a:t>3/26/2025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43342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85584D-7D79-4248-9986-4CA35242F944}" type="datetimeFigureOut">
              <a:rPr lang="en-US" smtClean="0"/>
              <a:t>3/26/2025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73564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83247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18203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56795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6241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85584D-7D79-4248-9986-4CA35242F944}" type="datetimeFigureOut">
              <a:rPr lang="en-US" smtClean="0"/>
              <a:t>3/26/2025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60322643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picpedia.org/highway-signs/g/government.html"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www.flickr.com/photos/mauricedb/270629258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antiquesandteacups.info/2015/11/happy-birthday-prince-charles-november.html"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EA4FBA1-769E-5EFF-2DD8-5F8744E5A263}"/>
              </a:ext>
            </a:extLst>
          </p:cNvPr>
          <p:cNvSpPr/>
          <p:nvPr/>
        </p:nvSpPr>
        <p:spPr>
          <a:xfrm>
            <a:off x="-106680" y="-121267"/>
            <a:ext cx="12405360" cy="6979267"/>
          </a:xfrm>
          <a:prstGeom prst="rect">
            <a:avLst/>
          </a:prstGeom>
          <a:gradFill flip="none" rotWithShape="1">
            <a:gsLst>
              <a:gs pos="100000">
                <a:srgbClr val="282A5A">
                  <a:alpha val="0"/>
                </a:srgbClr>
              </a:gs>
              <a:gs pos="0">
                <a:srgbClr val="282A5A"/>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0" y="4333775"/>
            <a:ext cx="6096000" cy="1701570"/>
          </a:xfrm>
        </p:spPr>
        <p:txBody>
          <a:bodyPr anchor="b">
            <a:normAutofit/>
          </a:bodyPr>
          <a:lstStyle/>
          <a:p>
            <a:pPr algn="l"/>
            <a:r>
              <a:rPr lang="en-GB" sz="4800" b="1" dirty="0">
                <a:solidFill>
                  <a:srgbClr val="FDD507"/>
                </a:solidFill>
              </a:rPr>
              <a:t>Unit 7: </a:t>
            </a:r>
            <a:br>
              <a:rPr lang="en-GB" sz="4800" b="1" dirty="0">
                <a:solidFill>
                  <a:schemeClr val="bg1"/>
                </a:solidFill>
              </a:rPr>
            </a:br>
            <a:r>
              <a:rPr lang="en-GB" sz="4800" b="1" dirty="0">
                <a:solidFill>
                  <a:schemeClr val="bg1"/>
                </a:solidFill>
              </a:rPr>
              <a:t>Executive Power</a:t>
            </a:r>
            <a:endParaRPr lang="en-US" sz="4800" b="1" dirty="0">
              <a:solidFill>
                <a:schemeClr val="bg1"/>
              </a:solidFill>
            </a:endParaRPr>
          </a:p>
        </p:txBody>
      </p:sp>
      <p:sp>
        <p:nvSpPr>
          <p:cNvPr id="3" name="Subtitle 2"/>
          <p:cNvSpPr>
            <a:spLocks noGrp="1"/>
          </p:cNvSpPr>
          <p:nvPr>
            <p:ph type="subTitle" idx="1"/>
          </p:nvPr>
        </p:nvSpPr>
        <p:spPr>
          <a:xfrm>
            <a:off x="0" y="6089948"/>
            <a:ext cx="4976734" cy="646785"/>
          </a:xfrm>
        </p:spPr>
        <p:txBody>
          <a:bodyPr>
            <a:normAutofit fontScale="92500" lnSpcReduction="20000"/>
          </a:bodyPr>
          <a:lstStyle/>
          <a:p>
            <a:pPr algn="l"/>
            <a:r>
              <a:rPr lang="en-GB" sz="2000" b="1" dirty="0">
                <a:solidFill>
                  <a:srgbClr val="FDD507"/>
                </a:solidFill>
                <a:cs typeface="Calibri"/>
              </a:rPr>
              <a:t>MARTIN SAMUEL JONES</a:t>
            </a:r>
          </a:p>
          <a:p>
            <a:pPr algn="l"/>
            <a:r>
              <a:rPr lang="en-GB" sz="2000" dirty="0" err="1">
                <a:solidFill>
                  <a:srgbClr val="FDD507"/>
                </a:solidFill>
                <a:cs typeface="Calibri"/>
              </a:rPr>
              <a:t>martin.jones@uwtsd.ac.uk</a:t>
            </a:r>
            <a:endParaRPr lang="en-GB" sz="2000" dirty="0">
              <a:solidFill>
                <a:srgbClr val="FDD507"/>
              </a:solidFill>
            </a:endParaRPr>
          </a:p>
        </p:txBody>
      </p:sp>
      <p:sp>
        <p:nvSpPr>
          <p:cNvPr id="25" name="Subtitle 2">
            <a:extLst>
              <a:ext uri="{FF2B5EF4-FFF2-40B4-BE49-F238E27FC236}">
                <a16:creationId xmlns:a16="http://schemas.microsoft.com/office/drawing/2014/main" id="{D6BE8DE7-FA9B-6620-F33A-254F004AC934}"/>
              </a:ext>
            </a:extLst>
          </p:cNvPr>
          <p:cNvSpPr txBox="1">
            <a:spLocks/>
          </p:cNvSpPr>
          <p:nvPr/>
        </p:nvSpPr>
        <p:spPr>
          <a:xfrm>
            <a:off x="0" y="4386939"/>
            <a:ext cx="4976734" cy="6467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a:solidFill>
                  <a:schemeClr val="tx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solidFill>
                  <a:schemeClr val="bg1"/>
                </a:solidFill>
                <a:cs typeface="Calibri"/>
              </a:rPr>
              <a:t>BMCX3000: LEGAL SYSTEM</a:t>
            </a:r>
            <a:endParaRPr lang="en-GB" sz="2000" b="1" dirty="0">
              <a:solidFill>
                <a:schemeClr val="bg1"/>
              </a:solidFill>
            </a:endParaRPr>
          </a:p>
        </p:txBody>
      </p:sp>
      <p:cxnSp>
        <p:nvCxnSpPr>
          <p:cNvPr id="30" name="Straight Connector 29">
            <a:extLst>
              <a:ext uri="{FF2B5EF4-FFF2-40B4-BE49-F238E27FC236}">
                <a16:creationId xmlns:a16="http://schemas.microsoft.com/office/drawing/2014/main" id="{A3C20C1E-3F58-8058-3343-5D62FA4B97D4}"/>
              </a:ext>
            </a:extLst>
          </p:cNvPr>
          <p:cNvCxnSpPr/>
          <p:nvPr/>
        </p:nvCxnSpPr>
        <p:spPr>
          <a:xfrm>
            <a:off x="69926" y="4318208"/>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cxnSp>
        <p:nvCxnSpPr>
          <p:cNvPr id="31" name="Straight Connector 30">
            <a:extLst>
              <a:ext uri="{FF2B5EF4-FFF2-40B4-BE49-F238E27FC236}">
                <a16:creationId xmlns:a16="http://schemas.microsoft.com/office/drawing/2014/main" id="{FB1AD63A-A7C1-882F-5274-E4C32ECB0CFA}"/>
              </a:ext>
            </a:extLst>
          </p:cNvPr>
          <p:cNvCxnSpPr/>
          <p:nvPr/>
        </p:nvCxnSpPr>
        <p:spPr>
          <a:xfrm>
            <a:off x="69926" y="6035345"/>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pic>
        <p:nvPicPr>
          <p:cNvPr id="37" name="Picture 36" descr="A blue background with white text&#10;&#10;Description automatically generated">
            <a:extLst>
              <a:ext uri="{FF2B5EF4-FFF2-40B4-BE49-F238E27FC236}">
                <a16:creationId xmlns:a16="http://schemas.microsoft.com/office/drawing/2014/main" id="{20FAFA12-7AD2-89A6-0D38-EF6443DC6375}"/>
              </a:ext>
            </a:extLst>
          </p:cNvPr>
          <p:cNvPicPr>
            <a:picLocks noChangeAspect="1"/>
          </p:cNvPicPr>
          <p:nvPr/>
        </p:nvPicPr>
        <p:blipFill>
          <a:blip r:embed="rId4">
            <a:clrChange>
              <a:clrFrom>
                <a:srgbClr val="292A5A"/>
              </a:clrFrom>
              <a:clrTo>
                <a:srgbClr val="292A5A">
                  <a:alpha val="0"/>
                </a:srgbClr>
              </a:clrTo>
            </a:clrChange>
            <a:extLst>
              <a:ext uri="{28A0092B-C50C-407E-A947-70E740481C1C}">
                <a14:useLocalDpi xmlns:a14="http://schemas.microsoft.com/office/drawing/2010/main" val="0"/>
              </a:ext>
            </a:extLst>
          </a:blip>
          <a:stretch>
            <a:fillRect/>
          </a:stretch>
        </p:blipFill>
        <p:spPr>
          <a:xfrm>
            <a:off x="215900" y="121267"/>
            <a:ext cx="1993900" cy="780849"/>
          </a:xfrm>
          <a:prstGeom prst="rect">
            <a:avLst/>
          </a:prstGeom>
        </p:spPr>
      </p:pic>
    </p:spTree>
    <p:extLst>
      <p:ext uri="{BB962C8B-B14F-4D97-AF65-F5344CB8AC3E}">
        <p14:creationId xmlns:p14="http://schemas.microsoft.com/office/powerpoint/2010/main" val="1098430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4C150-EFC5-417C-A806-F0B826593AF6}"/>
              </a:ext>
            </a:extLst>
          </p:cNvPr>
          <p:cNvSpPr>
            <a:spLocks noGrp="1"/>
          </p:cNvSpPr>
          <p:nvPr>
            <p:ph type="title"/>
          </p:nvPr>
        </p:nvSpPr>
        <p:spPr/>
        <p:txBody>
          <a:bodyPr/>
          <a:lstStyle/>
          <a:p>
            <a:r>
              <a:rPr lang="en-GB" b="1" dirty="0">
                <a:solidFill>
                  <a:srgbClr val="002060"/>
                </a:solidFill>
              </a:rPr>
              <a:t>LEARNING OUTCOMES</a:t>
            </a:r>
          </a:p>
        </p:txBody>
      </p:sp>
      <p:sp>
        <p:nvSpPr>
          <p:cNvPr id="3" name="Content Placeholder 2">
            <a:extLst>
              <a:ext uri="{FF2B5EF4-FFF2-40B4-BE49-F238E27FC236}">
                <a16:creationId xmlns:a16="http://schemas.microsoft.com/office/drawing/2014/main" id="{8459CB39-1BA0-44EE-BC27-F5B58BA15E8F}"/>
              </a:ext>
            </a:extLst>
          </p:cNvPr>
          <p:cNvSpPr>
            <a:spLocks noGrp="1"/>
          </p:cNvSpPr>
          <p:nvPr>
            <p:ph idx="1"/>
          </p:nvPr>
        </p:nvSpPr>
        <p:spPr/>
        <p:txBody>
          <a:bodyPr>
            <a:noAutofit/>
          </a:bodyPr>
          <a:lstStyle/>
          <a:p>
            <a:pPr algn="l" fontAlgn="base">
              <a:buFont typeface="Arial" panose="020B0604020202020204" pitchFamily="34" charset="0"/>
              <a:buChar char="•"/>
            </a:pPr>
            <a:r>
              <a:rPr lang="en-GB" sz="2000" b="0" i="0" dirty="0">
                <a:effectLst/>
              </a:rPr>
              <a:t>Explain the roles of the Prime Minister, Cabinet ministers and junior ministers</a:t>
            </a:r>
          </a:p>
          <a:p>
            <a:pPr algn="l" fontAlgn="base">
              <a:buFont typeface="Arial" panose="020B0604020202020204" pitchFamily="34" charset="0"/>
              <a:buChar char="•"/>
            </a:pPr>
            <a:r>
              <a:rPr lang="en-GB" sz="2000" b="0" i="0" dirty="0">
                <a:effectLst/>
              </a:rPr>
              <a:t>Describe the functions and legal status of civil servants and government agencies</a:t>
            </a:r>
          </a:p>
          <a:p>
            <a:pPr algn="l" fontAlgn="base">
              <a:buFont typeface="Arial" panose="020B0604020202020204" pitchFamily="34" charset="0"/>
              <a:buChar char="•"/>
            </a:pPr>
            <a:r>
              <a:rPr lang="en-GB" sz="2000" b="0" i="0" dirty="0">
                <a:effectLst/>
              </a:rPr>
              <a:t>Explain the legal status of the Royal Prerogative, including its relationship with statutes and judicial controls</a:t>
            </a:r>
          </a:p>
          <a:p>
            <a:pPr algn="l" fontAlgn="base">
              <a:buFont typeface="Arial" panose="020B0604020202020204" pitchFamily="34" charset="0"/>
              <a:buChar char="•"/>
            </a:pPr>
            <a:r>
              <a:rPr lang="en-GB" sz="2000" b="0" i="0" dirty="0">
                <a:effectLst/>
              </a:rPr>
              <a:t>Describe the political accountability of the executive including collective cabinet responsibility and individual ministerial responsibility</a:t>
            </a:r>
          </a:p>
          <a:p>
            <a:pPr algn="l" fontAlgn="base">
              <a:buFont typeface="Arial" panose="020B0604020202020204" pitchFamily="34" charset="0"/>
              <a:buChar char="•"/>
            </a:pPr>
            <a:r>
              <a:rPr lang="en-GB" sz="2000" b="0" i="0" dirty="0">
                <a:effectLst/>
              </a:rPr>
              <a:t>Describe parliamentary controls on the executive including committees, questions and debates</a:t>
            </a:r>
          </a:p>
          <a:p>
            <a:pPr algn="l" fontAlgn="base">
              <a:buFont typeface="Arial" panose="020B0604020202020204" pitchFamily="34" charset="0"/>
              <a:buChar char="•"/>
            </a:pPr>
            <a:r>
              <a:rPr lang="en-GB" sz="2000" b="0" i="0" dirty="0">
                <a:effectLst/>
              </a:rPr>
              <a:t>Outline the role of the Ministerial Code in ensuring the accountability of ministers, and</a:t>
            </a:r>
          </a:p>
          <a:p>
            <a:pPr algn="l" fontAlgn="base">
              <a:buFont typeface="Arial" panose="020B0604020202020204" pitchFamily="34" charset="0"/>
              <a:buChar char="•"/>
            </a:pPr>
            <a:r>
              <a:rPr lang="en-GB" sz="2000" b="0" i="0" dirty="0">
                <a:effectLst/>
              </a:rPr>
              <a:t>Outline the role of the Parliamentary and Health Service Ombudsman.</a:t>
            </a:r>
          </a:p>
        </p:txBody>
      </p:sp>
    </p:spTree>
    <p:extLst>
      <p:ext uri="{BB962C8B-B14F-4D97-AF65-F5344CB8AC3E}">
        <p14:creationId xmlns:p14="http://schemas.microsoft.com/office/powerpoint/2010/main" val="2502151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3421-A1E7-A046-B290-5E8A58477DEB}"/>
              </a:ext>
            </a:extLst>
          </p:cNvPr>
          <p:cNvSpPr>
            <a:spLocks noGrp="1"/>
          </p:cNvSpPr>
          <p:nvPr>
            <p:ph type="title"/>
          </p:nvPr>
        </p:nvSpPr>
        <p:spPr/>
        <p:txBody>
          <a:bodyPr/>
          <a:lstStyle/>
          <a:p>
            <a:r>
              <a:rPr lang="en-GB" b="1" dirty="0">
                <a:solidFill>
                  <a:srgbClr val="002060"/>
                </a:solidFill>
              </a:rPr>
              <a:t>SEPARATION OF POWERS</a:t>
            </a:r>
          </a:p>
        </p:txBody>
      </p:sp>
      <p:grpSp>
        <p:nvGrpSpPr>
          <p:cNvPr id="5" name="Group 4">
            <a:extLst>
              <a:ext uri="{FF2B5EF4-FFF2-40B4-BE49-F238E27FC236}">
                <a16:creationId xmlns:a16="http://schemas.microsoft.com/office/drawing/2014/main" id="{D558B714-9348-77FC-8632-9B12CF89AB4B}"/>
              </a:ext>
            </a:extLst>
          </p:cNvPr>
          <p:cNvGrpSpPr/>
          <p:nvPr/>
        </p:nvGrpSpPr>
        <p:grpSpPr>
          <a:xfrm>
            <a:off x="827930" y="1955561"/>
            <a:ext cx="10495061" cy="3180873"/>
            <a:chOff x="848469" y="3131026"/>
            <a:chExt cx="10495061" cy="1740535"/>
          </a:xfrm>
        </p:grpSpPr>
        <p:sp>
          <p:nvSpPr>
            <p:cNvPr id="7" name="Freeform 6">
              <a:extLst>
                <a:ext uri="{FF2B5EF4-FFF2-40B4-BE49-F238E27FC236}">
                  <a16:creationId xmlns:a16="http://schemas.microsoft.com/office/drawing/2014/main" id="{3A2BFCC1-9EFA-F17F-286C-26B26D225C51}"/>
                </a:ext>
              </a:extLst>
            </p:cNvPr>
            <p:cNvSpPr/>
            <p:nvPr/>
          </p:nvSpPr>
          <p:spPr>
            <a:xfrm>
              <a:off x="848469"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dirty="0"/>
                <a:t>Legislature (Parliament)</a:t>
              </a:r>
            </a:p>
          </p:txBody>
        </p:sp>
        <p:sp>
          <p:nvSpPr>
            <p:cNvPr id="8" name="Freeform 7">
              <a:extLst>
                <a:ext uri="{FF2B5EF4-FFF2-40B4-BE49-F238E27FC236}">
                  <a16:creationId xmlns:a16="http://schemas.microsoft.com/office/drawing/2014/main" id="{D84550B4-D62D-4AEA-CA12-EBC682D87028}"/>
                </a:ext>
              </a:extLst>
            </p:cNvPr>
            <p:cNvSpPr/>
            <p:nvPr/>
          </p:nvSpPr>
          <p:spPr>
            <a:xfrm>
              <a:off x="4403645"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dirty="0"/>
                <a:t>Executive (Government)</a:t>
              </a:r>
            </a:p>
          </p:txBody>
        </p:sp>
        <p:sp>
          <p:nvSpPr>
            <p:cNvPr id="9" name="Freeform 8">
              <a:extLst>
                <a:ext uri="{FF2B5EF4-FFF2-40B4-BE49-F238E27FC236}">
                  <a16:creationId xmlns:a16="http://schemas.microsoft.com/office/drawing/2014/main" id="{49CC5A48-DBAC-CD02-3662-F1152F3001E5}"/>
                </a:ext>
              </a:extLst>
            </p:cNvPr>
            <p:cNvSpPr/>
            <p:nvPr/>
          </p:nvSpPr>
          <p:spPr>
            <a:xfrm>
              <a:off x="7958822"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a:t>Judiciary (Courts)</a:t>
              </a:r>
            </a:p>
          </p:txBody>
        </p:sp>
      </p:grpSp>
    </p:spTree>
    <p:extLst>
      <p:ext uri="{BB962C8B-B14F-4D97-AF65-F5344CB8AC3E}">
        <p14:creationId xmlns:p14="http://schemas.microsoft.com/office/powerpoint/2010/main" val="4045375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39826-0A03-5DBA-AA51-1FC122984CA8}"/>
              </a:ext>
            </a:extLst>
          </p:cNvPr>
          <p:cNvSpPr>
            <a:spLocks noGrp="1"/>
          </p:cNvSpPr>
          <p:nvPr>
            <p:ph type="title"/>
          </p:nvPr>
        </p:nvSpPr>
        <p:spPr>
          <a:xfrm>
            <a:off x="640080" y="325369"/>
            <a:ext cx="4927600" cy="1956841"/>
          </a:xfrm>
        </p:spPr>
        <p:txBody>
          <a:bodyPr anchor="b">
            <a:normAutofit/>
          </a:bodyPr>
          <a:lstStyle/>
          <a:p>
            <a:pPr>
              <a:lnSpc>
                <a:spcPct val="90000"/>
              </a:lnSpc>
            </a:pPr>
            <a:r>
              <a:rPr lang="en-GB" sz="6600" b="1" dirty="0"/>
              <a:t>WHO IS THE EXECUTIVE?</a:t>
            </a:r>
            <a:endParaRPr lang="en-GB" sz="6600" dirty="0"/>
          </a:p>
        </p:txBody>
      </p:sp>
      <p:sp>
        <p:nvSpPr>
          <p:cNvPr id="9" name="Content Placeholder 8">
            <a:extLst>
              <a:ext uri="{FF2B5EF4-FFF2-40B4-BE49-F238E27FC236}">
                <a16:creationId xmlns:a16="http://schemas.microsoft.com/office/drawing/2014/main" id="{59AA3E8A-C53C-8F07-94CF-B55D0534557E}"/>
              </a:ext>
            </a:extLst>
          </p:cNvPr>
          <p:cNvSpPr>
            <a:spLocks noGrp="1"/>
          </p:cNvSpPr>
          <p:nvPr>
            <p:ph idx="1"/>
          </p:nvPr>
        </p:nvSpPr>
        <p:spPr>
          <a:xfrm>
            <a:off x="640080" y="2872899"/>
            <a:ext cx="4243589" cy="3320668"/>
          </a:xfrm>
        </p:spPr>
        <p:txBody>
          <a:bodyPr vert="horz" lIns="91440" tIns="45720" rIns="91440" bIns="45720" rtlCol="0">
            <a:normAutofit fontScale="92500" lnSpcReduction="10000"/>
          </a:bodyPr>
          <a:lstStyle/>
          <a:p>
            <a:r>
              <a:rPr lang="en-US" sz="2400" dirty="0"/>
              <a:t>Bodies that deal with government policy and its implementation</a:t>
            </a:r>
          </a:p>
          <a:p>
            <a:r>
              <a:rPr lang="en-US" sz="2400" dirty="0"/>
              <a:t>The Government:</a:t>
            </a:r>
          </a:p>
          <a:p>
            <a:pPr lvl="1"/>
            <a:r>
              <a:rPr lang="en-US" sz="2000" dirty="0"/>
              <a:t>Prime Minister</a:t>
            </a:r>
          </a:p>
          <a:p>
            <a:pPr lvl="1"/>
            <a:r>
              <a:rPr lang="en-US" sz="2000" dirty="0"/>
              <a:t>Cabinet (Ministers)</a:t>
            </a:r>
          </a:p>
          <a:p>
            <a:pPr lvl="1"/>
            <a:r>
              <a:rPr lang="en-US" sz="2000" dirty="0"/>
              <a:t>Non-cabinet Ministers</a:t>
            </a:r>
          </a:p>
          <a:p>
            <a:r>
              <a:rPr lang="en-US" sz="2400" dirty="0"/>
              <a:t>Civil Service</a:t>
            </a:r>
          </a:p>
          <a:p>
            <a:r>
              <a:rPr lang="en-US" sz="2400" dirty="0"/>
              <a:t>Other bodies which implement gov policy </a:t>
            </a:r>
          </a:p>
          <a:p>
            <a:endParaRPr lang="en-US" sz="2400" dirty="0"/>
          </a:p>
        </p:txBody>
      </p:sp>
      <p:pic>
        <p:nvPicPr>
          <p:cNvPr id="7" name="Picture 6">
            <a:extLst>
              <a:ext uri="{FF2B5EF4-FFF2-40B4-BE49-F238E27FC236}">
                <a16:creationId xmlns:a16="http://schemas.microsoft.com/office/drawing/2014/main" id="{0D2C1CD1-DEBA-315B-B073-5B4B8328AC33}"/>
              </a:ext>
            </a:extLst>
          </p:cNvPr>
          <p:cNvPicPr>
            <a:picLocks noChangeAspect="1"/>
          </p:cNvPicPr>
          <p:nvPr/>
        </p:nvPicPr>
        <p:blipFill>
          <a:blip r:embed="rId3"/>
          <a:srcRect l="15772" r="1602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85790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98BFB-325C-CC5C-BCAE-0221A0007E29}"/>
              </a:ext>
            </a:extLst>
          </p:cNvPr>
          <p:cNvSpPr>
            <a:spLocks noGrp="1"/>
          </p:cNvSpPr>
          <p:nvPr>
            <p:ph type="title"/>
          </p:nvPr>
        </p:nvSpPr>
        <p:spPr>
          <a:xfrm>
            <a:off x="5297762" y="329184"/>
            <a:ext cx="6731678" cy="1072896"/>
          </a:xfrm>
        </p:spPr>
        <p:txBody>
          <a:bodyPr anchor="b">
            <a:normAutofit fontScale="90000"/>
          </a:bodyPr>
          <a:lstStyle/>
          <a:p>
            <a:r>
              <a:rPr lang="en-GB" sz="7200" b="1" dirty="0"/>
              <a:t>PRIME MINISTER </a:t>
            </a:r>
          </a:p>
        </p:txBody>
      </p:sp>
      <p:sp>
        <p:nvSpPr>
          <p:cNvPr id="3" name="Content Placeholder 2">
            <a:extLst>
              <a:ext uri="{FF2B5EF4-FFF2-40B4-BE49-F238E27FC236}">
                <a16:creationId xmlns:a16="http://schemas.microsoft.com/office/drawing/2014/main" id="{FF772252-BBDB-0DCB-28BC-7318AE1E551E}"/>
              </a:ext>
            </a:extLst>
          </p:cNvPr>
          <p:cNvSpPr>
            <a:spLocks noGrp="1"/>
          </p:cNvSpPr>
          <p:nvPr>
            <p:ph idx="1"/>
          </p:nvPr>
        </p:nvSpPr>
        <p:spPr>
          <a:xfrm>
            <a:off x="5297762" y="1625600"/>
            <a:ext cx="6251110" cy="4564888"/>
          </a:xfrm>
        </p:spPr>
        <p:txBody>
          <a:bodyPr vert="horz" lIns="91440" tIns="45720" rIns="91440" bIns="45720" rtlCol="0">
            <a:normAutofit/>
          </a:bodyPr>
          <a:lstStyle/>
          <a:p>
            <a:pPr>
              <a:lnSpc>
                <a:spcPct val="170000"/>
              </a:lnSpc>
            </a:pPr>
            <a:r>
              <a:rPr lang="en-GB" sz="2400" dirty="0"/>
              <a:t>Several responsibilities </a:t>
            </a:r>
          </a:p>
          <a:p>
            <a:pPr>
              <a:lnSpc>
                <a:spcPct val="170000"/>
              </a:lnSpc>
            </a:pPr>
            <a:r>
              <a:rPr lang="en-GB" sz="2400" dirty="0"/>
              <a:t>Appointment:</a:t>
            </a:r>
          </a:p>
          <a:p>
            <a:pPr lvl="1">
              <a:lnSpc>
                <a:spcPct val="170000"/>
              </a:lnSpc>
            </a:pPr>
            <a:r>
              <a:rPr lang="en-GB" sz="1800" dirty="0"/>
              <a:t>Monarch’s choice</a:t>
            </a:r>
          </a:p>
          <a:p>
            <a:pPr lvl="1">
              <a:lnSpc>
                <a:spcPct val="170000"/>
              </a:lnSpc>
            </a:pPr>
            <a:r>
              <a:rPr lang="en-GB" sz="1800" dirty="0"/>
              <a:t>Convention dictates </a:t>
            </a:r>
          </a:p>
          <a:p>
            <a:pPr>
              <a:lnSpc>
                <a:spcPct val="170000"/>
              </a:lnSpc>
            </a:pPr>
            <a:r>
              <a:rPr lang="en-GB" sz="2400" dirty="0"/>
              <a:t>Leaving – Resign / then party choose next leader. </a:t>
            </a:r>
          </a:p>
          <a:p>
            <a:pPr marL="0" indent="0">
              <a:lnSpc>
                <a:spcPct val="170000"/>
              </a:lnSpc>
              <a:buNone/>
            </a:pPr>
            <a:endParaRPr lang="en-GB" sz="2400" dirty="0"/>
          </a:p>
        </p:txBody>
      </p:sp>
      <p:pic>
        <p:nvPicPr>
          <p:cNvPr id="6" name="Picture 5">
            <a:extLst>
              <a:ext uri="{FF2B5EF4-FFF2-40B4-BE49-F238E27FC236}">
                <a16:creationId xmlns:a16="http://schemas.microsoft.com/office/drawing/2014/main" id="{CC98181D-8A58-DE9A-94B9-CA20D4A3070D}"/>
              </a:ext>
            </a:extLst>
          </p:cNvPr>
          <p:cNvPicPr>
            <a:picLocks noChangeAspect="1"/>
          </p:cNvPicPr>
          <p:nvPr/>
        </p:nvPicPr>
        <p:blipFill>
          <a:blip r:embed="rId3"/>
          <a:srcRect l="26785" r="2703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04568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15FB-6D07-CDC6-9F61-9148F67CBDFE}"/>
              </a:ext>
            </a:extLst>
          </p:cNvPr>
          <p:cNvSpPr>
            <a:spLocks noGrp="1"/>
          </p:cNvSpPr>
          <p:nvPr>
            <p:ph type="title"/>
          </p:nvPr>
        </p:nvSpPr>
        <p:spPr/>
        <p:txBody>
          <a:bodyPr/>
          <a:lstStyle/>
          <a:p>
            <a:r>
              <a:rPr lang="en-GB" b="1" dirty="0"/>
              <a:t>ACTIVITY 1: THE PRIME MINISTER</a:t>
            </a:r>
          </a:p>
        </p:txBody>
      </p:sp>
      <p:sp>
        <p:nvSpPr>
          <p:cNvPr id="3" name="Content Placeholder 2">
            <a:extLst>
              <a:ext uri="{FF2B5EF4-FFF2-40B4-BE49-F238E27FC236}">
                <a16:creationId xmlns:a16="http://schemas.microsoft.com/office/drawing/2014/main" id="{E82C537E-7997-0218-403D-6DE2DFE3FEA6}"/>
              </a:ext>
            </a:extLst>
          </p:cNvPr>
          <p:cNvSpPr>
            <a:spLocks noGrp="1"/>
          </p:cNvSpPr>
          <p:nvPr>
            <p:ph idx="1"/>
          </p:nvPr>
        </p:nvSpPr>
        <p:spPr/>
        <p:txBody>
          <a:bodyPr/>
          <a:lstStyle/>
          <a:p>
            <a:r>
              <a:rPr lang="en-GB" dirty="0"/>
              <a:t>What are the roles and functions of the prime minister?</a:t>
            </a:r>
          </a:p>
        </p:txBody>
      </p:sp>
    </p:spTree>
    <p:extLst>
      <p:ext uri="{BB962C8B-B14F-4D97-AF65-F5344CB8AC3E}">
        <p14:creationId xmlns:p14="http://schemas.microsoft.com/office/powerpoint/2010/main" val="2321183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8F362-8D51-464A-97AF-2C671460521E}"/>
              </a:ext>
            </a:extLst>
          </p:cNvPr>
          <p:cNvSpPr>
            <a:spLocks noGrp="1"/>
          </p:cNvSpPr>
          <p:nvPr>
            <p:ph type="title"/>
          </p:nvPr>
        </p:nvSpPr>
        <p:spPr>
          <a:xfrm>
            <a:off x="640080" y="325369"/>
            <a:ext cx="4368602" cy="965549"/>
          </a:xfrm>
        </p:spPr>
        <p:txBody>
          <a:bodyPr anchor="b">
            <a:normAutofit/>
          </a:bodyPr>
          <a:lstStyle/>
          <a:p>
            <a:pPr algn="ctr">
              <a:lnSpc>
                <a:spcPct val="90000"/>
              </a:lnSpc>
            </a:pPr>
            <a:r>
              <a:rPr lang="en-GB" sz="5400" b="1" dirty="0"/>
              <a:t>THE CABINET</a:t>
            </a:r>
            <a:endParaRPr lang="en-US" sz="5400" b="1" dirty="0"/>
          </a:p>
        </p:txBody>
      </p:sp>
      <p:sp>
        <p:nvSpPr>
          <p:cNvPr id="3" name="Content Placeholder 2">
            <a:extLst>
              <a:ext uri="{FF2B5EF4-FFF2-40B4-BE49-F238E27FC236}">
                <a16:creationId xmlns:a16="http://schemas.microsoft.com/office/drawing/2014/main" id="{E366E848-56E1-FF9B-0E6A-9F9DA6A1897F}"/>
              </a:ext>
            </a:extLst>
          </p:cNvPr>
          <p:cNvSpPr>
            <a:spLocks noGrp="1"/>
          </p:cNvSpPr>
          <p:nvPr>
            <p:ph idx="1"/>
          </p:nvPr>
        </p:nvSpPr>
        <p:spPr>
          <a:xfrm>
            <a:off x="640080" y="1640541"/>
            <a:ext cx="4671622" cy="4553026"/>
          </a:xfrm>
        </p:spPr>
        <p:txBody>
          <a:bodyPr vert="horz" lIns="91440" tIns="45720" rIns="91440" bIns="45720" rtlCol="0">
            <a:normAutofit/>
          </a:bodyPr>
          <a:lstStyle/>
          <a:p>
            <a:pPr>
              <a:lnSpc>
                <a:spcPct val="170000"/>
              </a:lnSpc>
            </a:pPr>
            <a:r>
              <a:rPr lang="en-GB" sz="1800" dirty="0"/>
              <a:t>Prime Ministers and senior ministers. </a:t>
            </a:r>
          </a:p>
          <a:p>
            <a:pPr>
              <a:lnSpc>
                <a:spcPct val="170000"/>
              </a:lnSpc>
            </a:pPr>
            <a:r>
              <a:rPr lang="en-GB" sz="1800" dirty="0"/>
              <a:t>Monarch appoints on the Prime ministers say so. </a:t>
            </a:r>
          </a:p>
          <a:p>
            <a:pPr>
              <a:lnSpc>
                <a:spcPct val="170000"/>
              </a:lnSpc>
            </a:pPr>
            <a:r>
              <a:rPr lang="en-GB" sz="1800" dirty="0"/>
              <a:t>All + Junior ministers and civil servants- help run the country. </a:t>
            </a:r>
          </a:p>
          <a:p>
            <a:pPr>
              <a:lnSpc>
                <a:spcPct val="170000"/>
              </a:lnSpc>
            </a:pPr>
            <a:r>
              <a:rPr lang="en-GB" sz="1800" dirty="0"/>
              <a:t>Convention – house of commons / house of lords- member. </a:t>
            </a:r>
          </a:p>
          <a:p>
            <a:pPr>
              <a:lnSpc>
                <a:spcPct val="170000"/>
              </a:lnSpc>
            </a:pPr>
            <a:r>
              <a:rPr lang="en-GB" sz="1800" dirty="0"/>
              <a:t>18-23 ministers </a:t>
            </a:r>
          </a:p>
          <a:p>
            <a:pPr marL="0" indent="0">
              <a:lnSpc>
                <a:spcPct val="170000"/>
              </a:lnSpc>
              <a:buNone/>
            </a:pPr>
            <a:endParaRPr lang="en-GB" sz="1800" dirty="0"/>
          </a:p>
        </p:txBody>
      </p:sp>
      <p:pic>
        <p:nvPicPr>
          <p:cNvPr id="4" name="Picture 4">
            <a:extLst>
              <a:ext uri="{FF2B5EF4-FFF2-40B4-BE49-F238E27FC236}">
                <a16:creationId xmlns:a16="http://schemas.microsoft.com/office/drawing/2014/main" id="{3567F409-C524-A1E7-A522-197CBB1E64CD}"/>
              </a:ext>
            </a:extLst>
          </p:cNvPr>
          <p:cNvPicPr>
            <a:picLocks noChangeAspect="1"/>
          </p:cNvPicPr>
          <p:nvPr/>
        </p:nvPicPr>
        <p:blipFill rotWithShape="1">
          <a:blip r:embed="rId3">
            <a:extLst>
              <a:ext uri="{28A0092B-C50C-407E-A947-70E740481C1C}">
                <a14:useLocalDpi xmlns:a14="http://schemas.microsoft.com/office/drawing/2010/main" val="0"/>
              </a:ext>
            </a:extLst>
          </a:blip>
          <a:srcRect l="21845" r="21845"/>
          <a:stretch/>
        </p:blipFill>
        <p:spPr>
          <a:xfrm>
            <a:off x="5311702" y="10"/>
            <a:ext cx="6878785"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1956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47A59-B0F2-A083-33B6-BB97043E9201}"/>
              </a:ext>
            </a:extLst>
          </p:cNvPr>
          <p:cNvSpPr>
            <a:spLocks noGrp="1"/>
          </p:cNvSpPr>
          <p:nvPr>
            <p:ph type="title"/>
          </p:nvPr>
        </p:nvSpPr>
        <p:spPr>
          <a:xfrm>
            <a:off x="640079" y="325369"/>
            <a:ext cx="6029661" cy="1956841"/>
          </a:xfrm>
        </p:spPr>
        <p:txBody>
          <a:bodyPr anchor="b">
            <a:normAutofit fontScale="90000"/>
          </a:bodyPr>
          <a:lstStyle/>
          <a:p>
            <a:pPr>
              <a:lnSpc>
                <a:spcPct val="90000"/>
              </a:lnSpc>
            </a:pPr>
            <a:r>
              <a:rPr lang="en-GB" sz="6600" b="1" dirty="0"/>
              <a:t>WIDER GOVERNMENT </a:t>
            </a:r>
            <a:endParaRPr lang="en-US" sz="6600" dirty="0"/>
          </a:p>
        </p:txBody>
      </p:sp>
      <p:sp>
        <p:nvSpPr>
          <p:cNvPr id="3" name="Content Placeholder 2">
            <a:extLst>
              <a:ext uri="{FF2B5EF4-FFF2-40B4-BE49-F238E27FC236}">
                <a16:creationId xmlns:a16="http://schemas.microsoft.com/office/drawing/2014/main" id="{A18EA1F3-FFDA-F8B4-B101-4887EB263E5C}"/>
              </a:ext>
            </a:extLst>
          </p:cNvPr>
          <p:cNvSpPr>
            <a:spLocks noGrp="1"/>
          </p:cNvSpPr>
          <p:nvPr>
            <p:ph idx="1"/>
          </p:nvPr>
        </p:nvSpPr>
        <p:spPr>
          <a:xfrm>
            <a:off x="640080" y="2872899"/>
            <a:ext cx="5520736" cy="3320668"/>
          </a:xfrm>
        </p:spPr>
        <p:txBody>
          <a:bodyPr vert="horz" lIns="91440" tIns="45720" rIns="91440" bIns="45720" rtlCol="0" anchor="t">
            <a:normAutofit fontScale="77500" lnSpcReduction="20000"/>
          </a:bodyPr>
          <a:lstStyle/>
          <a:p>
            <a:pPr>
              <a:lnSpc>
                <a:spcPct val="150000"/>
              </a:lnSpc>
            </a:pPr>
            <a:r>
              <a:rPr lang="en-GB" sz="1800" dirty="0"/>
              <a:t>Mp's </a:t>
            </a:r>
          </a:p>
          <a:p>
            <a:pPr>
              <a:lnSpc>
                <a:spcPct val="150000"/>
              </a:lnSpc>
            </a:pPr>
            <a:r>
              <a:rPr lang="en-GB" sz="1800" dirty="0"/>
              <a:t>Appointed by Crown. </a:t>
            </a:r>
          </a:p>
          <a:p>
            <a:pPr>
              <a:lnSpc>
                <a:spcPct val="150000"/>
              </a:lnSpc>
            </a:pPr>
            <a:r>
              <a:rPr lang="en-GB" sz="1800" dirty="0"/>
              <a:t>Limit is 95 in the House of commons.</a:t>
            </a:r>
          </a:p>
          <a:p>
            <a:pPr>
              <a:lnSpc>
                <a:spcPct val="150000"/>
              </a:lnSpc>
            </a:pPr>
            <a:r>
              <a:rPr lang="en-GB" sz="1800" dirty="0"/>
              <a:t>109 can receive pay. </a:t>
            </a:r>
          </a:p>
          <a:p>
            <a:pPr>
              <a:lnSpc>
                <a:spcPct val="150000"/>
              </a:lnSpc>
            </a:pPr>
            <a:r>
              <a:rPr lang="en-GB" sz="1800" dirty="0"/>
              <a:t>Grades; </a:t>
            </a:r>
          </a:p>
          <a:p>
            <a:pPr>
              <a:lnSpc>
                <a:spcPct val="150000"/>
              </a:lnSpc>
            </a:pPr>
            <a:r>
              <a:rPr lang="en-GB" sz="1800" dirty="0"/>
              <a:t>1. Cabinet </a:t>
            </a:r>
          </a:p>
          <a:p>
            <a:pPr>
              <a:lnSpc>
                <a:spcPct val="150000"/>
              </a:lnSpc>
            </a:pPr>
            <a:r>
              <a:rPr lang="en-GB" sz="1800" dirty="0"/>
              <a:t>2. Secretaries of State</a:t>
            </a:r>
          </a:p>
          <a:p>
            <a:pPr>
              <a:lnSpc>
                <a:spcPct val="150000"/>
              </a:lnSpc>
            </a:pPr>
            <a:r>
              <a:rPr lang="en-GB" sz="1800" dirty="0"/>
              <a:t>3.</a:t>
            </a:r>
            <a:r>
              <a:rPr lang="en-GB" sz="1800" dirty="0">
                <a:ea typeface="+mn-lt"/>
                <a:cs typeface="+mn-lt"/>
              </a:rPr>
              <a:t> Parliamentary Undersecretaries of State</a:t>
            </a:r>
            <a:endParaRPr lang="en-GB" sz="1800" dirty="0"/>
          </a:p>
        </p:txBody>
      </p:sp>
      <p:pic>
        <p:nvPicPr>
          <p:cNvPr id="4" name="Picture 4">
            <a:extLst>
              <a:ext uri="{FF2B5EF4-FFF2-40B4-BE49-F238E27FC236}">
                <a16:creationId xmlns:a16="http://schemas.microsoft.com/office/drawing/2014/main" id="{88594D68-7396-7ECF-0429-EB7E65157A2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5672" r="17627"/>
          <a:stretch/>
        </p:blipFill>
        <p:spPr>
          <a:xfrm>
            <a:off x="6669741" y="10"/>
            <a:ext cx="552073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91724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D1330530-5B08-DEEA-DEF6-94F99A249B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A4527B-A5CF-A103-592E-4C24EC6BE01F}"/>
              </a:ext>
            </a:extLst>
          </p:cNvPr>
          <p:cNvSpPr>
            <a:spLocks noGrp="1"/>
          </p:cNvSpPr>
          <p:nvPr>
            <p:ph type="title"/>
          </p:nvPr>
        </p:nvSpPr>
        <p:spPr/>
        <p:txBody>
          <a:bodyPr/>
          <a:lstStyle/>
          <a:p>
            <a:r>
              <a:rPr lang="en-GB" b="1" dirty="0">
                <a:solidFill>
                  <a:srgbClr val="002060"/>
                </a:solidFill>
              </a:rPr>
              <a:t>ACTIVITY 2: GRADES OF MINISTER</a:t>
            </a:r>
          </a:p>
        </p:txBody>
      </p:sp>
      <p:sp>
        <p:nvSpPr>
          <p:cNvPr id="3" name="Content Placeholder 2">
            <a:extLst>
              <a:ext uri="{FF2B5EF4-FFF2-40B4-BE49-F238E27FC236}">
                <a16:creationId xmlns:a16="http://schemas.microsoft.com/office/drawing/2014/main" id="{1EFB63DE-0FF1-FCBA-1C93-40F04B9DD011}"/>
              </a:ext>
            </a:extLst>
          </p:cNvPr>
          <p:cNvSpPr>
            <a:spLocks noGrp="1"/>
          </p:cNvSpPr>
          <p:nvPr>
            <p:ph sz="half" idx="1"/>
          </p:nvPr>
        </p:nvSpPr>
        <p:spPr>
          <a:xfrm>
            <a:off x="838200" y="2285999"/>
            <a:ext cx="2980765" cy="3890963"/>
          </a:xfrm>
        </p:spPr>
        <p:txBody>
          <a:bodyPr>
            <a:noAutofit/>
          </a:bodyPr>
          <a:lstStyle/>
          <a:p>
            <a:pPr>
              <a:lnSpc>
                <a:spcPct val="220000"/>
              </a:lnSpc>
            </a:pPr>
            <a:r>
              <a:rPr lang="en-GB" sz="2000" dirty="0">
                <a:solidFill>
                  <a:srgbClr val="002060"/>
                </a:solidFill>
              </a:rPr>
              <a:t>A: Cabinet Minister</a:t>
            </a:r>
          </a:p>
          <a:p>
            <a:pPr>
              <a:lnSpc>
                <a:spcPct val="220000"/>
              </a:lnSpc>
            </a:pPr>
            <a:r>
              <a:rPr lang="en-GB" sz="2000" dirty="0">
                <a:solidFill>
                  <a:srgbClr val="002060"/>
                </a:solidFill>
              </a:rPr>
              <a:t>B: Secretary of State</a:t>
            </a:r>
          </a:p>
          <a:p>
            <a:pPr>
              <a:lnSpc>
                <a:spcPct val="220000"/>
              </a:lnSpc>
            </a:pPr>
            <a:r>
              <a:rPr lang="en-GB" sz="2000" dirty="0">
                <a:solidFill>
                  <a:srgbClr val="002060"/>
                </a:solidFill>
              </a:rPr>
              <a:t>C: Parliamentary Undersecretaries of State</a:t>
            </a:r>
          </a:p>
        </p:txBody>
      </p:sp>
      <p:sp>
        <p:nvSpPr>
          <p:cNvPr id="7" name="Content Placeholder 6">
            <a:extLst>
              <a:ext uri="{FF2B5EF4-FFF2-40B4-BE49-F238E27FC236}">
                <a16:creationId xmlns:a16="http://schemas.microsoft.com/office/drawing/2014/main" id="{23040E65-508F-0CFF-42B4-FE4253473FDF}"/>
              </a:ext>
            </a:extLst>
          </p:cNvPr>
          <p:cNvSpPr>
            <a:spLocks noGrp="1"/>
          </p:cNvSpPr>
          <p:nvPr>
            <p:ph sz="half" idx="2"/>
          </p:nvPr>
        </p:nvSpPr>
        <p:spPr>
          <a:xfrm>
            <a:off x="3818965" y="2285999"/>
            <a:ext cx="7534835" cy="3890964"/>
          </a:xfrm>
        </p:spPr>
        <p:txBody>
          <a:bodyPr>
            <a:noAutofit/>
          </a:bodyPr>
          <a:lstStyle/>
          <a:p>
            <a:pPr>
              <a:lnSpc>
                <a:spcPct val="170000"/>
              </a:lnSpc>
            </a:pPr>
            <a:r>
              <a:rPr lang="en-GB" sz="2000" dirty="0">
                <a:solidFill>
                  <a:srgbClr val="002060"/>
                </a:solidFill>
              </a:rPr>
              <a:t>1: Who head major departments. Less important departments are headed by Ministers of State.</a:t>
            </a:r>
          </a:p>
          <a:p>
            <a:pPr>
              <a:lnSpc>
                <a:spcPct val="170000"/>
              </a:lnSpc>
            </a:pPr>
            <a:r>
              <a:rPr lang="en-GB" sz="2000" dirty="0">
                <a:solidFill>
                  <a:srgbClr val="002060"/>
                </a:solidFill>
              </a:rPr>
              <a:t>2: Who assist with the parliamentary work of the department, and who retain some administrative responsibility. They are the lowest ranking “junior ministers”.</a:t>
            </a:r>
          </a:p>
          <a:p>
            <a:pPr>
              <a:lnSpc>
                <a:spcPct val="170000"/>
              </a:lnSpc>
            </a:pPr>
            <a:r>
              <a:rPr lang="en-GB" sz="2000" dirty="0">
                <a:solidFill>
                  <a:srgbClr val="002060"/>
                </a:solidFill>
              </a:rPr>
              <a:t>3: Who may or may not hold departmental responsibility. They may be Secretaries of State or ordinary ministers.</a:t>
            </a:r>
          </a:p>
        </p:txBody>
      </p:sp>
      <p:sp>
        <p:nvSpPr>
          <p:cNvPr id="10" name="TextBox 9">
            <a:extLst>
              <a:ext uri="{FF2B5EF4-FFF2-40B4-BE49-F238E27FC236}">
                <a16:creationId xmlns:a16="http://schemas.microsoft.com/office/drawing/2014/main" id="{163C104E-1B07-C859-FF7A-A47D09B0781D}"/>
              </a:ext>
            </a:extLst>
          </p:cNvPr>
          <p:cNvSpPr txBox="1"/>
          <p:nvPr/>
        </p:nvSpPr>
        <p:spPr>
          <a:xfrm>
            <a:off x="766483" y="1686347"/>
            <a:ext cx="6104964" cy="599651"/>
          </a:xfrm>
          <a:prstGeom prst="rect">
            <a:avLst/>
          </a:prstGeom>
          <a:noFill/>
        </p:spPr>
        <p:txBody>
          <a:bodyPr wrap="square">
            <a:spAutoFit/>
          </a:bodyPr>
          <a:lstStyle/>
          <a:p>
            <a:pPr>
              <a:lnSpc>
                <a:spcPct val="220000"/>
              </a:lnSpc>
            </a:pPr>
            <a:r>
              <a:rPr lang="en-GB" sz="1800" b="1" dirty="0">
                <a:solidFill>
                  <a:srgbClr val="002060"/>
                </a:solidFill>
              </a:rPr>
              <a:t>Match the minister grade with the definition:</a:t>
            </a:r>
          </a:p>
        </p:txBody>
      </p:sp>
    </p:spTree>
    <p:extLst>
      <p:ext uri="{BB962C8B-B14F-4D97-AF65-F5344CB8AC3E}">
        <p14:creationId xmlns:p14="http://schemas.microsoft.com/office/powerpoint/2010/main" val="2120491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7E8A2-BCB3-53D9-62D8-CF3B34BD977F}"/>
              </a:ext>
            </a:extLst>
          </p:cNvPr>
          <p:cNvSpPr>
            <a:spLocks noGrp="1"/>
          </p:cNvSpPr>
          <p:nvPr>
            <p:ph type="title"/>
          </p:nvPr>
        </p:nvSpPr>
        <p:spPr>
          <a:xfrm>
            <a:off x="640080" y="664433"/>
            <a:ext cx="5814508" cy="2014419"/>
          </a:xfrm>
        </p:spPr>
        <p:txBody>
          <a:bodyPr anchor="b">
            <a:normAutofit fontScale="90000"/>
          </a:bodyPr>
          <a:lstStyle/>
          <a:p>
            <a:pPr>
              <a:lnSpc>
                <a:spcPct val="90000"/>
              </a:lnSpc>
            </a:pPr>
            <a:r>
              <a:rPr lang="en-GB" sz="6600" b="1" dirty="0"/>
              <a:t>MINISTERS OUTSIDE PARLIAMENT</a:t>
            </a:r>
            <a:endParaRPr lang="en-US" sz="6600" dirty="0"/>
          </a:p>
        </p:txBody>
      </p:sp>
      <p:sp>
        <p:nvSpPr>
          <p:cNvPr id="3" name="Content Placeholder 2">
            <a:extLst>
              <a:ext uri="{FF2B5EF4-FFF2-40B4-BE49-F238E27FC236}">
                <a16:creationId xmlns:a16="http://schemas.microsoft.com/office/drawing/2014/main" id="{1970A19B-3378-2A38-75EE-4A114E1DDCC0}"/>
              </a:ext>
            </a:extLst>
          </p:cNvPr>
          <p:cNvSpPr>
            <a:spLocks noGrp="1"/>
          </p:cNvSpPr>
          <p:nvPr>
            <p:ph idx="1"/>
          </p:nvPr>
        </p:nvSpPr>
        <p:spPr>
          <a:xfrm>
            <a:off x="640080" y="2872899"/>
            <a:ext cx="4243589" cy="3320668"/>
          </a:xfrm>
        </p:spPr>
        <p:txBody>
          <a:bodyPr vert="horz" lIns="91440" tIns="45720" rIns="91440" bIns="45720" rtlCol="0">
            <a:normAutofit fontScale="62500" lnSpcReduction="20000"/>
          </a:bodyPr>
          <a:lstStyle/>
          <a:p>
            <a:pPr>
              <a:lnSpc>
                <a:spcPct val="170000"/>
              </a:lnSpc>
            </a:pPr>
            <a:r>
              <a:rPr lang="en-GB" dirty="0"/>
              <a:t>Outside of parliament member- life peerage, </a:t>
            </a:r>
            <a:r>
              <a:rPr lang="en-GB" dirty="0" err="1"/>
              <a:t>e.g</a:t>
            </a:r>
            <a:r>
              <a:rPr lang="en-GB" dirty="0"/>
              <a:t> David Cameron </a:t>
            </a:r>
            <a:endParaRPr lang="en-US" dirty="0"/>
          </a:p>
          <a:p>
            <a:pPr>
              <a:lnSpc>
                <a:spcPct val="170000"/>
              </a:lnSpc>
            </a:pPr>
            <a:r>
              <a:rPr lang="en-GB" dirty="0"/>
              <a:t>Can be reshuffled. </a:t>
            </a:r>
          </a:p>
          <a:p>
            <a:pPr>
              <a:lnSpc>
                <a:spcPct val="170000"/>
              </a:lnSpc>
            </a:pPr>
            <a:r>
              <a:rPr lang="en-GB" dirty="0"/>
              <a:t>MAFF and DEFRA.</a:t>
            </a:r>
          </a:p>
          <a:p>
            <a:pPr>
              <a:lnSpc>
                <a:spcPct val="170000"/>
              </a:lnSpc>
            </a:pPr>
            <a:r>
              <a:rPr lang="en-GB" dirty="0"/>
              <a:t>New departments of the government created when needed. </a:t>
            </a:r>
          </a:p>
        </p:txBody>
      </p:sp>
      <p:pic>
        <p:nvPicPr>
          <p:cNvPr id="4" name="Picture 4">
            <a:extLst>
              <a:ext uri="{FF2B5EF4-FFF2-40B4-BE49-F238E27FC236}">
                <a16:creationId xmlns:a16="http://schemas.microsoft.com/office/drawing/2014/main" id="{C4886637-FD91-B68E-C432-3821A753AA8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501" r="240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15232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850A29-0EEA-F4C1-B584-1606D1D43BD8}"/>
              </a:ext>
            </a:extLst>
          </p:cNvPr>
          <p:cNvSpPr>
            <a:spLocks noGrp="1"/>
          </p:cNvSpPr>
          <p:nvPr>
            <p:ph type="title"/>
          </p:nvPr>
        </p:nvSpPr>
        <p:spPr/>
        <p:txBody>
          <a:bodyPr/>
          <a:lstStyle/>
          <a:p>
            <a:r>
              <a:rPr lang="en-GB" b="1" dirty="0"/>
              <a:t>CIVIL SERVICE</a:t>
            </a:r>
          </a:p>
        </p:txBody>
      </p:sp>
      <p:sp>
        <p:nvSpPr>
          <p:cNvPr id="6" name="Content Placeholder 5">
            <a:extLst>
              <a:ext uri="{FF2B5EF4-FFF2-40B4-BE49-F238E27FC236}">
                <a16:creationId xmlns:a16="http://schemas.microsoft.com/office/drawing/2014/main" id="{7360BABB-5DE3-B1F7-709E-E461ED86337C}"/>
              </a:ext>
            </a:extLst>
          </p:cNvPr>
          <p:cNvSpPr>
            <a:spLocks noGrp="1"/>
          </p:cNvSpPr>
          <p:nvPr>
            <p:ph idx="1"/>
          </p:nvPr>
        </p:nvSpPr>
        <p:spPr/>
        <p:txBody>
          <a:bodyPr>
            <a:normAutofit fontScale="92500"/>
          </a:bodyPr>
          <a:lstStyle/>
          <a:p>
            <a:r>
              <a:rPr lang="en-GB" dirty="0"/>
              <a:t>Day to day functions of gov depts</a:t>
            </a:r>
          </a:p>
          <a:p>
            <a:r>
              <a:rPr lang="en-GB" dirty="0"/>
              <a:t>Staff employed by gov in civil capacity (not political)</a:t>
            </a:r>
          </a:p>
          <a:p>
            <a:r>
              <a:rPr lang="en-GB" dirty="0"/>
              <a:t>Administrative, professional, technical and public officials</a:t>
            </a:r>
          </a:p>
          <a:p>
            <a:r>
              <a:rPr lang="en-GB" dirty="0"/>
              <a:t>Not judges</a:t>
            </a:r>
          </a:p>
          <a:p>
            <a:r>
              <a:rPr lang="en-GB" dirty="0"/>
              <a:t>Senior Civil Servants Advise Gov Ministers on policy</a:t>
            </a:r>
          </a:p>
          <a:p>
            <a:r>
              <a:rPr lang="en-GB" dirty="0"/>
              <a:t>Designed to be politically neutral, does not change when Gov changes</a:t>
            </a:r>
          </a:p>
          <a:p>
            <a:r>
              <a:rPr lang="en-GB" dirty="0"/>
              <a:t>Officers of the Crown, governed </a:t>
            </a:r>
            <a:r>
              <a:rPr lang="en-GB"/>
              <a:t>by Orders </a:t>
            </a:r>
            <a:r>
              <a:rPr lang="en-GB" dirty="0"/>
              <a:t>in Council</a:t>
            </a:r>
          </a:p>
          <a:p>
            <a:r>
              <a:rPr lang="en-GB" dirty="0"/>
              <a:t>Crown vicariously responsible: Crown Proceedings Act 1947</a:t>
            </a:r>
          </a:p>
        </p:txBody>
      </p:sp>
      <p:pic>
        <p:nvPicPr>
          <p:cNvPr id="2052" name="Picture 4" descr="Civil Service (United Kingdom) - Wikipedia">
            <a:extLst>
              <a:ext uri="{FF2B5EF4-FFF2-40B4-BE49-F238E27FC236}">
                <a16:creationId xmlns:a16="http://schemas.microsoft.com/office/drawing/2014/main" id="{5DA265D7-0463-A6C6-E358-01229814805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8740587" y="297890"/>
            <a:ext cx="2802965" cy="13752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8172238-A76C-3497-9E8E-C56C964CAA46}"/>
              </a:ext>
            </a:extLst>
          </p:cNvPr>
          <p:cNvSpPr txBox="1"/>
          <p:nvPr/>
        </p:nvSpPr>
        <p:spPr>
          <a:xfrm>
            <a:off x="5378824" y="-5755341"/>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07451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1629C-758B-2011-6386-B0AFEF770398}"/>
              </a:ext>
            </a:extLst>
          </p:cNvPr>
          <p:cNvSpPr>
            <a:spLocks noGrp="1"/>
          </p:cNvSpPr>
          <p:nvPr>
            <p:ph type="title"/>
          </p:nvPr>
        </p:nvSpPr>
        <p:spPr/>
        <p:txBody>
          <a:bodyPr/>
          <a:lstStyle/>
          <a:p>
            <a:r>
              <a:rPr lang="en-GB" b="1" dirty="0"/>
              <a:t>OTHER PUBLIC BODIES</a:t>
            </a:r>
          </a:p>
        </p:txBody>
      </p:sp>
      <p:sp>
        <p:nvSpPr>
          <p:cNvPr id="3" name="Content Placeholder 2">
            <a:extLst>
              <a:ext uri="{FF2B5EF4-FFF2-40B4-BE49-F238E27FC236}">
                <a16:creationId xmlns:a16="http://schemas.microsoft.com/office/drawing/2014/main" id="{5461DC73-57EE-60D5-FC73-4BD359D68541}"/>
              </a:ext>
            </a:extLst>
          </p:cNvPr>
          <p:cNvSpPr>
            <a:spLocks noGrp="1"/>
          </p:cNvSpPr>
          <p:nvPr>
            <p:ph idx="1"/>
          </p:nvPr>
        </p:nvSpPr>
        <p:spPr/>
        <p:txBody>
          <a:bodyPr/>
          <a:lstStyle/>
          <a:p>
            <a:pPr>
              <a:lnSpc>
                <a:spcPct val="150000"/>
              </a:lnSpc>
            </a:pPr>
            <a:r>
              <a:rPr lang="en-GB" dirty="0"/>
              <a:t>Public Corporations</a:t>
            </a:r>
          </a:p>
          <a:p>
            <a:pPr>
              <a:lnSpc>
                <a:spcPct val="150000"/>
              </a:lnSpc>
            </a:pPr>
            <a:r>
              <a:rPr lang="en-GB" dirty="0"/>
              <a:t>Executive Agency</a:t>
            </a:r>
          </a:p>
          <a:p>
            <a:pPr>
              <a:lnSpc>
                <a:spcPct val="150000"/>
              </a:lnSpc>
            </a:pPr>
            <a:r>
              <a:rPr lang="en-GB" dirty="0"/>
              <a:t>Exist to perform regulatory/advisory roles (quangos) </a:t>
            </a:r>
          </a:p>
          <a:p>
            <a:pPr lvl="1">
              <a:lnSpc>
                <a:spcPct val="150000"/>
              </a:lnSpc>
            </a:pPr>
            <a:r>
              <a:rPr lang="en-GB" b="0" i="0" dirty="0">
                <a:effectLst/>
                <a:latin typeface="Century Gothic" panose="020B0502020202020204" pitchFamily="34" charset="0"/>
              </a:rPr>
              <a:t>quasi-autonomous non-governmental organisations</a:t>
            </a:r>
          </a:p>
          <a:p>
            <a:pPr lvl="1">
              <a:lnSpc>
                <a:spcPct val="150000"/>
              </a:lnSpc>
            </a:pPr>
            <a:r>
              <a:rPr lang="en-GB" b="0" i="0" dirty="0">
                <a:effectLst/>
                <a:latin typeface="Century Gothic" panose="020B0502020202020204" pitchFamily="34" charset="0"/>
              </a:rPr>
              <a:t> non-departmental public bodies</a:t>
            </a:r>
            <a:endParaRPr lang="en-GB" dirty="0">
              <a:latin typeface="Century Gothic" panose="020B0502020202020204" pitchFamily="34" charset="0"/>
            </a:endParaRPr>
          </a:p>
          <a:p>
            <a:pPr>
              <a:lnSpc>
                <a:spcPct val="150000"/>
              </a:lnSpc>
            </a:pPr>
            <a:r>
              <a:rPr lang="en-GB" dirty="0"/>
              <a:t>Key debate over what should be in public hands</a:t>
            </a:r>
          </a:p>
        </p:txBody>
      </p:sp>
    </p:spTree>
    <p:extLst>
      <p:ext uri="{BB962C8B-B14F-4D97-AF65-F5344CB8AC3E}">
        <p14:creationId xmlns:p14="http://schemas.microsoft.com/office/powerpoint/2010/main" val="3665858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E5C0"/>
        </a:solidFill>
        <a:effectLst/>
      </p:bgPr>
    </p:bg>
    <p:spTree>
      <p:nvGrpSpPr>
        <p:cNvPr id="1" name="">
          <a:extLst>
            <a:ext uri="{FF2B5EF4-FFF2-40B4-BE49-F238E27FC236}">
              <a16:creationId xmlns:a16="http://schemas.microsoft.com/office/drawing/2014/main" id="{123CBED4-DAE6-D4D0-4E21-FE01DDC1F19C}"/>
            </a:ext>
          </a:extLst>
        </p:cNvPr>
        <p:cNvGrpSpPr/>
        <p:nvPr/>
      </p:nvGrpSpPr>
      <p:grpSpPr>
        <a:xfrm>
          <a:off x="0" y="0"/>
          <a:ext cx="0" cy="0"/>
          <a:chOff x="0" y="0"/>
          <a:chExt cx="0" cy="0"/>
        </a:xfrm>
      </p:grpSpPr>
      <p:sp useBgFill="1">
        <p:nvSpPr>
          <p:cNvPr id="3082" name="Rectangle 3081">
            <a:extLst>
              <a:ext uri="{FF2B5EF4-FFF2-40B4-BE49-F238E27FC236}">
                <a16:creationId xmlns:a16="http://schemas.microsoft.com/office/drawing/2014/main" id="{F2886A38-061F-3A85-D9B4-4A246A3F2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B95ACC-2A17-8B88-0E61-DE706E8F298F}"/>
              </a:ext>
            </a:extLst>
          </p:cNvPr>
          <p:cNvSpPr>
            <a:spLocks noGrp="1"/>
          </p:cNvSpPr>
          <p:nvPr>
            <p:ph type="title"/>
          </p:nvPr>
        </p:nvSpPr>
        <p:spPr>
          <a:xfrm>
            <a:off x="5297762" y="329184"/>
            <a:ext cx="6251110" cy="1783080"/>
          </a:xfrm>
        </p:spPr>
        <p:txBody>
          <a:bodyPr anchor="b">
            <a:normAutofit/>
          </a:bodyPr>
          <a:lstStyle/>
          <a:p>
            <a:r>
              <a:rPr lang="en-GB" sz="5400" b="1" dirty="0"/>
              <a:t>THE CROWN </a:t>
            </a:r>
            <a:endParaRPr lang="en-US" sz="5400" dirty="0"/>
          </a:p>
        </p:txBody>
      </p:sp>
      <p:pic>
        <p:nvPicPr>
          <p:cNvPr id="3074" name="Picture 2" descr="Crown Jewels of the United Kingdom - Wikipedia">
            <a:extLst>
              <a:ext uri="{FF2B5EF4-FFF2-40B4-BE49-F238E27FC236}">
                <a16:creationId xmlns:a16="http://schemas.microsoft.com/office/drawing/2014/main" id="{A2CB6BD5-DFD5-A179-2D9A-977BD42757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594" r="3858"/>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81" name="sketchy line">
            <a:extLst>
              <a:ext uri="{FF2B5EF4-FFF2-40B4-BE49-F238E27FC236}">
                <a16:creationId xmlns:a16="http://schemas.microsoft.com/office/drawing/2014/main" id="{ABDB8AA7-60BF-B455-C481-C843D61DC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8542F-6A52-4A41-D5F7-5C719666A38F}"/>
              </a:ext>
            </a:extLst>
          </p:cNvPr>
          <p:cNvSpPr>
            <a:spLocks noGrp="1"/>
          </p:cNvSpPr>
          <p:nvPr>
            <p:ph idx="1"/>
          </p:nvPr>
        </p:nvSpPr>
        <p:spPr>
          <a:xfrm>
            <a:off x="5297762" y="2706624"/>
            <a:ext cx="6251110" cy="3483864"/>
          </a:xfrm>
        </p:spPr>
        <p:txBody>
          <a:bodyPr vert="horz" lIns="91440" tIns="45720" rIns="91440" bIns="45720" rtlCol="0">
            <a:normAutofit/>
          </a:bodyPr>
          <a:lstStyle/>
          <a:p>
            <a:pPr>
              <a:lnSpc>
                <a:spcPct val="150000"/>
              </a:lnSpc>
            </a:pPr>
            <a:r>
              <a:rPr lang="en-GB" sz="2200" dirty="0"/>
              <a:t>'Not the actual crown, but the monarch who sits as the Head of State</a:t>
            </a:r>
          </a:p>
          <a:p>
            <a:pPr>
              <a:lnSpc>
                <a:spcPct val="150000"/>
              </a:lnSpc>
            </a:pPr>
            <a:r>
              <a:rPr lang="en-GB" sz="2200" dirty="0"/>
              <a:t>Each of the three branches of state linked:</a:t>
            </a:r>
          </a:p>
          <a:p>
            <a:pPr lvl="1">
              <a:lnSpc>
                <a:spcPct val="150000"/>
              </a:lnSpc>
            </a:pPr>
            <a:r>
              <a:rPr lang="en-GB" sz="1800" dirty="0"/>
              <a:t>Judges</a:t>
            </a:r>
          </a:p>
          <a:p>
            <a:pPr lvl="1">
              <a:lnSpc>
                <a:spcPct val="150000"/>
              </a:lnSpc>
            </a:pPr>
            <a:r>
              <a:rPr lang="en-GB" sz="1800" dirty="0"/>
              <a:t>Government</a:t>
            </a:r>
          </a:p>
          <a:p>
            <a:pPr lvl="1">
              <a:lnSpc>
                <a:spcPct val="150000"/>
              </a:lnSpc>
            </a:pPr>
            <a:r>
              <a:rPr lang="en-GB" sz="1800" dirty="0"/>
              <a:t>Legislature</a:t>
            </a:r>
            <a:endParaRPr lang="en-US" sz="1800" dirty="0"/>
          </a:p>
        </p:txBody>
      </p:sp>
    </p:spTree>
    <p:extLst>
      <p:ext uri="{BB962C8B-B14F-4D97-AF65-F5344CB8AC3E}">
        <p14:creationId xmlns:p14="http://schemas.microsoft.com/office/powerpoint/2010/main" val="954748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0634C-F481-8FC7-CD88-7AE79DF4B3EB}"/>
              </a:ext>
            </a:extLst>
          </p:cNvPr>
          <p:cNvSpPr>
            <a:spLocks noGrp="1"/>
          </p:cNvSpPr>
          <p:nvPr>
            <p:ph type="title"/>
          </p:nvPr>
        </p:nvSpPr>
        <p:spPr>
          <a:xfrm>
            <a:off x="640079" y="325369"/>
            <a:ext cx="5841403" cy="1956841"/>
          </a:xfrm>
        </p:spPr>
        <p:txBody>
          <a:bodyPr anchor="b">
            <a:normAutofit/>
          </a:bodyPr>
          <a:lstStyle/>
          <a:p>
            <a:pPr>
              <a:lnSpc>
                <a:spcPct val="90000"/>
              </a:lnSpc>
            </a:pPr>
            <a:r>
              <a:rPr lang="en-GB" sz="6600" b="1" dirty="0"/>
              <a:t>PREROGATIVE POWERS </a:t>
            </a:r>
            <a:endParaRPr lang="en-US" sz="6600" dirty="0"/>
          </a:p>
        </p:txBody>
      </p:sp>
      <p:sp>
        <p:nvSpPr>
          <p:cNvPr id="3" name="Content Placeholder 2">
            <a:extLst>
              <a:ext uri="{FF2B5EF4-FFF2-40B4-BE49-F238E27FC236}">
                <a16:creationId xmlns:a16="http://schemas.microsoft.com/office/drawing/2014/main" id="{D765F530-ABAD-40CE-F6EF-B2F20980A77B}"/>
              </a:ext>
            </a:extLst>
          </p:cNvPr>
          <p:cNvSpPr>
            <a:spLocks noGrp="1"/>
          </p:cNvSpPr>
          <p:nvPr>
            <p:ph idx="1"/>
          </p:nvPr>
        </p:nvSpPr>
        <p:spPr>
          <a:xfrm>
            <a:off x="640079" y="2146300"/>
            <a:ext cx="6419939" cy="4386331"/>
          </a:xfrm>
        </p:spPr>
        <p:txBody>
          <a:bodyPr vert="horz" lIns="91440" tIns="45720" rIns="91440" bIns="45720" rtlCol="0">
            <a:normAutofit fontScale="92500" lnSpcReduction="10000"/>
          </a:bodyPr>
          <a:lstStyle/>
          <a:p>
            <a:pPr>
              <a:lnSpc>
                <a:spcPct val="100000"/>
              </a:lnSpc>
            </a:pPr>
            <a:r>
              <a:rPr lang="en-GB" sz="1800" dirty="0"/>
              <a:t>Residual powers of the Crown</a:t>
            </a:r>
          </a:p>
          <a:p>
            <a:pPr lvl="1">
              <a:lnSpc>
                <a:spcPct val="100000"/>
              </a:lnSpc>
            </a:pPr>
            <a:r>
              <a:rPr lang="en-GB" sz="1400" dirty="0"/>
              <a:t>curtailed by statute</a:t>
            </a:r>
          </a:p>
          <a:p>
            <a:pPr lvl="1">
              <a:lnSpc>
                <a:spcPct val="100000"/>
              </a:lnSpc>
            </a:pPr>
            <a:r>
              <a:rPr lang="en-GB" sz="1800" dirty="0"/>
              <a:t>No new prerogative powers:</a:t>
            </a:r>
          </a:p>
          <a:p>
            <a:pPr lvl="1">
              <a:lnSpc>
                <a:spcPct val="150000"/>
              </a:lnSpc>
            </a:pPr>
            <a:r>
              <a:rPr lang="en-GB" sz="1400" dirty="0">
                <a:ea typeface="+mn-lt"/>
                <a:cs typeface="+mn-lt"/>
              </a:rPr>
              <a:t>'In the Case of Proclamations [1611] Chief Justice Coke confirmed that “the King hath no prerogative, but that which the law of the land allows him”</a:t>
            </a:r>
          </a:p>
          <a:p>
            <a:pPr>
              <a:lnSpc>
                <a:spcPct val="150000"/>
              </a:lnSpc>
            </a:pPr>
            <a:r>
              <a:rPr lang="en-GB" sz="1800" dirty="0"/>
              <a:t>Scope – Many powers exist:</a:t>
            </a:r>
          </a:p>
          <a:p>
            <a:pPr lvl="1">
              <a:lnSpc>
                <a:spcPct val="150000"/>
              </a:lnSpc>
            </a:pPr>
            <a:r>
              <a:rPr lang="en-GB" sz="1400" dirty="0"/>
              <a:t>Legislative</a:t>
            </a:r>
          </a:p>
          <a:p>
            <a:pPr lvl="1">
              <a:lnSpc>
                <a:spcPct val="150000"/>
              </a:lnSpc>
            </a:pPr>
            <a:r>
              <a:rPr lang="en-GB" sz="1400" dirty="0"/>
              <a:t>Executive</a:t>
            </a:r>
          </a:p>
          <a:p>
            <a:pPr lvl="1">
              <a:lnSpc>
                <a:spcPct val="100000"/>
              </a:lnSpc>
            </a:pPr>
            <a:r>
              <a:rPr lang="en-GB" sz="1400" dirty="0"/>
              <a:t>Judicial Prerogative- Operate in the Crowns name. Case examples R V R 1991. </a:t>
            </a:r>
            <a:endParaRPr lang="en-GB" sz="1800" dirty="0"/>
          </a:p>
          <a:p>
            <a:pPr>
              <a:lnSpc>
                <a:spcPct val="150000"/>
              </a:lnSpc>
            </a:pPr>
            <a:r>
              <a:rPr lang="en-GB" sz="1800" dirty="0"/>
              <a:t>Historically the monarch personally: nowadays, most powers transferred to government ministers</a:t>
            </a:r>
          </a:p>
        </p:txBody>
      </p:sp>
      <p:pic>
        <p:nvPicPr>
          <p:cNvPr id="4" name="Picture 4" descr="A picture containing person, red&#10;&#10;Description automatically generated">
            <a:extLst>
              <a:ext uri="{FF2B5EF4-FFF2-40B4-BE49-F238E27FC236}">
                <a16:creationId xmlns:a16="http://schemas.microsoft.com/office/drawing/2014/main" id="{623A0BBD-2F67-DE99-57ED-FEB4DA87A9D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9773"/>
          <a:stretch/>
        </p:blipFill>
        <p:spPr>
          <a:xfrm>
            <a:off x="7269354" y="325369"/>
            <a:ext cx="6235688" cy="621684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1086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68BF5-E4A5-F251-5F41-73EA5FE08F49}"/>
              </a:ext>
            </a:extLst>
          </p:cNvPr>
          <p:cNvSpPr>
            <a:spLocks noGrp="1"/>
          </p:cNvSpPr>
          <p:nvPr>
            <p:ph type="title"/>
          </p:nvPr>
        </p:nvSpPr>
        <p:spPr/>
        <p:txBody>
          <a:bodyPr/>
          <a:lstStyle/>
          <a:p>
            <a:r>
              <a:rPr lang="en-GB" b="1" dirty="0"/>
              <a:t>CONTROLLING THE PREROGATIVE</a:t>
            </a:r>
          </a:p>
        </p:txBody>
      </p:sp>
      <p:sp>
        <p:nvSpPr>
          <p:cNvPr id="3" name="Content Placeholder 2">
            <a:extLst>
              <a:ext uri="{FF2B5EF4-FFF2-40B4-BE49-F238E27FC236}">
                <a16:creationId xmlns:a16="http://schemas.microsoft.com/office/drawing/2014/main" id="{D6B9E948-8FC8-2490-D21C-DFE70EB2CD4E}"/>
              </a:ext>
            </a:extLst>
          </p:cNvPr>
          <p:cNvSpPr>
            <a:spLocks noGrp="1"/>
          </p:cNvSpPr>
          <p:nvPr>
            <p:ph idx="1"/>
          </p:nvPr>
        </p:nvSpPr>
        <p:spPr/>
        <p:txBody>
          <a:bodyPr>
            <a:normAutofit fontScale="85000" lnSpcReduction="20000"/>
          </a:bodyPr>
          <a:lstStyle/>
          <a:p>
            <a:pPr>
              <a:lnSpc>
                <a:spcPct val="150000"/>
              </a:lnSpc>
            </a:pPr>
            <a:r>
              <a:rPr lang="en-GB" dirty="0"/>
              <a:t>Powers derived from common law – can be displaced by statute, see. </a:t>
            </a:r>
            <a:r>
              <a:rPr lang="en-GB" b="1" i="1" dirty="0">
                <a:effectLst/>
                <a:latin typeface="var(--font-family-body)"/>
              </a:rPr>
              <a:t>Attorney-General v De Keyser’s Royal Hotel </a:t>
            </a:r>
            <a:r>
              <a:rPr lang="en-GB" b="1" dirty="0">
                <a:effectLst/>
                <a:latin typeface="var(--font-family-body)"/>
              </a:rPr>
              <a:t>[1920] </a:t>
            </a:r>
            <a:endParaRPr lang="en-GB" dirty="0"/>
          </a:p>
          <a:p>
            <a:pPr>
              <a:lnSpc>
                <a:spcPct val="150000"/>
              </a:lnSpc>
            </a:pPr>
            <a:r>
              <a:rPr lang="en-GB" dirty="0"/>
              <a:t>Legal control:</a:t>
            </a:r>
          </a:p>
          <a:p>
            <a:pPr lvl="1">
              <a:lnSpc>
                <a:spcPct val="150000"/>
              </a:lnSpc>
            </a:pPr>
            <a:r>
              <a:rPr lang="en-GB" dirty="0"/>
              <a:t>Prerogative powers highly discretionary and wide</a:t>
            </a:r>
          </a:p>
          <a:p>
            <a:pPr lvl="1">
              <a:lnSpc>
                <a:spcPct val="150000"/>
              </a:lnSpc>
            </a:pPr>
            <a:r>
              <a:rPr lang="en-GB" dirty="0"/>
              <a:t>Minister’s acts subject to Parliamentary scrutiny </a:t>
            </a:r>
          </a:p>
          <a:p>
            <a:pPr lvl="1">
              <a:lnSpc>
                <a:spcPct val="150000"/>
              </a:lnSpc>
            </a:pPr>
            <a:r>
              <a:rPr lang="en-GB" dirty="0"/>
              <a:t>Judicial control increasing important: e.g. </a:t>
            </a:r>
            <a:r>
              <a:rPr lang="en-GB" i="1" dirty="0"/>
              <a:t>R (on the application of Miller) v The Prime Minister; Cherry and Others v Advocate General for Scotland</a:t>
            </a:r>
            <a:r>
              <a:rPr lang="en-GB" dirty="0"/>
              <a:t> [2019]</a:t>
            </a:r>
          </a:p>
          <a:p>
            <a:pPr lvl="1">
              <a:lnSpc>
                <a:spcPct val="150000"/>
              </a:lnSpc>
            </a:pPr>
            <a:r>
              <a:rPr lang="en-GB" dirty="0"/>
              <a:t>Some powers not justiciable: </a:t>
            </a:r>
            <a:r>
              <a:rPr lang="en-GB" i="1" dirty="0">
                <a:effectLst/>
                <a:latin typeface="+mj-lt"/>
              </a:rPr>
              <a:t>Prime Minister and Others (Campaign for Nuclear Disarmament) [2002]</a:t>
            </a:r>
            <a:endParaRPr lang="en-GB" dirty="0">
              <a:latin typeface="+mj-lt"/>
            </a:endParaRPr>
          </a:p>
        </p:txBody>
      </p:sp>
    </p:spTree>
    <p:extLst>
      <p:ext uri="{BB962C8B-B14F-4D97-AF65-F5344CB8AC3E}">
        <p14:creationId xmlns:p14="http://schemas.microsoft.com/office/powerpoint/2010/main" val="495106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ECFA4-8593-19C1-C356-F8E8198AC81F}"/>
              </a:ext>
            </a:extLst>
          </p:cNvPr>
          <p:cNvSpPr>
            <a:spLocks noGrp="1"/>
          </p:cNvSpPr>
          <p:nvPr>
            <p:ph type="title"/>
          </p:nvPr>
        </p:nvSpPr>
        <p:spPr>
          <a:xfrm>
            <a:off x="572493" y="238539"/>
            <a:ext cx="11018520" cy="1434415"/>
          </a:xfrm>
        </p:spPr>
        <p:txBody>
          <a:bodyPr anchor="b">
            <a:normAutofit/>
          </a:bodyPr>
          <a:lstStyle/>
          <a:p>
            <a:r>
              <a:rPr lang="en-GB" sz="5400" b="1" dirty="0"/>
              <a:t>THE MONARCH</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0A123F-BD24-E08F-3456-B69E5E018935}"/>
              </a:ext>
            </a:extLst>
          </p:cNvPr>
          <p:cNvSpPr>
            <a:spLocks noGrp="1"/>
          </p:cNvSpPr>
          <p:nvPr>
            <p:ph idx="1"/>
          </p:nvPr>
        </p:nvSpPr>
        <p:spPr>
          <a:xfrm>
            <a:off x="572493" y="2071316"/>
            <a:ext cx="6713552" cy="4119172"/>
          </a:xfrm>
        </p:spPr>
        <p:txBody>
          <a:bodyPr anchor="t">
            <a:normAutofit/>
          </a:bodyPr>
          <a:lstStyle/>
          <a:p>
            <a:r>
              <a:rPr lang="en-GB" sz="2200" dirty="0"/>
              <a:t>Right to be consulted, to encourage and warn government ministers</a:t>
            </a:r>
          </a:p>
          <a:p>
            <a:r>
              <a:rPr lang="en-GB" sz="2200" dirty="0"/>
              <a:t>In discharge of function, monarch receives cabinet papers and minutes and has weekly audience with PM</a:t>
            </a:r>
          </a:p>
          <a:p>
            <a:r>
              <a:rPr lang="en-GB" sz="2200" dirty="0"/>
              <a:t>May influence appointments made in his name, and may influence foreign office matters</a:t>
            </a:r>
          </a:p>
          <a:p>
            <a:r>
              <a:rPr lang="en-GB" sz="2200" dirty="0"/>
              <a:t>Influence difficult to evaluate because conversations between monarch and ministers are confidential</a:t>
            </a:r>
          </a:p>
          <a:p>
            <a:pPr marL="0" indent="0">
              <a:buNone/>
            </a:pPr>
            <a:endParaRPr lang="en-GB" sz="2200" dirty="0"/>
          </a:p>
        </p:txBody>
      </p:sp>
      <p:pic>
        <p:nvPicPr>
          <p:cNvPr id="5122" name="Picture 2" descr="The Sovereign and the Prime Minister ...">
            <a:extLst>
              <a:ext uri="{FF2B5EF4-FFF2-40B4-BE49-F238E27FC236}">
                <a16:creationId xmlns:a16="http://schemas.microsoft.com/office/drawing/2014/main" id="{22834139-F997-9483-DF19-74A3784E5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95" r="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277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EEB4B-92E7-38E8-2A94-F208BA6243C9}"/>
              </a:ext>
            </a:extLst>
          </p:cNvPr>
          <p:cNvSpPr>
            <a:spLocks noGrp="1"/>
          </p:cNvSpPr>
          <p:nvPr>
            <p:ph type="title"/>
          </p:nvPr>
        </p:nvSpPr>
        <p:spPr/>
        <p:txBody>
          <a:bodyPr>
            <a:normAutofit fontScale="90000"/>
          </a:bodyPr>
          <a:lstStyle/>
          <a:p>
            <a:pPr algn="ctr"/>
            <a:r>
              <a:rPr lang="en-GB" sz="6600" b="1" dirty="0"/>
              <a:t>HOLDING THE EXECUTIVE TO ACCOUNT</a:t>
            </a:r>
            <a:endParaRPr lang="en-US" dirty="0"/>
          </a:p>
        </p:txBody>
      </p:sp>
      <p:graphicFrame>
        <p:nvGraphicFramePr>
          <p:cNvPr id="9" name="Content Placeholder 2">
            <a:extLst>
              <a:ext uri="{FF2B5EF4-FFF2-40B4-BE49-F238E27FC236}">
                <a16:creationId xmlns:a16="http://schemas.microsoft.com/office/drawing/2014/main" id="{37B7CF9B-8FEF-FCBF-D498-24D166DE040F}"/>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977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05CA5-DBEF-99D2-4AFE-945B767BB479}"/>
              </a:ext>
            </a:extLst>
          </p:cNvPr>
          <p:cNvSpPr>
            <a:spLocks noGrp="1"/>
          </p:cNvSpPr>
          <p:nvPr>
            <p:ph type="title"/>
          </p:nvPr>
        </p:nvSpPr>
        <p:spPr/>
        <p:txBody>
          <a:bodyPr/>
          <a:lstStyle/>
          <a:p>
            <a:r>
              <a:rPr lang="en-GB" b="1" dirty="0"/>
              <a:t>MINISTERIAL RESPONSIBILITY</a:t>
            </a:r>
          </a:p>
        </p:txBody>
      </p:sp>
      <p:sp>
        <p:nvSpPr>
          <p:cNvPr id="3" name="Content Placeholder 2">
            <a:extLst>
              <a:ext uri="{FF2B5EF4-FFF2-40B4-BE49-F238E27FC236}">
                <a16:creationId xmlns:a16="http://schemas.microsoft.com/office/drawing/2014/main" id="{D3CD7E3B-B46E-19BA-C435-AFB6D851C324}"/>
              </a:ext>
            </a:extLst>
          </p:cNvPr>
          <p:cNvSpPr>
            <a:spLocks noGrp="1"/>
          </p:cNvSpPr>
          <p:nvPr>
            <p:ph idx="1"/>
          </p:nvPr>
        </p:nvSpPr>
        <p:spPr/>
        <p:txBody>
          <a:bodyPr>
            <a:normAutofit fontScale="77500" lnSpcReduction="20000"/>
          </a:bodyPr>
          <a:lstStyle/>
          <a:p>
            <a:pPr>
              <a:lnSpc>
                <a:spcPct val="150000"/>
              </a:lnSpc>
            </a:pPr>
            <a:r>
              <a:rPr lang="en-GB" dirty="0"/>
              <a:t>Minister personally responsible and accountable for actions of their departments (in their name) </a:t>
            </a:r>
          </a:p>
          <a:p>
            <a:pPr>
              <a:lnSpc>
                <a:spcPct val="150000"/>
              </a:lnSpc>
            </a:pPr>
            <a:r>
              <a:rPr lang="en-GB" dirty="0"/>
              <a:t>Must defend actions of departments:</a:t>
            </a:r>
          </a:p>
          <a:p>
            <a:pPr lvl="1">
              <a:lnSpc>
                <a:spcPct val="150000"/>
              </a:lnSpc>
            </a:pPr>
            <a:r>
              <a:rPr lang="en-GB" dirty="0"/>
              <a:t> in Parliament (questions)</a:t>
            </a:r>
          </a:p>
          <a:p>
            <a:pPr lvl="1">
              <a:lnSpc>
                <a:spcPct val="150000"/>
              </a:lnSpc>
            </a:pPr>
            <a:r>
              <a:rPr lang="en-GB" dirty="0"/>
              <a:t>Select committee</a:t>
            </a:r>
          </a:p>
          <a:p>
            <a:pPr>
              <a:lnSpc>
                <a:spcPct val="150000"/>
              </a:lnSpc>
            </a:pPr>
            <a:r>
              <a:rPr lang="en-GB" dirty="0"/>
              <a:t>Minister may resign as a mark of responsibility for errors</a:t>
            </a:r>
          </a:p>
          <a:p>
            <a:pPr>
              <a:lnSpc>
                <a:spcPct val="150000"/>
              </a:lnSpc>
            </a:pPr>
            <a:r>
              <a:rPr lang="en-GB" dirty="0"/>
              <a:t>Accountable but not responsible for wrongdoing of civil service</a:t>
            </a:r>
          </a:p>
          <a:p>
            <a:pPr lvl="1">
              <a:lnSpc>
                <a:spcPct val="150000"/>
              </a:lnSpc>
            </a:pPr>
            <a:r>
              <a:rPr lang="en-GB" dirty="0"/>
              <a:t>Not responsible where not aware of actions of civil service and which disapproves</a:t>
            </a:r>
          </a:p>
        </p:txBody>
      </p:sp>
    </p:spTree>
    <p:extLst>
      <p:ext uri="{BB962C8B-B14F-4D97-AF65-F5344CB8AC3E}">
        <p14:creationId xmlns:p14="http://schemas.microsoft.com/office/powerpoint/2010/main" val="3154236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DE473-D965-C09B-33AF-A657DCC25D2B}"/>
              </a:ext>
            </a:extLst>
          </p:cNvPr>
          <p:cNvSpPr>
            <a:spLocks noGrp="1"/>
          </p:cNvSpPr>
          <p:nvPr>
            <p:ph type="title"/>
          </p:nvPr>
        </p:nvSpPr>
        <p:spPr>
          <a:xfrm>
            <a:off x="5297762" y="329184"/>
            <a:ext cx="6251110" cy="1783080"/>
          </a:xfrm>
        </p:spPr>
        <p:txBody>
          <a:bodyPr anchor="b">
            <a:normAutofit fontScale="90000"/>
          </a:bodyPr>
          <a:lstStyle/>
          <a:p>
            <a:r>
              <a:rPr lang="en-GB" sz="7200" b="1" dirty="0"/>
              <a:t>RESIGNATION </a:t>
            </a:r>
            <a:endParaRPr lang="en-US" sz="7200" dirty="0"/>
          </a:p>
        </p:txBody>
      </p:sp>
      <p:sp>
        <p:nvSpPr>
          <p:cNvPr id="3" name="Content Placeholder 2">
            <a:extLst>
              <a:ext uri="{FF2B5EF4-FFF2-40B4-BE49-F238E27FC236}">
                <a16:creationId xmlns:a16="http://schemas.microsoft.com/office/drawing/2014/main" id="{D5A5F319-0E0D-F24F-BC13-85E44D44B0AE}"/>
              </a:ext>
            </a:extLst>
          </p:cNvPr>
          <p:cNvSpPr>
            <a:spLocks noGrp="1"/>
          </p:cNvSpPr>
          <p:nvPr>
            <p:ph idx="1"/>
          </p:nvPr>
        </p:nvSpPr>
        <p:spPr>
          <a:xfrm>
            <a:off x="5297762" y="2706624"/>
            <a:ext cx="6251110" cy="3483864"/>
          </a:xfrm>
        </p:spPr>
        <p:txBody>
          <a:bodyPr vert="horz" lIns="91440" tIns="45720" rIns="91440" bIns="45720" rtlCol="0" anchor="t">
            <a:normAutofit lnSpcReduction="10000"/>
          </a:bodyPr>
          <a:lstStyle/>
          <a:p>
            <a:pPr>
              <a:lnSpc>
                <a:spcPct val="200000"/>
              </a:lnSpc>
            </a:pPr>
            <a:r>
              <a:rPr lang="en-GB" dirty="0"/>
              <a:t>Rare for departmental failures. </a:t>
            </a:r>
            <a:endParaRPr lang="en-US" dirty="0"/>
          </a:p>
          <a:p>
            <a:pPr>
              <a:lnSpc>
                <a:spcPct val="200000"/>
              </a:lnSpc>
            </a:pPr>
            <a:r>
              <a:rPr lang="en-GB" dirty="0"/>
              <a:t>Reluctant to resign. </a:t>
            </a:r>
          </a:p>
          <a:p>
            <a:pPr>
              <a:lnSpc>
                <a:spcPct val="200000"/>
              </a:lnSpc>
            </a:pPr>
            <a:r>
              <a:rPr lang="en-GB" dirty="0"/>
              <a:t>Questioning individual responsibility. </a:t>
            </a:r>
          </a:p>
        </p:txBody>
      </p:sp>
      <p:pic>
        <p:nvPicPr>
          <p:cNvPr id="5" name="Picture 4" descr="Domino effect white cut-outs and one blue cutout">
            <a:extLst>
              <a:ext uri="{FF2B5EF4-FFF2-40B4-BE49-F238E27FC236}">
                <a16:creationId xmlns:a16="http://schemas.microsoft.com/office/drawing/2014/main" id="{0234C8B4-7C9B-CAB1-E1F1-F814270F6586}"/>
              </a:ext>
            </a:extLst>
          </p:cNvPr>
          <p:cNvPicPr>
            <a:picLocks noChangeAspect="1"/>
          </p:cNvPicPr>
          <p:nvPr/>
        </p:nvPicPr>
        <p:blipFill rotWithShape="1">
          <a:blip r:embed="rId3"/>
          <a:srcRect l="46175" r="8524" b="-1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669475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62359-BB9D-A133-52A1-5906A16D9B2B}"/>
              </a:ext>
            </a:extLst>
          </p:cNvPr>
          <p:cNvSpPr>
            <a:spLocks noGrp="1"/>
          </p:cNvSpPr>
          <p:nvPr>
            <p:ph type="title"/>
          </p:nvPr>
        </p:nvSpPr>
        <p:spPr>
          <a:xfrm>
            <a:off x="838200" y="365125"/>
            <a:ext cx="10515600" cy="1325563"/>
          </a:xfrm>
        </p:spPr>
        <p:txBody>
          <a:bodyPr>
            <a:normAutofit fontScale="90000"/>
          </a:bodyPr>
          <a:lstStyle/>
          <a:p>
            <a:r>
              <a:rPr lang="en-GB" sz="5400" b="1" dirty="0"/>
              <a:t>HOLDING MINISTERS TO ACCOUNT</a:t>
            </a:r>
            <a:endParaRPr lang="en-US" sz="5400" dirty="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86F8766-7DF2-7329-FA5F-F2D9C11B8E3D}"/>
              </a:ext>
            </a:extLst>
          </p:cNvPr>
          <p:cNvGraphicFramePr>
            <a:graphicFrameLocks noGrp="1"/>
          </p:cNvGraphicFramePr>
          <p:nvPr>
            <p:ph idx="1"/>
            <p:extLst>
              <p:ext uri="{D42A27DB-BD31-4B8C-83A1-F6EECF244321}">
                <p14:modId xmlns:p14="http://schemas.microsoft.com/office/powerpoint/2010/main" val="186314561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1229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2352D-FB8A-BB2F-D59D-E5373A76347A}"/>
              </a:ext>
            </a:extLst>
          </p:cNvPr>
          <p:cNvSpPr>
            <a:spLocks noGrp="1"/>
          </p:cNvSpPr>
          <p:nvPr>
            <p:ph type="title"/>
          </p:nvPr>
        </p:nvSpPr>
        <p:spPr>
          <a:xfrm>
            <a:off x="838200" y="365125"/>
            <a:ext cx="10515600" cy="1325563"/>
          </a:xfrm>
        </p:spPr>
        <p:txBody>
          <a:bodyPr vert="horz" lIns="91440" tIns="45720" rIns="91440" bIns="45720" rtlCol="0" anchor="b">
            <a:normAutofit/>
          </a:bodyPr>
          <a:lstStyle/>
          <a:p>
            <a:r>
              <a:rPr lang="en-US" b="1" dirty="0"/>
              <a:t>MINISTERIAL CODE</a:t>
            </a:r>
          </a:p>
        </p:txBody>
      </p:sp>
      <p:sp>
        <p:nvSpPr>
          <p:cNvPr id="3" name="Content Placeholder 2">
            <a:extLst>
              <a:ext uri="{FF2B5EF4-FFF2-40B4-BE49-F238E27FC236}">
                <a16:creationId xmlns:a16="http://schemas.microsoft.com/office/drawing/2014/main" id="{970FAB9A-3B20-15BA-CEE9-E4570BF9640C}"/>
              </a:ext>
            </a:extLst>
          </p:cNvPr>
          <p:cNvSpPr>
            <a:spLocks noGrp="1"/>
          </p:cNvSpPr>
          <p:nvPr>
            <p:ph idx="1"/>
          </p:nvPr>
        </p:nvSpPr>
        <p:spPr>
          <a:xfrm>
            <a:off x="838200" y="1825625"/>
            <a:ext cx="10515600" cy="4351338"/>
          </a:xfrm>
        </p:spPr>
        <p:txBody>
          <a:bodyPr vert="horz" lIns="91440" tIns="45720" rIns="91440" bIns="45720" rtlCol="0">
            <a:normAutofit fontScale="70000" lnSpcReduction="20000"/>
          </a:bodyPr>
          <a:lstStyle/>
          <a:p>
            <a:pPr>
              <a:lnSpc>
                <a:spcPct val="160000"/>
              </a:lnSpc>
            </a:pPr>
            <a:r>
              <a:rPr lang="en-US" dirty="0"/>
              <a:t>Has to be followed by my ministers, but not legally binding </a:t>
            </a:r>
          </a:p>
          <a:p>
            <a:pPr>
              <a:lnSpc>
                <a:spcPct val="160000"/>
              </a:lnSpc>
            </a:pPr>
            <a:r>
              <a:rPr lang="en-US" dirty="0"/>
              <a:t>Ministers who breach expected to resign</a:t>
            </a:r>
          </a:p>
          <a:p>
            <a:pPr>
              <a:lnSpc>
                <a:spcPct val="160000"/>
              </a:lnSpc>
            </a:pPr>
            <a:r>
              <a:rPr lang="en-US" dirty="0"/>
              <a:t>Includes principles of collective and individual responsibility </a:t>
            </a:r>
          </a:p>
          <a:p>
            <a:pPr>
              <a:lnSpc>
                <a:spcPct val="160000"/>
              </a:lnSpc>
            </a:pPr>
            <a:r>
              <a:rPr lang="en-US" dirty="0"/>
              <a:t> A minister who knowingly misleads Parliament is expected to resign: should disclose as much information to Parliament and the public as possible</a:t>
            </a:r>
          </a:p>
          <a:p>
            <a:pPr>
              <a:lnSpc>
                <a:spcPct val="160000"/>
              </a:lnSpc>
            </a:pPr>
            <a:r>
              <a:rPr lang="en-US" dirty="0"/>
              <a:t>Addresses financial interests of ministers </a:t>
            </a:r>
          </a:p>
          <a:p>
            <a:pPr>
              <a:lnSpc>
                <a:spcPct val="160000"/>
              </a:lnSpc>
            </a:pPr>
            <a:r>
              <a:rPr lang="en-US" dirty="0"/>
              <a:t>Enforced by the Independent Adviser on Minister’s Interests</a:t>
            </a:r>
          </a:p>
        </p:txBody>
      </p:sp>
    </p:spTree>
    <p:extLst>
      <p:ext uri="{BB962C8B-B14F-4D97-AF65-F5344CB8AC3E}">
        <p14:creationId xmlns:p14="http://schemas.microsoft.com/office/powerpoint/2010/main" val="3327684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9E66-5B79-0151-C2C2-1BCBE41270E3}"/>
              </a:ext>
            </a:extLst>
          </p:cNvPr>
          <p:cNvSpPr>
            <a:spLocks noGrp="1"/>
          </p:cNvSpPr>
          <p:nvPr>
            <p:ph type="title"/>
          </p:nvPr>
        </p:nvSpPr>
        <p:spPr/>
        <p:txBody>
          <a:bodyPr vert="horz" lIns="91440" tIns="45720" rIns="91440" bIns="45720" rtlCol="0" anchor="b">
            <a:normAutofit/>
          </a:bodyPr>
          <a:lstStyle/>
          <a:p>
            <a:r>
              <a:rPr lang="en-US" b="1" dirty="0"/>
              <a:t>THE PARLIAMENTARY AND HEALTH SERVICE OMBUDSMAN </a:t>
            </a:r>
          </a:p>
        </p:txBody>
      </p:sp>
      <p:sp>
        <p:nvSpPr>
          <p:cNvPr id="7" name="Content Placeholder 6">
            <a:extLst>
              <a:ext uri="{FF2B5EF4-FFF2-40B4-BE49-F238E27FC236}">
                <a16:creationId xmlns:a16="http://schemas.microsoft.com/office/drawing/2014/main" id="{91EF54DD-D1A2-573C-803F-FFD2F77803E5}"/>
              </a:ext>
            </a:extLst>
          </p:cNvPr>
          <p:cNvSpPr>
            <a:spLocks noGrp="1"/>
          </p:cNvSpPr>
          <p:nvPr>
            <p:ph idx="1"/>
          </p:nvPr>
        </p:nvSpPr>
        <p:spPr/>
        <p:txBody>
          <a:bodyPr>
            <a:normAutofit/>
          </a:bodyPr>
          <a:lstStyle/>
          <a:p>
            <a:pPr>
              <a:lnSpc>
                <a:spcPct val="150000"/>
              </a:lnSpc>
            </a:pPr>
            <a:r>
              <a:rPr lang="en-GB" dirty="0"/>
              <a:t>PHSO role is to safeguard citizens against the abuse or misuse of administrative power. </a:t>
            </a:r>
          </a:p>
          <a:p>
            <a:pPr>
              <a:lnSpc>
                <a:spcPct val="150000"/>
              </a:lnSpc>
            </a:pPr>
            <a:r>
              <a:rPr lang="en-GB" dirty="0"/>
              <a:t>Failure to perform duties: maladministration not merits</a:t>
            </a:r>
          </a:p>
          <a:p>
            <a:pPr lvl="1" fontAlgn="base">
              <a:lnSpc>
                <a:spcPct val="150000"/>
              </a:lnSpc>
            </a:pPr>
            <a:r>
              <a:rPr lang="en-GB" dirty="0"/>
              <a:t>bias, neglect, inattention, delay, incompetence, ineptitude, perversity, turpitude, arbitrariness. </a:t>
            </a:r>
            <a:r>
              <a:rPr lang="en-GB" i="1" dirty="0">
                <a:effectLst/>
                <a:latin typeface="var(--font-family-body)"/>
              </a:rPr>
              <a:t>Local Commissioner for Administration, ex </a:t>
            </a:r>
            <a:r>
              <a:rPr lang="en-GB" i="1" dirty="0" err="1">
                <a:effectLst/>
                <a:latin typeface="var(--font-family-body)"/>
              </a:rPr>
              <a:t>parte</a:t>
            </a:r>
            <a:r>
              <a:rPr lang="en-GB" i="1" dirty="0">
                <a:effectLst/>
                <a:latin typeface="var(--font-family-body)"/>
              </a:rPr>
              <a:t> Bradford Metropolitan City Council </a:t>
            </a:r>
            <a:r>
              <a:rPr lang="en-GB" dirty="0">
                <a:effectLst/>
                <a:latin typeface="var(--font-family-body)"/>
              </a:rPr>
              <a:t>[1979]</a:t>
            </a:r>
            <a:br>
              <a:rPr lang="en-GB" dirty="0"/>
            </a:br>
            <a:endParaRPr lang="en-GB" dirty="0"/>
          </a:p>
        </p:txBody>
      </p:sp>
      <p:pic>
        <p:nvPicPr>
          <p:cNvPr id="6146" name="Picture 2" descr="Parliamentary and Health Services ...">
            <a:extLst>
              <a:ext uri="{FF2B5EF4-FFF2-40B4-BE49-F238E27FC236}">
                <a16:creationId xmlns:a16="http://schemas.microsoft.com/office/drawing/2014/main" id="{FCF18F96-56CE-ABAA-F698-D526CF63F7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0524" y="5616813"/>
            <a:ext cx="3902378" cy="112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8355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88291DC6-A15B-3AAA-7C0E-3C0B1799F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9F4B5C-D1A8-278D-5EB4-98B594D48D05}"/>
              </a:ext>
            </a:extLst>
          </p:cNvPr>
          <p:cNvSpPr>
            <a:spLocks noGrp="1"/>
          </p:cNvSpPr>
          <p:nvPr>
            <p:ph type="title"/>
          </p:nvPr>
        </p:nvSpPr>
        <p:spPr/>
        <p:txBody>
          <a:bodyPr/>
          <a:lstStyle/>
          <a:p>
            <a:r>
              <a:rPr lang="en-GB" b="1" dirty="0"/>
              <a:t>ACTIVITY 3: HOLDING TO ACCOUNT</a:t>
            </a:r>
          </a:p>
        </p:txBody>
      </p:sp>
      <p:sp>
        <p:nvSpPr>
          <p:cNvPr id="3" name="Content Placeholder 2">
            <a:extLst>
              <a:ext uri="{FF2B5EF4-FFF2-40B4-BE49-F238E27FC236}">
                <a16:creationId xmlns:a16="http://schemas.microsoft.com/office/drawing/2014/main" id="{521FA7C9-A50F-C609-1FBE-53193D1FE2C6}"/>
              </a:ext>
            </a:extLst>
          </p:cNvPr>
          <p:cNvSpPr>
            <a:spLocks noGrp="1"/>
          </p:cNvSpPr>
          <p:nvPr>
            <p:ph idx="1"/>
          </p:nvPr>
        </p:nvSpPr>
        <p:spPr/>
        <p:txBody>
          <a:bodyPr/>
          <a:lstStyle/>
          <a:p>
            <a:pPr>
              <a:lnSpc>
                <a:spcPct val="150000"/>
              </a:lnSpc>
            </a:pPr>
            <a:r>
              <a:rPr lang="en-GB" dirty="0"/>
              <a:t>In your groups, consider the different mechanisms available to hold ministers to account</a:t>
            </a:r>
          </a:p>
          <a:p>
            <a:pPr lvl="1">
              <a:lnSpc>
                <a:spcPct val="150000"/>
              </a:lnSpc>
            </a:pPr>
            <a:r>
              <a:rPr lang="en-GB" dirty="0"/>
              <a:t>Are the mechanisms which exist adequate? </a:t>
            </a:r>
          </a:p>
          <a:p>
            <a:pPr lvl="1">
              <a:lnSpc>
                <a:spcPct val="150000"/>
              </a:lnSpc>
            </a:pPr>
            <a:r>
              <a:rPr lang="en-GB" dirty="0"/>
              <a:t>Which of the mechanisms is the most effective in holding ministers to account? </a:t>
            </a:r>
          </a:p>
          <a:p>
            <a:pPr lvl="1">
              <a:lnSpc>
                <a:spcPct val="150000"/>
              </a:lnSpc>
            </a:pPr>
            <a:r>
              <a:rPr lang="en-GB" dirty="0"/>
              <a:t>Are other enforcement mechanisms needed? </a:t>
            </a:r>
          </a:p>
        </p:txBody>
      </p:sp>
    </p:spTree>
    <p:extLst>
      <p:ext uri="{BB962C8B-B14F-4D97-AF65-F5344CB8AC3E}">
        <p14:creationId xmlns:p14="http://schemas.microsoft.com/office/powerpoint/2010/main" val="147769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8951-BCBF-148A-85C2-3731038E2284}"/>
              </a:ext>
            </a:extLst>
          </p:cNvPr>
          <p:cNvSpPr>
            <a:spLocks noGrp="1"/>
          </p:cNvSpPr>
          <p:nvPr>
            <p:ph type="title"/>
          </p:nvPr>
        </p:nvSpPr>
        <p:spPr/>
        <p:txBody>
          <a:bodyPr/>
          <a:lstStyle/>
          <a:p>
            <a:r>
              <a:rPr lang="en-GB" b="1" dirty="0"/>
              <a:t>KNOWLEDGE CHECK (1)</a:t>
            </a:r>
          </a:p>
        </p:txBody>
      </p:sp>
      <p:sp>
        <p:nvSpPr>
          <p:cNvPr id="3" name="Content Placeholder 2">
            <a:extLst>
              <a:ext uri="{FF2B5EF4-FFF2-40B4-BE49-F238E27FC236}">
                <a16:creationId xmlns:a16="http://schemas.microsoft.com/office/drawing/2014/main" id="{695F05E5-8978-D398-94A7-71AB0547483D}"/>
              </a:ext>
            </a:extLst>
          </p:cNvPr>
          <p:cNvSpPr>
            <a:spLocks noGrp="1"/>
          </p:cNvSpPr>
          <p:nvPr>
            <p:ph idx="1"/>
          </p:nvPr>
        </p:nvSpPr>
        <p:spPr/>
        <p:txBody>
          <a:bodyPr>
            <a:normAutofit fontScale="85000" lnSpcReduction="20000"/>
          </a:bodyPr>
          <a:lstStyle/>
          <a:p>
            <a:pPr>
              <a:lnSpc>
                <a:spcPct val="150000"/>
              </a:lnSpc>
            </a:pPr>
            <a:r>
              <a:rPr lang="en-GB" b="0" i="0" dirty="0">
                <a:effectLst/>
                <a:latin typeface="Century Gothic" panose="020B0502020202020204" pitchFamily="34" charset="0"/>
              </a:rPr>
              <a:t>Where a prerogative power and an Act of Parliament conflict, which statement below is correct?</a:t>
            </a:r>
          </a:p>
          <a:p>
            <a:pPr marL="514350" indent="-514350" algn="l" fontAlgn="base">
              <a:lnSpc>
                <a:spcPct val="150000"/>
              </a:lnSpc>
              <a:buFont typeface="+mj-lt"/>
              <a:buAutoNum type="alphaLcPeriod"/>
            </a:pPr>
            <a:r>
              <a:rPr lang="en-GB" b="0" i="0" dirty="0">
                <a:effectLst/>
                <a:latin typeface="Century Gothic" panose="020B0502020202020204" pitchFamily="34" charset="0"/>
              </a:rPr>
              <a:t>The Act of Parliament must be followed because of the doctrine of parliamentary sovereignty.</a:t>
            </a:r>
          </a:p>
          <a:p>
            <a:pPr marL="514350" indent="-514350" algn="l" fontAlgn="base">
              <a:lnSpc>
                <a:spcPct val="150000"/>
              </a:lnSpc>
              <a:buFont typeface="+mj-lt"/>
              <a:buAutoNum type="alphaLcPeriod"/>
            </a:pPr>
            <a:r>
              <a:rPr lang="en-GB" b="0" i="0" dirty="0">
                <a:effectLst/>
                <a:latin typeface="Century Gothic" panose="020B0502020202020204" pitchFamily="34" charset="0"/>
              </a:rPr>
              <a:t>The prerogative power must be followed because the royal prerogative prevails over statutes.</a:t>
            </a:r>
          </a:p>
          <a:p>
            <a:pPr marL="514350" indent="-514350" algn="l" fontAlgn="base">
              <a:lnSpc>
                <a:spcPct val="150000"/>
              </a:lnSpc>
              <a:buFont typeface="+mj-lt"/>
              <a:buAutoNum type="alphaLcPeriod"/>
            </a:pPr>
            <a:r>
              <a:rPr lang="en-GB" b="0" i="0" dirty="0">
                <a:effectLst/>
                <a:latin typeface="Century Gothic" panose="020B0502020202020204" pitchFamily="34" charset="0"/>
              </a:rPr>
              <a:t>The courts may choose to apply the prerogative power or the Act of Parliament.</a:t>
            </a:r>
          </a:p>
          <a:p>
            <a:pPr>
              <a:lnSpc>
                <a:spcPct val="150000"/>
              </a:lnSpc>
            </a:pPr>
            <a:endParaRPr lang="en-GB" dirty="0">
              <a:latin typeface="Century Gothic" panose="020B0502020202020204" pitchFamily="34" charset="0"/>
            </a:endParaRPr>
          </a:p>
        </p:txBody>
      </p:sp>
    </p:spTree>
    <p:extLst>
      <p:ext uri="{BB962C8B-B14F-4D97-AF65-F5344CB8AC3E}">
        <p14:creationId xmlns:p14="http://schemas.microsoft.com/office/powerpoint/2010/main" val="394684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A3E23897-0FAD-0B3A-9828-663699B40D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C5C711-D7BE-10C5-17C7-4E60EA9FD3EF}"/>
              </a:ext>
            </a:extLst>
          </p:cNvPr>
          <p:cNvSpPr>
            <a:spLocks noGrp="1"/>
          </p:cNvSpPr>
          <p:nvPr>
            <p:ph type="title"/>
          </p:nvPr>
        </p:nvSpPr>
        <p:spPr/>
        <p:txBody>
          <a:bodyPr/>
          <a:lstStyle/>
          <a:p>
            <a:r>
              <a:rPr lang="en-GB" b="1" dirty="0"/>
              <a:t>KNOWLEDGE CHECK (2)</a:t>
            </a:r>
          </a:p>
        </p:txBody>
      </p:sp>
      <p:sp>
        <p:nvSpPr>
          <p:cNvPr id="3" name="Content Placeholder 2">
            <a:extLst>
              <a:ext uri="{FF2B5EF4-FFF2-40B4-BE49-F238E27FC236}">
                <a16:creationId xmlns:a16="http://schemas.microsoft.com/office/drawing/2014/main" id="{9470C76E-3AA7-57DE-FBF4-40843E710DD3}"/>
              </a:ext>
            </a:extLst>
          </p:cNvPr>
          <p:cNvSpPr>
            <a:spLocks noGrp="1"/>
          </p:cNvSpPr>
          <p:nvPr>
            <p:ph idx="1"/>
          </p:nvPr>
        </p:nvSpPr>
        <p:spPr/>
        <p:txBody>
          <a:bodyPr>
            <a:normAutofit fontScale="62500" lnSpcReduction="20000"/>
          </a:bodyPr>
          <a:lstStyle/>
          <a:p>
            <a:pPr fontAlgn="base">
              <a:lnSpc>
                <a:spcPct val="160000"/>
              </a:lnSpc>
            </a:pPr>
            <a:r>
              <a:rPr lang="en-GB" b="0" dirty="0">
                <a:effectLst/>
                <a:latin typeface="+mj-lt"/>
              </a:rPr>
              <a:t>Which of the following statements about the Parliamentary and Health Service Ombudsman (PHSO) is correct?</a:t>
            </a:r>
            <a:endParaRPr lang="en-GB" b="0" i="0" dirty="0">
              <a:effectLst/>
              <a:latin typeface="+mj-lt"/>
            </a:endParaRPr>
          </a:p>
          <a:p>
            <a:pPr marL="514350" indent="-514350" algn="l" fontAlgn="base">
              <a:lnSpc>
                <a:spcPct val="160000"/>
              </a:lnSpc>
              <a:buFont typeface="+mj-lt"/>
              <a:buAutoNum type="alphaLcParenR"/>
            </a:pPr>
            <a:r>
              <a:rPr lang="en-GB" b="0" i="0" dirty="0">
                <a:effectLst/>
                <a:latin typeface="+mj-lt"/>
              </a:rPr>
              <a:t>The PHSO will only investigate complaints by individuals.</a:t>
            </a:r>
          </a:p>
          <a:p>
            <a:pPr marL="514350" indent="-514350" algn="l" fontAlgn="base">
              <a:lnSpc>
                <a:spcPct val="160000"/>
              </a:lnSpc>
              <a:buFont typeface="+mj-lt"/>
              <a:buAutoNum type="alphaLcParenR"/>
            </a:pPr>
            <a:r>
              <a:rPr lang="en-GB" b="0" i="0" dirty="0">
                <a:effectLst/>
                <a:latin typeface="+mj-lt"/>
              </a:rPr>
              <a:t>The PHSO will investigate complaints against central government departments and local authorities.</a:t>
            </a:r>
          </a:p>
          <a:p>
            <a:pPr marL="514350" indent="-514350" algn="l" fontAlgn="base">
              <a:lnSpc>
                <a:spcPct val="160000"/>
              </a:lnSpc>
              <a:buFont typeface="+mj-lt"/>
              <a:buAutoNum type="alphaLcParenR"/>
            </a:pPr>
            <a:r>
              <a:rPr lang="en-GB" b="0" i="0" dirty="0">
                <a:effectLst/>
                <a:latin typeface="+mj-lt"/>
              </a:rPr>
              <a:t>If the recommendations of the PHSO are not accepted, it can make a special report to Parliament.</a:t>
            </a:r>
          </a:p>
          <a:p>
            <a:pPr marL="514350" indent="-514350" algn="l" fontAlgn="base">
              <a:lnSpc>
                <a:spcPct val="160000"/>
              </a:lnSpc>
              <a:buFont typeface="+mj-lt"/>
              <a:buAutoNum type="alphaLcParenR"/>
            </a:pPr>
            <a:r>
              <a:rPr lang="en-GB" b="0" i="0" dirty="0">
                <a:effectLst/>
                <a:latin typeface="+mj-lt"/>
              </a:rPr>
              <a:t>The PHSO can investigate maladministration and, in limited circumstances, the merits of a decision.</a:t>
            </a:r>
          </a:p>
          <a:p>
            <a:pPr>
              <a:lnSpc>
                <a:spcPct val="160000"/>
              </a:lnSpc>
            </a:pPr>
            <a:endParaRPr lang="en-GB" dirty="0">
              <a:latin typeface="+mj-lt"/>
            </a:endParaRPr>
          </a:p>
        </p:txBody>
      </p:sp>
    </p:spTree>
    <p:extLst>
      <p:ext uri="{BB962C8B-B14F-4D97-AF65-F5344CB8AC3E}">
        <p14:creationId xmlns:p14="http://schemas.microsoft.com/office/powerpoint/2010/main" val="5743534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31B8DF9C-B141-F7DB-B4AD-A3CFFA3BA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9E805D-685D-7BF8-2A0C-313E5AEB193E}"/>
              </a:ext>
            </a:extLst>
          </p:cNvPr>
          <p:cNvSpPr>
            <a:spLocks noGrp="1"/>
          </p:cNvSpPr>
          <p:nvPr>
            <p:ph type="title"/>
          </p:nvPr>
        </p:nvSpPr>
        <p:spPr/>
        <p:txBody>
          <a:bodyPr/>
          <a:lstStyle/>
          <a:p>
            <a:r>
              <a:rPr lang="en-GB" b="1" dirty="0"/>
              <a:t>KNOWLEDGE CHECK (2)</a:t>
            </a:r>
          </a:p>
        </p:txBody>
      </p:sp>
      <p:sp>
        <p:nvSpPr>
          <p:cNvPr id="3" name="Content Placeholder 2">
            <a:extLst>
              <a:ext uri="{FF2B5EF4-FFF2-40B4-BE49-F238E27FC236}">
                <a16:creationId xmlns:a16="http://schemas.microsoft.com/office/drawing/2014/main" id="{6779CF9D-58E2-7882-DEB5-7DE6D3B61BE3}"/>
              </a:ext>
            </a:extLst>
          </p:cNvPr>
          <p:cNvSpPr>
            <a:spLocks noGrp="1"/>
          </p:cNvSpPr>
          <p:nvPr>
            <p:ph idx="1"/>
          </p:nvPr>
        </p:nvSpPr>
        <p:spPr/>
        <p:txBody>
          <a:bodyPr>
            <a:normAutofit fontScale="62500" lnSpcReduction="20000"/>
          </a:bodyPr>
          <a:lstStyle/>
          <a:p>
            <a:pPr fontAlgn="base">
              <a:lnSpc>
                <a:spcPct val="160000"/>
              </a:lnSpc>
            </a:pPr>
            <a:r>
              <a:rPr lang="en-GB" b="0" dirty="0">
                <a:effectLst/>
                <a:latin typeface="+mj-lt"/>
              </a:rPr>
              <a:t>Which of the following statements about the Parliamentary and Health Service Ombudsman (PHSO) is correct?</a:t>
            </a:r>
            <a:endParaRPr lang="en-GB" b="0" i="0" dirty="0">
              <a:effectLst/>
              <a:latin typeface="+mj-lt"/>
            </a:endParaRPr>
          </a:p>
          <a:p>
            <a:pPr marL="514350" indent="-514350" algn="l" fontAlgn="base">
              <a:lnSpc>
                <a:spcPct val="160000"/>
              </a:lnSpc>
              <a:buFont typeface="+mj-lt"/>
              <a:buAutoNum type="alphaLcParenR"/>
            </a:pPr>
            <a:r>
              <a:rPr lang="en-GB" b="0" i="0" dirty="0">
                <a:effectLst/>
                <a:latin typeface="+mj-lt"/>
              </a:rPr>
              <a:t>The PHSO will only investigate complaints by individuals.</a:t>
            </a:r>
          </a:p>
          <a:p>
            <a:pPr marL="514350" indent="-514350" algn="l" fontAlgn="base">
              <a:lnSpc>
                <a:spcPct val="160000"/>
              </a:lnSpc>
              <a:buFont typeface="+mj-lt"/>
              <a:buAutoNum type="alphaLcParenR"/>
            </a:pPr>
            <a:r>
              <a:rPr lang="en-GB" b="0" i="0" dirty="0">
                <a:effectLst/>
                <a:latin typeface="+mj-lt"/>
              </a:rPr>
              <a:t>The PHSO will investigate complaints against central government departments and local authorities.</a:t>
            </a:r>
          </a:p>
          <a:p>
            <a:pPr marL="514350" indent="-514350" algn="l" fontAlgn="base">
              <a:lnSpc>
                <a:spcPct val="160000"/>
              </a:lnSpc>
              <a:buFont typeface="+mj-lt"/>
              <a:buAutoNum type="alphaLcParenR"/>
            </a:pPr>
            <a:r>
              <a:rPr lang="en-GB" b="0" i="0" dirty="0">
                <a:effectLst/>
                <a:latin typeface="+mj-lt"/>
              </a:rPr>
              <a:t>If the recommendations of the PHSO are not accepted, it can make a special report to Parliament.</a:t>
            </a:r>
          </a:p>
          <a:p>
            <a:pPr marL="514350" indent="-514350" algn="l" fontAlgn="base">
              <a:lnSpc>
                <a:spcPct val="160000"/>
              </a:lnSpc>
              <a:buFont typeface="+mj-lt"/>
              <a:buAutoNum type="alphaLcParenR"/>
            </a:pPr>
            <a:r>
              <a:rPr lang="en-GB" b="0" i="0" dirty="0">
                <a:effectLst/>
                <a:latin typeface="+mj-lt"/>
              </a:rPr>
              <a:t>The PHSO can investigate maladministration and, in limited circumstances, the merits of a decision.</a:t>
            </a:r>
          </a:p>
          <a:p>
            <a:pPr>
              <a:lnSpc>
                <a:spcPct val="160000"/>
              </a:lnSpc>
            </a:pPr>
            <a:endParaRPr lang="en-GB" dirty="0">
              <a:latin typeface="+mj-lt"/>
            </a:endParaRPr>
          </a:p>
        </p:txBody>
      </p:sp>
    </p:spTree>
    <p:extLst>
      <p:ext uri="{BB962C8B-B14F-4D97-AF65-F5344CB8AC3E}">
        <p14:creationId xmlns:p14="http://schemas.microsoft.com/office/powerpoint/2010/main" val="2220694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525F25CD-B22B-CBA6-6208-70B54E1887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D44964-9724-D959-728F-B38859FD8F79}"/>
              </a:ext>
            </a:extLst>
          </p:cNvPr>
          <p:cNvSpPr>
            <a:spLocks noGrp="1"/>
          </p:cNvSpPr>
          <p:nvPr>
            <p:ph type="title"/>
          </p:nvPr>
        </p:nvSpPr>
        <p:spPr/>
        <p:txBody>
          <a:bodyPr/>
          <a:lstStyle/>
          <a:p>
            <a:r>
              <a:rPr lang="en-GB" b="1" dirty="0"/>
              <a:t>KNOWLEDGE CHECK (3)</a:t>
            </a:r>
          </a:p>
        </p:txBody>
      </p:sp>
      <p:sp>
        <p:nvSpPr>
          <p:cNvPr id="3" name="Content Placeholder 2">
            <a:extLst>
              <a:ext uri="{FF2B5EF4-FFF2-40B4-BE49-F238E27FC236}">
                <a16:creationId xmlns:a16="http://schemas.microsoft.com/office/drawing/2014/main" id="{B5B27DAF-4780-4B8D-1117-E79F8BE73480}"/>
              </a:ext>
            </a:extLst>
          </p:cNvPr>
          <p:cNvSpPr>
            <a:spLocks noGrp="1"/>
          </p:cNvSpPr>
          <p:nvPr>
            <p:ph idx="1"/>
          </p:nvPr>
        </p:nvSpPr>
        <p:spPr/>
        <p:txBody>
          <a:bodyPr>
            <a:normAutofit/>
          </a:bodyPr>
          <a:lstStyle/>
          <a:p>
            <a:pPr fontAlgn="base">
              <a:lnSpc>
                <a:spcPct val="160000"/>
              </a:lnSpc>
            </a:pPr>
            <a:r>
              <a:rPr lang="en-GB" b="0" i="0" dirty="0">
                <a:effectLst/>
                <a:latin typeface="+mj-lt"/>
              </a:rPr>
              <a:t>How are government ministers held to account?</a:t>
            </a:r>
          </a:p>
          <a:p>
            <a:pPr marL="514350" indent="-514350" algn="l" fontAlgn="base">
              <a:buFont typeface="+mj-lt"/>
              <a:buAutoNum type="alphaLcParenR"/>
            </a:pPr>
            <a:r>
              <a:rPr lang="en-GB" b="0" i="0" dirty="0">
                <a:effectLst/>
                <a:latin typeface="+mj-lt"/>
              </a:rPr>
              <a:t>Being fired</a:t>
            </a:r>
          </a:p>
          <a:p>
            <a:pPr marL="514350" indent="-514350" algn="l" fontAlgn="base">
              <a:buFont typeface="+mj-lt"/>
              <a:buAutoNum type="alphaLcParenR"/>
            </a:pPr>
            <a:r>
              <a:rPr lang="en-GB" b="0" i="0" dirty="0">
                <a:effectLst/>
                <a:latin typeface="+mj-lt"/>
              </a:rPr>
              <a:t>Debates</a:t>
            </a:r>
          </a:p>
          <a:p>
            <a:pPr marL="514350" indent="-514350" algn="l" fontAlgn="base">
              <a:buFont typeface="+mj-lt"/>
              <a:buAutoNum type="alphaLcParenR"/>
            </a:pPr>
            <a:r>
              <a:rPr lang="en-GB" b="0" i="0" dirty="0">
                <a:effectLst/>
                <a:latin typeface="+mj-lt"/>
              </a:rPr>
              <a:t>Questions</a:t>
            </a:r>
          </a:p>
          <a:p>
            <a:pPr marL="514350" indent="-514350" algn="l" fontAlgn="base">
              <a:buFont typeface="+mj-lt"/>
              <a:buAutoNum type="alphaLcParenR"/>
            </a:pPr>
            <a:r>
              <a:rPr lang="en-GB" b="0" i="0" dirty="0">
                <a:effectLst/>
                <a:latin typeface="+mj-lt"/>
              </a:rPr>
              <a:t>Select committees</a:t>
            </a:r>
          </a:p>
        </p:txBody>
      </p:sp>
    </p:spTree>
    <p:extLst>
      <p:ext uri="{BB962C8B-B14F-4D97-AF65-F5344CB8AC3E}">
        <p14:creationId xmlns:p14="http://schemas.microsoft.com/office/powerpoint/2010/main" val="31569102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D46F8303-79E5-E56A-2C04-4B96D18A3A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D13946-AB9C-6D8C-A08E-88DD4CDD3CF3}"/>
              </a:ext>
            </a:extLst>
          </p:cNvPr>
          <p:cNvSpPr>
            <a:spLocks noGrp="1"/>
          </p:cNvSpPr>
          <p:nvPr>
            <p:ph type="title"/>
          </p:nvPr>
        </p:nvSpPr>
        <p:spPr/>
        <p:txBody>
          <a:bodyPr/>
          <a:lstStyle/>
          <a:p>
            <a:r>
              <a:rPr lang="en-GB" b="1" dirty="0"/>
              <a:t>KNOWLEDGE CHECK (4)</a:t>
            </a:r>
          </a:p>
        </p:txBody>
      </p:sp>
      <p:sp>
        <p:nvSpPr>
          <p:cNvPr id="3" name="Content Placeholder 2">
            <a:extLst>
              <a:ext uri="{FF2B5EF4-FFF2-40B4-BE49-F238E27FC236}">
                <a16:creationId xmlns:a16="http://schemas.microsoft.com/office/drawing/2014/main" id="{E0FB3A0F-F581-BB79-ACE8-56DE0DFC239D}"/>
              </a:ext>
            </a:extLst>
          </p:cNvPr>
          <p:cNvSpPr>
            <a:spLocks noGrp="1"/>
          </p:cNvSpPr>
          <p:nvPr>
            <p:ph idx="1"/>
          </p:nvPr>
        </p:nvSpPr>
        <p:spPr/>
        <p:txBody>
          <a:bodyPr>
            <a:normAutofit/>
          </a:bodyPr>
          <a:lstStyle/>
          <a:p>
            <a:pPr algn="l" fontAlgn="base"/>
            <a:r>
              <a:rPr lang="en-GB" b="0" i="0" dirty="0">
                <a:effectLst/>
                <a:latin typeface="+mj-lt"/>
              </a:rPr>
              <a:t>What does the government include?</a:t>
            </a:r>
          </a:p>
          <a:p>
            <a:pPr marL="514350" indent="-514350" algn="l" fontAlgn="base">
              <a:buFont typeface="+mj-lt"/>
              <a:buAutoNum type="alphaLcParenR"/>
            </a:pPr>
            <a:r>
              <a:rPr lang="en-GB" b="0" i="0" dirty="0">
                <a:effectLst/>
                <a:latin typeface="+mj-lt"/>
              </a:rPr>
              <a:t>The prime minister</a:t>
            </a:r>
          </a:p>
          <a:p>
            <a:pPr marL="514350" indent="-514350" algn="l" fontAlgn="base">
              <a:buFont typeface="+mj-lt"/>
              <a:buAutoNum type="alphaLcParenR"/>
            </a:pPr>
            <a:r>
              <a:rPr lang="en-GB" b="0" i="0" dirty="0">
                <a:effectLst/>
                <a:latin typeface="+mj-lt"/>
              </a:rPr>
              <a:t>The Cabinet </a:t>
            </a:r>
          </a:p>
          <a:p>
            <a:pPr marL="514350" indent="-514350" algn="l" fontAlgn="base">
              <a:buFont typeface="+mj-lt"/>
              <a:buAutoNum type="alphaLcParenR"/>
            </a:pPr>
            <a:r>
              <a:rPr lang="en-GB" b="0" i="0" dirty="0">
                <a:effectLst/>
                <a:latin typeface="+mj-lt"/>
              </a:rPr>
              <a:t>Wider government </a:t>
            </a:r>
          </a:p>
          <a:p>
            <a:pPr marL="514350" indent="-514350" algn="l" fontAlgn="base">
              <a:buFont typeface="+mj-lt"/>
              <a:buAutoNum type="alphaLcParenR"/>
            </a:pPr>
            <a:r>
              <a:rPr lang="en-GB" b="0" i="0" dirty="0">
                <a:effectLst/>
                <a:latin typeface="+mj-lt"/>
              </a:rPr>
              <a:t>Civil service</a:t>
            </a:r>
          </a:p>
          <a:p>
            <a:pPr marL="514350" indent="-514350" algn="l" fontAlgn="base">
              <a:buFont typeface="+mj-lt"/>
              <a:buAutoNum type="alphaLcParenR"/>
            </a:pPr>
            <a:r>
              <a:rPr lang="en-GB" b="0" i="0" dirty="0">
                <a:effectLst/>
                <a:latin typeface="+mj-lt"/>
              </a:rPr>
              <a:t>Public corporations</a:t>
            </a:r>
          </a:p>
          <a:p>
            <a:pPr marL="514350" indent="-514350" algn="l" fontAlgn="base">
              <a:buFont typeface="+mj-lt"/>
              <a:buAutoNum type="alphaLcParenR"/>
            </a:pPr>
            <a:r>
              <a:rPr lang="en-GB" b="0" i="0" dirty="0">
                <a:effectLst/>
                <a:latin typeface="+mj-lt"/>
              </a:rPr>
              <a:t>Executive agencies</a:t>
            </a:r>
          </a:p>
        </p:txBody>
      </p:sp>
    </p:spTree>
    <p:extLst>
      <p:ext uri="{BB962C8B-B14F-4D97-AF65-F5344CB8AC3E}">
        <p14:creationId xmlns:p14="http://schemas.microsoft.com/office/powerpoint/2010/main" val="24770267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CB511118-CA0F-D308-DE4D-0C9F0B18AC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844857-36AA-43C3-0F2D-73FCEFEDFF1D}"/>
              </a:ext>
            </a:extLst>
          </p:cNvPr>
          <p:cNvSpPr>
            <a:spLocks noGrp="1"/>
          </p:cNvSpPr>
          <p:nvPr>
            <p:ph type="title"/>
          </p:nvPr>
        </p:nvSpPr>
        <p:spPr/>
        <p:txBody>
          <a:bodyPr/>
          <a:lstStyle/>
          <a:p>
            <a:r>
              <a:rPr lang="en-GB" b="1" dirty="0"/>
              <a:t>KNOWLEDGE CHECK (5)</a:t>
            </a:r>
          </a:p>
        </p:txBody>
      </p:sp>
      <p:sp>
        <p:nvSpPr>
          <p:cNvPr id="3" name="Content Placeholder 2">
            <a:extLst>
              <a:ext uri="{FF2B5EF4-FFF2-40B4-BE49-F238E27FC236}">
                <a16:creationId xmlns:a16="http://schemas.microsoft.com/office/drawing/2014/main" id="{11A8A33F-9FFD-B5B9-68C3-8AA8F8411304}"/>
              </a:ext>
            </a:extLst>
          </p:cNvPr>
          <p:cNvSpPr>
            <a:spLocks noGrp="1"/>
          </p:cNvSpPr>
          <p:nvPr>
            <p:ph idx="1"/>
          </p:nvPr>
        </p:nvSpPr>
        <p:spPr/>
        <p:txBody>
          <a:bodyPr>
            <a:normAutofit/>
          </a:bodyPr>
          <a:lstStyle/>
          <a:p>
            <a:pPr algn="l" fontAlgn="base"/>
            <a:r>
              <a:rPr lang="en-GB" b="0" i="0" dirty="0">
                <a:effectLst/>
                <a:latin typeface="+mj-lt"/>
              </a:rPr>
              <a:t>Who is the crown?</a:t>
            </a:r>
          </a:p>
          <a:p>
            <a:pPr marL="514350" indent="-514350" algn="l" fontAlgn="base">
              <a:buFont typeface="+mj-lt"/>
              <a:buAutoNum type="alphaLcParenR"/>
            </a:pPr>
            <a:r>
              <a:rPr lang="en-GB" b="0" i="0" dirty="0">
                <a:effectLst/>
                <a:latin typeface="+mj-lt"/>
              </a:rPr>
              <a:t>The Prime minister </a:t>
            </a:r>
          </a:p>
          <a:p>
            <a:pPr marL="514350" indent="-514350" algn="l" fontAlgn="base">
              <a:buFont typeface="+mj-lt"/>
              <a:buAutoNum type="alphaLcParenR"/>
            </a:pPr>
            <a:r>
              <a:rPr lang="en-GB" b="0" i="0" dirty="0">
                <a:effectLst/>
                <a:latin typeface="+mj-lt"/>
              </a:rPr>
              <a:t>The Cabinet </a:t>
            </a:r>
          </a:p>
          <a:p>
            <a:pPr marL="514350" indent="-514350" algn="l" fontAlgn="base">
              <a:buFont typeface="+mj-lt"/>
              <a:buAutoNum type="alphaLcParenR"/>
            </a:pPr>
            <a:r>
              <a:rPr lang="en-GB" b="0" i="0" dirty="0">
                <a:effectLst/>
                <a:latin typeface="+mj-lt"/>
              </a:rPr>
              <a:t>The Monarchy</a:t>
            </a:r>
          </a:p>
          <a:p>
            <a:pPr marL="514350" indent="-514350" algn="l" fontAlgn="base">
              <a:buFont typeface="+mj-lt"/>
              <a:buAutoNum type="alphaLcParenR"/>
            </a:pPr>
            <a:r>
              <a:rPr lang="en-GB" b="0" i="0" dirty="0">
                <a:effectLst/>
                <a:latin typeface="+mj-lt"/>
              </a:rPr>
              <a:t>Parliament </a:t>
            </a:r>
          </a:p>
        </p:txBody>
      </p:sp>
    </p:spTree>
    <p:extLst>
      <p:ext uri="{BB962C8B-B14F-4D97-AF65-F5344CB8AC3E}">
        <p14:creationId xmlns:p14="http://schemas.microsoft.com/office/powerpoint/2010/main" val="1716164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7C327-ECFA-9FEC-FC00-973A564A3F21}"/>
              </a:ext>
            </a:extLst>
          </p:cNvPr>
          <p:cNvSpPr>
            <a:spLocks noGrp="1"/>
          </p:cNvSpPr>
          <p:nvPr>
            <p:ph type="title"/>
          </p:nvPr>
        </p:nvSpPr>
        <p:spPr>
          <a:xfrm>
            <a:off x="838200" y="365125"/>
            <a:ext cx="10515600" cy="1325563"/>
          </a:xfrm>
        </p:spPr>
        <p:txBody>
          <a:bodyPr>
            <a:normAutofit/>
          </a:bodyPr>
          <a:lstStyle/>
          <a:p>
            <a:r>
              <a:rPr lang="en-GB" b="1" dirty="0"/>
              <a:t>SUMMARY</a:t>
            </a:r>
            <a:endParaRPr lang="en-US" b="1" dirty="0"/>
          </a:p>
        </p:txBody>
      </p:sp>
      <p:graphicFrame>
        <p:nvGraphicFramePr>
          <p:cNvPr id="5" name="Content Placeholder 2">
            <a:extLst>
              <a:ext uri="{FF2B5EF4-FFF2-40B4-BE49-F238E27FC236}">
                <a16:creationId xmlns:a16="http://schemas.microsoft.com/office/drawing/2014/main" id="{72DF1771-9FBE-24DD-FAB1-CFB8EE30338C}"/>
              </a:ext>
            </a:extLst>
          </p:cNvPr>
          <p:cNvGraphicFramePr>
            <a:graphicFrameLocks noGrp="1"/>
          </p:cNvGraphicFramePr>
          <p:nvPr>
            <p:ph idx="1"/>
            <p:extLst>
              <p:ext uri="{D42A27DB-BD31-4B8C-83A1-F6EECF244321}">
                <p14:modId xmlns:p14="http://schemas.microsoft.com/office/powerpoint/2010/main" val="14053506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2249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0441F-EB15-E940-66D7-FC58E4E8E300}"/>
              </a:ext>
            </a:extLst>
          </p:cNvPr>
          <p:cNvSpPr>
            <a:spLocks noGrp="1"/>
          </p:cNvSpPr>
          <p:nvPr>
            <p:ph type="ctrTitle"/>
          </p:nvPr>
        </p:nvSpPr>
        <p:spPr/>
        <p:txBody>
          <a:bodyPr>
            <a:normAutofit/>
          </a:bodyPr>
          <a:lstStyle/>
          <a:p>
            <a:r>
              <a:rPr lang="en-GB" sz="3600" b="1" dirty="0">
                <a:solidFill>
                  <a:srgbClr val="002060"/>
                </a:solidFill>
              </a:rPr>
              <a:t>THANK YOU!</a:t>
            </a:r>
          </a:p>
        </p:txBody>
      </p:sp>
      <p:sp>
        <p:nvSpPr>
          <p:cNvPr id="3" name="Content Placeholder 2">
            <a:extLst>
              <a:ext uri="{FF2B5EF4-FFF2-40B4-BE49-F238E27FC236}">
                <a16:creationId xmlns:a16="http://schemas.microsoft.com/office/drawing/2014/main" id="{8020AFF0-C5FD-3AC7-5618-DB37100334D4}"/>
              </a:ext>
            </a:extLst>
          </p:cNvPr>
          <p:cNvSpPr>
            <a:spLocks noGrp="1"/>
          </p:cNvSpPr>
          <p:nvPr>
            <p:ph type="subTitle" idx="1"/>
          </p:nvPr>
        </p:nvSpPr>
        <p:spPr/>
        <p:txBody>
          <a:bodyPr vert="horz" lIns="91440" tIns="45720" rIns="91440" bIns="45720" rtlCol="0">
            <a:normAutofit/>
          </a:bodyPr>
          <a:lstStyle/>
          <a:p>
            <a:r>
              <a:rPr lang="en-GB" dirty="0">
                <a:solidFill>
                  <a:srgbClr val="002060"/>
                </a:solidFill>
              </a:rPr>
              <a:t>Any Questions?</a:t>
            </a:r>
          </a:p>
        </p:txBody>
      </p:sp>
    </p:spTree>
    <p:extLst>
      <p:ext uri="{BB962C8B-B14F-4D97-AF65-F5344CB8AC3E}">
        <p14:creationId xmlns:p14="http://schemas.microsoft.com/office/powerpoint/2010/main" val="118946857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6931</Words>
  <Application>Microsoft Office PowerPoint</Application>
  <PresentationFormat>Widescreen</PresentationFormat>
  <Paragraphs>453</Paragraphs>
  <Slides>31</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inherit</vt:lpstr>
      <vt:lpstr>Inter</vt:lpstr>
      <vt:lpstr>var(--font-family-body)</vt:lpstr>
      <vt:lpstr>var(--font-family-head)</vt:lpstr>
      <vt:lpstr>Arial</vt:lpstr>
      <vt:lpstr>Calibri</vt:lpstr>
      <vt:lpstr>Century Gothic</vt:lpstr>
      <vt:lpstr>lato</vt:lpstr>
      <vt:lpstr>merriweather</vt:lpstr>
      <vt:lpstr>Office 2013 - 2022 Theme</vt:lpstr>
      <vt:lpstr>Unit 7:  Executive Power</vt:lpstr>
      <vt:lpstr>LEARNING OUTCOMES</vt:lpstr>
      <vt:lpstr>SEPARATION OF POWERS</vt:lpstr>
      <vt:lpstr>WHO IS THE EXECUTIVE?</vt:lpstr>
      <vt:lpstr>PRIME MINISTER </vt:lpstr>
      <vt:lpstr>ACTIVITY 1: THE PRIME MINISTER</vt:lpstr>
      <vt:lpstr>THE CABINET</vt:lpstr>
      <vt:lpstr>WIDER GOVERNMENT </vt:lpstr>
      <vt:lpstr>ACTIVITY 2: GRADES OF MINISTER</vt:lpstr>
      <vt:lpstr>MINISTERS OUTSIDE PARLIAMENT</vt:lpstr>
      <vt:lpstr>CIVIL SERVICE</vt:lpstr>
      <vt:lpstr>OTHER PUBLIC BODIES</vt:lpstr>
      <vt:lpstr>THE CROWN </vt:lpstr>
      <vt:lpstr>PREROGATIVE POWERS </vt:lpstr>
      <vt:lpstr>CONTROLLING THE PREROGATIVE</vt:lpstr>
      <vt:lpstr>THE MONARCH</vt:lpstr>
      <vt:lpstr>HOLDING THE EXECUTIVE TO ACCOUNT</vt:lpstr>
      <vt:lpstr>MINISTERIAL RESPONSIBILITY</vt:lpstr>
      <vt:lpstr>RESIGNATION </vt:lpstr>
      <vt:lpstr>HOLDING MINISTERS TO ACCOUNT</vt:lpstr>
      <vt:lpstr>MINISTERIAL CODE</vt:lpstr>
      <vt:lpstr>THE PARLIAMENTARY AND HEALTH SERVICE OMBUDSMAN </vt:lpstr>
      <vt:lpstr>ACTIVITY 3: HOLDING TO ACCOUNT</vt:lpstr>
      <vt:lpstr>KNOWLEDGE CHECK (1)</vt:lpstr>
      <vt:lpstr>KNOWLEDGE CHECK (2)</vt:lpstr>
      <vt:lpstr>KNOWLEDGE CHECK (2)</vt:lpstr>
      <vt:lpstr>KNOWLEDGE CHECK (3)</vt:lpstr>
      <vt:lpstr>KNOWLEDGE CHECK (4)</vt:lpstr>
      <vt:lpstr>KNOWLEDGE CHECK (5)</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 Jones</dc:creator>
  <cp:lastModifiedBy>Martin Jones</cp:lastModifiedBy>
  <cp:revision>348</cp:revision>
  <dcterms:created xsi:type="dcterms:W3CDTF">2022-10-21T13:25:45Z</dcterms:created>
  <dcterms:modified xsi:type="dcterms:W3CDTF">2025-03-26T14:24:33Z</dcterms:modified>
</cp:coreProperties>
</file>