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72" r:id="rId3"/>
    <p:sldId id="257" r:id="rId4"/>
    <p:sldId id="268" r:id="rId5"/>
    <p:sldId id="259" r:id="rId6"/>
    <p:sldId id="260" r:id="rId7"/>
    <p:sldId id="271" r:id="rId8"/>
    <p:sldId id="262" r:id="rId9"/>
    <p:sldId id="269" r:id="rId10"/>
    <p:sldId id="265" r:id="rId11"/>
    <p:sldId id="270"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225" autoAdjust="0"/>
  </p:normalViewPr>
  <p:slideViewPr>
    <p:cSldViewPr>
      <p:cViewPr varScale="1">
        <p:scale>
          <a:sx n="63" d="100"/>
          <a:sy n="63" d="100"/>
        </p:scale>
        <p:origin x="2026" y="4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D72527-CEC4-4777-973F-A865D78197BB}" type="doc">
      <dgm:prSet loTypeId="urn:microsoft.com/office/officeart/2005/8/layout/hProcess9" loCatId="process" qsTypeId="urn:microsoft.com/office/officeart/2005/8/quickstyle/simple3" qsCatId="simple" csTypeId="urn:microsoft.com/office/officeart/2005/8/colors/accent1_2" csCatId="accent1" phldr="1"/>
      <dgm:spPr/>
    </dgm:pt>
    <dgm:pt modelId="{AE5B4440-B5EC-4212-880B-1859D9B1AA10}">
      <dgm:prSet phldrT="[Text]"/>
      <dgm:spPr/>
      <dgm:t>
        <a:bodyPr/>
        <a:lstStyle/>
        <a:p>
          <a:r>
            <a:rPr lang="en-GB" dirty="0"/>
            <a:t>RO1: To understand the significance of NHS talking therapy on mental health issues of young adults</a:t>
          </a:r>
          <a:endParaRPr lang="en-US" dirty="0"/>
        </a:p>
      </dgm:t>
    </dgm:pt>
    <dgm:pt modelId="{EB5D05F9-91C0-4C32-9B73-4C9E52A5DA6F}" type="parTrans" cxnId="{B04F70BE-2A50-459F-AB11-7BF8842A75CD}">
      <dgm:prSet/>
      <dgm:spPr/>
      <dgm:t>
        <a:bodyPr/>
        <a:lstStyle/>
        <a:p>
          <a:endParaRPr lang="en-US"/>
        </a:p>
      </dgm:t>
    </dgm:pt>
    <dgm:pt modelId="{8BD4AFE8-B0E1-4538-AFB8-AB8F0F82A4DD}" type="sibTrans" cxnId="{B04F70BE-2A50-459F-AB11-7BF8842A75CD}">
      <dgm:prSet/>
      <dgm:spPr/>
      <dgm:t>
        <a:bodyPr/>
        <a:lstStyle/>
        <a:p>
          <a:endParaRPr lang="en-US"/>
        </a:p>
      </dgm:t>
    </dgm:pt>
    <dgm:pt modelId="{88EE732C-DCB5-4C75-ABFE-DE0E33D09985}">
      <dgm:prSet/>
      <dgm:spPr/>
      <dgm:t>
        <a:bodyPr/>
        <a:lstStyle/>
        <a:p>
          <a:r>
            <a:rPr lang="en-GB" dirty="0"/>
            <a:t>RO2: To analyse the impact of NHS talking therapy to address anxiety as a public health issue among young adults </a:t>
          </a:r>
          <a:endParaRPr lang="en-US" dirty="0"/>
        </a:p>
      </dgm:t>
    </dgm:pt>
    <dgm:pt modelId="{EA0D1122-34B1-4C33-BCAB-5B6A957871FB}" type="parTrans" cxnId="{2B25CDCD-37D7-4A10-B751-8B54A49C09DE}">
      <dgm:prSet/>
      <dgm:spPr/>
      <dgm:t>
        <a:bodyPr/>
        <a:lstStyle/>
        <a:p>
          <a:endParaRPr lang="en-US"/>
        </a:p>
      </dgm:t>
    </dgm:pt>
    <dgm:pt modelId="{6F1A3D96-ADF9-4637-A028-700457B500F4}" type="sibTrans" cxnId="{2B25CDCD-37D7-4A10-B751-8B54A49C09DE}">
      <dgm:prSet/>
      <dgm:spPr/>
      <dgm:t>
        <a:bodyPr/>
        <a:lstStyle/>
        <a:p>
          <a:endParaRPr lang="en-US"/>
        </a:p>
      </dgm:t>
    </dgm:pt>
    <dgm:pt modelId="{7FBFAC17-8300-45FA-8A10-A141A2FD7462}">
      <dgm:prSet/>
      <dgm:spPr/>
      <dgm:t>
        <a:bodyPr/>
        <a:lstStyle/>
        <a:p>
          <a:r>
            <a:rPr lang="en-GB" dirty="0"/>
            <a:t>RO3: To recommend strategies for successfully implementing NHS talking therapy among the youth to reduce mental health problems</a:t>
          </a:r>
          <a:endParaRPr lang="en-US" dirty="0"/>
        </a:p>
      </dgm:t>
    </dgm:pt>
    <dgm:pt modelId="{02951D98-16B9-4F77-B02F-FAFF3F42BA6B}" type="parTrans" cxnId="{5C4A26ED-84A3-4FEA-93D5-E662D639FEC0}">
      <dgm:prSet/>
      <dgm:spPr/>
      <dgm:t>
        <a:bodyPr/>
        <a:lstStyle/>
        <a:p>
          <a:endParaRPr lang="en-US"/>
        </a:p>
      </dgm:t>
    </dgm:pt>
    <dgm:pt modelId="{D1E0C442-4DCF-40D4-B8B2-B6929E88C999}" type="sibTrans" cxnId="{5C4A26ED-84A3-4FEA-93D5-E662D639FEC0}">
      <dgm:prSet/>
      <dgm:spPr/>
      <dgm:t>
        <a:bodyPr/>
        <a:lstStyle/>
        <a:p>
          <a:endParaRPr lang="en-US"/>
        </a:p>
      </dgm:t>
    </dgm:pt>
    <dgm:pt modelId="{D6833F9F-3A2C-4A51-B9C3-8BE371D25637}" type="pres">
      <dgm:prSet presAssocID="{5CD72527-CEC4-4777-973F-A865D78197BB}" presName="CompostProcess" presStyleCnt="0">
        <dgm:presLayoutVars>
          <dgm:dir/>
          <dgm:resizeHandles val="exact"/>
        </dgm:presLayoutVars>
      </dgm:prSet>
      <dgm:spPr/>
    </dgm:pt>
    <dgm:pt modelId="{A8669980-D8E6-40E9-8144-117377EA2038}" type="pres">
      <dgm:prSet presAssocID="{5CD72527-CEC4-4777-973F-A865D78197BB}" presName="arrow" presStyleLbl="bgShp" presStyleIdx="0" presStyleCnt="1"/>
      <dgm:spPr/>
    </dgm:pt>
    <dgm:pt modelId="{6BF1960C-289D-441D-82FE-35D21683450B}" type="pres">
      <dgm:prSet presAssocID="{5CD72527-CEC4-4777-973F-A865D78197BB}" presName="linearProcess" presStyleCnt="0"/>
      <dgm:spPr/>
    </dgm:pt>
    <dgm:pt modelId="{809C7211-B4B0-4A9D-844C-483D3B9D5A98}" type="pres">
      <dgm:prSet presAssocID="{AE5B4440-B5EC-4212-880B-1859D9B1AA10}" presName="textNode" presStyleLbl="node1" presStyleIdx="0" presStyleCnt="3">
        <dgm:presLayoutVars>
          <dgm:bulletEnabled val="1"/>
        </dgm:presLayoutVars>
      </dgm:prSet>
      <dgm:spPr/>
    </dgm:pt>
    <dgm:pt modelId="{B0F9EC63-8FE7-4813-B2FC-FB3F01DA7CCC}" type="pres">
      <dgm:prSet presAssocID="{8BD4AFE8-B0E1-4538-AFB8-AB8F0F82A4DD}" presName="sibTrans" presStyleCnt="0"/>
      <dgm:spPr/>
    </dgm:pt>
    <dgm:pt modelId="{02020133-AB3A-4344-AD59-9A7F7EF194CF}" type="pres">
      <dgm:prSet presAssocID="{88EE732C-DCB5-4C75-ABFE-DE0E33D09985}" presName="textNode" presStyleLbl="node1" presStyleIdx="1" presStyleCnt="3">
        <dgm:presLayoutVars>
          <dgm:bulletEnabled val="1"/>
        </dgm:presLayoutVars>
      </dgm:prSet>
      <dgm:spPr/>
    </dgm:pt>
    <dgm:pt modelId="{99C8CC02-AC81-4052-BCEB-4707FD5D1A57}" type="pres">
      <dgm:prSet presAssocID="{6F1A3D96-ADF9-4637-A028-700457B500F4}" presName="sibTrans" presStyleCnt="0"/>
      <dgm:spPr/>
    </dgm:pt>
    <dgm:pt modelId="{F137A11E-F8E3-4E9B-B071-51EB8E7A2800}" type="pres">
      <dgm:prSet presAssocID="{7FBFAC17-8300-45FA-8A10-A141A2FD7462}" presName="textNode" presStyleLbl="node1" presStyleIdx="2" presStyleCnt="3">
        <dgm:presLayoutVars>
          <dgm:bulletEnabled val="1"/>
        </dgm:presLayoutVars>
      </dgm:prSet>
      <dgm:spPr/>
    </dgm:pt>
  </dgm:ptLst>
  <dgm:cxnLst>
    <dgm:cxn modelId="{92C88800-9FB7-4406-ADAB-7E83886F16EF}" type="presOf" srcId="{5CD72527-CEC4-4777-973F-A865D78197BB}" destId="{D6833F9F-3A2C-4A51-B9C3-8BE371D25637}" srcOrd="0" destOrd="0" presId="urn:microsoft.com/office/officeart/2005/8/layout/hProcess9"/>
    <dgm:cxn modelId="{EC3C749E-DE34-4C07-813B-B3F3DDACCE8C}" type="presOf" srcId="{88EE732C-DCB5-4C75-ABFE-DE0E33D09985}" destId="{02020133-AB3A-4344-AD59-9A7F7EF194CF}" srcOrd="0" destOrd="0" presId="urn:microsoft.com/office/officeart/2005/8/layout/hProcess9"/>
    <dgm:cxn modelId="{9E72DCB4-A94C-4780-918A-EDA08BE13301}" type="presOf" srcId="{7FBFAC17-8300-45FA-8A10-A141A2FD7462}" destId="{F137A11E-F8E3-4E9B-B071-51EB8E7A2800}" srcOrd="0" destOrd="0" presId="urn:microsoft.com/office/officeart/2005/8/layout/hProcess9"/>
    <dgm:cxn modelId="{F40C16B5-CF67-4CFC-8DAF-1046A2D3FB1E}" type="presOf" srcId="{AE5B4440-B5EC-4212-880B-1859D9B1AA10}" destId="{809C7211-B4B0-4A9D-844C-483D3B9D5A98}" srcOrd="0" destOrd="0" presId="urn:microsoft.com/office/officeart/2005/8/layout/hProcess9"/>
    <dgm:cxn modelId="{B04F70BE-2A50-459F-AB11-7BF8842A75CD}" srcId="{5CD72527-CEC4-4777-973F-A865D78197BB}" destId="{AE5B4440-B5EC-4212-880B-1859D9B1AA10}" srcOrd="0" destOrd="0" parTransId="{EB5D05F9-91C0-4C32-9B73-4C9E52A5DA6F}" sibTransId="{8BD4AFE8-B0E1-4538-AFB8-AB8F0F82A4DD}"/>
    <dgm:cxn modelId="{2B25CDCD-37D7-4A10-B751-8B54A49C09DE}" srcId="{5CD72527-CEC4-4777-973F-A865D78197BB}" destId="{88EE732C-DCB5-4C75-ABFE-DE0E33D09985}" srcOrd="1" destOrd="0" parTransId="{EA0D1122-34B1-4C33-BCAB-5B6A957871FB}" sibTransId="{6F1A3D96-ADF9-4637-A028-700457B500F4}"/>
    <dgm:cxn modelId="{5C4A26ED-84A3-4FEA-93D5-E662D639FEC0}" srcId="{5CD72527-CEC4-4777-973F-A865D78197BB}" destId="{7FBFAC17-8300-45FA-8A10-A141A2FD7462}" srcOrd="2" destOrd="0" parTransId="{02951D98-16B9-4F77-B02F-FAFF3F42BA6B}" sibTransId="{D1E0C442-4DCF-40D4-B8B2-B6929E88C999}"/>
    <dgm:cxn modelId="{78ECE2DC-7DA0-4137-AC40-6DE85C5C713C}" type="presParOf" srcId="{D6833F9F-3A2C-4A51-B9C3-8BE371D25637}" destId="{A8669980-D8E6-40E9-8144-117377EA2038}" srcOrd="0" destOrd="0" presId="urn:microsoft.com/office/officeart/2005/8/layout/hProcess9"/>
    <dgm:cxn modelId="{C0EB3F81-8540-4380-83D9-7EDC9E103A82}" type="presParOf" srcId="{D6833F9F-3A2C-4A51-B9C3-8BE371D25637}" destId="{6BF1960C-289D-441D-82FE-35D21683450B}" srcOrd="1" destOrd="0" presId="urn:microsoft.com/office/officeart/2005/8/layout/hProcess9"/>
    <dgm:cxn modelId="{D154525E-6E3C-45A8-89FF-3A02BA81329B}" type="presParOf" srcId="{6BF1960C-289D-441D-82FE-35D21683450B}" destId="{809C7211-B4B0-4A9D-844C-483D3B9D5A98}" srcOrd="0" destOrd="0" presId="urn:microsoft.com/office/officeart/2005/8/layout/hProcess9"/>
    <dgm:cxn modelId="{790B7C85-A865-4363-857D-15450F851CD7}" type="presParOf" srcId="{6BF1960C-289D-441D-82FE-35D21683450B}" destId="{B0F9EC63-8FE7-4813-B2FC-FB3F01DA7CCC}" srcOrd="1" destOrd="0" presId="urn:microsoft.com/office/officeart/2005/8/layout/hProcess9"/>
    <dgm:cxn modelId="{18E5C05D-F9E5-4DEC-ABF4-BCB58D0C21E0}" type="presParOf" srcId="{6BF1960C-289D-441D-82FE-35D21683450B}" destId="{02020133-AB3A-4344-AD59-9A7F7EF194CF}" srcOrd="2" destOrd="0" presId="urn:microsoft.com/office/officeart/2005/8/layout/hProcess9"/>
    <dgm:cxn modelId="{8E9488DC-EB3F-4E9E-8AF6-319C1D2B528F}" type="presParOf" srcId="{6BF1960C-289D-441D-82FE-35D21683450B}" destId="{99C8CC02-AC81-4052-BCEB-4707FD5D1A57}" srcOrd="3" destOrd="0" presId="urn:microsoft.com/office/officeart/2005/8/layout/hProcess9"/>
    <dgm:cxn modelId="{059A090F-F152-4031-9FA5-3966243D590D}" type="presParOf" srcId="{6BF1960C-289D-441D-82FE-35D21683450B}" destId="{F137A11E-F8E3-4E9B-B071-51EB8E7A2800}"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69980-D8E6-40E9-8144-117377EA2038}">
      <dsp:nvSpPr>
        <dsp:cNvPr id="0" name=""/>
        <dsp:cNvSpPr/>
      </dsp:nvSpPr>
      <dsp:spPr>
        <a:xfrm>
          <a:off x="560786" y="0"/>
          <a:ext cx="6355582" cy="3175008"/>
        </a:xfrm>
        <a:prstGeom prst="rightArrow">
          <a:avLst/>
        </a:prstGeom>
        <a:solidFill>
          <a:schemeClr val="accent1">
            <a:tint val="40000"/>
            <a:hueOff val="0"/>
            <a:satOff val="0"/>
            <a:lumOff val="0"/>
            <a:alphaOff val="0"/>
          </a:schemeClr>
        </a:solidFill>
        <a:ln>
          <a:noFill/>
        </a:ln>
        <a:effectLst>
          <a:outerShdw blurRad="63500" dist="25400" dir="5400000" rotWithShape="0">
            <a:srgbClr val="000000">
              <a:alpha val="43137"/>
            </a:srgbClr>
          </a:outerShdw>
        </a:effectLst>
      </dsp:spPr>
      <dsp:style>
        <a:lnRef idx="0">
          <a:scrgbClr r="0" g="0" b="0"/>
        </a:lnRef>
        <a:fillRef idx="1">
          <a:scrgbClr r="0" g="0" b="0"/>
        </a:fillRef>
        <a:effectRef idx="1">
          <a:scrgbClr r="0" g="0" b="0"/>
        </a:effectRef>
        <a:fontRef idx="minor"/>
      </dsp:style>
    </dsp:sp>
    <dsp:sp modelId="{809C7211-B4B0-4A9D-844C-483D3B9D5A98}">
      <dsp:nvSpPr>
        <dsp:cNvPr id="0" name=""/>
        <dsp:cNvSpPr/>
      </dsp:nvSpPr>
      <dsp:spPr>
        <a:xfrm>
          <a:off x="253376" y="952502"/>
          <a:ext cx="2243146" cy="1270003"/>
        </a:xfrm>
        <a:prstGeom prst="roundRect">
          <a:avLst/>
        </a:prstGeom>
        <a:gradFill rotWithShape="0">
          <a:gsLst>
            <a:gs pos="0">
              <a:schemeClr val="accent1">
                <a:hueOff val="0"/>
                <a:satOff val="0"/>
                <a:lumOff val="0"/>
                <a:alphaOff val="0"/>
                <a:tint val="35000"/>
                <a:satMod val="253000"/>
              </a:schemeClr>
            </a:gs>
            <a:gs pos="50000">
              <a:schemeClr val="accent1">
                <a:hueOff val="0"/>
                <a:satOff val="0"/>
                <a:lumOff val="0"/>
                <a:alphaOff val="0"/>
                <a:tint val="42000"/>
                <a:satMod val="255000"/>
              </a:schemeClr>
            </a:gs>
            <a:gs pos="97000">
              <a:schemeClr val="accent1">
                <a:hueOff val="0"/>
                <a:satOff val="0"/>
                <a:lumOff val="0"/>
                <a:alphaOff val="0"/>
                <a:tint val="53000"/>
                <a:satMod val="260000"/>
              </a:schemeClr>
            </a:gs>
            <a:gs pos="100000">
              <a:schemeClr val="accent1">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RO1: To understand the significance of NHS talking therapy on mental health issues of young adults</a:t>
          </a:r>
          <a:endParaRPr lang="en-US" sz="1300" kern="1200" dirty="0"/>
        </a:p>
      </dsp:txBody>
      <dsp:txXfrm>
        <a:off x="315372" y="1014498"/>
        <a:ext cx="2119154" cy="1146011"/>
      </dsp:txXfrm>
    </dsp:sp>
    <dsp:sp modelId="{02020133-AB3A-4344-AD59-9A7F7EF194CF}">
      <dsp:nvSpPr>
        <dsp:cNvPr id="0" name=""/>
        <dsp:cNvSpPr/>
      </dsp:nvSpPr>
      <dsp:spPr>
        <a:xfrm>
          <a:off x="2617004" y="952502"/>
          <a:ext cx="2243146" cy="1270003"/>
        </a:xfrm>
        <a:prstGeom prst="roundRect">
          <a:avLst/>
        </a:prstGeom>
        <a:gradFill rotWithShape="0">
          <a:gsLst>
            <a:gs pos="0">
              <a:schemeClr val="accent1">
                <a:hueOff val="0"/>
                <a:satOff val="0"/>
                <a:lumOff val="0"/>
                <a:alphaOff val="0"/>
                <a:tint val="35000"/>
                <a:satMod val="253000"/>
              </a:schemeClr>
            </a:gs>
            <a:gs pos="50000">
              <a:schemeClr val="accent1">
                <a:hueOff val="0"/>
                <a:satOff val="0"/>
                <a:lumOff val="0"/>
                <a:alphaOff val="0"/>
                <a:tint val="42000"/>
                <a:satMod val="255000"/>
              </a:schemeClr>
            </a:gs>
            <a:gs pos="97000">
              <a:schemeClr val="accent1">
                <a:hueOff val="0"/>
                <a:satOff val="0"/>
                <a:lumOff val="0"/>
                <a:alphaOff val="0"/>
                <a:tint val="53000"/>
                <a:satMod val="260000"/>
              </a:schemeClr>
            </a:gs>
            <a:gs pos="100000">
              <a:schemeClr val="accent1">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RO2: To analyse the impact of NHS talking therapy to address anxiety as a public health issue among young adults </a:t>
          </a:r>
          <a:endParaRPr lang="en-US" sz="1300" kern="1200" dirty="0"/>
        </a:p>
      </dsp:txBody>
      <dsp:txXfrm>
        <a:off x="2679000" y="1014498"/>
        <a:ext cx="2119154" cy="1146011"/>
      </dsp:txXfrm>
    </dsp:sp>
    <dsp:sp modelId="{F137A11E-F8E3-4E9B-B071-51EB8E7A2800}">
      <dsp:nvSpPr>
        <dsp:cNvPr id="0" name=""/>
        <dsp:cNvSpPr/>
      </dsp:nvSpPr>
      <dsp:spPr>
        <a:xfrm>
          <a:off x="4980632" y="952502"/>
          <a:ext cx="2243146" cy="1270003"/>
        </a:xfrm>
        <a:prstGeom prst="roundRect">
          <a:avLst/>
        </a:prstGeom>
        <a:gradFill rotWithShape="0">
          <a:gsLst>
            <a:gs pos="0">
              <a:schemeClr val="accent1">
                <a:hueOff val="0"/>
                <a:satOff val="0"/>
                <a:lumOff val="0"/>
                <a:alphaOff val="0"/>
                <a:tint val="35000"/>
                <a:satMod val="253000"/>
              </a:schemeClr>
            </a:gs>
            <a:gs pos="50000">
              <a:schemeClr val="accent1">
                <a:hueOff val="0"/>
                <a:satOff val="0"/>
                <a:lumOff val="0"/>
                <a:alphaOff val="0"/>
                <a:tint val="42000"/>
                <a:satMod val="255000"/>
              </a:schemeClr>
            </a:gs>
            <a:gs pos="97000">
              <a:schemeClr val="accent1">
                <a:hueOff val="0"/>
                <a:satOff val="0"/>
                <a:lumOff val="0"/>
                <a:alphaOff val="0"/>
                <a:tint val="53000"/>
                <a:satMod val="260000"/>
              </a:schemeClr>
            </a:gs>
            <a:gs pos="100000">
              <a:schemeClr val="accent1">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RO3: To recommend strategies for successfully implementing NHS talking therapy among the youth to reduce mental health problems</a:t>
          </a:r>
          <a:endParaRPr lang="en-US" sz="1300" kern="1200" dirty="0"/>
        </a:p>
      </dsp:txBody>
      <dsp:txXfrm>
        <a:off x="5042628" y="1014498"/>
        <a:ext cx="2119154" cy="114601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6ADFDE-042A-4BEC-9094-80ED7AA855CF}" type="datetimeFigureOut">
              <a:rPr lang="en-US" smtClean="0"/>
              <a:pPr/>
              <a:t>6/15/2026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DCED8A0-B61E-460B-ACBB-1AB7B118AC3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Mental health issues among young adults in England have become a critical public health crisis. Nearly 23.3% of young people aged between 17 and 19 years and 21.7% aged between 20 and 25 years experience different mental health conditions in England. Such an escalated prevalence of mental health problems in England demands appropriate care. 75% of young people seeking mental health support experience long waiting times.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DCED8A0-B61E-460B-ACBB-1AB7B118AC3E}"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Anxiety is one of the most common mental health conditions of young adults. Mental health disorders are high among teenage boys and girls. Nearly 33% of females aged 17-24 have problems, compared to 13% of males. Young people aged 18-24 are most likely to feel anxiety. 91% have revealed that they feel safe when they talk about their feelings of anxiety to friends.</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Mental health problems among the youth in England are constantly rising. The mental health crisis among university students and unemployed youth presents a severe challenge. Anxiety disorder is increasing drastically in this demographic. Anxiety is driven by financial instability, academic pressure, and isolation among the youth. 45% of adults have felt ashamed of sharing their anxiety.</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Social stigma and long waiting times at the NHS prevent the youth from seeking professional help. Hence, evaluating NHS Talking Therapies is essential. It can make this condition manageable and prevent crisis hospital admissions. </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Talking Therapies can change mental health strategy by offering a clear pathway of intervention.</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research aims to critically examine the effects of NHS talking therapy on the mental health conditions of young adults in England.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Research question: </a:t>
            </a:r>
            <a:r>
              <a:rPr lang="en-GB" sz="1200" kern="1200" dirty="0">
                <a:solidFill>
                  <a:schemeClr val="tx1"/>
                </a:solidFill>
                <a:latin typeface="+mn-lt"/>
                <a:ea typeface="+mn-ea"/>
                <a:cs typeface="+mn-cs"/>
              </a:rPr>
              <a:t>What are the impacts of NHS talking therapy on the mental health conditions of the youth in England?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DCED8A0-B61E-460B-ACBB-1AB7B118AC3E}"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1" kern="1200" dirty="0">
                <a:solidFill>
                  <a:schemeClr val="tx1"/>
                </a:solidFill>
                <a:latin typeface="+mn-lt"/>
                <a:ea typeface="+mn-ea"/>
                <a:cs typeface="+mn-cs"/>
              </a:rPr>
              <a:t>Objectives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RO1: To understand the significance of NHS talking therapy on mental health issues of young adults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RO2: To analyse the impact of NHS talking therapy to address anxiety as a public health issue among young adults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RO3: To recommend strategies for successfully implementing NHS talking therapy among the youth to reduce mental health problems</a:t>
            </a:r>
            <a:endParaRPr lang="en-US" dirty="0"/>
          </a:p>
          <a:p>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Young adults directly benefited by understanding the effectiveness of NHS talking therapy. It promotes early intervention and how it can reduce the stigma of anxiety. University students or unemployed youth need more tailored and digitally accessible care pathways. Integrated care boards and health commissioners will get actionable insights for anxiety among the youth. It can help reduce crisis hospital admissions and alleviate the burden of emergency care.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DCED8A0-B61E-460B-ACBB-1AB7B118AC3E}"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HSC professionals will be provided with evidence-based data. They will refine their clinical practices and enhance patient retention. The study will support the objectives of national health policies by suggesting proactive and preventative care. It will help in developing a more efficient and responsive healthcare infrastructure.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67DB3B4E-1541-4D33-85E1-F7285058A72E}" type="datetimeFigureOut">
              <a:rPr lang="en-US" smtClean="0"/>
              <a:pPr/>
              <a:t>6/15/2026</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36B4D96-0AA7-449B-AD1B-0F6A68BE1976}"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DB3B4E-1541-4D33-85E1-F7285058A72E}"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7DB3B4E-1541-4D33-85E1-F7285058A72E}"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B4D96-0AA7-449B-AD1B-0F6A68BE1976}"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7DB3B4E-1541-4D33-85E1-F7285058A72E}" type="datetimeFigureOut">
              <a:rPr lang="en-US" smtClean="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7DB3B4E-1541-4D33-85E1-F7285058A72E}" type="datetimeFigureOut">
              <a:rPr lang="en-US" smtClean="0"/>
              <a:pPr/>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67DB3B4E-1541-4D33-85E1-F7285058A72E}" type="datetimeFigureOut">
              <a:rPr lang="en-US" smtClean="0"/>
              <a:pPr/>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67DB3B4E-1541-4D33-85E1-F7285058A72E}" type="datetimeFigureOut">
              <a:rPr lang="en-US" smtClean="0"/>
              <a:pPr/>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6B4D96-0AA7-449B-AD1B-0F6A68BE1976}"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7DB3B4E-1541-4D33-85E1-F7285058A72E}" type="datetimeFigureOut">
              <a:rPr lang="en-US" smtClean="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67DB3B4E-1541-4D33-85E1-F7285058A72E}" type="datetimeFigureOut">
              <a:rPr lang="en-US" smtClean="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B4D96-0AA7-449B-AD1B-0F6A68BE1976}"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DB3B4E-1541-4D33-85E1-F7285058A72E}"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DB3B4E-1541-4D33-85E1-F7285058A72E}"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67DB3B4E-1541-4D33-85E1-F7285058A72E}" type="datetimeFigureOut">
              <a:rPr lang="en-US" smtClean="0"/>
              <a:pPr/>
              <a:t>6/15/2026</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C36B4D96-0AA7-449B-AD1B-0F6A68BE1976}"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nhs.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gemini.google.com/app/d3b569fe94c99fc5?utm_source=app_launcher&amp;utm_medium=owned&amp;utm_campaign=base_all" TargetMode="External"/><Relationship Id="rId2" Type="http://schemas.openxmlformats.org/officeDocument/2006/relationships/hyperlink" Target="https://www.bbc.com/news/health-63784751" TargetMode="External"/><Relationship Id="rId1" Type="http://schemas.openxmlformats.org/officeDocument/2006/relationships/slideLayout" Target="../slideLayouts/slideLayout2.xml"/><Relationship Id="rId6" Type="http://schemas.openxmlformats.org/officeDocument/2006/relationships/hyperlink" Target="https://www.nhs.uk/tests-and-treatments/talking-therapies/" TargetMode="External"/><Relationship Id="rId5" Type="http://schemas.openxmlformats.org/officeDocument/2006/relationships/hyperlink" Target="https://www.england.nhs.uk/mental-health/adults/nhs-talking-therapies/" TargetMode="External"/><Relationship Id="rId4" Type="http://schemas.openxmlformats.org/officeDocument/2006/relationships/hyperlink" Target="https://www.mentalhealth.org.uk/about-us/news/young-people-most-likely-feel-anxious-according-our-recent-surv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5301208"/>
            <a:ext cx="7406640" cy="1472184"/>
          </a:xfrm>
        </p:spPr>
        <p:txBody>
          <a:bodyPr>
            <a:noAutofit/>
          </a:bodyPr>
          <a:lstStyle/>
          <a:p>
            <a:br>
              <a:rPr lang="en-US" sz="1800" dirty="0"/>
            </a:br>
            <a:r>
              <a:rPr lang="en-GB" sz="1800" dirty="0"/>
              <a:t> </a:t>
            </a:r>
            <a:br>
              <a:rPr lang="en-US" sz="1800" dirty="0"/>
            </a:br>
            <a:br>
              <a:rPr lang="en-US" sz="1800" dirty="0"/>
            </a:br>
            <a:r>
              <a:rPr lang="en-US" sz="1800" dirty="0"/>
              <a:t>Student Name: </a:t>
            </a:r>
            <a:br>
              <a:rPr lang="en-US" sz="1800" dirty="0"/>
            </a:br>
            <a:r>
              <a:rPr lang="en-US" sz="1800" dirty="0" err="1"/>
              <a:t>Bhumikaben</a:t>
            </a:r>
            <a:r>
              <a:rPr lang="en-US" sz="1800" dirty="0"/>
              <a:t> </a:t>
            </a:r>
            <a:r>
              <a:rPr lang="en-US" sz="1800" dirty="0" err="1"/>
              <a:t>Rajubhai</a:t>
            </a:r>
            <a:r>
              <a:rPr lang="en-US" sz="1800" dirty="0"/>
              <a:t> Patel</a:t>
            </a:r>
            <a:br>
              <a:rPr lang="en-US" sz="1800" dirty="0"/>
            </a:br>
            <a:r>
              <a:rPr lang="en-US" sz="1800" dirty="0"/>
              <a:t>Student ID: </a:t>
            </a:r>
            <a:br>
              <a:rPr lang="en-US" sz="1800" dirty="0"/>
            </a:br>
            <a:r>
              <a:rPr lang="en-US" sz="1800" dirty="0"/>
              <a:t>2520143</a:t>
            </a:r>
            <a:br>
              <a:rPr lang="en-US" sz="1800" dirty="0"/>
            </a:br>
            <a:r>
              <a:rPr lang="en-US" sz="1800" dirty="0" err="1"/>
              <a:t>Programme</a:t>
            </a:r>
            <a:r>
              <a:rPr lang="en-US" sz="1800" dirty="0"/>
              <a:t>:</a:t>
            </a:r>
            <a:br>
              <a:rPr lang="en-US" sz="1800" dirty="0"/>
            </a:br>
            <a:r>
              <a:rPr lang="en-US" sz="1800" dirty="0"/>
              <a:t>MSc Public Health and Social Care in Practice</a:t>
            </a:r>
            <a:br>
              <a:rPr lang="en-US" sz="1800" dirty="0"/>
            </a:br>
            <a:r>
              <a:rPr lang="en-US" sz="1800" dirty="0"/>
              <a:t>Module Code:</a:t>
            </a:r>
            <a:br>
              <a:rPr lang="en-US" sz="1800" dirty="0"/>
            </a:br>
            <a:r>
              <a:rPr lang="en-US" sz="1800" dirty="0"/>
              <a:t>LCHS7008</a:t>
            </a:r>
            <a:br>
              <a:rPr lang="en-US" sz="1800" dirty="0"/>
            </a:br>
            <a:r>
              <a:rPr lang="en-US" sz="1800" dirty="0"/>
              <a:t>Module Title:</a:t>
            </a:r>
            <a:br>
              <a:rPr lang="en-US" sz="1800" dirty="0"/>
            </a:br>
            <a:r>
              <a:rPr lang="en-US" sz="1800" dirty="0"/>
              <a:t>Practice-Based Research</a:t>
            </a:r>
            <a:br>
              <a:rPr lang="en-US" sz="1800" dirty="0"/>
            </a:br>
            <a:r>
              <a:rPr lang="en-US" sz="1800" dirty="0"/>
              <a:t>Assessment Title:</a:t>
            </a:r>
            <a:br>
              <a:rPr lang="en-US" sz="1800" dirty="0"/>
            </a:br>
            <a:r>
              <a:rPr lang="en-US" sz="1800" dirty="0"/>
              <a:t>Component 1: Poster presentation </a:t>
            </a:r>
            <a:br>
              <a:rPr lang="en-US" sz="1800" dirty="0"/>
            </a:br>
            <a:r>
              <a:rPr lang="en-US" sz="1800" dirty="0"/>
              <a:t>Lecturer:</a:t>
            </a:r>
            <a:br>
              <a:rPr lang="en-US" sz="1800" dirty="0"/>
            </a:br>
            <a:r>
              <a:rPr lang="en-US" sz="1800" dirty="0"/>
              <a:t>Dr Zeno Leung</a:t>
            </a:r>
            <a:br>
              <a:rPr lang="en-US" sz="1800" dirty="0"/>
            </a:br>
            <a:r>
              <a:rPr lang="en-US" sz="1800" dirty="0"/>
              <a:t>Submission Date:</a:t>
            </a:r>
            <a:br>
              <a:rPr lang="en-US" sz="1800" dirty="0"/>
            </a:br>
            <a:r>
              <a:rPr lang="en-US" sz="1800" dirty="0"/>
              <a:t>15 June 2026</a:t>
            </a:r>
            <a:br>
              <a:rPr lang="en-US" sz="1800" dirty="0"/>
            </a:br>
            <a:endParaRPr lang="en-US" sz="1800" dirty="0"/>
          </a:p>
        </p:txBody>
      </p:sp>
      <p:pic>
        <p:nvPicPr>
          <p:cNvPr id="3" name="Content Placeholder 3">
            <a:extLst>
              <a:ext uri="{FF2B5EF4-FFF2-40B4-BE49-F238E27FC236}">
                <a16:creationId xmlns:a16="http://schemas.microsoft.com/office/drawing/2014/main" id="{BC8855B5-113F-DC34-B3A7-03A23CB2B8F2}"/>
              </a:ext>
            </a:extLst>
          </p:cNvPr>
          <p:cNvPicPr>
            <a:picLocks/>
          </p:cNvPicPr>
          <p:nvPr/>
        </p:nvPicPr>
        <p:blipFill>
          <a:blip r:embed="rId2"/>
          <a:stretch>
            <a:fillRect/>
          </a:stretch>
        </p:blipFill>
        <p:spPr>
          <a:xfrm>
            <a:off x="1259632" y="260648"/>
            <a:ext cx="6457528" cy="147218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59904-B494-20E2-FAB8-6B051F722C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72BC61-6FFF-DAD3-92CF-4377F1957DE1}"/>
              </a:ext>
            </a:extLst>
          </p:cNvPr>
          <p:cNvSpPr>
            <a:spLocks noGrp="1"/>
          </p:cNvSpPr>
          <p:nvPr>
            <p:ph idx="1"/>
          </p:nvPr>
        </p:nvSpPr>
        <p:spPr/>
        <p:txBody>
          <a:bodyPr/>
          <a:lstStyle/>
          <a:p>
            <a:r>
              <a:rPr lang="en-GB" dirty="0"/>
              <a:t>TOPIC: ASSESSING THE IMPACT OF THE NHS TALKING THERAPY ON THE MENTAL HEALTH CONDITION OF YOUNG ADULTS IN ENGLAND</a:t>
            </a:r>
            <a:br>
              <a:rPr lang="en-US" dirty="0"/>
            </a:br>
            <a:br>
              <a:rPr lang="en-US" dirty="0"/>
            </a:br>
            <a:endParaRPr lang="en-GB" dirty="0"/>
          </a:p>
        </p:txBody>
      </p:sp>
    </p:spTree>
    <p:extLst>
      <p:ext uri="{BB962C8B-B14F-4D97-AF65-F5344CB8AC3E}">
        <p14:creationId xmlns:p14="http://schemas.microsoft.com/office/powerpoint/2010/main" val="1847602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85728"/>
            <a:ext cx="7467600" cy="631844"/>
          </a:xfrm>
        </p:spPr>
        <p:txBody>
          <a:bodyPr>
            <a:normAutofit fontScale="90000"/>
          </a:bodyPr>
          <a:lstStyle/>
          <a:p>
            <a:r>
              <a:rPr lang="en-US" b="1" dirty="0"/>
              <a:t>Prevalence</a:t>
            </a:r>
          </a:p>
        </p:txBody>
      </p:sp>
      <p:sp>
        <p:nvSpPr>
          <p:cNvPr id="3" name="Content Placeholder 2"/>
          <p:cNvSpPr>
            <a:spLocks noGrp="1"/>
          </p:cNvSpPr>
          <p:nvPr>
            <p:ph idx="1"/>
          </p:nvPr>
        </p:nvSpPr>
        <p:spPr>
          <a:xfrm>
            <a:off x="857224" y="1071546"/>
            <a:ext cx="4143404" cy="5214974"/>
          </a:xfrm>
        </p:spPr>
        <p:txBody>
          <a:bodyPr>
            <a:noAutofit/>
          </a:bodyPr>
          <a:lstStyle/>
          <a:p>
            <a:pPr lvl="0"/>
            <a:r>
              <a:rPr lang="en-GB" sz="1800" dirty="0"/>
              <a:t>Mental health issues among young adults in England have become a critical public health crisis. </a:t>
            </a:r>
            <a:endParaRPr lang="en-US" sz="1800" dirty="0"/>
          </a:p>
          <a:p>
            <a:pPr lvl="0"/>
            <a:r>
              <a:rPr lang="en-GB" sz="1800" dirty="0"/>
              <a:t>Nearly 23.3% of young people aged between 17 and 19 years and 21.7% aged between 20 and 25 years experience different mental health conditions in England (CYPMHC, 2026).</a:t>
            </a:r>
            <a:endParaRPr lang="en-US" sz="1800" dirty="0"/>
          </a:p>
          <a:p>
            <a:pPr lvl="0"/>
            <a:r>
              <a:rPr lang="en-GB" sz="1800" dirty="0"/>
              <a:t>Such an escalated prevalence of mental health problems in England demands appropriate care. </a:t>
            </a:r>
            <a:endParaRPr lang="en-US" sz="1800" dirty="0"/>
          </a:p>
          <a:p>
            <a:pPr lvl="0"/>
            <a:r>
              <a:rPr lang="en-GB" sz="1800" dirty="0"/>
              <a:t>75% of young people seeking mental health support experience long waiting times (CYPMHC, 2026). </a:t>
            </a:r>
            <a:endParaRPr lang="en-US" sz="1800" dirty="0"/>
          </a:p>
        </p:txBody>
      </p:sp>
      <p:pic>
        <p:nvPicPr>
          <p:cNvPr id="5" name="Picture 4" descr="Mental health: One in four young women struggling - BBC News"/>
          <p:cNvPicPr/>
          <p:nvPr/>
        </p:nvPicPr>
        <p:blipFill>
          <a:blip r:embed="rId3" cstate="print"/>
          <a:srcRect b="5550"/>
          <a:stretch>
            <a:fillRect/>
          </a:stretch>
        </p:blipFill>
        <p:spPr bwMode="auto">
          <a:xfrm>
            <a:off x="5072066" y="1285860"/>
            <a:ext cx="3728901" cy="2307771"/>
          </a:xfrm>
          <a:prstGeom prst="rect">
            <a:avLst/>
          </a:prstGeom>
          <a:noFill/>
          <a:ln w="9525">
            <a:noFill/>
            <a:miter lim="800000"/>
            <a:headEnd/>
            <a:tailEnd/>
          </a:ln>
        </p:spPr>
      </p:pic>
      <p:pic>
        <p:nvPicPr>
          <p:cNvPr id="17409" name="Picture 1"/>
          <p:cNvPicPr>
            <a:picLocks noChangeAspect="1" noChangeArrowheads="1"/>
          </p:cNvPicPr>
          <p:nvPr/>
        </p:nvPicPr>
        <p:blipFill>
          <a:blip r:embed="rId4"/>
          <a:srcRect/>
          <a:stretch>
            <a:fillRect/>
          </a:stretch>
        </p:blipFill>
        <p:spPr bwMode="auto">
          <a:xfrm>
            <a:off x="4779967" y="3786190"/>
            <a:ext cx="4364033" cy="16383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939784"/>
          </a:xfrm>
        </p:spPr>
        <p:txBody>
          <a:bodyPr/>
          <a:lstStyle/>
          <a:p>
            <a:r>
              <a:rPr lang="en-IN" dirty="0"/>
              <a:t>Cont.</a:t>
            </a:r>
            <a:endParaRPr lang="en-US" dirty="0"/>
          </a:p>
        </p:txBody>
      </p:sp>
      <p:sp>
        <p:nvSpPr>
          <p:cNvPr id="3" name="Content Placeholder 2"/>
          <p:cNvSpPr>
            <a:spLocks noGrp="1"/>
          </p:cNvSpPr>
          <p:nvPr>
            <p:ph idx="1"/>
          </p:nvPr>
        </p:nvSpPr>
        <p:spPr>
          <a:xfrm>
            <a:off x="1285852" y="1357298"/>
            <a:ext cx="3779334" cy="4800600"/>
          </a:xfrm>
        </p:spPr>
        <p:txBody>
          <a:bodyPr>
            <a:normAutofit/>
          </a:bodyPr>
          <a:lstStyle/>
          <a:p>
            <a:pPr lvl="0"/>
            <a:r>
              <a:rPr lang="en-GB" sz="1800" dirty="0"/>
              <a:t>Anxiety is one of the most common mental health conditions of young adults (CYPMHC, 2026). </a:t>
            </a:r>
            <a:endParaRPr lang="en-US" sz="1800" dirty="0"/>
          </a:p>
          <a:p>
            <a:pPr lvl="0"/>
            <a:r>
              <a:rPr lang="en-GB" sz="1800" dirty="0"/>
              <a:t>Mental health disorders are high among teenage boys and girls.</a:t>
            </a:r>
            <a:endParaRPr lang="en-US" sz="1800" dirty="0"/>
          </a:p>
          <a:p>
            <a:pPr lvl="0"/>
            <a:r>
              <a:rPr lang="en-GB" sz="1800" dirty="0"/>
              <a:t>Nearly 33% of females aged 17-24 have problems, compared to 13% of males (BBC, 2022). </a:t>
            </a:r>
            <a:endParaRPr lang="en-US" sz="1800" dirty="0"/>
          </a:p>
          <a:p>
            <a:pPr lvl="0"/>
            <a:r>
              <a:rPr lang="en-GB" sz="1800" dirty="0"/>
              <a:t>Young people aged 18-24 are most likely to feel anxiety (Mental Health Foundation, 2023).</a:t>
            </a:r>
            <a:endParaRPr lang="en-US" sz="1800" dirty="0"/>
          </a:p>
          <a:p>
            <a:r>
              <a:rPr lang="en-GB" sz="1800" dirty="0"/>
              <a:t>91% have revealed that they feel safe when they talk about their feelings of anxiety to friends (Mental Health Foundation, 2023).</a:t>
            </a:r>
            <a:endParaRPr lang="en-US" sz="1800" dirty="0"/>
          </a:p>
          <a:p>
            <a:endParaRPr lang="en-US" sz="1800" dirty="0"/>
          </a:p>
        </p:txBody>
      </p:sp>
      <p:pic>
        <p:nvPicPr>
          <p:cNvPr id="4" name="Picture 3"/>
          <p:cNvPicPr/>
          <p:nvPr/>
        </p:nvPicPr>
        <p:blipFill>
          <a:blip r:embed="rId3"/>
          <a:srcRect/>
          <a:stretch>
            <a:fillRect/>
          </a:stretch>
        </p:blipFill>
        <p:spPr bwMode="auto">
          <a:xfrm>
            <a:off x="5072066" y="1000108"/>
            <a:ext cx="3791585" cy="2676189"/>
          </a:xfrm>
          <a:prstGeom prst="rect">
            <a:avLst/>
          </a:prstGeom>
          <a:noFill/>
          <a:ln w="9525">
            <a:noFill/>
            <a:miter lim="800000"/>
            <a:headEnd/>
            <a:tailEnd/>
          </a:ln>
        </p:spPr>
      </p:pic>
      <p:pic>
        <p:nvPicPr>
          <p:cNvPr id="6146" name="Picture 2" descr="Anxiety: The Common Mental Health Problem We Need to Talk About - National  Council for Hypnotherapy"/>
          <p:cNvPicPr>
            <a:picLocks noChangeAspect="1" noChangeArrowheads="1"/>
          </p:cNvPicPr>
          <p:nvPr/>
        </p:nvPicPr>
        <p:blipFill>
          <a:blip r:embed="rId4"/>
          <a:srcRect b="7410"/>
          <a:stretch>
            <a:fillRect/>
          </a:stretch>
        </p:blipFill>
        <p:spPr bwMode="auto">
          <a:xfrm>
            <a:off x="5357818" y="3786190"/>
            <a:ext cx="3132140" cy="290005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Rationale of the research </a:t>
            </a:r>
            <a:endParaRPr lang="en-US" dirty="0"/>
          </a:p>
        </p:txBody>
      </p:sp>
      <p:sp>
        <p:nvSpPr>
          <p:cNvPr id="3" name="Content Placeholder 2"/>
          <p:cNvSpPr>
            <a:spLocks noGrp="1"/>
          </p:cNvSpPr>
          <p:nvPr>
            <p:ph idx="1"/>
          </p:nvPr>
        </p:nvSpPr>
        <p:spPr>
          <a:xfrm>
            <a:off x="1142976" y="1500174"/>
            <a:ext cx="7467600" cy="1828800"/>
          </a:xfrm>
        </p:spPr>
        <p:txBody>
          <a:bodyPr>
            <a:noAutofit/>
          </a:bodyPr>
          <a:lstStyle/>
          <a:p>
            <a:pPr lvl="0"/>
            <a:r>
              <a:rPr lang="en-GB" sz="1600" dirty="0"/>
              <a:t>Mental health problems among the youth in England are constantly rising. </a:t>
            </a:r>
            <a:endParaRPr lang="en-US" sz="1600" dirty="0"/>
          </a:p>
          <a:p>
            <a:pPr lvl="0"/>
            <a:r>
              <a:rPr lang="en-GB" sz="1600" dirty="0"/>
              <a:t>The mental health crisis among university students and unemployed youth presents a severe challenge (</a:t>
            </a:r>
            <a:r>
              <a:rPr lang="en-GB" sz="1600" dirty="0" err="1"/>
              <a:t>Bantjes</a:t>
            </a:r>
            <a:r>
              <a:rPr lang="en-GB" sz="1600" dirty="0"/>
              <a:t> </a:t>
            </a:r>
            <a:r>
              <a:rPr lang="en-GB" sz="1600" i="1" dirty="0"/>
              <a:t>et al. </a:t>
            </a:r>
            <a:r>
              <a:rPr lang="en-GB" sz="1600" dirty="0"/>
              <a:t>2023). </a:t>
            </a:r>
            <a:endParaRPr lang="en-US" sz="1600" dirty="0"/>
          </a:p>
          <a:p>
            <a:pPr lvl="0"/>
            <a:r>
              <a:rPr lang="en-GB" sz="1600" dirty="0"/>
              <a:t>Anxiety disorder is increasing drastically in this demographic. </a:t>
            </a:r>
            <a:endParaRPr lang="en-US" sz="1600" dirty="0"/>
          </a:p>
          <a:p>
            <a:pPr lvl="0"/>
            <a:r>
              <a:rPr lang="en-GB" sz="1600" dirty="0"/>
              <a:t>Anxiety is driven by financial instability, academic pressure, and isolation among the youth (Shah </a:t>
            </a:r>
            <a:r>
              <a:rPr lang="en-GB" sz="1600" i="1" dirty="0"/>
              <a:t>et al. </a:t>
            </a:r>
            <a:r>
              <a:rPr lang="en-GB" sz="1600" dirty="0"/>
              <a:t>2025). </a:t>
            </a:r>
            <a:endParaRPr lang="en-US" sz="1600" dirty="0"/>
          </a:p>
          <a:p>
            <a:r>
              <a:rPr lang="en-GB" sz="1600" dirty="0"/>
              <a:t>45% of adults have felt ashamed of sharing their anxiety (Mental Health Foundation, 2023).</a:t>
            </a:r>
            <a:endParaRPr lang="en-US" sz="1600" dirty="0"/>
          </a:p>
        </p:txBody>
      </p:sp>
      <p:pic>
        <p:nvPicPr>
          <p:cNvPr id="5" name="Picture 4"/>
          <p:cNvPicPr/>
          <p:nvPr/>
        </p:nvPicPr>
        <p:blipFill>
          <a:blip r:embed="rId3"/>
          <a:srcRect/>
          <a:stretch>
            <a:fillRect/>
          </a:stretch>
        </p:blipFill>
        <p:spPr bwMode="auto">
          <a:xfrm>
            <a:off x="1428728" y="4143380"/>
            <a:ext cx="6643734" cy="2350637"/>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a:t>
            </a:r>
            <a:endParaRPr lang="en-US" dirty="0"/>
          </a:p>
        </p:txBody>
      </p:sp>
      <p:sp>
        <p:nvSpPr>
          <p:cNvPr id="3" name="Content Placeholder 2"/>
          <p:cNvSpPr>
            <a:spLocks noGrp="1"/>
          </p:cNvSpPr>
          <p:nvPr>
            <p:ph idx="1"/>
          </p:nvPr>
        </p:nvSpPr>
        <p:spPr>
          <a:xfrm>
            <a:off x="857224" y="1428736"/>
            <a:ext cx="8115328" cy="1828800"/>
          </a:xfrm>
        </p:spPr>
        <p:txBody>
          <a:bodyPr>
            <a:noAutofit/>
          </a:bodyPr>
          <a:lstStyle/>
          <a:p>
            <a:pPr lvl="0"/>
            <a:r>
              <a:rPr lang="en-GB" sz="1600" dirty="0"/>
              <a:t>Social stigma and long waiting times at the NHS prevent the youth from seeking professional help (</a:t>
            </a:r>
            <a:r>
              <a:rPr lang="en-GB" sz="1600" dirty="0" err="1"/>
              <a:t>Bantjes</a:t>
            </a:r>
            <a:r>
              <a:rPr lang="en-GB" sz="1600" dirty="0"/>
              <a:t> </a:t>
            </a:r>
            <a:r>
              <a:rPr lang="en-GB" sz="1600" i="1" dirty="0"/>
              <a:t>et al. </a:t>
            </a:r>
            <a:r>
              <a:rPr lang="en-GB" sz="1600" dirty="0"/>
              <a:t>2023)  </a:t>
            </a:r>
            <a:endParaRPr lang="en-US" sz="1600" dirty="0"/>
          </a:p>
          <a:p>
            <a:pPr lvl="0"/>
            <a:r>
              <a:rPr lang="en-GB" sz="1600" dirty="0"/>
              <a:t>Hence, evaluating NHS Talking Therapies is essential. </a:t>
            </a:r>
            <a:endParaRPr lang="en-US" sz="1600" dirty="0"/>
          </a:p>
          <a:p>
            <a:pPr lvl="0"/>
            <a:r>
              <a:rPr lang="en-GB" sz="1600" dirty="0"/>
              <a:t>It can make this condition manageable and prevent crisis hospital admissions (NHS England, 2026). </a:t>
            </a:r>
            <a:endParaRPr lang="en-US" sz="1600" dirty="0"/>
          </a:p>
        </p:txBody>
      </p:sp>
      <p:pic>
        <p:nvPicPr>
          <p:cNvPr id="1026" name="Picture 2"/>
          <p:cNvPicPr>
            <a:picLocks noChangeAspect="1" noChangeArrowheads="1"/>
          </p:cNvPicPr>
          <p:nvPr/>
        </p:nvPicPr>
        <p:blipFill>
          <a:blip r:embed="rId3"/>
          <a:srcRect b="17500"/>
          <a:stretch>
            <a:fillRect/>
          </a:stretch>
        </p:blipFill>
        <p:spPr bwMode="auto">
          <a:xfrm>
            <a:off x="1571604" y="3214686"/>
            <a:ext cx="6626227" cy="3357586"/>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Cont.</a:t>
            </a:r>
            <a:endParaRPr lang="en-US" dirty="0"/>
          </a:p>
        </p:txBody>
      </p:sp>
      <p:pic>
        <p:nvPicPr>
          <p:cNvPr id="32770" name="Picture 2"/>
          <p:cNvPicPr>
            <a:picLocks noChangeAspect="1" noChangeArrowheads="1"/>
          </p:cNvPicPr>
          <p:nvPr/>
        </p:nvPicPr>
        <p:blipFill>
          <a:blip r:embed="rId3"/>
          <a:srcRect/>
          <a:stretch>
            <a:fillRect/>
          </a:stretch>
        </p:blipFill>
        <p:spPr bwMode="auto">
          <a:xfrm>
            <a:off x="1285852" y="1500174"/>
            <a:ext cx="7643866" cy="48006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Research question, aim, and objectives</a:t>
            </a:r>
            <a:endParaRPr lang="en-US" dirty="0"/>
          </a:p>
        </p:txBody>
      </p:sp>
      <p:sp>
        <p:nvSpPr>
          <p:cNvPr id="3" name="Content Placeholder 2"/>
          <p:cNvSpPr>
            <a:spLocks noGrp="1"/>
          </p:cNvSpPr>
          <p:nvPr>
            <p:ph idx="1"/>
          </p:nvPr>
        </p:nvSpPr>
        <p:spPr>
          <a:xfrm>
            <a:off x="1142976" y="1500174"/>
            <a:ext cx="7467600" cy="1971676"/>
          </a:xfrm>
        </p:spPr>
        <p:txBody>
          <a:bodyPr>
            <a:normAutofit/>
          </a:bodyPr>
          <a:lstStyle/>
          <a:p>
            <a:r>
              <a:rPr lang="en-GB" sz="1600" dirty="0"/>
              <a:t>The research aims to critically examine the effects of NHS talking therapy on the mental health conditions of young adults in England. </a:t>
            </a:r>
            <a:endParaRPr lang="en-US" sz="1600" dirty="0"/>
          </a:p>
          <a:p>
            <a:r>
              <a:rPr lang="en-GB" sz="1600" i="1" dirty="0"/>
              <a:t>Research question: </a:t>
            </a:r>
            <a:r>
              <a:rPr lang="en-GB" sz="1600" dirty="0"/>
              <a:t>What are the impacts of NHS talking therapy on the mental health conditions of the youth in England? </a:t>
            </a:r>
            <a:endParaRPr lang="en-US" sz="1600" dirty="0"/>
          </a:p>
        </p:txBody>
      </p:sp>
      <p:pic>
        <p:nvPicPr>
          <p:cNvPr id="11265" name="Picture 1"/>
          <p:cNvPicPr>
            <a:picLocks noChangeAspect="1" noChangeArrowheads="1"/>
          </p:cNvPicPr>
          <p:nvPr/>
        </p:nvPicPr>
        <p:blipFill>
          <a:blip r:embed="rId3"/>
          <a:srcRect/>
          <a:stretch>
            <a:fillRect/>
          </a:stretch>
        </p:blipFill>
        <p:spPr bwMode="auto">
          <a:xfrm>
            <a:off x="1714480" y="2857496"/>
            <a:ext cx="6264275" cy="3589337"/>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Cont.</a:t>
            </a:r>
            <a:endParaRPr lang="en-US" dirty="0"/>
          </a:p>
        </p:txBody>
      </p:sp>
      <p:graphicFrame>
        <p:nvGraphicFramePr>
          <p:cNvPr id="4" name="Diagram 3"/>
          <p:cNvGraphicFramePr/>
          <p:nvPr/>
        </p:nvGraphicFramePr>
        <p:xfrm>
          <a:off x="1285852" y="714356"/>
          <a:ext cx="7477156" cy="3175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7" name="Picture 1"/>
          <p:cNvPicPr>
            <a:picLocks noChangeAspect="1" noChangeArrowheads="1"/>
          </p:cNvPicPr>
          <p:nvPr/>
        </p:nvPicPr>
        <p:blipFill>
          <a:blip r:embed="rId8"/>
          <a:srcRect/>
          <a:stretch>
            <a:fillRect/>
          </a:stretch>
        </p:blipFill>
        <p:spPr bwMode="auto">
          <a:xfrm>
            <a:off x="1071538" y="4000504"/>
            <a:ext cx="7929618" cy="264677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impact</a:t>
            </a:r>
            <a:endParaRPr lang="en-US" dirty="0"/>
          </a:p>
        </p:txBody>
      </p:sp>
      <p:sp>
        <p:nvSpPr>
          <p:cNvPr id="3" name="Content Placeholder 2"/>
          <p:cNvSpPr>
            <a:spLocks noGrp="1"/>
          </p:cNvSpPr>
          <p:nvPr>
            <p:ph idx="1"/>
          </p:nvPr>
        </p:nvSpPr>
        <p:spPr>
          <a:xfrm>
            <a:off x="1142976" y="1428736"/>
            <a:ext cx="7786742" cy="1828800"/>
          </a:xfrm>
        </p:spPr>
        <p:txBody>
          <a:bodyPr>
            <a:noAutofit/>
          </a:bodyPr>
          <a:lstStyle/>
          <a:p>
            <a:pPr lvl="0"/>
            <a:r>
              <a:rPr lang="en-GB" sz="1600" dirty="0"/>
              <a:t>Young adults directly benefited by understanding the effectiveness of NHS talking therapy. (World Health Organization, 2023) </a:t>
            </a:r>
            <a:endParaRPr lang="en-US" sz="1600" dirty="0"/>
          </a:p>
          <a:p>
            <a:pPr lvl="0"/>
            <a:r>
              <a:rPr lang="en-GB" sz="1600" dirty="0"/>
              <a:t>It promotes early intervention and how it can reduce the stigma of anxiety (</a:t>
            </a:r>
            <a:r>
              <a:rPr lang="en-GB" sz="1600" dirty="0">
                <a:hlinkClick r:id="rId3"/>
              </a:rPr>
              <a:t>nhs.uk</a:t>
            </a:r>
            <a:r>
              <a:rPr lang="en-GB" sz="1600" dirty="0"/>
              <a:t>, 2026). </a:t>
            </a:r>
            <a:endParaRPr lang="en-US" sz="1600" dirty="0"/>
          </a:p>
          <a:p>
            <a:pPr lvl="0"/>
            <a:r>
              <a:rPr lang="en-GB" sz="1600" dirty="0"/>
              <a:t>University students or unemployed youth need more tailored and digitally accessible care pathways. </a:t>
            </a:r>
            <a:endParaRPr lang="en-US" sz="1600" dirty="0"/>
          </a:p>
          <a:p>
            <a:pPr lvl="0"/>
            <a:r>
              <a:rPr lang="en-GB" sz="1600" dirty="0"/>
              <a:t>Integrated care boards and health commissioners will get actionable insights for anxiety among the youth (</a:t>
            </a:r>
            <a:r>
              <a:rPr lang="en-GB" sz="1600" dirty="0" err="1"/>
              <a:t>Bantjes</a:t>
            </a:r>
            <a:r>
              <a:rPr lang="en-GB" sz="1600" dirty="0"/>
              <a:t> </a:t>
            </a:r>
            <a:r>
              <a:rPr lang="en-GB" sz="1600" i="1" dirty="0"/>
              <a:t>et al. </a:t>
            </a:r>
            <a:r>
              <a:rPr lang="en-GB" sz="1600" dirty="0"/>
              <a:t>2023). </a:t>
            </a:r>
            <a:endParaRPr lang="en-US" sz="1600" dirty="0"/>
          </a:p>
          <a:p>
            <a:pPr lvl="0"/>
            <a:r>
              <a:rPr lang="en-GB" sz="1600" dirty="0"/>
              <a:t>It can help reduce crisis hospital admissions and alleviate the burden of emergency care (NHS England, 2026). </a:t>
            </a:r>
            <a:endParaRPr lang="en-US" sz="1600" dirty="0"/>
          </a:p>
        </p:txBody>
      </p:sp>
      <p:pic>
        <p:nvPicPr>
          <p:cNvPr id="9217" name="Picture 1"/>
          <p:cNvPicPr>
            <a:picLocks noChangeAspect="1" noChangeArrowheads="1"/>
          </p:cNvPicPr>
          <p:nvPr/>
        </p:nvPicPr>
        <p:blipFill>
          <a:blip r:embed="rId4"/>
          <a:srcRect/>
          <a:stretch>
            <a:fillRect/>
          </a:stretch>
        </p:blipFill>
        <p:spPr bwMode="auto">
          <a:xfrm>
            <a:off x="1571604" y="4429132"/>
            <a:ext cx="6942137" cy="165417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Cont.</a:t>
            </a:r>
            <a:endParaRPr lang="en-US" dirty="0"/>
          </a:p>
        </p:txBody>
      </p:sp>
      <p:sp>
        <p:nvSpPr>
          <p:cNvPr id="3" name="Content Placeholder 2"/>
          <p:cNvSpPr>
            <a:spLocks noGrp="1"/>
          </p:cNvSpPr>
          <p:nvPr>
            <p:ph idx="1"/>
          </p:nvPr>
        </p:nvSpPr>
        <p:spPr/>
        <p:txBody>
          <a:bodyPr>
            <a:normAutofit/>
          </a:bodyPr>
          <a:lstStyle/>
          <a:p>
            <a:pPr lvl="0"/>
            <a:r>
              <a:rPr lang="en-GB" sz="2000" dirty="0"/>
              <a:t>HSC professionals will be provided with evidence-based data.</a:t>
            </a:r>
            <a:endParaRPr lang="en-US" sz="2000" dirty="0"/>
          </a:p>
          <a:p>
            <a:pPr lvl="0"/>
            <a:r>
              <a:rPr lang="en-GB" sz="2000" dirty="0"/>
              <a:t>They will refine their clinical practices and enhance patient retention (NHS England, 2026). </a:t>
            </a:r>
            <a:endParaRPr lang="en-US" sz="2000" dirty="0"/>
          </a:p>
          <a:p>
            <a:pPr lvl="0"/>
            <a:r>
              <a:rPr lang="en-GB" sz="2000" dirty="0"/>
              <a:t>The study will support the objectives of national health policies by suggesting proactive and preventative care (World Health Organization, 2023). </a:t>
            </a:r>
            <a:endParaRPr lang="en-US" sz="2000" dirty="0"/>
          </a:p>
          <a:p>
            <a:r>
              <a:rPr lang="en-GB" sz="2000" dirty="0"/>
              <a:t>It will help in developing a more efficient and responsive healthcare infrastructure.</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endParaRPr lang="en-US" dirty="0"/>
          </a:p>
        </p:txBody>
      </p:sp>
      <p:sp>
        <p:nvSpPr>
          <p:cNvPr id="3" name="Content Placeholder 2"/>
          <p:cNvSpPr>
            <a:spLocks noGrp="1"/>
          </p:cNvSpPr>
          <p:nvPr>
            <p:ph idx="1"/>
          </p:nvPr>
        </p:nvSpPr>
        <p:spPr/>
        <p:txBody>
          <a:bodyPr>
            <a:noAutofit/>
          </a:bodyPr>
          <a:lstStyle/>
          <a:p>
            <a:r>
              <a:rPr lang="en-GB" sz="1200" dirty="0" err="1"/>
              <a:t>Bantjes</a:t>
            </a:r>
            <a:r>
              <a:rPr lang="en-GB" sz="1200" dirty="0"/>
              <a:t>, J., Hunt, X. and Stein, D.J., (2023). Anxious, depressed, and suicidal: Crisis narratives in university student mental health and the need for a balanced approach to student wellness. </a:t>
            </a:r>
            <a:r>
              <a:rPr lang="en-GB" sz="1200" i="1" dirty="0"/>
              <a:t>International journal of environmental research and public health</a:t>
            </a:r>
            <a:r>
              <a:rPr lang="en-GB" sz="1200" dirty="0"/>
              <a:t>, </a:t>
            </a:r>
            <a:r>
              <a:rPr lang="en-GB" sz="1200" i="1" dirty="0"/>
              <a:t>20</a:t>
            </a:r>
            <a:r>
              <a:rPr lang="en-GB" sz="1200" dirty="0"/>
              <a:t>(6), p.4859.</a:t>
            </a:r>
            <a:endParaRPr lang="en-US" sz="1200" dirty="0"/>
          </a:p>
          <a:p>
            <a:r>
              <a:rPr lang="en-GB" sz="1200" dirty="0"/>
              <a:t>BBC (2022). Quarter of 17-19-year-olds have probable mental disorder – study. </a:t>
            </a:r>
            <a:r>
              <a:rPr lang="en-GB" sz="1200" i="1" dirty="0"/>
              <a:t>BBC</a:t>
            </a:r>
            <a:r>
              <a:rPr lang="en-GB" sz="1200" dirty="0"/>
              <a:t>. Available </a:t>
            </a:r>
            <a:r>
              <a:rPr lang="en-GB" sz="1200" dirty="0" err="1"/>
              <a:t>at:</a:t>
            </a:r>
            <a:r>
              <a:rPr lang="en-GB" sz="1200" dirty="0" err="1">
                <a:hlinkClick r:id="rId2"/>
              </a:rPr>
              <a:t>https</a:t>
            </a:r>
            <a:r>
              <a:rPr lang="en-GB" sz="1200" dirty="0">
                <a:hlinkClick r:id="rId2"/>
              </a:rPr>
              <a:t>://</a:t>
            </a:r>
            <a:r>
              <a:rPr lang="en-GB" sz="1200" dirty="0" err="1">
                <a:hlinkClick r:id="rId2"/>
              </a:rPr>
              <a:t>www.bbc.com</a:t>
            </a:r>
            <a:r>
              <a:rPr lang="en-GB" sz="1200" dirty="0">
                <a:hlinkClick r:id="rId2"/>
              </a:rPr>
              <a:t>/news/health-63784751</a:t>
            </a:r>
            <a:r>
              <a:rPr lang="en-GB" sz="1200" dirty="0"/>
              <a:t> [Accessed: 11 June 2026]</a:t>
            </a:r>
            <a:endParaRPr lang="en-US" sz="1200" dirty="0"/>
          </a:p>
          <a:p>
            <a:r>
              <a:rPr lang="en-GB" sz="1200" dirty="0"/>
              <a:t>CYPMHC (2026). Facts and Figures. </a:t>
            </a:r>
            <a:r>
              <a:rPr lang="en-GB" sz="1200" i="1" dirty="0" err="1"/>
              <a:t>CYPMHC</a:t>
            </a:r>
            <a:r>
              <a:rPr lang="en-GB" sz="1200" dirty="0" err="1"/>
              <a:t>.Available</a:t>
            </a:r>
            <a:r>
              <a:rPr lang="en-GB" sz="1200" dirty="0"/>
              <a:t> </a:t>
            </a:r>
            <a:r>
              <a:rPr lang="en-GB" sz="1200" dirty="0" err="1"/>
              <a:t>at:</a:t>
            </a:r>
            <a:r>
              <a:rPr lang="en-GB" sz="1200" dirty="0" err="1">
                <a:hlinkClick r:id="rId3"/>
              </a:rPr>
              <a:t>https</a:t>
            </a:r>
            <a:r>
              <a:rPr lang="en-GB" sz="1200" dirty="0">
                <a:hlinkClick r:id="rId3"/>
              </a:rPr>
              <a:t>://</a:t>
            </a:r>
            <a:r>
              <a:rPr lang="en-GB" sz="1200" dirty="0" err="1">
                <a:hlinkClick r:id="rId3"/>
              </a:rPr>
              <a:t>gemini.google.com</a:t>
            </a:r>
            <a:r>
              <a:rPr lang="en-GB" sz="1200" dirty="0">
                <a:hlinkClick r:id="rId3"/>
              </a:rPr>
              <a:t>/app/d3b569fe94c99fc5?utm_source=</a:t>
            </a:r>
            <a:r>
              <a:rPr lang="en-GB" sz="1200" dirty="0" err="1">
                <a:hlinkClick r:id="rId3"/>
              </a:rPr>
              <a:t>app_launcher&amp;utm_medium</a:t>
            </a:r>
            <a:r>
              <a:rPr lang="en-GB" sz="1200" dirty="0">
                <a:hlinkClick r:id="rId3"/>
              </a:rPr>
              <a:t>=</a:t>
            </a:r>
            <a:r>
              <a:rPr lang="en-GB" sz="1200" dirty="0" err="1">
                <a:hlinkClick r:id="rId3"/>
              </a:rPr>
              <a:t>owned&amp;utm_campaign</a:t>
            </a:r>
            <a:r>
              <a:rPr lang="en-GB" sz="1200" dirty="0">
                <a:hlinkClick r:id="rId3"/>
              </a:rPr>
              <a:t>=</a:t>
            </a:r>
            <a:r>
              <a:rPr lang="en-GB" sz="1200" dirty="0" err="1">
                <a:hlinkClick r:id="rId3"/>
              </a:rPr>
              <a:t>base_all</a:t>
            </a:r>
            <a:r>
              <a:rPr lang="en-GB" sz="1200" dirty="0"/>
              <a:t> [Accessed: 11 June 2026]</a:t>
            </a:r>
            <a:endParaRPr lang="en-US" sz="1200" dirty="0"/>
          </a:p>
          <a:p>
            <a:r>
              <a:rPr lang="en-GB" sz="1200" dirty="0"/>
              <a:t>Mental Health Foundation (2023). Young people 18-24 most likely to feel anxious. </a:t>
            </a:r>
            <a:r>
              <a:rPr lang="en-GB" sz="1200" i="1" dirty="0"/>
              <a:t>Mental Health Foundation</a:t>
            </a:r>
            <a:r>
              <a:rPr lang="en-GB" sz="1200" dirty="0"/>
              <a:t>. Available </a:t>
            </a:r>
            <a:r>
              <a:rPr lang="en-GB" sz="1200" dirty="0" err="1"/>
              <a:t>at:</a:t>
            </a:r>
            <a:r>
              <a:rPr lang="en-GB" sz="1200" dirty="0" err="1">
                <a:hlinkClick r:id="rId4"/>
              </a:rPr>
              <a:t>https</a:t>
            </a:r>
            <a:r>
              <a:rPr lang="en-GB" sz="1200" dirty="0">
                <a:hlinkClick r:id="rId4"/>
              </a:rPr>
              <a:t>://</a:t>
            </a:r>
            <a:r>
              <a:rPr lang="en-GB" sz="1200" dirty="0" err="1">
                <a:hlinkClick r:id="rId4"/>
              </a:rPr>
              <a:t>www.mentalhealth.org.uk</a:t>
            </a:r>
            <a:r>
              <a:rPr lang="en-GB" sz="1200" dirty="0">
                <a:hlinkClick r:id="rId4"/>
              </a:rPr>
              <a:t>/about-us/news/young-people-most-likely-feel-anxious-according-our-recent-survey</a:t>
            </a:r>
            <a:r>
              <a:rPr lang="en-GB" sz="1200" dirty="0"/>
              <a:t> [Accessed: 11 June 2026]</a:t>
            </a:r>
            <a:endParaRPr lang="en-US" sz="1200" dirty="0"/>
          </a:p>
          <a:p>
            <a:r>
              <a:rPr lang="en-GB" sz="1200" dirty="0"/>
              <a:t>NHS England (2026). NHS Talking Therapies for anxiety and depression. </a:t>
            </a:r>
            <a:r>
              <a:rPr lang="en-GB" sz="1200" i="1" dirty="0"/>
              <a:t>NHS England</a:t>
            </a:r>
            <a:r>
              <a:rPr lang="en-GB" sz="1200" dirty="0"/>
              <a:t>. Available </a:t>
            </a:r>
            <a:r>
              <a:rPr lang="en-GB" sz="1200" dirty="0" err="1"/>
              <a:t>at:</a:t>
            </a:r>
            <a:r>
              <a:rPr lang="en-GB" sz="1200" dirty="0" err="1">
                <a:hlinkClick r:id="rId5"/>
              </a:rPr>
              <a:t>https</a:t>
            </a:r>
            <a:r>
              <a:rPr lang="en-GB" sz="1200" dirty="0">
                <a:hlinkClick r:id="rId5"/>
              </a:rPr>
              <a:t>://</a:t>
            </a:r>
            <a:r>
              <a:rPr lang="en-GB" sz="1200" dirty="0" err="1">
                <a:hlinkClick r:id="rId5"/>
              </a:rPr>
              <a:t>www.england.nhs.uk</a:t>
            </a:r>
            <a:r>
              <a:rPr lang="en-GB" sz="1200" dirty="0">
                <a:hlinkClick r:id="rId5"/>
              </a:rPr>
              <a:t>/mental-health/adults/</a:t>
            </a:r>
            <a:r>
              <a:rPr lang="en-GB" sz="1200" dirty="0" err="1">
                <a:hlinkClick r:id="rId5"/>
              </a:rPr>
              <a:t>nhs</a:t>
            </a:r>
            <a:r>
              <a:rPr lang="en-GB" sz="1200" dirty="0">
                <a:hlinkClick r:id="rId5"/>
              </a:rPr>
              <a:t>-talking-therapies/</a:t>
            </a:r>
            <a:r>
              <a:rPr lang="en-GB" sz="1200" dirty="0"/>
              <a:t> [Accessed: 11 June 2026]</a:t>
            </a:r>
            <a:endParaRPr lang="en-US" sz="1200" dirty="0"/>
          </a:p>
          <a:p>
            <a:r>
              <a:rPr lang="en-GB" sz="1200" dirty="0"/>
              <a:t>nhs.uk (2026). Talking therapies. </a:t>
            </a:r>
            <a:r>
              <a:rPr lang="en-GB" sz="1200" i="1" dirty="0"/>
              <a:t>nhs.uk</a:t>
            </a:r>
            <a:r>
              <a:rPr lang="en-GB" sz="1200" dirty="0"/>
              <a:t>. Available </a:t>
            </a:r>
            <a:r>
              <a:rPr lang="en-GB" sz="1200" dirty="0" err="1"/>
              <a:t>at:</a:t>
            </a:r>
            <a:r>
              <a:rPr lang="en-GB" sz="1200" dirty="0" err="1">
                <a:hlinkClick r:id="rId6"/>
              </a:rPr>
              <a:t>https</a:t>
            </a:r>
            <a:r>
              <a:rPr lang="en-GB" sz="1200" dirty="0">
                <a:hlinkClick r:id="rId6"/>
              </a:rPr>
              <a:t>://www.nhs.uk/tests-and-treatments/talking-therapies/</a:t>
            </a:r>
            <a:r>
              <a:rPr lang="en-GB" sz="1200" dirty="0"/>
              <a:t> [Accessed: 11 June 2026]</a:t>
            </a:r>
            <a:endParaRPr lang="en-US" sz="1200" dirty="0"/>
          </a:p>
          <a:p>
            <a:r>
              <a:rPr lang="en-GB" sz="1200" dirty="0"/>
              <a:t>Shah, G.H., Khan, M.A., Muzamil, M. and Ahmed, M., (2025). From Pressure to Peril: Investigating the Drivers of Suicide Planning and Attempts in University Students Struggling with Academic Anxiety. </a:t>
            </a:r>
            <a:r>
              <a:rPr lang="en-GB" sz="1200" i="1" dirty="0" err="1"/>
              <a:t>Behavioral</a:t>
            </a:r>
            <a:r>
              <a:rPr lang="en-GB" sz="1200" i="1" dirty="0"/>
              <a:t> Sciences</a:t>
            </a:r>
            <a:r>
              <a:rPr lang="en-GB" sz="1200" dirty="0"/>
              <a:t>, </a:t>
            </a:r>
            <a:r>
              <a:rPr lang="en-GB" sz="1200" i="1" dirty="0"/>
              <a:t>15</a:t>
            </a:r>
            <a:r>
              <a:rPr lang="en-GB" sz="1200" dirty="0"/>
              <a:t>(12), p.1721.</a:t>
            </a:r>
            <a:endParaRPr lang="en-US" sz="1200" dirty="0"/>
          </a:p>
          <a:p>
            <a:r>
              <a:rPr lang="en-GB" sz="1200" dirty="0"/>
              <a:t>World Health Organization, (2023). </a:t>
            </a:r>
            <a:r>
              <a:rPr lang="en-GB" sz="1200" i="1" dirty="0"/>
              <a:t>Population health management in primary health care: a proactive approach to improve health and well-being: primary health care policy paper series</a:t>
            </a:r>
            <a:r>
              <a:rPr lang="en-GB" sz="1200" dirty="0"/>
              <a:t> (No. WHO/EURO: 2023-7497-47264-69316). World Health Organization. Regional Office for Europe.</a:t>
            </a:r>
            <a:endParaRPr lang="en-US" sz="1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145</TotalTime>
  <Words>1545</Words>
  <Application>Microsoft Office PowerPoint</Application>
  <PresentationFormat>On-screen Show (4:3)</PresentationFormat>
  <Paragraphs>73</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Gill Sans MT</vt:lpstr>
      <vt:lpstr>Verdana</vt:lpstr>
      <vt:lpstr>Wingdings 2</vt:lpstr>
      <vt:lpstr>Solstice</vt:lpstr>
      <vt:lpstr>    Student Name:  Bhumikaben Rajubhai Patel Student ID:  2520143 Programme: MSc Public Health and Social Care in Practice Module Code: LCHS7008 Module Title: Practice-Based Research Assessment Title: Component 1: Poster presentation  Lecturer: Dr Zeno Leung Submission Date: 15 June 2026 </vt:lpstr>
      <vt:lpstr>PowerPoint Presentation</vt:lpstr>
      <vt:lpstr>Prevalence</vt:lpstr>
      <vt:lpstr>Cont.</vt:lpstr>
      <vt:lpstr>Rationale of the research </vt:lpstr>
      <vt:lpstr>Cont.</vt:lpstr>
      <vt:lpstr>Cont.</vt:lpstr>
      <vt:lpstr>Research question, aim, and objectives</vt:lpstr>
      <vt:lpstr>Cont.</vt:lpstr>
      <vt:lpstr>Research impact</vt:lpstr>
      <vt:lpstr>Cont.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IN HEALTHCARE LEADERSHIP</dc:title>
  <dc:creator>Siddhartha saha</dc:creator>
  <cp:lastModifiedBy>bhumi patel</cp:lastModifiedBy>
  <cp:revision>84</cp:revision>
  <dcterms:created xsi:type="dcterms:W3CDTF">2024-07-04T12:40:20Z</dcterms:created>
  <dcterms:modified xsi:type="dcterms:W3CDTF">2026-06-15T08:47:05Z</dcterms:modified>
</cp:coreProperties>
</file>