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9" r:id="rId11"/>
    <p:sldId id="270" r:id="rId12"/>
    <p:sldId id="271" r:id="rId13"/>
    <p:sldId id="272" r:id="rId14"/>
    <p:sldId id="273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9B6700-08FC-4B06-8D0C-6DE4704C61CE}" type="datetimeFigureOut">
              <a:rPr lang="en-US" smtClean="0"/>
              <a:t>4/6/2018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A7F340-0AFD-499A-9EFB-52B5D191ED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436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797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197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992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960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075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843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585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935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0731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124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25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06/04/2018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077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0235" y="1746421"/>
            <a:ext cx="10363200" cy="196884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Difference Between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Mentoring and Coaching</a:t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211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Standard/traditional definitions</a:t>
            </a:r>
            <a:endParaRPr lang="en-US" alt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i="1" dirty="0"/>
              <a:t>Training:		</a:t>
            </a:r>
            <a:r>
              <a:rPr lang="en-US" altLang="en-US" sz="2400" dirty="0"/>
              <a:t>Job-specific activities which increase or change employees’ knowledge, skills and attitude in order to improve performance.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GB" altLang="en-US" sz="2400" b="1" i="1" dirty="0"/>
              <a:t>Coaching</a:t>
            </a:r>
            <a:r>
              <a:rPr lang="en-GB" altLang="en-US" sz="2400" dirty="0"/>
              <a:t>:		</a:t>
            </a:r>
            <a:r>
              <a:rPr lang="en-US" altLang="en-US" sz="2400" dirty="0"/>
              <a:t>an inexperienced person is put under the guidance of an experienced person to learn how to do the job. </a:t>
            </a:r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sz="2400" b="1" dirty="0"/>
              <a:t>Mentoring:</a:t>
            </a:r>
            <a:r>
              <a:rPr lang="en-US" altLang="en-US" sz="2400" dirty="0"/>
              <a:t>	a relationship in which a more experienced colleague uses their greater knowledge and understanding of the work or workplace to support the development of a more junior or inexperienced member of staff. </a:t>
            </a:r>
          </a:p>
        </p:txBody>
      </p:sp>
    </p:spTree>
    <p:extLst>
      <p:ext uri="{BB962C8B-B14F-4D97-AF65-F5344CB8AC3E}">
        <p14:creationId xmlns:p14="http://schemas.microsoft.com/office/powerpoint/2010/main" val="35906023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N.B.</a:t>
            </a:r>
            <a:r>
              <a:rPr lang="en-US" dirty="0"/>
              <a:t> Coaching and counselling share many core skills. However, professional counsellors work with personal issues in much greater depth than would generally be explored within a coaching context.</a:t>
            </a:r>
          </a:p>
          <a:p>
            <a:r>
              <a:rPr lang="en-US" b="1" dirty="0" smtClean="0"/>
              <a:t>Counselling:		</a:t>
            </a:r>
            <a:r>
              <a:rPr lang="en-US" dirty="0" smtClean="0"/>
              <a:t>Exploration of </a:t>
            </a:r>
            <a:r>
              <a:rPr lang="en-US" dirty="0"/>
              <a:t>personal issues and problems through discussion in order to increase understanding or develop greater self-awareness.</a:t>
            </a:r>
          </a:p>
          <a:p>
            <a:pPr marL="0" indent="0">
              <a:buNone/>
            </a:pPr>
            <a:r>
              <a:rPr lang="en-US" dirty="0" smtClean="0"/>
              <a:t>   The </a:t>
            </a:r>
            <a:r>
              <a:rPr lang="en-US" dirty="0"/>
              <a:t>aim of counselling is to lead the client toward </a:t>
            </a:r>
            <a:r>
              <a:rPr lang="en-US" dirty="0" smtClean="0"/>
              <a:t>self-</a:t>
            </a:r>
          </a:p>
          <a:p>
            <a:pPr marL="0" indent="0">
              <a:buNone/>
            </a:pPr>
            <a:r>
              <a:rPr lang="en-US" dirty="0" smtClean="0"/>
              <a:t>   directed </a:t>
            </a:r>
            <a:r>
              <a:rPr lang="en-US" dirty="0"/>
              <a:t>actions to achieve their goals.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087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More definitions of coaching:</a:t>
            </a:r>
            <a:endParaRPr lang="en-US" alt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“A process that enables learning and development to occur and thus performance to improve” </a:t>
            </a:r>
            <a:endParaRPr lang="en-US" altLang="en-US" dirty="0" smtClean="0"/>
          </a:p>
          <a:p>
            <a:pPr marL="0" indent="0">
              <a:buNone/>
            </a:pPr>
            <a:r>
              <a:rPr lang="en-US" altLang="en-US" sz="2400" i="1" dirty="0"/>
              <a:t>							</a:t>
            </a:r>
            <a:r>
              <a:rPr lang="en-US" altLang="en-US" sz="2400" i="1" dirty="0" smtClean="0"/>
              <a:t>			Eric </a:t>
            </a:r>
            <a:r>
              <a:rPr lang="en-US" altLang="en-US" sz="2400" i="1" dirty="0" err="1"/>
              <a:t>Parsloe</a:t>
            </a:r>
            <a:endParaRPr lang="en-US" altLang="en-US" sz="2400" i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“</a:t>
            </a:r>
            <a:r>
              <a:rPr lang="en-US" altLang="en-US" dirty="0"/>
              <a:t>Coaching is the art of facilitating the performance, learning and development of another”  </a:t>
            </a:r>
          </a:p>
          <a:p>
            <a:pPr algn="r">
              <a:buFont typeface="Wingdings" panose="05000000000000000000" pitchFamily="2" charset="2"/>
              <a:buNone/>
            </a:pPr>
            <a:r>
              <a:rPr lang="en-US" altLang="en-US" sz="2400" i="1" dirty="0"/>
              <a:t>Myles Downey</a:t>
            </a:r>
          </a:p>
        </p:txBody>
      </p:sp>
    </p:spTree>
    <p:extLst>
      <p:ext uri="{BB962C8B-B14F-4D97-AF65-F5344CB8AC3E}">
        <p14:creationId xmlns:p14="http://schemas.microsoft.com/office/powerpoint/2010/main" val="157045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026940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Characteristics of Coaching</a:t>
            </a:r>
            <a:endParaRPr lang="en-US" altLang="en-US" sz="4000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01578"/>
            <a:ext cx="10972800" cy="421565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It is essentially a non-directive form of development, though this is not a hard and fast rule.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focuses on improving performance and developing individuals’ skills.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Personal issues may be discussed but the emphasis is on performance at work.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Coaching activities have both </a:t>
            </a:r>
            <a:r>
              <a:rPr lang="en-US" altLang="en-US" sz="2400" dirty="0" err="1"/>
              <a:t>organisational</a:t>
            </a:r>
            <a:r>
              <a:rPr lang="en-US" altLang="en-US" sz="2400" dirty="0"/>
              <a:t> and individual goals.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provides people with feedback on both their strengths and their weaknesses.</a:t>
            </a: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US" altLang="en-US" sz="2400" dirty="0"/>
              <a:t>It is a skilled activity, which should be delivered by people who are trained to do so</a:t>
            </a:r>
            <a:r>
              <a:rPr lang="en-US" altLang="en-US" sz="2400" dirty="0" smtClean="0"/>
              <a:t>.</a:t>
            </a:r>
            <a:r>
              <a:rPr lang="en-US" altLang="en-US" sz="1800" dirty="0"/>
              <a:t>			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800" dirty="0"/>
              <a:t>			</a:t>
            </a:r>
            <a:r>
              <a:rPr lang="en-US" altLang="en-US" sz="1800" dirty="0" smtClean="0"/>
              <a:t>			CIPD </a:t>
            </a:r>
            <a:r>
              <a:rPr lang="en-US" altLang="en-US" sz="1800" i="1" dirty="0"/>
              <a:t>Factsheet C</a:t>
            </a:r>
            <a:r>
              <a:rPr lang="en-US" altLang="en-US" sz="1800" b="1" i="1" dirty="0"/>
              <a:t>oaching and Mentoring </a:t>
            </a:r>
            <a:r>
              <a:rPr lang="en-US" altLang="en-US" sz="1800" i="1" dirty="0"/>
              <a:t>revised July 2011</a:t>
            </a:r>
            <a:r>
              <a:rPr lang="en-US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524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Mentoring</a:t>
            </a:r>
            <a:endParaRPr lang="en-US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pPr>
              <a:buFontTx/>
              <a:buNone/>
            </a:pPr>
            <a:endParaRPr lang="en-US" altLang="en-US" dirty="0" smtClean="0"/>
          </a:p>
          <a:p>
            <a:pPr>
              <a:buFontTx/>
              <a:buNone/>
            </a:pPr>
            <a:r>
              <a:rPr lang="en-US" altLang="en-US" dirty="0" smtClean="0"/>
              <a:t>“</a:t>
            </a:r>
            <a:r>
              <a:rPr lang="en-US" altLang="en-US" dirty="0"/>
              <a:t>Off-line help by one person to another </a:t>
            </a:r>
            <a:r>
              <a:rPr lang="en-US" altLang="en-US" dirty="0" smtClean="0"/>
              <a:t>in making significant</a:t>
            </a:r>
          </a:p>
          <a:p>
            <a:pPr>
              <a:buFontTx/>
              <a:buNone/>
            </a:pPr>
            <a:r>
              <a:rPr lang="en-US" altLang="en-US" dirty="0"/>
              <a:t> </a:t>
            </a:r>
            <a:r>
              <a:rPr lang="en-US" altLang="en-US" dirty="0" smtClean="0"/>
              <a:t> transitions </a:t>
            </a:r>
            <a:r>
              <a:rPr lang="en-US" altLang="en-US" dirty="0"/>
              <a:t>in knowledge, </a:t>
            </a:r>
            <a:r>
              <a:rPr lang="en-US" altLang="en-US" dirty="0" smtClean="0"/>
              <a:t>work </a:t>
            </a:r>
            <a:r>
              <a:rPr lang="en-US" altLang="en-US" dirty="0"/>
              <a:t>or thinking” </a:t>
            </a:r>
          </a:p>
          <a:p>
            <a:pPr>
              <a:buFontTx/>
              <a:buNone/>
            </a:pPr>
            <a:r>
              <a:rPr lang="en-US" altLang="en-US" sz="2800" i="1" dirty="0"/>
              <a:t>			</a:t>
            </a:r>
            <a:r>
              <a:rPr lang="en-US" altLang="en-US" sz="2800" i="1" dirty="0" smtClean="0"/>
              <a:t>			</a:t>
            </a:r>
            <a:r>
              <a:rPr lang="en-US" altLang="en-US" sz="2800" i="1" dirty="0" err="1" smtClean="0"/>
              <a:t>Clutterbuck</a:t>
            </a:r>
            <a:r>
              <a:rPr lang="en-US" altLang="en-US" sz="2800" i="1" dirty="0"/>
              <a:t>, D &amp; </a:t>
            </a:r>
            <a:r>
              <a:rPr lang="en-US" altLang="en-US" sz="2800" i="1" dirty="0" err="1"/>
              <a:t>Megginson</a:t>
            </a:r>
            <a:r>
              <a:rPr lang="en-US" altLang="en-US" sz="2800" i="1" dirty="0"/>
              <a:t>, D, (1999)</a:t>
            </a:r>
          </a:p>
        </p:txBody>
      </p:sp>
    </p:spTree>
    <p:extLst>
      <p:ext uri="{BB962C8B-B14F-4D97-AF65-F5344CB8AC3E}">
        <p14:creationId xmlns:p14="http://schemas.microsoft.com/office/powerpoint/2010/main" val="1418505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Characteristics of Mentoring</a:t>
            </a:r>
            <a:endParaRPr lang="en-US" alt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It is essentially a supportive form of </a:t>
            </a:r>
            <a:r>
              <a:rPr lang="en-US" altLang="en-US" sz="2800" dirty="0" smtClean="0"/>
              <a:t>development </a:t>
            </a: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It focuses on helping an individual manage their career and improve </a:t>
            </a:r>
            <a:r>
              <a:rPr lang="en-US" altLang="en-US" sz="2800" dirty="0" smtClean="0"/>
              <a:t>skills </a:t>
            </a:r>
            <a:endParaRPr lang="en-US" altLang="en-US" sz="2800" dirty="0"/>
          </a:p>
          <a:p>
            <a:pPr>
              <a:lnSpc>
                <a:spcPct val="90000"/>
              </a:lnSpc>
            </a:pPr>
            <a:r>
              <a:rPr lang="en-US" altLang="en-US" sz="2800" dirty="0"/>
              <a:t>Personal issues can be discussed more productively unlike in coaching where the emphasis is on performance at work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Mentoring activities have both </a:t>
            </a:r>
            <a:r>
              <a:rPr lang="en-US" altLang="en-US" sz="2800" dirty="0" err="1"/>
              <a:t>organisational</a:t>
            </a:r>
            <a:r>
              <a:rPr lang="en-US" altLang="en-US" sz="2800" dirty="0"/>
              <a:t> and individual </a:t>
            </a:r>
            <a:r>
              <a:rPr lang="en-US" altLang="en-US" sz="2800" dirty="0" smtClean="0"/>
              <a:t>goals 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870692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coaches and mentors do?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role of a coach in your organisation?</a:t>
            </a:r>
          </a:p>
          <a:p>
            <a:endParaRPr lang="en-GB" dirty="0"/>
          </a:p>
          <a:p>
            <a:r>
              <a:rPr lang="en-GB" dirty="0" smtClean="0"/>
              <a:t>What is the role of a mentor in your organisation?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657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Coaching and mentoring skills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Identify the skills required to:</a:t>
            </a:r>
          </a:p>
          <a:p>
            <a:pPr marL="0" indent="0">
              <a:buNone/>
            </a:pPr>
            <a:r>
              <a:rPr lang="en-GB" dirty="0" smtClean="0"/>
              <a:t>a) coach and </a:t>
            </a:r>
          </a:p>
          <a:p>
            <a:pPr marL="0" indent="0">
              <a:buNone/>
            </a:pPr>
            <a:r>
              <a:rPr lang="en-GB" dirty="0" smtClean="0"/>
              <a:t>b) mentor effectively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9480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 noChangeAspect="1"/>
          </p:cNvGrpSpPr>
          <p:nvPr/>
        </p:nvGrpSpPr>
        <p:grpSpPr bwMode="auto">
          <a:xfrm>
            <a:off x="1458097" y="1196976"/>
            <a:ext cx="9316995" cy="4752975"/>
            <a:chOff x="2445" y="2423"/>
            <a:chExt cx="7150" cy="4320"/>
          </a:xfrm>
        </p:grpSpPr>
        <p:sp>
          <p:nvSpPr>
            <p:cNvPr id="20483" name="AutoShape 3"/>
            <p:cNvSpPr>
              <a:spLocks noChangeAspect="1" noChangeArrowheads="1"/>
            </p:cNvSpPr>
            <p:nvPr/>
          </p:nvSpPr>
          <p:spPr bwMode="auto">
            <a:xfrm>
              <a:off x="2445" y="2423"/>
              <a:ext cx="7150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484" name="Text Box 4"/>
            <p:cNvSpPr txBox="1">
              <a:spLocks noChangeArrowheads="1"/>
            </p:cNvSpPr>
            <p:nvPr/>
          </p:nvSpPr>
          <p:spPr bwMode="auto">
            <a:xfrm>
              <a:off x="6773" y="3436"/>
              <a:ext cx="1620" cy="5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Delegate </a:t>
              </a:r>
            </a:p>
            <a:p>
              <a:pPr algn="ctr"/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20485" name="Line 5"/>
            <p:cNvSpPr>
              <a:spLocks noChangeShapeType="1"/>
            </p:cNvSpPr>
            <p:nvPr/>
          </p:nvSpPr>
          <p:spPr bwMode="auto">
            <a:xfrm flipV="1">
              <a:off x="2770" y="3205"/>
              <a:ext cx="6617" cy="27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486" name="Text Box 6"/>
            <p:cNvSpPr txBox="1">
              <a:spLocks noChangeArrowheads="1"/>
            </p:cNvSpPr>
            <p:nvPr/>
          </p:nvSpPr>
          <p:spPr bwMode="auto">
            <a:xfrm>
              <a:off x="3758" y="4859"/>
              <a:ext cx="838" cy="3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Direct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20487" name="Text Box 7"/>
            <p:cNvSpPr txBox="1">
              <a:spLocks noChangeArrowheads="1"/>
            </p:cNvSpPr>
            <p:nvPr/>
          </p:nvSpPr>
          <p:spPr bwMode="auto">
            <a:xfrm>
              <a:off x="4717" y="4458"/>
              <a:ext cx="1200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Guide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20488" name="Text Box 8"/>
            <p:cNvSpPr txBox="1">
              <a:spLocks noChangeArrowheads="1"/>
            </p:cNvSpPr>
            <p:nvPr/>
          </p:nvSpPr>
          <p:spPr bwMode="auto">
            <a:xfrm>
              <a:off x="5776" y="3984"/>
              <a:ext cx="1309" cy="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Motivate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20489" name="Text Box 9"/>
            <p:cNvSpPr txBox="1">
              <a:spLocks noChangeArrowheads="1"/>
            </p:cNvSpPr>
            <p:nvPr/>
          </p:nvSpPr>
          <p:spPr bwMode="auto">
            <a:xfrm>
              <a:off x="2491" y="5327"/>
              <a:ext cx="1200" cy="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dirty="0">
                  <a:solidFill>
                    <a:srgbClr val="FF0000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Train</a:t>
              </a:r>
              <a:endParaRPr lang="en-US" altLang="en-US" sz="2000" dirty="0">
                <a:solidFill>
                  <a:srgbClr val="FF0000"/>
                </a:solidFill>
              </a:endParaRPr>
            </a:p>
          </p:txBody>
        </p:sp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8393" y="2924"/>
              <a:ext cx="110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GB" altLang="ja-JP" sz="2000" dirty="0">
                  <a:solidFill>
                    <a:srgbClr val="0000FF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Mentor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2671" y="2781"/>
              <a:ext cx="1658" cy="13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b="1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PUSH</a:t>
              </a:r>
            </a:p>
            <a:p>
              <a:pPr algn="ctr"/>
              <a:r>
                <a:rPr lang="en-US" altLang="ja-JP" sz="2000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Solving someone’s problems for them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7862" y="5005"/>
              <a:ext cx="1516" cy="13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algn="ctr"/>
              <a:r>
                <a:rPr lang="en-US" altLang="ja-JP" sz="2000" b="1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PULL</a:t>
              </a:r>
            </a:p>
            <a:p>
              <a:pPr algn="ctr"/>
              <a:r>
                <a:rPr lang="en-US" altLang="ja-JP" sz="2000" dirty="0">
                  <a:solidFill>
                    <a:prstClr val="black"/>
                  </a:solidFill>
                  <a:latin typeface="Times New Roman" panose="02020603050405020304" pitchFamily="18" charset="0"/>
                  <a:ea typeface="MS Mincho" panose="02020609040205080304" pitchFamily="49" charset="-128"/>
                </a:rPr>
                <a:t>Helping someone solve their own problems 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</p:grp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4255600" y="549276"/>
            <a:ext cx="36792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GB" alt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Coaching Continuum</a:t>
            </a:r>
            <a:endParaRPr lang="en-US" altLang="en-US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36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Developmental Mentoring</a:t>
            </a:r>
            <a:endParaRPr lang="en-US" altLang="en-US"/>
          </a:p>
        </p:txBody>
      </p:sp>
      <p:sp>
        <p:nvSpPr>
          <p:cNvPr id="23555" name="Line 3"/>
          <p:cNvSpPr>
            <a:spLocks noChangeShapeType="1"/>
          </p:cNvSpPr>
          <p:nvPr/>
        </p:nvSpPr>
        <p:spPr bwMode="auto">
          <a:xfrm>
            <a:off x="6024562" y="1557339"/>
            <a:ext cx="71437" cy="3914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3556" name="Line 4"/>
          <p:cNvSpPr>
            <a:spLocks noChangeShapeType="1"/>
          </p:cNvSpPr>
          <p:nvPr/>
        </p:nvSpPr>
        <p:spPr bwMode="auto">
          <a:xfrm>
            <a:off x="3667255" y="3386825"/>
            <a:ext cx="48244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2979738" y="1576388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Coaching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7967663" y="1557338"/>
            <a:ext cx="9715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Guiding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2908300" y="5105401"/>
            <a:ext cx="1327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Networking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8103887" y="5105402"/>
            <a:ext cx="1377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Counselling</a:t>
            </a:r>
            <a:endParaRPr lang="en-US" alt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610846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68" decel="100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68" decel="100000"/>
                                        <p:tgtEl>
                                          <p:spTgt spid="235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68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68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917575"/>
          </a:xfrm>
        </p:spPr>
        <p:txBody>
          <a:bodyPr/>
          <a:lstStyle/>
          <a:p>
            <a:r>
              <a:rPr lang="en-GB" altLang="en-US"/>
              <a:t>Developmental Mentoring</a:t>
            </a:r>
            <a:endParaRPr lang="en-US" altLang="en-US"/>
          </a:p>
        </p:txBody>
      </p:sp>
      <p:sp>
        <p:nvSpPr>
          <p:cNvPr id="24579" name="Line 3"/>
          <p:cNvSpPr>
            <a:spLocks noChangeShapeType="1"/>
          </p:cNvSpPr>
          <p:nvPr/>
        </p:nvSpPr>
        <p:spPr bwMode="auto">
          <a:xfrm>
            <a:off x="6024563" y="1844676"/>
            <a:ext cx="0" cy="3627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4580" name="Line 4"/>
          <p:cNvSpPr>
            <a:spLocks noChangeShapeType="1"/>
          </p:cNvSpPr>
          <p:nvPr/>
        </p:nvSpPr>
        <p:spPr bwMode="auto">
          <a:xfrm>
            <a:off x="3440583" y="3716336"/>
            <a:ext cx="4373092" cy="9311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2997200" y="1844676"/>
            <a:ext cx="1149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Coaching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7967663" y="1773238"/>
            <a:ext cx="9715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Guiding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2908300" y="5105401"/>
            <a:ext cx="1327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Networking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8113714" y="5105401"/>
            <a:ext cx="1377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>
                <a:solidFill>
                  <a:prstClr val="black"/>
                </a:solidFill>
              </a:rPr>
              <a:t>Counselling</a:t>
            </a:r>
            <a:endParaRPr lang="en-US" altLang="en-US" dirty="0">
              <a:solidFill>
                <a:prstClr val="black"/>
              </a:solidFill>
            </a:endParaRPr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 flipV="1">
            <a:off x="3440583" y="1844676"/>
            <a:ext cx="2583977" cy="189028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4586" name="Line 10"/>
          <p:cNvSpPr>
            <a:spLocks noChangeShapeType="1"/>
          </p:cNvSpPr>
          <p:nvPr/>
        </p:nvSpPr>
        <p:spPr bwMode="auto">
          <a:xfrm>
            <a:off x="3440584" y="3716337"/>
            <a:ext cx="2572863" cy="43338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4587" name="Line 11"/>
          <p:cNvSpPr>
            <a:spLocks noChangeShapeType="1"/>
          </p:cNvSpPr>
          <p:nvPr/>
        </p:nvSpPr>
        <p:spPr bwMode="auto">
          <a:xfrm flipV="1">
            <a:off x="6024562" y="3716338"/>
            <a:ext cx="1789113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>
            <a:off x="6024566" y="1871531"/>
            <a:ext cx="1800225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372023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68" decel="100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68" decel="100000"/>
                                        <p:tgtEl>
                                          <p:spTgt spid="2457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68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68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Developmental Mentoring</a:t>
            </a:r>
            <a:endParaRPr lang="en-US" altLang="en-US"/>
          </a:p>
        </p:txBody>
      </p:sp>
      <p:sp>
        <p:nvSpPr>
          <p:cNvPr id="25603" name="Line 3"/>
          <p:cNvSpPr>
            <a:spLocks noChangeShapeType="1"/>
          </p:cNvSpPr>
          <p:nvPr/>
        </p:nvSpPr>
        <p:spPr bwMode="auto">
          <a:xfrm>
            <a:off x="6024562" y="1845276"/>
            <a:ext cx="2" cy="378940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5604" name="Line 4"/>
          <p:cNvSpPr>
            <a:spLocks noChangeShapeType="1"/>
          </p:cNvSpPr>
          <p:nvPr/>
        </p:nvSpPr>
        <p:spPr bwMode="auto">
          <a:xfrm>
            <a:off x="3534032" y="3402223"/>
            <a:ext cx="5741772" cy="1142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2979738" y="1576388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prstClr val="black"/>
                </a:solidFill>
              </a:rPr>
              <a:t>Coaching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7967663" y="1557338"/>
            <a:ext cx="9715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prstClr val="black"/>
                </a:solidFill>
              </a:rPr>
              <a:t>Guiding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908300" y="5105401"/>
            <a:ext cx="1327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prstClr val="black"/>
                </a:solidFill>
              </a:rPr>
              <a:t>Networking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8112125" y="5157788"/>
            <a:ext cx="1377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>
                <a:solidFill>
                  <a:prstClr val="black"/>
                </a:solidFill>
              </a:rPr>
              <a:t>Counselling</a:t>
            </a:r>
            <a:endParaRPr lang="en-US" altLang="en-US">
              <a:solidFill>
                <a:prstClr val="black"/>
              </a:solidFill>
            </a:endParaRPr>
          </a:p>
        </p:txBody>
      </p:sp>
      <p:sp>
        <p:nvSpPr>
          <p:cNvPr id="25609" name="Line 9"/>
          <p:cNvSpPr>
            <a:spLocks noChangeShapeType="1"/>
          </p:cNvSpPr>
          <p:nvPr/>
        </p:nvSpPr>
        <p:spPr bwMode="auto">
          <a:xfrm flipV="1">
            <a:off x="3534034" y="2370738"/>
            <a:ext cx="2490518" cy="103148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5610" name="Line 10"/>
          <p:cNvSpPr>
            <a:spLocks noChangeShapeType="1"/>
          </p:cNvSpPr>
          <p:nvPr/>
        </p:nvSpPr>
        <p:spPr bwMode="auto">
          <a:xfrm>
            <a:off x="6024551" y="2370736"/>
            <a:ext cx="3251253" cy="103148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5611" name="Line 11"/>
          <p:cNvSpPr>
            <a:spLocks noChangeShapeType="1"/>
          </p:cNvSpPr>
          <p:nvPr/>
        </p:nvSpPr>
        <p:spPr bwMode="auto">
          <a:xfrm flipH="1">
            <a:off x="6024554" y="3402223"/>
            <a:ext cx="3251250" cy="204039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 flipH="1" flipV="1">
            <a:off x="3534032" y="3413654"/>
            <a:ext cx="2490519" cy="202895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930814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68" decel="100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68" decel="100000"/>
                                        <p:tgtEl>
                                          <p:spTgt spid="2560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68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68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6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Eric </a:t>
            </a:r>
            <a:r>
              <a:rPr lang="en-US" dirty="0" err="1"/>
              <a:t>Parsloe</a:t>
            </a:r>
            <a:r>
              <a:rPr lang="en-US" dirty="0"/>
              <a:t>, </a:t>
            </a:r>
            <a:r>
              <a:rPr lang="en-US" i="1" dirty="0"/>
              <a:t>The Manager as Coach and Mentor</a:t>
            </a:r>
            <a:r>
              <a:rPr lang="en-US" dirty="0"/>
              <a:t> (1999) page </a:t>
            </a:r>
            <a:r>
              <a:rPr lang="en-US" dirty="0" smtClean="0"/>
              <a:t>8</a:t>
            </a:r>
          </a:p>
          <a:p>
            <a:r>
              <a:rPr lang="en-US" dirty="0" err="1"/>
              <a:t>Clutterbuck</a:t>
            </a:r>
            <a:r>
              <a:rPr lang="en-US" dirty="0"/>
              <a:t>, D &amp; </a:t>
            </a:r>
            <a:r>
              <a:rPr lang="en-US" dirty="0" err="1"/>
              <a:t>Megginson</a:t>
            </a:r>
            <a:r>
              <a:rPr lang="en-US" dirty="0"/>
              <a:t>, D, </a:t>
            </a:r>
            <a:r>
              <a:rPr lang="en-US" i="1" dirty="0"/>
              <a:t>Mentoring Executives and Directors</a:t>
            </a:r>
            <a:r>
              <a:rPr lang="en-US" dirty="0"/>
              <a:t> (1999) page </a:t>
            </a:r>
            <a:r>
              <a:rPr lang="en-US" dirty="0" smtClean="0"/>
              <a:t>3</a:t>
            </a:r>
          </a:p>
          <a:p>
            <a:r>
              <a:rPr lang="en-GB" dirty="0"/>
              <a:t>Downey, M. (2003) </a:t>
            </a:r>
            <a:r>
              <a:rPr lang="en-GB" i="1" dirty="0"/>
              <a:t>Effective Coaching: lessons from the coach’s coach. </a:t>
            </a:r>
            <a:r>
              <a:rPr lang="en-GB" dirty="0"/>
              <a:t>Andover: Cengage Learning.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3032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315</Words>
  <Application>Microsoft Office PowerPoint</Application>
  <PresentationFormat>Widescreen</PresentationFormat>
  <Paragraphs>72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MS Mincho</vt:lpstr>
      <vt:lpstr>Arial</vt:lpstr>
      <vt:lpstr>Calibri</vt:lpstr>
      <vt:lpstr>Myriad Pro</vt:lpstr>
      <vt:lpstr>Times New Roman</vt:lpstr>
      <vt:lpstr>Wingdings</vt:lpstr>
      <vt:lpstr>20140311PresentationUWTSDTemplate</vt:lpstr>
      <vt:lpstr>The Difference Between  Mentoring and Coaching </vt:lpstr>
      <vt:lpstr>Standard/traditional definitions</vt:lpstr>
      <vt:lpstr>Definitions (cont.)</vt:lpstr>
      <vt:lpstr>More definitions of coaching:</vt:lpstr>
      <vt:lpstr>Characteristics of Coaching</vt:lpstr>
      <vt:lpstr>Mentoring</vt:lpstr>
      <vt:lpstr>Characteristics of Mentoring</vt:lpstr>
      <vt:lpstr>What do coaches and mentors do?</vt:lpstr>
      <vt:lpstr>Coaching and mentoring skills</vt:lpstr>
      <vt:lpstr>PowerPoint Presentation</vt:lpstr>
      <vt:lpstr>Developmental Mentoring</vt:lpstr>
      <vt:lpstr>Developmental Mentoring</vt:lpstr>
      <vt:lpstr>Developmental Mentoring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Difference Between  Mentoring and Coaching </dc:title>
  <dc:creator>Mair O'connor</dc:creator>
  <cp:lastModifiedBy>Mair O'connor</cp:lastModifiedBy>
  <cp:revision>2</cp:revision>
  <cp:lastPrinted>2018-04-06T14:08:33Z</cp:lastPrinted>
  <dcterms:created xsi:type="dcterms:W3CDTF">2017-01-18T14:59:25Z</dcterms:created>
  <dcterms:modified xsi:type="dcterms:W3CDTF">2018-04-06T14:09:00Z</dcterms:modified>
</cp:coreProperties>
</file>