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7" r:id="rId4"/>
    <p:sldId id="257" r:id="rId5"/>
    <p:sldId id="258" r:id="rId6"/>
    <p:sldId id="259" r:id="rId7"/>
    <p:sldId id="261" r:id="rId8"/>
    <p:sldId id="262" r:id="rId9"/>
    <p:sldId id="268" r:id="rId10"/>
    <p:sldId id="266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5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7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883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7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43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159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83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57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652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69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07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649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67C1E-63E7-4371-9869-41986E4CD15A}" type="datetimeFigureOut">
              <a:rPr lang="en-GB" smtClean="0"/>
              <a:t>10/03/2024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269FA-9366-423F-9B2D-E6BBC35C85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799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wTDPu2TE6k%20ipa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ternationalphoneticalphabet.org/ipa-sounds/ipa-chart-with-sound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ndkFvXu1pC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HPEN7007: Language Variation and Change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4743" y="1465943"/>
            <a:ext cx="10599057" cy="5153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Wk</a:t>
            </a:r>
            <a:r>
              <a:rPr lang="en-GB" dirty="0"/>
              <a:t> 5: Sociolinguistics (Paul Wright)</a:t>
            </a:r>
          </a:p>
          <a:p>
            <a:pPr marL="0" indent="0">
              <a:buNone/>
            </a:pPr>
            <a:r>
              <a:rPr lang="en-GB" dirty="0"/>
              <a:t>[Easter]</a:t>
            </a:r>
          </a:p>
          <a:p>
            <a:pPr marL="0" indent="0">
              <a:buNone/>
            </a:pPr>
            <a:r>
              <a:rPr lang="en-GB" dirty="0"/>
              <a:t>Wk6: Social Class (Paul Wright)</a:t>
            </a:r>
          </a:p>
          <a:p>
            <a:pPr marL="0" indent="0">
              <a:buNone/>
            </a:pPr>
            <a:r>
              <a:rPr lang="en-GB" dirty="0" err="1"/>
              <a:t>Wk</a:t>
            </a:r>
            <a:r>
              <a:rPr lang="en-GB" dirty="0"/>
              <a:t> 7: Dialectal mapping (Paul Wright)</a:t>
            </a:r>
          </a:p>
          <a:p>
            <a:pPr marL="0" indent="0">
              <a:buNone/>
            </a:pPr>
            <a:r>
              <a:rPr lang="en-GB" dirty="0"/>
              <a:t>Wk8: Language and Gender (Paul Wright)</a:t>
            </a:r>
          </a:p>
          <a:p>
            <a:pPr marL="0" indent="0">
              <a:buNone/>
            </a:pPr>
            <a:r>
              <a:rPr lang="en-GB" dirty="0"/>
              <a:t>Wk9: Language Birth, Death and Language Planning (Paul </a:t>
            </a:r>
            <a:r>
              <a:rPr lang="en-GB"/>
              <a:t>Wrigh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800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300898" y="602734"/>
            <a:ext cx="8135369" cy="744819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POLICEMAN </a:t>
            </a:r>
          </a:p>
          <a:p>
            <a:r>
              <a:rPr lang="en-GB" sz="6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GARAGE</a:t>
            </a:r>
          </a:p>
          <a:p>
            <a:r>
              <a:rPr lang="en-GB" sz="6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ASTRONOMY</a:t>
            </a:r>
          </a:p>
          <a:p>
            <a:r>
              <a:rPr lang="en-GB" sz="6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POOR</a:t>
            </a:r>
            <a:endParaRPr lang="en-GB" sz="6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6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FOOTBALL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4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4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effectLst/>
                <a:hlinkClick r:id="rId2"/>
              </a:rPr>
              <a:t>https://www.youtube.com/watch?v=JwTDPu2TE6k </a:t>
            </a:r>
            <a:r>
              <a:rPr lang="en-GB" sz="2800" dirty="0" err="1">
                <a:effectLst/>
                <a:hlinkClick r:id="rId2"/>
              </a:rPr>
              <a:t>ipa</a:t>
            </a:r>
            <a:endParaRPr lang="en-GB" sz="2800" dirty="0">
              <a:effectLst/>
            </a:endParaRP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01713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IPA Chart With Sounds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https://www.internationalphoneticalphabet.org/ipa-sounds/ipa-chart-with-sounds/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81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74171" y="203200"/>
            <a:ext cx="8969829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/>
              <a:t>Sociolinguistics (v historical linguistics): concerned with the social aspects of language.</a:t>
            </a:r>
          </a:p>
          <a:p>
            <a:endParaRPr lang="en-GB" sz="2600" dirty="0"/>
          </a:p>
          <a:p>
            <a:r>
              <a:rPr lang="en-GB" sz="2600" dirty="0"/>
              <a:t>Focus upon </a:t>
            </a:r>
            <a:r>
              <a:rPr lang="en-GB" sz="2600" b="1" dirty="0"/>
              <a:t>Speech Communities </a:t>
            </a:r>
            <a:r>
              <a:rPr lang="en-GB" sz="2600" dirty="0"/>
              <a:t>and their Speech variety (Sociolinguistic variables):</a:t>
            </a:r>
          </a:p>
          <a:p>
            <a:endParaRPr lang="en-GB" sz="2600" dirty="0"/>
          </a:p>
          <a:p>
            <a:r>
              <a:rPr lang="en-GB" sz="2600" dirty="0"/>
              <a:t>1)	Standard English [PM will focus on this]</a:t>
            </a:r>
          </a:p>
          <a:p>
            <a:r>
              <a:rPr lang="en-GB" sz="2600" dirty="0"/>
              <a:t>2)	Sociolects – social speech varieties </a:t>
            </a:r>
          </a:p>
          <a:p>
            <a:r>
              <a:rPr lang="en-GB" sz="2600" dirty="0"/>
              <a:t>3)	Regional varieties (dialects – the focus on the next two 	Monday sessions) </a:t>
            </a:r>
          </a:p>
          <a:p>
            <a:r>
              <a:rPr lang="en-GB" sz="2600" dirty="0"/>
              <a:t>4)	Functional varieties or registers – casual, formal, technical</a:t>
            </a:r>
          </a:p>
        </p:txBody>
      </p:sp>
    </p:spTree>
    <p:extLst>
      <p:ext uri="{BB962C8B-B14F-4D97-AF65-F5344CB8AC3E}">
        <p14:creationId xmlns:p14="http://schemas.microsoft.com/office/powerpoint/2010/main" val="3277511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62399" y="1000136"/>
            <a:ext cx="6096000" cy="26886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Stratification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Socio-economic status (SES) v.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ocial network analysis (SNA) v.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rincipal components analysis (PCA) </a:t>
            </a:r>
          </a:p>
        </p:txBody>
      </p:sp>
    </p:spTree>
    <p:extLst>
      <p:ext uri="{BB962C8B-B14F-4D97-AF65-F5344CB8AC3E}">
        <p14:creationId xmlns:p14="http://schemas.microsoft.com/office/powerpoint/2010/main" val="451008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124" y="1825626"/>
            <a:ext cx="9133106" cy="424134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7618"/>
          </a:xfrm>
        </p:spPr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Socio-economic status: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262744"/>
            <a:ext cx="10515600" cy="491421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661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networks: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Lesley Milroy's study of social networks in Belfast used five social variables, which together generated a strength scale for each member of the network: </a:t>
            </a:r>
          </a:p>
          <a:p>
            <a:pPr marL="0" indent="0">
              <a:buNone/>
            </a:pPr>
            <a:r>
              <a:rPr lang="en-GB" dirty="0"/>
              <a:t>(1) Membership of a high-density, territorially limited group.</a:t>
            </a:r>
          </a:p>
          <a:p>
            <a:pPr marL="0" indent="0">
              <a:buNone/>
            </a:pPr>
            <a:r>
              <a:rPr lang="en-GB" dirty="0"/>
              <a:t>2) Substantial kinship ties in the neighbourhood (more than one household, in addition to his own nuclear family).</a:t>
            </a:r>
          </a:p>
          <a:p>
            <a:pPr marL="0" indent="0">
              <a:buNone/>
            </a:pPr>
            <a:r>
              <a:rPr lang="en-GB" dirty="0"/>
              <a:t>(3) Same workplace as at least two others from the same area.</a:t>
            </a:r>
          </a:p>
          <a:p>
            <a:pPr marL="0" indent="0">
              <a:buNone/>
            </a:pPr>
            <a:r>
              <a:rPr lang="en-GB" dirty="0"/>
              <a:t>(4) Same workplace as at least two others of the same sex from the area.</a:t>
            </a:r>
          </a:p>
          <a:p>
            <a:pPr marL="0" indent="0">
              <a:buNone/>
            </a:pPr>
            <a:r>
              <a:rPr lang="en-GB" dirty="0"/>
              <a:t>(5) Voluntary association with work mates in leisure hours.</a:t>
            </a:r>
          </a:p>
          <a:p>
            <a:pPr marL="0" indent="0">
              <a:buNone/>
            </a:pPr>
            <a:r>
              <a:rPr lang="en-GB" dirty="0"/>
              <a:t>(Milroy, L. </a:t>
            </a:r>
            <a:r>
              <a:rPr lang="en-GB" i="1" dirty="0"/>
              <a:t>Language and Social Networks </a:t>
            </a:r>
            <a:r>
              <a:rPr lang="en-GB" dirty="0"/>
              <a:t>(Oxford: Blackwell, 1980) in library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213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Labov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Martha’s Vineyard</a:t>
            </a: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speech community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defined not by the presence or absence of particular language features but by an attitude to these features.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Dynamic synchrony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‘[T]he process of sound change is not an autonomous movement within the confines of a linguistic system but rather a … response to many aspects of human behaviour’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‘Relatively small numbers are needed … if </a:t>
            </a:r>
            <a:r>
              <a:rPr lang="en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bias of selection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eliminated’</a:t>
            </a:r>
          </a:p>
        </p:txBody>
      </p:sp>
    </p:spTree>
    <p:extLst>
      <p:ext uri="{BB962C8B-B14F-4D97-AF65-F5344CB8AC3E}">
        <p14:creationId xmlns:p14="http://schemas.microsoft.com/office/powerpoint/2010/main" val="1457062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Martha’s Vineyard: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aw centralisation </a:t>
            </a:r>
          </a:p>
          <a:p>
            <a:pPr marL="0" indent="0">
              <a:buNone/>
            </a:pPr>
            <a:r>
              <a:rPr lang="en-GB" dirty="0"/>
              <a:t>M</a:t>
            </a:r>
            <a:r>
              <a:rPr lang="en-GB" u="sng" dirty="0"/>
              <a:t>ou</a:t>
            </a:r>
            <a:r>
              <a:rPr lang="en-GB" dirty="0"/>
              <a:t>se </a:t>
            </a:r>
          </a:p>
          <a:p>
            <a:pPr marL="0" indent="0">
              <a:buNone/>
            </a:pPr>
            <a:r>
              <a:rPr lang="en-GB" dirty="0"/>
              <a:t>au—&gt; </a:t>
            </a:r>
            <a:r>
              <a:rPr lang="en-GB" dirty="0" err="1"/>
              <a:t>əu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accorded a social value marking islanders out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793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Middeslborough</a:t>
            </a:r>
            <a:r>
              <a:rPr lang="en-GB" dirty="0"/>
              <a:t> 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https://youtu.be/ndkFvXu1pCE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883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Labov’s</a:t>
            </a:r>
            <a:r>
              <a:rPr lang="en-GB" dirty="0"/>
              <a:t> five questions: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1. What are the causes of linguistic change and origination?</a:t>
            </a:r>
          </a:p>
          <a:p>
            <a:pPr marL="0" indent="0">
              <a:buNone/>
            </a:pPr>
            <a:r>
              <a:rPr lang="en-GB" sz="3600" dirty="0"/>
              <a:t>2. What are the mechanism by which change occurs and proceeds?</a:t>
            </a:r>
          </a:p>
          <a:p>
            <a:pPr marL="0" indent="0">
              <a:buNone/>
            </a:pPr>
            <a:r>
              <a:rPr lang="en-GB" sz="3600" dirty="0"/>
              <a:t>3. </a:t>
            </a:r>
            <a:r>
              <a:rPr lang="en-GB" sz="3600"/>
              <a:t>Is there </a:t>
            </a:r>
            <a:r>
              <a:rPr lang="en-GB" sz="3600" dirty="0"/>
              <a:t>an adaptive function in language evolution?</a:t>
            </a:r>
          </a:p>
          <a:p>
            <a:pPr marL="0" indent="0">
              <a:buNone/>
            </a:pPr>
            <a:r>
              <a:rPr lang="en-GB" sz="3600" dirty="0"/>
              <a:t>4. Is there an overall direction to language change? </a:t>
            </a:r>
          </a:p>
          <a:p>
            <a:pPr marL="0" indent="0">
              <a:buNone/>
            </a:pPr>
            <a:r>
              <a:rPr lang="en-GB" sz="3600" dirty="0"/>
              <a:t>5. What are the universal constraints on language change?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512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analysis: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1.	</a:t>
            </a:r>
            <a:r>
              <a:rPr lang="en-GB" sz="3600" dirty="0"/>
              <a:t>The transition problem</a:t>
            </a:r>
          </a:p>
          <a:p>
            <a:pPr marL="0" indent="0">
              <a:buNone/>
            </a:pPr>
            <a:r>
              <a:rPr lang="en-GB" sz="3600" dirty="0"/>
              <a:t>2.	The embedding problem (always entails extra 	linguistic factors)</a:t>
            </a:r>
          </a:p>
          <a:p>
            <a:pPr marL="0" indent="0">
              <a:buNone/>
            </a:pPr>
            <a:r>
              <a:rPr lang="en-GB" sz="3600" dirty="0"/>
              <a:t>3.	The evaluation: how and what to measure in 	participants responses and attitudes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955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Labov</a:t>
            </a:r>
            <a:r>
              <a:rPr lang="en-GB" dirty="0"/>
              <a:t>, W. </a:t>
            </a:r>
            <a:r>
              <a:rPr lang="en-GB" i="1" dirty="0"/>
              <a:t>Principles of Linguistic Change </a:t>
            </a:r>
            <a:r>
              <a:rPr lang="en-GB" dirty="0"/>
              <a:t>(Oxford: Blackwell, 1994)</a:t>
            </a:r>
          </a:p>
          <a:p>
            <a:pPr marL="0" indent="0">
              <a:buNone/>
            </a:pPr>
            <a:r>
              <a:rPr lang="en-GB" dirty="0"/>
              <a:t>Milroy, L. </a:t>
            </a:r>
            <a:r>
              <a:rPr lang="en-GB" i="1" dirty="0"/>
              <a:t>Language and Social Networks </a:t>
            </a:r>
            <a:r>
              <a:rPr lang="en-GB" dirty="0"/>
              <a:t>(Oxford: Blackwell, 1980) </a:t>
            </a:r>
          </a:p>
          <a:p>
            <a:pPr marL="0" indent="0">
              <a:buNone/>
            </a:pPr>
            <a:r>
              <a:rPr lang="en-GB" dirty="0" err="1"/>
              <a:t>Meyerhoff</a:t>
            </a:r>
            <a:r>
              <a:rPr lang="en-GB" dirty="0"/>
              <a:t>, M. </a:t>
            </a:r>
            <a:r>
              <a:rPr lang="en-GB" i="1" dirty="0"/>
              <a:t>Introducing Sociolinguistics</a:t>
            </a:r>
            <a:r>
              <a:rPr lang="en-GB" dirty="0"/>
              <a:t> (London: Routledge, 2006) also available on line </a:t>
            </a:r>
          </a:p>
          <a:p>
            <a:pPr marL="0" indent="0">
              <a:buNone/>
            </a:pPr>
            <a:r>
              <a:rPr lang="en-GB" dirty="0" err="1"/>
              <a:t>Trudgill</a:t>
            </a:r>
            <a:r>
              <a:rPr lang="en-GB" dirty="0"/>
              <a:t>, P. </a:t>
            </a:r>
            <a:r>
              <a:rPr lang="en-GB" i="1" dirty="0"/>
              <a:t>Sociolinguistics</a:t>
            </a:r>
            <a:r>
              <a:rPr lang="en-GB" dirty="0"/>
              <a:t> (</a:t>
            </a:r>
            <a:r>
              <a:rPr lang="en-GB" dirty="0" err="1"/>
              <a:t>Harmondsworth</a:t>
            </a:r>
            <a:r>
              <a:rPr lang="en-GB" dirty="0"/>
              <a:t>: Penguin, 1974)</a:t>
            </a:r>
          </a:p>
          <a:p>
            <a:pPr marL="0" indent="0">
              <a:buNone/>
            </a:pPr>
            <a:r>
              <a:rPr lang="en-GB" dirty="0"/>
              <a:t>Journal:</a:t>
            </a:r>
          </a:p>
          <a:p>
            <a:pPr marL="0" indent="0">
              <a:buNone/>
            </a:pPr>
            <a:r>
              <a:rPr lang="en-GB" i="1" dirty="0"/>
              <a:t>Language Variation and Change</a:t>
            </a:r>
            <a:r>
              <a:rPr lang="en-GB" dirty="0"/>
              <a:t> (Cambridge: CUP) available through library online</a:t>
            </a:r>
          </a:p>
        </p:txBody>
      </p:sp>
    </p:spTree>
    <p:extLst>
      <p:ext uri="{BB962C8B-B14F-4D97-AF65-F5344CB8AC3E}">
        <p14:creationId xmlns:p14="http://schemas.microsoft.com/office/powerpoint/2010/main" val="262797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602</Words>
  <Application>Microsoft Office PowerPoint</Application>
  <PresentationFormat>Widescreen</PresentationFormat>
  <Paragraphs>69</Paragraphs>
  <Slides>13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HPEN7007: Language Variation and Change </vt:lpstr>
      <vt:lpstr>PowerPoint Presentation</vt:lpstr>
      <vt:lpstr>IPA Chart With Sounds</vt:lpstr>
      <vt:lpstr>PowerPoint Presentation</vt:lpstr>
      <vt:lpstr>PowerPoint Presentation</vt:lpstr>
      <vt:lpstr>Socio-economic status:</vt:lpstr>
      <vt:lpstr>Social networks:</vt:lpstr>
      <vt:lpstr>Labov and Martha’s Vineyard </vt:lpstr>
      <vt:lpstr>Martha’s Vineyard: </vt:lpstr>
      <vt:lpstr>Middeslborough man</vt:lpstr>
      <vt:lpstr>Labov’s five questions:</vt:lpstr>
      <vt:lpstr>Stages in analysis:</vt:lpstr>
      <vt:lpstr>Bibliography: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HPEN7007: Language Variation and Change </dc:title>
  <dc:creator>Paul Wright</dc:creator>
  <cp:lastModifiedBy>Paul Wright</cp:lastModifiedBy>
  <cp:revision>19</cp:revision>
  <dcterms:created xsi:type="dcterms:W3CDTF">2020-02-10T08:49:32Z</dcterms:created>
  <dcterms:modified xsi:type="dcterms:W3CDTF">2024-03-10T17:14:50Z</dcterms:modified>
</cp:coreProperties>
</file>