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2" r:id="rId1"/>
  </p:sldMasterIdLst>
  <p:notesMasterIdLst>
    <p:notesMasterId r:id="rId18"/>
  </p:notesMasterIdLst>
  <p:handoutMasterIdLst>
    <p:handoutMasterId r:id="rId19"/>
  </p:handoutMasterIdLst>
  <p:sldIdLst>
    <p:sldId id="256" r:id="rId2"/>
    <p:sldId id="258" r:id="rId3"/>
    <p:sldId id="285" r:id="rId4"/>
    <p:sldId id="260" r:id="rId5"/>
    <p:sldId id="261" r:id="rId6"/>
    <p:sldId id="262" r:id="rId7"/>
    <p:sldId id="263" r:id="rId8"/>
    <p:sldId id="264" r:id="rId9"/>
    <p:sldId id="286" r:id="rId10"/>
    <p:sldId id="287" r:id="rId11"/>
    <p:sldId id="290" r:id="rId12"/>
    <p:sldId id="288" r:id="rId13"/>
    <p:sldId id="291" r:id="rId14"/>
    <p:sldId id="273" r:id="rId15"/>
    <p:sldId id="274" r:id="rId16"/>
    <p:sldId id="289" r:id="rId17"/>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Verdana" pitchFamily="34" charset="0"/>
        <a:ea typeface="+mn-ea"/>
        <a:cs typeface="Arial" charset="0"/>
      </a:defRPr>
    </a:lvl1pPr>
    <a:lvl2pPr marL="457200" algn="l" rtl="0" fontAlgn="base">
      <a:spcBef>
        <a:spcPct val="0"/>
      </a:spcBef>
      <a:spcAft>
        <a:spcPct val="0"/>
      </a:spcAft>
      <a:defRPr kern="1200">
        <a:solidFill>
          <a:schemeClr val="tx1"/>
        </a:solidFill>
        <a:latin typeface="Verdana" pitchFamily="34" charset="0"/>
        <a:ea typeface="+mn-ea"/>
        <a:cs typeface="Arial" charset="0"/>
      </a:defRPr>
    </a:lvl2pPr>
    <a:lvl3pPr marL="914400" algn="l" rtl="0" fontAlgn="base">
      <a:spcBef>
        <a:spcPct val="0"/>
      </a:spcBef>
      <a:spcAft>
        <a:spcPct val="0"/>
      </a:spcAft>
      <a:defRPr kern="1200">
        <a:solidFill>
          <a:schemeClr val="tx1"/>
        </a:solidFill>
        <a:latin typeface="Verdana" pitchFamily="34" charset="0"/>
        <a:ea typeface="+mn-ea"/>
        <a:cs typeface="Arial" charset="0"/>
      </a:defRPr>
    </a:lvl3pPr>
    <a:lvl4pPr marL="1371600" algn="l" rtl="0" fontAlgn="base">
      <a:spcBef>
        <a:spcPct val="0"/>
      </a:spcBef>
      <a:spcAft>
        <a:spcPct val="0"/>
      </a:spcAft>
      <a:defRPr kern="1200">
        <a:solidFill>
          <a:schemeClr val="tx1"/>
        </a:solidFill>
        <a:latin typeface="Verdana" pitchFamily="34" charset="0"/>
        <a:ea typeface="+mn-ea"/>
        <a:cs typeface="Arial" charset="0"/>
      </a:defRPr>
    </a:lvl4pPr>
    <a:lvl5pPr marL="1828800" algn="l" rtl="0" fontAlgn="base">
      <a:spcBef>
        <a:spcPct val="0"/>
      </a:spcBef>
      <a:spcAft>
        <a:spcPct val="0"/>
      </a:spcAft>
      <a:defRPr kern="1200">
        <a:solidFill>
          <a:schemeClr val="tx1"/>
        </a:solidFill>
        <a:latin typeface="Verdana" pitchFamily="34" charset="0"/>
        <a:ea typeface="+mn-ea"/>
        <a:cs typeface="Arial" charset="0"/>
      </a:defRPr>
    </a:lvl5pPr>
    <a:lvl6pPr marL="2286000" algn="l" defTabSz="914400" rtl="0" eaLnBrk="1" latinLnBrk="0" hangingPunct="1">
      <a:defRPr kern="1200">
        <a:solidFill>
          <a:schemeClr val="tx1"/>
        </a:solidFill>
        <a:latin typeface="Verdana" pitchFamily="34" charset="0"/>
        <a:ea typeface="+mn-ea"/>
        <a:cs typeface="Arial" charset="0"/>
      </a:defRPr>
    </a:lvl6pPr>
    <a:lvl7pPr marL="2743200" algn="l" defTabSz="914400" rtl="0" eaLnBrk="1" latinLnBrk="0" hangingPunct="1">
      <a:defRPr kern="1200">
        <a:solidFill>
          <a:schemeClr val="tx1"/>
        </a:solidFill>
        <a:latin typeface="Verdana" pitchFamily="34" charset="0"/>
        <a:ea typeface="+mn-ea"/>
        <a:cs typeface="Arial" charset="0"/>
      </a:defRPr>
    </a:lvl7pPr>
    <a:lvl8pPr marL="3200400" algn="l" defTabSz="914400" rtl="0" eaLnBrk="1" latinLnBrk="0" hangingPunct="1">
      <a:defRPr kern="1200">
        <a:solidFill>
          <a:schemeClr val="tx1"/>
        </a:solidFill>
        <a:latin typeface="Verdana" pitchFamily="34" charset="0"/>
        <a:ea typeface="+mn-ea"/>
        <a:cs typeface="Arial" charset="0"/>
      </a:defRPr>
    </a:lvl8pPr>
    <a:lvl9pPr marL="3657600" algn="l" defTabSz="914400" rtl="0" eaLnBrk="1" latinLnBrk="0" hangingPunct="1">
      <a:defRPr kern="1200">
        <a:solidFill>
          <a:schemeClr val="tx1"/>
        </a:solidFill>
        <a:latin typeface="Verdan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67910" autoAdjust="0"/>
  </p:normalViewPr>
  <p:slideViewPr>
    <p:cSldViewPr>
      <p:cViewPr varScale="1">
        <p:scale>
          <a:sx n="56" d="100"/>
          <a:sy n="56" d="100"/>
        </p:scale>
        <p:origin x="-922" y="-72"/>
      </p:cViewPr>
      <p:guideLst>
        <p:guide orient="horz" pos="2160"/>
        <p:guide pos="2880"/>
      </p:guideLst>
    </p:cSldViewPr>
  </p:slideViewPr>
  <p:outlineViewPr>
    <p:cViewPr>
      <p:scale>
        <a:sx n="33" d="100"/>
        <a:sy n="33" d="100"/>
      </p:scale>
      <p:origin x="0" y="7908"/>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130" name="Rectangle 2"/>
          <p:cNvSpPr>
            <a:spLocks noGrp="1" noChangeArrowheads="1"/>
          </p:cNvSpPr>
          <p:nvPr>
            <p:ph type="hdr" sz="quarter"/>
          </p:nvPr>
        </p:nvSpPr>
        <p:spPr bwMode="auto">
          <a:xfrm>
            <a:off x="0"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48131" name="Rectangle 3"/>
          <p:cNvSpPr>
            <a:spLocks noGrp="1" noChangeArrowheads="1"/>
          </p:cNvSpPr>
          <p:nvPr>
            <p:ph type="dt" sz="quarter" idx="1"/>
          </p:nvPr>
        </p:nvSpPr>
        <p:spPr bwMode="auto">
          <a:xfrm>
            <a:off x="3851098"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Arial" charset="0"/>
              </a:defRPr>
            </a:lvl1pPr>
          </a:lstStyle>
          <a:p>
            <a:pPr>
              <a:defRPr/>
            </a:pPr>
            <a:fld id="{9C3EBD9B-F57C-44D8-B6E0-C23E67661D91}" type="datetimeFigureOut">
              <a:rPr lang="en-GB"/>
              <a:pPr>
                <a:defRPr/>
              </a:pPr>
              <a:t>04/01/2011</a:t>
            </a:fld>
            <a:endParaRPr lang="en-GB" dirty="0"/>
          </a:p>
        </p:txBody>
      </p:sp>
      <p:sp>
        <p:nvSpPr>
          <p:cNvPr id="48132" name="Rectangle 4"/>
          <p:cNvSpPr>
            <a:spLocks noGrp="1" noChangeArrowheads="1"/>
          </p:cNvSpPr>
          <p:nvPr>
            <p:ph type="ftr" sz="quarter" idx="2"/>
          </p:nvPr>
        </p:nvSpPr>
        <p:spPr bwMode="auto">
          <a:xfrm>
            <a:off x="0"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48133" name="Rectangle 5"/>
          <p:cNvSpPr>
            <a:spLocks noGrp="1" noChangeArrowheads="1"/>
          </p:cNvSpPr>
          <p:nvPr>
            <p:ph type="sldNum" sz="quarter" idx="3"/>
          </p:nvPr>
        </p:nvSpPr>
        <p:spPr bwMode="auto">
          <a:xfrm>
            <a:off x="3851098"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Arial" charset="0"/>
              </a:defRPr>
            </a:lvl1pPr>
          </a:lstStyle>
          <a:p>
            <a:pPr>
              <a:defRPr/>
            </a:pPr>
            <a:fld id="{81FB39F9-6E9A-4961-9CC4-7C9244DAABE9}" type="slidenum">
              <a:rPr lang="en-GB"/>
              <a:pPr>
                <a:defRPr/>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59395" name="Rectangle 3"/>
          <p:cNvSpPr>
            <a:spLocks noGrp="1" noChangeArrowheads="1"/>
          </p:cNvSpPr>
          <p:nvPr>
            <p:ph type="dt" idx="1"/>
          </p:nvPr>
        </p:nvSpPr>
        <p:spPr bwMode="auto">
          <a:xfrm>
            <a:off x="3851098" y="0"/>
            <a:ext cx="294495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smtClean="0">
                <a:latin typeface="Arial" charset="0"/>
              </a:defRPr>
            </a:lvl1pPr>
          </a:lstStyle>
          <a:p>
            <a:pPr>
              <a:defRPr/>
            </a:pPr>
            <a:fld id="{6FE8B423-9E92-4719-A124-ACCFCBA6DB90}" type="datetimeFigureOut">
              <a:rPr lang="en-GB"/>
              <a:pPr>
                <a:defRPr/>
              </a:pPr>
              <a:t>04/01/2011</a:t>
            </a:fld>
            <a:endParaRPr lang="en-GB" dirty="0"/>
          </a:p>
        </p:txBody>
      </p:sp>
      <p:sp>
        <p:nvSpPr>
          <p:cNvPr id="5124"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679606" y="4714876"/>
            <a:ext cx="5438464"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59398" name="Rectangle 6"/>
          <p:cNvSpPr>
            <a:spLocks noGrp="1" noChangeArrowheads="1"/>
          </p:cNvSpPr>
          <p:nvPr>
            <p:ph type="ftr" sz="quarter" idx="4"/>
          </p:nvPr>
        </p:nvSpPr>
        <p:spPr bwMode="auto">
          <a:xfrm>
            <a:off x="0"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smtClean="0">
                <a:latin typeface="Arial" charset="0"/>
              </a:defRPr>
            </a:lvl1pPr>
          </a:lstStyle>
          <a:p>
            <a:pPr>
              <a:defRPr/>
            </a:pPr>
            <a:endParaRPr lang="en-GB" dirty="0"/>
          </a:p>
        </p:txBody>
      </p:sp>
      <p:sp>
        <p:nvSpPr>
          <p:cNvPr id="59399" name="Rectangle 7"/>
          <p:cNvSpPr>
            <a:spLocks noGrp="1" noChangeArrowheads="1"/>
          </p:cNvSpPr>
          <p:nvPr>
            <p:ph type="sldNum" sz="quarter" idx="5"/>
          </p:nvPr>
        </p:nvSpPr>
        <p:spPr bwMode="auto">
          <a:xfrm>
            <a:off x="3851098" y="9428164"/>
            <a:ext cx="2944958"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smtClean="0">
                <a:latin typeface="Arial" charset="0"/>
              </a:defRPr>
            </a:lvl1pPr>
          </a:lstStyle>
          <a:p>
            <a:pPr>
              <a:defRPr/>
            </a:pPr>
            <a:fld id="{DD3AFDC2-7489-4668-86E3-80379C2AC0AD}" type="slidenum">
              <a:rPr lang="en-GB"/>
              <a:pPr>
                <a:defRPr/>
              </a:pPr>
              <a:t>‹#›</a:t>
            </a:fld>
            <a:endParaRPr lang="en-GB"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Calibri" pitchFamily="34" charset="0"/>
                <a:ea typeface="+mn-ea"/>
                <a:cs typeface="Arial" charset="0"/>
              </a:rPr>
              <a:t>There are times when we went conscious recall of specific information.  This may be the everyday purposes - to help information at our fingertips when we need it, save time by not needing to check information, or for social occasions such as taking part in a quiz. If as a student you are required to sit exams and you may be expected to memorise and get, but it also builds confidence when you know that you can remember your material .</a:t>
            </a:r>
          </a:p>
          <a:p>
            <a:r>
              <a:rPr lang="en-GB" sz="1200" kern="1200" dirty="0" smtClean="0">
                <a:solidFill>
                  <a:schemeClr val="tx1"/>
                </a:solidFill>
                <a:latin typeface="Calibri" pitchFamily="34" charset="0"/>
                <a:ea typeface="+mn-ea"/>
                <a:cs typeface="Arial" charset="0"/>
              </a:rPr>
              <a:t> </a:t>
            </a:r>
          </a:p>
          <a:p>
            <a:r>
              <a:rPr lang="en-GB" sz="1200" kern="1200" dirty="0" smtClean="0">
                <a:solidFill>
                  <a:schemeClr val="tx1"/>
                </a:solidFill>
                <a:latin typeface="Calibri" pitchFamily="34" charset="0"/>
                <a:ea typeface="+mn-ea"/>
                <a:cs typeface="Arial" charset="0"/>
              </a:rPr>
              <a:t>People generally underestimate their memory is not a focus on what they forget rather than what they remember, and rarely appreciate how sophisticated memory is.</a:t>
            </a:r>
          </a:p>
          <a:p>
            <a:r>
              <a:rPr lang="en-GB" sz="1200" kern="1200" dirty="0" smtClean="0">
                <a:solidFill>
                  <a:schemeClr val="tx1"/>
                </a:solidFill>
                <a:latin typeface="Calibri" pitchFamily="34" charset="0"/>
                <a:ea typeface="+mn-ea"/>
                <a:cs typeface="Arial" charset="0"/>
              </a:rPr>
              <a:t> </a:t>
            </a:r>
          </a:p>
          <a:p>
            <a:r>
              <a:rPr lang="en-GB" sz="1200" kern="1200" dirty="0" smtClean="0">
                <a:solidFill>
                  <a:schemeClr val="tx1"/>
                </a:solidFill>
                <a:latin typeface="Calibri" pitchFamily="34" charset="0"/>
                <a:ea typeface="+mn-ea"/>
                <a:cs typeface="Arial" charset="0"/>
              </a:rPr>
              <a:t>For example, to read this paragraph requires extraordinarily complex and memory. You have to remember the complex workings of a language to you and yours to learn; we call on a memory of thousands of known words; you might well look, sound and meaning a particular written symbols in memory store thousands of symbols to you integrate all of this in memory and make sense of what you read. You do all of this within fractions of seconds.</a:t>
            </a:r>
          </a:p>
          <a:p>
            <a:r>
              <a:rPr lang="en-GB" sz="1200" kern="1200" dirty="0" smtClean="0">
                <a:solidFill>
                  <a:schemeClr val="tx1"/>
                </a:solidFill>
                <a:latin typeface="Calibri" pitchFamily="34" charset="0"/>
                <a:ea typeface="+mn-ea"/>
                <a:cs typeface="Arial" charset="0"/>
              </a:rPr>
              <a:t> </a:t>
            </a:r>
          </a:p>
          <a:p>
            <a:r>
              <a:rPr lang="en-GB" sz="1200" kern="1200" dirty="0" smtClean="0">
                <a:solidFill>
                  <a:schemeClr val="tx1"/>
                </a:solidFill>
                <a:latin typeface="Calibri" pitchFamily="34" charset="0"/>
                <a:ea typeface="+mn-ea"/>
                <a:cs typeface="Arial" charset="0"/>
              </a:rPr>
              <a:t>People worry about memory deteriorating with age.  Research by Harris and Sunderland (1981) suggests that older people remember some things is better than the young. </a:t>
            </a:r>
            <a:endParaRPr lang="en-GB" sz="1200" kern="1200" dirty="0">
              <a:solidFill>
                <a:schemeClr val="tx1"/>
              </a:solidFill>
              <a:latin typeface="Calibri" pitchFamily="34" charset="0"/>
              <a:ea typeface="+mn-ea"/>
              <a:cs typeface="Arial" charset="0"/>
            </a:endParaRPr>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2</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zh-CN" dirty="0" smtClean="0"/>
              <a:t>Devices used by advertisers</a:t>
            </a:r>
            <a:endParaRPr lang="en-GB" dirty="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5</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what helps YOU remember??</a:t>
            </a:r>
          </a:p>
          <a:p>
            <a:endParaRPr lang="en-GB" dirty="0" smtClean="0"/>
          </a:p>
          <a:p>
            <a:r>
              <a:rPr lang="en-GB" dirty="0" smtClean="0"/>
              <a:t>There is an</a:t>
            </a:r>
            <a:r>
              <a:rPr lang="en-GB" baseline="0" dirty="0" smtClean="0"/>
              <a:t> easy way to find out</a:t>
            </a:r>
            <a:endParaRPr lang="en-GB" dirty="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Recency</a:t>
            </a:r>
            <a:r>
              <a:rPr lang="en-GB" dirty="0" smtClean="0"/>
              <a:t> Effect</a:t>
            </a:r>
          </a:p>
          <a:p>
            <a:r>
              <a:rPr lang="en-GB" dirty="0" smtClean="0"/>
              <a:t>You may have remembered best the words you learnt last.</a:t>
            </a:r>
          </a:p>
          <a:p>
            <a:endParaRPr lang="en-GB" dirty="0" smtClean="0"/>
          </a:p>
          <a:p>
            <a:r>
              <a:rPr lang="en-GB" dirty="0" smtClean="0"/>
              <a:t>Primacy Effect</a:t>
            </a:r>
          </a:p>
          <a:p>
            <a:r>
              <a:rPr lang="en-GB" dirty="0" smtClean="0"/>
              <a:t>You may have remembered best the words you learnt last.</a:t>
            </a:r>
          </a:p>
          <a:p>
            <a:endParaRPr lang="en-GB" dirty="0" smtClean="0"/>
          </a:p>
          <a:p>
            <a:r>
              <a:rPr lang="en-GB" dirty="0" smtClean="0"/>
              <a:t>Sound</a:t>
            </a:r>
          </a:p>
          <a:p>
            <a:r>
              <a:rPr lang="en-GB" dirty="0" smtClean="0"/>
              <a:t>You may have remembered rhyming words, odd sounding words, or words that you heard together in your head.  Maybe you used a tune.</a:t>
            </a:r>
          </a:p>
          <a:p>
            <a:endParaRPr lang="en-GB" dirty="0" smtClean="0"/>
          </a:p>
          <a:p>
            <a:r>
              <a:rPr lang="en-GB" dirty="0" smtClean="0"/>
              <a:t>Locus (place)</a:t>
            </a:r>
          </a:p>
          <a:p>
            <a:r>
              <a:rPr lang="en-GB" dirty="0" smtClean="0"/>
              <a:t>You may have associated a word with a place you know.</a:t>
            </a:r>
          </a:p>
          <a:p>
            <a:endParaRPr lang="en-GB" dirty="0" smtClean="0"/>
          </a:p>
          <a:p>
            <a:r>
              <a:rPr lang="en-GB" dirty="0" smtClean="0"/>
              <a:t>Real Names</a:t>
            </a:r>
          </a:p>
          <a:p>
            <a:r>
              <a:rPr lang="en-GB" dirty="0" smtClean="0"/>
              <a:t>You may have a particularly good memory for names.</a:t>
            </a:r>
          </a:p>
          <a:p>
            <a:endParaRPr lang="en-GB" dirty="0" smtClean="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8</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Visual features</a:t>
            </a:r>
          </a:p>
          <a:p>
            <a:r>
              <a:rPr lang="en-GB" dirty="0" smtClean="0"/>
              <a:t>You may have noticed the look of a word - such as CAPITAL letters or shapes around the words.</a:t>
            </a:r>
          </a:p>
          <a:p>
            <a:endParaRPr lang="en-GB" dirty="0" smtClean="0"/>
          </a:p>
          <a:p>
            <a:r>
              <a:rPr lang="en-GB" dirty="0" smtClean="0"/>
              <a:t>Visual association</a:t>
            </a:r>
          </a:p>
          <a:p>
            <a:r>
              <a:rPr lang="en-GB" dirty="0" smtClean="0"/>
              <a:t>You may have remembered where items were on the page.  You’ll probably find flowcharts and diagrams easier to remember.</a:t>
            </a:r>
          </a:p>
          <a:p>
            <a:endParaRPr lang="en-GB" dirty="0" smtClean="0"/>
          </a:p>
          <a:p>
            <a:r>
              <a:rPr lang="en-GB" dirty="0" smtClean="0"/>
              <a:t>Word association</a:t>
            </a:r>
          </a:p>
          <a:p>
            <a:r>
              <a:rPr lang="en-GB" dirty="0" smtClean="0"/>
              <a:t>You may have remembered words with meaningful links, such as bread, butter and sandwich.</a:t>
            </a:r>
          </a:p>
          <a:p>
            <a:endParaRPr lang="en-GB" dirty="0" smtClean="0"/>
          </a:p>
          <a:p>
            <a:r>
              <a:rPr lang="en-GB" dirty="0" smtClean="0"/>
              <a:t>The bizarre and unusual</a:t>
            </a:r>
          </a:p>
          <a:p>
            <a:r>
              <a:rPr lang="en-GB" dirty="0" smtClean="0"/>
              <a:t>You may have noticed odd things, such as the words pong and </a:t>
            </a:r>
            <a:r>
              <a:rPr lang="en-GB" dirty="0" err="1" smtClean="0"/>
              <a:t>glink</a:t>
            </a:r>
            <a:r>
              <a:rPr lang="en-GB" dirty="0" smtClean="0"/>
              <a:t>.  If so, you may find it helpful to link ordinary things to bizarre images.</a:t>
            </a:r>
          </a:p>
          <a:p>
            <a:endParaRPr lang="en-GB" dirty="0" smtClean="0"/>
          </a:p>
          <a:p>
            <a:r>
              <a:rPr lang="en-GB" dirty="0" smtClean="0"/>
              <a:t>Colour and Activity</a:t>
            </a:r>
          </a:p>
          <a:p>
            <a:r>
              <a:rPr lang="en-GB" dirty="0" smtClean="0"/>
              <a:t>If you remember several of the words you coloured in, your brain may prefer things to be aesthetically pleasing.  Or maybe you benefit from doing things with information you are learning.</a:t>
            </a:r>
            <a:endParaRPr lang="en-GB" dirty="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9</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10</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11</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You probably remembered</a:t>
            </a:r>
            <a:r>
              <a:rPr lang="en-GB" baseline="0" dirty="0" smtClean="0"/>
              <a:t> more items from Activity Four. Activity Four was more </a:t>
            </a:r>
            <a:r>
              <a:rPr lang="en-GB" baseline="0" dirty="0" err="1" smtClean="0"/>
              <a:t>memerable</a:t>
            </a:r>
            <a:r>
              <a:rPr lang="en-GB" baseline="0" dirty="0" smtClean="0"/>
              <a:t> because:</a:t>
            </a:r>
          </a:p>
          <a:p>
            <a:endParaRPr lang="en-GB" baseline="0" dirty="0" smtClean="0"/>
          </a:p>
          <a:p>
            <a:r>
              <a:rPr lang="en-GB" altLang="zh-CN" dirty="0" smtClean="0"/>
              <a:t>Grouping similar items together helps recall</a:t>
            </a:r>
          </a:p>
          <a:p>
            <a:endParaRPr lang="en-GB" altLang="zh-CN" dirty="0" smtClean="0"/>
          </a:p>
          <a:p>
            <a:r>
              <a:rPr lang="en-GB" altLang="zh-CN" dirty="0" smtClean="0"/>
              <a:t>Using group headings helps recall</a:t>
            </a:r>
          </a:p>
          <a:p>
            <a:endParaRPr lang="en-GB" altLang="zh-CN" dirty="0" smtClean="0"/>
          </a:p>
          <a:p>
            <a:r>
              <a:rPr lang="en-GB" altLang="zh-CN" dirty="0" smtClean="0"/>
              <a:t>Being able to see that there are only four types of information gives the task manageable boundaries.</a:t>
            </a:r>
          </a:p>
          <a:p>
            <a:endParaRPr lang="en-GB" altLang="zh-CN" dirty="0" smtClean="0"/>
          </a:p>
          <a:p>
            <a:r>
              <a:rPr lang="en-GB" altLang="zh-CN" dirty="0" smtClean="0"/>
              <a:t>Many</a:t>
            </a:r>
            <a:r>
              <a:rPr lang="en-GB" altLang="zh-CN" baseline="0" dirty="0" smtClean="0"/>
              <a:t> of the items in Activity Four were also in Activity Three</a:t>
            </a:r>
            <a:endParaRPr lang="en-GB" altLang="zh-CN" dirty="0" smtClean="0"/>
          </a:p>
          <a:p>
            <a:endParaRPr lang="en-GB" dirty="0"/>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14</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zh-CN" b="0" dirty="0" smtClean="0"/>
              <a:t>Self-awareness – know what works best for you </a:t>
            </a:r>
          </a:p>
          <a:p>
            <a:endParaRPr lang="en-GB" altLang="zh-CN" b="0" dirty="0" smtClean="0"/>
          </a:p>
          <a:p>
            <a:r>
              <a:rPr lang="en-GB" altLang="zh-CN" b="0" dirty="0" smtClean="0"/>
              <a:t>Repetition / Over-learning – this is essential. Go over at least 3 times; check back often (shorter rather than longer periods)</a:t>
            </a:r>
          </a:p>
          <a:p>
            <a:endParaRPr lang="en-GB" altLang="zh-CN" b="0" dirty="0" smtClean="0"/>
          </a:p>
          <a:p>
            <a:r>
              <a:rPr lang="en-GB" altLang="zh-CN" b="0" dirty="0" smtClean="0"/>
              <a:t>Association – Link to something you already know</a:t>
            </a:r>
          </a:p>
          <a:p>
            <a:endParaRPr lang="en-GB" altLang="zh-CN" b="0" dirty="0" smtClean="0"/>
          </a:p>
          <a:p>
            <a:r>
              <a:rPr lang="en-GB" altLang="zh-CN" b="0" dirty="0" smtClean="0">
                <a:ea typeface="宋体" charset="-122"/>
              </a:rPr>
              <a:t>Active listening – discuss, record, accents, drama, sing</a:t>
            </a:r>
          </a:p>
          <a:p>
            <a:endParaRPr lang="en-GB" altLang="zh-CN" b="0" dirty="0" smtClean="0">
              <a:ea typeface="宋体" charset="-122"/>
            </a:endParaRPr>
          </a:p>
          <a:p>
            <a:r>
              <a:rPr lang="en-GB" altLang="zh-CN" b="0" dirty="0" smtClean="0">
                <a:ea typeface="宋体" charset="-122"/>
              </a:rPr>
              <a:t>Writing things down – over and over</a:t>
            </a:r>
          </a:p>
          <a:p>
            <a:endParaRPr lang="en-GB" altLang="zh-CN" b="0" dirty="0" smtClean="0">
              <a:ea typeface="宋体" charset="-122"/>
            </a:endParaRPr>
          </a:p>
          <a:p>
            <a:r>
              <a:rPr lang="en-GB" altLang="zh-CN" b="0" dirty="0" smtClean="0">
                <a:ea typeface="宋体" charset="-122"/>
              </a:rPr>
              <a:t>Personalisation – relate to own experience, etc.</a:t>
            </a:r>
          </a:p>
          <a:p>
            <a:endParaRPr lang="en-GB" altLang="zh-CN" b="0" dirty="0" smtClean="0">
              <a:ea typeface="宋体" charset="-122"/>
            </a:endParaRPr>
          </a:p>
          <a:p>
            <a:r>
              <a:rPr lang="en-GB" altLang="zh-CN" b="0" dirty="0" smtClean="0">
                <a:ea typeface="宋体" charset="-122"/>
              </a:rPr>
              <a:t>Play – </a:t>
            </a:r>
            <a:r>
              <a:rPr lang="en-GB" altLang="zh-CN" b="0" dirty="0" err="1" smtClean="0">
                <a:ea typeface="宋体" charset="-122"/>
              </a:rPr>
              <a:t>play</a:t>
            </a:r>
            <a:r>
              <a:rPr lang="en-GB" altLang="zh-CN" b="0" dirty="0" smtClean="0">
                <a:ea typeface="宋体" charset="-122"/>
              </a:rPr>
              <a:t> around with the information.</a:t>
            </a:r>
          </a:p>
        </p:txBody>
      </p:sp>
      <p:sp>
        <p:nvSpPr>
          <p:cNvPr id="4" name="Slide Number Placeholder 3"/>
          <p:cNvSpPr>
            <a:spLocks noGrp="1"/>
          </p:cNvSpPr>
          <p:nvPr>
            <p:ph type="sldNum" sz="quarter" idx="10"/>
          </p:nvPr>
        </p:nvSpPr>
        <p:spPr/>
        <p:txBody>
          <a:bodyPr/>
          <a:lstStyle/>
          <a:p>
            <a:pPr>
              <a:defRPr/>
            </a:pPr>
            <a:fld id="{DD3AFDC2-7489-4668-86E3-80379C2AC0AD}" type="slidenum">
              <a:rPr lang="en-GB" smtClean="0"/>
              <a:pPr>
                <a:defRPr/>
              </a:pPr>
              <a:t>15</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dirty="0"/>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dirty="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dirty="0">
                <a:latin typeface="Arial" charset="0"/>
              </a:endParaRPr>
            </a:p>
          </p:txBody>
        </p:sp>
      </p:grpSp>
      <p:sp>
        <p:nvSpPr>
          <p:cNvPr id="32774" name="Rectangle 6"/>
          <p:cNvSpPr>
            <a:spLocks noGrp="1" noChangeArrowheads="1"/>
          </p:cNvSpPr>
          <p:nvPr>
            <p:ph type="ctrTitle"/>
          </p:nvPr>
        </p:nvSpPr>
        <p:spPr>
          <a:xfrm>
            <a:off x="1443038" y="985838"/>
            <a:ext cx="7239000" cy="1444625"/>
          </a:xfrm>
        </p:spPr>
        <p:txBody>
          <a:bodyPr anchor="b"/>
          <a:lstStyle>
            <a:lvl1pPr>
              <a:defRPr sz="5400"/>
            </a:lvl1pPr>
          </a:lstStyle>
          <a:p>
            <a:r>
              <a:rPr lang="en-US" smtClean="0"/>
              <a:t>Click to edit Master title style</a:t>
            </a:r>
            <a:endParaRPr lang="en-GB"/>
          </a:p>
        </p:txBody>
      </p:sp>
      <p:sp>
        <p:nvSpPr>
          <p:cNvPr id="32775"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US" smtClean="0"/>
              <a:t>Click to edit Master subtitle style</a:t>
            </a:r>
            <a:endParaRPr lang="en-GB"/>
          </a:p>
        </p:txBody>
      </p:sp>
      <p:sp>
        <p:nvSpPr>
          <p:cNvPr id="8" name="Rectangle 8"/>
          <p:cNvSpPr>
            <a:spLocks noGrp="1" noChangeArrowheads="1"/>
          </p:cNvSpPr>
          <p:nvPr>
            <p:ph type="dt" sz="half" idx="10"/>
          </p:nvPr>
        </p:nvSpPr>
        <p:spPr bwMode="auto">
          <a:xfrm>
            <a:off x="457200" y="6248400"/>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smtClean="0"/>
            </a:lvl1pPr>
          </a:lstStyle>
          <a:p>
            <a:pPr>
              <a:defRPr/>
            </a:pPr>
            <a:fld id="{0E117866-AFED-42F6-BAB7-0FCB1FB2EC15}" type="datetimeFigureOut">
              <a:rPr lang="en-US"/>
              <a:pPr>
                <a:defRPr/>
              </a:pPr>
              <a:t>1/4/2011</a:t>
            </a:fld>
            <a:endParaRPr lang="en-GB" dirty="0"/>
          </a:p>
        </p:txBody>
      </p:sp>
      <p:sp>
        <p:nvSpPr>
          <p:cNvPr id="9" name="Rectangle 9"/>
          <p:cNvSpPr>
            <a:spLocks noGrp="1" noChangeArrowheads="1"/>
          </p:cNvSpPr>
          <p:nvPr>
            <p:ph type="ftr" sz="quarter" idx="11"/>
          </p:nvPr>
        </p:nvSpPr>
        <p:spPr bwMode="auto">
          <a:xfrm>
            <a:off x="3124200" y="6248400"/>
            <a:ext cx="2895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ctr">
              <a:defRPr sz="1200" smtClean="0"/>
            </a:lvl1pPr>
          </a:lstStyle>
          <a:p>
            <a:pPr>
              <a:defRPr/>
            </a:pPr>
            <a:endParaRPr lang="en-GB" dirty="0"/>
          </a:p>
        </p:txBody>
      </p:sp>
      <p:sp>
        <p:nvSpPr>
          <p:cNvPr id="10" name="Rectangle 10"/>
          <p:cNvSpPr>
            <a:spLocks noGrp="1" noChangeArrowheads="1"/>
          </p:cNvSpPr>
          <p:nvPr>
            <p:ph type="sldNum" sz="quarter" idx="12"/>
          </p:nvPr>
        </p:nvSpPr>
        <p:spPr bwMode="auto">
          <a:xfrm>
            <a:off x="6553200" y="6248400"/>
            <a:ext cx="2133600" cy="45720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lgn="r">
              <a:defRPr sz="1200" smtClean="0"/>
            </a:lvl1pPr>
          </a:lstStyle>
          <a:p>
            <a:pPr>
              <a:defRPr/>
            </a:pPr>
            <a:fld id="{51BBC545-2402-4F53-A920-E044F7999A9D}"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052513"/>
            <a:ext cx="3579812" cy="56165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052513"/>
            <a:ext cx="3581400" cy="56165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0"/>
            <a:ext cx="73152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371600" y="1535113"/>
            <a:ext cx="35784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2174874"/>
            <a:ext cx="3578400" cy="446883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101200" y="1535113"/>
            <a:ext cx="357840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101200" y="2174874"/>
            <a:ext cx="3578400" cy="446883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0"/>
            <a:ext cx="1827212" cy="66690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0"/>
            <a:ext cx="5334000" cy="66690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1"/>
          <p:cNvGrpSpPr>
            <a:grpSpLocks/>
          </p:cNvGrpSpPr>
          <p:nvPr/>
        </p:nvGrpSpPr>
        <p:grpSpPr bwMode="auto">
          <a:xfrm>
            <a:off x="-3238500" y="-290513"/>
            <a:ext cx="11925300" cy="3810001"/>
            <a:chOff x="-2040" y="-183"/>
            <a:chExt cx="7512" cy="2400"/>
          </a:xfrm>
        </p:grpSpPr>
        <p:sp>
          <p:nvSpPr>
            <p:cNvPr id="31747" name="AutoShape 3"/>
            <p:cNvSpPr>
              <a:spLocks noChangeArrowheads="1"/>
            </p:cNvSpPr>
            <p:nvPr/>
          </p:nvSpPr>
          <p:spPr bwMode="auto">
            <a:xfrm>
              <a:off x="-2040" y="249"/>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dirty="0">
                <a:latin typeface="Times New Roman" pitchFamily="18" charset="0"/>
              </a:endParaRPr>
            </a:p>
          </p:txBody>
        </p:sp>
        <p:sp>
          <p:nvSpPr>
            <p:cNvPr id="31748" name="AutoShape 4"/>
            <p:cNvSpPr>
              <a:spLocks noChangeArrowheads="1"/>
            </p:cNvSpPr>
            <p:nvPr/>
          </p:nvSpPr>
          <p:spPr bwMode="auto">
            <a:xfrm>
              <a:off x="-1528" y="-183"/>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dirty="0">
                <a:latin typeface="Arial" charset="0"/>
              </a:endParaRPr>
            </a:p>
          </p:txBody>
        </p:sp>
        <p:sp>
          <p:nvSpPr>
            <p:cNvPr id="31749" name="Line 5"/>
            <p:cNvSpPr>
              <a:spLocks noChangeShapeType="1"/>
            </p:cNvSpPr>
            <p:nvPr/>
          </p:nvSpPr>
          <p:spPr bwMode="auto">
            <a:xfrm>
              <a:off x="864" y="465"/>
              <a:ext cx="4608" cy="0"/>
            </a:xfrm>
            <a:prstGeom prst="line">
              <a:avLst/>
            </a:prstGeom>
            <a:noFill/>
            <a:ln w="12700">
              <a:solidFill>
                <a:schemeClr val="tx1"/>
              </a:solidFill>
              <a:round/>
              <a:headEnd/>
              <a:tailEnd/>
            </a:ln>
            <a:effectLst/>
          </p:spPr>
          <p:txBody>
            <a:bodyPr/>
            <a:lstStyle/>
            <a:p>
              <a:pPr>
                <a:defRPr/>
              </a:pPr>
              <a:endParaRPr lang="en-GB" dirty="0"/>
            </a:p>
          </p:txBody>
        </p:sp>
      </p:grpSp>
      <p:sp>
        <p:nvSpPr>
          <p:cNvPr id="1027" name="Rectangle 6"/>
          <p:cNvSpPr>
            <a:spLocks noGrp="1" noChangeArrowheads="1"/>
          </p:cNvSpPr>
          <p:nvPr>
            <p:ph type="title"/>
          </p:nvPr>
        </p:nvSpPr>
        <p:spPr bwMode="auto">
          <a:xfrm>
            <a:off x="1370013" y="0"/>
            <a:ext cx="7313612" cy="11255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title style</a:t>
            </a:r>
            <a:endParaRPr lang="en-GB" smtClean="0"/>
          </a:p>
        </p:txBody>
      </p:sp>
      <p:sp>
        <p:nvSpPr>
          <p:cNvPr id="1028" name="Rectangle 7"/>
          <p:cNvSpPr>
            <a:spLocks noGrp="1" noChangeArrowheads="1"/>
          </p:cNvSpPr>
          <p:nvPr>
            <p:ph type="body" idx="1"/>
          </p:nvPr>
        </p:nvSpPr>
        <p:spPr bwMode="auto">
          <a:xfrm>
            <a:off x="1370013" y="1052513"/>
            <a:ext cx="7313612" cy="56165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Tree>
  </p:cSld>
  <p:clrMap bg1="lt1" tx1="dk1" bg2="lt2" tx2="dk2" accent1="accent1" accent2="accent2" accent3="accent3" accent4="accent4" accent5="accent5" accent6="accent6" hlink="hlink" folHlink="folHlink"/>
  <p:sldLayoutIdLst>
    <p:sldLayoutId id="2147483675"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xStyles>
    <p:titleStyle>
      <a:lvl1pPr algn="l" rtl="0" eaLnBrk="1" fontAlgn="base" hangingPunct="1">
        <a:spcBef>
          <a:spcPct val="0"/>
        </a:spcBef>
        <a:spcAft>
          <a:spcPct val="0"/>
        </a:spcAft>
        <a:defRPr sz="3600" b="1">
          <a:solidFill>
            <a:schemeClr val="tx2"/>
          </a:solidFill>
          <a:latin typeface="+mj-lt"/>
          <a:ea typeface="+mj-ea"/>
          <a:cs typeface="+mj-cs"/>
        </a:defRPr>
      </a:lvl1pPr>
      <a:lvl2pPr algn="l" rtl="0" eaLnBrk="1" fontAlgn="base" hangingPunct="1">
        <a:spcBef>
          <a:spcPct val="0"/>
        </a:spcBef>
        <a:spcAft>
          <a:spcPct val="0"/>
        </a:spcAft>
        <a:defRPr sz="3600" b="1">
          <a:solidFill>
            <a:schemeClr val="tx2"/>
          </a:solidFill>
          <a:latin typeface="Verdana" pitchFamily="34" charset="0"/>
          <a:cs typeface="Arial" charset="0"/>
        </a:defRPr>
      </a:lvl2pPr>
      <a:lvl3pPr algn="l" rtl="0" eaLnBrk="1" fontAlgn="base" hangingPunct="1">
        <a:spcBef>
          <a:spcPct val="0"/>
        </a:spcBef>
        <a:spcAft>
          <a:spcPct val="0"/>
        </a:spcAft>
        <a:defRPr sz="3600" b="1">
          <a:solidFill>
            <a:schemeClr val="tx2"/>
          </a:solidFill>
          <a:latin typeface="Verdana" pitchFamily="34" charset="0"/>
          <a:cs typeface="Arial" charset="0"/>
        </a:defRPr>
      </a:lvl3pPr>
      <a:lvl4pPr algn="l" rtl="0" eaLnBrk="1" fontAlgn="base" hangingPunct="1">
        <a:spcBef>
          <a:spcPct val="0"/>
        </a:spcBef>
        <a:spcAft>
          <a:spcPct val="0"/>
        </a:spcAft>
        <a:defRPr sz="3600" b="1">
          <a:solidFill>
            <a:schemeClr val="tx2"/>
          </a:solidFill>
          <a:latin typeface="Verdana" pitchFamily="34" charset="0"/>
          <a:cs typeface="Arial" charset="0"/>
        </a:defRPr>
      </a:lvl4pPr>
      <a:lvl5pPr algn="l" rtl="0" eaLnBrk="1" fontAlgn="base" hangingPunct="1">
        <a:spcBef>
          <a:spcPct val="0"/>
        </a:spcBef>
        <a:spcAft>
          <a:spcPct val="0"/>
        </a:spcAft>
        <a:defRPr sz="3600" b="1">
          <a:solidFill>
            <a:schemeClr val="tx2"/>
          </a:solidFill>
          <a:latin typeface="Verdana" pitchFamily="34" charset="0"/>
          <a:cs typeface="Arial" charset="0"/>
        </a:defRPr>
      </a:lvl5pPr>
      <a:lvl6pPr marL="457200" algn="l" rtl="0" eaLnBrk="1" fontAlgn="base" hangingPunct="1">
        <a:spcBef>
          <a:spcPct val="0"/>
        </a:spcBef>
        <a:spcAft>
          <a:spcPct val="0"/>
        </a:spcAft>
        <a:defRPr sz="3600" b="1">
          <a:solidFill>
            <a:schemeClr val="tx2"/>
          </a:solidFill>
          <a:latin typeface="Verdana" pitchFamily="34" charset="0"/>
          <a:cs typeface="Arial" charset="0"/>
        </a:defRPr>
      </a:lvl6pPr>
      <a:lvl7pPr marL="914400" algn="l" rtl="0" eaLnBrk="1" fontAlgn="base" hangingPunct="1">
        <a:spcBef>
          <a:spcPct val="0"/>
        </a:spcBef>
        <a:spcAft>
          <a:spcPct val="0"/>
        </a:spcAft>
        <a:defRPr sz="3600" b="1">
          <a:solidFill>
            <a:schemeClr val="tx2"/>
          </a:solidFill>
          <a:latin typeface="Verdana" pitchFamily="34" charset="0"/>
          <a:cs typeface="Arial" charset="0"/>
        </a:defRPr>
      </a:lvl7pPr>
      <a:lvl8pPr marL="1371600" algn="l" rtl="0" eaLnBrk="1" fontAlgn="base" hangingPunct="1">
        <a:spcBef>
          <a:spcPct val="0"/>
        </a:spcBef>
        <a:spcAft>
          <a:spcPct val="0"/>
        </a:spcAft>
        <a:defRPr sz="3600" b="1">
          <a:solidFill>
            <a:schemeClr val="tx2"/>
          </a:solidFill>
          <a:latin typeface="Verdana" pitchFamily="34" charset="0"/>
          <a:cs typeface="Arial" charset="0"/>
        </a:defRPr>
      </a:lvl8pPr>
      <a:lvl9pPr marL="1828800" algn="l" rtl="0" eaLnBrk="1" fontAlgn="base" hangingPunct="1">
        <a:spcBef>
          <a:spcPct val="0"/>
        </a:spcBef>
        <a:spcAft>
          <a:spcPct val="0"/>
        </a:spcAft>
        <a:defRPr sz="3600" b="1">
          <a:solidFill>
            <a:schemeClr val="tx2"/>
          </a:solidFill>
          <a:latin typeface="Verdana" pitchFamily="34" charset="0"/>
          <a:cs typeface="Arial" charset="0"/>
        </a:defRPr>
      </a:lvl9pPr>
    </p:titleStyle>
    <p:bodyStyle>
      <a:lvl1pPr marL="342900" indent="-342900" algn="l" rtl="0" eaLnBrk="1" fontAlgn="base" hangingPunct="1">
        <a:spcBef>
          <a:spcPct val="20000"/>
        </a:spcBef>
        <a:spcAft>
          <a:spcPct val="0"/>
        </a:spcAft>
        <a:buClr>
          <a:schemeClr val="tx2"/>
        </a:buClr>
        <a:buSzPct val="70000"/>
        <a:buFont typeface="Wingdings" pitchFamily="2" charset="2"/>
        <a:buChar char="¡"/>
        <a:defRPr sz="30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70000"/>
        <a:buFont typeface="Wingdings" pitchFamily="2" charset="2"/>
        <a:buChar char="l"/>
        <a:defRPr sz="2500">
          <a:solidFill>
            <a:schemeClr val="tx1"/>
          </a:solidFill>
          <a:latin typeface="+mn-lt"/>
          <a:cs typeface="+mn-cs"/>
        </a:defRPr>
      </a:lvl2pPr>
      <a:lvl3pPr marL="1143000" indent="-228600" algn="l" rtl="0" eaLnBrk="1" fontAlgn="base" hangingPunct="1">
        <a:spcBef>
          <a:spcPct val="20000"/>
        </a:spcBef>
        <a:spcAft>
          <a:spcPct val="0"/>
        </a:spcAft>
        <a:buClr>
          <a:schemeClr val="tx2"/>
        </a:buClr>
        <a:buSzPct val="65000"/>
        <a:buFont typeface="Wingdings" pitchFamily="2" charset="2"/>
        <a:buChar char="¡"/>
        <a:defRPr sz="2200">
          <a:solidFill>
            <a:schemeClr val="tx1"/>
          </a:solidFill>
          <a:latin typeface="+mn-lt"/>
          <a:cs typeface="+mn-cs"/>
        </a:defRPr>
      </a:lvl3pPr>
      <a:lvl4pPr marL="1600200" indent="-228600" algn="l" rtl="0" eaLnBrk="1" fontAlgn="base" hangingPunct="1">
        <a:spcBef>
          <a:spcPct val="20000"/>
        </a:spcBef>
        <a:spcAft>
          <a:spcPct val="0"/>
        </a:spcAft>
        <a:buClr>
          <a:schemeClr val="accent2"/>
        </a:buClr>
        <a:buSzPct val="70000"/>
        <a:buFont typeface="Wingdings" pitchFamily="2" charset="2"/>
        <a:buChar char="l"/>
        <a:defRPr sz="1900">
          <a:solidFill>
            <a:schemeClr val="tx1"/>
          </a:solidFill>
          <a:latin typeface="+mn-lt"/>
          <a:cs typeface="+mn-cs"/>
        </a:defRPr>
      </a:lvl4pPr>
      <a:lvl5pPr marL="20574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5pPr>
      <a:lvl6pPr marL="25146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6pPr>
      <a:lvl7pPr marL="29718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7pPr>
      <a:lvl8pPr marL="34290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8pPr>
      <a:lvl9pPr marL="3886200" indent="-228600" algn="l" rtl="0" eaLnBrk="1" fontAlgn="base" hangingPunct="1">
        <a:spcBef>
          <a:spcPct val="20000"/>
        </a:spcBef>
        <a:spcAft>
          <a:spcPct val="0"/>
        </a:spcAft>
        <a:buClr>
          <a:schemeClr val="tx2"/>
        </a:buClr>
        <a:buSzPct val="60000"/>
        <a:buFont typeface="Wingdings" pitchFamily="2" charset="2"/>
        <a:buChar char="¡"/>
        <a:defRPr sz="19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file:///F:\15%20Lec%20-%20Memory%20&amp;%20Recall\Row%20Your%20Boat%20Edit.avi" TargetMode="Externa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video" Target="file:///F:\15%20Lec%20-%20Memory%20&amp;%20Recall\Row%20Your%20Boat%20Edit.avi"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US" dirty="0" smtClean="0"/>
              <a:t>Memory &amp; Recall</a:t>
            </a:r>
          </a:p>
        </p:txBody>
      </p:sp>
      <p:sp>
        <p:nvSpPr>
          <p:cNvPr id="3075" name="Rectangle 3"/>
          <p:cNvSpPr>
            <a:spLocks noGrp="1" noChangeArrowheads="1"/>
          </p:cNvSpPr>
          <p:nvPr>
            <p:ph type="subTitle" idx="1"/>
          </p:nvPr>
        </p:nvSpPr>
        <p:spPr/>
        <p:txBody>
          <a:bodyPr/>
          <a:lstStyle/>
          <a:p>
            <a:pPr eaLnBrk="1" hangingPunct="1"/>
            <a:r>
              <a:rPr lang="en-GB" dirty="0" smtClean="0"/>
              <a:t>Graham Rees-Evans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GB" altLang="zh-CN" dirty="0" smtClean="0"/>
              <a:t>Learning and Memory </a:t>
            </a:r>
            <a:endParaRPr lang="en-GB" altLang="zh-CN" dirty="0"/>
          </a:p>
        </p:txBody>
      </p:sp>
      <p:sp>
        <p:nvSpPr>
          <p:cNvPr id="2051" name="Rectangle 3"/>
          <p:cNvSpPr>
            <a:spLocks noGrp="1" noChangeArrowheads="1"/>
          </p:cNvSpPr>
          <p:nvPr>
            <p:ph idx="1"/>
          </p:nvPr>
        </p:nvSpPr>
        <p:spPr/>
        <p:txBody>
          <a:bodyPr/>
          <a:lstStyle/>
          <a:p>
            <a:r>
              <a:rPr lang="en-GB" altLang="zh-CN" dirty="0" smtClean="0"/>
              <a:t>Do you think there is a link between memory and learning?</a:t>
            </a:r>
          </a:p>
          <a:p>
            <a:endParaRPr lang="en-GB" altLang="zh-CN" dirty="0" smtClean="0"/>
          </a:p>
          <a:p>
            <a:r>
              <a:rPr lang="en-GB" altLang="zh-CN" dirty="0" smtClean="0"/>
              <a:t>What do you think your memory is like?</a:t>
            </a:r>
          </a:p>
          <a:p>
            <a:endParaRPr lang="en-GB" altLang="zh-CN" dirty="0" smtClean="0"/>
          </a:p>
          <a:p>
            <a:r>
              <a:rPr lang="en-GB" altLang="zh-CN" dirty="0" smtClean="0"/>
              <a:t>Do you think your memory gets worse as you get older?</a:t>
            </a:r>
          </a:p>
          <a:p>
            <a:endParaRPr lang="en-GB" altLang="zh-CN" dirty="0" smtClean="0"/>
          </a:p>
          <a:p>
            <a:r>
              <a:rPr lang="en-GB" altLang="zh-CN" dirty="0" smtClean="0"/>
              <a:t>Do you think you can learn to use methods to improve your memory?</a:t>
            </a:r>
            <a:endParaRPr lang="en-GB"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Title 30"/>
          <p:cNvSpPr>
            <a:spLocks noGrp="1"/>
          </p:cNvSpPr>
          <p:nvPr>
            <p:ph type="title"/>
          </p:nvPr>
        </p:nvSpPr>
        <p:spPr/>
        <p:txBody>
          <a:bodyPr/>
          <a:lstStyle/>
          <a:p>
            <a:r>
              <a:rPr lang="en-GB" altLang="zh-CN" sz="3200" dirty="0" smtClean="0"/>
              <a:t>Multi-Store Model of Memory</a:t>
            </a:r>
            <a:endParaRPr lang="en-GB" sz="3200" dirty="0"/>
          </a:p>
        </p:txBody>
      </p:sp>
      <p:sp>
        <p:nvSpPr>
          <p:cNvPr id="39" name="Content Placeholder 38"/>
          <p:cNvSpPr>
            <a:spLocks noGrp="1"/>
          </p:cNvSpPr>
          <p:nvPr>
            <p:ph sz="half" idx="2"/>
          </p:nvPr>
        </p:nvSpPr>
        <p:spPr/>
        <p:txBody>
          <a:bodyPr/>
          <a:lstStyle/>
          <a:p>
            <a:r>
              <a:rPr lang="en-GB" altLang="zh-CN" dirty="0" smtClean="0"/>
              <a:t>Information is transferred from STM to LTM by rehearsal.</a:t>
            </a:r>
          </a:p>
          <a:p>
            <a:endParaRPr lang="en-GB" altLang="zh-CN" dirty="0" smtClean="0"/>
          </a:p>
          <a:p>
            <a:r>
              <a:rPr lang="en-GB" altLang="zh-CN" dirty="0" smtClean="0"/>
              <a:t>If information is not rehearsed enough it is forgotten.</a:t>
            </a:r>
          </a:p>
          <a:p>
            <a:endParaRPr lang="en-GB" dirty="0" smtClean="0"/>
          </a:p>
          <a:p>
            <a:endParaRPr lang="en-GB" dirty="0"/>
          </a:p>
        </p:txBody>
      </p:sp>
      <p:grpSp>
        <p:nvGrpSpPr>
          <p:cNvPr id="12" name="Group 11"/>
          <p:cNvGrpSpPr/>
          <p:nvPr/>
        </p:nvGrpSpPr>
        <p:grpSpPr>
          <a:xfrm>
            <a:off x="899592" y="908720"/>
            <a:ext cx="4065468" cy="5688632"/>
            <a:chOff x="899592" y="908720"/>
            <a:chExt cx="4065468" cy="5688632"/>
          </a:xfrm>
        </p:grpSpPr>
        <p:sp>
          <p:nvSpPr>
            <p:cNvPr id="5" name="Oval 4"/>
            <p:cNvSpPr/>
            <p:nvPr/>
          </p:nvSpPr>
          <p:spPr>
            <a:xfrm>
              <a:off x="971600" y="1700808"/>
              <a:ext cx="3024336" cy="1152128"/>
            </a:xfrm>
            <a:prstGeom prst="ellipse">
              <a:avLst/>
            </a:prstGeom>
            <a:gradFill flip="none" rotWithShape="1">
              <a:gsLst>
                <a:gs pos="0">
                  <a:srgbClr val="92D050">
                    <a:shade val="30000"/>
                    <a:satMod val="115000"/>
                  </a:srgbClr>
                </a:gs>
                <a:gs pos="50000">
                  <a:srgbClr val="92D050">
                    <a:shade val="67500"/>
                    <a:satMod val="115000"/>
                  </a:srgbClr>
                </a:gs>
                <a:gs pos="100000">
                  <a:srgbClr val="92D050">
                    <a:shade val="100000"/>
                    <a:satMod val="115000"/>
                  </a:srgbClr>
                </a:gs>
              </a:gsLst>
              <a:lin ang="5400000" scaled="1"/>
              <a:tileRect/>
            </a:gra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Sensory Buffer</a:t>
              </a:r>
              <a:endParaRPr lang="en-GB" sz="2000" dirty="0">
                <a:solidFill>
                  <a:schemeClr val="tx1"/>
                </a:solidFill>
              </a:endParaRPr>
            </a:p>
          </p:txBody>
        </p:sp>
        <p:sp>
          <p:nvSpPr>
            <p:cNvPr id="8" name="Rectangle 7"/>
            <p:cNvSpPr/>
            <p:nvPr/>
          </p:nvSpPr>
          <p:spPr>
            <a:xfrm>
              <a:off x="1259632" y="3501008"/>
              <a:ext cx="2448272" cy="1008112"/>
            </a:xfrm>
            <a:prstGeom prst="rect">
              <a:avLst/>
            </a:prstGeom>
            <a:gradFill flip="none" rotWithShape="1">
              <a:gsLst>
                <a:gs pos="0">
                  <a:srgbClr val="00B0F0">
                    <a:shade val="30000"/>
                    <a:satMod val="115000"/>
                  </a:srgbClr>
                </a:gs>
                <a:gs pos="50000">
                  <a:srgbClr val="00B0F0">
                    <a:shade val="67500"/>
                    <a:satMod val="115000"/>
                  </a:srgbClr>
                </a:gs>
                <a:gs pos="100000">
                  <a:srgbClr val="00B0F0">
                    <a:shade val="100000"/>
                    <a:satMod val="115000"/>
                  </a:srgbClr>
                </a:gs>
              </a:gsLst>
              <a:lin ang="5400000" scaled="1"/>
              <a:tileRect/>
            </a:gra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Short-term Memory</a:t>
              </a:r>
              <a:endParaRPr lang="en-GB" sz="2400" dirty="0">
                <a:solidFill>
                  <a:schemeClr val="tx1"/>
                </a:solidFill>
              </a:endParaRPr>
            </a:p>
          </p:txBody>
        </p:sp>
        <p:sp>
          <p:nvSpPr>
            <p:cNvPr id="9" name="Rectangle 8"/>
            <p:cNvSpPr/>
            <p:nvPr/>
          </p:nvSpPr>
          <p:spPr>
            <a:xfrm>
              <a:off x="899592" y="5157192"/>
              <a:ext cx="3168352" cy="1440160"/>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5400000" scaled="1"/>
              <a:tileRect/>
            </a:gra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smtClean="0">
                  <a:solidFill>
                    <a:schemeClr val="tx1"/>
                  </a:solidFill>
                </a:rPr>
                <a:t>Long-term Memory</a:t>
              </a:r>
              <a:endParaRPr lang="en-GB" sz="3200" b="1" dirty="0">
                <a:solidFill>
                  <a:schemeClr val="tx1"/>
                </a:solidFill>
              </a:endParaRPr>
            </a:p>
          </p:txBody>
        </p:sp>
        <p:cxnSp>
          <p:nvCxnSpPr>
            <p:cNvPr id="19" name="Straight Arrow Connector 18"/>
            <p:cNvCxnSpPr>
              <a:stCxn id="5" idx="4"/>
              <a:endCxn id="8" idx="0"/>
            </p:cNvCxnSpPr>
            <p:nvPr/>
          </p:nvCxnSpPr>
          <p:spPr>
            <a:xfrm rot="5400000">
              <a:off x="2159732" y="3176972"/>
              <a:ext cx="648072" cy="158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8" idx="2"/>
              <a:endCxn id="9" idx="0"/>
            </p:cNvCxnSpPr>
            <p:nvPr/>
          </p:nvCxnSpPr>
          <p:spPr>
            <a:xfrm rot="5400000">
              <a:off x="2159732" y="4833156"/>
              <a:ext cx="648072" cy="1588"/>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4" name="Elbow Connector 23"/>
            <p:cNvCxnSpPr>
              <a:endCxn id="8" idx="3"/>
            </p:cNvCxnSpPr>
            <p:nvPr/>
          </p:nvCxnSpPr>
          <p:spPr>
            <a:xfrm flipV="1">
              <a:off x="2483768" y="4005064"/>
              <a:ext cx="1224136" cy="648072"/>
            </a:xfrm>
            <a:prstGeom prst="bentConnector3">
              <a:avLst>
                <a:gd name="adj1" fmla="val 147505"/>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endCxn id="5" idx="0"/>
            </p:cNvCxnSpPr>
            <p:nvPr/>
          </p:nvCxnSpPr>
          <p:spPr>
            <a:xfrm rot="16200000" flipH="1">
              <a:off x="2087327" y="1304367"/>
              <a:ext cx="792088" cy="794"/>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40" name="Rectangle 39"/>
            <p:cNvSpPr/>
            <p:nvPr/>
          </p:nvSpPr>
          <p:spPr>
            <a:xfrm>
              <a:off x="3266646" y="4611800"/>
              <a:ext cx="1698414" cy="424732"/>
            </a:xfrm>
            <a:prstGeom prst="rect">
              <a:avLst/>
            </a:prstGeom>
            <a:solidFill>
              <a:schemeClr val="bg1"/>
            </a:solidFill>
            <a:ln w="76200">
              <a:solidFill>
                <a:srgbClr val="FFFF00"/>
              </a:solidFill>
            </a:ln>
          </p:spPr>
          <p:txBody>
            <a:bodyPr wrap="none">
              <a:spAutoFit/>
            </a:bodyPr>
            <a:lstStyle/>
            <a:p>
              <a:pPr>
                <a:lnSpc>
                  <a:spcPct val="90000"/>
                </a:lnSpc>
                <a:buFontTx/>
                <a:buNone/>
              </a:pPr>
              <a:r>
                <a:rPr lang="en-GB" altLang="zh-CN" sz="2400" dirty="0" smtClean="0">
                  <a:ea typeface="宋体" charset="-122"/>
                </a:rPr>
                <a:t>Rehearsal</a:t>
              </a:r>
              <a:endParaRPr lang="en-GB" altLang="zh-CN" sz="1800" dirty="0" smtClean="0">
                <a:ea typeface="宋体" charset="-122"/>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ltLang="zh-CN" dirty="0" smtClean="0"/>
              <a:t>Activity One</a:t>
            </a:r>
            <a:endParaRPr lang="en-GB" altLang="zh-CN" dirty="0"/>
          </a:p>
        </p:txBody>
      </p:sp>
      <p:sp>
        <p:nvSpPr>
          <p:cNvPr id="47107" name="Rectangle 3"/>
          <p:cNvSpPr>
            <a:spLocks noGrp="1" noChangeArrowheads="1"/>
          </p:cNvSpPr>
          <p:nvPr>
            <p:ph type="body" idx="1"/>
          </p:nvPr>
        </p:nvSpPr>
        <p:spPr/>
        <p:txBody>
          <a:bodyPr/>
          <a:lstStyle/>
          <a:p>
            <a:r>
              <a:rPr lang="en-GB" altLang="zh-CN" dirty="0" smtClean="0"/>
              <a:t>In groups, think of an advert from TV, radio, magazines etc.</a:t>
            </a:r>
          </a:p>
          <a:p>
            <a:endParaRPr lang="en-GB" altLang="zh-CN" dirty="0" smtClean="0"/>
          </a:p>
          <a:p>
            <a:r>
              <a:rPr lang="en-GB" altLang="zh-CN" dirty="0" smtClean="0"/>
              <a:t>What product/service are they advertising?</a:t>
            </a:r>
          </a:p>
          <a:p>
            <a:endParaRPr lang="en-GB" altLang="zh-CN" dirty="0" smtClean="0"/>
          </a:p>
          <a:p>
            <a:r>
              <a:rPr lang="en-GB" altLang="zh-CN" dirty="0" smtClean="0"/>
              <a:t>What is the name of the ‘Brand’?</a:t>
            </a:r>
            <a:endParaRPr lang="en-GB"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zh-CN" dirty="0" smtClean="0"/>
              <a:t>Devices</a:t>
            </a:r>
            <a:endParaRPr lang="en-GB" altLang="zh-CN" dirty="0"/>
          </a:p>
        </p:txBody>
      </p:sp>
      <p:sp>
        <p:nvSpPr>
          <p:cNvPr id="60419" name="Rectangle 3"/>
          <p:cNvSpPr>
            <a:spLocks noGrp="1" noChangeArrowheads="1"/>
          </p:cNvSpPr>
          <p:nvPr>
            <p:ph type="body" idx="1"/>
          </p:nvPr>
        </p:nvSpPr>
        <p:spPr/>
        <p:txBody>
          <a:bodyPr/>
          <a:lstStyle/>
          <a:p>
            <a:r>
              <a:rPr lang="en-GB" altLang="zh-CN" dirty="0" smtClean="0"/>
              <a:t>Music</a:t>
            </a:r>
          </a:p>
          <a:p>
            <a:r>
              <a:rPr lang="en-GB" altLang="zh-CN" dirty="0" smtClean="0"/>
              <a:t>Colour</a:t>
            </a:r>
          </a:p>
          <a:p>
            <a:r>
              <a:rPr lang="en-GB" altLang="zh-CN" dirty="0" smtClean="0"/>
              <a:t>Activity</a:t>
            </a:r>
          </a:p>
          <a:p>
            <a:r>
              <a:rPr lang="en-GB" altLang="zh-CN" dirty="0" smtClean="0"/>
              <a:t>Bizarre images</a:t>
            </a:r>
          </a:p>
          <a:p>
            <a:r>
              <a:rPr lang="en-GB" altLang="zh-CN" dirty="0" smtClean="0"/>
              <a:t>Humour</a:t>
            </a:r>
          </a:p>
          <a:p>
            <a:r>
              <a:rPr lang="en-GB" altLang="zh-CN" dirty="0" smtClean="0"/>
              <a:t>Repetition</a:t>
            </a:r>
          </a:p>
          <a:p>
            <a:r>
              <a:rPr lang="en-GB" altLang="zh-CN" dirty="0" smtClean="0"/>
              <a:t>Childhood memories</a:t>
            </a:r>
          </a:p>
          <a:p>
            <a:r>
              <a:rPr lang="en-GB" altLang="zh-CN" dirty="0" smtClean="0"/>
              <a:t>Competitions</a:t>
            </a:r>
          </a:p>
          <a:p>
            <a:r>
              <a:rPr lang="en-GB" altLang="zh-CN" dirty="0" smtClean="0"/>
              <a:t>Story-lines</a:t>
            </a:r>
            <a:endParaRPr lang="zh-CN" alt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1000"/>
                                  </p:stCondLst>
                                  <p:childTnLst>
                                    <p:set>
                                      <p:cBhvr>
                                        <p:cTn id="9" dur="1" fill="hold">
                                          <p:stCondLst>
                                            <p:cond delay="0"/>
                                          </p:stCondLst>
                                        </p:cTn>
                                        <p:tgtEl>
                                          <p:spTgt spid="60419">
                                            <p:txEl>
                                              <p:pRg st="1" end="1"/>
                                            </p:txEl>
                                          </p:spTgt>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1000"/>
                                  </p:stCondLst>
                                  <p:childTnLst>
                                    <p:set>
                                      <p:cBhvr>
                                        <p:cTn id="12" dur="1" fill="hold">
                                          <p:stCondLst>
                                            <p:cond delay="0"/>
                                          </p:stCondLst>
                                        </p:cTn>
                                        <p:tgtEl>
                                          <p:spTgt spid="60419">
                                            <p:txEl>
                                              <p:pRg st="2" end="2"/>
                                            </p:txEl>
                                          </p:spTgt>
                                        </p:tgtEl>
                                        <p:attrNameLst>
                                          <p:attrName>style.visibility</p:attrName>
                                        </p:attrNameLst>
                                      </p:cBhvr>
                                      <p:to>
                                        <p:strVal val="visible"/>
                                      </p:to>
                                    </p:set>
                                  </p:childTnLst>
                                </p:cTn>
                              </p:par>
                            </p:childTnLst>
                          </p:cTn>
                        </p:par>
                        <p:par>
                          <p:cTn id="13" fill="hold">
                            <p:stCondLst>
                              <p:cond delay="2000"/>
                            </p:stCondLst>
                            <p:childTnLst>
                              <p:par>
                                <p:cTn id="14" presetID="1" presetClass="entr" presetSubtype="0" fill="hold" nodeType="afterEffect">
                                  <p:stCondLst>
                                    <p:cond delay="1000"/>
                                  </p:stCondLst>
                                  <p:childTnLst>
                                    <p:set>
                                      <p:cBhvr>
                                        <p:cTn id="15" dur="1" fill="hold">
                                          <p:stCondLst>
                                            <p:cond delay="0"/>
                                          </p:stCondLst>
                                        </p:cTn>
                                        <p:tgtEl>
                                          <p:spTgt spid="60419">
                                            <p:txEl>
                                              <p:pRg st="3" end="3"/>
                                            </p:txEl>
                                          </p:spTgt>
                                        </p:tgtEl>
                                        <p:attrNameLst>
                                          <p:attrName>style.visibility</p:attrName>
                                        </p:attrNameLst>
                                      </p:cBhvr>
                                      <p:to>
                                        <p:strVal val="visible"/>
                                      </p:to>
                                    </p:set>
                                  </p:childTnLst>
                                </p:cTn>
                              </p:par>
                            </p:childTnLst>
                          </p:cTn>
                        </p:par>
                        <p:par>
                          <p:cTn id="16" fill="hold">
                            <p:stCondLst>
                              <p:cond delay="3000"/>
                            </p:stCondLst>
                            <p:childTnLst>
                              <p:par>
                                <p:cTn id="17" presetID="1" presetClass="entr" presetSubtype="0" fill="hold" nodeType="afterEffect">
                                  <p:stCondLst>
                                    <p:cond delay="1000"/>
                                  </p:stCondLst>
                                  <p:childTnLst>
                                    <p:set>
                                      <p:cBhvr>
                                        <p:cTn id="18" dur="1" fill="hold">
                                          <p:stCondLst>
                                            <p:cond delay="0"/>
                                          </p:stCondLst>
                                        </p:cTn>
                                        <p:tgtEl>
                                          <p:spTgt spid="60419">
                                            <p:txEl>
                                              <p:pRg st="4" end="4"/>
                                            </p:txEl>
                                          </p:spTgt>
                                        </p:tgtEl>
                                        <p:attrNameLst>
                                          <p:attrName>style.visibility</p:attrName>
                                        </p:attrNameLst>
                                      </p:cBhvr>
                                      <p:to>
                                        <p:strVal val="visible"/>
                                      </p:to>
                                    </p:set>
                                  </p:childTnLst>
                                </p:cTn>
                              </p:par>
                            </p:childTnLst>
                          </p:cTn>
                        </p:par>
                        <p:par>
                          <p:cTn id="19" fill="hold">
                            <p:stCondLst>
                              <p:cond delay="4000"/>
                            </p:stCondLst>
                            <p:childTnLst>
                              <p:par>
                                <p:cTn id="20" presetID="1" presetClass="entr" presetSubtype="0" fill="hold" nodeType="afterEffect">
                                  <p:stCondLst>
                                    <p:cond delay="1000"/>
                                  </p:stCondLst>
                                  <p:childTnLst>
                                    <p:set>
                                      <p:cBhvr>
                                        <p:cTn id="21" dur="1" fill="hold">
                                          <p:stCondLst>
                                            <p:cond delay="0"/>
                                          </p:stCondLst>
                                        </p:cTn>
                                        <p:tgtEl>
                                          <p:spTgt spid="60419">
                                            <p:txEl>
                                              <p:pRg st="5" end="5"/>
                                            </p:txEl>
                                          </p:spTgt>
                                        </p:tgtEl>
                                        <p:attrNameLst>
                                          <p:attrName>style.visibility</p:attrName>
                                        </p:attrNameLst>
                                      </p:cBhvr>
                                      <p:to>
                                        <p:strVal val="visible"/>
                                      </p:to>
                                    </p:set>
                                  </p:childTnLst>
                                </p:cTn>
                              </p:par>
                            </p:childTnLst>
                          </p:cTn>
                        </p:par>
                        <p:par>
                          <p:cTn id="22" fill="hold">
                            <p:stCondLst>
                              <p:cond delay="5000"/>
                            </p:stCondLst>
                            <p:childTnLst>
                              <p:par>
                                <p:cTn id="23" presetID="1" presetClass="entr" presetSubtype="0" fill="hold" nodeType="afterEffect">
                                  <p:stCondLst>
                                    <p:cond delay="1000"/>
                                  </p:stCondLst>
                                  <p:childTnLst>
                                    <p:set>
                                      <p:cBhvr>
                                        <p:cTn id="24" dur="1" fill="hold">
                                          <p:stCondLst>
                                            <p:cond delay="0"/>
                                          </p:stCondLst>
                                        </p:cTn>
                                        <p:tgtEl>
                                          <p:spTgt spid="60419">
                                            <p:txEl>
                                              <p:pRg st="6" end="6"/>
                                            </p:txEl>
                                          </p:spTgt>
                                        </p:tgtEl>
                                        <p:attrNameLst>
                                          <p:attrName>style.visibility</p:attrName>
                                        </p:attrNameLst>
                                      </p:cBhvr>
                                      <p:to>
                                        <p:strVal val="visible"/>
                                      </p:to>
                                    </p:set>
                                  </p:childTnLst>
                                </p:cTn>
                              </p:par>
                            </p:childTnLst>
                          </p:cTn>
                        </p:par>
                        <p:par>
                          <p:cTn id="25" fill="hold">
                            <p:stCondLst>
                              <p:cond delay="6000"/>
                            </p:stCondLst>
                            <p:childTnLst>
                              <p:par>
                                <p:cTn id="26" presetID="1" presetClass="entr" presetSubtype="0" fill="hold" nodeType="afterEffect">
                                  <p:stCondLst>
                                    <p:cond delay="1000"/>
                                  </p:stCondLst>
                                  <p:childTnLst>
                                    <p:set>
                                      <p:cBhvr>
                                        <p:cTn id="27" dur="1" fill="hold">
                                          <p:stCondLst>
                                            <p:cond delay="0"/>
                                          </p:stCondLst>
                                        </p:cTn>
                                        <p:tgtEl>
                                          <p:spTgt spid="60419">
                                            <p:txEl>
                                              <p:pRg st="7" end="7"/>
                                            </p:txEl>
                                          </p:spTgt>
                                        </p:tgtEl>
                                        <p:attrNameLst>
                                          <p:attrName>style.visibility</p:attrName>
                                        </p:attrNameLst>
                                      </p:cBhvr>
                                      <p:to>
                                        <p:strVal val="visible"/>
                                      </p:to>
                                    </p:set>
                                  </p:childTnLst>
                                </p:cTn>
                              </p:par>
                            </p:childTnLst>
                          </p:cTn>
                        </p:par>
                        <p:par>
                          <p:cTn id="28" fill="hold">
                            <p:stCondLst>
                              <p:cond delay="7000"/>
                            </p:stCondLst>
                            <p:childTnLst>
                              <p:par>
                                <p:cTn id="29" presetID="1" presetClass="entr" presetSubtype="0" fill="hold" nodeType="afterEffect">
                                  <p:stCondLst>
                                    <p:cond delay="1000"/>
                                  </p:stCondLst>
                                  <p:childTnLst>
                                    <p:set>
                                      <p:cBhvr>
                                        <p:cTn id="30" dur="1" fill="hold">
                                          <p:stCondLst>
                                            <p:cond delay="0"/>
                                          </p:stCondLst>
                                        </p:cTn>
                                        <p:tgtEl>
                                          <p:spTgt spid="604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zh-CN" dirty="0" smtClean="0"/>
              <a:t>Four stages of Memory</a:t>
            </a:r>
            <a:endParaRPr lang="en-GB" altLang="zh-CN" dirty="0"/>
          </a:p>
        </p:txBody>
      </p:sp>
      <p:sp>
        <p:nvSpPr>
          <p:cNvPr id="52227" name="Rectangle 3"/>
          <p:cNvSpPr>
            <a:spLocks noGrp="1" noChangeArrowheads="1"/>
          </p:cNvSpPr>
          <p:nvPr>
            <p:ph type="body" idx="1"/>
          </p:nvPr>
        </p:nvSpPr>
        <p:spPr/>
        <p:txBody>
          <a:bodyPr/>
          <a:lstStyle/>
          <a:p>
            <a:pPr>
              <a:buNone/>
            </a:pPr>
            <a:r>
              <a:rPr lang="en-GB" altLang="zh-CN" b="1" dirty="0" smtClean="0"/>
              <a:t>Taking in </a:t>
            </a:r>
            <a:r>
              <a:rPr lang="en-GB" altLang="zh-CN" dirty="0" smtClean="0"/>
              <a:t>information</a:t>
            </a:r>
          </a:p>
          <a:p>
            <a:endParaRPr lang="en-GB" altLang="zh-CN" dirty="0" smtClean="0"/>
          </a:p>
          <a:p>
            <a:pPr>
              <a:buNone/>
            </a:pPr>
            <a:r>
              <a:rPr lang="en-GB" altLang="zh-CN" b="1" dirty="0" smtClean="0"/>
              <a:t>Retaining it, </a:t>
            </a:r>
            <a:r>
              <a:rPr lang="en-GB" altLang="zh-CN" dirty="0" smtClean="0"/>
              <a:t>in short-term memory</a:t>
            </a:r>
          </a:p>
          <a:p>
            <a:endParaRPr lang="en-GB" altLang="zh-CN" dirty="0" smtClean="0"/>
          </a:p>
          <a:p>
            <a:pPr>
              <a:buNone/>
            </a:pPr>
            <a:r>
              <a:rPr lang="en-GB" altLang="zh-CN" b="1" dirty="0" smtClean="0"/>
              <a:t>Encoding it,</a:t>
            </a:r>
            <a:r>
              <a:rPr lang="en-GB" altLang="zh-CN" dirty="0" smtClean="0"/>
              <a:t> interacting with the information so that it becomes stored in long-term memory</a:t>
            </a:r>
          </a:p>
          <a:p>
            <a:endParaRPr lang="en-GB" altLang="zh-CN" dirty="0" smtClean="0"/>
          </a:p>
          <a:p>
            <a:pPr>
              <a:buNone/>
            </a:pPr>
            <a:r>
              <a:rPr lang="en-GB" altLang="zh-CN" b="1" dirty="0" smtClean="0"/>
              <a:t>Recalling it,</a:t>
            </a:r>
            <a:r>
              <a:rPr lang="en-GB" altLang="zh-CN" dirty="0" smtClean="0"/>
              <a:t> retrieving or remembering information. </a:t>
            </a:r>
            <a:endParaRPr lang="en-GB"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22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zh-CN" dirty="0" smtClean="0"/>
              <a:t>Activity Two</a:t>
            </a:r>
            <a:endParaRPr lang="en-GB" altLang="zh-CN" dirty="0"/>
          </a:p>
        </p:txBody>
      </p:sp>
      <p:sp>
        <p:nvSpPr>
          <p:cNvPr id="30723" name="Rectangle 3"/>
          <p:cNvSpPr>
            <a:spLocks noGrp="1" noChangeArrowheads="1"/>
          </p:cNvSpPr>
          <p:nvPr>
            <p:ph type="body" idx="1"/>
          </p:nvPr>
        </p:nvSpPr>
        <p:spPr/>
        <p:txBody>
          <a:bodyPr/>
          <a:lstStyle/>
          <a:p>
            <a:r>
              <a:rPr lang="en-GB" altLang="zh-CN" dirty="0" smtClean="0"/>
              <a:t>Fold the page in half with the words on the outside</a:t>
            </a:r>
          </a:p>
          <a:p>
            <a:endParaRPr lang="en-GB" altLang="zh-CN" dirty="0" smtClean="0"/>
          </a:p>
          <a:p>
            <a:r>
              <a:rPr lang="en-GB" altLang="zh-CN" dirty="0" smtClean="0"/>
              <a:t>Colour in or highlight any 10 words on the word chart</a:t>
            </a:r>
          </a:p>
          <a:p>
            <a:endParaRPr lang="en-GB" altLang="zh-CN" dirty="0" smtClean="0"/>
          </a:p>
          <a:p>
            <a:r>
              <a:rPr lang="en-GB" altLang="zh-CN" dirty="0" smtClean="0"/>
              <a:t>Read through the chart for 2 minutes, and then cover it up.</a:t>
            </a:r>
          </a:p>
          <a:p>
            <a:endParaRPr lang="en-GB" altLang="zh-CN" dirty="0" smtClean="0"/>
          </a:p>
          <a:p>
            <a:r>
              <a:rPr lang="en-GB" altLang="zh-CN" dirty="0" smtClean="0"/>
              <a:t>Write down all the words you can remember</a:t>
            </a:r>
          </a:p>
          <a:p>
            <a:endParaRPr lang="en-GB"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zh-CN" dirty="0" smtClean="0"/>
              <a:t>What is your Memory Style?</a:t>
            </a:r>
            <a:endParaRPr lang="en-GB" altLang="zh-CN" dirty="0"/>
          </a:p>
        </p:txBody>
      </p:sp>
      <p:sp>
        <p:nvSpPr>
          <p:cNvPr id="45059" name="Rectangle 3"/>
          <p:cNvSpPr>
            <a:spLocks noGrp="1" noChangeArrowheads="1"/>
          </p:cNvSpPr>
          <p:nvPr>
            <p:ph type="body" idx="1"/>
          </p:nvPr>
        </p:nvSpPr>
        <p:spPr/>
        <p:txBody>
          <a:bodyPr/>
          <a:lstStyle/>
          <a:p>
            <a:r>
              <a:rPr lang="en-GB" altLang="zh-CN" dirty="0" err="1" smtClean="0"/>
              <a:t>Recency</a:t>
            </a:r>
            <a:r>
              <a:rPr lang="en-GB" altLang="zh-CN" dirty="0" smtClean="0"/>
              <a:t> effect</a:t>
            </a:r>
          </a:p>
          <a:p>
            <a:endParaRPr lang="en-GB" altLang="zh-CN" dirty="0" smtClean="0"/>
          </a:p>
          <a:p>
            <a:r>
              <a:rPr lang="en-GB" altLang="zh-CN" dirty="0" smtClean="0"/>
              <a:t>Primacy effect</a:t>
            </a:r>
          </a:p>
          <a:p>
            <a:endParaRPr lang="en-GB" altLang="zh-CN" dirty="0" smtClean="0"/>
          </a:p>
          <a:p>
            <a:r>
              <a:rPr lang="en-GB" altLang="zh-CN" dirty="0" smtClean="0"/>
              <a:t>Sound</a:t>
            </a:r>
          </a:p>
          <a:p>
            <a:endParaRPr lang="en-GB" altLang="zh-CN" dirty="0" smtClean="0"/>
          </a:p>
          <a:p>
            <a:r>
              <a:rPr lang="en-GB" altLang="zh-CN" dirty="0" smtClean="0"/>
              <a:t>Locus (place)</a:t>
            </a:r>
          </a:p>
          <a:p>
            <a:endParaRPr lang="en-GB" altLang="zh-CN" dirty="0" smtClean="0"/>
          </a:p>
          <a:p>
            <a:r>
              <a:rPr lang="en-GB" altLang="zh-CN" dirty="0" smtClean="0"/>
              <a:t>Real Names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zh-CN" dirty="0" smtClean="0"/>
              <a:t>What is your Memory Style?</a:t>
            </a:r>
            <a:endParaRPr lang="en-GB" altLang="zh-CN" dirty="0"/>
          </a:p>
        </p:txBody>
      </p:sp>
      <p:sp>
        <p:nvSpPr>
          <p:cNvPr id="45059" name="Rectangle 3"/>
          <p:cNvSpPr>
            <a:spLocks noGrp="1" noChangeArrowheads="1"/>
          </p:cNvSpPr>
          <p:nvPr>
            <p:ph type="body" idx="1"/>
          </p:nvPr>
        </p:nvSpPr>
        <p:spPr/>
        <p:txBody>
          <a:bodyPr/>
          <a:lstStyle/>
          <a:p>
            <a:r>
              <a:rPr lang="en-GB" altLang="zh-CN" dirty="0" smtClean="0"/>
              <a:t>Visual features</a:t>
            </a:r>
          </a:p>
          <a:p>
            <a:endParaRPr lang="en-GB" altLang="zh-CN" dirty="0" smtClean="0"/>
          </a:p>
          <a:p>
            <a:r>
              <a:rPr lang="en-GB" altLang="zh-CN" dirty="0" smtClean="0"/>
              <a:t>Visual association</a:t>
            </a:r>
          </a:p>
          <a:p>
            <a:endParaRPr lang="en-GB" altLang="zh-CN" dirty="0" smtClean="0"/>
          </a:p>
          <a:p>
            <a:r>
              <a:rPr lang="en-GB" altLang="zh-CN" dirty="0" smtClean="0"/>
              <a:t>Word Association</a:t>
            </a:r>
          </a:p>
          <a:p>
            <a:endParaRPr lang="en-GB" altLang="zh-CN" dirty="0" smtClean="0"/>
          </a:p>
          <a:p>
            <a:r>
              <a:rPr lang="en-GB" altLang="zh-CN" dirty="0" smtClean="0"/>
              <a:t>Bizarre/Unusual</a:t>
            </a:r>
          </a:p>
          <a:p>
            <a:endParaRPr lang="en-GB" altLang="zh-CN" dirty="0" smtClean="0"/>
          </a:p>
          <a:p>
            <a:r>
              <a:rPr lang="en-GB" altLang="zh-CN" dirty="0" smtClean="0"/>
              <a:t>Colour and activity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505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505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 Three</a:t>
            </a:r>
            <a:endParaRPr lang="en-GB" dirty="0"/>
          </a:p>
        </p:txBody>
      </p:sp>
      <p:sp>
        <p:nvSpPr>
          <p:cNvPr id="6" name="Content Placeholder 5"/>
          <p:cNvSpPr>
            <a:spLocks noGrp="1"/>
          </p:cNvSpPr>
          <p:nvPr>
            <p:ph idx="1"/>
          </p:nvPr>
        </p:nvSpPr>
        <p:spPr/>
        <p: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Now, write down all the words you remember</a:t>
            </a:r>
            <a:endParaRPr lang="en-GB" dirty="0"/>
          </a:p>
        </p:txBody>
      </p:sp>
      <p:graphicFrame>
        <p:nvGraphicFramePr>
          <p:cNvPr id="7" name="Table 6"/>
          <p:cNvGraphicFramePr>
            <a:graphicFrameLocks noGrp="1"/>
          </p:cNvGraphicFramePr>
          <p:nvPr/>
        </p:nvGraphicFramePr>
        <p:xfrm>
          <a:off x="1187624" y="1004730"/>
          <a:ext cx="7704856" cy="2496278"/>
        </p:xfrm>
        <a:graphic>
          <a:graphicData uri="http://schemas.openxmlformats.org/drawingml/2006/table">
            <a:tbl>
              <a:tblPr>
                <a:tableStyleId>{5C22544A-7EE6-4342-B048-85BDC9FD1C3A}</a:tableStyleId>
              </a:tblPr>
              <a:tblGrid>
                <a:gridCol w="1926214"/>
                <a:gridCol w="1926214"/>
                <a:gridCol w="1926214"/>
                <a:gridCol w="1926214"/>
              </a:tblGrid>
              <a:tr h="864096">
                <a:tc>
                  <a:txBody>
                    <a:bodyPr/>
                    <a:lstStyle/>
                    <a:p>
                      <a:r>
                        <a:rPr lang="en-GB" sz="2800" dirty="0" smtClean="0">
                          <a:solidFill>
                            <a:schemeClr val="tx1"/>
                          </a:solidFill>
                        </a:rPr>
                        <a:t>plum</a:t>
                      </a:r>
                      <a:endParaRPr lang="en-GB" sz="2800" dirty="0">
                        <a:solidFill>
                          <a:schemeClr val="tx1"/>
                        </a:solidFill>
                      </a:endParaRPr>
                    </a:p>
                  </a:txBody>
                  <a:tcPr>
                    <a:noFill/>
                  </a:tcPr>
                </a:tc>
                <a:tc>
                  <a:txBody>
                    <a:bodyPr/>
                    <a:lstStyle/>
                    <a:p>
                      <a:r>
                        <a:rPr lang="en-GB" sz="2800" dirty="0" smtClean="0">
                          <a:solidFill>
                            <a:schemeClr val="tx1"/>
                          </a:solidFill>
                        </a:rPr>
                        <a:t>elbow</a:t>
                      </a:r>
                      <a:endParaRPr lang="en-GB" sz="2800" dirty="0">
                        <a:solidFill>
                          <a:schemeClr val="tx1"/>
                        </a:solidFill>
                      </a:endParaRPr>
                    </a:p>
                  </a:txBody>
                  <a:tcPr>
                    <a:noFill/>
                  </a:tcPr>
                </a:tc>
                <a:tc>
                  <a:txBody>
                    <a:bodyPr/>
                    <a:lstStyle/>
                    <a:p>
                      <a:r>
                        <a:rPr lang="en-GB" sz="2800" dirty="0" smtClean="0">
                          <a:solidFill>
                            <a:schemeClr val="tx1"/>
                          </a:solidFill>
                        </a:rPr>
                        <a:t>giraffe</a:t>
                      </a:r>
                      <a:endParaRPr lang="en-GB" sz="2800" dirty="0">
                        <a:solidFill>
                          <a:schemeClr val="tx1"/>
                        </a:solidFill>
                      </a:endParaRPr>
                    </a:p>
                  </a:txBody>
                  <a:tcPr>
                    <a:noFill/>
                  </a:tcPr>
                </a:tc>
                <a:tc>
                  <a:txBody>
                    <a:bodyPr/>
                    <a:lstStyle/>
                    <a:p>
                      <a:r>
                        <a:rPr lang="en-GB" sz="2800" dirty="0" smtClean="0">
                          <a:solidFill>
                            <a:schemeClr val="tx1"/>
                          </a:solidFill>
                        </a:rPr>
                        <a:t>caravan</a:t>
                      </a:r>
                      <a:endParaRPr lang="en-GB" sz="2800" dirty="0">
                        <a:solidFill>
                          <a:schemeClr val="tx1"/>
                        </a:solidFill>
                      </a:endParaRPr>
                    </a:p>
                  </a:txBody>
                  <a:tcPr>
                    <a:noFill/>
                  </a:tcPr>
                </a:tc>
              </a:tr>
              <a:tr h="816091">
                <a:tc>
                  <a:txBody>
                    <a:bodyPr/>
                    <a:lstStyle/>
                    <a:p>
                      <a:r>
                        <a:rPr lang="en-GB" sz="2800" dirty="0" smtClean="0">
                          <a:solidFill>
                            <a:schemeClr val="tx1"/>
                          </a:solidFill>
                        </a:rPr>
                        <a:t>puppy</a:t>
                      </a:r>
                      <a:endParaRPr lang="en-GB" sz="2800" dirty="0">
                        <a:solidFill>
                          <a:schemeClr val="tx1"/>
                        </a:solidFill>
                      </a:endParaRPr>
                    </a:p>
                  </a:txBody>
                  <a:tcPr>
                    <a:noFill/>
                  </a:tcPr>
                </a:tc>
                <a:tc>
                  <a:txBody>
                    <a:bodyPr/>
                    <a:lstStyle/>
                    <a:p>
                      <a:r>
                        <a:rPr lang="en-GB" sz="2800" dirty="0" smtClean="0">
                          <a:solidFill>
                            <a:schemeClr val="tx1"/>
                          </a:solidFill>
                        </a:rPr>
                        <a:t>banana</a:t>
                      </a:r>
                      <a:endParaRPr lang="en-GB" sz="2800" dirty="0">
                        <a:solidFill>
                          <a:schemeClr val="tx1"/>
                        </a:solidFill>
                      </a:endParaRPr>
                    </a:p>
                  </a:txBody>
                  <a:tcPr>
                    <a:noFill/>
                  </a:tcPr>
                </a:tc>
                <a:tc>
                  <a:txBody>
                    <a:bodyPr/>
                    <a:lstStyle/>
                    <a:p>
                      <a:r>
                        <a:rPr lang="en-GB" sz="2800" dirty="0" smtClean="0">
                          <a:solidFill>
                            <a:schemeClr val="tx1"/>
                          </a:solidFill>
                        </a:rPr>
                        <a:t>foot</a:t>
                      </a:r>
                      <a:endParaRPr lang="en-GB" sz="2800" dirty="0">
                        <a:solidFill>
                          <a:schemeClr val="tx1"/>
                        </a:solidFill>
                      </a:endParaRPr>
                    </a:p>
                  </a:txBody>
                  <a:tcPr>
                    <a:noFill/>
                  </a:tcPr>
                </a:tc>
                <a:tc>
                  <a:txBody>
                    <a:bodyPr/>
                    <a:lstStyle/>
                    <a:p>
                      <a:r>
                        <a:rPr lang="en-GB" sz="2800" dirty="0" smtClean="0">
                          <a:solidFill>
                            <a:schemeClr val="tx1"/>
                          </a:solidFill>
                        </a:rPr>
                        <a:t>apple</a:t>
                      </a:r>
                      <a:endParaRPr lang="en-GB" sz="2800" dirty="0">
                        <a:solidFill>
                          <a:schemeClr val="tx1"/>
                        </a:solidFill>
                      </a:endParaRPr>
                    </a:p>
                  </a:txBody>
                  <a:tcPr>
                    <a:noFill/>
                  </a:tcPr>
                </a:tc>
              </a:tr>
              <a:tr h="816091">
                <a:tc>
                  <a:txBody>
                    <a:bodyPr/>
                    <a:lstStyle/>
                    <a:p>
                      <a:r>
                        <a:rPr lang="en-GB" sz="2800" dirty="0" smtClean="0">
                          <a:solidFill>
                            <a:schemeClr val="tx1"/>
                          </a:solidFill>
                        </a:rPr>
                        <a:t>pony</a:t>
                      </a:r>
                      <a:endParaRPr lang="en-GB" sz="2800" dirty="0">
                        <a:solidFill>
                          <a:schemeClr val="tx1"/>
                        </a:solidFill>
                      </a:endParaRPr>
                    </a:p>
                  </a:txBody>
                  <a:tcPr>
                    <a:noFill/>
                  </a:tcPr>
                </a:tc>
                <a:tc>
                  <a:txBody>
                    <a:bodyPr/>
                    <a:lstStyle/>
                    <a:p>
                      <a:r>
                        <a:rPr lang="en-GB" sz="2800" dirty="0" smtClean="0">
                          <a:solidFill>
                            <a:schemeClr val="tx1"/>
                          </a:solidFill>
                        </a:rPr>
                        <a:t>cherry</a:t>
                      </a:r>
                      <a:endParaRPr lang="en-GB" sz="2800" dirty="0">
                        <a:solidFill>
                          <a:schemeClr val="tx1"/>
                        </a:solidFill>
                      </a:endParaRPr>
                    </a:p>
                  </a:txBody>
                  <a:tcPr>
                    <a:noFill/>
                  </a:tcPr>
                </a:tc>
                <a:tc>
                  <a:txBody>
                    <a:bodyPr/>
                    <a:lstStyle/>
                    <a:p>
                      <a:r>
                        <a:rPr lang="en-GB" sz="2800" dirty="0" smtClean="0">
                          <a:solidFill>
                            <a:schemeClr val="tx1"/>
                          </a:solidFill>
                        </a:rPr>
                        <a:t>barge</a:t>
                      </a:r>
                      <a:endParaRPr lang="en-GB" sz="2800" dirty="0">
                        <a:solidFill>
                          <a:schemeClr val="tx1"/>
                        </a:solidFill>
                      </a:endParaRPr>
                    </a:p>
                  </a:txBody>
                  <a:tcPr>
                    <a:noFill/>
                  </a:tcPr>
                </a:tc>
                <a:tc>
                  <a:txBody>
                    <a:bodyPr/>
                    <a:lstStyle/>
                    <a:p>
                      <a:r>
                        <a:rPr lang="en-GB" sz="2800" dirty="0" smtClean="0">
                          <a:solidFill>
                            <a:schemeClr val="tx1"/>
                          </a:solidFill>
                        </a:rPr>
                        <a:t>bungalow</a:t>
                      </a:r>
                      <a:endParaRPr lang="en-GB" sz="2800" dirty="0">
                        <a:solidFill>
                          <a:schemeClr val="tx1"/>
                        </a:solidFill>
                      </a:endParaRPr>
                    </a:p>
                  </a:txBody>
                  <a:tcPr>
                    <a:noFill/>
                  </a:tcPr>
                </a:tc>
              </a:tr>
            </a:tbl>
          </a:graphicData>
        </a:graphic>
      </p:graphicFrame>
      <p:pic>
        <p:nvPicPr>
          <p:cNvPr id="8" name="Row Your Boat Edit.avi">
            <a:hlinkClick r:id="" action="ppaction://media"/>
          </p:cNvPr>
          <p:cNvPicPr>
            <a:picLocks noRot="1" noChangeAspect="1"/>
          </p:cNvPicPr>
          <p:nvPr>
            <a:videoFile r:link="rId1"/>
          </p:nvPr>
        </p:nvPicPr>
        <p:blipFill>
          <a:blip r:embed="rId4" cstate="print"/>
          <a:stretch>
            <a:fillRect/>
          </a:stretch>
        </p:blipFill>
        <p:spPr>
          <a:xfrm>
            <a:off x="0" y="3501008"/>
            <a:ext cx="998240" cy="7486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0"/>
                            </p:stCondLst>
                            <p:childTnLst>
                              <p:par>
                                <p:cTn id="8" presetID="1" presetClass="exit" presetSubtype="0" fill="hold" nodeType="afterEffect">
                                  <p:stCondLst>
                                    <p:cond delay="16000"/>
                                  </p:stCondLst>
                                  <p:childTnLst>
                                    <p:set>
                                      <p:cBhvr>
                                        <p:cTn id="9" dur="1" fill="hold">
                                          <p:stCondLst>
                                            <p:cond delay="0"/>
                                          </p:stCondLst>
                                        </p:cTn>
                                        <p:tgtEl>
                                          <p:spTgt spid="7"/>
                                        </p:tgtEl>
                                        <p:attrNameLst>
                                          <p:attrName>style.visibility</p:attrName>
                                        </p:attrNameLst>
                                      </p:cBhvr>
                                      <p:to>
                                        <p:strVal val="hidden"/>
                                      </p:to>
                                    </p:set>
                                  </p:childTnLst>
                                </p:cTn>
                              </p:par>
                            </p:childTnLst>
                          </p:cTn>
                        </p:par>
                        <p:par>
                          <p:cTn id="10" fill="hold">
                            <p:stCondLst>
                              <p:cond delay="16000"/>
                            </p:stCondLst>
                            <p:childTnLst>
                              <p:par>
                                <p:cTn id="11" presetID="1" presetClass="entr" presetSubtype="0" fill="hold" grpId="0" nodeType="afterEffect">
                                  <p:stCondLst>
                                    <p:cond delay="500"/>
                                  </p:stCondLst>
                                  <p:childTnLst>
                                    <p:set>
                                      <p:cBhvr>
                                        <p:cTn id="12" dur="1" fill="hold">
                                          <p:stCondLst>
                                            <p:cond delay="0"/>
                                          </p:stCondLst>
                                        </p:cTn>
                                        <p:tgtEl>
                                          <p:spTgt spid="6">
                                            <p:txEl>
                                              <p:pRg st="6" end="6"/>
                                            </p:txEl>
                                          </p:spTgt>
                                        </p:tgtEl>
                                        <p:attrNameLst>
                                          <p:attrName>style.visibility</p:attrName>
                                        </p:attrNameLst>
                                      </p:cBhvr>
                                      <p:to>
                                        <p:strVal val="visible"/>
                                      </p:to>
                                    </p:set>
                                  </p:childTnLst>
                                </p:cTn>
                              </p:par>
                            </p:childTnLst>
                          </p:cTn>
                        </p:par>
                        <p:par>
                          <p:cTn id="13" fill="hold">
                            <p:stCondLst>
                              <p:cond delay="16500"/>
                            </p:stCondLst>
                            <p:childTnLst>
                              <p:par>
                                <p:cTn id="14" presetID="1" presetClass="mediacall" presetSubtype="0" fill="hold" nodeType="afterEffect">
                                  <p:stCondLst>
                                    <p:cond delay="0"/>
                                  </p:stCondLst>
                                  <p:childTnLst>
                                    <p:cmd type="call" cmd="playFrom(0.0)">
                                      <p:cBhvr>
                                        <p:cTn id="15" dur="310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showWhenStopped="0">
                <p:cTn id="16" fill="hold" display="0">
                  <p:stCondLst>
                    <p:cond delay="indefinite"/>
                  </p:stCondLst>
                  <p:endCondLst>
                    <p:cond evt="onNext" delay="0">
                      <p:tgtEl>
                        <p:sldTgt/>
                      </p:tgtEl>
                    </p:cond>
                    <p:cond evt="onPrev" delay="0">
                      <p:tgtEl>
                        <p:sldTgt/>
                      </p:tgtEl>
                    </p:cond>
                  </p:endCondLst>
                </p:cTn>
                <p:tgtEl>
                  <p:spTgt spid="8"/>
                </p:tgtEl>
              </p:cMediaNode>
            </p:video>
            <p:seq concurrent="1" nextAc="seek">
              <p:cTn id="17" restart="whenNotActive" fill="hold" evtFilter="cancelBubble" nodeType="interactiveSeq">
                <p:stCondLst>
                  <p:cond evt="onClick" delay="0">
                    <p:tgtEl>
                      <p:spTgt spid="8"/>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8"/>
                                        </p:tgtEl>
                                      </p:cBhvr>
                                    </p:cmd>
                                  </p:childTnLst>
                                </p:cTn>
                              </p:par>
                            </p:childTnLst>
                          </p:cTn>
                        </p:par>
                      </p:childTnLst>
                    </p:cTn>
                  </p:par>
                </p:childTnLst>
              </p:cTn>
              <p:nextCondLst>
                <p:cond evt="onClick" delay="0">
                  <p:tgtEl>
                    <p:spTgt spid="8"/>
                  </p:tgtEl>
                </p:cond>
              </p:nextCondLst>
            </p:seq>
          </p:childTnLst>
        </p:cTn>
      </p:par>
    </p:tnLst>
    <p:bldLst>
      <p:bldP spid="6"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 Three</a:t>
            </a:r>
            <a:endParaRPr lang="en-GB" dirty="0"/>
          </a:p>
        </p:txBody>
      </p:sp>
      <p:graphicFrame>
        <p:nvGraphicFramePr>
          <p:cNvPr id="7" name="Table 6"/>
          <p:cNvGraphicFramePr>
            <a:graphicFrameLocks noGrp="1"/>
          </p:cNvGraphicFramePr>
          <p:nvPr/>
        </p:nvGraphicFramePr>
        <p:xfrm>
          <a:off x="1187624" y="1004730"/>
          <a:ext cx="7704856" cy="2496278"/>
        </p:xfrm>
        <a:graphic>
          <a:graphicData uri="http://schemas.openxmlformats.org/drawingml/2006/table">
            <a:tbl>
              <a:tblPr>
                <a:tableStyleId>{5C22544A-7EE6-4342-B048-85BDC9FD1C3A}</a:tableStyleId>
              </a:tblPr>
              <a:tblGrid>
                <a:gridCol w="1926214"/>
                <a:gridCol w="1926214"/>
                <a:gridCol w="1926214"/>
                <a:gridCol w="1926214"/>
              </a:tblGrid>
              <a:tr h="864096">
                <a:tc>
                  <a:txBody>
                    <a:bodyPr/>
                    <a:lstStyle/>
                    <a:p>
                      <a:r>
                        <a:rPr lang="en-GB" sz="2800" dirty="0" smtClean="0">
                          <a:solidFill>
                            <a:schemeClr val="tx1"/>
                          </a:solidFill>
                        </a:rPr>
                        <a:t>plum</a:t>
                      </a:r>
                      <a:endParaRPr lang="en-GB" sz="2800" dirty="0">
                        <a:solidFill>
                          <a:schemeClr val="tx1"/>
                        </a:solidFill>
                      </a:endParaRPr>
                    </a:p>
                  </a:txBody>
                  <a:tcPr>
                    <a:noFill/>
                  </a:tcPr>
                </a:tc>
                <a:tc>
                  <a:txBody>
                    <a:bodyPr/>
                    <a:lstStyle/>
                    <a:p>
                      <a:r>
                        <a:rPr lang="en-GB" sz="2800" dirty="0" smtClean="0">
                          <a:solidFill>
                            <a:schemeClr val="tx1"/>
                          </a:solidFill>
                        </a:rPr>
                        <a:t>elbow</a:t>
                      </a:r>
                      <a:endParaRPr lang="en-GB" sz="2800" dirty="0">
                        <a:solidFill>
                          <a:schemeClr val="tx1"/>
                        </a:solidFill>
                      </a:endParaRPr>
                    </a:p>
                  </a:txBody>
                  <a:tcPr>
                    <a:noFill/>
                  </a:tcPr>
                </a:tc>
                <a:tc>
                  <a:txBody>
                    <a:bodyPr/>
                    <a:lstStyle/>
                    <a:p>
                      <a:r>
                        <a:rPr lang="en-GB" sz="2800" dirty="0" smtClean="0">
                          <a:solidFill>
                            <a:schemeClr val="tx1"/>
                          </a:solidFill>
                        </a:rPr>
                        <a:t>giraffe</a:t>
                      </a:r>
                      <a:endParaRPr lang="en-GB" sz="2800" dirty="0">
                        <a:solidFill>
                          <a:schemeClr val="tx1"/>
                        </a:solidFill>
                      </a:endParaRPr>
                    </a:p>
                  </a:txBody>
                  <a:tcPr>
                    <a:noFill/>
                  </a:tcPr>
                </a:tc>
                <a:tc>
                  <a:txBody>
                    <a:bodyPr/>
                    <a:lstStyle/>
                    <a:p>
                      <a:r>
                        <a:rPr lang="en-GB" sz="2800" dirty="0" smtClean="0">
                          <a:solidFill>
                            <a:schemeClr val="tx1"/>
                          </a:solidFill>
                        </a:rPr>
                        <a:t>caravan</a:t>
                      </a:r>
                      <a:endParaRPr lang="en-GB" sz="2800" dirty="0">
                        <a:solidFill>
                          <a:schemeClr val="tx1"/>
                        </a:solidFill>
                      </a:endParaRPr>
                    </a:p>
                  </a:txBody>
                  <a:tcPr>
                    <a:noFill/>
                  </a:tcPr>
                </a:tc>
              </a:tr>
              <a:tr h="816091">
                <a:tc>
                  <a:txBody>
                    <a:bodyPr/>
                    <a:lstStyle/>
                    <a:p>
                      <a:r>
                        <a:rPr lang="en-GB" sz="2800" dirty="0" smtClean="0">
                          <a:solidFill>
                            <a:schemeClr val="tx1"/>
                          </a:solidFill>
                        </a:rPr>
                        <a:t>puppy</a:t>
                      </a:r>
                      <a:endParaRPr lang="en-GB" sz="2800" dirty="0">
                        <a:solidFill>
                          <a:schemeClr val="tx1"/>
                        </a:solidFill>
                      </a:endParaRPr>
                    </a:p>
                  </a:txBody>
                  <a:tcPr>
                    <a:noFill/>
                  </a:tcPr>
                </a:tc>
                <a:tc>
                  <a:txBody>
                    <a:bodyPr/>
                    <a:lstStyle/>
                    <a:p>
                      <a:r>
                        <a:rPr lang="en-GB" sz="2800" dirty="0" smtClean="0">
                          <a:solidFill>
                            <a:schemeClr val="tx1"/>
                          </a:solidFill>
                        </a:rPr>
                        <a:t>banana</a:t>
                      </a:r>
                      <a:endParaRPr lang="en-GB" sz="2800" dirty="0">
                        <a:solidFill>
                          <a:schemeClr val="tx1"/>
                        </a:solidFill>
                      </a:endParaRPr>
                    </a:p>
                  </a:txBody>
                  <a:tcPr>
                    <a:noFill/>
                  </a:tcPr>
                </a:tc>
                <a:tc>
                  <a:txBody>
                    <a:bodyPr/>
                    <a:lstStyle/>
                    <a:p>
                      <a:r>
                        <a:rPr lang="en-GB" sz="2800" dirty="0" smtClean="0">
                          <a:solidFill>
                            <a:schemeClr val="tx1"/>
                          </a:solidFill>
                        </a:rPr>
                        <a:t>foot</a:t>
                      </a:r>
                      <a:endParaRPr lang="en-GB" sz="2800" dirty="0">
                        <a:solidFill>
                          <a:schemeClr val="tx1"/>
                        </a:solidFill>
                      </a:endParaRPr>
                    </a:p>
                  </a:txBody>
                  <a:tcPr>
                    <a:noFill/>
                  </a:tcPr>
                </a:tc>
                <a:tc>
                  <a:txBody>
                    <a:bodyPr/>
                    <a:lstStyle/>
                    <a:p>
                      <a:r>
                        <a:rPr lang="en-GB" sz="2800" dirty="0" smtClean="0">
                          <a:solidFill>
                            <a:schemeClr val="tx1"/>
                          </a:solidFill>
                        </a:rPr>
                        <a:t>apple</a:t>
                      </a:r>
                      <a:endParaRPr lang="en-GB" sz="2800" dirty="0">
                        <a:solidFill>
                          <a:schemeClr val="tx1"/>
                        </a:solidFill>
                      </a:endParaRPr>
                    </a:p>
                  </a:txBody>
                  <a:tcPr>
                    <a:noFill/>
                  </a:tcPr>
                </a:tc>
              </a:tr>
              <a:tr h="816091">
                <a:tc>
                  <a:txBody>
                    <a:bodyPr/>
                    <a:lstStyle/>
                    <a:p>
                      <a:r>
                        <a:rPr lang="en-GB" sz="2800" dirty="0" smtClean="0">
                          <a:solidFill>
                            <a:schemeClr val="tx1"/>
                          </a:solidFill>
                        </a:rPr>
                        <a:t>pony</a:t>
                      </a:r>
                      <a:endParaRPr lang="en-GB" sz="2800" dirty="0">
                        <a:solidFill>
                          <a:schemeClr val="tx1"/>
                        </a:solidFill>
                      </a:endParaRPr>
                    </a:p>
                  </a:txBody>
                  <a:tcPr>
                    <a:noFill/>
                  </a:tcPr>
                </a:tc>
                <a:tc>
                  <a:txBody>
                    <a:bodyPr/>
                    <a:lstStyle/>
                    <a:p>
                      <a:r>
                        <a:rPr lang="en-GB" sz="2800" dirty="0" smtClean="0">
                          <a:solidFill>
                            <a:schemeClr val="tx1"/>
                          </a:solidFill>
                        </a:rPr>
                        <a:t>cherry</a:t>
                      </a:r>
                      <a:endParaRPr lang="en-GB" sz="2800" dirty="0">
                        <a:solidFill>
                          <a:schemeClr val="tx1"/>
                        </a:solidFill>
                      </a:endParaRPr>
                    </a:p>
                  </a:txBody>
                  <a:tcPr>
                    <a:noFill/>
                  </a:tcPr>
                </a:tc>
                <a:tc>
                  <a:txBody>
                    <a:bodyPr/>
                    <a:lstStyle/>
                    <a:p>
                      <a:r>
                        <a:rPr lang="en-GB" sz="2800" dirty="0" smtClean="0">
                          <a:solidFill>
                            <a:schemeClr val="tx1"/>
                          </a:solidFill>
                        </a:rPr>
                        <a:t>barge</a:t>
                      </a:r>
                      <a:endParaRPr lang="en-GB" sz="2800" dirty="0">
                        <a:solidFill>
                          <a:schemeClr val="tx1"/>
                        </a:solidFill>
                      </a:endParaRPr>
                    </a:p>
                  </a:txBody>
                  <a:tcPr>
                    <a:noFill/>
                  </a:tcPr>
                </a:tc>
                <a:tc>
                  <a:txBody>
                    <a:bodyPr/>
                    <a:lstStyle/>
                    <a:p>
                      <a:r>
                        <a:rPr lang="en-GB" sz="2800" dirty="0" smtClean="0">
                          <a:solidFill>
                            <a:schemeClr val="tx1"/>
                          </a:solidFill>
                        </a:rPr>
                        <a:t>bungalow</a:t>
                      </a:r>
                      <a:endParaRPr lang="en-GB" sz="2800" dirty="0">
                        <a:solidFill>
                          <a:schemeClr val="tx1"/>
                        </a:solidFill>
                      </a:endParaRPr>
                    </a:p>
                  </a:txBody>
                  <a:tcPr>
                    <a:noFill/>
                  </a:tcPr>
                </a:tc>
              </a:tr>
            </a:tbl>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 Four</a:t>
            </a:r>
            <a:endParaRPr lang="en-GB" dirty="0"/>
          </a:p>
        </p:txBody>
      </p:sp>
      <p:sp>
        <p:nvSpPr>
          <p:cNvPr id="6" name="Content Placeholder 5"/>
          <p:cNvSpPr>
            <a:spLocks noGrp="1"/>
          </p:cNvSpPr>
          <p:nvPr>
            <p:ph idx="1"/>
          </p:nvPr>
        </p:nvSpPr>
        <p:spPr/>
        <p:txBody>
          <a:bodyPr/>
          <a:lstStyle/>
          <a:p>
            <a:endParaRPr lang="en-GB" dirty="0" smtClean="0"/>
          </a:p>
          <a:p>
            <a:endParaRPr lang="en-GB" dirty="0" smtClean="0"/>
          </a:p>
          <a:p>
            <a:endParaRPr lang="en-GB" dirty="0" smtClean="0"/>
          </a:p>
          <a:p>
            <a:endParaRPr lang="en-GB" dirty="0" smtClean="0"/>
          </a:p>
          <a:p>
            <a:endParaRPr lang="en-GB" dirty="0" smtClean="0"/>
          </a:p>
          <a:p>
            <a:pPr>
              <a:buNone/>
            </a:pPr>
            <a:endParaRPr lang="en-GB" dirty="0" smtClean="0"/>
          </a:p>
          <a:p>
            <a:r>
              <a:rPr lang="en-GB" dirty="0" smtClean="0"/>
              <a:t>Now, write down all the words you remember</a:t>
            </a:r>
            <a:endParaRPr lang="en-GB" dirty="0"/>
          </a:p>
        </p:txBody>
      </p:sp>
      <p:graphicFrame>
        <p:nvGraphicFramePr>
          <p:cNvPr id="7" name="Table 6"/>
          <p:cNvGraphicFramePr>
            <a:graphicFrameLocks noGrp="1"/>
          </p:cNvGraphicFramePr>
          <p:nvPr/>
        </p:nvGraphicFramePr>
        <p:xfrm>
          <a:off x="1187624" y="1018210"/>
          <a:ext cx="7704856" cy="3513150"/>
        </p:xfrm>
        <a:graphic>
          <a:graphicData uri="http://schemas.openxmlformats.org/drawingml/2006/table">
            <a:tbl>
              <a:tblPr>
                <a:tableStyleId>{5C22544A-7EE6-4342-B048-85BDC9FD1C3A}</a:tableStyleId>
              </a:tblPr>
              <a:tblGrid>
                <a:gridCol w="1926214"/>
                <a:gridCol w="1926214"/>
                <a:gridCol w="1926214"/>
                <a:gridCol w="1926214"/>
              </a:tblGrid>
              <a:tr h="702630">
                <a:tc>
                  <a:txBody>
                    <a:bodyPr/>
                    <a:lstStyle/>
                    <a:p>
                      <a:r>
                        <a:rPr lang="en-GB" sz="2800" b="0" u="sng" dirty="0" smtClean="0">
                          <a:solidFill>
                            <a:schemeClr val="tx1"/>
                          </a:solidFill>
                        </a:rPr>
                        <a:t>Fruit</a:t>
                      </a:r>
                      <a:endParaRPr lang="en-GB" sz="2800" b="0" u="sng" dirty="0">
                        <a:solidFill>
                          <a:schemeClr val="tx1"/>
                        </a:solidFill>
                      </a:endParaRPr>
                    </a:p>
                  </a:txBody>
                  <a:tcPr>
                    <a:noFill/>
                  </a:tcPr>
                </a:tc>
                <a:tc>
                  <a:txBody>
                    <a:bodyPr/>
                    <a:lstStyle/>
                    <a:p>
                      <a:r>
                        <a:rPr lang="en-GB" sz="2800" b="0" u="sng" dirty="0" smtClean="0">
                          <a:solidFill>
                            <a:schemeClr val="tx1"/>
                          </a:solidFill>
                        </a:rPr>
                        <a:t>Animal</a:t>
                      </a:r>
                      <a:endParaRPr lang="en-GB" sz="2800" b="0" u="sng" dirty="0">
                        <a:solidFill>
                          <a:schemeClr val="tx1"/>
                        </a:solidFill>
                      </a:endParaRPr>
                    </a:p>
                  </a:txBody>
                  <a:tcPr>
                    <a:noFill/>
                  </a:tcPr>
                </a:tc>
                <a:tc>
                  <a:txBody>
                    <a:bodyPr/>
                    <a:lstStyle/>
                    <a:p>
                      <a:r>
                        <a:rPr lang="en-GB" sz="2800" b="0" u="sng" dirty="0" smtClean="0">
                          <a:solidFill>
                            <a:schemeClr val="tx1"/>
                          </a:solidFill>
                        </a:rPr>
                        <a:t>Home</a:t>
                      </a:r>
                      <a:endParaRPr lang="en-GB" sz="2800" b="0" u="sng" dirty="0">
                        <a:solidFill>
                          <a:schemeClr val="tx1"/>
                        </a:solidFill>
                      </a:endParaRPr>
                    </a:p>
                  </a:txBody>
                  <a:tcPr>
                    <a:noFill/>
                  </a:tcPr>
                </a:tc>
                <a:tc>
                  <a:txBody>
                    <a:bodyPr/>
                    <a:lstStyle/>
                    <a:p>
                      <a:r>
                        <a:rPr lang="en-GB" sz="2800" b="0" u="sng" dirty="0" smtClean="0">
                          <a:solidFill>
                            <a:schemeClr val="tx1"/>
                          </a:solidFill>
                        </a:rPr>
                        <a:t>Body</a:t>
                      </a:r>
                      <a:endParaRPr lang="en-GB" sz="2800" b="0" u="sng" dirty="0">
                        <a:solidFill>
                          <a:schemeClr val="tx1"/>
                        </a:solidFill>
                      </a:endParaRPr>
                    </a:p>
                  </a:txBody>
                  <a:tcPr>
                    <a:noFill/>
                  </a:tcPr>
                </a:tc>
              </a:tr>
              <a:tr h="702630">
                <a:tc>
                  <a:txBody>
                    <a:bodyPr/>
                    <a:lstStyle/>
                    <a:p>
                      <a:r>
                        <a:rPr lang="en-GB" sz="2800" dirty="0" smtClean="0">
                          <a:solidFill>
                            <a:schemeClr val="tx1"/>
                          </a:solidFill>
                        </a:rPr>
                        <a:t>Plum</a:t>
                      </a:r>
                      <a:endParaRPr lang="en-GB" sz="2800" dirty="0">
                        <a:solidFill>
                          <a:schemeClr val="tx1"/>
                        </a:solidFill>
                      </a:endParaRPr>
                    </a:p>
                  </a:txBody>
                  <a:tcPr>
                    <a:noFill/>
                  </a:tcPr>
                </a:tc>
                <a:tc>
                  <a:txBody>
                    <a:bodyPr/>
                    <a:lstStyle/>
                    <a:p>
                      <a:r>
                        <a:rPr lang="en-GB" sz="2800" dirty="0" smtClean="0">
                          <a:solidFill>
                            <a:schemeClr val="tx1"/>
                          </a:solidFill>
                        </a:rPr>
                        <a:t>Giraffe</a:t>
                      </a:r>
                      <a:endParaRPr lang="en-GB" sz="2800" dirty="0">
                        <a:solidFill>
                          <a:schemeClr val="tx1"/>
                        </a:solidFill>
                      </a:endParaRPr>
                    </a:p>
                  </a:txBody>
                  <a:tcPr>
                    <a:noFill/>
                  </a:tcPr>
                </a:tc>
                <a:tc>
                  <a:txBody>
                    <a:bodyPr/>
                    <a:lstStyle/>
                    <a:p>
                      <a:r>
                        <a:rPr lang="en-GB" sz="2800" dirty="0" smtClean="0">
                          <a:solidFill>
                            <a:schemeClr val="tx1"/>
                          </a:solidFill>
                        </a:rPr>
                        <a:t>House</a:t>
                      </a:r>
                      <a:endParaRPr lang="en-GB" sz="2800" dirty="0">
                        <a:solidFill>
                          <a:schemeClr val="tx1"/>
                        </a:solidFill>
                      </a:endParaRPr>
                    </a:p>
                  </a:txBody>
                  <a:tcPr>
                    <a:noFill/>
                  </a:tcPr>
                </a:tc>
                <a:tc>
                  <a:txBody>
                    <a:bodyPr/>
                    <a:lstStyle/>
                    <a:p>
                      <a:r>
                        <a:rPr lang="en-GB" sz="2800" dirty="0" smtClean="0">
                          <a:solidFill>
                            <a:schemeClr val="tx1"/>
                          </a:solidFill>
                        </a:rPr>
                        <a:t>Foot</a:t>
                      </a:r>
                      <a:endParaRPr lang="en-GB" sz="2800" dirty="0">
                        <a:solidFill>
                          <a:schemeClr val="tx1"/>
                        </a:solidFill>
                      </a:endParaRPr>
                    </a:p>
                  </a:txBody>
                  <a:tcPr>
                    <a:noFill/>
                  </a:tcPr>
                </a:tc>
              </a:tr>
              <a:tr h="702630">
                <a:tc>
                  <a:txBody>
                    <a:bodyPr/>
                    <a:lstStyle/>
                    <a:p>
                      <a:r>
                        <a:rPr lang="en-GB" sz="2800" dirty="0" smtClean="0">
                          <a:solidFill>
                            <a:schemeClr val="tx1"/>
                          </a:solidFill>
                        </a:rPr>
                        <a:t>Banana</a:t>
                      </a:r>
                      <a:endParaRPr lang="en-GB" sz="2800" dirty="0">
                        <a:solidFill>
                          <a:schemeClr val="tx1"/>
                        </a:solidFill>
                      </a:endParaRPr>
                    </a:p>
                  </a:txBody>
                  <a:tcPr>
                    <a:noFill/>
                  </a:tcPr>
                </a:tc>
                <a:tc>
                  <a:txBody>
                    <a:bodyPr/>
                    <a:lstStyle/>
                    <a:p>
                      <a:r>
                        <a:rPr lang="en-GB" sz="2800" dirty="0" smtClean="0">
                          <a:solidFill>
                            <a:schemeClr val="tx1"/>
                          </a:solidFill>
                        </a:rPr>
                        <a:t>Puppy</a:t>
                      </a:r>
                      <a:endParaRPr lang="en-GB" sz="2800" dirty="0">
                        <a:solidFill>
                          <a:schemeClr val="tx1"/>
                        </a:solidFill>
                      </a:endParaRPr>
                    </a:p>
                  </a:txBody>
                  <a:tcPr>
                    <a:noFill/>
                  </a:tcPr>
                </a:tc>
                <a:tc>
                  <a:txBody>
                    <a:bodyPr/>
                    <a:lstStyle/>
                    <a:p>
                      <a:r>
                        <a:rPr lang="en-GB" sz="2800" dirty="0" smtClean="0">
                          <a:solidFill>
                            <a:schemeClr val="tx1"/>
                          </a:solidFill>
                        </a:rPr>
                        <a:t>Flat</a:t>
                      </a:r>
                      <a:endParaRPr lang="en-GB" sz="2800" dirty="0">
                        <a:solidFill>
                          <a:schemeClr val="tx1"/>
                        </a:solidFill>
                      </a:endParaRPr>
                    </a:p>
                  </a:txBody>
                  <a:tcPr>
                    <a:noFill/>
                  </a:tcPr>
                </a:tc>
                <a:tc>
                  <a:txBody>
                    <a:bodyPr/>
                    <a:lstStyle/>
                    <a:p>
                      <a:r>
                        <a:rPr lang="en-GB" sz="2800" dirty="0" smtClean="0">
                          <a:solidFill>
                            <a:schemeClr val="tx1"/>
                          </a:solidFill>
                        </a:rPr>
                        <a:t>Knee</a:t>
                      </a:r>
                      <a:endParaRPr lang="en-GB" sz="2800" dirty="0">
                        <a:solidFill>
                          <a:schemeClr val="tx1"/>
                        </a:solidFill>
                      </a:endParaRPr>
                    </a:p>
                  </a:txBody>
                  <a:tcPr>
                    <a:noFill/>
                  </a:tcPr>
                </a:tc>
              </a:tr>
              <a:tr h="702630">
                <a:tc>
                  <a:txBody>
                    <a:bodyPr/>
                    <a:lstStyle/>
                    <a:p>
                      <a:r>
                        <a:rPr lang="en-GB" sz="2800" dirty="0" smtClean="0">
                          <a:solidFill>
                            <a:schemeClr val="tx1"/>
                          </a:solidFill>
                        </a:rPr>
                        <a:t>Apple</a:t>
                      </a:r>
                      <a:endParaRPr lang="en-GB" sz="2800" dirty="0">
                        <a:solidFill>
                          <a:schemeClr val="tx1"/>
                        </a:solidFill>
                      </a:endParaRPr>
                    </a:p>
                  </a:txBody>
                  <a:tcPr>
                    <a:noFill/>
                  </a:tcPr>
                </a:tc>
                <a:tc>
                  <a:txBody>
                    <a:bodyPr/>
                    <a:lstStyle/>
                    <a:p>
                      <a:r>
                        <a:rPr lang="en-GB" sz="2800" dirty="0" smtClean="0">
                          <a:solidFill>
                            <a:schemeClr val="tx1"/>
                          </a:solidFill>
                        </a:rPr>
                        <a:t>Donkey</a:t>
                      </a:r>
                      <a:endParaRPr lang="en-GB" sz="2800" dirty="0">
                        <a:solidFill>
                          <a:schemeClr val="tx1"/>
                        </a:solidFill>
                      </a:endParaRPr>
                    </a:p>
                  </a:txBody>
                  <a:tcPr>
                    <a:noFill/>
                  </a:tcPr>
                </a:tc>
                <a:tc>
                  <a:txBody>
                    <a:bodyPr/>
                    <a:lstStyle/>
                    <a:p>
                      <a:r>
                        <a:rPr lang="en-GB" sz="2800" dirty="0" smtClean="0">
                          <a:solidFill>
                            <a:schemeClr val="tx1"/>
                          </a:solidFill>
                        </a:rPr>
                        <a:t>Bungalow</a:t>
                      </a:r>
                      <a:endParaRPr lang="en-GB" sz="2800" dirty="0">
                        <a:solidFill>
                          <a:schemeClr val="tx1"/>
                        </a:solidFill>
                      </a:endParaRPr>
                    </a:p>
                  </a:txBody>
                  <a:tcPr>
                    <a:noFill/>
                  </a:tcPr>
                </a:tc>
                <a:tc>
                  <a:txBody>
                    <a:bodyPr/>
                    <a:lstStyle/>
                    <a:p>
                      <a:r>
                        <a:rPr lang="en-GB" sz="2800" dirty="0" smtClean="0">
                          <a:solidFill>
                            <a:schemeClr val="tx1"/>
                          </a:solidFill>
                        </a:rPr>
                        <a:t>Elbow</a:t>
                      </a:r>
                      <a:endParaRPr lang="en-GB" sz="2800" dirty="0">
                        <a:solidFill>
                          <a:schemeClr val="tx1"/>
                        </a:solidFill>
                      </a:endParaRPr>
                    </a:p>
                  </a:txBody>
                  <a:tcPr>
                    <a:noFill/>
                  </a:tcPr>
                </a:tc>
              </a:tr>
              <a:tr h="702630">
                <a:tc>
                  <a:txBody>
                    <a:bodyPr/>
                    <a:lstStyle/>
                    <a:p>
                      <a:r>
                        <a:rPr lang="en-GB" sz="2800" dirty="0" smtClean="0">
                          <a:solidFill>
                            <a:schemeClr val="tx1"/>
                          </a:solidFill>
                        </a:rPr>
                        <a:t>Cherry</a:t>
                      </a:r>
                      <a:endParaRPr lang="en-GB" sz="2800" dirty="0">
                        <a:solidFill>
                          <a:schemeClr val="tx1"/>
                        </a:solidFill>
                      </a:endParaRPr>
                    </a:p>
                  </a:txBody>
                  <a:tcPr>
                    <a:noFill/>
                  </a:tcPr>
                </a:tc>
                <a:tc>
                  <a:txBody>
                    <a:bodyPr/>
                    <a:lstStyle/>
                    <a:p>
                      <a:r>
                        <a:rPr lang="en-GB" sz="2800" dirty="0" smtClean="0">
                          <a:solidFill>
                            <a:schemeClr val="tx1"/>
                          </a:solidFill>
                        </a:rPr>
                        <a:t>Pony</a:t>
                      </a:r>
                      <a:endParaRPr lang="en-GB" sz="2800" dirty="0">
                        <a:solidFill>
                          <a:schemeClr val="tx1"/>
                        </a:solidFill>
                      </a:endParaRPr>
                    </a:p>
                  </a:txBody>
                  <a:tcPr>
                    <a:noFill/>
                  </a:tcPr>
                </a:tc>
                <a:tc>
                  <a:txBody>
                    <a:bodyPr/>
                    <a:lstStyle/>
                    <a:p>
                      <a:r>
                        <a:rPr lang="en-GB" sz="2800" dirty="0" smtClean="0">
                          <a:solidFill>
                            <a:schemeClr val="tx1"/>
                          </a:solidFill>
                        </a:rPr>
                        <a:t>Caravan</a:t>
                      </a:r>
                      <a:endParaRPr lang="en-GB" sz="2800" dirty="0">
                        <a:solidFill>
                          <a:schemeClr val="tx1"/>
                        </a:solidFill>
                      </a:endParaRPr>
                    </a:p>
                  </a:txBody>
                  <a:tcPr>
                    <a:noFill/>
                  </a:tcPr>
                </a:tc>
                <a:tc>
                  <a:txBody>
                    <a:bodyPr/>
                    <a:lstStyle/>
                    <a:p>
                      <a:r>
                        <a:rPr lang="en-GB" sz="2800" dirty="0" smtClean="0">
                          <a:solidFill>
                            <a:schemeClr val="tx1"/>
                          </a:solidFill>
                        </a:rPr>
                        <a:t>hand</a:t>
                      </a:r>
                      <a:endParaRPr lang="en-GB" sz="2800" dirty="0">
                        <a:solidFill>
                          <a:schemeClr val="tx1"/>
                        </a:solidFill>
                      </a:endParaRPr>
                    </a:p>
                  </a:txBody>
                  <a:tcPr>
                    <a:noFill/>
                  </a:tcPr>
                </a:tc>
              </a:tr>
            </a:tbl>
          </a:graphicData>
        </a:graphic>
      </p:graphicFrame>
      <p:pic>
        <p:nvPicPr>
          <p:cNvPr id="8" name="Row Your Boat Edit.avi">
            <a:hlinkClick r:id="" action="ppaction://media"/>
          </p:cNvPr>
          <p:cNvPicPr>
            <a:picLocks noRot="1" noChangeAspect="1"/>
          </p:cNvPicPr>
          <p:nvPr>
            <a:videoFile r:link="rId1"/>
          </p:nvPr>
        </p:nvPicPr>
        <p:blipFill>
          <a:blip r:embed="rId3" cstate="print"/>
          <a:stretch>
            <a:fillRect/>
          </a:stretch>
        </p:blipFill>
        <p:spPr>
          <a:xfrm>
            <a:off x="0" y="3501008"/>
            <a:ext cx="998240" cy="7486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p:stCondLst>
                              <p:cond delay="0"/>
                            </p:stCondLst>
                            <p:childTnLst>
                              <p:par>
                                <p:cTn id="8" presetID="1" presetClass="exit" presetSubtype="0" fill="hold" nodeType="afterEffect">
                                  <p:stCondLst>
                                    <p:cond delay="16000"/>
                                  </p:stCondLst>
                                  <p:childTnLst>
                                    <p:set>
                                      <p:cBhvr>
                                        <p:cTn id="9" dur="1" fill="hold">
                                          <p:stCondLst>
                                            <p:cond delay="0"/>
                                          </p:stCondLst>
                                        </p:cTn>
                                        <p:tgtEl>
                                          <p:spTgt spid="7"/>
                                        </p:tgtEl>
                                        <p:attrNameLst>
                                          <p:attrName>style.visibility</p:attrName>
                                        </p:attrNameLst>
                                      </p:cBhvr>
                                      <p:to>
                                        <p:strVal val="hidden"/>
                                      </p:to>
                                    </p:set>
                                  </p:childTnLst>
                                </p:cTn>
                              </p:par>
                            </p:childTnLst>
                          </p:cTn>
                        </p:par>
                        <p:par>
                          <p:cTn id="10" fill="hold">
                            <p:stCondLst>
                              <p:cond delay="16000"/>
                            </p:stCondLst>
                            <p:childTnLst>
                              <p:par>
                                <p:cTn id="11" presetID="1" presetClass="mediacall" presetSubtype="0" fill="hold" nodeType="afterEffect">
                                  <p:stCondLst>
                                    <p:cond delay="500"/>
                                  </p:stCondLst>
                                  <p:childTnLst>
                                    <p:cmd type="call" cmd="playFrom(0.0)">
                                      <p:cBhvr>
                                        <p:cTn id="12" dur="31000" fill="hold"/>
                                        <p:tgtEl>
                                          <p:spTgt spid="8"/>
                                        </p:tgtEl>
                                      </p:cBhvr>
                                    </p:cmd>
                                  </p:childTnLst>
                                </p:cTn>
                              </p:par>
                            </p:childTnLst>
                          </p:cTn>
                        </p:par>
                        <p:par>
                          <p:cTn id="13" fill="hold">
                            <p:stCondLst>
                              <p:cond delay="47500"/>
                            </p:stCondLst>
                            <p:childTnLst>
                              <p:par>
                                <p:cTn id="14" presetID="1" presetClass="entr" presetSubtype="0" fill="hold" grpId="0" nodeType="afterEffect">
                                  <p:stCondLst>
                                    <p:cond delay="500"/>
                                  </p:stCondLst>
                                  <p:childTnLst>
                                    <p:set>
                                      <p:cBhvr>
                                        <p:cTn id="15"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video fullScrn="1">
              <p:cMediaNode showWhenStopped="0">
                <p:cTn id="21" fill="hold" display="0">
                  <p:stCondLst>
                    <p:cond delay="indefinite"/>
                  </p:stCondLst>
                  <p:endCondLst>
                    <p:cond evt="onNext" delay="0">
                      <p:tgtEl>
                        <p:sldTgt/>
                      </p:tgtEl>
                    </p:cond>
                    <p:cond evt="onPrev" delay="0">
                      <p:tgtEl>
                        <p:sldTgt/>
                      </p:tgtEl>
                    </p:cond>
                  </p:endCondLst>
                </p:cTn>
                <p:tgtEl>
                  <p:spTgt spid="8"/>
                </p:tgtEl>
              </p:cMediaNode>
            </p:video>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 Four</a:t>
            </a:r>
            <a:endParaRPr lang="en-GB" dirty="0"/>
          </a:p>
        </p:txBody>
      </p:sp>
      <p:graphicFrame>
        <p:nvGraphicFramePr>
          <p:cNvPr id="7" name="Table 6"/>
          <p:cNvGraphicFramePr>
            <a:graphicFrameLocks noGrp="1"/>
          </p:cNvGraphicFramePr>
          <p:nvPr/>
        </p:nvGraphicFramePr>
        <p:xfrm>
          <a:off x="1187624" y="1018210"/>
          <a:ext cx="7704856" cy="3513150"/>
        </p:xfrm>
        <a:graphic>
          <a:graphicData uri="http://schemas.openxmlformats.org/drawingml/2006/table">
            <a:tbl>
              <a:tblPr>
                <a:tableStyleId>{5C22544A-7EE6-4342-B048-85BDC9FD1C3A}</a:tableStyleId>
              </a:tblPr>
              <a:tblGrid>
                <a:gridCol w="1926214"/>
                <a:gridCol w="1926214"/>
                <a:gridCol w="1926214"/>
                <a:gridCol w="1926214"/>
              </a:tblGrid>
              <a:tr h="702630">
                <a:tc>
                  <a:txBody>
                    <a:bodyPr/>
                    <a:lstStyle/>
                    <a:p>
                      <a:r>
                        <a:rPr lang="en-GB" sz="2800" b="0" u="sng" dirty="0" smtClean="0">
                          <a:solidFill>
                            <a:schemeClr val="tx1"/>
                          </a:solidFill>
                        </a:rPr>
                        <a:t>Fruit</a:t>
                      </a:r>
                      <a:endParaRPr lang="en-GB" sz="2800" b="0" u="sng" dirty="0">
                        <a:solidFill>
                          <a:schemeClr val="tx1"/>
                        </a:solidFill>
                      </a:endParaRPr>
                    </a:p>
                  </a:txBody>
                  <a:tcPr>
                    <a:noFill/>
                  </a:tcPr>
                </a:tc>
                <a:tc>
                  <a:txBody>
                    <a:bodyPr/>
                    <a:lstStyle/>
                    <a:p>
                      <a:r>
                        <a:rPr lang="en-GB" sz="2800" b="0" u="sng" dirty="0" smtClean="0">
                          <a:solidFill>
                            <a:schemeClr val="tx1"/>
                          </a:solidFill>
                        </a:rPr>
                        <a:t>Animal</a:t>
                      </a:r>
                      <a:endParaRPr lang="en-GB" sz="2800" b="0" u="sng" dirty="0">
                        <a:solidFill>
                          <a:schemeClr val="tx1"/>
                        </a:solidFill>
                      </a:endParaRPr>
                    </a:p>
                  </a:txBody>
                  <a:tcPr>
                    <a:noFill/>
                  </a:tcPr>
                </a:tc>
                <a:tc>
                  <a:txBody>
                    <a:bodyPr/>
                    <a:lstStyle/>
                    <a:p>
                      <a:r>
                        <a:rPr lang="en-GB" sz="2800" b="0" u="sng" dirty="0" smtClean="0">
                          <a:solidFill>
                            <a:schemeClr val="tx1"/>
                          </a:solidFill>
                        </a:rPr>
                        <a:t>Home</a:t>
                      </a:r>
                      <a:endParaRPr lang="en-GB" sz="2800" b="0" u="sng" dirty="0">
                        <a:solidFill>
                          <a:schemeClr val="tx1"/>
                        </a:solidFill>
                      </a:endParaRPr>
                    </a:p>
                  </a:txBody>
                  <a:tcPr>
                    <a:noFill/>
                  </a:tcPr>
                </a:tc>
                <a:tc>
                  <a:txBody>
                    <a:bodyPr/>
                    <a:lstStyle/>
                    <a:p>
                      <a:r>
                        <a:rPr lang="en-GB" sz="2800" b="0" u="sng" dirty="0" smtClean="0">
                          <a:solidFill>
                            <a:schemeClr val="tx1"/>
                          </a:solidFill>
                        </a:rPr>
                        <a:t>Body</a:t>
                      </a:r>
                      <a:endParaRPr lang="en-GB" sz="2800" b="0" u="sng" dirty="0">
                        <a:solidFill>
                          <a:schemeClr val="tx1"/>
                        </a:solidFill>
                      </a:endParaRPr>
                    </a:p>
                  </a:txBody>
                  <a:tcPr>
                    <a:noFill/>
                  </a:tcPr>
                </a:tc>
              </a:tr>
              <a:tr h="702630">
                <a:tc>
                  <a:txBody>
                    <a:bodyPr/>
                    <a:lstStyle/>
                    <a:p>
                      <a:r>
                        <a:rPr lang="en-GB" sz="2800" dirty="0" smtClean="0">
                          <a:solidFill>
                            <a:schemeClr val="tx1"/>
                          </a:solidFill>
                        </a:rPr>
                        <a:t>Plum</a:t>
                      </a:r>
                      <a:endParaRPr lang="en-GB" sz="2800" dirty="0">
                        <a:solidFill>
                          <a:schemeClr val="tx1"/>
                        </a:solidFill>
                      </a:endParaRPr>
                    </a:p>
                  </a:txBody>
                  <a:tcPr>
                    <a:noFill/>
                  </a:tcPr>
                </a:tc>
                <a:tc>
                  <a:txBody>
                    <a:bodyPr/>
                    <a:lstStyle/>
                    <a:p>
                      <a:r>
                        <a:rPr lang="en-GB" sz="2800" dirty="0" smtClean="0">
                          <a:solidFill>
                            <a:schemeClr val="tx1"/>
                          </a:solidFill>
                        </a:rPr>
                        <a:t>Giraffe</a:t>
                      </a:r>
                      <a:endParaRPr lang="en-GB" sz="2800" dirty="0">
                        <a:solidFill>
                          <a:schemeClr val="tx1"/>
                        </a:solidFill>
                      </a:endParaRPr>
                    </a:p>
                  </a:txBody>
                  <a:tcPr>
                    <a:noFill/>
                  </a:tcPr>
                </a:tc>
                <a:tc>
                  <a:txBody>
                    <a:bodyPr/>
                    <a:lstStyle/>
                    <a:p>
                      <a:r>
                        <a:rPr lang="en-GB" sz="2800" dirty="0" smtClean="0">
                          <a:solidFill>
                            <a:schemeClr val="tx1"/>
                          </a:solidFill>
                        </a:rPr>
                        <a:t>House</a:t>
                      </a:r>
                      <a:endParaRPr lang="en-GB" sz="2800" dirty="0">
                        <a:solidFill>
                          <a:schemeClr val="tx1"/>
                        </a:solidFill>
                      </a:endParaRPr>
                    </a:p>
                  </a:txBody>
                  <a:tcPr>
                    <a:noFill/>
                  </a:tcPr>
                </a:tc>
                <a:tc>
                  <a:txBody>
                    <a:bodyPr/>
                    <a:lstStyle/>
                    <a:p>
                      <a:r>
                        <a:rPr lang="en-GB" sz="2800" dirty="0" smtClean="0">
                          <a:solidFill>
                            <a:schemeClr val="tx1"/>
                          </a:solidFill>
                        </a:rPr>
                        <a:t>Foot</a:t>
                      </a:r>
                      <a:endParaRPr lang="en-GB" sz="2800" dirty="0">
                        <a:solidFill>
                          <a:schemeClr val="tx1"/>
                        </a:solidFill>
                      </a:endParaRPr>
                    </a:p>
                  </a:txBody>
                  <a:tcPr>
                    <a:noFill/>
                  </a:tcPr>
                </a:tc>
              </a:tr>
              <a:tr h="702630">
                <a:tc>
                  <a:txBody>
                    <a:bodyPr/>
                    <a:lstStyle/>
                    <a:p>
                      <a:r>
                        <a:rPr lang="en-GB" sz="2800" dirty="0" smtClean="0">
                          <a:solidFill>
                            <a:schemeClr val="tx1"/>
                          </a:solidFill>
                        </a:rPr>
                        <a:t>Banana</a:t>
                      </a:r>
                      <a:endParaRPr lang="en-GB" sz="2800" dirty="0">
                        <a:solidFill>
                          <a:schemeClr val="tx1"/>
                        </a:solidFill>
                      </a:endParaRPr>
                    </a:p>
                  </a:txBody>
                  <a:tcPr>
                    <a:noFill/>
                  </a:tcPr>
                </a:tc>
                <a:tc>
                  <a:txBody>
                    <a:bodyPr/>
                    <a:lstStyle/>
                    <a:p>
                      <a:r>
                        <a:rPr lang="en-GB" sz="2800" dirty="0" smtClean="0">
                          <a:solidFill>
                            <a:schemeClr val="tx1"/>
                          </a:solidFill>
                        </a:rPr>
                        <a:t>Puppy</a:t>
                      </a:r>
                      <a:endParaRPr lang="en-GB" sz="2800" dirty="0">
                        <a:solidFill>
                          <a:schemeClr val="tx1"/>
                        </a:solidFill>
                      </a:endParaRPr>
                    </a:p>
                  </a:txBody>
                  <a:tcPr>
                    <a:noFill/>
                  </a:tcPr>
                </a:tc>
                <a:tc>
                  <a:txBody>
                    <a:bodyPr/>
                    <a:lstStyle/>
                    <a:p>
                      <a:r>
                        <a:rPr lang="en-GB" sz="2800" dirty="0" smtClean="0">
                          <a:solidFill>
                            <a:schemeClr val="tx1"/>
                          </a:solidFill>
                        </a:rPr>
                        <a:t>Flat</a:t>
                      </a:r>
                      <a:endParaRPr lang="en-GB" sz="2800" dirty="0">
                        <a:solidFill>
                          <a:schemeClr val="tx1"/>
                        </a:solidFill>
                      </a:endParaRPr>
                    </a:p>
                  </a:txBody>
                  <a:tcPr>
                    <a:noFill/>
                  </a:tcPr>
                </a:tc>
                <a:tc>
                  <a:txBody>
                    <a:bodyPr/>
                    <a:lstStyle/>
                    <a:p>
                      <a:r>
                        <a:rPr lang="en-GB" sz="2800" dirty="0" smtClean="0">
                          <a:solidFill>
                            <a:schemeClr val="tx1"/>
                          </a:solidFill>
                        </a:rPr>
                        <a:t>Knee</a:t>
                      </a:r>
                      <a:endParaRPr lang="en-GB" sz="2800" dirty="0">
                        <a:solidFill>
                          <a:schemeClr val="tx1"/>
                        </a:solidFill>
                      </a:endParaRPr>
                    </a:p>
                  </a:txBody>
                  <a:tcPr>
                    <a:noFill/>
                  </a:tcPr>
                </a:tc>
              </a:tr>
              <a:tr h="702630">
                <a:tc>
                  <a:txBody>
                    <a:bodyPr/>
                    <a:lstStyle/>
                    <a:p>
                      <a:r>
                        <a:rPr lang="en-GB" sz="2800" dirty="0" smtClean="0">
                          <a:solidFill>
                            <a:schemeClr val="tx1"/>
                          </a:solidFill>
                        </a:rPr>
                        <a:t>Apple</a:t>
                      </a:r>
                      <a:endParaRPr lang="en-GB" sz="2800" dirty="0">
                        <a:solidFill>
                          <a:schemeClr val="tx1"/>
                        </a:solidFill>
                      </a:endParaRPr>
                    </a:p>
                  </a:txBody>
                  <a:tcPr>
                    <a:noFill/>
                  </a:tcPr>
                </a:tc>
                <a:tc>
                  <a:txBody>
                    <a:bodyPr/>
                    <a:lstStyle/>
                    <a:p>
                      <a:r>
                        <a:rPr lang="en-GB" sz="2800" dirty="0" smtClean="0">
                          <a:solidFill>
                            <a:schemeClr val="tx1"/>
                          </a:solidFill>
                        </a:rPr>
                        <a:t>Donkey</a:t>
                      </a:r>
                      <a:endParaRPr lang="en-GB" sz="2800" dirty="0">
                        <a:solidFill>
                          <a:schemeClr val="tx1"/>
                        </a:solidFill>
                      </a:endParaRPr>
                    </a:p>
                  </a:txBody>
                  <a:tcPr>
                    <a:noFill/>
                  </a:tcPr>
                </a:tc>
                <a:tc>
                  <a:txBody>
                    <a:bodyPr/>
                    <a:lstStyle/>
                    <a:p>
                      <a:r>
                        <a:rPr lang="en-GB" sz="2800" dirty="0" smtClean="0">
                          <a:solidFill>
                            <a:schemeClr val="tx1"/>
                          </a:solidFill>
                        </a:rPr>
                        <a:t>Bungalow</a:t>
                      </a:r>
                      <a:endParaRPr lang="en-GB" sz="2800" dirty="0">
                        <a:solidFill>
                          <a:schemeClr val="tx1"/>
                        </a:solidFill>
                      </a:endParaRPr>
                    </a:p>
                  </a:txBody>
                  <a:tcPr>
                    <a:noFill/>
                  </a:tcPr>
                </a:tc>
                <a:tc>
                  <a:txBody>
                    <a:bodyPr/>
                    <a:lstStyle/>
                    <a:p>
                      <a:r>
                        <a:rPr lang="en-GB" sz="2800" dirty="0" smtClean="0">
                          <a:solidFill>
                            <a:schemeClr val="tx1"/>
                          </a:solidFill>
                        </a:rPr>
                        <a:t>Elbow</a:t>
                      </a:r>
                      <a:endParaRPr lang="en-GB" sz="2800" dirty="0">
                        <a:solidFill>
                          <a:schemeClr val="tx1"/>
                        </a:solidFill>
                      </a:endParaRPr>
                    </a:p>
                  </a:txBody>
                  <a:tcPr>
                    <a:noFill/>
                  </a:tcPr>
                </a:tc>
              </a:tr>
              <a:tr h="702630">
                <a:tc>
                  <a:txBody>
                    <a:bodyPr/>
                    <a:lstStyle/>
                    <a:p>
                      <a:r>
                        <a:rPr lang="en-GB" sz="2800" dirty="0" smtClean="0">
                          <a:solidFill>
                            <a:schemeClr val="tx1"/>
                          </a:solidFill>
                        </a:rPr>
                        <a:t>Cherry</a:t>
                      </a:r>
                      <a:endParaRPr lang="en-GB" sz="2800" dirty="0">
                        <a:solidFill>
                          <a:schemeClr val="tx1"/>
                        </a:solidFill>
                      </a:endParaRPr>
                    </a:p>
                  </a:txBody>
                  <a:tcPr>
                    <a:noFill/>
                  </a:tcPr>
                </a:tc>
                <a:tc>
                  <a:txBody>
                    <a:bodyPr/>
                    <a:lstStyle/>
                    <a:p>
                      <a:r>
                        <a:rPr lang="en-GB" sz="2800" dirty="0" smtClean="0">
                          <a:solidFill>
                            <a:schemeClr val="tx1"/>
                          </a:solidFill>
                        </a:rPr>
                        <a:t>Pony</a:t>
                      </a:r>
                      <a:endParaRPr lang="en-GB" sz="2800" dirty="0">
                        <a:solidFill>
                          <a:schemeClr val="tx1"/>
                        </a:solidFill>
                      </a:endParaRPr>
                    </a:p>
                  </a:txBody>
                  <a:tcPr>
                    <a:noFill/>
                  </a:tcPr>
                </a:tc>
                <a:tc>
                  <a:txBody>
                    <a:bodyPr/>
                    <a:lstStyle/>
                    <a:p>
                      <a:r>
                        <a:rPr lang="en-GB" sz="2800" dirty="0" smtClean="0">
                          <a:solidFill>
                            <a:schemeClr val="tx1"/>
                          </a:solidFill>
                        </a:rPr>
                        <a:t>Caravan</a:t>
                      </a:r>
                      <a:endParaRPr lang="en-GB" sz="2800" dirty="0">
                        <a:solidFill>
                          <a:schemeClr val="tx1"/>
                        </a:solidFill>
                      </a:endParaRPr>
                    </a:p>
                  </a:txBody>
                  <a:tcPr>
                    <a:noFill/>
                  </a:tcPr>
                </a:tc>
                <a:tc>
                  <a:txBody>
                    <a:bodyPr/>
                    <a:lstStyle/>
                    <a:p>
                      <a:r>
                        <a:rPr lang="en-GB" sz="2800" dirty="0" smtClean="0">
                          <a:solidFill>
                            <a:schemeClr val="tx1"/>
                          </a:solidFill>
                        </a:rPr>
                        <a:t>hand</a:t>
                      </a:r>
                      <a:endParaRPr lang="en-GB" sz="2800" dirty="0">
                        <a:solidFill>
                          <a:schemeClr val="tx1"/>
                        </a:solidFill>
                      </a:endParaRPr>
                    </a:p>
                  </a:txBody>
                  <a:tcPr>
                    <a:noFill/>
                  </a:tcPr>
                </a:tc>
              </a:tr>
            </a:tbl>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zh-CN" dirty="0" smtClean="0"/>
              <a:t>Grouping</a:t>
            </a:r>
            <a:endParaRPr lang="en-GB" altLang="zh-CN" dirty="0"/>
          </a:p>
        </p:txBody>
      </p:sp>
      <p:sp>
        <p:nvSpPr>
          <p:cNvPr id="53251" name="Rectangle 3"/>
          <p:cNvSpPr>
            <a:spLocks noGrp="1" noChangeArrowheads="1"/>
          </p:cNvSpPr>
          <p:nvPr>
            <p:ph type="body" idx="1"/>
          </p:nvPr>
        </p:nvSpPr>
        <p:spPr/>
        <p:txBody>
          <a:bodyPr/>
          <a:lstStyle/>
          <a:p>
            <a:r>
              <a:rPr lang="en-GB" altLang="zh-CN" dirty="0" smtClean="0"/>
              <a:t>Groups</a:t>
            </a:r>
          </a:p>
          <a:p>
            <a:endParaRPr lang="en-GB" altLang="zh-CN" dirty="0" smtClean="0"/>
          </a:p>
          <a:p>
            <a:r>
              <a:rPr lang="en-GB" altLang="zh-CN" dirty="0" smtClean="0"/>
              <a:t>Headings</a:t>
            </a:r>
          </a:p>
          <a:p>
            <a:endParaRPr lang="en-GB" altLang="zh-CN" dirty="0" smtClean="0"/>
          </a:p>
          <a:p>
            <a:r>
              <a:rPr lang="en-GB" altLang="zh-CN" dirty="0" smtClean="0"/>
              <a:t>Boundaries</a:t>
            </a:r>
          </a:p>
          <a:p>
            <a:endParaRPr lang="en-GB" altLang="zh-CN" dirty="0" smtClean="0"/>
          </a:p>
          <a:p>
            <a:r>
              <a:rPr lang="en-GB" altLang="zh-CN" dirty="0" smtClean="0"/>
              <a:t>Repetitive</a:t>
            </a:r>
            <a:endParaRPr lang="en-GB"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325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32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ltLang="zh-CN" dirty="0" smtClean="0"/>
              <a:t>Improve your Memory</a:t>
            </a:r>
            <a:endParaRPr lang="en-GB" altLang="zh-CN" dirty="0"/>
          </a:p>
        </p:txBody>
      </p:sp>
      <p:sp>
        <p:nvSpPr>
          <p:cNvPr id="50179" name="Rectangle 3"/>
          <p:cNvSpPr>
            <a:spLocks noGrp="1" noChangeArrowheads="1"/>
          </p:cNvSpPr>
          <p:nvPr>
            <p:ph type="body" idx="1"/>
          </p:nvPr>
        </p:nvSpPr>
        <p:spPr/>
        <p:txBody>
          <a:bodyPr/>
          <a:lstStyle/>
          <a:p>
            <a:r>
              <a:rPr lang="en-GB" altLang="zh-CN" dirty="0" smtClean="0"/>
              <a:t>Self-awareness</a:t>
            </a:r>
          </a:p>
          <a:p>
            <a:r>
              <a:rPr lang="en-GB" altLang="zh-CN" dirty="0" smtClean="0"/>
              <a:t>Repetition</a:t>
            </a:r>
          </a:p>
          <a:p>
            <a:r>
              <a:rPr lang="en-GB" altLang="zh-CN" dirty="0" smtClean="0"/>
              <a:t>Association</a:t>
            </a:r>
          </a:p>
          <a:p>
            <a:r>
              <a:rPr lang="en-GB" altLang="zh-CN" dirty="0" smtClean="0">
                <a:ea typeface="宋体" charset="-122"/>
              </a:rPr>
              <a:t>Active listening</a:t>
            </a:r>
          </a:p>
          <a:p>
            <a:r>
              <a:rPr lang="en-GB" altLang="zh-CN" dirty="0" smtClean="0">
                <a:ea typeface="宋体" charset="-122"/>
              </a:rPr>
              <a:t>Writing things down</a:t>
            </a:r>
          </a:p>
          <a:p>
            <a:r>
              <a:rPr lang="en-GB" altLang="zh-CN" dirty="0" smtClean="0">
                <a:ea typeface="宋体" charset="-122"/>
              </a:rPr>
              <a:t>Personalisation</a:t>
            </a:r>
          </a:p>
          <a:p>
            <a:r>
              <a:rPr lang="en-GB" altLang="zh-CN" dirty="0" smtClean="0">
                <a:ea typeface="宋体" charset="-122"/>
              </a:rPr>
              <a:t>Play</a:t>
            </a:r>
          </a:p>
          <a:p>
            <a:endParaRPr lang="en-GB" altLang="zh-CN" dirty="0" smtClean="0"/>
          </a:p>
          <a:p>
            <a:endParaRPr lang="en-GB" altLang="zh-CN"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01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01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01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dirty="0" smtClean="0"/>
              <a:t>So, what do we remember?</a:t>
            </a:r>
          </a:p>
        </p:txBody>
      </p:sp>
      <p:sp>
        <p:nvSpPr>
          <p:cNvPr id="93187" name="Rectangle 3"/>
          <p:cNvSpPr>
            <a:spLocks noGrp="1" noChangeArrowheads="1"/>
          </p:cNvSpPr>
          <p:nvPr>
            <p:ph type="body" idx="1"/>
          </p:nvPr>
        </p:nvSpPr>
        <p:spPr/>
        <p:txBody>
          <a:bodyPr/>
          <a:lstStyle/>
          <a:p>
            <a:pPr eaLnBrk="1" hangingPunct="1">
              <a:buFont typeface="Wingdings" pitchFamily="2" charset="2"/>
              <a:buNone/>
            </a:pPr>
            <a:r>
              <a:rPr lang="en-GB" dirty="0" smtClean="0"/>
              <a:t>Flanagan (1997) argues that we remember:</a:t>
            </a:r>
          </a:p>
          <a:p>
            <a:pPr eaLnBrk="1" hangingPunct="1"/>
            <a:r>
              <a:rPr lang="en-GB" dirty="0" smtClean="0"/>
              <a:t>20% of what we read</a:t>
            </a:r>
          </a:p>
          <a:p>
            <a:pPr eaLnBrk="1" hangingPunct="1"/>
            <a:r>
              <a:rPr lang="en-GB" dirty="0" smtClean="0"/>
              <a:t>30% of what we hear</a:t>
            </a:r>
          </a:p>
          <a:p>
            <a:pPr eaLnBrk="1" hangingPunct="1"/>
            <a:r>
              <a:rPr lang="en-GB" dirty="0" smtClean="0"/>
              <a:t>40% of what we see</a:t>
            </a:r>
          </a:p>
          <a:p>
            <a:pPr eaLnBrk="1" hangingPunct="1"/>
            <a:r>
              <a:rPr lang="en-GB" dirty="0" smtClean="0"/>
              <a:t>50% of what we say</a:t>
            </a:r>
          </a:p>
          <a:p>
            <a:pPr eaLnBrk="1" hangingPunct="1"/>
            <a:r>
              <a:rPr lang="en-GB" dirty="0" smtClean="0"/>
              <a:t>60% of what we do</a:t>
            </a:r>
          </a:p>
          <a:p>
            <a:pPr eaLnBrk="1" hangingPunct="1">
              <a:buFont typeface="Wingdings" pitchFamily="2" charset="2"/>
              <a:buNone/>
            </a:pPr>
            <a:r>
              <a:rPr lang="en-GB" i="1" dirty="0" smtClean="0"/>
              <a:t>and</a:t>
            </a:r>
          </a:p>
          <a:p>
            <a:pPr eaLnBrk="1" hangingPunct="1"/>
            <a:r>
              <a:rPr lang="en-GB" b="1" dirty="0" smtClean="0"/>
              <a:t>90% of what we read, hear, see </a:t>
            </a:r>
            <a:r>
              <a:rPr lang="en-GB" b="1" i="1" u="sng" dirty="0" smtClean="0"/>
              <a:t>and</a:t>
            </a:r>
            <a:r>
              <a:rPr lang="en-GB" b="1" dirty="0" smtClean="0"/>
              <a:t> do</a:t>
            </a:r>
            <a:r>
              <a:rPr lang="en-GB" dirty="0" smtClean="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3187">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grpId="0" nodeType="afterEffect">
                                  <p:stCondLst>
                                    <p:cond delay="2000"/>
                                  </p:stCondLst>
                                  <p:childTnLst>
                                    <p:set>
                                      <p:cBhvr>
                                        <p:cTn id="9" dur="1" fill="hold">
                                          <p:stCondLst>
                                            <p:cond delay="0"/>
                                          </p:stCondLst>
                                        </p:cTn>
                                        <p:tgtEl>
                                          <p:spTgt spid="93187">
                                            <p:txEl>
                                              <p:pRg st="1" end="1"/>
                                            </p:txEl>
                                          </p:spTgt>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grpId="0" nodeType="afterEffect">
                                  <p:stCondLst>
                                    <p:cond delay="2000"/>
                                  </p:stCondLst>
                                  <p:childTnLst>
                                    <p:set>
                                      <p:cBhvr>
                                        <p:cTn id="12" dur="1" fill="hold">
                                          <p:stCondLst>
                                            <p:cond delay="0"/>
                                          </p:stCondLst>
                                        </p:cTn>
                                        <p:tgtEl>
                                          <p:spTgt spid="93187">
                                            <p:txEl>
                                              <p:pRg st="2" end="2"/>
                                            </p:txEl>
                                          </p:spTgt>
                                        </p:tgtEl>
                                        <p:attrNameLst>
                                          <p:attrName>style.visibility</p:attrName>
                                        </p:attrNameLst>
                                      </p:cBhvr>
                                      <p:to>
                                        <p:strVal val="visible"/>
                                      </p:to>
                                    </p:set>
                                  </p:childTnLst>
                                </p:cTn>
                              </p:par>
                            </p:childTnLst>
                          </p:cTn>
                        </p:par>
                        <p:par>
                          <p:cTn id="13" fill="hold">
                            <p:stCondLst>
                              <p:cond delay="4000"/>
                            </p:stCondLst>
                            <p:childTnLst>
                              <p:par>
                                <p:cTn id="14" presetID="1" presetClass="entr" presetSubtype="0" fill="hold" grpId="0" nodeType="afterEffect">
                                  <p:stCondLst>
                                    <p:cond delay="2000"/>
                                  </p:stCondLst>
                                  <p:childTnLst>
                                    <p:set>
                                      <p:cBhvr>
                                        <p:cTn id="15" dur="1" fill="hold">
                                          <p:stCondLst>
                                            <p:cond delay="0"/>
                                          </p:stCondLst>
                                        </p:cTn>
                                        <p:tgtEl>
                                          <p:spTgt spid="93187">
                                            <p:txEl>
                                              <p:pRg st="3" end="3"/>
                                            </p:txEl>
                                          </p:spTgt>
                                        </p:tgtEl>
                                        <p:attrNameLst>
                                          <p:attrName>style.visibility</p:attrName>
                                        </p:attrNameLst>
                                      </p:cBhvr>
                                      <p:to>
                                        <p:strVal val="visible"/>
                                      </p:to>
                                    </p:set>
                                  </p:childTnLst>
                                </p:cTn>
                              </p:par>
                            </p:childTnLst>
                          </p:cTn>
                        </p:par>
                        <p:par>
                          <p:cTn id="16" fill="hold">
                            <p:stCondLst>
                              <p:cond delay="6000"/>
                            </p:stCondLst>
                            <p:childTnLst>
                              <p:par>
                                <p:cTn id="17" presetID="1" presetClass="entr" presetSubtype="0" fill="hold" grpId="0" nodeType="afterEffect">
                                  <p:stCondLst>
                                    <p:cond delay="2000"/>
                                  </p:stCondLst>
                                  <p:childTnLst>
                                    <p:set>
                                      <p:cBhvr>
                                        <p:cTn id="18" dur="1" fill="hold">
                                          <p:stCondLst>
                                            <p:cond delay="0"/>
                                          </p:stCondLst>
                                        </p:cTn>
                                        <p:tgtEl>
                                          <p:spTgt spid="93187">
                                            <p:txEl>
                                              <p:pRg st="4" end="4"/>
                                            </p:txEl>
                                          </p:spTgt>
                                        </p:tgtEl>
                                        <p:attrNameLst>
                                          <p:attrName>style.visibility</p:attrName>
                                        </p:attrNameLst>
                                      </p:cBhvr>
                                      <p:to>
                                        <p:strVal val="visible"/>
                                      </p:to>
                                    </p:set>
                                  </p:childTnLst>
                                </p:cTn>
                              </p:par>
                            </p:childTnLst>
                          </p:cTn>
                        </p:par>
                        <p:par>
                          <p:cTn id="19" fill="hold">
                            <p:stCondLst>
                              <p:cond delay="8000"/>
                            </p:stCondLst>
                            <p:childTnLst>
                              <p:par>
                                <p:cTn id="20" presetID="1" presetClass="entr" presetSubtype="0" fill="hold" grpId="0" nodeType="afterEffect">
                                  <p:stCondLst>
                                    <p:cond delay="2000"/>
                                  </p:stCondLst>
                                  <p:childTnLst>
                                    <p:set>
                                      <p:cBhvr>
                                        <p:cTn id="21" dur="1" fill="hold">
                                          <p:stCondLst>
                                            <p:cond delay="0"/>
                                          </p:stCondLst>
                                        </p:cTn>
                                        <p:tgtEl>
                                          <p:spTgt spid="93187">
                                            <p:txEl>
                                              <p:pRg st="5" end="5"/>
                                            </p:txEl>
                                          </p:spTgt>
                                        </p:tgtEl>
                                        <p:attrNameLst>
                                          <p:attrName>style.visibility</p:attrName>
                                        </p:attrNameLst>
                                      </p:cBhvr>
                                      <p:to>
                                        <p:strVal val="visible"/>
                                      </p:to>
                                    </p:set>
                                  </p:childTnLst>
                                </p:cTn>
                              </p:par>
                            </p:childTnLst>
                          </p:cTn>
                        </p:par>
                        <p:par>
                          <p:cTn id="22" fill="hold">
                            <p:stCondLst>
                              <p:cond delay="10000"/>
                            </p:stCondLst>
                            <p:childTnLst>
                              <p:par>
                                <p:cTn id="23" presetID="1" presetClass="entr" presetSubtype="0" fill="hold" grpId="0" nodeType="afterEffect">
                                  <p:stCondLst>
                                    <p:cond delay="2000"/>
                                  </p:stCondLst>
                                  <p:childTnLst>
                                    <p:set>
                                      <p:cBhvr>
                                        <p:cTn id="24" dur="1" fill="hold">
                                          <p:stCondLst>
                                            <p:cond delay="0"/>
                                          </p:stCondLst>
                                        </p:cTn>
                                        <p:tgtEl>
                                          <p:spTgt spid="93187">
                                            <p:txEl>
                                              <p:pRg st="6" end="6"/>
                                            </p:txEl>
                                          </p:spTgt>
                                        </p:tgtEl>
                                        <p:attrNameLst>
                                          <p:attrName>style.visibility</p:attrName>
                                        </p:attrNameLst>
                                      </p:cBhvr>
                                      <p:to>
                                        <p:strVal val="visible"/>
                                      </p:to>
                                    </p:set>
                                  </p:childTnLst>
                                </p:cTn>
                              </p:par>
                              <p:par>
                                <p:cTn id="25" presetID="1" presetClass="entr" presetSubtype="0" fill="hold" grpId="0" nodeType="withEffect">
                                  <p:stCondLst>
                                    <p:cond delay="2000"/>
                                  </p:stCondLst>
                                  <p:childTnLst>
                                    <p:set>
                                      <p:cBhvr>
                                        <p:cTn id="26" dur="1" fill="hold">
                                          <p:stCondLst>
                                            <p:cond delay="0"/>
                                          </p:stCondLst>
                                        </p:cTn>
                                        <p:tgtEl>
                                          <p:spTgt spid="9318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uiExpand="1" build="p"/>
    </p:bldLst>
  </p:timing>
</p:sld>
</file>

<file path=ppt/theme/theme1.xml><?xml version="1.0" encoding="utf-8"?>
<a:theme xmlns:a="http://schemas.openxmlformats.org/drawingml/2006/main" name="Powerpoint Template">
  <a:themeElements>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fontScheme name="Eclipse">
      <a:majorFont>
        <a:latin typeface="Verdana"/>
        <a:ea typeface=""/>
        <a:cs typeface="Arial"/>
      </a:majorFont>
      <a:minorFont>
        <a:latin typeface="Verdan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194</TotalTime>
  <Words>878</Words>
  <Application>Microsoft Office PowerPoint</Application>
  <PresentationFormat>On-screen Show (4:3)</PresentationFormat>
  <Paragraphs>247</Paragraphs>
  <Slides>16</Slides>
  <Notes>9</Notes>
  <HiddenSlides>0</HiddenSlides>
  <MMClips>2</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Powerpoint Template</vt:lpstr>
      <vt:lpstr>Memory &amp; Recall</vt:lpstr>
      <vt:lpstr>Learning and Memory </vt:lpstr>
      <vt:lpstr>Multi-Store Model of Memory</vt:lpstr>
      <vt:lpstr>Activity One</vt:lpstr>
      <vt:lpstr>Devices</vt:lpstr>
      <vt:lpstr>Four stages of Memory</vt:lpstr>
      <vt:lpstr>Activity Two</vt:lpstr>
      <vt:lpstr>What is your Memory Style?</vt:lpstr>
      <vt:lpstr>What is your Memory Style?</vt:lpstr>
      <vt:lpstr>Activity Three</vt:lpstr>
      <vt:lpstr>Activity Three</vt:lpstr>
      <vt:lpstr>Activity Four</vt:lpstr>
      <vt:lpstr>Activity Four</vt:lpstr>
      <vt:lpstr>Grouping</vt:lpstr>
      <vt:lpstr>Improve your Memory</vt:lpstr>
      <vt:lpstr>So, what do we remember?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Rees-Evans</dc:creator>
  <cp:lastModifiedBy>sc-ft</cp:lastModifiedBy>
  <cp:revision>26</cp:revision>
  <dcterms:created xsi:type="dcterms:W3CDTF">2011-01-03T20:43:05Z</dcterms:created>
  <dcterms:modified xsi:type="dcterms:W3CDTF">2011-01-04T10:05:42Z</dcterms:modified>
</cp:coreProperties>
</file>