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38"/>
  </p:notesMasterIdLst>
  <p:sldIdLst>
    <p:sldId id="256" r:id="rId2"/>
    <p:sldId id="273" r:id="rId3"/>
    <p:sldId id="299" r:id="rId4"/>
    <p:sldId id="300" r:id="rId5"/>
    <p:sldId id="301" r:id="rId6"/>
    <p:sldId id="302" r:id="rId7"/>
    <p:sldId id="303" r:id="rId8"/>
    <p:sldId id="305" r:id="rId9"/>
    <p:sldId id="304" r:id="rId10"/>
    <p:sldId id="306" r:id="rId11"/>
    <p:sldId id="308" r:id="rId12"/>
    <p:sldId id="309" r:id="rId13"/>
    <p:sldId id="310" r:id="rId14"/>
    <p:sldId id="312" r:id="rId15"/>
    <p:sldId id="311" r:id="rId16"/>
    <p:sldId id="313" r:id="rId17"/>
    <p:sldId id="307" r:id="rId18"/>
    <p:sldId id="314" r:id="rId19"/>
    <p:sldId id="315" r:id="rId20"/>
    <p:sldId id="316" r:id="rId21"/>
    <p:sldId id="317" r:id="rId22"/>
    <p:sldId id="318" r:id="rId23"/>
    <p:sldId id="319" r:id="rId24"/>
    <p:sldId id="321" r:id="rId25"/>
    <p:sldId id="320" r:id="rId26"/>
    <p:sldId id="322" r:id="rId27"/>
    <p:sldId id="323" r:id="rId28"/>
    <p:sldId id="324" r:id="rId29"/>
    <p:sldId id="325" r:id="rId30"/>
    <p:sldId id="326" r:id="rId31"/>
    <p:sldId id="327" r:id="rId32"/>
    <p:sldId id="329" r:id="rId33"/>
    <p:sldId id="328" r:id="rId34"/>
    <p:sldId id="330" r:id="rId35"/>
    <p:sldId id="331" r:id="rId36"/>
    <p:sldId id="332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69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3/25/2019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478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043625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036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535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2039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734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510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790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346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443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487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256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53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713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r>
              <a:rPr lang="en-GB" dirty="0"/>
              <a:t> </a:t>
            </a:r>
            <a:r>
              <a:rPr lang="en-GB" dirty="0" smtClean="0"/>
              <a:t>– Part 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Selecting </a:t>
            </a:r>
            <a:r>
              <a:rPr lang="en-GB" dirty="0" smtClean="0"/>
              <a:t>Statistical Tests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Statistical Tests</a:t>
            </a:r>
            <a:endParaRPr lang="en-GB" dirty="0"/>
          </a:p>
        </p:txBody>
      </p:sp>
      <p:sp>
        <p:nvSpPr>
          <p:cNvPr id="2170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There are many different statistical tests available</a:t>
            </a:r>
          </a:p>
          <a:p>
            <a:endParaRPr lang="en-GB" sz="1800" dirty="0" smtClean="0"/>
          </a:p>
          <a:p>
            <a:r>
              <a:rPr lang="en-GB" dirty="0" smtClean="0"/>
              <a:t>So which one should you use for your particular problem?</a:t>
            </a:r>
          </a:p>
          <a:p>
            <a:pPr lvl="1"/>
            <a:endParaRPr lang="en-GB" sz="1600" dirty="0"/>
          </a:p>
          <a:p>
            <a:r>
              <a:rPr lang="en-GB" dirty="0" smtClean="0"/>
              <a:t>This depends on</a:t>
            </a:r>
          </a:p>
          <a:p>
            <a:pPr lvl="1"/>
            <a:r>
              <a:rPr lang="en-GB" dirty="0" smtClean="0"/>
              <a:t>Data type(s)</a:t>
            </a:r>
          </a:p>
          <a:p>
            <a:pPr lvl="1"/>
            <a:r>
              <a:rPr lang="en-GB" dirty="0" smtClean="0"/>
              <a:t>Number of independent variables</a:t>
            </a:r>
          </a:p>
          <a:p>
            <a:pPr lvl="1"/>
            <a:r>
              <a:rPr lang="en-GB" dirty="0" smtClean="0"/>
              <a:t>Whether you’re looking for relationships or differences</a:t>
            </a:r>
          </a:p>
          <a:p>
            <a:pPr lvl="1"/>
            <a:r>
              <a:rPr lang="en-GB" dirty="0" smtClean="0"/>
              <a:t>Number of groups</a:t>
            </a:r>
          </a:p>
          <a:p>
            <a:pPr lvl="1"/>
            <a:r>
              <a:rPr lang="en-GB" dirty="0" smtClean="0"/>
              <a:t>Whether the observations are paired or not</a:t>
            </a:r>
          </a:p>
          <a:p>
            <a:pPr lvl="1"/>
            <a:r>
              <a:rPr lang="en-GB" dirty="0" smtClean="0"/>
              <a:t>…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087F7-463C-43E9-A840-0677E21B8ED8}" type="slidenum">
              <a:rPr lang="en-US"/>
              <a:pPr/>
              <a:t>2</a:t>
            </a:fld>
            <a:endParaRPr lang="en-US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There are two main data types</a:t>
            </a:r>
          </a:p>
          <a:p>
            <a:r>
              <a:rPr lang="en-GB" dirty="0" smtClean="0"/>
              <a:t>Numerical data</a:t>
            </a:r>
          </a:p>
          <a:p>
            <a:pPr lvl="1"/>
            <a:r>
              <a:rPr lang="en-GB" dirty="0" smtClean="0"/>
              <a:t>Anything that can be measured and ordered</a:t>
            </a:r>
          </a:p>
          <a:p>
            <a:r>
              <a:rPr lang="en-GB" dirty="0" smtClean="0"/>
              <a:t>Categorical data</a:t>
            </a:r>
          </a:p>
          <a:p>
            <a:pPr lvl="1"/>
            <a:r>
              <a:rPr lang="en-GB" dirty="0" smtClean="0"/>
              <a:t>Anything that can be sorted into groups or categories</a:t>
            </a:r>
          </a:p>
          <a:p>
            <a:endParaRPr lang="en-GB" dirty="0"/>
          </a:p>
          <a:p>
            <a:r>
              <a:rPr lang="en-GB" dirty="0" smtClean="0"/>
              <a:t>It is possible to convert between the two</a:t>
            </a:r>
          </a:p>
          <a:p>
            <a:pPr lvl="1"/>
            <a:r>
              <a:rPr lang="en-GB" dirty="0" smtClean="0"/>
              <a:t>Numerical data may be categorised as ‘low’, ‘medium’ or ‘high’</a:t>
            </a:r>
          </a:p>
          <a:p>
            <a:pPr lvl="1"/>
            <a:r>
              <a:rPr lang="en-GB" dirty="0" smtClean="0"/>
              <a:t>Categorical data may be given a mean value for each category – ‘low’ = 5, ‘medium’ = 10, ‘high’ = 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812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Categorical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This can split into </a:t>
            </a:r>
            <a:r>
              <a:rPr lang="en-GB" i="1" dirty="0" smtClean="0"/>
              <a:t>Nominal</a:t>
            </a:r>
            <a:r>
              <a:rPr lang="en-GB" dirty="0" smtClean="0"/>
              <a:t> and </a:t>
            </a:r>
            <a:r>
              <a:rPr lang="en-GB" i="1" dirty="0" smtClean="0"/>
              <a:t>Ordinal</a:t>
            </a:r>
            <a:r>
              <a:rPr lang="en-GB" dirty="0" smtClean="0"/>
              <a:t> data</a:t>
            </a:r>
          </a:p>
          <a:p>
            <a:endParaRPr lang="en-GB" sz="1800" dirty="0" smtClean="0"/>
          </a:p>
          <a:p>
            <a:r>
              <a:rPr lang="en-GB" dirty="0" smtClean="0"/>
              <a:t>Nominal data</a:t>
            </a:r>
          </a:p>
          <a:p>
            <a:pPr lvl="1"/>
            <a:r>
              <a:rPr lang="en-GB" dirty="0" smtClean="0"/>
              <a:t>Values or observations are assigned a code that can be counted, but not ordered</a:t>
            </a:r>
          </a:p>
          <a:p>
            <a:pPr lvl="1"/>
            <a:r>
              <a:rPr lang="en-GB" dirty="0" smtClean="0"/>
              <a:t>E.g. Eye colour, nationality, operating system</a:t>
            </a:r>
          </a:p>
          <a:p>
            <a:endParaRPr lang="en-GB" sz="1800" dirty="0"/>
          </a:p>
          <a:p>
            <a:r>
              <a:rPr lang="en-GB" dirty="0" smtClean="0"/>
              <a:t>Ordinal data</a:t>
            </a:r>
          </a:p>
          <a:p>
            <a:pPr lvl="1"/>
            <a:r>
              <a:rPr lang="en-GB" dirty="0" smtClean="0"/>
              <a:t>Values or observations can be ranked or have an associated rating scale</a:t>
            </a:r>
          </a:p>
          <a:p>
            <a:pPr lvl="1"/>
            <a:r>
              <a:rPr lang="en-GB" dirty="0" smtClean="0"/>
              <a:t>These can be counted </a:t>
            </a:r>
            <a:r>
              <a:rPr lang="en-GB" b="1" dirty="0" smtClean="0"/>
              <a:t>and</a:t>
            </a:r>
            <a:r>
              <a:rPr lang="en-GB" b="1" i="1" dirty="0" smtClean="0"/>
              <a:t> </a:t>
            </a:r>
            <a:r>
              <a:rPr lang="en-GB" dirty="0" smtClean="0"/>
              <a:t>ordered </a:t>
            </a:r>
            <a:r>
              <a:rPr lang="en-GB" b="1" dirty="0" smtClean="0"/>
              <a:t>but not</a:t>
            </a:r>
            <a:r>
              <a:rPr lang="en-GB" dirty="0" smtClean="0"/>
              <a:t> measured</a:t>
            </a:r>
          </a:p>
          <a:p>
            <a:pPr lvl="1"/>
            <a:r>
              <a:rPr lang="en-GB" dirty="0" smtClean="0"/>
              <a:t>E.g. House numbers, software version numbers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434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Numerical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can be split into </a:t>
            </a:r>
            <a:r>
              <a:rPr lang="en-GB" i="1" dirty="0" smtClean="0"/>
              <a:t>Discrete</a:t>
            </a:r>
            <a:r>
              <a:rPr lang="en-GB" dirty="0" smtClean="0"/>
              <a:t> and </a:t>
            </a:r>
            <a:r>
              <a:rPr lang="en-GB" i="1" dirty="0" smtClean="0"/>
              <a:t>Continuous</a:t>
            </a:r>
            <a:r>
              <a:rPr lang="en-GB" dirty="0" smtClean="0"/>
              <a:t> data</a:t>
            </a:r>
          </a:p>
          <a:p>
            <a:endParaRPr lang="en-GB" sz="1800" dirty="0"/>
          </a:p>
          <a:p>
            <a:r>
              <a:rPr lang="en-GB" dirty="0" smtClean="0"/>
              <a:t>Discrete data</a:t>
            </a:r>
          </a:p>
          <a:p>
            <a:pPr lvl="1"/>
            <a:r>
              <a:rPr lang="en-GB" dirty="0" smtClean="0"/>
              <a:t>Values or observations can be counted and are </a:t>
            </a:r>
            <a:r>
              <a:rPr lang="en-GB" b="1" dirty="0" smtClean="0"/>
              <a:t>distinct and separate</a:t>
            </a:r>
            <a:endParaRPr lang="en-GB" b="1" i="1" dirty="0" smtClean="0"/>
          </a:p>
          <a:p>
            <a:pPr lvl="1"/>
            <a:r>
              <a:rPr lang="en-GB" dirty="0" smtClean="0"/>
              <a:t>E.g. Number of routers in an organisation, number of students in a class</a:t>
            </a:r>
          </a:p>
          <a:p>
            <a:pPr lvl="1"/>
            <a:endParaRPr lang="en-GB" sz="1800" dirty="0"/>
          </a:p>
          <a:p>
            <a:r>
              <a:rPr lang="en-GB" dirty="0" smtClean="0"/>
              <a:t>Continuous data</a:t>
            </a:r>
          </a:p>
          <a:p>
            <a:pPr lvl="1"/>
            <a:r>
              <a:rPr lang="en-GB" dirty="0" smtClean="0"/>
              <a:t>Values or observations can take on </a:t>
            </a:r>
            <a:r>
              <a:rPr lang="en-GB" b="1" dirty="0" smtClean="0"/>
              <a:t>any value</a:t>
            </a:r>
            <a:r>
              <a:rPr lang="en-GB" dirty="0" smtClean="0"/>
              <a:t> within a finite or infinite interval</a:t>
            </a:r>
          </a:p>
          <a:p>
            <a:pPr lvl="1"/>
            <a:r>
              <a:rPr lang="en-GB" dirty="0" smtClean="0"/>
              <a:t>E.g. Distance, time, temperature, impedance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268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Identify that data type!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4042792" cy="2880320"/>
          </a:xfrm>
        </p:spPr>
        <p:txBody>
          <a:bodyPr>
            <a:normAutofit/>
          </a:bodyPr>
          <a:lstStyle/>
          <a:p>
            <a:r>
              <a:rPr lang="en-GB" dirty="0" smtClean="0"/>
              <a:t>Memory size</a:t>
            </a:r>
          </a:p>
          <a:p>
            <a:r>
              <a:rPr lang="en-GB" dirty="0" smtClean="0"/>
              <a:t>Processor speed</a:t>
            </a:r>
          </a:p>
          <a:p>
            <a:r>
              <a:rPr lang="en-GB" dirty="0" smtClean="0"/>
              <a:t>Processor type</a:t>
            </a:r>
          </a:p>
          <a:p>
            <a:r>
              <a:rPr lang="en-GB" dirty="0" smtClean="0"/>
              <a:t>Network card</a:t>
            </a:r>
          </a:p>
          <a:p>
            <a:r>
              <a:rPr lang="en-GB" dirty="0" smtClean="0"/>
              <a:t>Cable length</a:t>
            </a:r>
          </a:p>
          <a:p>
            <a:r>
              <a:rPr lang="en-GB" dirty="0" smtClean="0"/>
              <a:t>Ping 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633664" y="980728"/>
            <a:ext cx="4042792" cy="288032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Int</a:t>
            </a:r>
            <a:endParaRPr lang="en-GB" dirty="0" smtClean="0"/>
          </a:p>
          <a:p>
            <a:r>
              <a:rPr lang="en-GB" dirty="0" smtClean="0"/>
              <a:t>Char</a:t>
            </a:r>
          </a:p>
          <a:p>
            <a:r>
              <a:rPr lang="en-GB" dirty="0" smtClean="0"/>
              <a:t>String</a:t>
            </a:r>
          </a:p>
          <a:p>
            <a:r>
              <a:rPr lang="en-GB" dirty="0" smtClean="0"/>
              <a:t>Float</a:t>
            </a:r>
          </a:p>
          <a:p>
            <a:r>
              <a:rPr lang="en-GB" dirty="0" smtClean="0"/>
              <a:t>Bool</a:t>
            </a:r>
          </a:p>
          <a:p>
            <a:r>
              <a:rPr lang="en-GB" dirty="0" smtClean="0"/>
              <a:t>Pointer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475656" y="4365104"/>
            <a:ext cx="180020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Categorical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5304656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Nominal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483768" y="5301208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Ordinal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575785" y="4365104"/>
            <a:ext cx="180020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Numerical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639681" y="5304656"/>
            <a:ext cx="180020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Discrete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6583897" y="5301208"/>
            <a:ext cx="180020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Continuous</a:t>
            </a:r>
            <a:endParaRPr lang="en-GB" dirty="0"/>
          </a:p>
        </p:txBody>
      </p:sp>
      <p:cxnSp>
        <p:nvCxnSpPr>
          <p:cNvPr id="16" name="Straight Arrow Connector 15"/>
          <p:cNvCxnSpPr>
            <a:stCxn id="8" idx="2"/>
            <a:endCxn id="10" idx="0"/>
          </p:cNvCxnSpPr>
          <p:nvPr/>
        </p:nvCxnSpPr>
        <p:spPr>
          <a:xfrm flipH="1">
            <a:off x="1439652" y="4869160"/>
            <a:ext cx="936104" cy="4354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11" idx="0"/>
          </p:cNvCxnSpPr>
          <p:nvPr/>
        </p:nvCxnSpPr>
        <p:spPr>
          <a:xfrm>
            <a:off x="2375756" y="4869160"/>
            <a:ext cx="1008112" cy="4320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2" idx="2"/>
            <a:endCxn id="13" idx="0"/>
          </p:cNvCxnSpPr>
          <p:nvPr/>
        </p:nvCxnSpPr>
        <p:spPr>
          <a:xfrm flipH="1">
            <a:off x="5539781" y="4869160"/>
            <a:ext cx="936104" cy="4354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2" idx="2"/>
            <a:endCxn id="14" idx="0"/>
          </p:cNvCxnSpPr>
          <p:nvPr/>
        </p:nvCxnSpPr>
        <p:spPr>
          <a:xfrm>
            <a:off x="6475885" y="4869160"/>
            <a:ext cx="1008112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8519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Nominal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There’s not a lot you can do with nominal data </a:t>
            </a:r>
          </a:p>
          <a:p>
            <a:endParaRPr lang="en-GB" dirty="0" smtClean="0"/>
          </a:p>
          <a:p>
            <a:r>
              <a:rPr lang="en-GB" dirty="0" smtClean="0"/>
              <a:t>Use </a:t>
            </a:r>
            <a:r>
              <a:rPr lang="el-GR" i="1" dirty="0" smtClean="0">
                <a:latin typeface="Times New Roman"/>
                <a:cs typeface="Times New Roman"/>
              </a:rPr>
              <a:t>Χ</a:t>
            </a:r>
            <a:r>
              <a:rPr lang="en-GB" baseline="30000" dirty="0" smtClean="0">
                <a:latin typeface="Times New Roman"/>
                <a:cs typeface="Times New Roman"/>
              </a:rPr>
              <a:t>2</a:t>
            </a:r>
            <a:r>
              <a:rPr lang="en-GB" dirty="0" smtClean="0">
                <a:latin typeface="Times New Roman"/>
                <a:cs typeface="Times New Roman"/>
              </a:rPr>
              <a:t> (chi-square) tests to investigate the difference between what you have observed and what you might normally expect</a:t>
            </a:r>
          </a:p>
          <a:p>
            <a:endParaRPr lang="en-GB" dirty="0" smtClean="0">
              <a:latin typeface="Times New Roman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775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/>
                <a:cs typeface="Times New Roman"/>
              </a:rPr>
              <a:t>Suppose you are interested in the operating systems used within a local environment.</a:t>
            </a:r>
          </a:p>
          <a:p>
            <a:r>
              <a:rPr lang="en-GB" dirty="0">
                <a:latin typeface="Times New Roman"/>
                <a:cs typeface="Times New Roman"/>
              </a:rPr>
              <a:t>You collect information from a variety of local enterprises about which operating system they use</a:t>
            </a:r>
          </a:p>
          <a:p>
            <a:endParaRPr lang="en-GB" dirty="0" smtClean="0">
              <a:latin typeface="Times New Roman"/>
              <a:cs typeface="Times New Roman"/>
            </a:endParaRPr>
          </a:p>
          <a:p>
            <a:r>
              <a:rPr lang="en-GB" dirty="0" smtClean="0">
                <a:latin typeface="Times New Roman"/>
                <a:cs typeface="Times New Roman"/>
              </a:rPr>
              <a:t>Your </a:t>
            </a:r>
            <a:r>
              <a:rPr lang="en-GB" dirty="0">
                <a:latin typeface="Times New Roman"/>
                <a:cs typeface="Times New Roman"/>
              </a:rPr>
              <a:t>null hypothesis is </a:t>
            </a:r>
            <a:r>
              <a:rPr lang="en-GB" i="1" dirty="0">
                <a:latin typeface="Times New Roman"/>
                <a:cs typeface="Times New Roman"/>
              </a:rPr>
              <a:t>companies in Swansea show the same preferences in operating systems as are seen worldwide</a:t>
            </a:r>
          </a:p>
          <a:p>
            <a:r>
              <a:rPr lang="en-GB" dirty="0">
                <a:latin typeface="Times New Roman"/>
                <a:cs typeface="Times New Roman"/>
              </a:rPr>
              <a:t>Your alternate </a:t>
            </a:r>
            <a:r>
              <a:rPr lang="en-GB" dirty="0" smtClean="0">
                <a:latin typeface="Times New Roman"/>
                <a:cs typeface="Times New Roman"/>
              </a:rPr>
              <a:t>hypothesis is </a:t>
            </a:r>
            <a:r>
              <a:rPr lang="en-GB" i="1" dirty="0" smtClean="0">
                <a:latin typeface="Times New Roman"/>
                <a:cs typeface="Times New Roman"/>
              </a:rPr>
              <a:t>companies in Swansea show different preferences in operating systems than are seen worldwide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504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84576"/>
          </a:xfrm>
        </p:spPr>
        <p:txBody>
          <a:bodyPr/>
          <a:lstStyle/>
          <a:p>
            <a:r>
              <a:rPr lang="en-GB" dirty="0" smtClean="0"/>
              <a:t>The data you collect is: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Your comparison model is the desktop OS market share (February 2014) from </a:t>
            </a:r>
            <a:r>
              <a:rPr lang="en-GB" dirty="0" err="1" smtClean="0"/>
              <a:t>NetApplications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5329475"/>
              </p:ext>
            </p:extLst>
          </p:nvPr>
        </p:nvGraphicFramePr>
        <p:xfrm>
          <a:off x="395535" y="1772816"/>
          <a:ext cx="8352932" cy="828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32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8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7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Vista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XP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OS X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Linux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Other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8.92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40.81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3.10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32.68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8.74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2.30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3.45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5983991"/>
              </p:ext>
            </p:extLst>
          </p:nvPr>
        </p:nvGraphicFramePr>
        <p:xfrm>
          <a:off x="395536" y="4437112"/>
          <a:ext cx="8352932" cy="828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32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932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8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7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Vista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Windows XP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OS X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Linux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Other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10.68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47.31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3.10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29.53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7.69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1.48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4.43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7969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93096"/>
            <a:ext cx="8229600" cy="2448272"/>
          </a:xfrm>
        </p:spPr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smtClean="0">
                <a:latin typeface="Courier New" pitchFamily="49" charset="0"/>
                <a:cs typeface="Courier New" pitchFamily="49" charset="0"/>
              </a:rPr>
              <a:t>CHISQ.TEST()</a:t>
            </a:r>
            <a:r>
              <a:rPr lang="en-GB" dirty="0" smtClean="0">
                <a:cs typeface="Courier New" pitchFamily="49" charset="0"/>
              </a:rPr>
              <a:t>function returns the P-value that the two datasets are different</a:t>
            </a:r>
          </a:p>
          <a:p>
            <a:r>
              <a:rPr lang="en-GB" dirty="0" smtClean="0">
                <a:cs typeface="Courier New" pitchFamily="49" charset="0"/>
              </a:rPr>
              <a:t>In this case P &gt; 0.5 so there is no significant difference between the sets</a:t>
            </a:r>
          </a:p>
          <a:p>
            <a:r>
              <a:rPr lang="en-GB" dirty="0" smtClean="0">
                <a:cs typeface="Courier New" pitchFamily="49" charset="0"/>
              </a:rPr>
              <a:t>We therefore </a:t>
            </a:r>
            <a:r>
              <a:rPr lang="en-GB" b="1" dirty="0" smtClean="0">
                <a:cs typeface="Courier New" pitchFamily="49" charset="0"/>
              </a:rPr>
              <a:t>accept</a:t>
            </a:r>
            <a:r>
              <a:rPr lang="en-GB" dirty="0" smtClean="0">
                <a:cs typeface="Courier New" pitchFamily="49" charset="0"/>
              </a:rPr>
              <a:t> the null hypothesis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70484"/>
            <a:ext cx="8100392" cy="3478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5261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Ordinal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With ordinal data you are normally investigating relationships between variables</a:t>
            </a:r>
          </a:p>
          <a:p>
            <a:endParaRPr lang="en-GB" dirty="0" smtClean="0"/>
          </a:p>
          <a:p>
            <a:r>
              <a:rPr lang="en-GB" dirty="0" smtClean="0"/>
              <a:t>Look to see if there is a correlation between the variables</a:t>
            </a:r>
          </a:p>
          <a:p>
            <a:pPr lvl="1"/>
            <a:r>
              <a:rPr lang="en-GB" dirty="0" smtClean="0"/>
              <a:t>If the relationship is linear, use normal correlation (Pearson’s r)</a:t>
            </a:r>
          </a:p>
          <a:p>
            <a:pPr lvl="1"/>
            <a:r>
              <a:rPr lang="en-GB" dirty="0" smtClean="0"/>
              <a:t>If the relationship is non-linear, use Spearman’s rank correlation (Spearman’s rho)</a:t>
            </a:r>
          </a:p>
          <a:p>
            <a:pPr lvl="1"/>
            <a:r>
              <a:rPr lang="en-GB" dirty="0" smtClean="0"/>
              <a:t>The closer the magnitude of the correlation value is to 1, the more highly related the variables are</a:t>
            </a:r>
          </a:p>
          <a:p>
            <a:pPr lvl="1"/>
            <a:r>
              <a:rPr lang="en-GB" dirty="0" smtClean="0"/>
              <a:t>The sign of the correlation value defines the shape of the correlation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481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routing algorithm is tested by sending packets from one site to another along a variety of different paths. For each packet, the time taken to reach the destination and the number of intermediate nodes it goes though are measured. </a:t>
            </a:r>
          </a:p>
          <a:p>
            <a:endParaRPr lang="en-GB" dirty="0"/>
          </a:p>
          <a:p>
            <a:r>
              <a:rPr lang="en-GB" dirty="0" smtClean="0"/>
              <a:t>Research question: </a:t>
            </a:r>
            <a:r>
              <a:rPr lang="en-GB" i="1" dirty="0" smtClean="0"/>
              <a:t>Is there a relationship between the length of time taken and the number of intermediate nodes passed through?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918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The data is paired up </a:t>
            </a:r>
          </a:p>
          <a:p>
            <a:r>
              <a:rPr lang="en-GB" sz="2400" dirty="0" smtClean="0"/>
              <a:t>It may also be ordered by one of the two variables, although this isn’t necessary</a:t>
            </a:r>
          </a:p>
          <a:p>
            <a:pPr lvl="1"/>
            <a:r>
              <a:rPr lang="en-GB" sz="2300" i="1" dirty="0" smtClean="0"/>
              <a:t>Paired </a:t>
            </a:r>
            <a:r>
              <a:rPr lang="en-GB" sz="2300" i="1" dirty="0" err="1" smtClean="0"/>
              <a:t>rankwise</a:t>
            </a:r>
            <a:endParaRPr lang="en-GB" sz="2300" i="1" dirty="0" smtClean="0"/>
          </a:p>
          <a:p>
            <a:endParaRPr lang="en-GB" sz="2400" i="1" dirty="0"/>
          </a:p>
          <a:p>
            <a:r>
              <a:rPr lang="en-GB" sz="2400" dirty="0" smtClean="0"/>
              <a:t>The correlation value should then be calculated using 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=CORREL()</a:t>
            </a:r>
            <a:r>
              <a:rPr lang="en-GB" sz="2400" dirty="0" smtClean="0">
                <a:cs typeface="Courier New" pitchFamily="49" charset="0"/>
              </a:rPr>
              <a:t> and a scatterplot created of the data to show the correlation’s shape</a:t>
            </a:r>
            <a:endParaRPr lang="en-GB" sz="2400" dirty="0" smtClean="0"/>
          </a:p>
          <a:p>
            <a:endParaRPr lang="en-GB" sz="2400" i="1" dirty="0" smtClean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27449930"/>
              </p:ext>
            </p:extLst>
          </p:nvPr>
        </p:nvGraphicFramePr>
        <p:xfrm>
          <a:off x="4648200" y="981075"/>
          <a:ext cx="4038600" cy="509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9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9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Intermediate</a:t>
                      </a:r>
                      <a:r>
                        <a:rPr lang="en-GB" baseline="0" dirty="0" smtClean="0"/>
                        <a:t> n</a:t>
                      </a:r>
                      <a:r>
                        <a:rPr lang="en-GB" dirty="0" smtClean="0"/>
                        <a:t>odes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Time taken (</a:t>
                      </a:r>
                      <a:r>
                        <a:rPr lang="en-GB" dirty="0" err="1" smtClean="0"/>
                        <a:t>ms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797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 Excel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190" y="985232"/>
            <a:ext cx="7734250" cy="5756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2268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Correlation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2128"/>
          </a:xfrm>
        </p:spPr>
        <p:txBody>
          <a:bodyPr/>
          <a:lstStyle/>
          <a:p>
            <a:r>
              <a:rPr lang="en-GB" dirty="0" smtClean="0"/>
              <a:t>Correlation DOES NOT IMPLY causation</a:t>
            </a:r>
          </a:p>
          <a:p>
            <a:r>
              <a:rPr lang="en-GB" dirty="0" smtClean="0"/>
              <a:t>It can also provide some weird results…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37890" name="Picture 2" descr="http://upload.wikimedia.org/wikipedia/commons/thumb/d/d4/Correlation_examples2.svg/1000px-Correlation_examples2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28055"/>
            <a:ext cx="8422033" cy="384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24122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When is correlation significant?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/>
          <a:lstStyle/>
          <a:p>
            <a:r>
              <a:rPr lang="en-GB" dirty="0" smtClean="0"/>
              <a:t>There are no fixed rules on what is and isn’t a significant level of correlation</a:t>
            </a:r>
          </a:p>
          <a:p>
            <a:r>
              <a:rPr lang="en-GB" dirty="0" smtClean="0"/>
              <a:t>Use these as rules of thumb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sign of the correlation provides the direction</a:t>
            </a:r>
          </a:p>
          <a:p>
            <a:pPr lvl="1"/>
            <a:r>
              <a:rPr lang="en-GB" dirty="0" smtClean="0"/>
              <a:t>+ high IV, high DV; low IV, low DV</a:t>
            </a:r>
          </a:p>
          <a:p>
            <a:pPr lvl="1"/>
            <a:r>
              <a:rPr lang="en-GB" dirty="0" smtClean="0"/>
              <a:t>- high IV, low DV; low IV, high DV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4183613"/>
              </p:ext>
            </p:extLst>
          </p:nvPr>
        </p:nvGraphicFramePr>
        <p:xfrm>
          <a:off x="1475656" y="2492896"/>
          <a:ext cx="6096000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97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Magnitude</a:t>
                      </a:r>
                      <a:r>
                        <a:rPr lang="en-GB" baseline="0" dirty="0" smtClean="0"/>
                        <a:t> of correlation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Relationship status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&gt;= 0.7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strong relationship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0.4 &lt;=</a:t>
                      </a:r>
                      <a:r>
                        <a:rPr lang="en-GB" baseline="0" dirty="0" smtClean="0"/>
                        <a:t> r &lt; 0.69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Strong relationship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0.3 &lt;= r &lt; 0.39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Moderate relationship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0.2 &lt;= r</a:t>
                      </a:r>
                      <a:r>
                        <a:rPr lang="en-GB" baseline="0" dirty="0" smtClean="0"/>
                        <a:t> &lt; 0.29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Weak relationship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</a:t>
                      </a:r>
                      <a:r>
                        <a:rPr lang="en-GB" baseline="0" dirty="0" smtClean="0"/>
                        <a:t> &lt;= r &lt; 0.19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 or negligible</a:t>
                      </a:r>
                      <a:r>
                        <a:rPr lang="en-GB" baseline="0" dirty="0" smtClean="0"/>
                        <a:t> relationship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10678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Discrete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Discrete data behaves partly like nominal data, partly like ordinal data </a:t>
            </a:r>
          </a:p>
          <a:p>
            <a:endParaRPr lang="en-GB" dirty="0" smtClean="0"/>
          </a:p>
          <a:p>
            <a:r>
              <a:rPr lang="en-GB" dirty="0" smtClean="0"/>
              <a:t>Use </a:t>
            </a:r>
            <a:r>
              <a:rPr lang="el-GR" i="1" dirty="0" smtClean="0">
                <a:latin typeface="Times New Roman"/>
                <a:cs typeface="Times New Roman"/>
              </a:rPr>
              <a:t>Χ</a:t>
            </a:r>
            <a:r>
              <a:rPr lang="en-GB" baseline="30000" dirty="0" smtClean="0">
                <a:latin typeface="Times New Roman"/>
                <a:cs typeface="Times New Roman"/>
              </a:rPr>
              <a:t>2</a:t>
            </a:r>
            <a:r>
              <a:rPr lang="en-GB" dirty="0" smtClean="0">
                <a:latin typeface="Times New Roman"/>
                <a:cs typeface="Times New Roman"/>
              </a:rPr>
              <a:t> (chi-square) tests to investigate the difference between what you have observed and what you might normally expect</a:t>
            </a:r>
          </a:p>
          <a:p>
            <a:endParaRPr lang="en-GB" dirty="0">
              <a:latin typeface="Times New Roman"/>
              <a:cs typeface="Times New Roman"/>
            </a:endParaRPr>
          </a:p>
          <a:p>
            <a:r>
              <a:rPr lang="en-GB" dirty="0" smtClean="0">
                <a:latin typeface="Times New Roman"/>
                <a:cs typeface="Times New Roman"/>
              </a:rPr>
              <a:t>Use correlation to investigate relationships between variables</a:t>
            </a:r>
          </a:p>
          <a:p>
            <a:endParaRPr lang="en-GB" dirty="0" smtClean="0">
              <a:latin typeface="Times New Roman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4551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Continuous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the standard scientific measurement stuff</a:t>
            </a:r>
          </a:p>
          <a:p>
            <a:r>
              <a:rPr lang="en-GB" dirty="0" smtClean="0"/>
              <a:t>You must decide if you are looking for relationships within data or for differences between groups of data</a:t>
            </a:r>
          </a:p>
          <a:p>
            <a:endParaRPr lang="en-GB" dirty="0"/>
          </a:p>
          <a:p>
            <a:r>
              <a:rPr lang="en-GB" dirty="0" smtClean="0"/>
              <a:t>If you are looking for relationships, use correlation</a:t>
            </a:r>
          </a:p>
          <a:p>
            <a:endParaRPr lang="en-GB" dirty="0"/>
          </a:p>
          <a:p>
            <a:r>
              <a:rPr lang="en-GB" dirty="0" smtClean="0"/>
              <a:t>If you are looking for differences, are you looking for differences in means, or differences in variance?</a:t>
            </a:r>
          </a:p>
          <a:p>
            <a:pPr lvl="1"/>
            <a:r>
              <a:rPr lang="en-GB" dirty="0" smtClean="0"/>
              <a:t>For differences in variance, use the F-test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3693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network configurations give the same mean ping time but you suspect that one has a fairly constant ping time while the other had a highly variable ping time. For each configuration, collect the ping times over a period of time</a:t>
            </a:r>
          </a:p>
          <a:p>
            <a:endParaRPr lang="en-GB" dirty="0"/>
          </a:p>
          <a:p>
            <a:r>
              <a:rPr lang="en-GB" dirty="0" smtClean="0"/>
              <a:t>Null hypothesis: </a:t>
            </a:r>
            <a:r>
              <a:rPr lang="en-GB" i="1" dirty="0" smtClean="0"/>
              <a:t>There is no difference between the two variances</a:t>
            </a:r>
          </a:p>
          <a:p>
            <a:r>
              <a:rPr lang="en-GB" dirty="0" smtClean="0"/>
              <a:t>Alternate hypothesis: </a:t>
            </a:r>
            <a:r>
              <a:rPr lang="en-GB" i="1" dirty="0"/>
              <a:t>O</a:t>
            </a:r>
            <a:r>
              <a:rPr lang="en-GB" i="1" dirty="0" smtClean="0"/>
              <a:t>ne of the variances is significantly higher than the other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246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In effect, we are checking to see if the two configurations have the similar standard variations</a:t>
            </a:r>
            <a:endParaRPr lang="en-GB" sz="2300" i="1" dirty="0" smtClean="0"/>
          </a:p>
          <a:p>
            <a:endParaRPr lang="en-GB" sz="2400" i="1" dirty="0"/>
          </a:p>
          <a:p>
            <a:r>
              <a:rPr lang="en-GB" sz="2400" dirty="0" smtClean="0"/>
              <a:t>The F-value should then be calculated using 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=F.TEST()</a:t>
            </a:r>
            <a:endParaRPr lang="en-GB" sz="2400" i="1" dirty="0" smtClean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978296368"/>
              </p:ext>
            </p:extLst>
          </p:nvPr>
        </p:nvGraphicFramePr>
        <p:xfrm>
          <a:off x="4648200" y="981075"/>
          <a:ext cx="424428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21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21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330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980728"/>
                <a:ext cx="2890664" cy="5794659"/>
              </a:xfrm>
            </p:spPr>
            <p:txBody>
              <a:bodyPr>
                <a:noAutofit/>
              </a:bodyPr>
              <a:lstStyle/>
              <a:p>
                <a:r>
                  <a:rPr lang="en-GB" sz="2400" dirty="0" smtClean="0"/>
                  <a:t>The probability that the two variances are the same is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/>
                        <a:ea typeface="Cambria Math"/>
                      </a:rPr>
                      <m:t>≪</m:t>
                    </m:r>
                  </m:oMath>
                </a14:m>
                <a:r>
                  <a:rPr lang="en-GB" sz="2400" dirty="0" smtClean="0"/>
                  <a:t> 1%</a:t>
                </a:r>
              </a:p>
              <a:p>
                <a:endParaRPr lang="en-GB" sz="2400" dirty="0" smtClean="0"/>
              </a:p>
              <a:p>
                <a:r>
                  <a:rPr lang="en-GB" sz="2400" dirty="0" smtClean="0"/>
                  <a:t>We can therefore reject the null hypothesis and accept the alternate hypothesis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980728"/>
                <a:ext cx="2890664" cy="5794659"/>
              </a:xfrm>
              <a:blipFill rotWithShape="1">
                <a:blip r:embed="rId2"/>
                <a:stretch>
                  <a:fillRect t="-842" r="-44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778" y="764704"/>
            <a:ext cx="5559710" cy="573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1529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Continuous Data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most common aim in a study is to determine if the means of two datasets are the same</a:t>
            </a:r>
          </a:p>
          <a:p>
            <a:endParaRPr lang="en-GB" dirty="0"/>
          </a:p>
          <a:p>
            <a:r>
              <a:rPr lang="en-GB" dirty="0" smtClean="0"/>
              <a:t>This is more complicated than it sounds, and the approach used depends firstly upon how many things are being compared</a:t>
            </a:r>
          </a:p>
          <a:p>
            <a:endParaRPr lang="en-GB" dirty="0"/>
          </a:p>
          <a:p>
            <a:r>
              <a:rPr lang="en-GB" dirty="0" smtClean="0"/>
              <a:t>If there are only two groups AND</a:t>
            </a:r>
          </a:p>
          <a:p>
            <a:pPr lvl="1"/>
            <a:r>
              <a:rPr lang="en-GB" dirty="0" smtClean="0"/>
              <a:t>The samples are unbiased AND</a:t>
            </a:r>
          </a:p>
          <a:p>
            <a:pPr lvl="1"/>
            <a:r>
              <a:rPr lang="en-GB" dirty="0" smtClean="0"/>
              <a:t>The datasets are normally distributed AND</a:t>
            </a:r>
          </a:p>
          <a:p>
            <a:pPr lvl="1"/>
            <a:r>
              <a:rPr lang="en-GB" dirty="0" smtClean="0"/>
              <a:t>The datasets have equal variances AND</a:t>
            </a:r>
          </a:p>
          <a:p>
            <a:r>
              <a:rPr lang="en-GB" dirty="0" smtClean="0"/>
              <a:t>THEN use a </a:t>
            </a:r>
            <a:r>
              <a:rPr lang="en-GB" i="1" dirty="0" smtClean="0"/>
              <a:t>t-test</a:t>
            </a:r>
            <a:endParaRPr lang="en-GB" i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4440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t-Tests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3528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t-Tests come in various types</a:t>
            </a:r>
          </a:p>
          <a:p>
            <a:pPr lvl="1"/>
            <a:r>
              <a:rPr lang="en-GB" dirty="0" smtClean="0"/>
              <a:t>Paired, where the two datasets have equal numbers of members</a:t>
            </a:r>
          </a:p>
          <a:p>
            <a:pPr lvl="1"/>
            <a:r>
              <a:rPr lang="en-GB" dirty="0" smtClean="0"/>
              <a:t>Unpaired, where the two datasets have unequal number of members</a:t>
            </a:r>
          </a:p>
          <a:p>
            <a:pPr lvl="1"/>
            <a:endParaRPr lang="en-GB" dirty="0"/>
          </a:p>
          <a:p>
            <a:r>
              <a:rPr lang="en-GB" dirty="0" smtClean="0"/>
              <a:t>In the case of an unpaired test we also need to know if the variances of the two datasets are equal or not</a:t>
            </a:r>
          </a:p>
          <a:p>
            <a:pPr lvl="1"/>
            <a:r>
              <a:rPr lang="en-GB" dirty="0" smtClean="0"/>
              <a:t>Use the F-test to discover this</a:t>
            </a:r>
          </a:p>
          <a:p>
            <a:pPr lvl="1"/>
            <a:endParaRPr lang="en-GB" dirty="0"/>
          </a:p>
          <a:p>
            <a:r>
              <a:rPr lang="en-GB" dirty="0" smtClean="0"/>
              <a:t>t-Tests can be performed one-tailed or two-tailed </a:t>
            </a:r>
          </a:p>
          <a:p>
            <a:pPr lvl="1"/>
            <a:r>
              <a:rPr lang="en-GB" dirty="0" smtClean="0"/>
              <a:t>Use 2-tailed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1297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network configurations are thought to have different speeds. Ping times across the network using both configurations are recorded to look for a difference in the mean time.</a:t>
            </a:r>
          </a:p>
          <a:p>
            <a:endParaRPr lang="en-GB" dirty="0"/>
          </a:p>
          <a:p>
            <a:r>
              <a:rPr lang="en-GB" dirty="0" smtClean="0"/>
              <a:t>Null hypothesis: </a:t>
            </a:r>
            <a:r>
              <a:rPr lang="en-GB" i="1" dirty="0" smtClean="0"/>
              <a:t>There is no difference between the two mean times</a:t>
            </a:r>
          </a:p>
          <a:p>
            <a:r>
              <a:rPr lang="en-GB" dirty="0" smtClean="0"/>
              <a:t>Alternate hypothesis : </a:t>
            </a:r>
            <a:r>
              <a:rPr lang="en-GB" i="1" dirty="0"/>
              <a:t>O</a:t>
            </a:r>
            <a:r>
              <a:rPr lang="en-GB" i="1" dirty="0" smtClean="0"/>
              <a:t>ne of the means is significantly higher than the other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716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</a:t>
            </a:r>
            <a:r>
              <a:rPr lang="en-GB" sz="2400" dirty="0" smtClean="0"/>
              <a:t>e are checking to see if there is a significant difference between the means of the two datasets</a:t>
            </a:r>
            <a:endParaRPr lang="en-GB" sz="2300" i="1" dirty="0" smtClean="0"/>
          </a:p>
          <a:p>
            <a:endParaRPr lang="en-GB" sz="2400" i="1" dirty="0"/>
          </a:p>
          <a:p>
            <a:r>
              <a:rPr lang="en-GB" sz="2400" dirty="0" smtClean="0"/>
              <a:t>The significance value is then calculated using 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=T.TEST()</a:t>
            </a:r>
            <a:endParaRPr lang="en-GB" sz="2400" i="1" dirty="0"/>
          </a:p>
          <a:p>
            <a:endParaRPr lang="en-GB" sz="2400" i="1" dirty="0" smtClean="0">
              <a:cs typeface="Courier New" pitchFamily="49" charset="0"/>
            </a:endParaRPr>
          </a:p>
          <a:p>
            <a:r>
              <a:rPr lang="en-GB" sz="2400" dirty="0">
                <a:cs typeface="Courier New" pitchFamily="49" charset="0"/>
              </a:rPr>
              <a:t>P</a:t>
            </a:r>
            <a:r>
              <a:rPr lang="en-GB" sz="2400" dirty="0" smtClean="0">
                <a:cs typeface="Courier New" pitchFamily="49" charset="0"/>
              </a:rPr>
              <a:t>arameter 4 should be “1” for “paired”</a:t>
            </a:r>
          </a:p>
          <a:p>
            <a:r>
              <a:rPr lang="en-GB" sz="2400" dirty="0" smtClean="0">
                <a:cs typeface="Courier New" pitchFamily="49" charset="0"/>
              </a:rPr>
              <a:t>Parameter 3 should be “2” for the 2-tailed probability</a:t>
            </a:r>
          </a:p>
          <a:p>
            <a:endParaRPr lang="en-GB" sz="2400" dirty="0" smtClean="0">
              <a:cs typeface="Courier New" pitchFamily="49" charset="0"/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4493340"/>
              </p:ext>
            </p:extLst>
          </p:nvPr>
        </p:nvGraphicFramePr>
        <p:xfrm>
          <a:off x="4648200" y="981075"/>
          <a:ext cx="424428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21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21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279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2242592" cy="5794659"/>
          </a:xfrm>
        </p:spPr>
        <p:txBody>
          <a:bodyPr/>
          <a:lstStyle/>
          <a:p>
            <a:r>
              <a:rPr lang="en-GB" dirty="0" smtClean="0"/>
              <a:t>There is a significant difference between the means at a p=0.05 level for the 2-tail test</a:t>
            </a:r>
          </a:p>
          <a:p>
            <a:endParaRPr lang="en-GB" dirty="0"/>
          </a:p>
          <a:p>
            <a:r>
              <a:rPr lang="en-GB" dirty="0" smtClean="0"/>
              <a:t>We can therefore reject our null hypothesis and accept our alternative hypothesis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409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908720"/>
            <a:ext cx="6352188" cy="5425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786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If the two datasets are of different sizes we use a slightly different version of the test</a:t>
            </a:r>
            <a:endParaRPr lang="en-GB" sz="1000" i="1" dirty="0" smtClean="0">
              <a:cs typeface="Courier New" pitchFamily="49" charset="0"/>
            </a:endParaRPr>
          </a:p>
          <a:p>
            <a:r>
              <a:rPr lang="en-GB" sz="2400" dirty="0">
                <a:cs typeface="Courier New" pitchFamily="49" charset="0"/>
              </a:rPr>
              <a:t>Parameter 3 should be “2” for the 2-tailed probability</a:t>
            </a:r>
          </a:p>
          <a:p>
            <a:endParaRPr lang="en-GB" sz="1000" dirty="0">
              <a:cs typeface="Courier New" pitchFamily="49" charset="0"/>
            </a:endParaRPr>
          </a:p>
          <a:p>
            <a:r>
              <a:rPr lang="en-GB" sz="2400" dirty="0" smtClean="0"/>
              <a:t>We </a:t>
            </a:r>
            <a:r>
              <a:rPr lang="en-GB" sz="2400" dirty="0"/>
              <a:t>test for a significant difference in the </a:t>
            </a:r>
            <a:r>
              <a:rPr lang="en-GB" sz="2400" dirty="0" smtClean="0"/>
              <a:t>variances</a:t>
            </a:r>
          </a:p>
          <a:p>
            <a:r>
              <a:rPr lang="en-GB" sz="2400" dirty="0">
                <a:cs typeface="Courier New" pitchFamily="49" charset="0"/>
              </a:rPr>
              <a:t>Parameter 4 should be “3” for “unpaired, unequal variance</a:t>
            </a:r>
            <a:r>
              <a:rPr lang="en-GB" sz="2400" dirty="0" smtClean="0">
                <a:cs typeface="Courier New" pitchFamily="49" charset="0"/>
              </a:rPr>
              <a:t>” or “2” for “unpaired, equal variance”</a:t>
            </a:r>
          </a:p>
          <a:p>
            <a:endParaRPr lang="en-GB" sz="2400" dirty="0" smtClean="0">
              <a:cs typeface="Courier New" pitchFamily="49" charset="0"/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80128818"/>
              </p:ext>
            </p:extLst>
          </p:nvPr>
        </p:nvGraphicFramePr>
        <p:xfrm>
          <a:off x="4648200" y="981075"/>
          <a:ext cx="4244280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21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21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760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2674640" cy="5794659"/>
          </a:xfrm>
        </p:spPr>
        <p:txBody>
          <a:bodyPr/>
          <a:lstStyle/>
          <a:p>
            <a:r>
              <a:rPr lang="en-GB" dirty="0" smtClean="0"/>
              <a:t>There </a:t>
            </a:r>
            <a:r>
              <a:rPr lang="en-GB" dirty="0"/>
              <a:t>is a significant difference between the means at a p=0.05 level for the 2-tail test</a:t>
            </a:r>
          </a:p>
          <a:p>
            <a:endParaRPr lang="en-GB" dirty="0"/>
          </a:p>
          <a:p>
            <a:r>
              <a:rPr lang="en-GB" dirty="0"/>
              <a:t>We can therefore reject our null hypothesis and accept our alternative hypothesis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24744"/>
            <a:ext cx="5914093" cy="5437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4898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Continuous Data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are looking for significant differences between means for 3 or more groups then we must use </a:t>
            </a:r>
            <a:r>
              <a:rPr lang="en-GB" i="1" dirty="0" smtClean="0"/>
              <a:t>ANOVA (</a:t>
            </a:r>
            <a:r>
              <a:rPr lang="en-GB" i="1" dirty="0" err="1" smtClean="0"/>
              <a:t>ANalysis</a:t>
            </a:r>
            <a:r>
              <a:rPr lang="en-GB" i="1" dirty="0" smtClean="0"/>
              <a:t> Of </a:t>
            </a:r>
            <a:r>
              <a:rPr lang="en-GB" i="1" dirty="0" err="1" smtClean="0"/>
              <a:t>VAriance</a:t>
            </a:r>
            <a:r>
              <a:rPr lang="en-GB" i="1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ANOVA can also allow us to look at multiple measures as well as multiple groups, but that is beyond the scope of this module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endParaRPr lang="en-GB" dirty="0">
              <a:sym typeface="Wingdings" pitchFamily="2" charset="2"/>
            </a:endParaRPr>
          </a:p>
          <a:p>
            <a:r>
              <a:rPr lang="en-GB" dirty="0" smtClean="0">
                <a:sym typeface="Wingdings" pitchFamily="2" charset="2"/>
              </a:rPr>
              <a:t>ANOVA assumes that all of the groups of data come from the same population and calculates the variance between each group and the population mean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147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Three network configurations are thought to have different speeds. Ping times across the network using both configurations are recorded to look for a difference in the mean time.</a:t>
            </a:r>
          </a:p>
          <a:p>
            <a:endParaRPr lang="en-GB" dirty="0"/>
          </a:p>
          <a:p>
            <a:r>
              <a:rPr lang="en-GB" dirty="0" smtClean="0"/>
              <a:t>Null hypothesis: </a:t>
            </a:r>
            <a:r>
              <a:rPr lang="en-GB" i="1" dirty="0" smtClean="0"/>
              <a:t>There is no significant difference between the three mean times</a:t>
            </a:r>
          </a:p>
          <a:p>
            <a:r>
              <a:rPr lang="en-GB" dirty="0" smtClean="0"/>
              <a:t>Alternate hypothesis 1: </a:t>
            </a:r>
            <a:r>
              <a:rPr lang="en-GB" i="1" dirty="0"/>
              <a:t>O</a:t>
            </a:r>
            <a:r>
              <a:rPr lang="en-GB" i="1" dirty="0" smtClean="0"/>
              <a:t>ne of the means is significantly different to the other two</a:t>
            </a:r>
          </a:p>
          <a:p>
            <a:r>
              <a:rPr lang="en-GB" dirty="0" smtClean="0"/>
              <a:t>Alternate hypothesis 2: </a:t>
            </a:r>
            <a:r>
              <a:rPr lang="en-GB" i="1" dirty="0" smtClean="0"/>
              <a:t>All three means are significantly different to each other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263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</a:t>
            </a:r>
            <a:endParaRPr lang="en-GB" dirty="0"/>
          </a:p>
        </p:txBody>
      </p:sp>
      <p:graphicFrame>
        <p:nvGraphicFramePr>
          <p:cNvPr id="7" name="Content Placeholder 7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73958478"/>
              </p:ext>
            </p:extLst>
          </p:nvPr>
        </p:nvGraphicFramePr>
        <p:xfrm>
          <a:off x="971600" y="980728"/>
          <a:ext cx="7416825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2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22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22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Configuration</a:t>
                      </a:r>
                      <a:r>
                        <a:rPr lang="en-GB" baseline="0" dirty="0" smtClean="0"/>
                        <a:t> 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15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16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19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12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15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11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14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68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ANOVA in Excel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ANOVA is not part of the standard Excel installation but exists in the add-in </a:t>
            </a:r>
            <a:r>
              <a:rPr lang="en-GB" i="1" dirty="0" smtClean="0"/>
              <a:t>Analysis </a:t>
            </a:r>
            <a:r>
              <a:rPr lang="en-GB" i="1" dirty="0" err="1" smtClean="0"/>
              <a:t>ToolPak</a:t>
            </a:r>
            <a:endParaRPr lang="en-GB" i="1" dirty="0" smtClean="0"/>
          </a:p>
          <a:p>
            <a:r>
              <a:rPr lang="en-GB" dirty="0" smtClean="0"/>
              <a:t>Once loaded it appears in the Data tab</a:t>
            </a:r>
          </a:p>
          <a:p>
            <a:r>
              <a:rPr lang="en-GB" dirty="0" smtClean="0"/>
              <a:t>The input data ranges need to be defined, together with an output range</a:t>
            </a:r>
          </a:p>
          <a:p>
            <a:pPr lvl="1"/>
            <a:r>
              <a:rPr lang="en-GB" dirty="0" smtClean="0"/>
              <a:t>ANOVA produces a lot of numbers rather than a single value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6591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 Excel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33</a:t>
            </a:fld>
            <a:endParaRPr lang="en-GB"/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73646"/>
            <a:ext cx="8660539" cy="5739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32822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ANOVA Results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34</a:t>
            </a:fld>
            <a:endParaRPr lang="en-GB"/>
          </a:p>
        </p:txBody>
      </p:sp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080879"/>
            <a:ext cx="6768752" cy="5623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al 3"/>
          <p:cNvSpPr/>
          <p:nvPr/>
        </p:nvSpPr>
        <p:spPr>
          <a:xfrm>
            <a:off x="6084168" y="5157192"/>
            <a:ext cx="79208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5245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ANOVA Results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one-way ANOVA can only tell you whether there are significant differences between means</a:t>
            </a:r>
          </a:p>
          <a:p>
            <a:pPr lvl="1"/>
            <a:r>
              <a:rPr lang="en-GB" dirty="0" smtClean="0"/>
              <a:t>It cannot tell you which is the ‘most significant’ difference</a:t>
            </a:r>
          </a:p>
          <a:p>
            <a:r>
              <a:rPr lang="en-GB" dirty="0" smtClean="0"/>
              <a:t>In this case there is a significant difference between groups</a:t>
            </a:r>
          </a:p>
          <a:p>
            <a:pPr lvl="1"/>
            <a:r>
              <a:rPr lang="en-GB" dirty="0" smtClean="0"/>
              <a:t>We can therefore reject the null hypothesis</a:t>
            </a:r>
          </a:p>
          <a:p>
            <a:pPr lvl="1"/>
            <a:endParaRPr lang="en-GB" dirty="0"/>
          </a:p>
          <a:p>
            <a:r>
              <a:rPr lang="en-GB" dirty="0" smtClean="0"/>
              <a:t>If you get a significant difference between a group of means you need to do a post-ANOVA test to identify the specific differences</a:t>
            </a:r>
          </a:p>
          <a:p>
            <a:pPr lvl="1"/>
            <a:r>
              <a:rPr lang="en-GB" dirty="0" smtClean="0"/>
              <a:t>Unfortunately Excel won’t do this – go to SPSS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250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87524" y="1340768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Nominal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02870" y="2663855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Chi-Squared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660232" y="2674606"/>
            <a:ext cx="1800200" cy="50405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Difference?</a:t>
            </a:r>
            <a:endParaRPr lang="en-GB" dirty="0"/>
          </a:p>
        </p:txBody>
      </p:sp>
      <p:cxnSp>
        <p:nvCxnSpPr>
          <p:cNvPr id="9" name="Straight Arrow Connector 8"/>
          <p:cNvCxnSpPr>
            <a:stCxn id="6" idx="2"/>
            <a:endCxn id="7" idx="0"/>
          </p:cNvCxnSpPr>
          <p:nvPr/>
        </p:nvCxnSpPr>
        <p:spPr>
          <a:xfrm>
            <a:off x="1187624" y="1844824"/>
            <a:ext cx="915346" cy="81903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31" idx="2"/>
            <a:endCxn id="21" idx="0"/>
          </p:cNvCxnSpPr>
          <p:nvPr/>
        </p:nvCxnSpPr>
        <p:spPr>
          <a:xfrm flipH="1">
            <a:off x="4103948" y="1835763"/>
            <a:ext cx="3456384" cy="828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240124" y="1340768"/>
            <a:ext cx="180020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Discrete</a:t>
            </a:r>
            <a:endParaRPr lang="en-GB" dirty="0"/>
          </a:p>
        </p:txBody>
      </p:sp>
      <p:cxnSp>
        <p:nvCxnSpPr>
          <p:cNvPr id="18" name="Straight Arrow Connector 17"/>
          <p:cNvCxnSpPr>
            <a:stCxn id="16" idx="2"/>
            <a:endCxn id="7" idx="0"/>
          </p:cNvCxnSpPr>
          <p:nvPr/>
        </p:nvCxnSpPr>
        <p:spPr>
          <a:xfrm flipH="1">
            <a:off x="2102970" y="1844824"/>
            <a:ext cx="1037254" cy="81903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4160202" y="1331707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Ordinal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3203848" y="2663855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Correlation</a:t>
            </a:r>
            <a:endParaRPr lang="en-GB" dirty="0"/>
          </a:p>
        </p:txBody>
      </p:sp>
      <p:cxnSp>
        <p:nvCxnSpPr>
          <p:cNvPr id="22" name="Straight Arrow Connector 21"/>
          <p:cNvCxnSpPr>
            <a:stCxn id="20" idx="2"/>
            <a:endCxn id="21" idx="0"/>
          </p:cNvCxnSpPr>
          <p:nvPr/>
        </p:nvCxnSpPr>
        <p:spPr>
          <a:xfrm flipH="1">
            <a:off x="4103948" y="1835763"/>
            <a:ext cx="956354" cy="8280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6" idx="2"/>
            <a:endCxn id="21" idx="0"/>
          </p:cNvCxnSpPr>
          <p:nvPr/>
        </p:nvCxnSpPr>
        <p:spPr>
          <a:xfrm>
            <a:off x="3140224" y="1844824"/>
            <a:ext cx="963724" cy="81903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6660232" y="1331707"/>
            <a:ext cx="1800200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Continuous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1506348" y="1835763"/>
            <a:ext cx="1346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</a:t>
            </a:r>
            <a:r>
              <a:rPr lang="en-GB" dirty="0" smtClean="0"/>
              <a:t>ifferences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3779912" y="1979548"/>
            <a:ext cx="158248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R</a:t>
            </a:r>
            <a:r>
              <a:rPr lang="en-GB" dirty="0" smtClean="0"/>
              <a:t>elationships</a:t>
            </a:r>
            <a:endParaRPr lang="en-GB" dirty="0"/>
          </a:p>
        </p:txBody>
      </p:sp>
      <p:cxnSp>
        <p:nvCxnSpPr>
          <p:cNvPr id="40" name="Straight Arrow Connector 39"/>
          <p:cNvCxnSpPr>
            <a:stCxn id="31" idx="2"/>
            <a:endCxn id="8" idx="0"/>
          </p:cNvCxnSpPr>
          <p:nvPr/>
        </p:nvCxnSpPr>
        <p:spPr>
          <a:xfrm>
            <a:off x="7560332" y="1835763"/>
            <a:ext cx="0" cy="83884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8" idx="2"/>
            <a:endCxn id="44" idx="0"/>
          </p:cNvCxnSpPr>
          <p:nvPr/>
        </p:nvCxnSpPr>
        <p:spPr>
          <a:xfrm flipH="1">
            <a:off x="4680012" y="3178662"/>
            <a:ext cx="2880320" cy="828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3779912" y="4006754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F-test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5512530" y="3167911"/>
            <a:ext cx="1186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</a:t>
            </a:r>
            <a:r>
              <a:rPr lang="en-GB" dirty="0" smtClean="0"/>
              <a:t>ariances</a:t>
            </a:r>
            <a:endParaRPr lang="en-GB" dirty="0"/>
          </a:p>
        </p:txBody>
      </p:sp>
      <p:cxnSp>
        <p:nvCxnSpPr>
          <p:cNvPr id="47" name="Straight Arrow Connector 46"/>
          <p:cNvCxnSpPr>
            <a:stCxn id="8" idx="2"/>
            <a:endCxn id="48" idx="0"/>
          </p:cNvCxnSpPr>
          <p:nvPr/>
        </p:nvCxnSpPr>
        <p:spPr>
          <a:xfrm>
            <a:off x="7560332" y="3178662"/>
            <a:ext cx="0" cy="828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6660232" y="4006754"/>
            <a:ext cx="1800200" cy="50405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# Of Groups?</a:t>
            </a:r>
            <a:endParaRPr lang="en-GB" dirty="0"/>
          </a:p>
        </p:txBody>
      </p:sp>
      <p:sp>
        <p:nvSpPr>
          <p:cNvPr id="52" name="TextBox 51"/>
          <p:cNvSpPr txBox="1"/>
          <p:nvPr/>
        </p:nvSpPr>
        <p:spPr>
          <a:xfrm>
            <a:off x="7559680" y="3408042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</a:t>
            </a:r>
            <a:r>
              <a:rPr lang="en-GB" dirty="0" smtClean="0"/>
              <a:t>eans</a:t>
            </a:r>
            <a:endParaRPr lang="en-GB" dirty="0"/>
          </a:p>
        </p:txBody>
      </p:sp>
      <p:cxnSp>
        <p:nvCxnSpPr>
          <p:cNvPr id="53" name="Straight Arrow Connector 52"/>
          <p:cNvCxnSpPr>
            <a:stCxn id="48" idx="2"/>
            <a:endCxn id="54" idx="0"/>
          </p:cNvCxnSpPr>
          <p:nvPr/>
        </p:nvCxnSpPr>
        <p:spPr>
          <a:xfrm>
            <a:off x="7560332" y="4510810"/>
            <a:ext cx="0" cy="8264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6660232" y="5337212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t-Test</a:t>
            </a:r>
            <a:endParaRPr lang="en-GB" dirty="0"/>
          </a:p>
        </p:txBody>
      </p:sp>
      <p:sp>
        <p:nvSpPr>
          <p:cNvPr id="55" name="TextBox 54"/>
          <p:cNvSpPr txBox="1"/>
          <p:nvPr/>
        </p:nvSpPr>
        <p:spPr>
          <a:xfrm>
            <a:off x="7740352" y="4738500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Two</a:t>
            </a:r>
            <a:endParaRPr lang="en-GB" dirty="0"/>
          </a:p>
        </p:txBody>
      </p:sp>
      <p:cxnSp>
        <p:nvCxnSpPr>
          <p:cNvPr id="57" name="Straight Arrow Connector 56"/>
          <p:cNvCxnSpPr>
            <a:stCxn id="48" idx="2"/>
            <a:endCxn id="58" idx="0"/>
          </p:cNvCxnSpPr>
          <p:nvPr/>
        </p:nvCxnSpPr>
        <p:spPr>
          <a:xfrm flipH="1">
            <a:off x="4714521" y="4510810"/>
            <a:ext cx="2845811" cy="8264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8" name="TextBox 57"/>
          <p:cNvSpPr txBox="1"/>
          <p:nvPr/>
        </p:nvSpPr>
        <p:spPr>
          <a:xfrm>
            <a:off x="3814421" y="5337212"/>
            <a:ext cx="1800200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 anchorCtr="0">
            <a:noAutofit/>
          </a:bodyPr>
          <a:lstStyle/>
          <a:p>
            <a:pPr algn="ctr"/>
            <a:r>
              <a:rPr lang="en-GB" dirty="0" smtClean="0"/>
              <a:t>ANOVA</a:t>
            </a:r>
            <a:endParaRPr lang="en-GB" dirty="0"/>
          </a:p>
        </p:txBody>
      </p:sp>
      <p:sp>
        <p:nvSpPr>
          <p:cNvPr id="59" name="TextBox 58"/>
          <p:cNvSpPr txBox="1"/>
          <p:nvPr/>
        </p:nvSpPr>
        <p:spPr>
          <a:xfrm>
            <a:off x="3846066" y="4738500"/>
            <a:ext cx="1648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Three or more</a:t>
            </a:r>
            <a:endParaRPr lang="en-GB" dirty="0"/>
          </a:p>
        </p:txBody>
      </p:sp>
      <p:sp>
        <p:nvSpPr>
          <p:cNvPr id="61" name="TextBox 60"/>
          <p:cNvSpPr txBox="1"/>
          <p:nvPr/>
        </p:nvSpPr>
        <p:spPr>
          <a:xfrm>
            <a:off x="201553" y="4573577"/>
            <a:ext cx="29523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covers most situations likely to occur in an MSc project. If you think that your project will need more than this, talk to an appropriate member of staff.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070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3710</TotalTime>
  <Words>1932</Words>
  <Application>Microsoft Office PowerPoint</Application>
  <PresentationFormat>On-screen Show (4:3)</PresentationFormat>
  <Paragraphs>460</Paragraphs>
  <Slides>36</Slides>
  <Notes>1</Notes>
  <HiddenSlides>16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Calibri</vt:lpstr>
      <vt:lpstr>Cambria Math</vt:lpstr>
      <vt:lpstr>Courier New</vt:lpstr>
      <vt:lpstr>Georgia</vt:lpstr>
      <vt:lpstr>Times New Roman</vt:lpstr>
      <vt:lpstr>Trebuchet MS</vt:lpstr>
      <vt:lpstr>Wingdings</vt:lpstr>
      <vt:lpstr>Wingdings 2</vt:lpstr>
      <vt:lpstr>Nik2013</vt:lpstr>
      <vt:lpstr>Research Methods – Part II</vt:lpstr>
      <vt:lpstr>Common Statistical Tests</vt:lpstr>
      <vt:lpstr>Data types</vt:lpstr>
      <vt:lpstr>Categorical Data</vt:lpstr>
      <vt:lpstr>Numerical Data</vt:lpstr>
      <vt:lpstr>Identify that data type!</vt:lpstr>
      <vt:lpstr>Nominal Data</vt:lpstr>
      <vt:lpstr>Example</vt:lpstr>
      <vt:lpstr>Example</vt:lpstr>
      <vt:lpstr>PowerPoint Presentation</vt:lpstr>
      <vt:lpstr>Ordinal Data</vt:lpstr>
      <vt:lpstr>Example</vt:lpstr>
      <vt:lpstr>Example</vt:lpstr>
      <vt:lpstr>In Excel</vt:lpstr>
      <vt:lpstr>Correlation</vt:lpstr>
      <vt:lpstr>When is correlation significant?</vt:lpstr>
      <vt:lpstr>Discrete Data</vt:lpstr>
      <vt:lpstr>Continuous Data</vt:lpstr>
      <vt:lpstr>Example</vt:lpstr>
      <vt:lpstr>Example</vt:lpstr>
      <vt:lpstr>Example</vt:lpstr>
      <vt:lpstr>Continuous Data</vt:lpstr>
      <vt:lpstr>t-Tests</vt:lpstr>
      <vt:lpstr>Example</vt:lpstr>
      <vt:lpstr>Example 1</vt:lpstr>
      <vt:lpstr>In Excel</vt:lpstr>
      <vt:lpstr>Example 2</vt:lpstr>
      <vt:lpstr>In Excel</vt:lpstr>
      <vt:lpstr>Continuous Data</vt:lpstr>
      <vt:lpstr>Example</vt:lpstr>
      <vt:lpstr>Example </vt:lpstr>
      <vt:lpstr>ANOVA in Excel</vt:lpstr>
      <vt:lpstr>In Excel</vt:lpstr>
      <vt:lpstr>ANOVA Results</vt:lpstr>
      <vt:lpstr>ANOVA Results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Mabrouka Abuhmida</cp:lastModifiedBy>
  <cp:revision>243</cp:revision>
  <dcterms:created xsi:type="dcterms:W3CDTF">2011-09-13T10:27:46Z</dcterms:created>
  <dcterms:modified xsi:type="dcterms:W3CDTF">2019-03-25T20:01:31Z</dcterms:modified>
</cp:coreProperties>
</file>