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60" r:id="rId1"/>
  </p:sldMasterIdLst>
  <p:notesMasterIdLst>
    <p:notesMasterId r:id="rId19"/>
  </p:notesMasterIdLst>
  <p:sldIdLst>
    <p:sldId id="256" r:id="rId2"/>
    <p:sldId id="261" r:id="rId3"/>
    <p:sldId id="257" r:id="rId4"/>
    <p:sldId id="258" r:id="rId5"/>
    <p:sldId id="259" r:id="rId6"/>
    <p:sldId id="260" r:id="rId7"/>
    <p:sldId id="262" r:id="rId8"/>
    <p:sldId id="264" r:id="rId9"/>
    <p:sldId id="265" r:id="rId10"/>
    <p:sldId id="266" r:id="rId11"/>
    <p:sldId id="268" r:id="rId12"/>
    <p:sldId id="269" r:id="rId13"/>
    <p:sldId id="271" r:id="rId14"/>
    <p:sldId id="272" r:id="rId15"/>
    <p:sldId id="273" r:id="rId16"/>
    <p:sldId id="274"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3"/>
    <p:restoredTop sz="93580"/>
  </p:normalViewPr>
  <p:slideViewPr>
    <p:cSldViewPr snapToGrid="0" snapToObjects="1">
      <p:cViewPr varScale="1">
        <p:scale>
          <a:sx n="111" d="100"/>
          <a:sy n="111" d="100"/>
        </p:scale>
        <p:origin x="232" y="8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8C0081-A0C8-784C-9183-131DBC591642}" type="datetimeFigureOut">
              <a:rPr lang="en-US" smtClean="0"/>
              <a:t>11/27/18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86BEA2-4E68-AD4A-BC5B-8551188C9289}" type="slidenum">
              <a:rPr lang="en-US" smtClean="0"/>
              <a:t>‹#›</a:t>
            </a:fld>
            <a:endParaRPr lang="en-US"/>
          </a:p>
        </p:txBody>
      </p:sp>
    </p:spTree>
    <p:extLst>
      <p:ext uri="{BB962C8B-B14F-4D97-AF65-F5344CB8AC3E}">
        <p14:creationId xmlns:p14="http://schemas.microsoft.com/office/powerpoint/2010/main" val="99489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86BEA2-4E68-AD4A-BC5B-8551188C9289}" type="slidenum">
              <a:rPr lang="en-US" smtClean="0"/>
              <a:t>9</a:t>
            </a:fld>
            <a:endParaRPr lang="en-US"/>
          </a:p>
        </p:txBody>
      </p:sp>
    </p:spTree>
    <p:extLst>
      <p:ext uri="{BB962C8B-B14F-4D97-AF65-F5344CB8AC3E}">
        <p14:creationId xmlns:p14="http://schemas.microsoft.com/office/powerpoint/2010/main" val="1856970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11/27/18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7935150"/>
      </p:ext>
    </p:extLst>
  </p:cSld>
  <p:clrMap bg1="lt1" tx1="dk1" bg2="lt2" tx2="dk2" accent1="accent1" accent2="accent2" accent3="accent3" accent4="accent4" accent5="accent5" accent6="accent6" hlink="hlink" folHlink="folHlink"/>
  <p:sldLayoutIdLst>
    <p:sldLayoutId id="2147484361" r:id="rId1"/>
    <p:sldLayoutId id="2147484362" r:id="rId2"/>
    <p:sldLayoutId id="2147484363" r:id="rId3"/>
    <p:sldLayoutId id="2147484364" r:id="rId4"/>
    <p:sldLayoutId id="2147484365" r:id="rId5"/>
    <p:sldLayoutId id="2147484366" r:id="rId6"/>
    <p:sldLayoutId id="2147484367" r:id="rId7"/>
    <p:sldLayoutId id="2147484368" r:id="rId8"/>
    <p:sldLayoutId id="2147484369" r:id="rId9"/>
    <p:sldLayoutId id="2147484370" r:id="rId10"/>
    <p:sldLayoutId id="2147484371" r:id="rId11"/>
    <p:sldLayoutId id="2147484372" r:id="rId12"/>
    <p:sldLayoutId id="2147484373" r:id="rId13"/>
    <p:sldLayoutId id="2147484374" r:id="rId14"/>
    <p:sldLayoutId id="2147484375" r:id="rId15"/>
    <p:sldLayoutId id="21474843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tiff"/><Relationship Id="rId4" Type="http://schemas.openxmlformats.org/officeDocument/2006/relationships/image" Target="../media/image4.tiff"/><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www.compareyourcountry.org/pisa/country/nzl?lg=en" TargetMode="External"/><Relationship Id="rId4" Type="http://schemas.openxmlformats.org/officeDocument/2006/relationships/hyperlink" Target="http://dera.ioe.ac.uk/18414/20/130318-evaluating-foundation-phase-policy-logic-model-programme-theory-en_Redacted.pdf" TargetMode="External"/><Relationship Id="rId5" Type="http://schemas.openxmlformats.org/officeDocument/2006/relationships/hyperlink" Target="http://www.education.govt.nz/assets/Documents/Early-Childhood/te-whariki.pdf" TargetMode="External"/><Relationship Id="rId6" Type="http://schemas.openxmlformats.org/officeDocument/2006/relationships/hyperlink" Target="https://www.ero.govt.nz/assets/Uploads/Working-with-Te-Whariki-May-2013-web.pdf" TargetMode="External"/><Relationship Id="rId7" Type="http://schemas.openxmlformats.org/officeDocument/2006/relationships/hyperlink" Target="https://gov.wales/docs/caecd/research/2015/150514-foundation-phase-final-en.pdf" TargetMode="External"/><Relationship Id="rId8" Type="http://schemas.openxmlformats.org/officeDocument/2006/relationships/hyperlink" Target="https://graafix.blogspot.com/2013/10/flag-of-new-zealand.html" TargetMode="External"/><Relationship Id="rId9" Type="http://schemas.openxmlformats.org/officeDocument/2006/relationships/hyperlink" Target="https://www.newzealandnow.govt.nz/living-in-nz/education/childcare-preschool" TargetMode="External"/><Relationship Id="rId10" Type="http://schemas.openxmlformats.org/officeDocument/2006/relationships/hyperlink" Target="https://www.madaboutflags.co.uk/wales-and-new-zealand-friendship-flag-25mm-pin-button-badge-15705-p.asp" TargetMode="External"/><Relationship Id="rId1" Type="http://schemas.openxmlformats.org/officeDocument/2006/relationships/slideLayout" Target="../slideLayouts/slideLayout6.xml"/><Relationship Id="rId2" Type="http://schemas.openxmlformats.org/officeDocument/2006/relationships/hyperlink" Target="https://www.childresearch.net/projects/ecec/2018_02.html"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NULL" TargetMode="External"/><Relationship Id="rId4" Type="http://schemas.openxmlformats.org/officeDocument/2006/relationships/hyperlink" Target="NULL" TargetMode="External"/><Relationship Id="rId5" Type="http://schemas.openxmlformats.org/officeDocument/2006/relationships/hyperlink" Target="http://www.ruakind.org.nz/cms_images/default/13_original.jpg" TargetMode="External"/><Relationship Id="rId6" Type="http://schemas.openxmlformats.org/officeDocument/2006/relationships/hyperlink" Target="https://tewhariki.tki.org.nz/assets/Uploads/files/Te-Whariki-Early-Childhood-Curriculum.pdf#page=8" TargetMode="External"/><Relationship Id="rId1" Type="http://schemas.openxmlformats.org/officeDocument/2006/relationships/slideLayout" Target="../slideLayouts/slideLayout7.xml"/><Relationship Id="rId2" Type="http://schemas.openxmlformats.org/officeDocument/2006/relationships/hyperlink" Target="https://doi.org/10.1787/eag-2016-24-en"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uk.images.search.yahoo.com/yhs/search;_ylt=AwrJ5sylNvlboswAQcie3olQ;_ylu=X3oDMTBsZ29xY3ZzBHNlYwNzZWFyY2gEc2xrA2J1dHRvbg--;_ylc=X1MDMTM1MTIxMjcwMgRfcgMyBGFjdG4DY2xrBGJjawNmcHJhZmZkZHQzZ2ZxJTI2YiUzRDMlMjZzJTNENWgEY3NyY3B2aWQDNGwxNFBqRXdMakw4N1U5N1c5SEIuZ24yTW1Fd01BQUFBQUJ5RmtkQQRmcgN5aHMtTGtyeS1TRjAxBGZyMgNzYS1ncARncHJpZANzYjNKOVdBTVIuVzRvSjYzcmpzTldBBG10ZXN0aWQDbnVsbARuX3N1Z2cDOQRvcmlnaW4DdWsuaW1hZ2VzLnNlYXJjaC55YWhvby5jb20EcG9zAzAEcHFzdHIDBHBxc3RybAMEcXN0cmwDMTAEcXVlcnkDdGUgd2hhcmlraQR0X3N0bXADMTU0MzA1OTI2NgR2dGVzdGlkA251bGw-?gprid=sb3J9WAMR.W4oJ63rjsNWA&amp;pvid=4l14PjEwLjL87U97W9HB.gn2MmEwMAAAAAByFkdA&amp;p=te+whariki&amp;fr=yhs-Lkry-SF01&amp;fr2=sb-top-uk.images.search.yahoo.com&amp;ei=UTF-8&amp;n=60&amp;x=wrt&amp;type=ANYS_A09FG_set_bsf_H&amp;hsimp=yhs-SF01&amp;hspart=Lkry&amp;param1=ij7zzSxCeE_ZFQBL52KUQ7WaR0LBpmqEelLLfsTgjj5n1JN6tper26Vs1oR3uUIGECDCa84bQ5Zud5Qecnbel13UumT_j1UDLQeSs1N89Iy2LuDjIbUW748tNzSQ-BkF1plcr5QR7e376Rsvu-mAtz2IxBW4GG4HS6iEXcGEbF7kV-BIX7K8pQvz8_j5vFnPjJCJiXukTpUEp723O4pemxfYLg,,&amp;y=Search#id=65&amp;iurl=https%3A%2F%2Ftechnologyforbeginnersinece.weebly.com%2Fuploads%2F2%2F4%2F3%2F7%2F24375737%2F1383615676.png&amp;action=click"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uk.images.search.yahoo.com/yhs/search;_ylt=AwrJ6iRsYPlbhQcAqY.e3olQ;_ylu=X3oDMTBsZ29xY3ZzBHNlYwNzZWFyY2gEc2xrA2J1dHRvbg--;_ylc=X1MDMTM1MTIxMjcwMgRfcgMyBGFjdG4DY2xrBGJjawNmcHJhZmZkZHQzZ2ZxJTI2YiUzRDMlMjZzJTNENWgEY3NyY3B2aWQDWUVtZEJERXdMakw4N1U5N1c5SEIuZ2xRTW1Fd01BQUFBQUR2a2hITQRmcgN5aHMtTGtyeS1TRjAxBGZyMgNzYS1ncARncHJpZAM0YzBPbFNCZlNGR24uU1JEeGZkUEJBBG10ZXN0aWQDbnVsbARuX3N1Z2cDOARvcmlnaW4DdWsuaW1hZ2VzLnNlYXJjaC55YWhvby5jb20EcG9zAzAEcHFzdHIDBHBxc3RybAMEcXN0cmwDMTEEcXVlcnkDdGUgd2hhcmlraSAEdF9zdG1wAzE1NDMwNjk4NzYEdnRlc3RpZANudWxs?gprid=4c0OlSBfSFGn.SRDxfdPBA&amp;pvid=YEmdBDEwLjL87U97W9HB.glQMmEwMAAAAADvkhHM&amp;p=te+whariki+&amp;fr=yhs-Lkry-SF01&amp;fr2=sb-top-uk.images.search.yahoo.com&amp;ei=UTF-8&amp;n=60&amp;x=wrt&amp;type=ANYS_A09FG_sse_bsf&amp;hsimp=yhs-SF01&amp;hspart=Lkry&amp;param1=ij7zzSxCeE_ZFQBL52KUQ7WaR0LBpmqEelLLfsTgjj5n1JN6tper26Vs1oR3uUIGECDCa84bQ5Zud5Qecnbel13UumT_j1UDLQeSs1N89Iy2LuDjIbUW748tNzSQ-BkF1plcr5QR7e376Rsvu-mAtz2IxBW4GG4HS6iEXcGEbF7kV-BIX7K8pQvz8_j5vFnPjJCJiXukTpUEp723O4pemxfYLg,,&amp;y=Search#id=196&amp;iurl=https%3A%2F%2Feducation.govt.nz%2Fassets%2FImages%2FEarly-childhood%2Fplay-idea-music.jpg&amp;action=click"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07105"/>
            <a:ext cx="9448800" cy="1825096"/>
          </a:xfrm>
        </p:spPr>
        <p:txBody>
          <a:bodyPr>
            <a:normAutofit/>
          </a:bodyPr>
          <a:lstStyle/>
          <a:p>
            <a:r>
              <a:rPr lang="en-US" dirty="0" smtClean="0"/>
              <a:t>Curriculum Studies:</a:t>
            </a:r>
            <a:br>
              <a:rPr lang="en-US" dirty="0" smtClean="0"/>
            </a:br>
            <a:r>
              <a:rPr lang="en-US" dirty="0" smtClean="0"/>
              <a:t>Principles and Innovation</a:t>
            </a:r>
            <a:endParaRPr lang="en-US" dirty="0"/>
          </a:p>
        </p:txBody>
      </p:sp>
      <p:sp>
        <p:nvSpPr>
          <p:cNvPr id="3" name="Subtitle 2"/>
          <p:cNvSpPr>
            <a:spLocks noGrp="1"/>
          </p:cNvSpPr>
          <p:nvPr>
            <p:ph type="subTitle" idx="1"/>
          </p:nvPr>
        </p:nvSpPr>
        <p:spPr/>
        <p:txBody>
          <a:bodyPr>
            <a:noAutofit/>
          </a:bodyPr>
          <a:lstStyle/>
          <a:p>
            <a:r>
              <a:rPr lang="en-US" sz="1600" dirty="0" smtClean="0"/>
              <a:t>Individual Presentation</a:t>
            </a:r>
          </a:p>
          <a:p>
            <a:r>
              <a:rPr lang="en-US" sz="1600" dirty="0" smtClean="0"/>
              <a:t>To create and present an individual PowerPoint presentation that outlines the benefits and draw backs of a particular world curriculum, compare your chosen curriculum with the National Curriculum in the UK.</a:t>
            </a:r>
            <a:endParaRPr lang="en-US" sz="1600" dirty="0"/>
          </a:p>
        </p:txBody>
      </p:sp>
    </p:spTree>
    <p:extLst>
      <p:ext uri="{BB962C8B-B14F-4D97-AF65-F5344CB8AC3E}">
        <p14:creationId xmlns:p14="http://schemas.microsoft.com/office/powerpoint/2010/main" val="8683818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60" y="764373"/>
            <a:ext cx="6832600" cy="1293028"/>
          </a:xfrm>
        </p:spPr>
        <p:txBody>
          <a:bodyPr>
            <a:normAutofit/>
          </a:bodyPr>
          <a:lstStyle/>
          <a:p>
            <a:r>
              <a:rPr lang="en-US" sz="2800" dirty="0"/>
              <a:t>A comparison of the curriculum in </a:t>
            </a:r>
            <a:r>
              <a:rPr lang="en-US" sz="2800" dirty="0" smtClean="0"/>
              <a:t>New </a:t>
            </a:r>
            <a:r>
              <a:rPr lang="en-US" sz="2800" dirty="0"/>
              <a:t>Zealand and </a:t>
            </a:r>
            <a:r>
              <a:rPr lang="en-US" sz="2800" dirty="0" smtClean="0"/>
              <a:t>Wales </a:t>
            </a:r>
            <a:r>
              <a:rPr lang="en-US" sz="2800" dirty="0"/>
              <a:t>for the </a:t>
            </a:r>
            <a:r>
              <a:rPr lang="en-US" sz="2800" dirty="0" smtClean="0"/>
              <a:t>Early </a:t>
            </a:r>
            <a:r>
              <a:rPr lang="en-US" sz="2800" dirty="0"/>
              <a:t>Y</a:t>
            </a:r>
            <a:r>
              <a:rPr lang="en-US" sz="2800" dirty="0" smtClean="0"/>
              <a:t>ears    </a:t>
            </a:r>
            <a:endParaRPr lang="en-US" sz="2800" dirty="0"/>
          </a:p>
        </p:txBody>
      </p:sp>
      <p:sp>
        <p:nvSpPr>
          <p:cNvPr id="3" name="Content Placeholder 2"/>
          <p:cNvSpPr>
            <a:spLocks noGrp="1"/>
          </p:cNvSpPr>
          <p:nvPr>
            <p:ph idx="1"/>
          </p:nvPr>
        </p:nvSpPr>
        <p:spPr>
          <a:xfrm>
            <a:off x="619760" y="2194560"/>
            <a:ext cx="6832600" cy="4024125"/>
          </a:xfrm>
        </p:spPr>
        <p:txBody>
          <a:bodyPr>
            <a:normAutofit/>
          </a:bodyPr>
          <a:lstStyle/>
          <a:p>
            <a:pPr marL="0" marR="0" lvl="0" indent="0" defTabSz="914400" eaLnBrk="1" fontAlgn="auto" latinLnBrk="0" hangingPunct="1">
              <a:spcBef>
                <a:spcPts val="0"/>
              </a:spcBef>
              <a:spcAft>
                <a:spcPts val="600"/>
              </a:spcAft>
              <a:buClrTx/>
              <a:buSzTx/>
              <a:buFontTx/>
              <a:buNone/>
              <a:tabLst/>
              <a:defRPr/>
            </a:pPr>
            <a:r>
              <a:rPr lang="en-US" dirty="0"/>
              <a:t>‘ A curriculum is a definition of what is to be learned. The term is often confined to formal definitions of what is to be taught in specific institutions. The broad conceptualization, but one that properly emphasizes that anything that schools do that affects a pupils learning, whether through deliberate planning and organization, unwitting encouragement, or hidden and unrealized assumptions, can all be seen as elements of a school’s whole curriculum’.</a:t>
            </a:r>
          </a:p>
          <a:p>
            <a:pPr marL="0" marR="0" lvl="0" indent="0" defTabSz="914400" eaLnBrk="1" fontAlgn="auto" latinLnBrk="0" hangingPunct="1">
              <a:spcBef>
                <a:spcPts val="0"/>
              </a:spcBef>
              <a:spcAft>
                <a:spcPts val="600"/>
              </a:spcAft>
              <a:buClrTx/>
              <a:buSzTx/>
              <a:buFontTx/>
              <a:buNone/>
              <a:tabLst/>
              <a:defRPr/>
            </a:pPr>
            <a:endParaRPr lang="en-US" dirty="0"/>
          </a:p>
          <a:p>
            <a:pPr marL="0" marR="0" lvl="0" indent="0" defTabSz="914400" eaLnBrk="1" fontAlgn="auto" latinLnBrk="0" hangingPunct="1">
              <a:spcBef>
                <a:spcPts val="0"/>
              </a:spcBef>
              <a:spcAft>
                <a:spcPts val="600"/>
              </a:spcAft>
              <a:buClrTx/>
              <a:buSzTx/>
              <a:buFontTx/>
              <a:buNone/>
              <a:tabLst/>
              <a:defRPr/>
            </a:pPr>
            <a:r>
              <a:rPr lang="en-US" sz="1400" dirty="0"/>
              <a:t>Ross (2000, p8-9)</a:t>
            </a:r>
          </a:p>
        </p:txBody>
      </p:sp>
      <p:pic>
        <p:nvPicPr>
          <p:cNvPr id="8" name="Picture 7"/>
          <p:cNvPicPr>
            <a:picLocks noChangeAspect="1"/>
          </p:cNvPicPr>
          <p:nvPr/>
        </p:nvPicPr>
        <p:blipFill>
          <a:blip r:embed="rId2"/>
          <a:stretch>
            <a:fillRect/>
          </a:stretch>
        </p:blipFill>
        <p:spPr>
          <a:xfrm>
            <a:off x="7861238" y="1628681"/>
            <a:ext cx="3644962" cy="3707447"/>
          </a:xfrm>
          <a:prstGeom prst="rect">
            <a:avLst/>
          </a:prstGeom>
        </p:spPr>
      </p:pic>
      <p:sp>
        <p:nvSpPr>
          <p:cNvPr id="6" name="TextBox 5"/>
          <p:cNvSpPr txBox="1"/>
          <p:nvPr/>
        </p:nvSpPr>
        <p:spPr>
          <a:xfrm>
            <a:off x="7970293" y="5431809"/>
            <a:ext cx="3384644" cy="307777"/>
          </a:xfrm>
          <a:prstGeom prst="rect">
            <a:avLst/>
          </a:prstGeom>
          <a:noFill/>
        </p:spPr>
        <p:txBody>
          <a:bodyPr wrap="square" rtlCol="0">
            <a:spAutoFit/>
          </a:bodyPr>
          <a:lstStyle/>
          <a:p>
            <a:r>
              <a:rPr lang="en-US" sz="1400" dirty="0" smtClean="0"/>
              <a:t>Google images (2018)</a:t>
            </a:r>
            <a:endParaRPr lang="en-US" sz="1400" dirty="0"/>
          </a:p>
        </p:txBody>
      </p:sp>
    </p:spTree>
    <p:extLst>
      <p:ext uri="{BB962C8B-B14F-4D97-AF65-F5344CB8AC3E}">
        <p14:creationId xmlns:p14="http://schemas.microsoft.com/office/powerpoint/2010/main" val="41225480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0" y="766916"/>
            <a:ext cx="11849100" cy="5495740"/>
          </a:xfrm>
        </p:spPr>
        <p:txBody>
          <a:bodyPr>
            <a:normAutofit/>
          </a:bodyPr>
          <a:lstStyle/>
          <a:p>
            <a:pPr lvl="0"/>
            <a:r>
              <a:rPr lang="en-US" dirty="0" err="1" smtClean="0"/>
              <a:t>Te</a:t>
            </a:r>
            <a:r>
              <a:rPr lang="en-US" dirty="0" smtClean="0"/>
              <a:t> </a:t>
            </a:r>
            <a:r>
              <a:rPr lang="en-US" dirty="0" err="1" smtClean="0"/>
              <a:t>Whariki</a:t>
            </a:r>
            <a:r>
              <a:rPr lang="en-US" dirty="0" smtClean="0"/>
              <a:t> is New Zealand’s national learning curriculum and regarded internationally as having a world-leading curriculum.</a:t>
            </a:r>
          </a:p>
          <a:p>
            <a:pPr lvl="0"/>
            <a:endParaRPr lang="en-US" dirty="0"/>
          </a:p>
          <a:p>
            <a:pPr lvl="0"/>
            <a:r>
              <a:rPr lang="en-US" dirty="0" err="1" smtClean="0"/>
              <a:t>Te</a:t>
            </a:r>
            <a:r>
              <a:rPr lang="en-US" dirty="0" smtClean="0"/>
              <a:t> </a:t>
            </a:r>
            <a:r>
              <a:rPr lang="en-US" dirty="0" err="1"/>
              <a:t>W</a:t>
            </a:r>
            <a:r>
              <a:rPr lang="en-US" dirty="0" err="1" smtClean="0"/>
              <a:t>hariki</a:t>
            </a:r>
            <a:r>
              <a:rPr lang="en-US" dirty="0" smtClean="0"/>
              <a:t> when translated from the Maori language means ‘a woven mat for all to stand on’. Metaphorically speaking, </a:t>
            </a:r>
            <a:r>
              <a:rPr lang="en-US" dirty="0" err="1" smtClean="0"/>
              <a:t>Te</a:t>
            </a:r>
            <a:r>
              <a:rPr lang="en-US" dirty="0" smtClean="0"/>
              <a:t> </a:t>
            </a:r>
            <a:r>
              <a:rPr lang="en-US" dirty="0" err="1" smtClean="0"/>
              <a:t>Whariki</a:t>
            </a:r>
            <a:r>
              <a:rPr lang="en-US" dirty="0" smtClean="0"/>
              <a:t> makes it possible to link ‘weave’ early childhood services, teachers, children and their families together to create their own curriculum which is heavily influenced by different cultural perspectives.</a:t>
            </a:r>
          </a:p>
          <a:p>
            <a:pPr lvl="0"/>
            <a:endParaRPr lang="en-US" dirty="0"/>
          </a:p>
          <a:p>
            <a:pPr lvl="0"/>
            <a:r>
              <a:rPr lang="en-US" dirty="0" smtClean="0"/>
              <a:t>In New Zealand the </a:t>
            </a:r>
            <a:r>
              <a:rPr lang="en-US" dirty="0" err="1" smtClean="0"/>
              <a:t>Te</a:t>
            </a:r>
            <a:r>
              <a:rPr lang="en-US" dirty="0" smtClean="0"/>
              <a:t> </a:t>
            </a:r>
            <a:r>
              <a:rPr lang="en-US" dirty="0" err="1" smtClean="0"/>
              <a:t>Whariki</a:t>
            </a:r>
            <a:r>
              <a:rPr lang="en-US" dirty="0" smtClean="0"/>
              <a:t> was the first bicultural curriculum which was a reflection on European immigrants (Maori and non-Maori). Including the increasing Asian population and the population of the Pacific Islands.</a:t>
            </a:r>
          </a:p>
          <a:p>
            <a:pPr lvl="0"/>
            <a:endParaRPr lang="en-US" dirty="0"/>
          </a:p>
          <a:p>
            <a:pPr lvl="0"/>
            <a:r>
              <a:rPr lang="en-US" dirty="0" smtClean="0"/>
              <a:t>Although the </a:t>
            </a:r>
            <a:r>
              <a:rPr lang="en-US" dirty="0" err="1" smtClean="0"/>
              <a:t>Te</a:t>
            </a:r>
            <a:r>
              <a:rPr lang="en-US" dirty="0" smtClean="0"/>
              <a:t> </a:t>
            </a:r>
            <a:r>
              <a:rPr lang="en-US" dirty="0" err="1" smtClean="0"/>
              <a:t>Whariki</a:t>
            </a:r>
            <a:r>
              <a:rPr lang="en-US" dirty="0" smtClean="0"/>
              <a:t> structure is bicultural the curriculum is also multicultural and inclusive of other migrant people. </a:t>
            </a:r>
          </a:p>
          <a:p>
            <a:pPr lvl="0"/>
            <a:endParaRPr lang="en-US" dirty="0"/>
          </a:p>
        </p:txBody>
      </p:sp>
      <p:sp>
        <p:nvSpPr>
          <p:cNvPr id="4" name="TextBox 3"/>
          <p:cNvSpPr txBox="1"/>
          <p:nvPr/>
        </p:nvSpPr>
        <p:spPr>
          <a:xfrm>
            <a:off x="8960388" y="6262656"/>
            <a:ext cx="3016156" cy="307777"/>
          </a:xfrm>
          <a:prstGeom prst="rect">
            <a:avLst/>
          </a:prstGeom>
          <a:noFill/>
        </p:spPr>
        <p:txBody>
          <a:bodyPr wrap="square" rtlCol="0">
            <a:spAutoFit/>
          </a:bodyPr>
          <a:lstStyle/>
          <a:p>
            <a:r>
              <a:rPr lang="en-US" sz="1400" dirty="0" err="1" smtClean="0"/>
              <a:t>heimatkunde</a:t>
            </a:r>
            <a:r>
              <a:rPr lang="en-US" sz="1400" dirty="0" smtClean="0"/>
              <a:t> ( 2012</a:t>
            </a:r>
            <a:r>
              <a:rPr lang="en-US" sz="1400" dirty="0"/>
              <a:t>) </a:t>
            </a:r>
            <a:r>
              <a:rPr lang="en-US" sz="1400" dirty="0" smtClean="0"/>
              <a:t>     </a:t>
            </a:r>
            <a:endParaRPr lang="en-US" sz="1400" dirty="0"/>
          </a:p>
        </p:txBody>
      </p:sp>
      <p:sp>
        <p:nvSpPr>
          <p:cNvPr id="5" name="Title 4"/>
          <p:cNvSpPr>
            <a:spLocks noGrp="1"/>
          </p:cNvSpPr>
          <p:nvPr>
            <p:ph type="title"/>
          </p:nvPr>
        </p:nvSpPr>
        <p:spPr/>
        <p:txBody>
          <a:bodyPr/>
          <a:lstStyle/>
          <a:p>
            <a:r>
              <a:rPr lang="en-US" dirty="0" smtClean="0"/>
              <a:t> </a:t>
            </a:r>
            <a:endParaRPr lang="en-US" dirty="0"/>
          </a:p>
        </p:txBody>
      </p:sp>
      <p:sp>
        <p:nvSpPr>
          <p:cNvPr id="6" name="Rectangle 5"/>
          <p:cNvSpPr/>
          <p:nvPr/>
        </p:nvSpPr>
        <p:spPr>
          <a:xfrm>
            <a:off x="4075298" y="68457"/>
            <a:ext cx="2589683" cy="707886"/>
          </a:xfrm>
          <a:prstGeom prst="rect">
            <a:avLst/>
          </a:prstGeom>
          <a:noFill/>
        </p:spPr>
        <p:txBody>
          <a:bodyPr wrap="none" lIns="91440" tIns="45720" rIns="91440" bIns="45720">
            <a:spAutoFit/>
          </a:bodyPr>
          <a:lstStyle/>
          <a:p>
            <a:pPr algn="ctr"/>
            <a:r>
              <a:rPr lang="en-GB" sz="4000" b="0" cap="none" spc="0" dirty="0" err="1" smtClean="0">
                <a:ln w="0"/>
                <a:solidFill>
                  <a:schemeClr val="accent1"/>
                </a:solidFill>
                <a:effectLst>
                  <a:outerShdw blurRad="38100" dist="25400" dir="5400000" algn="ctr" rotWithShape="0">
                    <a:srgbClr val="6E747A">
                      <a:alpha val="43000"/>
                    </a:srgbClr>
                  </a:outerShdw>
                </a:effectLst>
              </a:rPr>
              <a:t>Te</a:t>
            </a:r>
            <a:r>
              <a:rPr lang="en-GB" sz="4000" b="0" cap="none" spc="0" dirty="0" smtClean="0">
                <a:ln w="0"/>
                <a:solidFill>
                  <a:schemeClr val="accent1"/>
                </a:solidFill>
                <a:effectLst>
                  <a:outerShdw blurRad="38100" dist="25400" dir="5400000" algn="ctr" rotWithShape="0">
                    <a:srgbClr val="6E747A">
                      <a:alpha val="43000"/>
                    </a:srgbClr>
                  </a:outerShdw>
                </a:effectLst>
              </a:rPr>
              <a:t> </a:t>
            </a:r>
            <a:r>
              <a:rPr lang="en-GB" sz="4000" b="0" cap="none" spc="0" dirty="0" err="1" smtClean="0">
                <a:ln w="0"/>
                <a:solidFill>
                  <a:schemeClr val="accent1"/>
                </a:solidFill>
                <a:effectLst>
                  <a:outerShdw blurRad="38100" dist="25400" dir="5400000" algn="ctr" rotWithShape="0">
                    <a:srgbClr val="6E747A">
                      <a:alpha val="43000"/>
                    </a:srgbClr>
                  </a:outerShdw>
                </a:effectLst>
              </a:rPr>
              <a:t>Whariki</a:t>
            </a:r>
            <a:endParaRPr lang="en-GB" sz="40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9438046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6206" y="-1449659"/>
            <a:ext cx="7392128" cy="454235"/>
          </a:xfrm>
        </p:spPr>
        <p:txBody>
          <a:bodyPr>
            <a:normAutofit fontScale="90000"/>
          </a:bodyPr>
          <a:lstStyle/>
          <a:p>
            <a:endParaRPr lang="en-US" dirty="0"/>
          </a:p>
        </p:txBody>
      </p:sp>
      <p:sp>
        <p:nvSpPr>
          <p:cNvPr id="3" name="Content Placeholder 2"/>
          <p:cNvSpPr>
            <a:spLocks noGrp="1"/>
          </p:cNvSpPr>
          <p:nvPr>
            <p:ph idx="1"/>
          </p:nvPr>
        </p:nvSpPr>
        <p:spPr>
          <a:xfrm>
            <a:off x="724828" y="769434"/>
            <a:ext cx="10781371" cy="5449251"/>
          </a:xfrm>
        </p:spPr>
        <p:txBody>
          <a:bodyPr/>
          <a:lstStyle/>
          <a:p>
            <a:endParaRPr lang="en-US" dirty="0" smtClean="0"/>
          </a:p>
          <a:p>
            <a:endParaRPr lang="en-US" dirty="0"/>
          </a:p>
          <a:p>
            <a:endParaRPr lang="en-US" dirty="0" smtClean="0"/>
          </a:p>
          <a:p>
            <a:endParaRPr lang="en-US" dirty="0"/>
          </a:p>
          <a:p>
            <a:r>
              <a:rPr lang="en-US" dirty="0" smtClean="0"/>
              <a:t>“This </a:t>
            </a:r>
            <a:r>
              <a:rPr lang="en-US" dirty="0"/>
              <a:t>curriculum </a:t>
            </a:r>
            <a:r>
              <a:rPr lang="en-US" dirty="0" smtClean="0"/>
              <a:t>emphasizes </a:t>
            </a:r>
            <a:r>
              <a:rPr lang="en-US" dirty="0"/>
              <a:t>the critical role of socially and culturally mediated learning and of reciprocal and responsive relationships for children with people, places, and things. Children learn through collaboration with adults and peers, through guided participation and observation of others, as well as through individual exploration and reflection</a:t>
            </a:r>
            <a:r>
              <a:rPr lang="en-US" dirty="0" smtClean="0"/>
              <a:t>.”                             </a:t>
            </a:r>
          </a:p>
          <a:p>
            <a:endParaRPr lang="en-US" dirty="0"/>
          </a:p>
          <a:p>
            <a:endParaRPr lang="en-US" dirty="0"/>
          </a:p>
          <a:p>
            <a:r>
              <a:rPr lang="en-US" sz="1400" dirty="0" smtClean="0"/>
              <a:t>International Journal of Early Years Education Vol.18 , No. 3, September 2010, p201           </a:t>
            </a:r>
            <a:endParaRPr lang="en-US" sz="1400" dirty="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a:p>
          <a:p>
            <a:endParaRPr lang="en-US" dirty="0"/>
          </a:p>
        </p:txBody>
      </p:sp>
    </p:spTree>
    <p:extLst>
      <p:ext uri="{BB962C8B-B14F-4D97-AF65-F5344CB8AC3E}">
        <p14:creationId xmlns:p14="http://schemas.microsoft.com/office/powerpoint/2010/main" val="11767063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9833" y="266794"/>
            <a:ext cx="10915186" cy="6140626"/>
          </a:xfrm>
        </p:spPr>
        <p:txBody>
          <a:bodyPr>
            <a:normAutofit lnSpcReduction="10000"/>
          </a:bodyPr>
          <a:lstStyle/>
          <a:p>
            <a:r>
              <a:rPr lang="en-US" dirty="0" smtClean="0"/>
              <a:t>Brief history,,,,,,,,,,,,,,,,,,,,,,</a:t>
            </a:r>
            <a:endParaRPr lang="en-US" dirty="0"/>
          </a:p>
          <a:p>
            <a:r>
              <a:rPr lang="en-US" dirty="0" err="1" smtClean="0"/>
              <a:t>Te</a:t>
            </a:r>
            <a:r>
              <a:rPr lang="en-US" dirty="0" smtClean="0"/>
              <a:t> </a:t>
            </a:r>
            <a:r>
              <a:rPr lang="en-US" dirty="0" err="1" smtClean="0"/>
              <a:t>Whariki</a:t>
            </a:r>
            <a:r>
              <a:rPr lang="en-US" dirty="0" smtClean="0"/>
              <a:t> was was developed over two decades. The government took time and guidance to develop a curriculum that is meaningful, inclusive and accepted in order to make a difference for ALL children.</a:t>
            </a:r>
          </a:p>
          <a:p>
            <a:endParaRPr lang="en-US" dirty="0"/>
          </a:p>
          <a:p>
            <a:r>
              <a:rPr lang="en-US" dirty="0" smtClean="0"/>
              <a:t>New Zealand has promoted an integrated approach to all early childhood settings and education where both are influenced by the Ministry of Education since 1989.</a:t>
            </a:r>
          </a:p>
          <a:p>
            <a:endParaRPr lang="en-US" dirty="0"/>
          </a:p>
          <a:p>
            <a:r>
              <a:rPr lang="en-US" dirty="0" smtClean="0"/>
              <a:t>The inclusion of all children up to the age of 5 and the integration of education and care impacted on the style of curriculum that materialized.</a:t>
            </a:r>
          </a:p>
          <a:p>
            <a:endParaRPr lang="en-US" dirty="0"/>
          </a:p>
          <a:p>
            <a:r>
              <a:rPr lang="en-US" dirty="0" smtClean="0"/>
              <a:t>Margaret </a:t>
            </a:r>
            <a:r>
              <a:rPr lang="en-US" dirty="0" err="1" smtClean="0"/>
              <a:t>Carr</a:t>
            </a:r>
            <a:r>
              <a:rPr lang="en-US" dirty="0" smtClean="0"/>
              <a:t> is a leading New Zealand educator who is in worldwide demand for her insight into early year education who was contacted by the government to develop a curriculum that would embrace and articulate a philosophy of quality in early childhood practice with a wide range of early childhood services and cultural perspectives in order to make a new national curriculum.</a:t>
            </a:r>
          </a:p>
          <a:p>
            <a:endParaRPr lang="en-US" dirty="0"/>
          </a:p>
          <a:p>
            <a:r>
              <a:rPr lang="en-US" dirty="0" err="1" smtClean="0"/>
              <a:t>Te</a:t>
            </a:r>
            <a:r>
              <a:rPr lang="en-US" dirty="0" smtClean="0"/>
              <a:t> </a:t>
            </a:r>
            <a:r>
              <a:rPr lang="en-US" dirty="0" err="1" smtClean="0"/>
              <a:t>Whariki</a:t>
            </a:r>
            <a:r>
              <a:rPr lang="en-US" dirty="0" smtClean="0"/>
              <a:t>  curriculum was first introduced in 1996, over 20years ago with its most recent review in 2017 </a:t>
            </a:r>
          </a:p>
          <a:p>
            <a:endParaRPr lang="en-US" dirty="0" smtClean="0"/>
          </a:p>
          <a:p>
            <a:endParaRPr lang="en-US" dirty="0"/>
          </a:p>
          <a:p>
            <a:endParaRPr lang="en-US" dirty="0"/>
          </a:p>
          <a:p>
            <a:endParaRPr lang="en-US" dirty="0" smtClean="0"/>
          </a:p>
          <a:p>
            <a:endParaRPr lang="en-US" dirty="0"/>
          </a:p>
        </p:txBody>
      </p:sp>
      <p:sp>
        <p:nvSpPr>
          <p:cNvPr id="2" name="TextBox 1"/>
          <p:cNvSpPr txBox="1"/>
          <p:nvPr/>
        </p:nvSpPr>
        <p:spPr>
          <a:xfrm>
            <a:off x="8202304" y="6407420"/>
            <a:ext cx="3275463" cy="307777"/>
          </a:xfrm>
          <a:prstGeom prst="rect">
            <a:avLst/>
          </a:prstGeom>
          <a:noFill/>
        </p:spPr>
        <p:txBody>
          <a:bodyPr wrap="square" rtlCol="0">
            <a:spAutoFit/>
          </a:bodyPr>
          <a:lstStyle/>
          <a:p>
            <a:r>
              <a:rPr lang="en-US" sz="1400" dirty="0" err="1" smtClean="0"/>
              <a:t>newzealandnow.gov</a:t>
            </a:r>
            <a:r>
              <a:rPr lang="en-US" sz="1400" dirty="0" smtClean="0"/>
              <a:t> (2018)</a:t>
            </a:r>
            <a:endParaRPr lang="en-US" sz="1400" dirty="0"/>
          </a:p>
        </p:txBody>
      </p:sp>
    </p:spTree>
    <p:extLst>
      <p:ext uri="{BB962C8B-B14F-4D97-AF65-F5344CB8AC3E}">
        <p14:creationId xmlns:p14="http://schemas.microsoft.com/office/powerpoint/2010/main" val="13421689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128758323"/>
              </p:ext>
            </p:extLst>
          </p:nvPr>
        </p:nvGraphicFramePr>
        <p:xfrm>
          <a:off x="781189" y="974510"/>
          <a:ext cx="10656196" cy="3004481"/>
        </p:xfrm>
        <a:graphic>
          <a:graphicData uri="http://schemas.openxmlformats.org/drawingml/2006/table">
            <a:tbl>
              <a:tblPr firstRow="1" bandRow="1">
                <a:tableStyleId>{5C22544A-7EE6-4342-B048-85BDC9FD1C3A}</a:tableStyleId>
              </a:tblPr>
              <a:tblGrid>
                <a:gridCol w="2664049"/>
                <a:gridCol w="2664049"/>
                <a:gridCol w="2664049"/>
                <a:gridCol w="2664049"/>
              </a:tblGrid>
              <a:tr h="1169011">
                <a:tc>
                  <a:txBody>
                    <a:bodyPr/>
                    <a:lstStyle/>
                    <a:p>
                      <a:r>
                        <a:rPr lang="en-US" dirty="0" smtClean="0"/>
                        <a:t>Empowerment</a:t>
                      </a:r>
                      <a:r>
                        <a:rPr lang="en-US" baseline="0" dirty="0" smtClean="0"/>
                        <a:t> </a:t>
                      </a:r>
                    </a:p>
                    <a:p>
                      <a:r>
                        <a:rPr lang="en-US" baseline="0" dirty="0" smtClean="0"/>
                        <a:t>(</a:t>
                      </a:r>
                      <a:r>
                        <a:rPr lang="en-US" baseline="0" dirty="0" err="1" smtClean="0"/>
                        <a:t>Whakamana</a:t>
                      </a:r>
                      <a:r>
                        <a:rPr lang="en-US" baseline="0" dirty="0" smtClean="0"/>
                        <a:t>)</a:t>
                      </a:r>
                      <a:endParaRPr lang="en-US" dirty="0"/>
                    </a:p>
                  </a:txBody>
                  <a:tcPr/>
                </a:tc>
                <a:tc>
                  <a:txBody>
                    <a:bodyPr/>
                    <a:lstStyle/>
                    <a:p>
                      <a:r>
                        <a:rPr lang="en-US" dirty="0" smtClean="0"/>
                        <a:t>Holistic Development</a:t>
                      </a:r>
                    </a:p>
                    <a:p>
                      <a:r>
                        <a:rPr lang="en-US" dirty="0" smtClean="0"/>
                        <a:t>(Kotahitanga)</a:t>
                      </a:r>
                      <a:endParaRPr lang="en-US" dirty="0"/>
                    </a:p>
                  </a:txBody>
                  <a:tcPr/>
                </a:tc>
                <a:tc>
                  <a:txBody>
                    <a:bodyPr/>
                    <a:lstStyle/>
                    <a:p>
                      <a:r>
                        <a:rPr lang="en-US" dirty="0" smtClean="0"/>
                        <a:t>Family &amp;</a:t>
                      </a:r>
                      <a:r>
                        <a:rPr lang="en-US" baseline="0" dirty="0" smtClean="0"/>
                        <a:t> community</a:t>
                      </a:r>
                    </a:p>
                    <a:p>
                      <a:r>
                        <a:rPr lang="en-US" baseline="0" dirty="0" smtClean="0"/>
                        <a:t>(Whanau </a:t>
                      </a:r>
                      <a:r>
                        <a:rPr lang="en-US" baseline="0" dirty="0" err="1" smtClean="0"/>
                        <a:t>Tangata</a:t>
                      </a:r>
                      <a:r>
                        <a:rPr lang="en-US" baseline="0" dirty="0" smtClean="0"/>
                        <a:t>)</a:t>
                      </a:r>
                      <a:endParaRPr lang="en-US" dirty="0"/>
                    </a:p>
                  </a:txBody>
                  <a:tcPr/>
                </a:tc>
                <a:tc>
                  <a:txBody>
                    <a:bodyPr/>
                    <a:lstStyle/>
                    <a:p>
                      <a:r>
                        <a:rPr lang="en-US" dirty="0" smtClean="0"/>
                        <a:t>Relationships</a:t>
                      </a:r>
                    </a:p>
                    <a:p>
                      <a:r>
                        <a:rPr lang="en-US" dirty="0" smtClean="0"/>
                        <a:t>(Nga </a:t>
                      </a:r>
                      <a:r>
                        <a:rPr lang="en-US" dirty="0" err="1" smtClean="0"/>
                        <a:t>Hononga</a:t>
                      </a:r>
                      <a:r>
                        <a:rPr lang="en-US" dirty="0" smtClean="0"/>
                        <a:t>)</a:t>
                      </a:r>
                      <a:endParaRPr lang="en-US" dirty="0"/>
                    </a:p>
                  </a:txBody>
                  <a:tcPr/>
                </a:tc>
              </a:tr>
              <a:tr h="367094">
                <a:tc>
                  <a:txBody>
                    <a:bodyPr/>
                    <a:lstStyle/>
                    <a:p>
                      <a:r>
                        <a:rPr lang="en-US" dirty="0" smtClean="0"/>
                        <a:t>The Early</a:t>
                      </a:r>
                      <a:r>
                        <a:rPr lang="en-US" baseline="0" dirty="0" smtClean="0"/>
                        <a:t> Childhood </a:t>
                      </a:r>
                      <a:endParaRPr lang="en-US" dirty="0"/>
                    </a:p>
                  </a:txBody>
                  <a:tcPr/>
                </a:tc>
                <a:tc>
                  <a:txBody>
                    <a:bodyPr/>
                    <a:lstStyle/>
                    <a:p>
                      <a:r>
                        <a:rPr lang="en-US" dirty="0" smtClean="0"/>
                        <a:t>The Early Childhood</a:t>
                      </a:r>
                      <a:endParaRPr lang="en-US" dirty="0"/>
                    </a:p>
                  </a:txBody>
                  <a:tcPr/>
                </a:tc>
                <a:tc>
                  <a:txBody>
                    <a:bodyPr/>
                    <a:lstStyle/>
                    <a:p>
                      <a:r>
                        <a:rPr lang="en-US" dirty="0" smtClean="0"/>
                        <a:t>The wider world</a:t>
                      </a:r>
                      <a:r>
                        <a:rPr lang="en-US" baseline="0" dirty="0" smtClean="0"/>
                        <a:t> of </a:t>
                      </a:r>
                      <a:endParaRPr lang="en-US" dirty="0"/>
                    </a:p>
                  </a:txBody>
                  <a:tcPr/>
                </a:tc>
                <a:tc>
                  <a:txBody>
                    <a:bodyPr/>
                    <a:lstStyle/>
                    <a:p>
                      <a:r>
                        <a:rPr lang="en-US" dirty="0" smtClean="0"/>
                        <a:t>Children learn</a:t>
                      </a:r>
                      <a:endParaRPr lang="en-US" dirty="0"/>
                    </a:p>
                  </a:txBody>
                  <a:tcPr/>
                </a:tc>
              </a:tr>
              <a:tr h="367094">
                <a:tc>
                  <a:txBody>
                    <a:bodyPr/>
                    <a:lstStyle/>
                    <a:p>
                      <a:r>
                        <a:rPr lang="en-US" dirty="0" smtClean="0"/>
                        <a:t>curriculum</a:t>
                      </a:r>
                      <a:r>
                        <a:rPr lang="en-US" baseline="0" dirty="0" smtClean="0"/>
                        <a:t> empowers </a:t>
                      </a:r>
                      <a:endParaRPr lang="en-US" dirty="0"/>
                    </a:p>
                  </a:txBody>
                  <a:tcPr/>
                </a:tc>
                <a:tc>
                  <a:txBody>
                    <a:bodyPr/>
                    <a:lstStyle/>
                    <a:p>
                      <a:r>
                        <a:rPr lang="en-US" dirty="0" smtClean="0"/>
                        <a:t>curriculum reflects </a:t>
                      </a:r>
                      <a:endParaRPr lang="en-US" dirty="0"/>
                    </a:p>
                  </a:txBody>
                  <a:tcPr/>
                </a:tc>
                <a:tc>
                  <a:txBody>
                    <a:bodyPr/>
                    <a:lstStyle/>
                    <a:p>
                      <a:r>
                        <a:rPr lang="en-US" dirty="0" smtClean="0"/>
                        <a:t>family and </a:t>
                      </a:r>
                      <a:endParaRPr lang="en-US" dirty="0"/>
                    </a:p>
                  </a:txBody>
                  <a:tcPr/>
                </a:tc>
                <a:tc>
                  <a:txBody>
                    <a:bodyPr/>
                    <a:lstStyle/>
                    <a:p>
                      <a:r>
                        <a:rPr lang="en-US" dirty="0" smtClean="0"/>
                        <a:t>through responsive &amp;</a:t>
                      </a:r>
                      <a:endParaRPr lang="en-US" dirty="0"/>
                    </a:p>
                  </a:txBody>
                  <a:tcPr/>
                </a:tc>
              </a:tr>
              <a:tr h="367094">
                <a:tc>
                  <a:txBody>
                    <a:bodyPr/>
                    <a:lstStyle/>
                    <a:p>
                      <a:r>
                        <a:rPr lang="en-US" dirty="0" smtClean="0"/>
                        <a:t>the child to</a:t>
                      </a:r>
                      <a:r>
                        <a:rPr lang="en-US" baseline="0" dirty="0" smtClean="0"/>
                        <a:t> learn</a:t>
                      </a:r>
                      <a:endParaRPr lang="en-US" dirty="0"/>
                    </a:p>
                  </a:txBody>
                  <a:tcPr/>
                </a:tc>
                <a:tc>
                  <a:txBody>
                    <a:bodyPr/>
                    <a:lstStyle/>
                    <a:p>
                      <a:r>
                        <a:rPr lang="en-US" dirty="0" smtClean="0"/>
                        <a:t>the holistic way</a:t>
                      </a:r>
                      <a:endParaRPr lang="en-US" dirty="0"/>
                    </a:p>
                  </a:txBody>
                  <a:tcPr/>
                </a:tc>
                <a:tc>
                  <a:txBody>
                    <a:bodyPr/>
                    <a:lstStyle/>
                    <a:p>
                      <a:r>
                        <a:rPr lang="en-US" dirty="0" smtClean="0"/>
                        <a:t>community is an</a:t>
                      </a:r>
                      <a:r>
                        <a:rPr lang="en-US" baseline="0" dirty="0" smtClean="0"/>
                        <a:t> </a:t>
                      </a:r>
                      <a:endParaRPr lang="en-US" dirty="0"/>
                    </a:p>
                  </a:txBody>
                  <a:tcPr/>
                </a:tc>
                <a:tc>
                  <a:txBody>
                    <a:bodyPr/>
                    <a:lstStyle/>
                    <a:p>
                      <a:r>
                        <a:rPr lang="en-US" dirty="0" smtClean="0"/>
                        <a:t>reciprocal relation-</a:t>
                      </a:r>
                      <a:endParaRPr lang="en-US" dirty="0"/>
                    </a:p>
                  </a:txBody>
                  <a:tcPr/>
                </a:tc>
              </a:tr>
              <a:tr h="367094">
                <a:tc>
                  <a:txBody>
                    <a:bodyPr/>
                    <a:lstStyle/>
                    <a:p>
                      <a:r>
                        <a:rPr lang="en-US" dirty="0" smtClean="0"/>
                        <a:t>and grow.</a:t>
                      </a:r>
                      <a:endParaRPr lang="en-US" dirty="0"/>
                    </a:p>
                  </a:txBody>
                  <a:tcPr/>
                </a:tc>
                <a:tc>
                  <a:txBody>
                    <a:bodyPr/>
                    <a:lstStyle/>
                    <a:p>
                      <a:r>
                        <a:rPr lang="en-US" dirty="0" smtClean="0"/>
                        <a:t>children learn</a:t>
                      </a:r>
                      <a:endParaRPr lang="en-US" dirty="0"/>
                    </a:p>
                  </a:txBody>
                  <a:tcPr/>
                </a:tc>
                <a:tc>
                  <a:txBody>
                    <a:bodyPr/>
                    <a:lstStyle/>
                    <a:p>
                      <a:r>
                        <a:rPr lang="en-US" dirty="0" smtClean="0"/>
                        <a:t>integral part of Early</a:t>
                      </a:r>
                      <a:endParaRPr lang="en-US" dirty="0"/>
                    </a:p>
                  </a:txBody>
                  <a:tcPr/>
                </a:tc>
                <a:tc>
                  <a:txBody>
                    <a:bodyPr/>
                    <a:lstStyle/>
                    <a:p>
                      <a:r>
                        <a:rPr lang="en-US" dirty="0" smtClean="0"/>
                        <a:t>ships with people,</a:t>
                      </a:r>
                      <a:endParaRPr lang="en-US" dirty="0"/>
                    </a:p>
                  </a:txBody>
                  <a:tcPr/>
                </a:tc>
              </a:tr>
              <a:tr h="367094">
                <a:tc>
                  <a:txBody>
                    <a:bodyPr/>
                    <a:lstStyle/>
                    <a:p>
                      <a:endParaRPr lang="en-US" dirty="0"/>
                    </a:p>
                  </a:txBody>
                  <a:tcPr/>
                </a:tc>
                <a:tc>
                  <a:txBody>
                    <a:bodyPr/>
                    <a:lstStyle/>
                    <a:p>
                      <a:r>
                        <a:rPr lang="en-US" dirty="0" smtClean="0"/>
                        <a:t>and grow</a:t>
                      </a:r>
                      <a:endParaRPr lang="en-US" dirty="0"/>
                    </a:p>
                  </a:txBody>
                  <a:tcPr/>
                </a:tc>
                <a:tc>
                  <a:txBody>
                    <a:bodyPr/>
                    <a:lstStyle/>
                    <a:p>
                      <a:r>
                        <a:rPr lang="en-US" dirty="0" smtClean="0"/>
                        <a:t>childhood</a:t>
                      </a:r>
                      <a:r>
                        <a:rPr lang="en-US" baseline="0" dirty="0" smtClean="0"/>
                        <a:t> curriculum</a:t>
                      </a:r>
                      <a:endParaRPr lang="en-US" dirty="0"/>
                    </a:p>
                  </a:txBody>
                  <a:tcPr/>
                </a:tc>
                <a:tc>
                  <a:txBody>
                    <a:bodyPr/>
                    <a:lstStyle/>
                    <a:p>
                      <a:r>
                        <a:rPr lang="en-US" dirty="0" smtClean="0"/>
                        <a:t>places and things.</a:t>
                      </a:r>
                      <a:endParaRPr lang="en-US" dirty="0"/>
                    </a:p>
                  </a:txBody>
                  <a:tcPr/>
                </a:tc>
              </a:tr>
            </a:tbl>
          </a:graphicData>
        </a:graphic>
      </p:graphicFrame>
      <p:sp>
        <p:nvSpPr>
          <p:cNvPr id="2" name="TextBox 1"/>
          <p:cNvSpPr txBox="1"/>
          <p:nvPr/>
        </p:nvSpPr>
        <p:spPr>
          <a:xfrm>
            <a:off x="3688725" y="328742"/>
            <a:ext cx="4841125" cy="523220"/>
          </a:xfrm>
          <a:prstGeom prst="rect">
            <a:avLst/>
          </a:prstGeom>
          <a:noFill/>
        </p:spPr>
        <p:txBody>
          <a:bodyPr wrap="square" rtlCol="0">
            <a:spAutoFit/>
          </a:bodyPr>
          <a:lstStyle/>
          <a:p>
            <a:r>
              <a:rPr lang="en-US" sz="2800" u="sng" dirty="0" smtClean="0"/>
              <a:t>The four guiding principles    </a:t>
            </a:r>
            <a:endParaRPr lang="en-US" sz="2800" u="sng" dirty="0"/>
          </a:p>
        </p:txBody>
      </p:sp>
      <p:sp>
        <p:nvSpPr>
          <p:cNvPr id="3" name="TextBox 2"/>
          <p:cNvSpPr txBox="1"/>
          <p:nvPr/>
        </p:nvSpPr>
        <p:spPr>
          <a:xfrm>
            <a:off x="6617617" y="6488668"/>
            <a:ext cx="6089151" cy="307777"/>
          </a:xfrm>
          <a:prstGeom prst="rect">
            <a:avLst/>
          </a:prstGeom>
          <a:noFill/>
        </p:spPr>
        <p:txBody>
          <a:bodyPr wrap="square" rtlCol="0">
            <a:spAutoFit/>
          </a:bodyPr>
          <a:lstStyle/>
          <a:p>
            <a:r>
              <a:rPr lang="en-US" sz="1400" dirty="0" err="1"/>
              <a:t>o</a:t>
            </a:r>
            <a:r>
              <a:rPr lang="en-US" sz="1400" dirty="0" err="1" smtClean="0"/>
              <a:t>ecd.org</a:t>
            </a:r>
            <a:r>
              <a:rPr lang="en-US" sz="1400" dirty="0" smtClean="0"/>
              <a:t> (2004) ministry of education (1996)</a:t>
            </a:r>
            <a:endParaRPr lang="en-US" sz="1400" dirty="0"/>
          </a:p>
        </p:txBody>
      </p:sp>
      <p:sp>
        <p:nvSpPr>
          <p:cNvPr id="5" name="TextBox 4"/>
          <p:cNvSpPr txBox="1"/>
          <p:nvPr/>
        </p:nvSpPr>
        <p:spPr>
          <a:xfrm>
            <a:off x="659876" y="4477732"/>
            <a:ext cx="10567448" cy="1200329"/>
          </a:xfrm>
          <a:prstGeom prst="rect">
            <a:avLst/>
          </a:prstGeom>
          <a:noFill/>
        </p:spPr>
        <p:txBody>
          <a:bodyPr wrap="square" rtlCol="0">
            <a:spAutoFit/>
          </a:bodyPr>
          <a:lstStyle/>
          <a:p>
            <a:pPr lvl="0" defTabSz="914400">
              <a:defRPr/>
            </a:pPr>
            <a:r>
              <a:rPr lang="en-US" dirty="0"/>
              <a:t>“The strands and goals arise from the principles and are woven around these principles in patterns that reflect the diversity of each early childhood education service. Together, the principles, strands and goals, and learning outcomes set the framework for the curriculum </a:t>
            </a:r>
            <a:r>
              <a:rPr lang="en-US" dirty="0" err="1"/>
              <a:t>whariki</a:t>
            </a:r>
            <a:r>
              <a:rPr lang="en-US" dirty="0" smtClean="0"/>
              <a:t>.”</a:t>
            </a:r>
            <a:endParaRPr lang="en-US" dirty="0"/>
          </a:p>
        </p:txBody>
      </p:sp>
    </p:spTree>
    <p:extLst>
      <p:ext uri="{BB962C8B-B14F-4D97-AF65-F5344CB8AC3E}">
        <p14:creationId xmlns:p14="http://schemas.microsoft.com/office/powerpoint/2010/main" val="11184190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93800" y="764373"/>
            <a:ext cx="9499600" cy="1293028"/>
          </a:xfrm>
        </p:spPr>
        <p:txBody>
          <a:bodyPr/>
          <a:lstStyle/>
          <a:p>
            <a:r>
              <a:rPr lang="en-US" dirty="0" smtClean="0"/>
              <a:t>Five aims (strands) for children woven into four principles    </a:t>
            </a:r>
            <a:endParaRPr lang="en-US" dirty="0"/>
          </a:p>
        </p:txBody>
      </p:sp>
      <p:sp>
        <p:nvSpPr>
          <p:cNvPr id="6" name="Content Placeholder 5"/>
          <p:cNvSpPr>
            <a:spLocks noGrp="1"/>
          </p:cNvSpPr>
          <p:nvPr>
            <p:ph idx="1"/>
          </p:nvPr>
        </p:nvSpPr>
        <p:spPr>
          <a:xfrm>
            <a:off x="794084" y="2598821"/>
            <a:ext cx="3705727" cy="3619864"/>
          </a:xfrm>
        </p:spPr>
        <p:txBody>
          <a:bodyPr>
            <a:normAutofit/>
          </a:bodyPr>
          <a:lstStyle/>
          <a:p>
            <a:r>
              <a:rPr lang="en-US" dirty="0" smtClean="0"/>
              <a:t>Mana </a:t>
            </a:r>
            <a:r>
              <a:rPr lang="en-US" dirty="0" err="1" smtClean="0"/>
              <a:t>Atua</a:t>
            </a:r>
            <a:r>
              <a:rPr lang="en-US" dirty="0" smtClean="0"/>
              <a:t> </a:t>
            </a:r>
          </a:p>
          <a:p>
            <a:endParaRPr lang="en-US" dirty="0"/>
          </a:p>
          <a:p>
            <a:r>
              <a:rPr lang="en-US" dirty="0" smtClean="0"/>
              <a:t>Mana Whenua</a:t>
            </a:r>
          </a:p>
          <a:p>
            <a:endParaRPr lang="en-US" dirty="0"/>
          </a:p>
          <a:p>
            <a:r>
              <a:rPr lang="en-US" dirty="0" smtClean="0"/>
              <a:t>Mana </a:t>
            </a:r>
            <a:r>
              <a:rPr lang="en-US" dirty="0" err="1" smtClean="0"/>
              <a:t>Tangata</a:t>
            </a:r>
            <a:endParaRPr lang="en-US" dirty="0" smtClean="0"/>
          </a:p>
          <a:p>
            <a:endParaRPr lang="en-US" dirty="0"/>
          </a:p>
          <a:p>
            <a:r>
              <a:rPr lang="en-US" dirty="0" smtClean="0"/>
              <a:t>Mana Reo</a:t>
            </a:r>
          </a:p>
          <a:p>
            <a:endParaRPr lang="en-US" dirty="0"/>
          </a:p>
          <a:p>
            <a:r>
              <a:rPr lang="en-US" dirty="0" smtClean="0"/>
              <a:t>Mana </a:t>
            </a:r>
            <a:r>
              <a:rPr lang="en-US" dirty="0" err="1" smtClean="0"/>
              <a:t>Aoturoa</a:t>
            </a:r>
            <a:endParaRPr lang="en-US" dirty="0" smtClean="0"/>
          </a:p>
          <a:p>
            <a:endParaRPr lang="en-US" dirty="0"/>
          </a:p>
          <a:p>
            <a:endParaRPr lang="en-US" dirty="0"/>
          </a:p>
        </p:txBody>
      </p:sp>
      <p:sp>
        <p:nvSpPr>
          <p:cNvPr id="11" name="TextBox 10"/>
          <p:cNvSpPr txBox="1"/>
          <p:nvPr/>
        </p:nvSpPr>
        <p:spPr>
          <a:xfrm>
            <a:off x="8398042" y="2598821"/>
            <a:ext cx="5045242" cy="4154984"/>
          </a:xfrm>
          <a:prstGeom prst="rect">
            <a:avLst/>
          </a:prstGeom>
          <a:noFill/>
        </p:spPr>
        <p:txBody>
          <a:bodyPr wrap="square" rtlCol="0">
            <a:spAutoFit/>
          </a:bodyPr>
          <a:lstStyle/>
          <a:p>
            <a:r>
              <a:rPr lang="en-US" sz="2400" dirty="0" smtClean="0"/>
              <a:t>Well-being</a:t>
            </a:r>
          </a:p>
          <a:p>
            <a:endParaRPr lang="en-US" sz="2400" dirty="0"/>
          </a:p>
          <a:p>
            <a:r>
              <a:rPr lang="en-US" sz="2400" dirty="0" smtClean="0"/>
              <a:t>Belonging</a:t>
            </a:r>
          </a:p>
          <a:p>
            <a:endParaRPr lang="en-US" sz="2400" dirty="0"/>
          </a:p>
          <a:p>
            <a:r>
              <a:rPr lang="en-US" sz="2400" dirty="0" smtClean="0"/>
              <a:t>Contribution</a:t>
            </a:r>
          </a:p>
          <a:p>
            <a:endParaRPr lang="en-US" sz="2400" dirty="0"/>
          </a:p>
          <a:p>
            <a:r>
              <a:rPr lang="en-US" sz="2400" dirty="0" smtClean="0"/>
              <a:t>Communication</a:t>
            </a:r>
          </a:p>
          <a:p>
            <a:endParaRPr lang="en-US" sz="2400" dirty="0"/>
          </a:p>
          <a:p>
            <a:r>
              <a:rPr lang="en-US" sz="2400" dirty="0" smtClean="0"/>
              <a:t>Exploration</a:t>
            </a:r>
          </a:p>
          <a:p>
            <a:endParaRPr lang="en-US" sz="2400" dirty="0"/>
          </a:p>
          <a:p>
            <a:r>
              <a:rPr lang="en-US" sz="1400" dirty="0" smtClean="0"/>
              <a:t>Google images (2018)</a:t>
            </a:r>
            <a:endParaRPr lang="en-US" sz="1400" dirty="0"/>
          </a:p>
        </p:txBody>
      </p:sp>
      <p:pic>
        <p:nvPicPr>
          <p:cNvPr id="12" name="Picture 11"/>
          <p:cNvPicPr>
            <a:picLocks noChangeAspect="1"/>
          </p:cNvPicPr>
          <p:nvPr/>
        </p:nvPicPr>
        <p:blipFill>
          <a:blip r:embed="rId2"/>
          <a:stretch>
            <a:fillRect/>
          </a:stretch>
        </p:blipFill>
        <p:spPr>
          <a:xfrm>
            <a:off x="3850105" y="1999356"/>
            <a:ext cx="4307306" cy="4754449"/>
          </a:xfrm>
          <a:prstGeom prst="rect">
            <a:avLst/>
          </a:prstGeom>
        </p:spPr>
      </p:pic>
    </p:spTree>
    <p:extLst>
      <p:ext uri="{BB962C8B-B14F-4D97-AF65-F5344CB8AC3E}">
        <p14:creationId xmlns:p14="http://schemas.microsoft.com/office/powerpoint/2010/main" val="15638128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226243"/>
            <a:ext cx="10820400" cy="5992442"/>
          </a:xfrm>
        </p:spPr>
        <p:txBody>
          <a:bodyPr>
            <a:normAutofit fontScale="25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sz="20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6400" dirty="0"/>
          </a:p>
          <a:p>
            <a:pPr marL="0" marR="0" lvl="0" indent="0" defTabSz="914400" eaLnBrk="1" fontAlgn="auto" latinLnBrk="0" hangingPunct="1">
              <a:lnSpc>
                <a:spcPct val="100000"/>
              </a:lnSpc>
              <a:spcBef>
                <a:spcPts val="0"/>
              </a:spcBef>
              <a:spcAft>
                <a:spcPts val="0"/>
              </a:spcAft>
              <a:buClrTx/>
              <a:buSzTx/>
              <a:buFontTx/>
              <a:buNone/>
              <a:tabLst/>
              <a:defRPr/>
            </a:pPr>
            <a:r>
              <a:rPr lang="en-US" sz="6400" dirty="0" smtClean="0"/>
              <a:t>Strand 1. </a:t>
            </a:r>
            <a:r>
              <a:rPr lang="en-US" sz="6400" u="sng" dirty="0" smtClean="0"/>
              <a:t>Well-being</a:t>
            </a:r>
            <a:r>
              <a:rPr lang="en-US" sz="6400" dirty="0" smtClean="0"/>
              <a:t>- to promote health, nurture emotional well-being and to keep them safe from harm. (learning outcomes would be to learn to care for themselves, manage emotions and express feelings and needs they may have.) </a:t>
            </a:r>
          </a:p>
          <a:p>
            <a:pPr marL="0" marR="0" lvl="0" indent="0" defTabSz="914400" eaLnBrk="1" fontAlgn="auto" latinLnBrk="0" hangingPunct="1">
              <a:lnSpc>
                <a:spcPct val="100000"/>
              </a:lnSpc>
              <a:spcBef>
                <a:spcPts val="0"/>
              </a:spcBef>
              <a:spcAft>
                <a:spcPts val="0"/>
              </a:spcAft>
              <a:buClrTx/>
              <a:buSzTx/>
              <a:buFontTx/>
              <a:buNone/>
              <a:tabLst/>
              <a:defRPr/>
            </a:pPr>
            <a:endParaRPr lang="en-US" sz="6400" dirty="0"/>
          </a:p>
          <a:p>
            <a:pPr marL="0" marR="0" lvl="0" indent="0" defTabSz="914400" eaLnBrk="1" fontAlgn="auto" latinLnBrk="0" hangingPunct="1">
              <a:lnSpc>
                <a:spcPct val="100000"/>
              </a:lnSpc>
              <a:spcBef>
                <a:spcPts val="0"/>
              </a:spcBef>
              <a:spcAft>
                <a:spcPts val="0"/>
              </a:spcAft>
              <a:buClrTx/>
              <a:buSzTx/>
              <a:buFontTx/>
              <a:buNone/>
              <a:tabLst/>
              <a:defRPr/>
            </a:pPr>
            <a:r>
              <a:rPr lang="en-US" sz="6400" dirty="0" smtClean="0"/>
              <a:t>Strand 2. </a:t>
            </a:r>
            <a:r>
              <a:rPr lang="en-US" sz="6400" u="sng" dirty="0" smtClean="0"/>
              <a:t>Belonging</a:t>
            </a:r>
            <a:r>
              <a:rPr lang="en-US" sz="6400" dirty="0" smtClean="0"/>
              <a:t>-  for children and families to feel secure and comfortable and know they have a place. </a:t>
            </a:r>
          </a:p>
          <a:p>
            <a:pPr marL="0" marR="0" lvl="0" indent="0" defTabSz="914400" eaLnBrk="1" fontAlgn="auto" latinLnBrk="0" hangingPunct="1">
              <a:lnSpc>
                <a:spcPct val="100000"/>
              </a:lnSpc>
              <a:spcBef>
                <a:spcPts val="0"/>
              </a:spcBef>
              <a:spcAft>
                <a:spcPts val="0"/>
              </a:spcAft>
              <a:buClrTx/>
              <a:buSzTx/>
              <a:buFontTx/>
              <a:buNone/>
              <a:tabLst/>
              <a:defRPr/>
            </a:pPr>
            <a:r>
              <a:rPr lang="en-US" sz="6400" dirty="0" smtClean="0"/>
              <a:t>(learning outcomes </a:t>
            </a:r>
            <a:r>
              <a:rPr lang="mr-IN" sz="6400" dirty="0" smtClean="0"/>
              <a:t>–</a:t>
            </a:r>
            <a:r>
              <a:rPr lang="en-US" sz="6400" dirty="0" smtClean="0"/>
              <a:t> care for their environment, understand and make connections between places, things and people, show respect and rights of others.)</a:t>
            </a:r>
            <a:endParaRPr lang="en-US" sz="6400" dirty="0"/>
          </a:p>
          <a:p>
            <a:pPr marL="0" marR="0" lvl="0" indent="0" defTabSz="914400" eaLnBrk="1" fontAlgn="auto" latinLnBrk="0" hangingPunct="1">
              <a:lnSpc>
                <a:spcPct val="100000"/>
              </a:lnSpc>
              <a:spcBef>
                <a:spcPts val="0"/>
              </a:spcBef>
              <a:spcAft>
                <a:spcPts val="0"/>
              </a:spcAft>
              <a:buClrTx/>
              <a:buSzTx/>
              <a:buFontTx/>
              <a:buNone/>
              <a:tabLst/>
              <a:defRPr/>
            </a:pPr>
            <a:endParaRPr lang="en-US" sz="6400" dirty="0"/>
          </a:p>
          <a:p>
            <a:pPr marL="0" marR="0" lvl="0" indent="0" defTabSz="914400" eaLnBrk="1" fontAlgn="auto" latinLnBrk="0" hangingPunct="1">
              <a:lnSpc>
                <a:spcPct val="100000"/>
              </a:lnSpc>
              <a:spcBef>
                <a:spcPts val="0"/>
              </a:spcBef>
              <a:spcAft>
                <a:spcPts val="0"/>
              </a:spcAft>
              <a:buClrTx/>
              <a:buSzTx/>
              <a:buFontTx/>
              <a:buNone/>
              <a:tabLst/>
              <a:defRPr/>
            </a:pPr>
            <a:r>
              <a:rPr lang="en-US" sz="6400" dirty="0" smtClean="0"/>
              <a:t>Strand 3. </a:t>
            </a:r>
            <a:r>
              <a:rPr lang="en-US" sz="6400" u="sng" dirty="0" smtClean="0"/>
              <a:t>Contribution- </a:t>
            </a:r>
            <a:r>
              <a:rPr lang="en-US" sz="6400" dirty="0" smtClean="0"/>
              <a:t> equal opportunities to learn irrespective what age race or gender and encouraged to learn alongside others. (learning outcomes</a:t>
            </a:r>
            <a:r>
              <a:rPr lang="mr-IN" sz="6400" dirty="0" smtClean="0"/>
              <a:t>–</a:t>
            </a:r>
            <a:r>
              <a:rPr lang="en-US" sz="6400" dirty="0" smtClean="0"/>
              <a:t> appreciating own ability to learn, show a wide range of skills to play and learn with others.</a:t>
            </a:r>
          </a:p>
          <a:p>
            <a:pPr marL="0" marR="0" lvl="0" indent="0" defTabSz="914400" eaLnBrk="1" fontAlgn="auto" latinLnBrk="0" hangingPunct="1">
              <a:lnSpc>
                <a:spcPct val="100000"/>
              </a:lnSpc>
              <a:spcBef>
                <a:spcPts val="0"/>
              </a:spcBef>
              <a:spcAft>
                <a:spcPts val="0"/>
              </a:spcAft>
              <a:buClrTx/>
              <a:buSzTx/>
              <a:buFontTx/>
              <a:buNone/>
              <a:tabLst/>
              <a:defRPr/>
            </a:pPr>
            <a:endParaRPr lang="en-US" sz="6400" u="sng" dirty="0"/>
          </a:p>
          <a:p>
            <a:pPr marL="0" marR="0" lvl="0" indent="0" defTabSz="914400" eaLnBrk="1" fontAlgn="auto" latinLnBrk="0" hangingPunct="1">
              <a:lnSpc>
                <a:spcPct val="100000"/>
              </a:lnSpc>
              <a:spcBef>
                <a:spcPts val="0"/>
              </a:spcBef>
              <a:spcAft>
                <a:spcPts val="0"/>
              </a:spcAft>
              <a:buClrTx/>
              <a:buSzTx/>
              <a:buFontTx/>
              <a:buNone/>
              <a:tabLst/>
              <a:defRPr/>
            </a:pPr>
            <a:r>
              <a:rPr lang="en-US" sz="6400" dirty="0" smtClean="0"/>
              <a:t>Strand 4. </a:t>
            </a:r>
            <a:r>
              <a:rPr lang="en-US" sz="6400" u="sng" dirty="0" smtClean="0"/>
              <a:t>Communication</a:t>
            </a:r>
            <a:r>
              <a:rPr lang="en-US" sz="6400" dirty="0" smtClean="0"/>
              <a:t> </a:t>
            </a:r>
            <a:r>
              <a:rPr lang="mr-IN" sz="6400" dirty="0" smtClean="0"/>
              <a:t>–</a:t>
            </a:r>
            <a:r>
              <a:rPr lang="en-US" sz="6400" dirty="0" smtClean="0"/>
              <a:t> to develop verbal and non-verbal communication for different purposes and experience symbols and stories of other cultures in order to promote and protect them. Also to discover ways of expressing themselves and be creative (learning outcomes </a:t>
            </a:r>
            <a:r>
              <a:rPr lang="mr-IN" sz="6400" dirty="0" smtClean="0"/>
              <a:t>–</a:t>
            </a:r>
            <a:r>
              <a:rPr lang="en-US" sz="6400" dirty="0" smtClean="0"/>
              <a:t> understand oral language and use it for a wide range of purposes, express themselves by using movements and gestures, listening skills and enjoy stories and retelling  and creating them, expressing ideas and feelings  using a range of modes and materials.</a:t>
            </a:r>
          </a:p>
          <a:p>
            <a:pPr marL="0" marR="0" lvl="0" indent="0" defTabSz="914400" eaLnBrk="1" fontAlgn="auto" latinLnBrk="0" hangingPunct="1">
              <a:lnSpc>
                <a:spcPct val="100000"/>
              </a:lnSpc>
              <a:spcBef>
                <a:spcPts val="0"/>
              </a:spcBef>
              <a:spcAft>
                <a:spcPts val="0"/>
              </a:spcAft>
              <a:buClrTx/>
              <a:buSzTx/>
              <a:buFontTx/>
              <a:buNone/>
              <a:tabLst/>
              <a:defRPr/>
            </a:pPr>
            <a:endParaRPr lang="en-US" sz="6400" dirty="0"/>
          </a:p>
          <a:p>
            <a:pPr marL="0" marR="0" lvl="0" indent="0" defTabSz="914400" eaLnBrk="1" fontAlgn="auto" latinLnBrk="0" hangingPunct="1">
              <a:lnSpc>
                <a:spcPct val="100000"/>
              </a:lnSpc>
              <a:spcBef>
                <a:spcPts val="0"/>
              </a:spcBef>
              <a:spcAft>
                <a:spcPts val="0"/>
              </a:spcAft>
              <a:buClrTx/>
              <a:buSzTx/>
              <a:buFontTx/>
              <a:buNone/>
              <a:tabLst/>
              <a:defRPr/>
            </a:pPr>
            <a:r>
              <a:rPr lang="en-US" sz="6400" dirty="0" smtClean="0"/>
              <a:t>Strand 5. </a:t>
            </a:r>
            <a:r>
              <a:rPr lang="en-US" sz="6400" u="sng" dirty="0" smtClean="0"/>
              <a:t>Exploration</a:t>
            </a:r>
            <a:r>
              <a:rPr lang="en-US" sz="6400" dirty="0" smtClean="0"/>
              <a:t> </a:t>
            </a:r>
            <a:r>
              <a:rPr lang="mr-IN" sz="6400" dirty="0" smtClean="0"/>
              <a:t>–</a:t>
            </a:r>
            <a:r>
              <a:rPr lang="en-US" sz="6400" dirty="0" smtClean="0"/>
              <a:t> to learn through active exploration of the environment, where play is meaningful and valued as the importance of spontaneous play is supported and recognized. Developing theories for making sense of the world socially physically and naturally. (learning outcomes- playing, experimenting, exploring, imagining, inventing and confidently challenge themselves )</a:t>
            </a:r>
            <a:endParaRPr lang="en-US" sz="6400" u="sng"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6400" dirty="0"/>
          </a:p>
          <a:p>
            <a:pPr marL="0" marR="0" lvl="0" indent="0" defTabSz="914400" eaLnBrk="1" fontAlgn="auto" latinLnBrk="0" hangingPunct="1">
              <a:lnSpc>
                <a:spcPct val="100000"/>
              </a:lnSpc>
              <a:spcBef>
                <a:spcPts val="0"/>
              </a:spcBef>
              <a:spcAft>
                <a:spcPts val="0"/>
              </a:spcAft>
              <a:buClrTx/>
              <a:buSzTx/>
              <a:buFontTx/>
              <a:buNone/>
              <a:tabLst/>
              <a:defRPr/>
            </a:pPr>
            <a:endParaRPr lang="en-US" sz="64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6400"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6400" dirty="0"/>
              <a:t> </a:t>
            </a:r>
            <a:r>
              <a:rPr lang="en-US" sz="6400" dirty="0" smtClean="0"/>
              <a:t>                                                                                                                                          </a:t>
            </a:r>
            <a:r>
              <a:rPr lang="en-US" sz="4800" dirty="0" err="1" smtClean="0"/>
              <a:t>childresearch</a:t>
            </a:r>
            <a:r>
              <a:rPr lang="en-US" sz="4800" dirty="0" smtClean="0"/>
              <a:t> (2018)</a:t>
            </a:r>
            <a:endParaRPr lang="en-US" sz="4800" dirty="0"/>
          </a:p>
          <a:p>
            <a:pPr marL="0" marR="0" lvl="0" indent="0" defTabSz="914400" eaLnBrk="1" fontAlgn="auto" latinLnBrk="0" hangingPunct="1">
              <a:lnSpc>
                <a:spcPct val="100000"/>
              </a:lnSpc>
              <a:spcBef>
                <a:spcPts val="0"/>
              </a:spcBef>
              <a:spcAft>
                <a:spcPts val="0"/>
              </a:spcAft>
              <a:buClrTx/>
              <a:buSzTx/>
              <a:buFontTx/>
              <a:buNone/>
              <a:tabLst/>
              <a:defRPr/>
            </a:pPr>
            <a:endParaRPr lang="en-US" sz="49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4900" dirty="0"/>
          </a:p>
          <a:p>
            <a:pPr marL="0" marR="0" lvl="0" indent="0" defTabSz="914400" eaLnBrk="1" fontAlgn="auto" latinLnBrk="0" hangingPunct="1">
              <a:lnSpc>
                <a:spcPct val="100000"/>
              </a:lnSpc>
              <a:spcBef>
                <a:spcPts val="0"/>
              </a:spcBef>
              <a:spcAft>
                <a:spcPts val="0"/>
              </a:spcAft>
              <a:buClrTx/>
              <a:buSzTx/>
              <a:buFontTx/>
              <a:buNone/>
              <a:tabLst/>
              <a:defRPr/>
            </a:pPr>
            <a:endParaRPr lang="en-US" sz="49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4900" dirty="0"/>
          </a:p>
          <a:p>
            <a:pPr marL="0" marR="0" lvl="0" indent="0" defTabSz="914400" eaLnBrk="1" fontAlgn="auto" latinLnBrk="0" hangingPunct="1">
              <a:lnSpc>
                <a:spcPct val="100000"/>
              </a:lnSpc>
              <a:spcBef>
                <a:spcPts val="0"/>
              </a:spcBef>
              <a:spcAft>
                <a:spcPts val="0"/>
              </a:spcAft>
              <a:buClrTx/>
              <a:buSzTx/>
              <a:buFontTx/>
              <a:buNone/>
              <a:tabLst/>
              <a:defRPr/>
            </a:pPr>
            <a:endParaRPr lang="en-US" sz="49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endParaRPr lang="en-US" sz="2000"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2000" dirty="0" smtClean="0"/>
              <a:t>                                       </a:t>
            </a:r>
            <a:endParaRPr lang="en-US" sz="2000" dirty="0"/>
          </a:p>
          <a:p>
            <a:pPr marL="0" marR="0" lvl="0" indent="0" defTabSz="914400" eaLnBrk="1" fontAlgn="auto" latinLnBrk="0" hangingPunct="1">
              <a:lnSpc>
                <a:spcPct val="100000"/>
              </a:lnSpc>
              <a:spcBef>
                <a:spcPts val="0"/>
              </a:spcBef>
              <a:spcAft>
                <a:spcPts val="0"/>
              </a:spcAft>
              <a:buClrTx/>
              <a:buSzTx/>
              <a:buFontTx/>
              <a:buNone/>
              <a:tabLst/>
              <a:defRPr/>
            </a:pPr>
            <a:r>
              <a:rPr lang="en-US" sz="2000" dirty="0" smtClean="0"/>
              <a:t>                                                                                                                                                                                                                  </a:t>
            </a:r>
            <a:endParaRPr lang="en-US" sz="2000" dirty="0"/>
          </a:p>
        </p:txBody>
      </p:sp>
      <p:sp>
        <p:nvSpPr>
          <p:cNvPr id="4" name="AutoShape 1"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2"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3"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5"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6"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AutoShape 7"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AutoShape 8"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AutoShape 9"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AutoShape 10"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AutoShape 11"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AutoShape 12"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AutoShape 13"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AutoShape 14"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AutoShape 15"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AutoShape 16"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AutoShape 17"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AutoShape 18"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AutoShape 19"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AutoShape 20"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AutoShape 21"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AutoShape 22"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Rectangle 23"/>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
            </a:r>
            <a:br>
              <a:rPr kumimoji="0" lang="en-US" altLang="en-US" sz="1800" b="0" i="0" u="none" strike="noStrike" cap="none" normalizeH="0" baseline="0" dirty="0">
                <a:ln>
                  <a:noFill/>
                </a:ln>
                <a:solidFill>
                  <a:schemeClr val="tx1"/>
                </a:solidFill>
                <a:effectLst/>
                <a:latin typeface="Arial" charset="0"/>
              </a:rPr>
            </a:br>
            <a:endParaRPr kumimoji="0" lang="en-US" altLang="en-US" sz="1800" b="0" i="0" u="none" strike="noStrike" cap="none" normalizeH="0" baseline="0" dirty="0">
              <a:ln>
                <a:noFill/>
              </a:ln>
              <a:solidFill>
                <a:schemeClr val="tx1"/>
              </a:solidFill>
              <a:effectLst/>
              <a:latin typeface="Arial" charset="0"/>
            </a:endParaRPr>
          </a:p>
        </p:txBody>
      </p:sp>
      <p:sp>
        <p:nvSpPr>
          <p:cNvPr id="27" name="AutoShape 24"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AutoShape 25"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AutoShape 26"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AutoShape 27"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AutoShape 28"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AutoShape 29"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AutoShape 30"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AutoShape 31"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AutoShape 32"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AutoShape 33"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AutoShape 34"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AutoShape 35"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AutoShape 36"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AutoShape 37" descr="/var/folders/s9/923yxz3s68582_7ht5nzympw0000gs/T/com.microsoft.Powerpoint/WebArchiveCopyPasteTempFiles/18@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AutoShape 38"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AutoShape 39" descr="/var/folders/s9/923yxz3s68582_7ht5nzympw0000gs/T/com.microsoft.Powerpoint/WebArchiveCopyPasteTempFiles/19@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AutoShape 40" descr="/var/folders/s9/923yxz3s68582_7ht5nzympw0000gs/T/com.microsoft.Powerpoint/WebArchiveCopyPasteTempFiles/20@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AutoShape 41"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AutoShape 42"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AutoShape 43"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AutoShape 44"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AutoShape 45" descr="/var/folders/s9/923yxz3s68582_7ht5nzympw0000gs/T/com.microsoft.Powerpoint/WebArchiveCopyPasteTempFiles/21@2x.png?access_token=pk.eyJ1IjoiamFzb25oNDIiLCJhIjoiY2preXA3bXdrMGxuNTNwcDR2c2RlYTY2NCJ9.TPU1KN8GIiM6FHIpyV0LRw"/>
          <p:cNvSpPr>
            <a:spLocks noChangeAspect="1" noChangeArrowheads="1"/>
          </p:cNvSpPr>
          <p:nvPr/>
        </p:nvSpPr>
        <p:spPr bwMode="auto">
          <a:xfrm>
            <a:off x="152400" y="15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Rectangle 46"/>
          <p:cNvSpPr>
            <a:spLocks noChangeArrowheads="1"/>
          </p:cNvSpPr>
          <p:nvPr/>
        </p:nvSpPr>
        <p:spPr bwMode="auto">
          <a:xfrm>
            <a:off x="152400" y="-1707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
            </a:r>
            <a:br>
              <a:rPr kumimoji="0" lang="en-US" altLang="en-US" sz="1800" b="0" i="0" u="none" strike="noStrike" cap="none" normalizeH="0" baseline="0" dirty="0">
                <a:ln>
                  <a:noFill/>
                </a:ln>
                <a:solidFill>
                  <a:schemeClr val="tx1"/>
                </a:solidFill>
                <a:effectLst/>
                <a:latin typeface="Arial" charset="0"/>
              </a:rPr>
            </a:br>
            <a:endParaRPr kumimoji="0" lang="en-US" altLang="en-US" sz="1800" b="0" i="0" u="none" strike="noStrike" cap="none" normalizeH="0" baseline="0" dirty="0">
              <a:ln>
                <a:noFill/>
              </a:ln>
              <a:solidFill>
                <a:schemeClr val="tx1"/>
              </a:solidFill>
              <a:effectLst/>
              <a:latin typeface="Arial" charset="0"/>
            </a:endParaRPr>
          </a:p>
        </p:txBody>
      </p:sp>
      <p:sp>
        <p:nvSpPr>
          <p:cNvPr id="52" name="TextBox 51"/>
          <p:cNvSpPr txBox="1"/>
          <p:nvPr/>
        </p:nvSpPr>
        <p:spPr>
          <a:xfrm>
            <a:off x="3817857" y="152399"/>
            <a:ext cx="3337088" cy="369332"/>
          </a:xfrm>
          <a:prstGeom prst="rect">
            <a:avLst/>
          </a:prstGeom>
          <a:noFill/>
        </p:spPr>
        <p:txBody>
          <a:bodyPr wrap="square" rtlCol="0">
            <a:spAutoFit/>
          </a:bodyPr>
          <a:lstStyle/>
          <a:p>
            <a:r>
              <a:rPr lang="en-US" dirty="0" smtClean="0"/>
              <a:t>Strands continued</a:t>
            </a:r>
            <a:r>
              <a:rPr lang="en-GB" dirty="0" smtClean="0"/>
              <a:t>...</a:t>
            </a:r>
            <a:endParaRPr lang="en-US" dirty="0"/>
          </a:p>
        </p:txBody>
      </p:sp>
    </p:spTree>
    <p:extLst>
      <p:ext uri="{BB962C8B-B14F-4D97-AF65-F5344CB8AC3E}">
        <p14:creationId xmlns:p14="http://schemas.microsoft.com/office/powerpoint/2010/main" val="6107460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696" y="28281"/>
            <a:ext cx="8738647" cy="518474"/>
          </a:xfrm>
        </p:spPr>
        <p:txBody>
          <a:bodyPr>
            <a:normAutofit fontScale="90000"/>
          </a:bodyPr>
          <a:lstStyle/>
          <a:p>
            <a:r>
              <a:rPr lang="en-US" sz="2400" u="sng" dirty="0" smtClean="0"/>
              <a:t>Similarities of the curriculum in New Zealand and Wales in Early Years Education</a:t>
            </a:r>
            <a:r>
              <a:rPr lang="en-US" sz="2400" dirty="0" smtClean="0"/>
              <a:t/>
            </a:r>
            <a:br>
              <a:rPr lang="en-US" sz="2400" dirty="0" smtClean="0"/>
            </a:br>
            <a:r>
              <a:rPr lang="en-US" sz="2400" dirty="0" smtClean="0"/>
              <a:t/>
            </a:r>
            <a:br>
              <a:rPr lang="en-US" sz="2400" dirty="0" smtClean="0"/>
            </a:br>
            <a:endParaRPr lang="en-US" sz="2400" dirty="0"/>
          </a:p>
        </p:txBody>
      </p:sp>
      <p:pic>
        <p:nvPicPr>
          <p:cNvPr id="9" name="Picture 8"/>
          <p:cNvPicPr>
            <a:picLocks noChangeAspect="1"/>
          </p:cNvPicPr>
          <p:nvPr/>
        </p:nvPicPr>
        <p:blipFill>
          <a:blip r:embed="rId3"/>
          <a:stretch>
            <a:fillRect/>
          </a:stretch>
        </p:blipFill>
        <p:spPr>
          <a:xfrm>
            <a:off x="5118756" y="1395168"/>
            <a:ext cx="3318234" cy="2601797"/>
          </a:xfrm>
          <a:prstGeom prst="rect">
            <a:avLst/>
          </a:prstGeom>
        </p:spPr>
      </p:pic>
      <p:sp>
        <p:nvSpPr>
          <p:cNvPr id="19" name="TextBox 18"/>
          <p:cNvSpPr txBox="1"/>
          <p:nvPr/>
        </p:nvSpPr>
        <p:spPr>
          <a:xfrm>
            <a:off x="622166" y="4440025"/>
            <a:ext cx="8399284" cy="2031325"/>
          </a:xfrm>
          <a:prstGeom prst="rect">
            <a:avLst/>
          </a:prstGeom>
          <a:noFill/>
        </p:spPr>
        <p:txBody>
          <a:bodyPr wrap="square" rtlCol="0">
            <a:spAutoFit/>
          </a:bodyPr>
          <a:lstStyle/>
          <a:p>
            <a:pPr marL="285750" indent="-285750">
              <a:buFont typeface="Arial" charset="0"/>
              <a:buChar char="•"/>
            </a:pPr>
            <a:r>
              <a:rPr lang="en-US" sz="1400" b="1" dirty="0" smtClean="0"/>
              <a:t>Both curriculums</a:t>
            </a:r>
            <a:r>
              <a:rPr lang="en-US" sz="1400" dirty="0" smtClean="0"/>
              <a:t> allow children to gain first hand experiences through learning by doing and through play an </a:t>
            </a:r>
            <a:r>
              <a:rPr lang="en-US" sz="1400" b="1" dirty="0" smtClean="0"/>
              <a:t>active</a:t>
            </a:r>
            <a:r>
              <a:rPr lang="en-US" sz="1400" dirty="0" smtClean="0"/>
              <a:t> involvement in a </a:t>
            </a:r>
            <a:r>
              <a:rPr lang="en-US" sz="1400" b="1" dirty="0" smtClean="0"/>
              <a:t>PLAY</a:t>
            </a:r>
            <a:r>
              <a:rPr lang="en-US" sz="1400" dirty="0" smtClean="0"/>
              <a:t> based curriculum.</a:t>
            </a:r>
          </a:p>
          <a:p>
            <a:pPr marL="285750" indent="-285750">
              <a:buFont typeface="Arial" charset="0"/>
              <a:buChar char="•"/>
            </a:pPr>
            <a:endParaRPr lang="en-US" sz="1400" dirty="0" smtClean="0"/>
          </a:p>
          <a:p>
            <a:pPr marL="285750" indent="-285750">
              <a:buFont typeface="Arial" charset="0"/>
              <a:buChar char="•"/>
            </a:pPr>
            <a:r>
              <a:rPr lang="en-US" sz="1400" dirty="0" smtClean="0"/>
              <a:t>The importance of the experiences and early learning at home and early year settings is recognized giving attention to developing bilingualism and multi- cultural understanding</a:t>
            </a:r>
            <a:endParaRPr lang="en-US" sz="1400" dirty="0"/>
          </a:p>
          <a:p>
            <a:endParaRPr lang="en-US" sz="1400" dirty="0"/>
          </a:p>
          <a:p>
            <a:r>
              <a:rPr lang="en-US" sz="1400" dirty="0" smtClean="0"/>
              <a:t> Language, speech, reading , writing and practical mathematics are given a high priority but will be          developed in a more </a:t>
            </a:r>
            <a:r>
              <a:rPr lang="en-US" sz="1400" b="1" dirty="0" smtClean="0"/>
              <a:t>holistic</a:t>
            </a:r>
            <a:r>
              <a:rPr lang="en-US" sz="1400" dirty="0" smtClean="0"/>
              <a:t> fashion with importance on children’s understanding of the world and   finding different ways to solve problems. </a:t>
            </a:r>
            <a:endParaRPr lang="en-US" sz="1400" dirty="0"/>
          </a:p>
        </p:txBody>
      </p:sp>
      <p:sp>
        <p:nvSpPr>
          <p:cNvPr id="20" name="TextBox 19"/>
          <p:cNvSpPr txBox="1"/>
          <p:nvPr/>
        </p:nvSpPr>
        <p:spPr>
          <a:xfrm>
            <a:off x="6183984" y="6608190"/>
            <a:ext cx="5599521" cy="307777"/>
          </a:xfrm>
          <a:prstGeom prst="rect">
            <a:avLst/>
          </a:prstGeom>
          <a:noFill/>
        </p:spPr>
        <p:txBody>
          <a:bodyPr wrap="square" rtlCol="0">
            <a:spAutoFit/>
          </a:bodyPr>
          <a:lstStyle/>
          <a:p>
            <a:r>
              <a:rPr lang="en-US" sz="1400" dirty="0" smtClean="0"/>
              <a:t>Goggle images (2018)  Philips (2012) Welsh </a:t>
            </a:r>
            <a:r>
              <a:rPr lang="en-US" sz="1400" dirty="0" err="1" smtClean="0"/>
              <a:t>Gov</a:t>
            </a:r>
            <a:r>
              <a:rPr lang="en-US" sz="1400" dirty="0" smtClean="0"/>
              <a:t> (2015)</a:t>
            </a:r>
            <a:endParaRPr lang="en-US" sz="1400" dirty="0"/>
          </a:p>
        </p:txBody>
      </p:sp>
      <p:sp>
        <p:nvSpPr>
          <p:cNvPr id="26" name="TextBox 25"/>
          <p:cNvSpPr txBox="1"/>
          <p:nvPr/>
        </p:nvSpPr>
        <p:spPr>
          <a:xfrm>
            <a:off x="933254" y="989815"/>
            <a:ext cx="3629319" cy="307777"/>
          </a:xfrm>
          <a:prstGeom prst="rect">
            <a:avLst/>
          </a:prstGeom>
          <a:noFill/>
        </p:spPr>
        <p:txBody>
          <a:bodyPr wrap="square" rtlCol="0">
            <a:spAutoFit/>
          </a:bodyPr>
          <a:lstStyle/>
          <a:p>
            <a:r>
              <a:rPr lang="en-US" sz="1400" dirty="0" smtClean="0"/>
              <a:t>The Early Year Foundation Phase</a:t>
            </a:r>
            <a:endParaRPr lang="en-US" sz="1400" dirty="0"/>
          </a:p>
        </p:txBody>
      </p:sp>
      <p:sp>
        <p:nvSpPr>
          <p:cNvPr id="27" name="TextBox 26"/>
          <p:cNvSpPr txBox="1"/>
          <p:nvPr/>
        </p:nvSpPr>
        <p:spPr>
          <a:xfrm>
            <a:off x="5995447" y="989815"/>
            <a:ext cx="2196446" cy="338554"/>
          </a:xfrm>
          <a:prstGeom prst="rect">
            <a:avLst/>
          </a:prstGeom>
          <a:noFill/>
        </p:spPr>
        <p:txBody>
          <a:bodyPr wrap="square" rtlCol="0">
            <a:spAutoFit/>
          </a:bodyPr>
          <a:lstStyle/>
          <a:p>
            <a:r>
              <a:rPr lang="en-US" sz="1600" dirty="0" err="1" smtClean="0"/>
              <a:t>Te</a:t>
            </a:r>
            <a:r>
              <a:rPr lang="en-US" sz="1600" dirty="0" smtClean="0"/>
              <a:t> </a:t>
            </a:r>
            <a:r>
              <a:rPr lang="en-US" sz="1600" dirty="0" err="1"/>
              <a:t>W</a:t>
            </a:r>
            <a:r>
              <a:rPr lang="en-US" sz="1600" dirty="0" err="1" smtClean="0"/>
              <a:t>hariki</a:t>
            </a:r>
            <a:endParaRPr lang="en-US" sz="1600" dirty="0"/>
          </a:p>
        </p:txBody>
      </p:sp>
      <p:pic>
        <p:nvPicPr>
          <p:cNvPr id="3" name="Content Placeholder 2"/>
          <p:cNvPicPr>
            <a:picLocks noGrp="1" noChangeAspect="1"/>
          </p:cNvPicPr>
          <p:nvPr>
            <p:ph idx="1"/>
          </p:nvPr>
        </p:nvPicPr>
        <p:blipFill>
          <a:blip r:embed="rId4"/>
          <a:stretch>
            <a:fillRect/>
          </a:stretch>
        </p:blipFill>
        <p:spPr>
          <a:xfrm>
            <a:off x="1077064" y="1297591"/>
            <a:ext cx="3325255" cy="2820927"/>
          </a:xfrm>
          <a:prstGeom prst="rect">
            <a:avLst/>
          </a:prstGeom>
        </p:spPr>
      </p:pic>
    </p:spTree>
    <p:extLst>
      <p:ext uri="{BB962C8B-B14F-4D97-AF65-F5344CB8AC3E}">
        <p14:creationId xmlns:p14="http://schemas.microsoft.com/office/powerpoint/2010/main" val="6758089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 y="0"/>
            <a:ext cx="2133600" cy="1682496"/>
          </a:xfrm>
          <a:prstGeom prst="rect">
            <a:avLst/>
          </a:prstGeom>
        </p:spPr>
      </p:pic>
      <p:sp>
        <p:nvSpPr>
          <p:cNvPr id="12" name="Title 11"/>
          <p:cNvSpPr>
            <a:spLocks noGrp="1"/>
          </p:cNvSpPr>
          <p:nvPr>
            <p:ph type="title"/>
          </p:nvPr>
        </p:nvSpPr>
        <p:spPr>
          <a:xfrm>
            <a:off x="3261674" y="131976"/>
            <a:ext cx="6012327" cy="603316"/>
          </a:xfrm>
        </p:spPr>
        <p:txBody>
          <a:bodyPr>
            <a:normAutofit fontScale="90000"/>
          </a:bodyPr>
          <a:lstStyle/>
          <a:p>
            <a:r>
              <a:rPr lang="en-US" u="sng" dirty="0" smtClean="0"/>
              <a:t>How do they compare ?</a:t>
            </a:r>
            <a:endParaRPr lang="en-US" u="sng" dirty="0"/>
          </a:p>
        </p:txBody>
      </p:sp>
      <p:sp>
        <p:nvSpPr>
          <p:cNvPr id="16" name="Content Placeholder 15"/>
          <p:cNvSpPr>
            <a:spLocks noGrp="1"/>
          </p:cNvSpPr>
          <p:nvPr>
            <p:ph idx="1"/>
          </p:nvPr>
        </p:nvSpPr>
        <p:spPr/>
        <p:txBody>
          <a:bodyPr>
            <a:normAutofit lnSpcReduction="10000"/>
          </a:bodyPr>
          <a:lstStyle/>
          <a:p>
            <a:r>
              <a:rPr lang="en-US" dirty="0" smtClean="0"/>
              <a:t>Both the EYFP and the </a:t>
            </a:r>
            <a:r>
              <a:rPr lang="en-US" dirty="0" err="1" smtClean="0"/>
              <a:t>Te</a:t>
            </a:r>
            <a:r>
              <a:rPr lang="en-US" dirty="0" smtClean="0"/>
              <a:t> </a:t>
            </a:r>
            <a:r>
              <a:rPr lang="en-US" dirty="0" err="1" smtClean="0"/>
              <a:t>Whariki</a:t>
            </a:r>
            <a:r>
              <a:rPr lang="en-US" dirty="0" smtClean="0"/>
              <a:t> provide a statutory framework for children from birth to school age.</a:t>
            </a:r>
          </a:p>
          <a:p>
            <a:r>
              <a:rPr lang="en-US" dirty="0" smtClean="0"/>
              <a:t>Each framework has a child-centered approach.</a:t>
            </a:r>
          </a:p>
          <a:p>
            <a:r>
              <a:rPr lang="en-US" dirty="0" smtClean="0"/>
              <a:t>Neither enforces standardized testing.  (observation, discussion and reflection)</a:t>
            </a:r>
          </a:p>
          <a:p>
            <a:r>
              <a:rPr lang="en-US" dirty="0" smtClean="0"/>
              <a:t>The principles of each framework aims to meet the same goals.</a:t>
            </a:r>
          </a:p>
          <a:p>
            <a:r>
              <a:rPr lang="en-US" dirty="0" smtClean="0"/>
              <a:t>Families and practitioners are of crucial importance to a child’s life and life-long learning.</a:t>
            </a:r>
          </a:p>
          <a:p>
            <a:r>
              <a:rPr lang="en-US" dirty="0" smtClean="0"/>
              <a:t>To excel and develop in all areas of learning both curriculums to provide experiences and positive language and feedback.</a:t>
            </a:r>
          </a:p>
          <a:p>
            <a:r>
              <a:rPr lang="en-US" dirty="0" smtClean="0"/>
              <a:t>Constantly review, evaluate and reflect in order to improve areas that need it. (</a:t>
            </a:r>
            <a:r>
              <a:rPr lang="en-US" dirty="0" err="1" smtClean="0"/>
              <a:t>Te</a:t>
            </a:r>
            <a:r>
              <a:rPr lang="en-US" dirty="0" smtClean="0"/>
              <a:t> </a:t>
            </a:r>
            <a:r>
              <a:rPr lang="en-US" dirty="0" err="1" smtClean="0"/>
              <a:t>whariki</a:t>
            </a:r>
            <a:r>
              <a:rPr lang="en-US" dirty="0" smtClean="0"/>
              <a:t> refer to this as ‘Learning Stories’)</a:t>
            </a:r>
          </a:p>
          <a:p>
            <a:endParaRPr lang="en-US" dirty="0"/>
          </a:p>
        </p:txBody>
      </p:sp>
      <p:sp>
        <p:nvSpPr>
          <p:cNvPr id="17" name="TextBox 16"/>
          <p:cNvSpPr txBox="1"/>
          <p:nvPr/>
        </p:nvSpPr>
        <p:spPr>
          <a:xfrm>
            <a:off x="7249212" y="6627042"/>
            <a:ext cx="4656841" cy="307777"/>
          </a:xfrm>
          <a:prstGeom prst="rect">
            <a:avLst/>
          </a:prstGeom>
          <a:noFill/>
        </p:spPr>
        <p:txBody>
          <a:bodyPr wrap="square" rtlCol="0">
            <a:spAutoFit/>
          </a:bodyPr>
          <a:lstStyle/>
          <a:p>
            <a:r>
              <a:rPr lang="en-US" sz="1400" dirty="0" smtClean="0"/>
              <a:t>Welsh </a:t>
            </a:r>
            <a:r>
              <a:rPr lang="en-US" sz="1400" dirty="0" err="1" smtClean="0"/>
              <a:t>Gov</a:t>
            </a:r>
            <a:r>
              <a:rPr lang="en-US" sz="1400" dirty="0" smtClean="0"/>
              <a:t> (2013) </a:t>
            </a:r>
            <a:r>
              <a:rPr lang="en-US" sz="1400" dirty="0" err="1" smtClean="0"/>
              <a:t>Te</a:t>
            </a:r>
            <a:r>
              <a:rPr lang="en-US" sz="1400" dirty="0" smtClean="0"/>
              <a:t> </a:t>
            </a:r>
            <a:r>
              <a:rPr lang="en-US" sz="1400" dirty="0" err="1" smtClean="0"/>
              <a:t>whariki</a:t>
            </a:r>
            <a:r>
              <a:rPr lang="en-US" sz="1400" dirty="0" smtClean="0"/>
              <a:t> (2017) ERO (2013)</a:t>
            </a:r>
            <a:endParaRPr lang="en-US" sz="1400" dirty="0"/>
          </a:p>
        </p:txBody>
      </p:sp>
    </p:spTree>
    <p:extLst>
      <p:ext uri="{BB962C8B-B14F-4D97-AF65-F5344CB8AC3E}">
        <p14:creationId xmlns:p14="http://schemas.microsoft.com/office/powerpoint/2010/main" val="14816190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436775"/>
          </a:xfrm>
        </p:spPr>
        <p:txBody>
          <a:bodyPr>
            <a:normAutofit fontScale="90000"/>
          </a:bodyPr>
          <a:lstStyle/>
          <a:p>
            <a:r>
              <a:rPr lang="en-GB" sz="2400" dirty="0" smtClean="0">
                <a:ln w="0"/>
                <a:solidFill>
                  <a:schemeClr val="tx1"/>
                </a:solidFill>
                <a:effectLst>
                  <a:outerShdw blurRad="38100" dist="19050" dir="2700000" algn="tl" rotWithShape="0">
                    <a:schemeClr val="dk1">
                      <a:alpha val="40000"/>
                    </a:schemeClr>
                  </a:outerShdw>
                </a:effectLst>
              </a:rPr>
              <a:t>               </a:t>
            </a:r>
            <a:r>
              <a:rPr lang="en-GB" sz="2400" u="sng" dirty="0" smtClean="0">
                <a:ln w="0"/>
                <a:solidFill>
                  <a:schemeClr val="tx1"/>
                </a:solidFill>
                <a:effectLst>
                  <a:outerShdw blurRad="38100" dist="19050" dir="2700000" algn="tl" rotWithShape="0">
                    <a:schemeClr val="dk1">
                      <a:alpha val="40000"/>
                    </a:schemeClr>
                  </a:outerShdw>
                </a:effectLst>
              </a:rPr>
              <a:t>Benefits</a:t>
            </a:r>
            <a:r>
              <a:rPr lang="en-GB" sz="2400" dirty="0" smtClean="0">
                <a:ln w="0"/>
                <a:solidFill>
                  <a:schemeClr val="tx1"/>
                </a:solidFill>
                <a:effectLst>
                  <a:outerShdw blurRad="38100" dist="19050" dir="2700000" algn="tl" rotWithShape="0">
                    <a:schemeClr val="dk1">
                      <a:alpha val="40000"/>
                    </a:schemeClr>
                  </a:outerShdw>
                </a:effectLst>
              </a:rPr>
              <a:t>                                 </a:t>
            </a:r>
            <a:r>
              <a:rPr lang="en-GB" sz="2400" u="sng" dirty="0" smtClean="0">
                <a:ln w="0"/>
                <a:solidFill>
                  <a:schemeClr val="tx1"/>
                </a:solidFill>
                <a:effectLst>
                  <a:outerShdw blurRad="38100" dist="19050" dir="2700000" algn="tl" rotWithShape="0">
                    <a:schemeClr val="dk1">
                      <a:alpha val="40000"/>
                    </a:schemeClr>
                  </a:outerShdw>
                </a:effectLst>
              </a:rPr>
              <a:t>Drawbacks</a:t>
            </a:r>
            <a:endParaRPr lang="en-US" sz="2400" u="sng" dirty="0"/>
          </a:p>
        </p:txBody>
      </p:sp>
      <p:sp>
        <p:nvSpPr>
          <p:cNvPr id="3" name="Content Placeholder 2"/>
          <p:cNvSpPr>
            <a:spLocks noGrp="1"/>
          </p:cNvSpPr>
          <p:nvPr>
            <p:ph sz="half" idx="1"/>
          </p:nvPr>
        </p:nvSpPr>
        <p:spPr>
          <a:xfrm>
            <a:off x="677334" y="1310327"/>
            <a:ext cx="4184035" cy="4950514"/>
          </a:xfrm>
        </p:spPr>
        <p:txBody>
          <a:bodyPr>
            <a:normAutofit fontScale="92500" lnSpcReduction="10000"/>
          </a:bodyPr>
          <a:lstStyle/>
          <a:p>
            <a:pPr marL="0" marR="0" lvl="0" indent="0" defTabSz="914400" eaLnBrk="1" fontAlgn="auto" latinLnBrk="0" hangingPunct="1">
              <a:lnSpc>
                <a:spcPct val="90000"/>
              </a:lnSpc>
              <a:spcBef>
                <a:spcPts val="0"/>
              </a:spcBef>
              <a:spcAft>
                <a:spcPts val="0"/>
              </a:spcAft>
              <a:buClrTx/>
              <a:buSzTx/>
              <a:buFontTx/>
              <a:buNone/>
              <a:tabLst/>
              <a:defRPr/>
            </a:pPr>
            <a:r>
              <a:rPr lang="en-US" dirty="0" smtClean="0"/>
              <a:t> </a:t>
            </a:r>
            <a:r>
              <a:rPr lang="en-US" sz="1400" dirty="0" smtClean="0"/>
              <a:t>Inclusive</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Child- centered </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smtClean="0"/>
              <a:t> Bicultural / multicultural</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Relaxed</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Supported</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Linked childhood services</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Culture - Identity</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Family inclusion</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Support</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Encouraging</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Value of PLAY based learning</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Freedom </a:t>
            </a:r>
            <a:r>
              <a:rPr lang="mr-IN" sz="1400" dirty="0" smtClean="0"/>
              <a:t>–</a:t>
            </a:r>
            <a:r>
              <a:rPr lang="en-US" sz="1400" dirty="0" smtClean="0"/>
              <a:t> explore- creative- problem solve</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No standardized testing</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Empowerment</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Values/beliefs/morals</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Consistency</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Continually revised/implement change</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Capable, confident children</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Welcoming environments</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Valued (ALL)</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Protected</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High achievements (Pisa)</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Highly experienced childhood practitioners</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Guided framework</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Enriched curriculum for all</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Learn alongside others </a:t>
            </a:r>
            <a:r>
              <a:rPr lang="mr-IN" sz="1400" dirty="0" smtClean="0"/>
              <a:t>–</a:t>
            </a:r>
            <a:r>
              <a:rPr lang="en-US" sz="1400" dirty="0" smtClean="0"/>
              <a:t> own pace (age/stage)</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r>
              <a:rPr lang="en-US" sz="1400" dirty="0" smtClean="0"/>
              <a:t>World wide successful curriculum</a:t>
            </a:r>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endParaRPr lang="en-US" sz="1400" dirty="0" smtClean="0"/>
          </a:p>
          <a:p>
            <a:pPr marL="0" marR="0" lvl="0" indent="0" defTabSz="914400" eaLnBrk="1" fontAlgn="auto" latinLnBrk="0" hangingPunct="1">
              <a:lnSpc>
                <a:spcPct val="90000"/>
              </a:lnSpc>
              <a:spcBef>
                <a:spcPts val="0"/>
              </a:spcBef>
              <a:spcAft>
                <a:spcPts val="0"/>
              </a:spcAft>
              <a:buClrTx/>
              <a:buSzTx/>
              <a:buFontTx/>
              <a:buNone/>
              <a:tabLst/>
              <a:defRPr/>
            </a:pPr>
            <a:r>
              <a:rPr lang="en-US" sz="1400" dirty="0"/>
              <a:t> </a:t>
            </a:r>
            <a:endParaRPr lang="en-US" sz="1400" dirty="0" smtClean="0"/>
          </a:p>
          <a:p>
            <a:pPr marL="0" marR="0" lvl="0" indent="0" defTabSz="914400" eaLnBrk="1" fontAlgn="auto" latinLnBrk="0" hangingPunct="1">
              <a:lnSpc>
                <a:spcPct val="90000"/>
              </a:lnSpc>
              <a:spcBef>
                <a:spcPts val="0"/>
              </a:spcBef>
              <a:spcAft>
                <a:spcPts val="0"/>
              </a:spcAft>
              <a:buClrTx/>
              <a:buSzTx/>
              <a:buFontTx/>
              <a:buNone/>
              <a:tabLst/>
              <a:defRPr/>
            </a:pPr>
            <a:endParaRPr lang="en-US" sz="1400" dirty="0" smtClean="0"/>
          </a:p>
          <a:p>
            <a:pPr marL="0" marR="0" lvl="0" indent="0" defTabSz="914400" eaLnBrk="1" fontAlgn="auto" latinLnBrk="0" hangingPunct="1">
              <a:lnSpc>
                <a:spcPct val="90000"/>
              </a:lnSpc>
              <a:spcBef>
                <a:spcPts val="0"/>
              </a:spcBef>
              <a:spcAft>
                <a:spcPts val="0"/>
              </a:spcAft>
              <a:buClrTx/>
              <a:buSzTx/>
              <a:buFontTx/>
              <a:buNone/>
              <a:tabLst/>
              <a:defRPr/>
            </a:pPr>
            <a:endParaRPr lang="en-US" sz="1400" dirty="0" smtClean="0"/>
          </a:p>
        </p:txBody>
      </p:sp>
      <p:sp>
        <p:nvSpPr>
          <p:cNvPr id="4" name="Content Placeholder 3"/>
          <p:cNvSpPr>
            <a:spLocks noGrp="1"/>
          </p:cNvSpPr>
          <p:nvPr>
            <p:ph sz="half" idx="2"/>
          </p:nvPr>
        </p:nvSpPr>
        <p:spPr>
          <a:xfrm>
            <a:off x="5089970" y="1310327"/>
            <a:ext cx="4184034" cy="4110086"/>
          </a:xfrm>
        </p:spPr>
        <p:txBody>
          <a:bodyPr>
            <a:normAutofit fontScale="92500"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     </a:t>
            </a:r>
            <a:r>
              <a:rPr lang="en-US" sz="1400" dirty="0" smtClean="0"/>
              <a:t>Principles are to broad</a:t>
            </a:r>
          </a:p>
          <a:p>
            <a:pPr marL="0" marR="0" lvl="0" indent="0" defTabSz="914400" eaLnBrk="1" fontAlgn="auto" latinLnBrk="0" hangingPunct="1">
              <a:lnSpc>
                <a:spcPct val="100000"/>
              </a:lnSpc>
              <a:spcBef>
                <a:spcPts val="0"/>
              </a:spcBef>
              <a:spcAft>
                <a:spcPts val="0"/>
              </a:spcAft>
              <a:buClrTx/>
              <a:buSzTx/>
              <a:buFontTx/>
              <a:buNone/>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r>
              <a:rPr lang="en-US" sz="1400" dirty="0" smtClean="0"/>
              <a:t>Delivery of the curriculum is varied</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r>
              <a:rPr lang="en-US" sz="1400" dirty="0" smtClean="0"/>
              <a:t>No set guidelines for method or content</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r>
              <a:rPr lang="en-US" sz="1400" dirty="0" smtClean="0"/>
              <a:t>Children not assessed ( milestones)</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r>
              <a:rPr lang="en-US" sz="1400" dirty="0" smtClean="0"/>
              <a:t>Guidelines for professionals are not clear</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r>
              <a:rPr lang="en-US" sz="1400" dirty="0" smtClean="0"/>
              <a:t>Language barriers ( identified more than 80 languages spoken)</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r>
              <a:rPr lang="en-US" sz="1400" dirty="0" smtClean="0"/>
              <a:t>Lack of professional development support</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r>
              <a:rPr lang="en-US" sz="1400" dirty="0" smtClean="0"/>
              <a:t>Evaluation and assessment problematic</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r>
              <a:rPr lang="en-US" sz="1400" dirty="0" smtClean="0"/>
              <a:t>Failing - smooth transition from ECE to primary education</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R="0" lvl="0" defTabSz="914400" eaLnBrk="1" fontAlgn="auto" latinLnBrk="0" hangingPunct="1">
              <a:lnSpc>
                <a:spcPct val="100000"/>
              </a:lnSpc>
              <a:spcBef>
                <a:spcPts val="0"/>
              </a:spcBef>
              <a:spcAft>
                <a:spcPts val="0"/>
              </a:spcAft>
              <a:buClrTx/>
              <a:buSzTx/>
              <a:buFont typeface="Arial" charset="0"/>
              <a:buChar char="•"/>
              <a:tabLst/>
              <a:defRPr/>
            </a:pPr>
            <a:endParaRPr lang="en-US" sz="14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14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sz="1600" dirty="0"/>
          </a:p>
        </p:txBody>
      </p:sp>
      <p:sp>
        <p:nvSpPr>
          <p:cNvPr id="5" name="TextBox 4"/>
          <p:cNvSpPr txBox="1"/>
          <p:nvPr/>
        </p:nvSpPr>
        <p:spPr>
          <a:xfrm>
            <a:off x="5701004" y="6540759"/>
            <a:ext cx="6018245" cy="276999"/>
          </a:xfrm>
          <a:prstGeom prst="rect">
            <a:avLst/>
          </a:prstGeom>
          <a:noFill/>
        </p:spPr>
        <p:txBody>
          <a:bodyPr wrap="square" rtlCol="0">
            <a:spAutoFit/>
          </a:bodyPr>
          <a:lstStyle/>
          <a:p>
            <a:r>
              <a:rPr lang="en-US" sz="1200" dirty="0" smtClean="0"/>
              <a:t>OECD (2012) </a:t>
            </a:r>
            <a:r>
              <a:rPr lang="en-US" sz="1200" dirty="0" err="1" smtClean="0"/>
              <a:t>childresearch</a:t>
            </a:r>
            <a:r>
              <a:rPr lang="en-US" sz="1200" dirty="0" smtClean="0"/>
              <a:t> (2017)</a:t>
            </a:r>
            <a:endParaRPr lang="en-US" sz="1200" dirty="0"/>
          </a:p>
        </p:txBody>
      </p:sp>
    </p:spTree>
    <p:extLst>
      <p:ext uri="{BB962C8B-B14F-4D97-AF65-F5344CB8AC3E}">
        <p14:creationId xmlns:p14="http://schemas.microsoft.com/office/powerpoint/2010/main" val="18944590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Objectives</a:t>
            </a:r>
            <a:endParaRPr lang="en-US" dirty="0"/>
          </a:p>
        </p:txBody>
      </p:sp>
      <p:sp>
        <p:nvSpPr>
          <p:cNvPr id="3" name="Content Placeholder 2"/>
          <p:cNvSpPr>
            <a:spLocks noGrp="1"/>
          </p:cNvSpPr>
          <p:nvPr>
            <p:ph sz="half" idx="1"/>
          </p:nvPr>
        </p:nvSpPr>
        <p:spPr>
          <a:xfrm>
            <a:off x="677334" y="2160589"/>
            <a:ext cx="9866258" cy="3880772"/>
          </a:xfrm>
        </p:spPr>
        <p:txBody>
          <a:bodyPr>
            <a:normAutofit lnSpcReduction="10000"/>
          </a:bodyPr>
          <a:lstStyle/>
          <a:p>
            <a:r>
              <a:rPr lang="en-US" sz="2800" dirty="0" smtClean="0"/>
              <a:t>1. Discuss and consider New Zealand’s education system.</a:t>
            </a:r>
          </a:p>
          <a:p>
            <a:endParaRPr lang="en-US" sz="2800" dirty="0"/>
          </a:p>
          <a:p>
            <a:endParaRPr lang="en-US" sz="2800" dirty="0" smtClean="0"/>
          </a:p>
          <a:p>
            <a:r>
              <a:rPr lang="en-US" sz="2800" dirty="0" smtClean="0"/>
              <a:t>2. Compare New Zealand’s curriculum to that of Wales in Early Years Education.</a:t>
            </a:r>
            <a:endParaRPr lang="en-US" sz="2800" dirty="0"/>
          </a:p>
          <a:p>
            <a:endParaRPr lang="en-US" sz="2800" dirty="0" smtClean="0"/>
          </a:p>
          <a:p>
            <a:r>
              <a:rPr lang="en-US" sz="2800" dirty="0"/>
              <a:t>http://</a:t>
            </a:r>
            <a:r>
              <a:rPr lang="en-US" sz="2800" dirty="0" err="1"/>
              <a:t>www.compareyourcountry.org</a:t>
            </a:r>
            <a:r>
              <a:rPr lang="en-US" sz="2800" dirty="0"/>
              <a:t>/</a:t>
            </a:r>
            <a:r>
              <a:rPr lang="en-US" sz="2800" dirty="0" err="1"/>
              <a:t>pisa</a:t>
            </a:r>
            <a:r>
              <a:rPr lang="en-US" sz="2800" dirty="0"/>
              <a:t>/country/</a:t>
            </a:r>
            <a:r>
              <a:rPr lang="en-US" sz="2800" dirty="0" err="1"/>
              <a:t>nzl?lg</a:t>
            </a:r>
            <a:r>
              <a:rPr lang="en-US" sz="2800" dirty="0"/>
              <a:t>=</a:t>
            </a:r>
            <a:r>
              <a:rPr lang="en-US" sz="2800" dirty="0" err="1"/>
              <a:t>en</a:t>
            </a:r>
            <a:endParaRPr lang="en-US" sz="2800" dirty="0"/>
          </a:p>
        </p:txBody>
      </p:sp>
      <p:sp>
        <p:nvSpPr>
          <p:cNvPr id="5" name="Content Placeholder 3"/>
          <p:cNvSpPr txBox="1">
            <a:spLocks/>
          </p:cNvSpPr>
          <p:nvPr/>
        </p:nvSpPr>
        <p:spPr>
          <a:xfrm>
            <a:off x="5089968" y="2160589"/>
            <a:ext cx="4184034"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US"/>
          </a:p>
        </p:txBody>
      </p:sp>
    </p:spTree>
    <p:extLst>
      <p:ext uri="{BB962C8B-B14F-4D97-AF65-F5344CB8AC3E}">
        <p14:creationId xmlns:p14="http://schemas.microsoft.com/office/powerpoint/2010/main" val="2071136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3904" y="85344"/>
            <a:ext cx="4011168" cy="658368"/>
          </a:xfrm>
        </p:spPr>
        <p:txBody>
          <a:bodyPr>
            <a:normAutofit/>
          </a:bodyPr>
          <a:lstStyle/>
          <a:p>
            <a:r>
              <a:rPr lang="en-US" sz="2400" b="1" i="1" u="sng" dirty="0" smtClean="0"/>
              <a:t>Reference List</a:t>
            </a:r>
            <a:endParaRPr lang="en-US" sz="2400" b="1" i="1" u="sng" dirty="0"/>
          </a:p>
        </p:txBody>
      </p:sp>
      <p:sp>
        <p:nvSpPr>
          <p:cNvPr id="3" name="TextBox 2"/>
          <p:cNvSpPr txBox="1"/>
          <p:nvPr/>
        </p:nvSpPr>
        <p:spPr>
          <a:xfrm>
            <a:off x="535259" y="892098"/>
            <a:ext cx="10872439" cy="6032421"/>
          </a:xfrm>
          <a:prstGeom prst="rect">
            <a:avLst/>
          </a:prstGeom>
          <a:noFill/>
        </p:spPr>
        <p:txBody>
          <a:bodyPr wrap="square" rtlCol="0">
            <a:spAutoFit/>
          </a:bodyPr>
          <a:lstStyle/>
          <a:p>
            <a:r>
              <a:rPr lang="en-GB" sz="1400" u="sng" dirty="0">
                <a:solidFill>
                  <a:srgbClr val="92D050"/>
                </a:solidFill>
                <a:hlinkClick r:id="rId2"/>
              </a:rPr>
              <a:t>https://</a:t>
            </a:r>
            <a:r>
              <a:rPr lang="en-GB" sz="1400" u="sng" dirty="0" smtClean="0">
                <a:solidFill>
                  <a:srgbClr val="92D050"/>
                </a:solidFill>
                <a:hlinkClick r:id="rId2"/>
              </a:rPr>
              <a:t>www.childresearch.net/projects/ecec/2018_02.html</a:t>
            </a:r>
            <a:r>
              <a:rPr lang="en-GB" sz="1400" u="sng" dirty="0" smtClean="0">
                <a:solidFill>
                  <a:srgbClr val="92D050"/>
                </a:solidFill>
              </a:rPr>
              <a:t> </a:t>
            </a:r>
            <a:r>
              <a:rPr lang="en-GB" sz="1400" dirty="0" smtClean="0">
                <a:solidFill>
                  <a:srgbClr val="92D050"/>
                </a:solidFill>
              </a:rPr>
              <a:t>(Accessed: 12 November 2018)</a:t>
            </a:r>
            <a:endParaRPr lang="en-GB" sz="1400" u="sng" dirty="0" smtClean="0">
              <a:solidFill>
                <a:srgbClr val="92D050"/>
              </a:solidFill>
            </a:endParaRPr>
          </a:p>
          <a:p>
            <a:endParaRPr lang="en-GB" sz="1400" u="sng" dirty="0">
              <a:solidFill>
                <a:srgbClr val="92D050"/>
              </a:solidFill>
            </a:endParaRPr>
          </a:p>
          <a:p>
            <a:r>
              <a:rPr lang="en-GB" sz="1400" u="sng" dirty="0">
                <a:solidFill>
                  <a:srgbClr val="92D050"/>
                </a:solidFill>
                <a:hlinkClick r:id="rId3"/>
              </a:rPr>
              <a:t>http://</a:t>
            </a:r>
            <a:r>
              <a:rPr lang="en-GB" sz="1400" u="sng" dirty="0" smtClean="0">
                <a:solidFill>
                  <a:srgbClr val="92D050"/>
                </a:solidFill>
                <a:hlinkClick r:id="rId3"/>
              </a:rPr>
              <a:t>www.compareyourcountry.org/pisa/country/nzl?lg=en</a:t>
            </a:r>
            <a:r>
              <a:rPr lang="en-GB" sz="1400" u="sng" dirty="0" smtClean="0">
                <a:solidFill>
                  <a:srgbClr val="92D050"/>
                </a:solidFill>
              </a:rPr>
              <a:t> (</a:t>
            </a:r>
            <a:r>
              <a:rPr lang="en-GB" sz="1400" dirty="0" smtClean="0">
                <a:solidFill>
                  <a:srgbClr val="92D050"/>
                </a:solidFill>
              </a:rPr>
              <a:t>Accessed: 26 November 2018)</a:t>
            </a:r>
            <a:endParaRPr lang="en-GB" sz="1400" u="sng" dirty="0" smtClean="0">
              <a:solidFill>
                <a:srgbClr val="92D050"/>
              </a:solidFill>
            </a:endParaRPr>
          </a:p>
          <a:p>
            <a:endParaRPr lang="en-GB" sz="1400" u="sng" dirty="0">
              <a:solidFill>
                <a:srgbClr val="92D050"/>
              </a:solidFill>
            </a:endParaRPr>
          </a:p>
          <a:p>
            <a:r>
              <a:rPr lang="en-GB" sz="1400" u="sng" dirty="0">
                <a:solidFill>
                  <a:srgbClr val="92D050"/>
                </a:solidFill>
                <a:hlinkClick r:id="rId4"/>
              </a:rPr>
              <a:t>http://</a:t>
            </a:r>
            <a:r>
              <a:rPr lang="en-GB" sz="1400" u="sng" dirty="0" smtClean="0">
                <a:solidFill>
                  <a:srgbClr val="92D050"/>
                </a:solidFill>
                <a:hlinkClick r:id="rId4"/>
              </a:rPr>
              <a:t>dera.ioe.ac.uk/18414/20/130318-evaluating-foundation-phase-policy-logic-model-programme-theory-en_Redacted.pdf</a:t>
            </a:r>
            <a:r>
              <a:rPr lang="en-GB" sz="1400" u="sng" dirty="0" smtClean="0">
                <a:solidFill>
                  <a:srgbClr val="92D050"/>
                </a:solidFill>
              </a:rPr>
              <a:t> </a:t>
            </a:r>
            <a:r>
              <a:rPr lang="en-GB" sz="1400" dirty="0" smtClean="0">
                <a:solidFill>
                  <a:srgbClr val="92D050"/>
                </a:solidFill>
              </a:rPr>
              <a:t>(Accessed: 12 November 2018)</a:t>
            </a:r>
          </a:p>
          <a:p>
            <a:endParaRPr lang="en-GB" sz="1400" u="sng" dirty="0">
              <a:solidFill>
                <a:srgbClr val="92D050"/>
              </a:solidFill>
            </a:endParaRPr>
          </a:p>
          <a:p>
            <a:r>
              <a:rPr lang="en-GB" sz="1400" u="sng" dirty="0">
                <a:solidFill>
                  <a:srgbClr val="92D050"/>
                </a:solidFill>
                <a:hlinkClick r:id="rId5"/>
              </a:rPr>
              <a:t>http://www.education.govt.nz/assets/Documents/Early-Childhood/te-whariki.pdf</a:t>
            </a:r>
            <a:r>
              <a:rPr lang="en-GB" sz="1400" dirty="0">
                <a:solidFill>
                  <a:srgbClr val="92D050"/>
                </a:solidFill>
              </a:rPr>
              <a:t>  (p39)</a:t>
            </a:r>
          </a:p>
          <a:p>
            <a:r>
              <a:rPr lang="en-GB" sz="1400" dirty="0">
                <a:solidFill>
                  <a:srgbClr val="92D050"/>
                </a:solidFill>
              </a:rPr>
              <a:t> </a:t>
            </a:r>
            <a:r>
              <a:rPr lang="en-GB" sz="1400" dirty="0" smtClean="0">
                <a:solidFill>
                  <a:srgbClr val="92D050"/>
                </a:solidFill>
              </a:rPr>
              <a:t>(Accessed: 12 November 2018)</a:t>
            </a:r>
            <a:endParaRPr lang="en-GB" sz="1400" dirty="0">
              <a:solidFill>
                <a:srgbClr val="92D050"/>
              </a:solidFill>
            </a:endParaRPr>
          </a:p>
          <a:p>
            <a:endParaRPr lang="en-GB" sz="1400" dirty="0" smtClean="0">
              <a:solidFill>
                <a:srgbClr val="92D050"/>
              </a:solidFill>
            </a:endParaRPr>
          </a:p>
          <a:p>
            <a:r>
              <a:rPr lang="en-GB" sz="1400" u="sng" dirty="0">
                <a:solidFill>
                  <a:srgbClr val="92D050"/>
                </a:solidFill>
                <a:hlinkClick r:id="rId6"/>
              </a:rPr>
              <a:t>https://</a:t>
            </a:r>
            <a:r>
              <a:rPr lang="en-GB" sz="1400" u="sng" dirty="0" smtClean="0">
                <a:solidFill>
                  <a:srgbClr val="92D050"/>
                </a:solidFill>
                <a:hlinkClick r:id="rId6"/>
              </a:rPr>
              <a:t>www.ero.govt.nz/assets/Uploads/Working-with-Te-Whariki-May-2013-web.pdf</a:t>
            </a:r>
            <a:r>
              <a:rPr lang="en-GB" sz="1400" u="sng" dirty="0" smtClean="0">
                <a:solidFill>
                  <a:srgbClr val="92D050"/>
                </a:solidFill>
              </a:rPr>
              <a:t> </a:t>
            </a:r>
          </a:p>
          <a:p>
            <a:r>
              <a:rPr lang="en-GB" sz="1400" dirty="0" smtClean="0">
                <a:solidFill>
                  <a:srgbClr val="92D050"/>
                </a:solidFill>
              </a:rPr>
              <a:t>(Accessed: 12 November 2018)</a:t>
            </a:r>
          </a:p>
          <a:p>
            <a:endParaRPr lang="en-GB" sz="1400" dirty="0">
              <a:solidFill>
                <a:srgbClr val="92D050"/>
              </a:solidFill>
            </a:endParaRPr>
          </a:p>
          <a:p>
            <a:r>
              <a:rPr lang="en-GB" sz="1400" u="sng" dirty="0">
                <a:solidFill>
                  <a:srgbClr val="92D050"/>
                </a:solidFill>
                <a:hlinkClick r:id="rId7"/>
              </a:rPr>
              <a:t>https://gov.wales/docs/caecd/research/2015/150514-foundation-phase-final-en.pdf</a:t>
            </a:r>
            <a:endParaRPr lang="en-GB" sz="1400" dirty="0">
              <a:solidFill>
                <a:srgbClr val="92D050"/>
              </a:solidFill>
            </a:endParaRPr>
          </a:p>
          <a:p>
            <a:r>
              <a:rPr lang="en-GB" sz="1400" dirty="0" smtClean="0">
                <a:solidFill>
                  <a:srgbClr val="92D050"/>
                </a:solidFill>
              </a:rPr>
              <a:t>(Accessed: 12 November 2018)</a:t>
            </a:r>
          </a:p>
          <a:p>
            <a:endParaRPr lang="en-GB" sz="1400" dirty="0" smtClean="0">
              <a:solidFill>
                <a:srgbClr val="92D050"/>
              </a:solidFill>
            </a:endParaRPr>
          </a:p>
          <a:p>
            <a:r>
              <a:rPr lang="en-GB" sz="1400" u="sng" dirty="0">
                <a:solidFill>
                  <a:srgbClr val="92D050"/>
                </a:solidFill>
                <a:hlinkClick r:id="rId8"/>
              </a:rPr>
              <a:t>https://graafix.blogspot.com/2013/10/flag-of-new-zealand.html</a:t>
            </a:r>
            <a:endParaRPr lang="en-GB" sz="1400" dirty="0">
              <a:solidFill>
                <a:srgbClr val="92D050"/>
              </a:solidFill>
            </a:endParaRPr>
          </a:p>
          <a:p>
            <a:r>
              <a:rPr lang="en-GB" sz="1400" dirty="0" smtClean="0">
                <a:solidFill>
                  <a:srgbClr val="92D050"/>
                </a:solidFill>
              </a:rPr>
              <a:t>(Accessed: 16 November 2018)</a:t>
            </a:r>
          </a:p>
          <a:p>
            <a:endParaRPr lang="en-GB" sz="1400" dirty="0" smtClean="0">
              <a:solidFill>
                <a:srgbClr val="92D050"/>
              </a:solidFill>
            </a:endParaRPr>
          </a:p>
          <a:p>
            <a:r>
              <a:rPr lang="en-GB" sz="1400" u="sng" dirty="0">
                <a:solidFill>
                  <a:srgbClr val="92D050"/>
                </a:solidFill>
                <a:hlinkClick r:id="rId9"/>
              </a:rPr>
              <a:t>https://www.newzealandnow.govt.nz/living-in-nz/education/childcare-preschool</a:t>
            </a:r>
            <a:endParaRPr lang="en-GB" sz="1400" dirty="0">
              <a:solidFill>
                <a:srgbClr val="92D050"/>
              </a:solidFill>
            </a:endParaRPr>
          </a:p>
          <a:p>
            <a:r>
              <a:rPr lang="en-GB" sz="1400" dirty="0" smtClean="0">
                <a:solidFill>
                  <a:srgbClr val="92D050"/>
                </a:solidFill>
              </a:rPr>
              <a:t>(Accessed: 12 </a:t>
            </a:r>
            <a:r>
              <a:rPr lang="en-GB" sz="1400" dirty="0">
                <a:solidFill>
                  <a:srgbClr val="92D050"/>
                </a:solidFill>
              </a:rPr>
              <a:t>N</a:t>
            </a:r>
            <a:r>
              <a:rPr lang="en-GB" sz="1400" dirty="0" smtClean="0">
                <a:solidFill>
                  <a:srgbClr val="92D050"/>
                </a:solidFill>
              </a:rPr>
              <a:t>ovember 2018)</a:t>
            </a:r>
          </a:p>
          <a:p>
            <a:r>
              <a:rPr lang="en-GB" sz="1400" dirty="0">
                <a:solidFill>
                  <a:srgbClr val="92D050"/>
                </a:solidFill>
              </a:rPr>
              <a:t>	</a:t>
            </a:r>
          </a:p>
          <a:p>
            <a:r>
              <a:rPr lang="en-GB" sz="1400" u="sng" dirty="0">
                <a:solidFill>
                  <a:srgbClr val="92D050"/>
                </a:solidFill>
                <a:hlinkClick r:id="rId10"/>
              </a:rPr>
              <a:t>https://</a:t>
            </a:r>
            <a:r>
              <a:rPr lang="en-GB" sz="1400" u="sng" dirty="0" smtClean="0">
                <a:solidFill>
                  <a:srgbClr val="92D050"/>
                </a:solidFill>
                <a:hlinkClick r:id="rId10"/>
              </a:rPr>
              <a:t>www.madaboutflags.co.uk/wales-and-new-zealand-friendship-flag-25mm-pin-button-badge-15705-p.asp</a:t>
            </a:r>
            <a:r>
              <a:rPr lang="en-GB" sz="1400" u="sng" dirty="0" smtClean="0">
                <a:solidFill>
                  <a:srgbClr val="92D050"/>
                </a:solidFill>
              </a:rPr>
              <a:t> </a:t>
            </a:r>
          </a:p>
          <a:p>
            <a:r>
              <a:rPr lang="en-GB" sz="1400" u="sng" dirty="0" smtClean="0">
                <a:solidFill>
                  <a:srgbClr val="92D050"/>
                </a:solidFill>
              </a:rPr>
              <a:t>(</a:t>
            </a:r>
            <a:r>
              <a:rPr lang="en-GB" sz="1400" dirty="0" smtClean="0">
                <a:solidFill>
                  <a:srgbClr val="92D050"/>
                </a:solidFill>
              </a:rPr>
              <a:t>Accessed:16 November 2018)</a:t>
            </a:r>
            <a:endParaRPr lang="en-GB" sz="1400" dirty="0">
              <a:solidFill>
                <a:srgbClr val="92D050"/>
              </a:solidFill>
            </a:endParaRPr>
          </a:p>
          <a:p>
            <a:endParaRPr lang="en-GB" sz="1400" dirty="0">
              <a:solidFill>
                <a:srgbClr val="92D050"/>
              </a:solidFill>
            </a:endParaRPr>
          </a:p>
          <a:p>
            <a:endParaRPr lang="en-GB" dirty="0" smtClean="0">
              <a:solidFill>
                <a:srgbClr val="92D050"/>
              </a:solidFill>
            </a:endParaRPr>
          </a:p>
          <a:p>
            <a:endParaRPr lang="en-GB" dirty="0">
              <a:solidFill>
                <a:srgbClr val="92D050"/>
              </a:solidFill>
            </a:endParaRPr>
          </a:p>
        </p:txBody>
      </p:sp>
    </p:spTree>
    <p:extLst>
      <p:ext uri="{BB962C8B-B14F-4D97-AF65-F5344CB8AC3E}">
        <p14:creationId xmlns:p14="http://schemas.microsoft.com/office/powerpoint/2010/main" val="1614511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69073" y="-223024"/>
            <a:ext cx="10091854" cy="5755422"/>
          </a:xfrm>
          <a:prstGeom prst="rect">
            <a:avLst/>
          </a:prstGeom>
          <a:noFill/>
        </p:spPr>
        <p:txBody>
          <a:bodyPr wrap="square" rtlCol="0">
            <a:spAutoFit/>
          </a:bodyPr>
          <a:lstStyle/>
          <a:p>
            <a:endParaRPr lang="en-GB" dirty="0" smtClean="0"/>
          </a:p>
          <a:p>
            <a:endParaRPr lang="en-GB" dirty="0"/>
          </a:p>
          <a:p>
            <a:endParaRPr lang="en-GB" dirty="0" smtClean="0"/>
          </a:p>
          <a:p>
            <a:endParaRPr lang="en-GB" dirty="0"/>
          </a:p>
          <a:p>
            <a:endParaRPr lang="en-GB" dirty="0" smtClean="0"/>
          </a:p>
          <a:p>
            <a:r>
              <a:rPr lang="en-GB" sz="1400" dirty="0" smtClean="0">
                <a:solidFill>
                  <a:srgbClr val="92D050"/>
                </a:solidFill>
              </a:rPr>
              <a:t>OECD </a:t>
            </a:r>
            <a:r>
              <a:rPr lang="en-GB" sz="1400" dirty="0">
                <a:solidFill>
                  <a:srgbClr val="92D050"/>
                </a:solidFill>
              </a:rPr>
              <a:t>(2016), "Indicator C2 How do Early Childhood Education Systems Differ Around the World?", in </a:t>
            </a:r>
            <a:r>
              <a:rPr lang="en-GB" sz="1400" i="1" dirty="0">
                <a:solidFill>
                  <a:srgbClr val="92D050"/>
                </a:solidFill>
              </a:rPr>
              <a:t>Education at a Glance 2016: OECD Indicators</a:t>
            </a:r>
            <a:r>
              <a:rPr lang="en-GB" sz="1400" dirty="0">
                <a:solidFill>
                  <a:srgbClr val="92D050"/>
                </a:solidFill>
              </a:rPr>
              <a:t>, OECD Publishing, Paris, </a:t>
            </a:r>
            <a:r>
              <a:rPr lang="en-GB" sz="1400" dirty="0">
                <a:solidFill>
                  <a:srgbClr val="92D050"/>
                </a:solidFill>
                <a:hlinkClick r:id="rId2"/>
              </a:rPr>
              <a:t>https://doi.org/10.1787/eag-2016-24-en</a:t>
            </a:r>
            <a:r>
              <a:rPr lang="en-GB" sz="1400" dirty="0" smtClean="0">
                <a:solidFill>
                  <a:srgbClr val="92D050"/>
                </a:solidFill>
              </a:rPr>
              <a:t>.</a:t>
            </a:r>
          </a:p>
          <a:p>
            <a:r>
              <a:rPr lang="en-GB" sz="1400" dirty="0" smtClean="0">
                <a:solidFill>
                  <a:srgbClr val="92D050"/>
                </a:solidFill>
              </a:rPr>
              <a:t>(Accessed: 12 November 2018)</a:t>
            </a:r>
            <a:endParaRPr lang="en-GB" sz="1400" dirty="0">
              <a:solidFill>
                <a:srgbClr val="92D050"/>
              </a:solidFill>
            </a:endParaRPr>
          </a:p>
          <a:p>
            <a:r>
              <a:rPr lang="en-GB" sz="1400" dirty="0">
                <a:solidFill>
                  <a:srgbClr val="92D050"/>
                </a:solidFill>
              </a:rPr>
              <a:t> </a:t>
            </a:r>
            <a:endParaRPr lang="en-GB" sz="1400" dirty="0" smtClean="0">
              <a:solidFill>
                <a:srgbClr val="92D050"/>
              </a:solidFill>
            </a:endParaRPr>
          </a:p>
          <a:p>
            <a:r>
              <a:rPr lang="en-GB" sz="1400" u="sng" dirty="0">
                <a:solidFill>
                  <a:srgbClr val="92D050"/>
                </a:solidFill>
                <a:hlinkClick r:id="rId3" invalidUrl="https://www.oecd.org/education/school/NEW ZEALAND policy profile - published 3-8-2012.pdf"/>
              </a:rPr>
              <a:t>https://www.oecd.org/education/school/NEW%20ZEALAND%20policy%20profile%20-%</a:t>
            </a:r>
            <a:r>
              <a:rPr lang="en-GB" sz="1400" u="sng" dirty="0" smtClean="0">
                <a:solidFill>
                  <a:srgbClr val="92D050"/>
                </a:solidFill>
                <a:hlinkClick r:id="rId4" invalidUrl="https://www.oecd.org/education/school/NEW ZEALAND policy profile - published 3-8-2012.pdf"/>
              </a:rPr>
              <a:t>20published%203-8-2012.pdf</a:t>
            </a:r>
            <a:endParaRPr lang="en-GB" sz="1400" u="sng" dirty="0" smtClean="0">
              <a:solidFill>
                <a:srgbClr val="92D050"/>
              </a:solidFill>
            </a:endParaRPr>
          </a:p>
          <a:p>
            <a:r>
              <a:rPr lang="en-GB" sz="1400" dirty="0" smtClean="0">
                <a:solidFill>
                  <a:srgbClr val="92D050"/>
                </a:solidFill>
              </a:rPr>
              <a:t>(Accessed: 12 November 2018)</a:t>
            </a:r>
          </a:p>
          <a:p>
            <a:endParaRPr lang="en-GB" sz="1400" dirty="0">
              <a:solidFill>
                <a:srgbClr val="92D050"/>
              </a:solidFill>
            </a:endParaRPr>
          </a:p>
          <a:p>
            <a:r>
              <a:rPr lang="en-GB" sz="1400" dirty="0">
                <a:solidFill>
                  <a:srgbClr val="92D050"/>
                </a:solidFill>
              </a:rPr>
              <a:t> Philips, H. (2012) ‘The foundation Phase’, </a:t>
            </a:r>
            <a:r>
              <a:rPr lang="en-GB" sz="1400" i="1" dirty="0">
                <a:solidFill>
                  <a:srgbClr val="92D050"/>
                </a:solidFill>
              </a:rPr>
              <a:t>The Student Researcher</a:t>
            </a:r>
            <a:r>
              <a:rPr lang="en-GB" sz="1400" dirty="0">
                <a:solidFill>
                  <a:srgbClr val="92D050"/>
                </a:solidFill>
              </a:rPr>
              <a:t>, 2 (1), pp. </a:t>
            </a:r>
            <a:r>
              <a:rPr lang="en-GB" sz="1400" dirty="0" smtClean="0">
                <a:solidFill>
                  <a:srgbClr val="92D050"/>
                </a:solidFill>
              </a:rPr>
              <a:t>53-67 (Accessed: 12 November 2018)</a:t>
            </a:r>
          </a:p>
          <a:p>
            <a:endParaRPr lang="en-GB" sz="1400" dirty="0">
              <a:solidFill>
                <a:srgbClr val="92D050"/>
              </a:solidFill>
            </a:endParaRPr>
          </a:p>
          <a:p>
            <a:r>
              <a:rPr lang="en-GB" sz="1400" dirty="0">
                <a:solidFill>
                  <a:srgbClr val="92D050"/>
                </a:solidFill>
              </a:rPr>
              <a:t> </a:t>
            </a:r>
            <a:r>
              <a:rPr lang="en-GB" sz="1400" u="sng" dirty="0">
                <a:solidFill>
                  <a:srgbClr val="92D050"/>
                </a:solidFill>
                <a:hlinkClick r:id="rId5"/>
              </a:rPr>
              <a:t>http://</a:t>
            </a:r>
            <a:r>
              <a:rPr lang="en-GB" sz="1400" u="sng" dirty="0" smtClean="0">
                <a:solidFill>
                  <a:srgbClr val="92D050"/>
                </a:solidFill>
                <a:hlinkClick r:id="rId5"/>
              </a:rPr>
              <a:t>www.ruakind.org.nz/cms_images/default/13_original.jpg</a:t>
            </a:r>
            <a:r>
              <a:rPr lang="en-GB" sz="1400" u="sng" dirty="0" smtClean="0">
                <a:solidFill>
                  <a:srgbClr val="92D050"/>
                </a:solidFill>
              </a:rPr>
              <a:t> </a:t>
            </a:r>
            <a:r>
              <a:rPr lang="en-GB" sz="1400" dirty="0" smtClean="0">
                <a:solidFill>
                  <a:srgbClr val="92D050"/>
                </a:solidFill>
              </a:rPr>
              <a:t>(Accessed: 16 November 2018)</a:t>
            </a:r>
            <a:endParaRPr lang="en-GB" sz="1400" dirty="0">
              <a:solidFill>
                <a:srgbClr val="92D050"/>
              </a:solidFill>
            </a:endParaRPr>
          </a:p>
          <a:p>
            <a:r>
              <a:rPr lang="en-GB" sz="1400" dirty="0">
                <a:solidFill>
                  <a:srgbClr val="92D050"/>
                </a:solidFill>
              </a:rPr>
              <a:t> </a:t>
            </a:r>
          </a:p>
          <a:p>
            <a:r>
              <a:rPr lang="en-GB" sz="1400" u="sng" dirty="0">
                <a:solidFill>
                  <a:srgbClr val="92D050"/>
                </a:solidFill>
                <a:hlinkClick r:id="rId6"/>
              </a:rPr>
              <a:t>https://</a:t>
            </a:r>
            <a:r>
              <a:rPr lang="en-GB" sz="1400" dirty="0" smtClean="0">
                <a:solidFill>
                  <a:srgbClr val="92D050"/>
                </a:solidFill>
                <a:hlinkClick r:id="rId6"/>
              </a:rPr>
              <a:t>tewhariki.tki.org.nz/assets/Uploads/files/Te-Whariki-Early-Childhood-Curriculum.pdf#page=8</a:t>
            </a:r>
            <a:endParaRPr lang="en-GB" sz="1400" dirty="0" smtClean="0">
              <a:solidFill>
                <a:srgbClr val="92D050"/>
              </a:solidFill>
            </a:endParaRPr>
          </a:p>
          <a:p>
            <a:r>
              <a:rPr lang="en-GB" sz="1400" dirty="0" smtClean="0">
                <a:solidFill>
                  <a:srgbClr val="92D050"/>
                </a:solidFill>
              </a:rPr>
              <a:t>(Accessed: 12 November 2018)</a:t>
            </a:r>
            <a:endParaRPr lang="en-GB" sz="1400" dirty="0">
              <a:solidFill>
                <a:srgbClr val="92D050"/>
              </a:solidFill>
            </a:endParaRPr>
          </a:p>
          <a:p>
            <a:endParaRPr lang="en-GB" sz="1400" dirty="0">
              <a:solidFill>
                <a:srgbClr val="92D050"/>
              </a:solidFill>
            </a:endParaRPr>
          </a:p>
          <a:p>
            <a:endParaRPr lang="en-GB" sz="1400" dirty="0" smtClean="0">
              <a:solidFill>
                <a:srgbClr val="92D050"/>
              </a:solidFill>
            </a:endParaRPr>
          </a:p>
          <a:p>
            <a:endParaRPr lang="en-GB" sz="1600" dirty="0" smtClean="0"/>
          </a:p>
          <a:p>
            <a:endParaRPr lang="en-GB" sz="1600" dirty="0"/>
          </a:p>
          <a:p>
            <a:endParaRPr lang="en-GB" dirty="0"/>
          </a:p>
          <a:p>
            <a:endParaRPr lang="en-GB" dirty="0"/>
          </a:p>
        </p:txBody>
      </p:sp>
    </p:spTree>
    <p:extLst>
      <p:ext uri="{BB962C8B-B14F-4D97-AF65-F5344CB8AC3E}">
        <p14:creationId xmlns:p14="http://schemas.microsoft.com/office/powerpoint/2010/main" val="932073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0654" y="267629"/>
            <a:ext cx="11140068" cy="3662541"/>
          </a:xfrm>
          <a:prstGeom prst="rect">
            <a:avLst/>
          </a:prstGeom>
          <a:noFill/>
        </p:spPr>
        <p:txBody>
          <a:bodyPr wrap="square" rtlCol="0">
            <a:spAutoFit/>
          </a:bodyPr>
          <a:lstStyle/>
          <a:p>
            <a:r>
              <a:rPr lang="en-GB" sz="1400" u="sng" dirty="0">
                <a:hlinkClick r:id="rId2"/>
              </a:rPr>
              <a:t>https://uk.images.search.yahoo.com/yhs/search;_ylt=AwrJ5sylNvlboswAQcie3olQ;_ylu=X3oDMTBsZ29xY3ZzBHNlYwNzZWFyY2gEc2xrA2J1dHRvbg--;_ylc=X1MDMTM1MTIxMjcwMgRfcgMyBGFjdG4DY2xrBGJjawNmcHJhZmZkZHQzZ2ZxJTI2YiUzRDMlMjZzJTNENWgEY3NyY3B2aWQDNGwxNFBqRXdMakw4N1U5N1c5SEIuZ24yTW1Fd01BQUFBQUJ5RmtkQQRmcgN5aHMtTGtyeS1TRjAxBGZyMgNzYS1ncARncHJpZANzYjNKOVdBTVIuVzRvSjYzcmpzTldBBG10ZXN0aWQDbnVsbARuX3N1Z2cDOQRvcmlnaW4DdWsuaW1hZ2VzLnNlYXJjaC55YWhvby5jb20EcG9zAzAEcHFzdHIDBHBxc3RybAMEcXN0cmwDMTAEcXVlcnkDdGUgd2hhcmlraQR0X3N0bXADMTU0MzA1OTI2NgR2dGVzdGlkA251bGw-?</a:t>
            </a:r>
            <a:r>
              <a:rPr lang="en-GB" sz="1400" u="sng" dirty="0" smtClean="0">
                <a:hlinkClick r:id="rId2"/>
              </a:rPr>
              <a:t>gprid=sb3J9WAMR.W4oJ63rjsNWA&amp;pvid=4l14PjEwLjL87U97W9HB.gn2MmEwMAAAAAByFkdA&amp;p=te+whariki&amp;fr=yhs-Lkry-SF01&amp;fr2=sb-top-uk.images.search.yahoo.com&amp;ei=UTF-8&amp;n=60&amp;x=wrt&amp;type=ANYS_A09FG_set_bsf_H&amp;hsimp=yhs-SF01&amp;hspart=Lkry&amp;param1=ij7zzSxCeE_ZFQBL52KUQ7WaR0LBpmqEelLLfsTgjj5n1JN6tper26Vs1oR3uUIGECDCa84bQ5Zud5Qecnbel13UumT_j1UDLQeSs1N89Iy2LuDjIbUW748tNzSQ-BkF1plcr5QR7e376Rsvu-mAtz2IxBW4GG4HS6iEXcGEbF7kV-BIX7K8pQvz8_j5vFnPjJCJiXukTpUEp723O4pemxfYLg%2C%2C&amp;y=Search#id=65&amp;iurl=https%3A%2F%2Ftechnologyforbeginnersinece.weebly.com%2Fuploads%2F2%2F4%2F3%2F7%2F24375737%2F1383615676.png&amp;action=click</a:t>
            </a:r>
            <a:endParaRPr lang="en-GB" sz="1400" u="sng" dirty="0" smtClean="0"/>
          </a:p>
          <a:p>
            <a:endParaRPr lang="en-GB" sz="1400" u="sng" dirty="0"/>
          </a:p>
          <a:p>
            <a:endParaRPr lang="en-GB" sz="1400" u="sng" dirty="0" smtClean="0"/>
          </a:p>
          <a:p>
            <a:endParaRPr lang="en-GB" u="sng" dirty="0"/>
          </a:p>
          <a:p>
            <a:endParaRPr lang="en-GB" dirty="0"/>
          </a:p>
        </p:txBody>
      </p:sp>
    </p:spTree>
    <p:extLst>
      <p:ext uri="{BB962C8B-B14F-4D97-AF65-F5344CB8AC3E}">
        <p14:creationId xmlns:p14="http://schemas.microsoft.com/office/powerpoint/2010/main" val="8565706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6839" y="0"/>
            <a:ext cx="8776010" cy="3662541"/>
          </a:xfrm>
          <a:prstGeom prst="rect">
            <a:avLst/>
          </a:prstGeom>
        </p:spPr>
        <p:txBody>
          <a:bodyPr wrap="square">
            <a:spAutoFit/>
          </a:bodyPr>
          <a:lstStyle/>
          <a:p>
            <a:r>
              <a:rPr lang="en-GB" sz="1400" u="sng" dirty="0">
                <a:latin typeface="Calibri" charset="0"/>
                <a:ea typeface="Calibri" charset="0"/>
                <a:cs typeface="Times New Roman" charset="0"/>
                <a:hlinkClick r:id="rId2"/>
              </a:rPr>
              <a:t>https://uk.images.search.yahoo.com/yhs/search;_ylt=AwrJ6iRsYPlbhQcAqY.e3olQ;_ylu=X3oDMTBsZ29xY3ZzBHNlYwNzZWFyY2gEc2xrA2J1dHRvbg--;_ylc=X1MDMTM1MTIxMjcwMgRfcgMyBGFjdG4DY2xrBGJjawNmcHJhZmZkZHQzZ2ZxJTI2YiUzRDMlMjZzJTNENWgEY3NyY3B2aWQDWUVtZEJERXdMakw4N1U5N1c5SEIuZ2xRTW1Fd01BQUFBQUR2a2hITQRmcgN5aHMtTGtyeS1TRjAxBGZyMgNzYS1ncARncHJpZAM0YzBPbFNCZlNGR24uU1JEeGZkUEJBBG10ZXN0aWQDbnVsbARuX3N1Z2cDOARvcmlnaW4DdWsuaW1hZ2VzLnNlYXJjaC55YWhvby5jb20EcG9zAzAEcHFzdHIDBHBxc3RybAMEcXN0cmwDMTEEcXVlcnkDdGUgd2hhcmlraSAEdF9zdG1wAzE1NDMwNjk4NzYEdnRlc3RpZANudWxs?gprid=4c0OlSBfSFGn.SRDxfdPBA&amp;pvid=YEmdBDEwLjL87U97W9HB.glQMmEwMAAAAADvkhHM&amp;p=te+whariki+&amp;</a:t>
            </a:r>
            <a:r>
              <a:rPr lang="en-GB" sz="1400" u="sng" dirty="0" smtClean="0">
                <a:latin typeface="Calibri" charset="0"/>
                <a:ea typeface="Calibri" charset="0"/>
                <a:cs typeface="Times New Roman" charset="0"/>
                <a:hlinkClick r:id="rId2"/>
              </a:rPr>
              <a:t>fr=yhs-Lkry-SF01&amp;fr2=sb-top-uk.images.search.yahoo.com&amp;ei=UTF-8&amp;n=60&amp;x=wrt&amp;type=ANYS_A09FG_sse_bsf&amp;hsimp=yhs-SF01&amp;hspart=Lkry&amp;param1=ij7zzSxCeE_ZFQBL52KUQ7WaR0LBpmqEelLLfsTgjj5n1JN6tper26Vs1oR3uUIGECDCa84bQ5Zud5Qecnbel13UumT_j1UDLQeSs1N89Iy2LuDjIbUW748tNzSQ-BkF1plcr5QR7e376Rsvu-mAtz2IxBW4GG4HS6iEXcGEbF7kV-BIX7K8pQvz8_j5vFnPjJCJiXukTpUEp723O4pemxfYLg%2C%2C&amp;y=Search#id=196&amp;iurl=https%3A%2F%2Feducation.govt.nz%2Fassets%2FImages%2FEarly-childhood%2Fplay-idea-music.jpg&amp;action=click</a:t>
            </a:r>
            <a:endParaRPr lang="en-GB" sz="1400" dirty="0"/>
          </a:p>
          <a:p>
            <a:endParaRPr lang="en-GB" dirty="0" smtClean="0">
              <a:effectLst/>
              <a:latin typeface="Calibri" charset="0"/>
              <a:ea typeface="Calibri" charset="0"/>
              <a:cs typeface="Times New Roman" charset="0"/>
            </a:endParaRPr>
          </a:p>
          <a:p>
            <a:endParaRPr lang="en-GB" dirty="0">
              <a:effectLst/>
              <a:latin typeface="Calibri" charset="0"/>
              <a:ea typeface="Calibri" charset="0"/>
              <a:cs typeface="Times New Roman" charset="0"/>
            </a:endParaRPr>
          </a:p>
        </p:txBody>
      </p:sp>
    </p:spTree>
    <p:extLst>
      <p:ext uri="{BB962C8B-B14F-4D97-AF65-F5344CB8AC3E}">
        <p14:creationId xmlns:p14="http://schemas.microsoft.com/office/powerpoint/2010/main" val="1877588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4176" y="178420"/>
            <a:ext cx="10694020" cy="3539430"/>
          </a:xfrm>
          <a:prstGeom prst="rect">
            <a:avLst/>
          </a:prstGeom>
          <a:noFill/>
        </p:spPr>
        <p:txBody>
          <a:bodyPr wrap="square" rtlCol="0">
            <a:spAutoFit/>
          </a:bodyPr>
          <a:lstStyle/>
          <a:p>
            <a:r>
              <a:rPr lang="en-GB" sz="1400" dirty="0">
                <a:solidFill>
                  <a:srgbClr val="92D050"/>
                </a:solidFill>
              </a:rPr>
              <a:t>https://</a:t>
            </a:r>
            <a:r>
              <a:rPr lang="en-GB" sz="1400" dirty="0" err="1">
                <a:solidFill>
                  <a:srgbClr val="92D050"/>
                </a:solidFill>
              </a:rPr>
              <a:t>uk.images.search.yahoo.com</a:t>
            </a:r>
            <a:r>
              <a:rPr lang="en-GB" sz="1400" dirty="0">
                <a:solidFill>
                  <a:srgbClr val="92D050"/>
                </a:solidFill>
              </a:rPr>
              <a:t>/</a:t>
            </a:r>
            <a:r>
              <a:rPr lang="en-GB" sz="1400" dirty="0" err="1">
                <a:solidFill>
                  <a:srgbClr val="92D050"/>
                </a:solidFill>
              </a:rPr>
              <a:t>yhs</a:t>
            </a:r>
            <a:r>
              <a:rPr lang="en-GB" sz="1400" dirty="0">
                <a:solidFill>
                  <a:srgbClr val="92D050"/>
                </a:solidFill>
              </a:rPr>
              <a:t>/search;_</a:t>
            </a:r>
            <a:r>
              <a:rPr lang="en-GB" sz="1400" dirty="0" err="1">
                <a:solidFill>
                  <a:srgbClr val="92D050"/>
                </a:solidFill>
              </a:rPr>
              <a:t>ylt</a:t>
            </a:r>
            <a:r>
              <a:rPr lang="en-GB" sz="1400" dirty="0">
                <a:solidFill>
                  <a:srgbClr val="92D050"/>
                </a:solidFill>
              </a:rPr>
              <a:t>=AwrJ3s.UNvlbG0IAOqme3olQ;_ylu=X3oDMTBsZ29xY3ZzBHNlYwNzZWFyY2gEc2xrA2J1dHRvbg--;_</a:t>
            </a:r>
            <a:r>
              <a:rPr lang="en-GB" sz="1400" dirty="0" err="1">
                <a:solidFill>
                  <a:srgbClr val="92D050"/>
                </a:solidFill>
              </a:rPr>
              <a:t>ylc</a:t>
            </a:r>
            <a:r>
              <a:rPr lang="en-GB" sz="1400" dirty="0">
                <a:solidFill>
                  <a:srgbClr val="92D050"/>
                </a:solidFill>
              </a:rPr>
              <a:t>=X1MDMTM1MTIxMjcwMgRfcgMyBGFjdG4DY2xrBGJjawNmcHJhZmZkZHQzZ2ZxJTI2YiUzRDMlMjZzJTNENWgEY3NyY3B2aWQDejNlUDFURXdMakw4N1U5N1c5SEIuZ042TW1Fd01BQUFBQUJ4R2FFNwRmcgN5aHMtTGtyeS1TRjAxBGZyMgNzYS1ncARncHJpZANwSDhkTUJPMFM4MktRc2FZeUxYaUJBBG10ZXN0aWQDbnVsbARuX3N1Z2cDMTAEb3JpZ2luA3VrLmltYWdlcy5zZWFyY2gueWFob28uY29tBHBvcwMwBHBxc3RyAwRwcXN0cmwDBHFzdHJsAzI5BHF1ZXJ5A3NldmVuIGFyZWFzIG9mIGxlYXJuaW5nIFdBTEVTBHRfc3RtcAMxNTQzMDU5MTA5BHZ0ZXN0aWQDbnVsbA--?</a:t>
            </a:r>
            <a:r>
              <a:rPr lang="en-GB" sz="1400" dirty="0" err="1" smtClean="0">
                <a:solidFill>
                  <a:srgbClr val="92D050"/>
                </a:solidFill>
              </a:rPr>
              <a:t>gprid</a:t>
            </a:r>
            <a:r>
              <a:rPr lang="en-GB" sz="1400" dirty="0" smtClean="0">
                <a:solidFill>
                  <a:srgbClr val="92D050"/>
                </a:solidFill>
              </a:rPr>
              <a:t>=pH8dMBO0S82KQsaYyLXiBA&amp;pvid=z3eP1TEwLjL87U97W9HB.gN6MmEwMAAAAABxGaE7&amp;p=</a:t>
            </a:r>
            <a:r>
              <a:rPr lang="en-GB" sz="1400" dirty="0" err="1" smtClean="0">
                <a:solidFill>
                  <a:srgbClr val="92D050"/>
                </a:solidFill>
              </a:rPr>
              <a:t>seven+areas+of+learning+WALES&amp;fr</a:t>
            </a:r>
            <a:r>
              <a:rPr lang="en-GB" sz="1400" dirty="0" smtClean="0">
                <a:solidFill>
                  <a:srgbClr val="92D050"/>
                </a:solidFill>
              </a:rPr>
              <a:t>=yhs-Lkry-SF01&amp;fr2=</a:t>
            </a:r>
            <a:r>
              <a:rPr lang="en-GB" sz="1400" dirty="0" err="1" smtClean="0">
                <a:solidFill>
                  <a:srgbClr val="92D050"/>
                </a:solidFill>
              </a:rPr>
              <a:t>sb-top-uk.images.search.yahoo.com&amp;ei</a:t>
            </a:r>
            <a:r>
              <a:rPr lang="en-GB" sz="1400" dirty="0" smtClean="0">
                <a:solidFill>
                  <a:srgbClr val="92D050"/>
                </a:solidFill>
              </a:rPr>
              <a:t>=UTF-8&amp;n=60&amp;x=</a:t>
            </a:r>
            <a:r>
              <a:rPr lang="en-GB" sz="1400" dirty="0" err="1" smtClean="0">
                <a:solidFill>
                  <a:srgbClr val="92D050"/>
                </a:solidFill>
              </a:rPr>
              <a:t>wrt&amp;type</a:t>
            </a:r>
            <a:r>
              <a:rPr lang="en-GB" sz="1400" dirty="0" smtClean="0">
                <a:solidFill>
                  <a:srgbClr val="92D050"/>
                </a:solidFill>
              </a:rPr>
              <a:t>=ANYS_A09FG_set_bsf_H&amp;hsimp=yhs-SF01&amp;hspart=Lkry&amp;param1=ij7zzSxCeE_ZFQBL52KUQ7WaR0LBpmqEelLLfsTgjj5n1JN6tper26Vs1oR3uUIGECDCa84bQ5Zud5Qecnbel13UumT_j1UDLQeSs1N89Iy2LuDjIbUW748tNzSQ-BkF1plcr5QR7e376Rsvu-mAtz2IxBW4GG4HS6iEXcGEbF7kV-BIX7K8pQvz8_j5vFnPjJCJiXukTpUEp723O4pemxfYLg%2C%2C&amp;y=</a:t>
            </a:r>
            <a:r>
              <a:rPr lang="en-GB" sz="1400" dirty="0" err="1" smtClean="0">
                <a:solidFill>
                  <a:srgbClr val="92D050"/>
                </a:solidFill>
              </a:rPr>
              <a:t>Search#id</a:t>
            </a:r>
            <a:r>
              <a:rPr lang="en-GB" sz="1400" dirty="0" smtClean="0">
                <a:solidFill>
                  <a:srgbClr val="92D050"/>
                </a:solidFill>
              </a:rPr>
              <a:t>=0&amp;iurl=http%3A%2F%2F2.bp.blogspot.com%2F-7iu7M_q_BXI%2FUXaQmuUHaSI%2FAAAAAAAAACw%2FaLdX00u1QcY%2Fs1600%2Ffoundation%2Bphase.jpg&amp;action=click</a:t>
            </a:r>
          </a:p>
          <a:p>
            <a:endParaRPr lang="en-GB" sz="1400" dirty="0">
              <a:solidFill>
                <a:srgbClr val="92D050"/>
              </a:solidFill>
            </a:endParaRPr>
          </a:p>
          <a:p>
            <a:endParaRPr lang="en-GB" sz="1400" dirty="0" smtClean="0">
              <a:solidFill>
                <a:srgbClr val="92D050"/>
              </a:solidFill>
            </a:endParaRPr>
          </a:p>
          <a:p>
            <a:endParaRPr lang="en-GB" sz="1400" dirty="0">
              <a:solidFill>
                <a:srgbClr val="92D050"/>
              </a:solidFill>
            </a:endParaRPr>
          </a:p>
        </p:txBody>
      </p:sp>
    </p:spTree>
    <p:extLst>
      <p:ext uri="{BB962C8B-B14F-4D97-AF65-F5344CB8AC3E}">
        <p14:creationId xmlns:p14="http://schemas.microsoft.com/office/powerpoint/2010/main" val="71703860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1496</TotalTime>
  <Words>1538</Words>
  <Application>Microsoft Macintosh PowerPoint</Application>
  <PresentationFormat>Widescreen</PresentationFormat>
  <Paragraphs>262</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Calibri</vt:lpstr>
      <vt:lpstr>Mangal</vt:lpstr>
      <vt:lpstr>Times New Roman</vt:lpstr>
      <vt:lpstr>Trebuchet MS</vt:lpstr>
      <vt:lpstr>Wingdings 3</vt:lpstr>
      <vt:lpstr>Arial</vt:lpstr>
      <vt:lpstr>Facet</vt:lpstr>
      <vt:lpstr>Curriculum Studies: Principles and Innovation</vt:lpstr>
      <vt:lpstr>A comparison of the curriculum in New Zealand and Wales for the Early Years    </vt:lpstr>
      <vt:lpstr> </vt:lpstr>
      <vt:lpstr>PowerPoint Presentation</vt:lpstr>
      <vt:lpstr>PowerPoint Presentation</vt:lpstr>
      <vt:lpstr>PowerPoint Presentation</vt:lpstr>
      <vt:lpstr>Five aims (strands) for children woven into four principles    </vt:lpstr>
      <vt:lpstr>PowerPoint Presentation</vt:lpstr>
      <vt:lpstr>Similarities of the curriculum in New Zealand and Wales in Early Years Education  </vt:lpstr>
      <vt:lpstr>How do they compare ?</vt:lpstr>
      <vt:lpstr>               Benefits                                 Drawbacks</vt:lpstr>
      <vt:lpstr>Learning Objectives</vt:lpstr>
      <vt:lpstr>Reference 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 Principles and Innvovation</dc:title>
  <dc:creator>lisawilliams9440@gmail.com</dc:creator>
  <cp:lastModifiedBy>lisawilliams9440@gmail.com</cp:lastModifiedBy>
  <cp:revision>102</cp:revision>
  <dcterms:created xsi:type="dcterms:W3CDTF">2018-11-16T12:14:49Z</dcterms:created>
  <dcterms:modified xsi:type="dcterms:W3CDTF">2018-11-27T07:35:10Z</dcterms:modified>
</cp:coreProperties>
</file>