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2" r:id="rId3"/>
    <p:sldId id="264" r:id="rId4"/>
    <p:sldId id="258" r:id="rId5"/>
    <p:sldId id="259" r:id="rId6"/>
    <p:sldId id="260" r:id="rId7"/>
    <p:sldId id="266" r:id="rId8"/>
    <p:sldId id="265" r:id="rId9"/>
    <p:sldId id="261" r:id="rId10"/>
    <p:sldId id="263" r:id="rId11"/>
    <p:sldId id="267" r:id="rId12"/>
    <p:sldId id="268" r:id="rId13"/>
    <p:sldId id="269"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87" d="100"/>
          <a:sy n="87" d="100"/>
        </p:scale>
        <p:origin x="1524" y="96"/>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4128600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76179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603499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734E8A-24C5-479C-AB0A-99C0D1E36EF7}" type="datetimeFigureOut">
              <a:rPr lang="en-GB" smtClean="0"/>
              <a:t>18/02/2022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50066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734E8A-24C5-479C-AB0A-99C0D1E36EF7}" type="datetimeFigureOut">
              <a:rPr lang="en-GB" smtClean="0"/>
              <a:t>18/02/2022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637396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734E8A-24C5-479C-AB0A-99C0D1E36EF7}" type="datetimeFigureOut">
              <a:rPr lang="en-GB" smtClean="0"/>
              <a:t>18/02/2022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957052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734E8A-24C5-479C-AB0A-99C0D1E36EF7}" type="datetimeFigureOut">
              <a:rPr lang="en-GB" smtClean="0"/>
              <a:t>18/02/2022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829831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18/02/2022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503090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734E8A-24C5-479C-AB0A-99C0D1E36EF7}" type="datetimeFigureOut">
              <a:rPr lang="en-GB" smtClean="0"/>
              <a:t>18/02/2022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1290063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2564221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734E8A-24C5-479C-AB0A-99C0D1E36EF7}" type="datetimeFigureOut">
              <a:rPr lang="en-GB" smtClean="0"/>
              <a:t>18/02/2022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CC6E5E-D889-4383-B81C-28DDA28FECC8}" type="slidenum">
              <a:rPr lang="en-GB" smtClean="0"/>
              <a:t>‹#›</a:t>
            </a:fld>
            <a:endParaRPr lang="en-GB"/>
          </a:p>
        </p:txBody>
      </p:sp>
    </p:spTree>
    <p:extLst>
      <p:ext uri="{BB962C8B-B14F-4D97-AF65-F5344CB8AC3E}">
        <p14:creationId xmlns:p14="http://schemas.microsoft.com/office/powerpoint/2010/main" val="3805614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734E8A-24C5-479C-AB0A-99C0D1E36EF7}" type="datetimeFigureOut">
              <a:rPr lang="en-GB" smtClean="0"/>
              <a:t>18/02/2022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CC6E5E-D889-4383-B81C-28DDA28FECC8}" type="slidenum">
              <a:rPr lang="en-GB" smtClean="0"/>
              <a:t>‹#›</a:t>
            </a:fld>
            <a:endParaRPr lang="en-GB"/>
          </a:p>
        </p:txBody>
      </p:sp>
    </p:spTree>
    <p:extLst>
      <p:ext uri="{BB962C8B-B14F-4D97-AF65-F5344CB8AC3E}">
        <p14:creationId xmlns:p14="http://schemas.microsoft.com/office/powerpoint/2010/main" val="949819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www.storyboardthat.com/storyboards/-----------30614/air-pollution" TargetMode="External"/><Relationship Id="rId2" Type="http://schemas.openxmlformats.org/officeDocument/2006/relationships/hyperlink" Target="https://www.storyboardthat.com/storyboards/smartgirl777/dd-air-pollution-video-storyboard" TargetMode="External"/><Relationship Id="rId1" Type="http://schemas.openxmlformats.org/officeDocument/2006/relationships/slideLayout" Target="../slideLayouts/slideLayout7.xml"/><Relationship Id="rId6" Type="http://schemas.openxmlformats.org/officeDocument/2006/relationships/hyperlink" Target="https://www.ippr.org/files/2021-06/all-aboard-june21.pdf" TargetMode="External"/><Relationship Id="rId5" Type="http://schemas.openxmlformats.org/officeDocument/2006/relationships/hyperlink" Target="https://www.voice.wales/climate-activists-to-protest-carmageddon-in-cardiff-as-council-reopens-castle-st-to-all-traffic/" TargetMode="External"/><Relationship Id="rId4" Type="http://schemas.openxmlformats.org/officeDocument/2006/relationships/hyperlink" Target="https://wiserd.ac.uk/research/research-projects/experts-expertise-and-citizen-science-case-study-air-quality-monitorin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cdn.friendsoftheearth.uk/sites/default/files/downloads/FoE_Unmasked_Report_2017.pdf?origin=d-7" TargetMode="External"/><Relationship Id="rId2" Type="http://schemas.openxmlformats.org/officeDocument/2006/relationships/hyperlink" Target="https://healthyair.cymru/" TargetMode="External"/><Relationship Id="rId1" Type="http://schemas.openxmlformats.org/officeDocument/2006/relationships/slideLayout" Target="../slideLayouts/slideLayout7.xml"/><Relationship Id="rId5" Type="http://schemas.openxmlformats.org/officeDocument/2006/relationships/hyperlink" Target="https://www.geraintdavies.org.uk/stories/2019/06/13/the-government-must-clean-up-the-poison-in-our-air/" TargetMode="External"/><Relationship Id="rId4" Type="http://schemas.openxmlformats.org/officeDocument/2006/relationships/hyperlink" Target="https://www.bbc.co.uk/news/uk-wales-48183677"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nationalfloodforum.org.uk/" TargetMode="External"/><Relationship Id="rId2" Type="http://schemas.openxmlformats.org/officeDocument/2006/relationships/hyperlink" Target="https://www.bbc.co.uk/news/uk-wales-59690009" TargetMode="External"/><Relationship Id="rId1" Type="http://schemas.openxmlformats.org/officeDocument/2006/relationships/slideLayout" Target="../slideLayouts/slideLayout7.xml"/><Relationship Id="rId5" Type="http://schemas.openxmlformats.org/officeDocument/2006/relationships/hyperlink" Target="https://www.rs21.org.uk/2014/02/13/the-floods-what-can-activists-do/" TargetMode="External"/><Relationship Id="rId4" Type="http://schemas.openxmlformats.org/officeDocument/2006/relationships/hyperlink" Target="https://www.facebook.com/groups/645659676179385/"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foe.cymru/flooding-wales-getting-worse" TargetMode="External"/><Relationship Id="rId2" Type="http://schemas.openxmlformats.org/officeDocument/2006/relationships/hyperlink" Target="https://advocatesforyouth.org/wp-content/uploads/2019/04/Youth-Activist-Toolkit.pdf" TargetMode="External"/><Relationship Id="rId1" Type="http://schemas.openxmlformats.org/officeDocument/2006/relationships/slideLayout" Target="../slideLayouts/slideLayout7.xml"/><Relationship Id="rId4" Type="http://schemas.openxmlformats.org/officeDocument/2006/relationships/hyperlink" Target="https://www.walesonline.co.uk/news/wales-news/neath-hunger-strike-xr-london-21478966"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ield-studies-council.org/resources/16-18-geography/water-and-carbon/flooding/method/#exp" TargetMode="External"/><Relationship Id="rId2" Type="http://schemas.openxmlformats.org/officeDocument/2006/relationships/hyperlink" Target="https://www.field-studies-council.org/resources/16-18-geography/water-and-carbon/flooding/method/#risk" TargetMode="External"/><Relationship Id="rId1" Type="http://schemas.openxmlformats.org/officeDocument/2006/relationships/slideLayout" Target="../slideLayouts/slideLayout7.xml"/><Relationship Id="rId6" Type="http://schemas.openxmlformats.org/officeDocument/2006/relationships/hyperlink" Target="https://www.field-studies-council.org/resources/16-18-geography/water-and-carbon/flooding/method/" TargetMode="External"/><Relationship Id="rId5" Type="http://schemas.openxmlformats.org/officeDocument/2006/relationships/hyperlink" Target="https://www.field-studies-council.org/resources/16-18-geography/water-and-carbon/flooding/method/#histories" TargetMode="External"/><Relationship Id="rId4" Type="http://schemas.openxmlformats.org/officeDocument/2006/relationships/hyperlink" Target="https://www.field-studies-council.org/resources/16-18-geography/water-and-carbon/flooding/method/#interview"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channel/UC8XLubOua8P9B1hT0Qb5Tbg" TargetMode="External"/><Relationship Id="rId2" Type="http://schemas.openxmlformats.org/officeDocument/2006/relationships/hyperlink" Target="https://www.youtube.com/watch?v=qLxurJIpDwQ" TargetMode="External"/><Relationship Id="rId1" Type="http://schemas.openxmlformats.org/officeDocument/2006/relationships/slideLayout" Target="../slideLayouts/slideLayout7.xml"/><Relationship Id="rId5" Type="http://schemas.openxmlformats.org/officeDocument/2006/relationships/image" Target="../media/image1.jpeg"/><Relationship Id="rId4" Type="http://schemas.openxmlformats.org/officeDocument/2006/relationships/hyperlink" Target="https://www.youtube.com/watch?v=9uA3P2o6pw4"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uturegenerations.wales/news/well-become-isolated-warns-flood-hit-welsh-community-as-new-report-urges-decision-makers-to-protect-those-least-responsible-for-climate-change/" TargetMode="External"/><Relationship Id="rId2" Type="http://schemas.openxmlformats.org/officeDocument/2006/relationships/hyperlink" Target="https://www.youtube.com/watch?v=PvJuocemHS4" TargetMode="External"/><Relationship Id="rId1" Type="http://schemas.openxmlformats.org/officeDocument/2006/relationships/slideLayout" Target="../slideLayouts/slideLayout7.xml"/><Relationship Id="rId5" Type="http://schemas.openxmlformats.org/officeDocument/2006/relationships/hyperlink" Target="https://nerc.ukri.org/planetearth/stories/1908/" TargetMode="External"/><Relationship Id="rId4" Type="http://schemas.openxmlformats.org/officeDocument/2006/relationships/hyperlink" Target="https://www.wildlifetrusts.org/news/attenborough-climate-change-fil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sciencedirect.com/science/article/pii/S2212420920314825" TargetMode="External"/><Relationship Id="rId2" Type="http://schemas.openxmlformats.org/officeDocument/2006/relationships/hyperlink" Target="https://www.jstor.org/stable/pdf/41332167.pdf?refreqid=excelsior%3A1862884d7b40ca13973d5a959d8ceac5&amp;ab_segments=&amp;origin=" TargetMode="External"/><Relationship Id="rId1" Type="http://schemas.openxmlformats.org/officeDocument/2006/relationships/slideLayout" Target="../slideLayouts/slideLayout7.xml"/><Relationship Id="rId4" Type="http://schemas.openxmlformats.org/officeDocument/2006/relationships/hyperlink" Target="https://ore.exeter.ac.uk/repository/bitstream/handle/10871/37649/Butler-SSM-2018.pdf?sequence=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7C7115-1F9C-4219-A007-3E4ADB3AA02F}"/>
              </a:ext>
            </a:extLst>
          </p:cNvPr>
          <p:cNvSpPr txBox="1"/>
          <p:nvPr/>
        </p:nvSpPr>
        <p:spPr>
          <a:xfrm>
            <a:off x="694063" y="760164"/>
            <a:ext cx="7315200" cy="3416320"/>
          </a:xfrm>
          <a:prstGeom prst="rect">
            <a:avLst/>
          </a:prstGeom>
          <a:noFill/>
        </p:spPr>
        <p:txBody>
          <a:bodyPr wrap="square" rtlCol="0">
            <a:spAutoFit/>
          </a:bodyPr>
          <a:lstStyle/>
          <a:p>
            <a:pPr algn="ctr"/>
            <a:r>
              <a:rPr lang="en-GB" sz="5400" b="1" dirty="0">
                <a:effectLst/>
                <a:latin typeface="Arial" panose="020B0604020202020204" pitchFamily="34" charset="0"/>
                <a:ea typeface="Calibri" panose="020F0502020204030204" pitchFamily="34" charset="0"/>
                <a:cs typeface="Times New Roman" panose="02020603050405020304" pitchFamily="18" charset="0"/>
              </a:rPr>
              <a:t>Video Log Assessment</a:t>
            </a:r>
          </a:p>
          <a:p>
            <a:pPr algn="ctr"/>
            <a:endParaRPr lang="en-GB" sz="5400" b="1" dirty="0">
              <a:latin typeface="Arial" panose="020B0604020202020204" pitchFamily="34" charset="0"/>
              <a:ea typeface="Calibri" panose="020F0502020204030204" pitchFamily="34" charset="0"/>
              <a:cs typeface="Times New Roman" panose="02020603050405020304" pitchFamily="18" charset="0"/>
            </a:endParaRPr>
          </a:p>
          <a:p>
            <a:pPr algn="ctr"/>
            <a:r>
              <a:rPr lang="en-GB" sz="5400" b="1" dirty="0">
                <a:effectLst/>
                <a:latin typeface="Arial" panose="020B0604020202020204" pitchFamily="34" charset="0"/>
                <a:ea typeface="Calibri" panose="020F0502020204030204" pitchFamily="34" charset="0"/>
                <a:cs typeface="Times New Roman" panose="02020603050405020304" pitchFamily="18" charset="0"/>
              </a:rPr>
              <a:t> Making a Start </a:t>
            </a:r>
            <a:endParaRPr lang="en-GB" sz="5400" dirty="0"/>
          </a:p>
        </p:txBody>
      </p:sp>
    </p:spTree>
    <p:extLst>
      <p:ext uri="{BB962C8B-B14F-4D97-AF65-F5344CB8AC3E}">
        <p14:creationId xmlns:p14="http://schemas.microsoft.com/office/powerpoint/2010/main" val="352287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59E895-B5DB-4FCC-AD4F-B0A297EA8ED8}"/>
              </a:ext>
            </a:extLst>
          </p:cNvPr>
          <p:cNvSpPr txBox="1"/>
          <p:nvPr/>
        </p:nvSpPr>
        <p:spPr>
          <a:xfrm>
            <a:off x="187287" y="264403"/>
            <a:ext cx="8813494" cy="6186309"/>
          </a:xfrm>
          <a:prstGeom prst="rect">
            <a:avLst/>
          </a:prstGeom>
          <a:noFill/>
        </p:spPr>
        <p:txBody>
          <a:bodyPr wrap="square" rtlCol="0">
            <a:spAutoFit/>
          </a:bodyPr>
          <a:lstStyle/>
          <a:p>
            <a:pPr algn="ctr"/>
            <a:r>
              <a:rPr lang="en-GB" sz="3600" b="1" dirty="0"/>
              <a:t>Today’s Session:</a:t>
            </a:r>
          </a:p>
          <a:p>
            <a:pPr algn="ctr"/>
            <a:endParaRPr lang="en-GB" sz="3600" b="1" dirty="0"/>
          </a:p>
          <a:p>
            <a:pPr marL="571500" indent="-571500">
              <a:buFont typeface="Arial" panose="020B0604020202020204" pitchFamily="34" charset="0"/>
              <a:buChar char="•"/>
            </a:pPr>
            <a:r>
              <a:rPr lang="en-GB" sz="3600" b="1" dirty="0"/>
              <a:t>Start thinking about possible topics </a:t>
            </a:r>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Brainstorming of possible topics and issues </a:t>
            </a:r>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Finding sources for ideas and information for possible topics </a:t>
            </a:r>
          </a:p>
          <a:p>
            <a:pPr marL="571500" indent="-571500">
              <a:buFont typeface="Arial" panose="020B0604020202020204" pitchFamily="34" charset="0"/>
              <a:buChar char="•"/>
            </a:pPr>
            <a:endParaRPr lang="en-GB" sz="3600" b="1" dirty="0"/>
          </a:p>
          <a:p>
            <a:pPr marL="571500" indent="-571500">
              <a:buFont typeface="Arial" panose="020B0604020202020204" pitchFamily="34" charset="0"/>
              <a:buChar char="•"/>
            </a:pPr>
            <a:r>
              <a:rPr lang="en-GB" sz="3600" b="1" dirty="0"/>
              <a:t>Early stages of forming storyboards? </a:t>
            </a:r>
          </a:p>
        </p:txBody>
      </p:sp>
    </p:spTree>
    <p:extLst>
      <p:ext uri="{BB962C8B-B14F-4D97-AF65-F5344CB8AC3E}">
        <p14:creationId xmlns:p14="http://schemas.microsoft.com/office/powerpoint/2010/main" val="33677897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59E895-B5DB-4FCC-AD4F-B0A297EA8ED8}"/>
              </a:ext>
            </a:extLst>
          </p:cNvPr>
          <p:cNvSpPr txBox="1"/>
          <p:nvPr/>
        </p:nvSpPr>
        <p:spPr>
          <a:xfrm>
            <a:off x="187287" y="209318"/>
            <a:ext cx="8813494" cy="4893647"/>
          </a:xfrm>
          <a:prstGeom prst="rect">
            <a:avLst/>
          </a:prstGeom>
          <a:noFill/>
        </p:spPr>
        <p:txBody>
          <a:bodyPr wrap="square" rtlCol="0">
            <a:spAutoFit/>
          </a:bodyPr>
          <a:lstStyle/>
          <a:p>
            <a:pPr algn="ctr"/>
            <a:r>
              <a:rPr lang="en-GB" sz="3200" b="1" dirty="0"/>
              <a:t>Early stages of forming storyboards</a:t>
            </a:r>
          </a:p>
          <a:p>
            <a:pPr marL="571500" indent="-571500">
              <a:buFont typeface="Arial" panose="020B0604020202020204" pitchFamily="34" charset="0"/>
              <a:buChar char="•"/>
            </a:pPr>
            <a:endParaRPr lang="en-GB" sz="2800" b="1" dirty="0"/>
          </a:p>
          <a:p>
            <a:pPr marL="571500" indent="-571500">
              <a:buFont typeface="Arial" panose="020B0604020202020204" pitchFamily="34" charset="0"/>
              <a:buChar char="•"/>
            </a:pPr>
            <a:r>
              <a:rPr lang="en-GB" sz="2800" b="1" dirty="0"/>
              <a:t>Play with the software – e.g. Canva (find one you like)</a:t>
            </a:r>
          </a:p>
          <a:p>
            <a:pPr marL="571500" indent="-571500">
              <a:buFont typeface="Arial" panose="020B0604020202020204" pitchFamily="34" charset="0"/>
              <a:buChar char="•"/>
            </a:pPr>
            <a:endParaRPr lang="en-GB" sz="2800" b="1" dirty="0"/>
          </a:p>
          <a:p>
            <a:pPr marL="571500" indent="-571500">
              <a:buFont typeface="Arial" panose="020B0604020202020204" pitchFamily="34" charset="0"/>
              <a:buChar char="•"/>
            </a:pPr>
            <a:r>
              <a:rPr lang="en-GB" sz="2800" b="1" dirty="0"/>
              <a:t>For practice - You could try doing a very rough version of a storyboard for an existing story (examples to follow) </a:t>
            </a:r>
          </a:p>
          <a:p>
            <a:endParaRPr lang="en-GB" sz="2800" b="1" dirty="0"/>
          </a:p>
          <a:p>
            <a:pPr marL="571500" indent="-571500">
              <a:buFont typeface="Arial" panose="020B0604020202020204" pitchFamily="34" charset="0"/>
              <a:buChar char="•"/>
            </a:pPr>
            <a:r>
              <a:rPr lang="en-GB" sz="2800" b="1" dirty="0"/>
              <a:t>Or trial a very </a:t>
            </a:r>
            <a:r>
              <a:rPr lang="en-GB" sz="2800" b="1" dirty="0" err="1"/>
              <a:t>very</a:t>
            </a:r>
            <a:r>
              <a:rPr lang="en-GB" sz="2800" b="1" dirty="0"/>
              <a:t> rough sketch of a few of the story boards for your  chosen topic e.g. the Introduction; the key issues   </a:t>
            </a:r>
          </a:p>
        </p:txBody>
      </p:sp>
    </p:spTree>
    <p:extLst>
      <p:ext uri="{BB962C8B-B14F-4D97-AF65-F5344CB8AC3E}">
        <p14:creationId xmlns:p14="http://schemas.microsoft.com/office/powerpoint/2010/main" val="1548053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DA852A-1D65-4BC6-9B26-724223E1A6B2}"/>
              </a:ext>
            </a:extLst>
          </p:cNvPr>
          <p:cNvSpPr txBox="1"/>
          <p:nvPr/>
        </p:nvSpPr>
        <p:spPr>
          <a:xfrm>
            <a:off x="308472" y="616945"/>
            <a:ext cx="8560106" cy="5147691"/>
          </a:xfrm>
          <a:prstGeom prst="rect">
            <a:avLst/>
          </a:prstGeom>
          <a:noFill/>
        </p:spPr>
        <p:txBody>
          <a:bodyPr wrap="square" rtlCol="0">
            <a:spAutoFit/>
          </a:bodyPr>
          <a:lstStyle/>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Work primarily on creating a Storyboard for your video log (video length 2 mins max). Storyboard to consist of a series of images (suggested 8 -12) that show the key part so of the video with some supportive explanatory words each image.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500 words to support your storyboard in total to include: 1. A short paragraph stating why it is an important issue and key sources used to research it and create the storyboard 2. The words below the images 3. How you would disseminate / share the video more widely </a:t>
            </a:r>
            <a:endParaRPr lang="en-GB" sz="1800" dirty="0">
              <a:solidFill>
                <a:schemeClr val="bg1">
                  <a:lumMod val="6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This would then be submitted via </a:t>
            </a:r>
            <a:r>
              <a:rPr lang="en-GB" sz="1800" b="1" dirty="0" err="1">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TurnitIn</a:t>
            </a: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 for individually assessing academic quality of the work </a:t>
            </a:r>
            <a:endParaRPr lang="en-GB" sz="1800" dirty="0">
              <a:solidFill>
                <a:schemeClr val="bg1">
                  <a:lumMod val="65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b="1" dirty="0">
                <a:latin typeface="Arial" panose="020B0604020202020204" pitchFamily="34" charset="0"/>
                <a:ea typeface="Calibri" panose="020F0502020204030204" pitchFamily="34" charset="0"/>
                <a:cs typeface="Times New Roman" panose="02020603050405020304" pitchFamily="18" charset="0"/>
              </a:rPr>
              <a:t>Work ideally in pairs (3 max) – group / paired work is to help the creative process through discussion and generating ideas </a:t>
            </a:r>
          </a:p>
          <a:p>
            <a:endParaRPr lang="en-GB" b="1" dirty="0">
              <a:latin typeface="Arial" panose="020B0604020202020204" pitchFamily="34" charset="0"/>
              <a:ea typeface="Calibri" panose="020F0502020204030204" pitchFamily="34" charset="0"/>
              <a:cs typeface="Times New Roman" panose="02020603050405020304" pitchFamily="18" charset="0"/>
            </a:endParaRPr>
          </a:p>
          <a:p>
            <a:r>
              <a:rPr lang="en-GB" b="1" dirty="0">
                <a:latin typeface="Arial" panose="020B0604020202020204" pitchFamily="34" charset="0"/>
                <a:ea typeface="Calibri" panose="020F0502020204030204" pitchFamily="34" charset="0"/>
                <a:cs typeface="Times New Roman" panose="02020603050405020304" pitchFamily="18" charset="0"/>
              </a:rPr>
              <a:t>TODAY FOCUS ON IDEAS; POSSIBLE IMAGES; SOURCES OF INFORMATION  </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046558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5CF000-C28D-48E4-8C04-D56F57233A5C}"/>
              </a:ext>
            </a:extLst>
          </p:cNvPr>
          <p:cNvSpPr txBox="1"/>
          <p:nvPr/>
        </p:nvSpPr>
        <p:spPr>
          <a:xfrm>
            <a:off x="253388" y="154232"/>
            <a:ext cx="8681291" cy="6734088"/>
          </a:xfrm>
          <a:prstGeom prst="rect">
            <a:avLst/>
          </a:prstGeom>
          <a:noFill/>
        </p:spPr>
        <p:txBody>
          <a:bodyPr wrap="square" rtlCol="0">
            <a:spAutoFit/>
          </a:bodyPr>
          <a:lstStyle/>
          <a:p>
            <a:pPr algn="ct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r>
              <a:rPr lang="en-GB" sz="2400" b="1" dirty="0">
                <a:effectLst/>
                <a:latin typeface="Arial" panose="020B0604020202020204" pitchFamily="34" charset="0"/>
                <a:ea typeface="Calibri" panose="020F0502020204030204" pitchFamily="34" charset="0"/>
                <a:cs typeface="Times New Roman" panose="02020603050405020304" pitchFamily="18" charset="0"/>
              </a:rPr>
              <a:t>The presentation about the video log should include:</a:t>
            </a: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Brief introduction to the issue, and why it’s important</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Explanation of how the storyboard for your video log explores the issue</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Outline of the sources used to create the storyboard for your video log</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Outline of the processes used to create the video log storyboard</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marL="342900" marR="457200" lvl="0" indent="-342900">
              <a:spcAft>
                <a:spcPts val="0"/>
              </a:spcAft>
              <a:buFont typeface="Symbol" panose="05050102010706020507" pitchFamily="18" charset="2"/>
              <a:buChar char=""/>
            </a:pPr>
            <a:r>
              <a:rPr lang="en-GB" sz="1800" b="1" dirty="0">
                <a:solidFill>
                  <a:schemeClr val="bg1">
                    <a:lumMod val="50000"/>
                  </a:schemeClr>
                </a:solidFill>
                <a:effectLst/>
                <a:latin typeface="Arial" panose="020B0604020202020204" pitchFamily="34" charset="0"/>
                <a:ea typeface="Times New Roman" panose="02020603050405020304" pitchFamily="18" charset="0"/>
              </a:rPr>
              <a:t>Demonstration of possible supporting materials to show how you would disseminate the video log to a wider audience (e.g., if you intended to make or post on a website, describe it; if you intended to make social media accounts, give details of what these would be; etc)</a:t>
            </a:r>
            <a:endParaRPr lang="en-GB" sz="1800" dirty="0">
              <a:solidFill>
                <a:schemeClr val="bg1">
                  <a:lumMod val="50000"/>
                </a:schemeClr>
              </a:solidFill>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solidFill>
                  <a:schemeClr val="bg1">
                    <a:lumMod val="65000"/>
                  </a:schemeClr>
                </a:solidFill>
                <a:effectLst/>
                <a:latin typeface="Arial" panose="020B0604020202020204" pitchFamily="34" charset="0"/>
                <a:ea typeface="Calibri" panose="020F0502020204030204" pitchFamily="34" charset="0"/>
                <a:cs typeface="Times New Roman" panose="02020603050405020304" pitchFamily="18" charset="0"/>
              </a:rPr>
              <a:t>You CAN if you WANT also make the actual video log to show at the start of your presentation </a:t>
            </a:r>
            <a:r>
              <a:rPr lang="en-GB" sz="1800" b="1" dirty="0">
                <a:effectLst/>
                <a:latin typeface="Arial" panose="020B0604020202020204" pitchFamily="34" charset="0"/>
                <a:ea typeface="Calibri" panose="020F0502020204030204" pitchFamily="34" charset="0"/>
                <a:cs typeface="Times New Roman" panose="02020603050405020304" pitchFamily="18" charset="0"/>
              </a:rPr>
              <a:t>– the marking is based on the creation of the storyboard and its supporting explanatory text  - so this is an opportunity to practice / enhance your creative media skills if you want (there are no extra </a:t>
            </a:r>
            <a:r>
              <a:rPr lang="en-GB" sz="1800" b="1" dirty="0" err="1">
                <a:effectLst/>
                <a:latin typeface="Arial" panose="020B0604020202020204" pitchFamily="34" charset="0"/>
                <a:ea typeface="Calibri" panose="020F0502020204030204" pitchFamily="34" charset="0"/>
                <a:cs typeface="Times New Roman" panose="02020603050405020304" pitchFamily="18" charset="0"/>
              </a:rPr>
              <a:t>marKs</a:t>
            </a:r>
            <a:r>
              <a:rPr lang="en-GB" sz="1800" b="1" dirty="0">
                <a:effectLst/>
                <a:latin typeface="Arial" panose="020B0604020202020204" pitchFamily="34" charset="0"/>
                <a:ea typeface="Calibri" panose="020F0502020204030204" pitchFamily="34" charset="0"/>
                <a:cs typeface="Times New Roman" panose="02020603050405020304" pitchFamily="18" charset="0"/>
              </a:rPr>
              <a:t> for making the video and no penalty if you don’t) </a:t>
            </a:r>
          </a:p>
          <a:p>
            <a:pPr>
              <a:lnSpc>
                <a:spcPct val="107000"/>
              </a:lnSpc>
              <a:spcAft>
                <a:spcPts val="800"/>
              </a:spcAft>
            </a:pPr>
            <a:r>
              <a:rPr lang="en-GB" b="1" dirty="0">
                <a:solidFill>
                  <a:srgbClr val="FF0000"/>
                </a:solidFill>
                <a:latin typeface="Arial" panose="020B0604020202020204" pitchFamily="34" charset="0"/>
                <a:ea typeface="Calibri" panose="020F0502020204030204" pitchFamily="34" charset="0"/>
                <a:cs typeface="Times New Roman" panose="02020603050405020304" pitchFamily="18" charset="0"/>
              </a:rPr>
              <a:t>KEEP NOTES OF THE PROCESS – WHAT HAPPENED EACH TIME YOU WORKED ON IT INDIVIDUALLY OR IN PAIRS / THREES IN RELATION TO CREATING IT </a:t>
            </a:r>
          </a:p>
          <a:p>
            <a:pPr>
              <a:lnSpc>
                <a:spcPct val="107000"/>
              </a:lnSpc>
              <a:spcAft>
                <a:spcPts val="800"/>
              </a:spcAft>
            </a:pPr>
            <a:r>
              <a:rPr lang="en-GB" sz="1800" b="1" dirty="0">
                <a:solidFill>
                  <a:schemeClr val="bg1">
                    <a:lumMod val="50000"/>
                  </a:schemeClr>
                </a:solidFill>
                <a:effectLst/>
                <a:latin typeface="Arial" panose="020B0604020202020204" pitchFamily="34" charset="0"/>
                <a:ea typeface="Calibri" panose="020F0502020204030204" pitchFamily="34" charset="0"/>
                <a:cs typeface="Times New Roman" panose="02020603050405020304" pitchFamily="18" charset="0"/>
              </a:rPr>
              <a:t>Submission date 25</a:t>
            </a:r>
            <a:r>
              <a:rPr lang="en-GB" sz="1800" b="1" baseline="30000" dirty="0">
                <a:solidFill>
                  <a:schemeClr val="bg1">
                    <a:lumMod val="50000"/>
                  </a:schemeClr>
                </a:solidFill>
                <a:effectLst/>
                <a:latin typeface="Arial" panose="020B0604020202020204" pitchFamily="34" charset="0"/>
                <a:ea typeface="Calibri" panose="020F0502020204030204" pitchFamily="34" charset="0"/>
                <a:cs typeface="Times New Roman" panose="02020603050405020304" pitchFamily="18" charset="0"/>
              </a:rPr>
              <a:t>th</a:t>
            </a:r>
            <a:r>
              <a:rPr lang="en-GB" sz="1800" b="1" dirty="0">
                <a:solidFill>
                  <a:schemeClr val="bg1">
                    <a:lumMod val="50000"/>
                  </a:schemeClr>
                </a:solidFill>
                <a:effectLst/>
                <a:latin typeface="Arial" panose="020B0604020202020204" pitchFamily="34" charset="0"/>
                <a:ea typeface="Calibri" panose="020F0502020204030204" pitchFamily="34" charset="0"/>
                <a:cs typeface="Times New Roman" panose="02020603050405020304" pitchFamily="18" charset="0"/>
              </a:rPr>
              <a:t> April </a:t>
            </a:r>
            <a:endParaRPr lang="en-GB" sz="1800" dirty="0">
              <a:solidFill>
                <a:schemeClr val="bg1">
                  <a:lumMod val="50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73801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986388"/>
          </a:xfrm>
          <a:prstGeom prst="rect">
            <a:avLst/>
          </a:prstGeom>
          <a:noFill/>
        </p:spPr>
        <p:txBody>
          <a:bodyPr wrap="square" rtlCol="0">
            <a:spAutoFit/>
          </a:bodyPr>
          <a:lstStyle/>
          <a:p>
            <a:pPr algn="ctr"/>
            <a:r>
              <a:rPr lang="en-GB" sz="3200" b="1" dirty="0"/>
              <a:t>Storyboard Possible Topics So Far:</a:t>
            </a:r>
          </a:p>
          <a:p>
            <a:r>
              <a:rPr lang="en-GB" sz="2400" b="1" u="sng" dirty="0"/>
              <a:t>Air Pollution </a:t>
            </a:r>
            <a:r>
              <a:rPr lang="en-GB" sz="3200" b="1" u="sng" dirty="0"/>
              <a:t> </a:t>
            </a:r>
          </a:p>
          <a:p>
            <a:r>
              <a:rPr lang="en-GB" dirty="0">
                <a:hlinkClick r:id="rId2"/>
              </a:rPr>
              <a:t>air pollution video storyboard</a:t>
            </a:r>
            <a:endParaRPr lang="en-GB" dirty="0"/>
          </a:p>
          <a:p>
            <a:r>
              <a:rPr lang="en-GB" dirty="0">
                <a:hlinkClick r:id="rId3"/>
              </a:rPr>
              <a:t>Air Pollution</a:t>
            </a:r>
            <a:endParaRPr lang="en-GB" dirty="0"/>
          </a:p>
          <a:p>
            <a:endParaRPr lang="en-GB" dirty="0"/>
          </a:p>
          <a:p>
            <a:pPr>
              <a:lnSpc>
                <a:spcPct val="107000"/>
              </a:lnSpc>
              <a:spcAft>
                <a:spcPts val="800"/>
              </a:spcAft>
            </a:pPr>
            <a:r>
              <a:rPr lang="en-GB" dirty="0"/>
              <a:t> </a:t>
            </a:r>
            <a:r>
              <a:rPr lang="en-GB" sz="1600" dirty="0">
                <a:effectLst/>
                <a:latin typeface="Calibri" panose="020F0502020204030204" pitchFamily="34" charset="0"/>
                <a:ea typeface="Calibri" panose="020F0502020204030204" pitchFamily="34" charset="0"/>
                <a:cs typeface="Times New Roman" panose="02020603050405020304" pitchFamily="18" charset="0"/>
              </a:rPr>
              <a:t>WISERD </a:t>
            </a:r>
            <a:r>
              <a:rPr lang="en-GB" sz="1600" b="1" dirty="0">
                <a:solidFill>
                  <a:srgbClr val="666666"/>
                </a:solidFill>
                <a:effectLst/>
                <a:latin typeface="Arial" panose="020B0604020202020204" pitchFamily="34" charset="0"/>
                <a:ea typeface="Calibri" panose="020F0502020204030204" pitchFamily="34" charset="0"/>
                <a:cs typeface="Times New Roman" panose="02020603050405020304" pitchFamily="18" charset="0"/>
              </a:rPr>
              <a:t>Wales Institute of Social and Economic Research and Data</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Experts, expertise and citizen science: a case study of air quality monitoring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https://wiserd.ac.uk/research/research-projects/experts-expertise-and-citizen-science-case-study-air-quality-monitoring</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Climate Activists To Protest ‘</a:t>
            </a:r>
            <a:r>
              <a:rPr lang="en-GB" sz="1600" dirty="0" err="1">
                <a:effectLst/>
                <a:latin typeface="Calibri" panose="020F0502020204030204" pitchFamily="34" charset="0"/>
                <a:ea typeface="Calibri" panose="020F0502020204030204" pitchFamily="34" charset="0"/>
                <a:cs typeface="Times New Roman" panose="02020603050405020304" pitchFamily="18" charset="0"/>
              </a:rPr>
              <a:t>Carmageddon</a:t>
            </a:r>
            <a:r>
              <a:rPr lang="en-GB" sz="1600" dirty="0">
                <a:effectLst/>
                <a:latin typeface="Calibri" panose="020F0502020204030204" pitchFamily="34" charset="0"/>
                <a:ea typeface="Calibri" panose="020F0502020204030204" pitchFamily="34" charset="0"/>
                <a:cs typeface="Times New Roman" panose="02020603050405020304" pitchFamily="18" charset="0"/>
              </a:rPr>
              <a:t>’ In Cardiff – As Council Reopens Castle St To All Traffic June 2021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https://www.voice.wales/climate-activists-to-protest-carmageddon-in-cardiff-as-council-reopens-castle-st-to-all-traffic/</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Think Tank needed in Wales!? IPPR ALL ABOARD A PLAN FOR FAIRLY DECARBONISING HOW PEOPLE TRAVEL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https://www.ippr.org/files/2021-06/all-aboard-june21.pdf</a:t>
            </a:r>
            <a:r>
              <a:rPr lang="en-GB" sz="1600" dirty="0">
                <a:effectLst/>
                <a:latin typeface="Calibri" panose="020F0502020204030204" pitchFamily="34" charset="0"/>
                <a:ea typeface="Calibri" panose="020F0502020204030204" pitchFamily="34" charset="0"/>
                <a:cs typeface="Times New Roman" panose="02020603050405020304" pitchFamily="18" charset="0"/>
              </a:rPr>
              <a:t> IPPR, the Institute for Public Policy Research, is the UK’s leading progressive think tank. We are an independent charitable organisation with our main offices in London. IPPR North, IPPR’s dedicated think tank for the North of England, operates out of offices in Manchester and Newcastle, and IPPR Scotland, our dedicated think tank for Scotland, is based in Edinburgh</a:t>
            </a: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54660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9" end="9"/>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329285"/>
          </a:xfrm>
          <a:prstGeom prst="rect">
            <a:avLst/>
          </a:prstGeom>
          <a:noFill/>
        </p:spPr>
        <p:txBody>
          <a:bodyPr wrap="square" rtlCol="0">
            <a:spAutoFit/>
          </a:bodyPr>
          <a:lstStyle/>
          <a:p>
            <a:pPr algn="ctr"/>
            <a:r>
              <a:rPr lang="en-GB" sz="1600" b="1" dirty="0"/>
              <a:t>Storyboard Possible Topics So Far:</a:t>
            </a:r>
          </a:p>
          <a:p>
            <a:r>
              <a:rPr lang="en-GB" sz="1600" b="1" u="sng" dirty="0"/>
              <a:t>Air Pollution  </a:t>
            </a:r>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HEALTHY AIR CYMRU Air pollution in Wales harms our health and causes thousands of premature deaths every year. The air we breathe on the way to work, school and in our communities across Wales has illegal levels of pollution and we are calling on the Welsh Government to take urgent action on air pollution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https://healthyair.cymru/</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Friends of the Earth: Unmasked: the true story of the air you’re breathing </a:t>
            </a:r>
            <a:r>
              <a:rPr lang="en-GB" sz="16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https://cdn.friendsoftheearth.uk/sites/default/files/downloads/FoE_Unmasked_Report_2017.pdf?origin=d-7</a:t>
            </a: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fontAlgn="base">
              <a:lnSpc>
                <a:spcPct val="107000"/>
              </a:lnSpc>
              <a:spcAft>
                <a:spcPts val="800"/>
              </a:spcAft>
            </a:pP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Waste incinerator rejected after Extinction Rebellion protest  2019 </a:t>
            </a:r>
            <a:r>
              <a:rPr lang="en-GB" sz="1600" u="sng" kern="1800" dirty="0">
                <a:solidFill>
                  <a:srgbClr val="000000"/>
                </a:solidFill>
                <a:effectLst/>
                <a:latin typeface="Helvetica" panose="020B0604020202020204" pitchFamily="34" charset="0"/>
                <a:ea typeface="Times New Roman" panose="02020603050405020304" pitchFamily="18" charset="0"/>
                <a:cs typeface="Times New Roman" panose="02020603050405020304" pitchFamily="18" charset="0"/>
                <a:hlinkClick r:id="rId4"/>
              </a:rPr>
              <a:t>https://www.bbc.co.uk/news/uk-wales-48183677</a:t>
            </a: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Geraint Davies </a:t>
            </a:r>
            <a:r>
              <a:rPr lang="en-GB" sz="1600" dirty="0">
                <a:solidFill>
                  <a:srgbClr val="4D5156"/>
                </a:solidFill>
                <a:effectLst/>
                <a:latin typeface="Arial" panose="020B0604020202020204" pitchFamily="34" charset="0"/>
                <a:ea typeface="Calibri" panose="020F0502020204030204" pitchFamily="34" charset="0"/>
                <a:cs typeface="Times New Roman" panose="02020603050405020304" pitchFamily="18" charset="0"/>
              </a:rPr>
              <a:t>politician who is the Labour Co-op Member of Parliament for Swansea West.</a:t>
            </a: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Clean air Act The government must clean up the poison in our air – Prospect </a:t>
            </a:r>
            <a:r>
              <a:rPr lang="en-GB" sz="1600" u="sng" kern="1800" dirty="0">
                <a:solidFill>
                  <a:srgbClr val="000000"/>
                </a:solidFill>
                <a:effectLst/>
                <a:latin typeface="Helvetica" panose="020B0604020202020204" pitchFamily="34" charset="0"/>
                <a:ea typeface="Times New Roman" panose="02020603050405020304" pitchFamily="18" charset="0"/>
                <a:cs typeface="Times New Roman" panose="02020603050405020304" pitchFamily="18" charset="0"/>
                <a:hlinkClick r:id="rId5"/>
              </a:rPr>
              <a:t>https://www.geraintdavies.org.uk/stories/2019/06/13/the-government-must-clean-up-the-poison-in-our-air/</a:t>
            </a:r>
            <a:r>
              <a:rPr lang="en-GB" sz="1600" kern="1800" dirty="0">
                <a:solidFill>
                  <a:srgbClr val="3F3F42"/>
                </a:solidFill>
                <a:effectLst/>
                <a:latin typeface="Helvetica" panose="020B0604020202020204" pitchFamily="34" charset="0"/>
                <a:ea typeface="Times New Roman" panose="02020603050405020304" pitchFamily="18"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662429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7" end="7"/>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8" end="8"/>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85AE99A-FAAE-4D3B-95C2-B5D302D1C17D}"/>
              </a:ext>
            </a:extLst>
          </p:cNvPr>
          <p:cNvSpPr txBox="1"/>
          <p:nvPr/>
        </p:nvSpPr>
        <p:spPr>
          <a:xfrm>
            <a:off x="220338" y="198303"/>
            <a:ext cx="8780443" cy="9293698"/>
          </a:xfrm>
          <a:prstGeom prst="rect">
            <a:avLst/>
          </a:prstGeom>
          <a:noFill/>
        </p:spPr>
        <p:txBody>
          <a:bodyPr wrap="square" rtlCol="0">
            <a:spAutoFit/>
          </a:bodyPr>
          <a:lstStyle/>
          <a:p>
            <a:pPr algn="ctr"/>
            <a:r>
              <a:rPr lang="en-GB" sz="3200" b="1" dirty="0"/>
              <a:t>Storyboard Possible Topics So Far:</a:t>
            </a:r>
          </a:p>
          <a:p>
            <a:endParaRPr lang="en-GB" dirty="0"/>
          </a:p>
          <a:p>
            <a:r>
              <a:rPr lang="en-GB" dirty="0"/>
              <a:t> </a:t>
            </a:r>
            <a:r>
              <a:rPr lang="en-GB" sz="2400" b="1" u="sng" dirty="0"/>
              <a:t>Flooding </a:t>
            </a:r>
          </a:p>
          <a:p>
            <a:r>
              <a:rPr lang="en-GB" sz="2400" dirty="0"/>
              <a:t>Places to get ideas and information:</a:t>
            </a:r>
          </a:p>
          <a:p>
            <a:endParaRPr lang="en-GB" sz="2400" dirty="0"/>
          </a:p>
          <a:p>
            <a:r>
              <a:rPr lang="en-GB" sz="2400" b="1" dirty="0"/>
              <a:t>News Stories</a:t>
            </a:r>
            <a:r>
              <a:rPr lang="en-GB" sz="2400" dirty="0"/>
              <a:t>: e.g. Climate change: Young activists snub award</a:t>
            </a:r>
          </a:p>
          <a:p>
            <a:r>
              <a:rPr lang="en-GB" sz="2400" dirty="0"/>
              <a:t>By Matthew Murray BBC News Published17 December 2021 </a:t>
            </a:r>
            <a:r>
              <a:rPr lang="en-GB" sz="2400" dirty="0">
                <a:hlinkClick r:id="rId2"/>
              </a:rPr>
              <a:t>https://www.bbc.co.uk/news/uk-wales-59690009</a:t>
            </a:r>
            <a:r>
              <a:rPr lang="en-GB" sz="2400" dirty="0"/>
              <a:t> </a:t>
            </a:r>
          </a:p>
          <a:p>
            <a:endParaRPr lang="en-GB" sz="2400" dirty="0"/>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Forum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https://nationalfloodforum.org.uk/</a:t>
            </a:r>
            <a:endPar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Flood Action Group e.g. Llanrwst Flood Action Group Facebook </a:t>
            </a:r>
            <a:r>
              <a:rPr lang="en-GB" sz="2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https://www.facebook.com/groups/645659676179385/</a:t>
            </a:r>
            <a:r>
              <a:rPr lang="en-GB" sz="2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floods: what can activists do? By Jonathan Neale -13 February 2014 </a:t>
            </a:r>
            <a:r>
              <a:rPr lang="en-GB" sz="2400" dirty="0">
                <a:effectLst/>
                <a:latin typeface="Calibri" panose="020F0502020204030204" pitchFamily="34" charset="0"/>
                <a:ea typeface="Calibri" panose="020F0502020204030204" pitchFamily="34" charset="0"/>
                <a:cs typeface="Times New Roman" panose="02020603050405020304" pitchFamily="18" charset="0"/>
                <a:hlinkClick r:id="rId5"/>
              </a:rPr>
              <a:t>https://www.rs21.org.uk/2014/02/13/the-floods-what-can-activists-do/</a:t>
            </a:r>
            <a:r>
              <a:rPr lang="en-GB" sz="2400" dirty="0">
                <a:effectLst/>
                <a:latin typeface="Calibri" panose="020F0502020204030204" pitchFamily="34" charset="0"/>
                <a:ea typeface="Calibri" panose="020F0502020204030204" pitchFamily="34" charset="0"/>
                <a:cs typeface="Times New Roman" panose="02020603050405020304" pitchFamily="18" charset="0"/>
              </a:rPr>
              <a:t>  (NB this is a left political site)</a:t>
            </a:r>
          </a:p>
          <a:p>
            <a:pPr>
              <a:lnSpc>
                <a:spcPct val="107000"/>
              </a:lnSpc>
              <a:spcAft>
                <a:spcPts val="800"/>
              </a:spcAft>
            </a:pPr>
            <a:endParaRPr lang="en-GB"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dirty="0"/>
          </a:p>
          <a:p>
            <a:endParaRPr lang="en-GB" sz="2000" dirty="0"/>
          </a:p>
          <a:p>
            <a:endParaRPr lang="en-GB" sz="2400" b="1" u="sng" dirty="0"/>
          </a:p>
          <a:p>
            <a:endParaRPr lang="en-GB" sz="2400" b="1" u="sng" dirty="0"/>
          </a:p>
          <a:p>
            <a:endParaRPr lang="en-GB" sz="2400" b="1" u="sng" dirty="0"/>
          </a:p>
          <a:p>
            <a:endParaRPr lang="en-GB" sz="2400" dirty="0"/>
          </a:p>
          <a:p>
            <a:endParaRPr lang="en-GB" dirty="0"/>
          </a:p>
        </p:txBody>
      </p:sp>
    </p:spTree>
    <p:extLst>
      <p:ext uri="{BB962C8B-B14F-4D97-AF65-F5344CB8AC3E}">
        <p14:creationId xmlns:p14="http://schemas.microsoft.com/office/powerpoint/2010/main" val="398821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D5DD9A-4A9A-4E12-A04C-BA1366A76AC4}"/>
              </a:ext>
            </a:extLst>
          </p:cNvPr>
          <p:cNvSpPr txBox="1"/>
          <p:nvPr/>
        </p:nvSpPr>
        <p:spPr>
          <a:xfrm>
            <a:off x="242372" y="506776"/>
            <a:ext cx="8736376" cy="4981364"/>
          </a:xfrm>
          <a:prstGeom prst="rect">
            <a:avLst/>
          </a:prstGeom>
          <a:noFill/>
        </p:spPr>
        <p:txBody>
          <a:bodyPr wrap="square" rtlCol="0">
            <a:spAutoFit/>
          </a:bodyPr>
          <a:lstStyle/>
          <a:p>
            <a:r>
              <a:rPr lang="en-GB" sz="2800" b="1" dirty="0"/>
              <a:t>More resources:</a:t>
            </a:r>
          </a:p>
          <a:p>
            <a:endParaRPr lang="en-GB" dirty="0"/>
          </a:p>
          <a:p>
            <a:r>
              <a:rPr lang="en-GB" dirty="0"/>
              <a:t>Who is your target audience – everyone? Or a specific age group / section of the population / stakeholders </a:t>
            </a:r>
          </a:p>
          <a:p>
            <a:endParaRPr lang="en-GB" dirty="0"/>
          </a:p>
          <a:p>
            <a:r>
              <a:rPr lang="en-GB" dirty="0">
                <a:hlinkClick r:id="rId2"/>
              </a:rPr>
              <a:t>YOUTH ACTIVIST TOOLKIT </a:t>
            </a:r>
            <a:endParaRPr lang="en-GB" dirty="0"/>
          </a:p>
          <a:p>
            <a:endParaRPr lang="en-GB" dirty="0"/>
          </a:p>
          <a:p>
            <a:r>
              <a:rPr lang="en-GB" dirty="0"/>
              <a:t>Friends of the Earth Cymru Is flooding in Wales getting worse? </a:t>
            </a:r>
            <a:r>
              <a:rPr lang="en-GB" dirty="0">
                <a:hlinkClick r:id="rId3"/>
              </a:rPr>
              <a:t>https://foe.cymru/flooding-wales-getting-worse</a:t>
            </a:r>
            <a:r>
              <a:rPr lang="en-GB" dirty="0"/>
              <a:t> </a:t>
            </a:r>
          </a:p>
          <a:p>
            <a:endParaRPr lang="en-GB" dirty="0"/>
          </a:p>
          <a:p>
            <a:r>
              <a:rPr lang="en-GB" sz="1800" dirty="0">
                <a:effectLst/>
                <a:latin typeface="Calibri" panose="020F0502020204030204" pitchFamily="34" charset="0"/>
                <a:ea typeface="Calibri" panose="020F0502020204030204" pitchFamily="34" charset="0"/>
                <a:cs typeface="Times New Roman" panose="02020603050405020304" pitchFamily="18" charset="0"/>
              </a:rPr>
              <a:t>The Welshman who has spent two weeks starving himself outside Parliament because of the climate crisis The Extinction Rebellion activist was compelled to act by his experience of flooding during Storm Dennis By Emily Withers Trainee Reporter 12 SEP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https://www.walesonline.co.uk/news/wales-news/neath-hunger-strike-xr-london-21478966</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endParaRPr lang="en-GB" dirty="0"/>
          </a:p>
          <a:p>
            <a:endParaRPr lang="en-GB" dirty="0"/>
          </a:p>
        </p:txBody>
      </p:sp>
    </p:spTree>
    <p:extLst>
      <p:ext uri="{BB962C8B-B14F-4D97-AF65-F5344CB8AC3E}">
        <p14:creationId xmlns:p14="http://schemas.microsoft.com/office/powerpoint/2010/main" val="206485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0D597548-2011-4B0E-ABA3-CAFCFF2FE1A0}"/>
              </a:ext>
            </a:extLst>
          </p:cNvPr>
          <p:cNvGraphicFramePr>
            <a:graphicFrameLocks noGrp="1"/>
          </p:cNvGraphicFramePr>
          <p:nvPr>
            <p:extLst>
              <p:ext uri="{D42A27DB-BD31-4B8C-83A1-F6EECF244321}">
                <p14:modId xmlns:p14="http://schemas.microsoft.com/office/powerpoint/2010/main" val="3387258119"/>
              </p:ext>
            </p:extLst>
          </p:nvPr>
        </p:nvGraphicFramePr>
        <p:xfrm>
          <a:off x="264405" y="1046599"/>
          <a:ext cx="8615190" cy="2044762"/>
        </p:xfrm>
        <a:graphic>
          <a:graphicData uri="http://schemas.openxmlformats.org/drawingml/2006/table">
            <a:tbl>
              <a:tblPr firstRow="1" firstCol="1" bandRow="1"/>
              <a:tblGrid>
                <a:gridCol w="2871730">
                  <a:extLst>
                    <a:ext uri="{9D8B030D-6E8A-4147-A177-3AD203B41FA5}">
                      <a16:colId xmlns:a16="http://schemas.microsoft.com/office/drawing/2014/main" val="3313310012"/>
                    </a:ext>
                  </a:extLst>
                </a:gridCol>
                <a:gridCol w="2871730">
                  <a:extLst>
                    <a:ext uri="{9D8B030D-6E8A-4147-A177-3AD203B41FA5}">
                      <a16:colId xmlns:a16="http://schemas.microsoft.com/office/drawing/2014/main" val="80147706"/>
                    </a:ext>
                  </a:extLst>
                </a:gridCol>
                <a:gridCol w="2871730">
                  <a:extLst>
                    <a:ext uri="{9D8B030D-6E8A-4147-A177-3AD203B41FA5}">
                      <a16:colId xmlns:a16="http://schemas.microsoft.com/office/drawing/2014/main" val="1386960944"/>
                    </a:ext>
                  </a:extLst>
                </a:gridCol>
              </a:tblGrid>
              <a:tr h="653668">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Type of data</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Primary data collection technique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7000"/>
                        </a:lnSpc>
                        <a:spcAft>
                          <a:spcPts val="800"/>
                        </a:spcAft>
                      </a:pPr>
                      <a:r>
                        <a:rPr lang="en-GB" sz="2000" b="1">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Secondary data collection source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91724870"/>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Risk and vulnerability</a:t>
                      </a:r>
                    </a:p>
                    <a:p>
                      <a:pPr>
                        <a:lnSpc>
                          <a:spcPct val="107000"/>
                        </a:lnSpc>
                        <a:spcAft>
                          <a:spcPts val="800"/>
                        </a:spcAft>
                      </a:pPr>
                      <a:r>
                        <a:rPr lang="en-GB" sz="1400" dirty="0">
                          <a:solidFill>
                            <a:srgbClr val="444444"/>
                          </a:solidFill>
                          <a:effectLst/>
                          <a:latin typeface="Arial" panose="020B0604020202020204" pitchFamily="34" charset="0"/>
                          <a:ea typeface="Calibri" panose="020F0502020204030204" pitchFamily="34" charset="0"/>
                          <a:cs typeface="Times New Roman" panose="02020603050405020304" pitchFamily="18" charset="0"/>
                        </a:rPr>
                        <a:t>Fear of possible flooding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2"/>
                        </a:rPr>
                        <a:t>Risk mapping</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89994069"/>
                  </a:ext>
                </a:extLst>
              </a:tr>
              <a:tr h="653668">
                <a:tc>
                  <a:txBody>
                    <a:bodyPr/>
                    <a:lstStyle/>
                    <a:p>
                      <a:pPr>
                        <a:lnSpc>
                          <a:spcPct val="107000"/>
                        </a:lnSpc>
                        <a:spcAft>
                          <a:spcPts val="800"/>
                        </a:spcAft>
                      </a:pPr>
                      <a:r>
                        <a:rPr lang="en-GB" sz="2000" dirty="0">
                          <a:solidFill>
                            <a:srgbClr val="444444"/>
                          </a:solidFill>
                          <a:effectLst/>
                          <a:latin typeface="Arial" panose="020B0604020202020204" pitchFamily="34" charset="0"/>
                          <a:ea typeface="Times New Roman" panose="02020603050405020304" pitchFamily="18" charset="0"/>
                          <a:cs typeface="Times New Roman" panose="02020603050405020304" pitchFamily="18" charset="0"/>
                        </a:rPr>
                        <a:t>People’s experiences of flooding (impact)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4"/>
                        </a:rPr>
                        <a:t>Interviews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5"/>
                        </a:rPr>
                        <a:t>Oral histories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2000" u="sng" dirty="0">
                          <a:solidFill>
                            <a:srgbClr val="007477"/>
                          </a:solidFill>
                          <a:effectLst/>
                          <a:latin typeface="Arial" panose="020B0604020202020204" pitchFamily="34" charset="0"/>
                          <a:ea typeface="Times New Roman" panose="02020603050405020304" pitchFamily="18" charset="0"/>
                          <a:cs typeface="Times New Roman" panose="02020603050405020304" pitchFamily="18" charset="0"/>
                          <a:hlinkClick r:id="rId3"/>
                        </a:rPr>
                        <a:t>People’s experiences of flooding</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24725579"/>
                  </a:ext>
                </a:extLst>
              </a:tr>
            </a:tbl>
          </a:graphicData>
        </a:graphic>
      </p:graphicFrame>
      <p:sp>
        <p:nvSpPr>
          <p:cNvPr id="3" name="TextBox 2">
            <a:extLst>
              <a:ext uri="{FF2B5EF4-FFF2-40B4-BE49-F238E27FC236}">
                <a16:creationId xmlns:a16="http://schemas.microsoft.com/office/drawing/2014/main" id="{FCE88B03-8B56-4305-A19F-B683D64886A5}"/>
              </a:ext>
            </a:extLst>
          </p:cNvPr>
          <p:cNvSpPr txBox="1"/>
          <p:nvPr/>
        </p:nvSpPr>
        <p:spPr>
          <a:xfrm>
            <a:off x="154236" y="143219"/>
            <a:ext cx="8725359" cy="800219"/>
          </a:xfrm>
          <a:prstGeom prst="rect">
            <a:avLst/>
          </a:prstGeom>
          <a:noFill/>
        </p:spPr>
        <p:txBody>
          <a:bodyPr wrap="square" rtlCol="0">
            <a:spAutoFit/>
          </a:bodyPr>
          <a:lstStyle/>
          <a:p>
            <a:pPr algn="ctr"/>
            <a:r>
              <a:rPr lang="en-GB" sz="2400" b="1" dirty="0"/>
              <a:t>Evaluating the Human Dimension of Flooding</a:t>
            </a:r>
          </a:p>
          <a:p>
            <a:r>
              <a:rPr lang="en-GB" sz="2200" dirty="0"/>
              <a:t>Links to Methods of Evaluation for Flooding  </a:t>
            </a:r>
            <a:r>
              <a:rPr lang="en-GB" sz="2200" dirty="0">
                <a:hlinkClick r:id="rId6"/>
              </a:rPr>
              <a:t>Field Studies Council Guide </a:t>
            </a:r>
            <a:r>
              <a:rPr lang="en-GB" sz="2200" dirty="0"/>
              <a:t> </a:t>
            </a:r>
          </a:p>
        </p:txBody>
      </p:sp>
      <p:sp>
        <p:nvSpPr>
          <p:cNvPr id="4" name="TextBox 3">
            <a:extLst>
              <a:ext uri="{FF2B5EF4-FFF2-40B4-BE49-F238E27FC236}">
                <a16:creationId xmlns:a16="http://schemas.microsoft.com/office/drawing/2014/main" id="{790F2E67-59DA-4A49-A6EA-80679A2B687C}"/>
              </a:ext>
            </a:extLst>
          </p:cNvPr>
          <p:cNvSpPr txBox="1"/>
          <p:nvPr/>
        </p:nvSpPr>
        <p:spPr>
          <a:xfrm>
            <a:off x="264405" y="3205905"/>
            <a:ext cx="8615190" cy="3416320"/>
          </a:xfrm>
          <a:prstGeom prst="rect">
            <a:avLst/>
          </a:prstGeom>
          <a:noFill/>
        </p:spPr>
        <p:txBody>
          <a:bodyPr wrap="square" rtlCol="0">
            <a:spAutoFit/>
          </a:bodyPr>
          <a:lstStyle/>
          <a:p>
            <a:r>
              <a:rPr lang="en-GB" b="1" dirty="0"/>
              <a:t>People’s experience of flooding </a:t>
            </a:r>
            <a:r>
              <a:rPr lang="en-GB" dirty="0"/>
              <a:t>To find people’s accounts or news reports on recent flooding search for videos on You Tube or other social media. Historical photos or videos can provide a useful comparison to photos taken in the field, but you should consider the reliability of your sources</a:t>
            </a:r>
          </a:p>
          <a:p>
            <a:endParaRPr lang="en-GB" dirty="0"/>
          </a:p>
          <a:p>
            <a:r>
              <a:rPr lang="en-GB" b="1" dirty="0"/>
              <a:t>Interviews</a:t>
            </a:r>
            <a:r>
              <a:rPr lang="en-GB" dirty="0"/>
              <a:t> – you would need ethical approval – but you can use </a:t>
            </a:r>
            <a:r>
              <a:rPr lang="en-GB" b="1" dirty="0"/>
              <a:t>publicly available </a:t>
            </a:r>
            <a:r>
              <a:rPr lang="en-GB" dirty="0"/>
              <a:t>interviews posted online </a:t>
            </a:r>
          </a:p>
          <a:p>
            <a:endParaRPr lang="en-GB" dirty="0"/>
          </a:p>
          <a:p>
            <a:r>
              <a:rPr lang="en-GB" b="1" dirty="0"/>
              <a:t>Oral history </a:t>
            </a:r>
            <a:r>
              <a:rPr lang="en-GB" dirty="0"/>
              <a:t>is the recording of people’s memories, experiences and opinions. Older residents of a place which experiences flooding may be a valuable source of information. Again you would need ethical approval – but you can use </a:t>
            </a:r>
            <a:r>
              <a:rPr lang="en-GB" b="1" dirty="0"/>
              <a:t>publicly available oral histories</a:t>
            </a:r>
            <a:r>
              <a:rPr lang="en-GB" dirty="0"/>
              <a:t> posted online or from other sources (newspapers; library archives etc)  </a:t>
            </a:r>
          </a:p>
        </p:txBody>
      </p:sp>
    </p:spTree>
    <p:extLst>
      <p:ext uri="{BB962C8B-B14F-4D97-AF65-F5344CB8AC3E}">
        <p14:creationId xmlns:p14="http://schemas.microsoft.com/office/powerpoint/2010/main" val="330953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AACC35-F601-4D97-B681-C102B5FD382A}"/>
              </a:ext>
            </a:extLst>
          </p:cNvPr>
          <p:cNvSpPr txBox="1"/>
          <p:nvPr/>
        </p:nvSpPr>
        <p:spPr>
          <a:xfrm>
            <a:off x="280930" y="341522"/>
            <a:ext cx="8582139" cy="8038483"/>
          </a:xfrm>
          <a:prstGeom prst="rect">
            <a:avLst/>
          </a:prstGeom>
          <a:noFill/>
        </p:spPr>
        <p:txBody>
          <a:bodyPr wrap="square" rtlCol="0">
            <a:spAutoFit/>
          </a:bodyPr>
          <a:lstStyle/>
          <a:p>
            <a:pPr algn="ctr"/>
            <a:r>
              <a:rPr lang="en-GB" sz="2400" b="1" dirty="0"/>
              <a:t>Examples of types of Video on Flooding and its impact on people </a:t>
            </a:r>
          </a:p>
          <a:p>
            <a:endParaRPr lang="en-GB" dirty="0"/>
          </a:p>
          <a:p>
            <a:r>
              <a:rPr lang="en-GB" sz="2000" b="1" dirty="0"/>
              <a:t>Compelling Stories told in a few minutes</a:t>
            </a:r>
            <a:r>
              <a:rPr lang="en-GB" dirty="0"/>
              <a:t> – </a:t>
            </a:r>
            <a:r>
              <a:rPr lang="en-GB" b="1" dirty="0"/>
              <a:t>TASK: identify the key components of each of these approaches to exploring flooding </a:t>
            </a:r>
          </a:p>
          <a:p>
            <a:endParaRPr lang="en-GB" dirty="0"/>
          </a:p>
          <a:p>
            <a:r>
              <a:rPr lang="en-GB" dirty="0">
                <a:hlinkClick r:id="rId2"/>
              </a:rPr>
              <a:t>The Impacts of Flooding</a:t>
            </a:r>
            <a:r>
              <a:rPr lang="en-GB" dirty="0"/>
              <a:t>   20 Oct 2021 </a:t>
            </a:r>
          </a:p>
          <a:p>
            <a:endParaRPr lang="en-GB" dirty="0"/>
          </a:p>
          <a:p>
            <a:pPr>
              <a:lnSpc>
                <a:spcPct val="107000"/>
              </a:lnSpc>
              <a:spcAft>
                <a:spcPts val="800"/>
              </a:spcAft>
            </a:pPr>
            <a:r>
              <a:rPr lang="en-GB" sz="1800" u="sng" dirty="0">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Environment </a:t>
            </a:r>
            <a:r>
              <a:rPr lang="en-GB" sz="1800" u="sng" dirty="0" err="1">
                <a:solidFill>
                  <a:srgbClr val="0000FF"/>
                </a:solidFill>
                <a:effectLst/>
                <a:latin typeface="Arial" panose="020B0604020202020204" pitchFamily="34" charset="0"/>
                <a:ea typeface="Times New Roman" panose="02020603050405020304" pitchFamily="18" charset="0"/>
                <a:cs typeface="Times New Roman" panose="02020603050405020304" pitchFamily="18" charset="0"/>
                <a:hlinkClick r:id="rId3"/>
              </a:rPr>
              <a:t>AgencyTV</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 this video we look at the impacts that flooding has on people’s lives. This includes both physical and mental health impacts as well as indirect disruption through services such as roads and the internet being affected.</a:t>
            </a:r>
          </a:p>
          <a:p>
            <a:pPr>
              <a:lnSpc>
                <a:spcPct val="107000"/>
              </a:lnSpc>
              <a:spcAft>
                <a:spcPts val="800"/>
              </a:spcAft>
            </a:pPr>
            <a:endPar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Real Life Impact of Flooding | Victims' Stories | U.K</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‘Flood Protection Solutions Ltd’ –</a:t>
            </a:r>
            <a:r>
              <a:rPr lang="en-GB" sz="1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 so a commercially backed video but still interesting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Flooding is the biggest threat the U.K faces as a result of climate change, yet the awareness and education remains so low. 67% of people in the U.K do not know their flood risk  </a:t>
            </a:r>
            <a:r>
              <a:rPr lang="en-GB" sz="1800" dirty="0">
                <a:effectLst/>
                <a:latin typeface="Calibri" panose="020F0502020204030204" pitchFamily="34" charset="0"/>
                <a:ea typeface="Calibri" panose="020F0502020204030204" pitchFamily="34" charset="0"/>
                <a:cs typeface="Times New Roman" panose="02020603050405020304" pitchFamily="18" charset="0"/>
                <a:hlinkClick r:id="rId4"/>
              </a:rPr>
              <a:t>https://www.youtube.com/watch?v=9uA3P2o6pw4</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endParaRPr lang="en-GB" dirty="0"/>
          </a:p>
          <a:p>
            <a:endParaRPr lang="en-GB" dirty="0"/>
          </a:p>
          <a:p>
            <a:endParaRPr lang="en-GB" dirty="0"/>
          </a:p>
        </p:txBody>
      </p:sp>
      <p:pic>
        <p:nvPicPr>
          <p:cNvPr id="7" name="img">
            <a:hlinkClick r:id="rId3"/>
            <a:extLst>
              <a:ext uri="{FF2B5EF4-FFF2-40B4-BE49-F238E27FC236}">
                <a16:creationId xmlns:a16="http://schemas.microsoft.com/office/drawing/2014/main" id="{4F041444-4982-42C6-A827-710554B943BD}"/>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343399" y="1900417"/>
            <a:ext cx="699573" cy="699573"/>
          </a:xfrm>
          <a:prstGeom prst="rect">
            <a:avLst/>
          </a:prstGeom>
          <a:noFill/>
          <a:ln>
            <a:noFill/>
          </a:ln>
        </p:spPr>
      </p:pic>
    </p:spTree>
    <p:extLst>
      <p:ext uri="{BB962C8B-B14F-4D97-AF65-F5344CB8AC3E}">
        <p14:creationId xmlns:p14="http://schemas.microsoft.com/office/powerpoint/2010/main" val="3348774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9" end="9"/>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0" end="10"/>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080D42-D4B1-4AEF-A1F3-CEAF874C1634}"/>
              </a:ext>
            </a:extLst>
          </p:cNvPr>
          <p:cNvSpPr txBox="1"/>
          <p:nvPr/>
        </p:nvSpPr>
        <p:spPr>
          <a:xfrm>
            <a:off x="165253" y="187287"/>
            <a:ext cx="8835528" cy="6370270"/>
          </a:xfrm>
          <a:prstGeom prst="rect">
            <a:avLst/>
          </a:prstGeom>
          <a:noFill/>
        </p:spPr>
        <p:txBody>
          <a:bodyPr wrap="square" rtlCol="0">
            <a:spAutoFit/>
          </a:bodyPr>
          <a:lstStyle/>
          <a:p>
            <a:r>
              <a:rPr lang="en-GB" b="1" dirty="0"/>
              <a:t>The Dangers of Flash Flooding </a:t>
            </a:r>
            <a:r>
              <a:rPr lang="en-GB" dirty="0"/>
              <a:t>| IMR 5,771,355 views24 Oct 2019</a:t>
            </a:r>
          </a:p>
          <a:p>
            <a:r>
              <a:rPr lang="en-GB" dirty="0"/>
              <a:t>The Weather Channel</a:t>
            </a:r>
          </a:p>
          <a:p>
            <a:r>
              <a:rPr lang="en-GB" dirty="0"/>
              <a:t>What does flash flooding actually look like? In our new Immersive Mixed Reality (IMR), we place ourselves in the middle of the action and show the immense dangers of this natural disaster </a:t>
            </a:r>
            <a:r>
              <a:rPr lang="en-GB" dirty="0">
                <a:hlinkClick r:id="rId2"/>
              </a:rPr>
              <a:t>https://www.youtube.com/watch?v=PvJuocemHS4</a:t>
            </a:r>
            <a:r>
              <a:rPr lang="en-GB" dirty="0"/>
              <a:t> </a:t>
            </a:r>
          </a:p>
          <a:p>
            <a:endParaRPr lang="en-GB" dirty="0"/>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“We’ll become isolated” warns flood-hit Welsh community </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new report urges decision makers to protect those least responsible for climate change 4/11/21 Future Generations Commissioner, Sophie Howe.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https://www.futuregenerations.wales/news/well-become-isolated-warns-flood-hit-welsh-community-as-new-report-urges-decision-makers-to-protect-those-least-responsible-for-climate-change/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a:p>
            <a:r>
              <a:rPr lang="en-GB" sz="1800" b="1" dirty="0">
                <a:effectLst/>
                <a:latin typeface="Calibri" panose="020F0502020204030204" pitchFamily="34" charset="0"/>
                <a:ea typeface="Calibri" panose="020F0502020204030204" pitchFamily="34" charset="0"/>
                <a:cs typeface="Times New Roman" panose="02020603050405020304" pitchFamily="18" charset="0"/>
              </a:rPr>
              <a:t>Sir David Attenborough calls for role of nature to be recognised in fight against climate change </a:t>
            </a:r>
            <a:r>
              <a:rPr lang="en-GB" sz="1800" dirty="0">
                <a:effectLst/>
                <a:latin typeface="Calibri" panose="020F0502020204030204" pitchFamily="34" charset="0"/>
                <a:ea typeface="Calibri" panose="020F0502020204030204" pitchFamily="34" charset="0"/>
                <a:cs typeface="Times New Roman" panose="02020603050405020304" pitchFamily="18" charset="0"/>
              </a:rPr>
              <a:t>in new film Sunday 31 October 2021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https://www.wildlifetrusts.org/news/attenborough-climate-change-film</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How can we work with nature to reduce flood risk? </a:t>
            </a:r>
            <a:r>
              <a:rPr lang="en-GB" sz="14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https://nerc.ukri.org/planetearth/stories/1908/</a:t>
            </a: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600" b="1" dirty="0">
                <a:effectLst/>
                <a:latin typeface="Calibri" panose="020F0502020204030204" pitchFamily="34" charset="0"/>
                <a:ea typeface="Calibri" panose="020F0502020204030204" pitchFamily="34" charset="0"/>
                <a:cs typeface="Times New Roman" panose="02020603050405020304" pitchFamily="18" charset="0"/>
              </a:rPr>
              <a:t>NERC - the Natural Environment Research Council </a:t>
            </a:r>
            <a:r>
              <a:rPr lang="en-GB" sz="1600" dirty="0">
                <a:effectLst/>
                <a:latin typeface="Calibri" panose="020F0502020204030204" pitchFamily="34" charset="0"/>
                <a:ea typeface="Calibri" panose="020F0502020204030204" pitchFamily="34" charset="0"/>
                <a:cs typeface="Times New Roman" panose="02020603050405020304" pitchFamily="18" charset="0"/>
              </a:rPr>
              <a:t>- is the driving force of investment in environmental science in the UK. NERC advances the frontier of environmental science by commissioning new research, infrastructure and training that delivers valuable scientific breakthroughs</a:t>
            </a: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37316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DB6CECF-4F7F-4177-98B2-336A0FFF6E22}"/>
              </a:ext>
            </a:extLst>
          </p:cNvPr>
          <p:cNvSpPr txBox="1"/>
          <p:nvPr/>
        </p:nvSpPr>
        <p:spPr>
          <a:xfrm>
            <a:off x="341523" y="297455"/>
            <a:ext cx="8582140" cy="6085769"/>
          </a:xfrm>
          <a:prstGeom prst="rect">
            <a:avLst/>
          </a:prstGeom>
          <a:noFill/>
        </p:spPr>
        <p:txBody>
          <a:bodyPr wrap="square" rtlCol="0">
            <a:spAutoFit/>
          </a:bodyPr>
          <a:lstStyle/>
          <a:p>
            <a:pPr>
              <a:lnSpc>
                <a:spcPct val="107000"/>
              </a:lnSpc>
              <a:spcAft>
                <a:spcPts val="800"/>
              </a:spcAft>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Storytelling, floods, wildflowers and washlands: oral history in the River Ouse project</a:t>
            </a:r>
          </a:p>
          <a:p>
            <a:r>
              <a:rPr lang="en-GB" sz="2000" dirty="0">
                <a:effectLst/>
                <a:latin typeface="Calibri" panose="020F0502020204030204" pitchFamily="34" charset="0"/>
                <a:ea typeface="Calibri" panose="020F0502020204030204" pitchFamily="34" charset="0"/>
                <a:cs typeface="Times New Roman" panose="02020603050405020304" pitchFamily="18" charset="0"/>
              </a:rPr>
              <a:t>Author(s): Andrew Holmes and Margaret Pilkington Source: Oral History , AUTUMN 2011, Vol. 39, No. 2, PAST AND PRESENT (AUTUMN 2011), pp. 83-94 Published by: Oral History Society </a:t>
            </a:r>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2"/>
              </a:rPr>
              <a:t>https://www.jstor.org/stable/pdf/41332167.pdf?refreqid=excelsior%3A1862884d7b40ca13973d5a959d8ceac5&amp;ab_segments=&amp;origin=</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sz="2000" dirty="0">
              <a:latin typeface="Calibri" panose="020F0502020204030204" pitchFamily="34" charset="0"/>
              <a:cs typeface="Times New Roman" panose="02020603050405020304" pitchFamily="18" charset="0"/>
            </a:endParaRPr>
          </a:p>
          <a:p>
            <a:r>
              <a:rPr lang="en-GB" sz="2000" dirty="0" err="1"/>
              <a:t>Puzyreva</a:t>
            </a:r>
            <a:r>
              <a:rPr lang="en-GB" sz="2000" dirty="0"/>
              <a:t> and .de </a:t>
            </a:r>
            <a:r>
              <a:rPr lang="en-GB" sz="2000" dirty="0" err="1"/>
              <a:t>Vriesb</a:t>
            </a:r>
            <a:r>
              <a:rPr lang="en-GB" sz="2000" dirty="0"/>
              <a:t> (2021)  ‘</a:t>
            </a:r>
            <a:r>
              <a:rPr lang="en-GB" sz="2000" b="1" dirty="0"/>
              <a:t>A low and watery place’: A case study of flood history and sustainable community engagement in flood risk management in the County of Berkshire</a:t>
            </a:r>
            <a:r>
              <a:rPr lang="en-GB" sz="2000" dirty="0"/>
              <a:t>, </a:t>
            </a:r>
            <a:r>
              <a:rPr lang="en-GB" sz="2000" b="1" dirty="0"/>
              <a:t>England</a:t>
            </a:r>
          </a:p>
          <a:p>
            <a:r>
              <a:rPr lang="en-GB" sz="2000" dirty="0"/>
              <a:t>International Journal of Disaster Risk Reduction Volume 52, January 2021, 101980</a:t>
            </a:r>
          </a:p>
          <a:p>
            <a:r>
              <a:rPr lang="en-GB" sz="2000" dirty="0">
                <a:hlinkClick r:id="rId3"/>
              </a:rPr>
              <a:t>https://www.sciencedirect.com/science/article/pii/S2212420920314825</a:t>
            </a:r>
            <a:r>
              <a:rPr lang="en-GB" sz="2000" dirty="0"/>
              <a:t> </a:t>
            </a:r>
          </a:p>
          <a:p>
            <a:endParaRPr lang="en-GB" sz="2000" dirty="0"/>
          </a:p>
          <a:p>
            <a:r>
              <a:rPr lang="en-GB" sz="2000" dirty="0"/>
              <a:t>Butler; Walker-Springett and </a:t>
            </a:r>
            <a:r>
              <a:rPr lang="en-GB" sz="2000" dirty="0" err="1"/>
              <a:t>Adger</a:t>
            </a:r>
            <a:r>
              <a:rPr lang="en-GB" sz="2000" dirty="0"/>
              <a:t> (2019) </a:t>
            </a:r>
            <a:r>
              <a:rPr lang="en-GB" sz="2000" b="1" dirty="0"/>
              <a:t>Narratives of recovery after floods: Mental health, institutions, and intervention. </a:t>
            </a:r>
            <a:r>
              <a:rPr lang="en-GB" sz="2000" dirty="0"/>
              <a:t>Social Science &amp; Medicine </a:t>
            </a:r>
            <a:r>
              <a:rPr lang="en-GB" sz="2000" dirty="0">
                <a:hlinkClick r:id="rId4"/>
              </a:rPr>
              <a:t>https://ore.exeter.ac.uk/repository/bitstream/handle/10871/37649/Butler-SSM-2018.pdf?sequence=3</a:t>
            </a:r>
            <a:r>
              <a:rPr lang="en-GB" sz="2000" dirty="0"/>
              <a:t> </a:t>
            </a:r>
          </a:p>
        </p:txBody>
      </p:sp>
    </p:spTree>
    <p:extLst>
      <p:ext uri="{BB962C8B-B14F-4D97-AF65-F5344CB8AC3E}">
        <p14:creationId xmlns:p14="http://schemas.microsoft.com/office/powerpoint/2010/main" val="271213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195</TotalTime>
  <Words>1813</Words>
  <Application>Microsoft Office PowerPoint</Application>
  <PresentationFormat>On-screen Show (4:3)</PresentationFormat>
  <Paragraphs>154</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Helvetica</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 Leah</dc:creator>
  <cp:lastModifiedBy>John Leah</cp:lastModifiedBy>
  <cp:revision>14</cp:revision>
  <dcterms:created xsi:type="dcterms:W3CDTF">2022-01-28T12:58:35Z</dcterms:created>
  <dcterms:modified xsi:type="dcterms:W3CDTF">2022-02-18T16:31:19Z</dcterms:modified>
</cp:coreProperties>
</file>