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8"/>
  </p:notesMasterIdLst>
  <p:sldIdLst>
    <p:sldId id="262" r:id="rId5"/>
    <p:sldId id="263" r:id="rId6"/>
    <p:sldId id="264" r:id="rId7"/>
    <p:sldId id="265" r:id="rId8"/>
    <p:sldId id="274" r:id="rId9"/>
    <p:sldId id="275" r:id="rId10"/>
    <p:sldId id="266" r:id="rId11"/>
    <p:sldId id="268" r:id="rId12"/>
    <p:sldId id="272" r:id="rId13"/>
    <p:sldId id="267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25" autoAdjust="0"/>
    <p:restoredTop sz="74449" autoAdjust="0"/>
  </p:normalViewPr>
  <p:slideViewPr>
    <p:cSldViewPr snapToGrid="0">
      <p:cViewPr varScale="1">
        <p:scale>
          <a:sx n="91" d="100"/>
          <a:sy n="91" d="100"/>
        </p:scale>
        <p:origin x="1550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292E0D-AEAD-4738-8952-6961F4955FE7}" type="datetimeFigureOut">
              <a:rPr lang="en-GB" smtClean="0"/>
              <a:t>03/04/2023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B0FBE3-233F-4018-B8A2-CE9A9EE302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4062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 assess a components performance and structural integrity, vibration analysis can be conducted. This uses a components harmonic resonance with microphones and accelerometers to understand how it vibrates, and therefore if it differs to normal, then any faults can be found.</a:t>
            </a:r>
          </a:p>
          <a:p>
            <a:r>
              <a:rPr lang="en-GB" dirty="0"/>
              <a:t>All components have different natural frequencies and when they experience this resonance.</a:t>
            </a:r>
          </a:p>
          <a:p>
            <a:r>
              <a:rPr lang="en-GB" dirty="0"/>
              <a:t>They will begin to vibrate and increasing amplitudes. </a:t>
            </a:r>
          </a:p>
          <a:p>
            <a:r>
              <a:rPr lang="en-GB" dirty="0"/>
              <a:t>An example of this is inside an engine. The main rotating component is the crankshaft, which can then induce a natural frequency into the other components, such as pistons, connecting rods or bearings.</a:t>
            </a:r>
          </a:p>
          <a:p>
            <a:r>
              <a:rPr lang="en-GB" dirty="0"/>
              <a:t>This then applies a greater then expected load on the crankshaft and can cause failures.</a:t>
            </a:r>
          </a:p>
          <a:p>
            <a:r>
              <a:rPr lang="en-GB" dirty="0"/>
              <a:t>The harmonic resonance of a component is the effect of this natural frequency, which causes the whole system, such as the engine to vibrate.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B0FBE3-233F-4018-B8A2-CE9A9EE3020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2767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harmonic resonance of a component can then be detected by its mechanical vibrations or sound waves.</a:t>
            </a:r>
          </a:p>
          <a:p>
            <a:r>
              <a:rPr lang="en-GB" dirty="0"/>
              <a:t>Looking at mechanical vibrations, these occur when a component oscillates about a fixed point, for example, a pendulum or turbine blades.</a:t>
            </a:r>
          </a:p>
          <a:p>
            <a:r>
              <a:rPr lang="en-GB" dirty="0"/>
              <a:t>An accelerometer is then used to measure these vibrations, which use a piezoelectric crystal sensor.</a:t>
            </a:r>
          </a:p>
          <a:p>
            <a:r>
              <a:rPr lang="en-GB" dirty="0"/>
              <a:t>This works by a mass moving inside the sensor due to the vibrations accelerating the component back and forth. </a:t>
            </a:r>
          </a:p>
          <a:p>
            <a:r>
              <a:rPr lang="en-GB" dirty="0"/>
              <a:t>When this mass moves, it stresses the crystal, which generates a voltage proportional to this acceleration. The voltage can then be read, which relates to how the component is vibrating.</a:t>
            </a:r>
          </a:p>
          <a:p>
            <a:r>
              <a:rPr lang="en-GB" dirty="0"/>
              <a:t>We can then use software to analyse these voltages and understand the different mechanical vibrations, harmonic frequencies and resonance modes which are generated during operation.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B0FBE3-233F-4018-B8A2-CE9A9EE3020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32855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Another type of vibration is acoustic air pressure or sound pressure waves.</a:t>
            </a:r>
          </a:p>
          <a:p>
            <a:r>
              <a:rPr lang="en-GB" dirty="0"/>
              <a:t>This is the physics behind sound, and analysis of this allows us to understand how a system is performing.</a:t>
            </a:r>
          </a:p>
          <a:p>
            <a:r>
              <a:rPr lang="en-GB" dirty="0"/>
              <a:t>Generally, the first noticeable change in a system which has a fault is a change in operational sound. </a:t>
            </a:r>
          </a:p>
          <a:p>
            <a:r>
              <a:rPr lang="en-GB" dirty="0"/>
              <a:t>Using microphones, we can then detect where these differences lie and therefore locate where the problem is occurring.</a:t>
            </a:r>
          </a:p>
          <a:p>
            <a:r>
              <a:rPr lang="en-GB" dirty="0"/>
              <a:t>For example, if an engine begins to knock, this can indicate the connecting rod inside the main bearing begins to slip due to wear. </a:t>
            </a:r>
          </a:p>
          <a:p>
            <a:r>
              <a:rPr lang="en-GB" dirty="0"/>
              <a:t>Or a rattle can indicate lose timing chains which will then cause the engine to slip and become out of time.</a:t>
            </a:r>
          </a:p>
          <a:p>
            <a:r>
              <a:rPr lang="en-GB" dirty="0"/>
              <a:t>A microphone is the primary sensor used to detect these differences, and works by using a diaphragm which moves by the air pressure waves produces.</a:t>
            </a:r>
          </a:p>
          <a:p>
            <a:r>
              <a:rPr lang="en-GB" dirty="0"/>
              <a:t>This diaphragm then moves back and forth through a coil, which induces a current, which can then be read by the control unit, and visualised in software such as </a:t>
            </a:r>
            <a:r>
              <a:rPr lang="en-GB" dirty="0" err="1"/>
              <a:t>DewesoftX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B0FBE3-233F-4018-B8A2-CE9A9EE3020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445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DewesoftX</a:t>
            </a:r>
            <a:r>
              <a:rPr lang="en-GB" dirty="0"/>
              <a:t> is a piece of software which analyses the data produced by these sensors.</a:t>
            </a:r>
          </a:p>
          <a:p>
            <a:r>
              <a:rPr lang="en-GB" dirty="0"/>
              <a:t>This the allows us to compare and visualise the waves produced, which can aid in fault finding.</a:t>
            </a:r>
          </a:p>
          <a:p>
            <a:r>
              <a:rPr lang="en-GB" dirty="0"/>
              <a:t>In the example within this presentation, a 4 cylinder engine was used.</a:t>
            </a:r>
          </a:p>
          <a:p>
            <a:r>
              <a:rPr lang="en-GB" dirty="0"/>
              <a:t>3 different accelerometers and a microphone were used to analyse the performance of the engine during an ‘up’ run.</a:t>
            </a:r>
          </a:p>
          <a:p>
            <a:r>
              <a:rPr lang="en-GB" dirty="0"/>
              <a:t>This test was run with all 4 cylinders running, to simulate a healthy engine and then with only 1 cylinder firing.</a:t>
            </a:r>
          </a:p>
          <a:p>
            <a:r>
              <a:rPr lang="en-GB" dirty="0"/>
              <a:t>The data between these tests were compared, using a Fast Fourier Transform (FFT) and an Order Locked Analysis.</a:t>
            </a:r>
          </a:p>
          <a:p>
            <a:r>
              <a:rPr lang="en-GB" dirty="0"/>
              <a:t>This provides an example as to how different harmonic resonances can be generated based on which cylinders fire during the cycle of the engine.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B0FBE3-233F-4018-B8A2-CE9A9EE3020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8848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 FFT analysis is a useful software tool when comparing this data as it allows for individual signal characteristics to be shown.</a:t>
            </a:r>
          </a:p>
          <a:p>
            <a:r>
              <a:rPr lang="en-GB" dirty="0"/>
              <a:t>This can then show different components moving within the system, such as crankshaft, valves or pistons firing.</a:t>
            </a:r>
          </a:p>
          <a:p>
            <a:r>
              <a:rPr lang="en-GB" dirty="0"/>
              <a:t>In an FFT the time domain is converted into a frequency domain, and looking at the graphs, amplitude vs frequency is shown.</a:t>
            </a:r>
          </a:p>
          <a:p>
            <a:r>
              <a:rPr lang="en-GB" dirty="0"/>
              <a:t>Both graphs show an UP and an accelerometer placed on the engine block has been used to record the data.</a:t>
            </a:r>
          </a:p>
          <a:p>
            <a:r>
              <a:rPr lang="en-GB" dirty="0"/>
              <a:t>The 1 cylinder run shows significantly less amplitude and therefore energy across the whole frequency range.</a:t>
            </a:r>
          </a:p>
          <a:p>
            <a:r>
              <a:rPr lang="en-GB" dirty="0"/>
              <a:t>However a frequency band at around 250Hz can consistently be seen in both runs, during the entire RPM range.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B0FBE3-233F-4018-B8A2-CE9A9EE3020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6657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use of an Order Locked Analysis allows us to lock in a certain frequency, this can then be analysed relative to the engine speed.</a:t>
            </a:r>
          </a:p>
          <a:p>
            <a:r>
              <a:rPr lang="en-GB" dirty="0"/>
              <a:t>The frequency of the engine can then be compared relative to the excitation order.</a:t>
            </a:r>
          </a:p>
          <a:p>
            <a:r>
              <a:rPr lang="en-GB" dirty="0"/>
              <a:t>In this case, the crankshaft is the excitation source and is the measured speed of the engine, meaning that the main orders which are seen are due to the crankshaft vibrating.</a:t>
            </a:r>
          </a:p>
          <a:p>
            <a:r>
              <a:rPr lang="en-GB" dirty="0"/>
              <a:t>The images shown are created by </a:t>
            </a:r>
            <a:r>
              <a:rPr lang="en-GB" dirty="0" err="1"/>
              <a:t>Dewesoft</a:t>
            </a:r>
            <a:r>
              <a:rPr lang="en-GB" dirty="0"/>
              <a:t> and are using the data from an accelerometer placed on the block.</a:t>
            </a:r>
          </a:p>
          <a:p>
            <a:r>
              <a:rPr lang="en-GB" dirty="0"/>
              <a:t>The graph on the left shows the excitation order vs engine speed.</a:t>
            </a:r>
          </a:p>
          <a:p>
            <a:r>
              <a:rPr lang="en-GB" dirty="0"/>
              <a:t>The graph on the right measures frequency of the vibrations vs the engine speed.</a:t>
            </a:r>
          </a:p>
          <a:p>
            <a:r>
              <a:rPr lang="en-GB" dirty="0"/>
              <a:t>The frequencies in the right graph are then ‘locked in’ and straightened up, which allows us to see the type of order which these frequencies produce.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B0FBE3-233F-4018-B8A2-CE9A9EE3020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2434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order locked analysis is the main focus of this presentation and can produce graphs which show frequency vs engine speed or vibration order vs engine speed.</a:t>
            </a:r>
          </a:p>
          <a:p>
            <a:r>
              <a:rPr lang="en-GB" dirty="0"/>
              <a:t>In these images, frequency vs engine speed is shown.</a:t>
            </a:r>
          </a:p>
          <a:p>
            <a:r>
              <a:rPr lang="en-GB" dirty="0"/>
              <a:t>Both graphs represent an ‘Up’ run, which means the engine was ran from idle to max RPM.</a:t>
            </a:r>
          </a:p>
          <a:p>
            <a:r>
              <a:rPr lang="en-GB" dirty="0"/>
              <a:t>The top graphs shows the engine running optimally, with all 4 cylinders firing.</a:t>
            </a:r>
          </a:p>
          <a:p>
            <a:r>
              <a:rPr lang="en-GB" dirty="0"/>
              <a:t>The bottom graph shows the engine running with only 1 cylinder firing.</a:t>
            </a:r>
          </a:p>
          <a:p>
            <a:r>
              <a:rPr lang="en-GB" dirty="0"/>
              <a:t>The main difference between these graphs is the amount of energy which can be seen at the different frequency bands.</a:t>
            </a:r>
          </a:p>
          <a:p>
            <a:r>
              <a:rPr lang="en-GB" dirty="0"/>
              <a:t>Both images uses the same scale but it should be noted that the 1 cylinder run maxed out at 4000 RPM.</a:t>
            </a:r>
          </a:p>
          <a:p>
            <a:r>
              <a:rPr lang="en-GB" dirty="0"/>
              <a:t>However it can be seen that in both graphs, the same primary frequency band can be seen, which is correct as the same amount of components are moving, however just ¼ of the cylinders are firing.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B0FBE3-233F-4018-B8A2-CE9A9EE3020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31332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these images, the same runs are compared, however looking at vibration orders vs engine speed.</a:t>
            </a:r>
          </a:p>
          <a:p>
            <a:r>
              <a:rPr lang="en-GB" dirty="0"/>
              <a:t>These graphs show the harmonic order of the component independently of the speed of the engine.</a:t>
            </a:r>
          </a:p>
          <a:p>
            <a:r>
              <a:rPr lang="en-GB" dirty="0"/>
              <a:t>This allows us to visualise a specific characteristic, problem or component as a harmonic resonance mode.</a:t>
            </a:r>
          </a:p>
          <a:p>
            <a:r>
              <a:rPr lang="en-GB" dirty="0"/>
              <a:t>Looking between the different runs, there is a significantly more amount of energy seen in the 4 cylinder run, which is again due to the amount of cylinders firing.</a:t>
            </a:r>
          </a:p>
          <a:p>
            <a:r>
              <a:rPr lang="en-GB" dirty="0"/>
              <a:t>This will also be due to the reduced maximum RPM for the 1 cylinder run.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B0FBE3-233F-4018-B8A2-CE9A9EE3020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4248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By changing the scale on the X-Axis to 10 orders, it becomes clear which orders produce the most amount of energy.</a:t>
            </a:r>
          </a:p>
          <a:p>
            <a:r>
              <a:rPr lang="en-GB" dirty="0"/>
              <a:t>Clear orders can be seen at 0.5, 1, 1.5 and 2.</a:t>
            </a:r>
          </a:p>
          <a:p>
            <a:r>
              <a:rPr lang="en-GB" dirty="0"/>
              <a:t>The valves open and close once every 2 revolutions, which gives an order of 0.5.</a:t>
            </a:r>
          </a:p>
          <a:p>
            <a:r>
              <a:rPr lang="en-GB" dirty="0"/>
              <a:t>The crankshaft revolves twice per cycle so therefore an order of 1 can be seen.</a:t>
            </a:r>
          </a:p>
          <a:p>
            <a:r>
              <a:rPr lang="en-GB" dirty="0"/>
              <a:t>As the engine uses a 4 stroke firing order, the pistons will rotate twice every cycle, which gives an order of 2. </a:t>
            </a:r>
          </a:p>
          <a:p>
            <a:r>
              <a:rPr lang="en-GB" dirty="0"/>
              <a:t>This is where the most energy can be seen for both graphs, and shows that there are 2 main vibrations per revolution. </a:t>
            </a:r>
          </a:p>
          <a:p>
            <a:r>
              <a:rPr lang="en-GB" dirty="0"/>
              <a:t>In the 4 cylinder run, a order of 4 can be, which indicates 4 vibrations every revolution, which could be a timing pully or belt beginning to vibrate.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B0FBE3-233F-4018-B8A2-CE9A9EE3020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58922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Comparing the two different tests shows that there are some clear differences and similarities.</a:t>
            </a:r>
          </a:p>
          <a:p>
            <a:r>
              <a:rPr lang="en-GB" dirty="0"/>
              <a:t>For example, the main different is the amount of energy within the vibrations.</a:t>
            </a:r>
          </a:p>
          <a:p>
            <a:r>
              <a:rPr lang="en-GB" dirty="0"/>
              <a:t>This is clear for the FFT and Order locked Analysis, comparing frequency/vibration order vs engine speed.</a:t>
            </a:r>
          </a:p>
          <a:p>
            <a:r>
              <a:rPr lang="en-GB" dirty="0"/>
              <a:t>The 4 cylinder run shows more energy compared to the 1 cylinder run in all the produced graphs.</a:t>
            </a:r>
          </a:p>
          <a:p>
            <a:r>
              <a:rPr lang="en-GB" dirty="0"/>
              <a:t>This is due to the amount of cylinders firing and therefore ¼ of the energy within the system.</a:t>
            </a:r>
          </a:p>
          <a:p>
            <a:r>
              <a:rPr lang="en-GB" dirty="0"/>
              <a:t>However, the same frequency and vibration orders can be seen. </a:t>
            </a:r>
          </a:p>
          <a:p>
            <a:r>
              <a:rPr lang="en-GB" dirty="0"/>
              <a:t>Due to the same number of components running.</a:t>
            </a:r>
          </a:p>
          <a:p>
            <a:r>
              <a:rPr lang="en-GB" dirty="0"/>
              <a:t>In these cases the same vibration modes are produced and can be seen when looking at vibration orders vs engine speed. </a:t>
            </a:r>
          </a:p>
          <a:p>
            <a:r>
              <a:rPr lang="en-GB" dirty="0"/>
              <a:t>The same 0.5, 1 and 2 modes are visible.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B0FBE3-233F-4018-B8A2-CE9A9EE3020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27544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Overall the </a:t>
            </a:r>
            <a:r>
              <a:rPr lang="en-GB" dirty="0" err="1"/>
              <a:t>DewesoftX</a:t>
            </a:r>
            <a:r>
              <a:rPr lang="en-GB" dirty="0"/>
              <a:t> software clearly allows for in depth analysis of systems vibration orders and frequency ranges.</a:t>
            </a:r>
          </a:p>
          <a:p>
            <a:r>
              <a:rPr lang="en-GB" dirty="0"/>
              <a:t>This is indicated by the clear differences between the 4 cylinder and 1 cylinder runs.</a:t>
            </a:r>
          </a:p>
          <a:p>
            <a:r>
              <a:rPr lang="en-GB" dirty="0"/>
              <a:t>When playing the recorded audio along with the accelerometer data, it becomes even more clear how the system performs based on engine speed.</a:t>
            </a:r>
          </a:p>
          <a:p>
            <a:r>
              <a:rPr lang="en-GB" dirty="0"/>
              <a:t>Therefore by comparing data from a functional engine to data from an engine with a fault allows for component analysis and fault finding within the system, and is a useful non-destructive technique.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B0FBE3-233F-4018-B8A2-CE9A9EE3020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5371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4E9EB71-54FA-4C87-BEA3-EC0997CED4FA}" type="datetimeFigureOut">
              <a:rPr lang="en-GB" smtClean="0"/>
              <a:pPr/>
              <a:t>02/04/2023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284791"/>
      </p:ext>
    </p:extLst>
  </p:cSld>
  <p:clrMapOvr>
    <a:masterClrMapping/>
  </p:clrMapOvr>
  <p:transition>
    <p:cover dir="r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02/04/2023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45004"/>
      </p:ext>
    </p:extLst>
  </p:cSld>
  <p:clrMapOvr>
    <a:masterClrMapping/>
  </p:clrMapOvr>
  <p:transition>
    <p:cover dir="r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02/04/2023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9749448"/>
      </p:ext>
    </p:extLst>
  </p:cSld>
  <p:clrMapOvr>
    <a:masterClrMapping/>
  </p:clrMapOvr>
  <p:transition>
    <p:cover dir="r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02/04/2023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25833"/>
      </p:ext>
    </p:extLst>
  </p:cSld>
  <p:clrMapOvr>
    <a:masterClrMapping/>
  </p:clrMapOvr>
  <p:transition>
    <p:cover dir="r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02/04/2023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58843"/>
      </p:ext>
    </p:extLst>
  </p:cSld>
  <p:clrMapOvr>
    <a:masterClrMapping/>
  </p:clrMapOvr>
  <p:transition>
    <p:cover dir="r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02/04/2023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166886"/>
      </p:ext>
    </p:extLst>
  </p:cSld>
  <p:clrMapOvr>
    <a:masterClrMapping/>
  </p:clrMapOvr>
  <p:transition>
    <p:cover dir="r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02/04/2023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011862"/>
      </p:ext>
    </p:extLst>
  </p:cSld>
  <p:clrMapOvr>
    <a:masterClrMapping/>
  </p:clrMapOvr>
  <p:transition>
    <p:cover dir="r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02/04/2023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668834"/>
      </p:ext>
    </p:extLst>
  </p:cSld>
  <p:clrMapOvr>
    <a:masterClrMapping/>
  </p:clrMapOvr>
  <p:transition>
    <p:cover dir="r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02/04/2023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434984"/>
      </p:ext>
    </p:extLst>
  </p:cSld>
  <p:clrMapOvr>
    <a:masterClrMapping/>
  </p:clrMapOvr>
  <p:transition>
    <p:cover dir="r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02/04/2023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26733"/>
      </p:ext>
    </p:extLst>
  </p:cSld>
  <p:clrMapOvr>
    <a:masterClrMapping/>
  </p:clrMapOvr>
  <p:transition>
    <p:cover dir="r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02/04/2023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1669792"/>
      </p:ext>
    </p:extLst>
  </p:cSld>
  <p:clrMapOvr>
    <a:masterClrMapping/>
  </p:clrMapOvr>
  <p:transition>
    <p:cover dir="rd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33400"/>
            <a:ext cx="10363200" cy="76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752600"/>
            <a:ext cx="5080000" cy="4419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752600"/>
            <a:ext cx="5080000" cy="4419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14400" y="63246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54E9EB71-54FA-4C87-BEA3-EC0997CED4FA}" type="datetimeFigureOut">
              <a:rPr lang="en-GB" smtClean="0"/>
              <a:pPr/>
              <a:t>02/04/2023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65600" y="6324600"/>
            <a:ext cx="38608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37600" y="63246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689137"/>
      </p:ext>
    </p:extLst>
  </p:cSld>
  <p:clrMapOvr>
    <a:masterClrMapping/>
  </p:clrMapOvr>
  <p:transition>
    <p:cover dir="rd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33400"/>
            <a:ext cx="10363200" cy="76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752600"/>
            <a:ext cx="5080000" cy="4419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197600" y="1752600"/>
            <a:ext cx="5080000" cy="2133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197600" y="4038600"/>
            <a:ext cx="5080000" cy="2133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914400" y="63246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54E9EB71-54FA-4C87-BEA3-EC0997CED4FA}" type="datetimeFigureOut">
              <a:rPr lang="en-GB" smtClean="0"/>
              <a:pPr/>
              <a:t>02/04/2023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65600" y="6324600"/>
            <a:ext cx="38608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8737600" y="63246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714952"/>
      </p:ext>
    </p:extLst>
  </p:cSld>
  <p:clrMapOvr>
    <a:masterClrMapping/>
  </p:clrMapOvr>
  <p:transition>
    <p:cover dir="r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E9EB71-54FA-4C87-BEA3-EC0997CED4FA}" type="datetimeFigureOut">
              <a:rPr lang="en-GB" smtClean="0"/>
              <a:pPr/>
              <a:t>02/04/2023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56" descr="sign(small)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203201" y="587375"/>
            <a:ext cx="793751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6024262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ransition>
    <p:cover dir="r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CAA33-6BDF-A6C3-A074-0ADE7A7312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1424" y="1643360"/>
            <a:ext cx="10363200" cy="1470025"/>
          </a:xfrm>
        </p:spPr>
        <p:txBody>
          <a:bodyPr/>
          <a:lstStyle/>
          <a:p>
            <a:r>
              <a:rPr lang="en-GB" dirty="0"/>
              <a:t>Noise, Vibration and Harshness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C9CA5C-DCE5-BC67-27F0-807818214F3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Christian Walker</a:t>
            </a:r>
          </a:p>
          <a:p>
            <a:r>
              <a:rPr lang="en-GB" sz="2000" dirty="0"/>
              <a:t>2210144</a:t>
            </a:r>
          </a:p>
          <a:p>
            <a:r>
              <a:rPr lang="en-GB" sz="2000" dirty="0"/>
              <a:t>ACEA7003 Advanced Vehicle Dynamic Behaviour </a:t>
            </a:r>
          </a:p>
          <a:p>
            <a:r>
              <a:rPr lang="en-GB" sz="2000" dirty="0"/>
              <a:t>MSc Automotive Engineering</a:t>
            </a:r>
          </a:p>
        </p:txBody>
      </p:sp>
    </p:spTree>
    <p:extLst>
      <p:ext uri="{BB962C8B-B14F-4D97-AF65-F5344CB8AC3E}">
        <p14:creationId xmlns:p14="http://schemas.microsoft.com/office/powerpoint/2010/main" val="2651994919"/>
      </p:ext>
    </p:extLst>
  </p:cSld>
  <p:clrMapOvr>
    <a:masterClrMapping/>
  </p:clrMapOvr>
  <p:transition>
    <p:cover dir="rd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09DB2-9D41-2C81-16C5-DEAB0850CC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Component Harmonic Resonance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5E4786-EA90-D993-C7C4-1102EF9FBC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5077690"/>
          </a:xfrm>
        </p:spPr>
        <p:txBody>
          <a:bodyPr>
            <a:normAutofit/>
          </a:bodyPr>
          <a:lstStyle/>
          <a:p>
            <a:pPr algn="just"/>
            <a:r>
              <a:rPr lang="en-GB" sz="2000" dirty="0"/>
              <a:t>All components have a specific natural frequency based on their geometry and material.</a:t>
            </a:r>
          </a:p>
          <a:p>
            <a:pPr algn="just"/>
            <a:r>
              <a:rPr lang="en-GB" sz="2000" dirty="0"/>
              <a:t>When a component or system is subject to the natural frequency, the vibrations begin to oscillate at a much higher amplitude</a:t>
            </a:r>
          </a:p>
          <a:p>
            <a:pPr algn="just"/>
            <a:r>
              <a:rPr lang="en-GB" sz="2000" dirty="0"/>
              <a:t>For example:</a:t>
            </a:r>
          </a:p>
          <a:p>
            <a:pPr algn="just"/>
            <a:r>
              <a:rPr lang="en-GB" sz="2000" dirty="0"/>
              <a:t>In a engine, the cause of the vibrations could be the crankshaft.</a:t>
            </a:r>
          </a:p>
          <a:p>
            <a:pPr algn="just"/>
            <a:r>
              <a:rPr lang="en-GB" sz="2000" dirty="0"/>
              <a:t>This is a rotating component and can cause a natural frequency vibration from the cyclic loading</a:t>
            </a:r>
          </a:p>
          <a:p>
            <a:pPr algn="just"/>
            <a:r>
              <a:rPr lang="en-GB" sz="2000" dirty="0"/>
              <a:t>The load on the crankshaft can then be affected by this natural frequency, and they would begin to oscillate at much larger amplitudes.</a:t>
            </a:r>
          </a:p>
          <a:p>
            <a:pPr algn="just"/>
            <a:r>
              <a:rPr lang="en-GB" sz="2000" dirty="0"/>
              <a:t>The harmonic resonance is the effect of a component vibrating at it’s natural frequency and causes the whole system to vibrate. 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(Ross Performance Parts, n.d.)</a:t>
            </a:r>
          </a:p>
          <a:p>
            <a:pPr algn="just"/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45863626"/>
      </p:ext>
    </p:extLst>
  </p:cSld>
  <p:clrMapOvr>
    <a:masterClrMapping/>
  </p:clrMapOvr>
  <p:transition>
    <p:cover dir="r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299FC-4801-F436-0FA9-E2F9420B2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Mechanical Vibrations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537A4-9F40-A1B0-D70A-5E14A0E12C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754417"/>
          </a:xfrm>
        </p:spPr>
        <p:txBody>
          <a:bodyPr>
            <a:normAutofit/>
          </a:bodyPr>
          <a:lstStyle/>
          <a:p>
            <a:pPr algn="just"/>
            <a:r>
              <a:rPr lang="en-GB" sz="2000" dirty="0"/>
              <a:t>Mechanical vibrations occur when a component oscillates about a fixed point during a given time period.</a:t>
            </a:r>
          </a:p>
          <a:p>
            <a:pPr algn="just"/>
            <a:r>
              <a:rPr lang="en-GB" sz="2000" dirty="0"/>
              <a:t>Examples of these include a pendulum (harmonic vibrations) or a turbine blade (torsional vibrations)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(Mechanical Education, n.d.).</a:t>
            </a:r>
            <a:endParaRPr lang="en-GB" sz="2000" dirty="0"/>
          </a:p>
          <a:p>
            <a:pPr algn="just"/>
            <a:r>
              <a:rPr lang="en-GB" sz="2000" dirty="0"/>
              <a:t>These are generally measured using a Piezoelectric sensor or accelerometer. </a:t>
            </a:r>
          </a:p>
          <a:p>
            <a:pPr algn="just"/>
            <a:r>
              <a:rPr lang="en-GB" sz="2000" dirty="0"/>
              <a:t>A voltage is generated when the piezoelectric crystal is stressed.</a:t>
            </a:r>
          </a:p>
          <a:p>
            <a:pPr algn="just"/>
            <a:r>
              <a:rPr lang="en-GB" sz="2000" dirty="0"/>
              <a:t>A mass within the sensor moves according to the acceleration of the measured component.</a:t>
            </a:r>
          </a:p>
          <a:p>
            <a:pPr algn="just"/>
            <a:r>
              <a:rPr lang="en-GB" sz="2000" dirty="0"/>
              <a:t>This generates a proportional force acting on the crystal.</a:t>
            </a:r>
          </a:p>
          <a:p>
            <a:pPr algn="just"/>
            <a:r>
              <a:rPr lang="en-GB" sz="2000" dirty="0"/>
              <a:t>Therefore a voltage can be measured based on the force, and the acceleration of the component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(Ni Instruments, n.d.).</a:t>
            </a:r>
          </a:p>
          <a:p>
            <a:pPr marL="0" indent="0" algn="just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7744973"/>
      </p:ext>
    </p:extLst>
  </p:cSld>
  <p:clrMapOvr>
    <a:masterClrMapping/>
  </p:clrMapOvr>
  <p:transition>
    <p:cover dir="rd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A9A53A-8ECD-B86C-3E44-0E9F683002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Acoustic Air Pressure (Sound Pressure)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C5BB1-462E-9DCE-0470-D3DCE83268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902199"/>
          </a:xfrm>
        </p:spPr>
        <p:txBody>
          <a:bodyPr>
            <a:normAutofit/>
          </a:bodyPr>
          <a:lstStyle/>
          <a:p>
            <a:pPr algn="just"/>
            <a:r>
              <a:rPr lang="en-GB" sz="2000" dirty="0"/>
              <a:t>Definition: Oscillation of pressure that travels through a medium (air, water, solid).</a:t>
            </a:r>
          </a:p>
          <a:p>
            <a:pPr algn="just"/>
            <a:r>
              <a:rPr lang="en-GB" sz="2000" dirty="0"/>
              <a:t>This is the basis behind sound, and the reason why our ears detect sound and we can hear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(Fogarty, 2023).</a:t>
            </a:r>
            <a:endParaRPr lang="en-GB" sz="2000" dirty="0"/>
          </a:p>
          <a:p>
            <a:pPr algn="just"/>
            <a:r>
              <a:rPr lang="en-GB" sz="2000" dirty="0"/>
              <a:t>An example of this is a speaker or seismic waves travelling through the earth. </a:t>
            </a:r>
          </a:p>
          <a:p>
            <a:pPr algn="just"/>
            <a:r>
              <a:rPr lang="en-GB" sz="2000" dirty="0"/>
              <a:t>These pressure waves are measured using a microphone or a hydrophone for use in water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Dewesoft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n.d.)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2000" dirty="0"/>
          </a:p>
          <a:p>
            <a:pPr algn="just"/>
            <a:r>
              <a:rPr lang="en-GB" sz="2000" dirty="0"/>
              <a:t>A microphone uses a diaphragm which oscillates based on the pressure waves. </a:t>
            </a:r>
          </a:p>
          <a:p>
            <a:pPr algn="just"/>
            <a:r>
              <a:rPr lang="en-GB" sz="2000" dirty="0"/>
              <a:t>Attached to this is a magnetic coil.</a:t>
            </a:r>
          </a:p>
          <a:p>
            <a:pPr algn="just"/>
            <a:r>
              <a:rPr lang="en-GB" sz="2000" dirty="0"/>
              <a:t>As this moves back and forth, a current is induced. </a:t>
            </a:r>
          </a:p>
          <a:p>
            <a:pPr algn="just"/>
            <a:r>
              <a:rPr lang="en-GB" sz="2000" dirty="0"/>
              <a:t>This current is then converted to an electric signal to be read by the computer and listened to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(Rogers, 2021).</a:t>
            </a:r>
          </a:p>
        </p:txBody>
      </p:sp>
    </p:spTree>
    <p:extLst>
      <p:ext uri="{BB962C8B-B14F-4D97-AF65-F5344CB8AC3E}">
        <p14:creationId xmlns:p14="http://schemas.microsoft.com/office/powerpoint/2010/main" val="1501437224"/>
      </p:ext>
    </p:extLst>
  </p:cSld>
  <p:clrMapOvr>
    <a:masterClrMapping/>
  </p:clrMapOvr>
  <p:transition>
    <p:cover dir="rd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90A99A-487E-1DA4-31E0-E987314085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Use of </a:t>
            </a:r>
            <a:r>
              <a:rPr lang="en-GB" dirty="0" err="1"/>
              <a:t>DewesoftX</a:t>
            </a:r>
            <a:endParaRPr lang="en-GB" dirty="0"/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87877875-C163-3326-03A5-872A221922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>
            <a:normAutofit/>
          </a:bodyPr>
          <a:lstStyle/>
          <a:p>
            <a:pPr algn="just"/>
            <a:r>
              <a:rPr lang="en-US" sz="1800" dirty="0" err="1"/>
              <a:t>DewesoftX</a:t>
            </a:r>
            <a:r>
              <a:rPr lang="en-US" sz="1800" dirty="0"/>
              <a:t> allows the analysis of sound and vibrations on a component.</a:t>
            </a:r>
          </a:p>
          <a:p>
            <a:pPr algn="just"/>
            <a:r>
              <a:rPr lang="en-US" sz="1800" dirty="0"/>
              <a:t>This uses a range of sensors and microphones to record the component during use.</a:t>
            </a:r>
          </a:p>
          <a:p>
            <a:pPr algn="just"/>
            <a:r>
              <a:rPr lang="en-US" sz="1800" dirty="0"/>
              <a:t>In this example, a 4 cylinder engine was recorded.</a:t>
            </a:r>
          </a:p>
          <a:p>
            <a:pPr algn="just"/>
            <a:r>
              <a:rPr lang="en-US" sz="1800" dirty="0"/>
              <a:t>A microphone and 3 different accelerometers were used.</a:t>
            </a:r>
          </a:p>
          <a:p>
            <a:pPr algn="just"/>
            <a:r>
              <a:rPr lang="en-US" sz="1800" dirty="0"/>
              <a:t>The microphone recorded the sound of the engine throughout the RPM range.</a:t>
            </a:r>
          </a:p>
          <a:p>
            <a:pPr algn="just"/>
            <a:r>
              <a:rPr lang="en-US" sz="1800" dirty="0"/>
              <a:t>The accelerometers measure the vibration of the engine in the X, Y and Z plane.</a:t>
            </a:r>
          </a:p>
          <a:p>
            <a:pPr algn="just"/>
            <a:r>
              <a:rPr lang="en-US" sz="1800" dirty="0"/>
              <a:t>The data can then be analysed using a Fourier Transform (FFT) and a Order Locked Analysis.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F7424C-56FF-66F6-9EA2-FAC1888D995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42828" b="5150"/>
          <a:stretch/>
        </p:blipFill>
        <p:spPr>
          <a:xfrm>
            <a:off x="6573187" y="1240437"/>
            <a:ext cx="4658636" cy="2083332"/>
          </a:xfrm>
          <a:prstGeom prst="rect">
            <a:avLst/>
          </a:prstGeom>
          <a:noFill/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4FB8B35-38A0-F72C-5D41-BCD061C3CF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73187" y="3534232"/>
            <a:ext cx="2337970" cy="3125106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1803F04-67AD-3428-9469-F287F6D37284}"/>
              </a:ext>
            </a:extLst>
          </p:cNvPr>
          <p:cNvSpPr txBox="1">
            <a:spLocks/>
          </p:cNvSpPr>
          <p:nvPr/>
        </p:nvSpPr>
        <p:spPr>
          <a:xfrm>
            <a:off x="9188969" y="3534232"/>
            <a:ext cx="2337971" cy="31251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sz="1800" dirty="0"/>
              <a:t>The image to the left shows the test bench and engine used to record the data </a:t>
            </a:r>
          </a:p>
          <a:p>
            <a:pPr algn="just"/>
            <a:r>
              <a:rPr lang="en-US" sz="1800" dirty="0"/>
              <a:t>This data was then used in </a:t>
            </a:r>
            <a:r>
              <a:rPr lang="en-US" sz="1800" dirty="0" err="1"/>
              <a:t>DewesoftX</a:t>
            </a:r>
            <a:r>
              <a:rPr lang="en-US" sz="1800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971044645"/>
      </p:ext>
    </p:extLst>
  </p:cSld>
  <p:clrMapOvr>
    <a:masterClrMapping/>
  </p:clrMapOvr>
  <p:transition>
    <p:cover dir="rd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6498FB-7BFC-9261-7E64-C1D72B1ECA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4000" dirty="0"/>
              <a:t>Fast Fourier Transform (FFT)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843D87-9852-3C4C-FB95-980F13D482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417637"/>
            <a:ext cx="5384800" cy="5335431"/>
          </a:xfrm>
        </p:spPr>
        <p:txBody>
          <a:bodyPr>
            <a:normAutofit/>
          </a:bodyPr>
          <a:lstStyle/>
          <a:p>
            <a:pPr algn="just"/>
            <a:r>
              <a:rPr lang="en-GB" sz="1650" dirty="0"/>
              <a:t>FFT analysis transforms the time domain to a frequency domain (</a:t>
            </a:r>
            <a:r>
              <a:rPr lang="en-GB" sz="1650" dirty="0" err="1"/>
              <a:t>Gjelstrup</a:t>
            </a:r>
            <a:r>
              <a:rPr lang="en-GB" sz="1650" dirty="0"/>
              <a:t>, 2021). </a:t>
            </a:r>
          </a:p>
          <a:p>
            <a:pPr algn="just"/>
            <a:r>
              <a:rPr lang="en-GB" sz="1650" dirty="0"/>
              <a:t>This allows for individual signal characteristics to be described independently of the frequency characteristics (</a:t>
            </a:r>
            <a:r>
              <a:rPr lang="en-GB" sz="1650" dirty="0" err="1"/>
              <a:t>Gjelstrup</a:t>
            </a:r>
            <a:r>
              <a:rPr lang="en-GB" sz="1650" dirty="0"/>
              <a:t>, 2021).</a:t>
            </a:r>
          </a:p>
          <a:p>
            <a:pPr algn="just"/>
            <a:r>
              <a:rPr lang="en-GB" sz="1650" dirty="0"/>
              <a:t>These signal characteristics then relate to different components when looking at a rotating system like an engine.</a:t>
            </a:r>
          </a:p>
          <a:p>
            <a:pPr algn="just"/>
            <a:r>
              <a:rPr lang="en-GB" sz="1650" dirty="0"/>
              <a:t>These graphs show Amplitude (m/s^2) vs Frequency (Hz).</a:t>
            </a:r>
          </a:p>
          <a:p>
            <a:pPr algn="just"/>
            <a:r>
              <a:rPr lang="en-GB" sz="1650" dirty="0"/>
              <a:t>Looking between the graphs, the 1 cylinder run shows a lot lower amplitude across the whole frequency range.</a:t>
            </a:r>
          </a:p>
          <a:p>
            <a:pPr algn="just"/>
            <a:r>
              <a:rPr lang="en-GB" sz="1650" dirty="0"/>
              <a:t>However the same largest peak at around 250Hz can be seen in both, and grows during the whole RPM range.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FF5EC58-03BC-1621-5389-5D064E1B7BD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/>
          <a:srcRect r="43613" b="4373"/>
          <a:stretch/>
        </p:blipFill>
        <p:spPr>
          <a:xfrm>
            <a:off x="7112833" y="3594721"/>
            <a:ext cx="4842205" cy="2639539"/>
          </a:xfr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0D6B392-103E-78DA-BAA1-D5748486722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42828" b="3333"/>
          <a:stretch/>
        </p:blipFill>
        <p:spPr>
          <a:xfrm>
            <a:off x="7112833" y="435888"/>
            <a:ext cx="4856813" cy="263954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06EA949-C8B5-F2AA-FC6A-09C5071A867F}"/>
              </a:ext>
            </a:extLst>
          </p:cNvPr>
          <p:cNvSpPr txBox="1"/>
          <p:nvPr/>
        </p:nvSpPr>
        <p:spPr>
          <a:xfrm>
            <a:off x="7112833" y="3070377"/>
            <a:ext cx="48568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4 Cylinder Up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CCEF512-49AF-FB49-B35F-3B53F3D3601C}"/>
              </a:ext>
            </a:extLst>
          </p:cNvPr>
          <p:cNvSpPr txBox="1"/>
          <p:nvPr/>
        </p:nvSpPr>
        <p:spPr>
          <a:xfrm>
            <a:off x="7112833" y="6234260"/>
            <a:ext cx="48422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1 Cylinder Up </a:t>
            </a:r>
          </a:p>
        </p:txBody>
      </p:sp>
    </p:spTree>
    <p:extLst>
      <p:ext uri="{BB962C8B-B14F-4D97-AF65-F5344CB8AC3E}">
        <p14:creationId xmlns:p14="http://schemas.microsoft.com/office/powerpoint/2010/main" val="1027951896"/>
      </p:ext>
    </p:extLst>
  </p:cSld>
  <p:clrMapOvr>
    <a:masterClrMapping/>
  </p:clrMapOvr>
  <p:transition>
    <p:cover dir="rd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22E094-6C76-57D2-8AFB-68A271A723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Order Lock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19681E-E3DD-593A-5020-FD9F99292F1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>
            <a:normAutofit/>
          </a:bodyPr>
          <a:lstStyle/>
          <a:p>
            <a:pPr algn="just"/>
            <a:r>
              <a:rPr lang="en-GB" sz="1800" dirty="0"/>
              <a:t>An order locked analysis allows us to look at the frequency of the engine relative to the excitation order.</a:t>
            </a:r>
          </a:p>
          <a:p>
            <a:pPr algn="just"/>
            <a:r>
              <a:rPr lang="en-GB" sz="1800" dirty="0"/>
              <a:t>In this case the crankshaft is the excitation source which is the measured speed of the engine.</a:t>
            </a:r>
          </a:p>
          <a:p>
            <a:pPr algn="just"/>
            <a:r>
              <a:rPr lang="en-GB" sz="1800" dirty="0"/>
              <a:t>The left hand side shows the excitation order versus engine speed.</a:t>
            </a:r>
          </a:p>
          <a:p>
            <a:pPr algn="just"/>
            <a:r>
              <a:rPr lang="en-GB" sz="1800" dirty="0"/>
              <a:t>The right hand image shows frequency versus engine speed. </a:t>
            </a:r>
          </a:p>
          <a:p>
            <a:pPr algn="just"/>
            <a:r>
              <a:rPr lang="en-GB" sz="1800" dirty="0"/>
              <a:t>A certain engine speed is then ‘locked in’ to the matching vibration.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54EAAAB-DCBD-4598-93B3-D75EB17A831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42932" b="3333"/>
          <a:stretch/>
        </p:blipFill>
        <p:spPr>
          <a:xfrm>
            <a:off x="6096000" y="1600201"/>
            <a:ext cx="5943470" cy="2577229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FD3304D-217A-F66E-E563-271450F6A8BA}"/>
              </a:ext>
            </a:extLst>
          </p:cNvPr>
          <p:cNvSpPr txBox="1"/>
          <p:nvPr/>
        </p:nvSpPr>
        <p:spPr>
          <a:xfrm>
            <a:off x="6096000" y="4177430"/>
            <a:ext cx="594347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Order Locked Analysis, 4 Cylinder Up Run </a:t>
            </a:r>
          </a:p>
        </p:txBody>
      </p:sp>
    </p:spTree>
    <p:extLst>
      <p:ext uri="{BB962C8B-B14F-4D97-AF65-F5344CB8AC3E}">
        <p14:creationId xmlns:p14="http://schemas.microsoft.com/office/powerpoint/2010/main" val="175584193"/>
      </p:ext>
    </p:extLst>
  </p:cSld>
  <p:clrMapOvr>
    <a:masterClrMapping/>
  </p:clrMapOvr>
  <p:transition>
    <p:cover dir="rd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6EA2A-3580-0B42-7905-6833FCEE95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533400"/>
            <a:ext cx="10363200" cy="762000"/>
          </a:xfrm>
        </p:spPr>
        <p:txBody>
          <a:bodyPr anchor="ctr">
            <a:normAutofit/>
          </a:bodyPr>
          <a:lstStyle/>
          <a:p>
            <a:r>
              <a:rPr lang="en-GB" dirty="0"/>
              <a:t>Frequency vs Engine Speed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812073C-3C91-39A3-89D2-E388584C4E2A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914400" y="1476531"/>
            <a:ext cx="5080000" cy="4695669"/>
          </a:xfrm>
        </p:spPr>
        <p:txBody>
          <a:bodyPr>
            <a:normAutofit/>
          </a:bodyPr>
          <a:lstStyle/>
          <a:p>
            <a:pPr algn="just"/>
            <a:r>
              <a:rPr lang="en-US" sz="1800" dirty="0"/>
              <a:t>Both images compare an up run.</a:t>
            </a:r>
          </a:p>
          <a:p>
            <a:pPr algn="just"/>
            <a:r>
              <a:rPr lang="en-US" sz="1800" dirty="0"/>
              <a:t>Top image shows the engine running on 4 cylinders</a:t>
            </a:r>
          </a:p>
          <a:p>
            <a:pPr algn="just"/>
            <a:r>
              <a:rPr lang="en-US" sz="1800" dirty="0"/>
              <a:t>Bottom image shows engine running on 1 cylinder.</a:t>
            </a:r>
          </a:p>
          <a:p>
            <a:pPr algn="just"/>
            <a:r>
              <a:rPr lang="en-US" sz="1800" dirty="0"/>
              <a:t>4 cylinder runs to 6000 RPM.</a:t>
            </a:r>
          </a:p>
          <a:p>
            <a:pPr algn="just"/>
            <a:r>
              <a:rPr lang="en-US" sz="1800" dirty="0"/>
              <a:t>1 cylinder runs to 4000 RPM.</a:t>
            </a:r>
          </a:p>
          <a:p>
            <a:pPr algn="just"/>
            <a:r>
              <a:rPr lang="en-US" sz="1800" dirty="0"/>
              <a:t>Significantly more amount of different frequency bands can be seen in 4 cylinder run. </a:t>
            </a:r>
          </a:p>
          <a:p>
            <a:pPr algn="just"/>
            <a:r>
              <a:rPr lang="en-US" sz="1800" dirty="0"/>
              <a:t>The same primarily frequency band can be seen in both. </a:t>
            </a:r>
          </a:p>
          <a:p>
            <a:pPr algn="just"/>
            <a:r>
              <a:rPr lang="en-US" sz="1800" dirty="0"/>
              <a:t>Makes sense as the same engine is running therefore all the same moving components.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3F32309-5D3E-D2CC-DABA-88BB6249885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365" t="13202" r="48628" b="45043"/>
          <a:stretch/>
        </p:blipFill>
        <p:spPr>
          <a:xfrm>
            <a:off x="7085305" y="1339241"/>
            <a:ext cx="3881232" cy="2266826"/>
          </a:xfrm>
          <a:prstGeom prst="rect">
            <a:avLst/>
          </a:prstGeom>
          <a:noFill/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6D1F01B-14F9-7F1F-1E8C-CAA0B342F73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8422" t="12638" r="48571" b="45557"/>
          <a:stretch/>
        </p:blipFill>
        <p:spPr>
          <a:xfrm>
            <a:off x="7085305" y="4221322"/>
            <a:ext cx="3881232" cy="226682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D866334-B071-7C89-BEB5-AD8487ED840E}"/>
              </a:ext>
            </a:extLst>
          </p:cNvPr>
          <p:cNvSpPr txBox="1"/>
          <p:nvPr/>
        </p:nvSpPr>
        <p:spPr>
          <a:xfrm>
            <a:off x="7085305" y="3594970"/>
            <a:ext cx="38812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4 Cylinder Up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C16BD78-D1BA-AAE6-E41C-03A4FAF891A9}"/>
              </a:ext>
            </a:extLst>
          </p:cNvPr>
          <p:cNvSpPr txBox="1"/>
          <p:nvPr/>
        </p:nvSpPr>
        <p:spPr>
          <a:xfrm>
            <a:off x="7085305" y="6486292"/>
            <a:ext cx="38812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1 Cylinder Up </a:t>
            </a:r>
          </a:p>
        </p:txBody>
      </p:sp>
    </p:spTree>
    <p:extLst>
      <p:ext uri="{BB962C8B-B14F-4D97-AF65-F5344CB8AC3E}">
        <p14:creationId xmlns:p14="http://schemas.microsoft.com/office/powerpoint/2010/main" val="3706193249"/>
      </p:ext>
    </p:extLst>
  </p:cSld>
  <p:clrMapOvr>
    <a:masterClrMapping/>
  </p:clrMapOvr>
  <p:transition>
    <p:cover dir="rd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03A733-D9F9-2535-CE1A-29F271CFBF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Vibration Orders vs Engine Speed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5B40384-646B-C52E-BE2C-9B4A23CB8B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5096" t="13632" r="71658" b="44848"/>
          <a:stretch/>
        </p:blipFill>
        <p:spPr>
          <a:xfrm>
            <a:off x="7178154" y="1299410"/>
            <a:ext cx="3899263" cy="2351315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02093EB-0F56-49CD-18A8-D1CE69CFDB4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583" t="12850" r="71974" b="45045"/>
          <a:stretch/>
        </p:blipFill>
        <p:spPr>
          <a:xfrm>
            <a:off x="7178154" y="4063236"/>
            <a:ext cx="3899263" cy="235131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C9BCF84-9439-47F4-1E93-D5AAB70BE60F}"/>
              </a:ext>
            </a:extLst>
          </p:cNvPr>
          <p:cNvSpPr txBox="1"/>
          <p:nvPr/>
        </p:nvSpPr>
        <p:spPr>
          <a:xfrm>
            <a:off x="7178154" y="6414551"/>
            <a:ext cx="389926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1 Cylinder Up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02AA08A-5EFB-05B8-CDFE-4C15C80429E3}"/>
              </a:ext>
            </a:extLst>
          </p:cNvPr>
          <p:cNvSpPr txBox="1"/>
          <p:nvPr/>
        </p:nvSpPr>
        <p:spPr>
          <a:xfrm>
            <a:off x="7329408" y="3650725"/>
            <a:ext cx="37480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4 Cylinder Up 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47C6D91E-C0AB-4D3E-703C-15C72CC3A2F8}"/>
              </a:ext>
            </a:extLst>
          </p:cNvPr>
          <p:cNvSpPr txBox="1">
            <a:spLocks/>
          </p:cNvSpPr>
          <p:nvPr/>
        </p:nvSpPr>
        <p:spPr>
          <a:xfrm>
            <a:off x="609599" y="1299409"/>
            <a:ext cx="6063572" cy="53456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sz="1800" dirty="0"/>
              <a:t>The same runs are compared in these images.</a:t>
            </a:r>
          </a:p>
          <a:p>
            <a:pPr algn="just"/>
            <a:r>
              <a:rPr lang="en-US" sz="1800" dirty="0"/>
              <a:t>However, the images show vibration order vs engine rpm</a:t>
            </a:r>
          </a:p>
          <a:p>
            <a:pPr algn="just"/>
            <a:r>
              <a:rPr lang="en-US" sz="1800" dirty="0"/>
              <a:t>This shows the harmonic order of the component independently of the speed of the engine. </a:t>
            </a:r>
          </a:p>
          <a:p>
            <a:pPr algn="just"/>
            <a:r>
              <a:rPr lang="en-US" sz="1800" dirty="0"/>
              <a:t>Therefore, we can the </a:t>
            </a:r>
            <a:r>
              <a:rPr lang="en-US" sz="1800" dirty="0" err="1"/>
              <a:t>visualise</a:t>
            </a:r>
            <a:r>
              <a:rPr lang="en-US" sz="1800" dirty="0"/>
              <a:t> a specific engine characteristic as a specific harmonic component (</a:t>
            </a:r>
            <a:r>
              <a:rPr lang="en-US" sz="1800" dirty="0" err="1"/>
              <a:t>Dewesoft</a:t>
            </a:r>
            <a:r>
              <a:rPr lang="en-US" sz="1800" dirty="0"/>
              <a:t> Analysis, n.d.). </a:t>
            </a:r>
          </a:p>
          <a:p>
            <a:pPr algn="just"/>
            <a:r>
              <a:rPr lang="en-US" sz="1800" dirty="0"/>
              <a:t>Again, looking between the different images, the 4 cylinder run shows more energy throughout the orders compared to the 1 cylinder run.</a:t>
            </a:r>
          </a:p>
          <a:p>
            <a:pPr algn="just"/>
            <a:r>
              <a:rPr lang="en-GB" sz="1800" dirty="0"/>
              <a:t>In the 1 cylinder run, significantly less energy can be seen, which is due to the reduced number of cylinders firing.</a:t>
            </a:r>
          </a:p>
          <a:p>
            <a:pPr algn="just"/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707773428"/>
      </p:ext>
    </p:extLst>
  </p:cSld>
  <p:clrMapOvr>
    <a:masterClrMapping/>
  </p:clrMapOvr>
  <p:transition>
    <p:cover dir="r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03A733-D9F9-2535-CE1A-29F271CFBF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Vibration Orders vs Engine Speed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9BCF84-9439-47F4-1E93-D5AAB70BE60F}"/>
              </a:ext>
            </a:extLst>
          </p:cNvPr>
          <p:cNvSpPr txBox="1"/>
          <p:nvPr/>
        </p:nvSpPr>
        <p:spPr>
          <a:xfrm>
            <a:off x="7246502" y="6414551"/>
            <a:ext cx="391381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1 Cylinder Up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02AA08A-5EFB-05B8-CDFE-4C15C80429E3}"/>
              </a:ext>
            </a:extLst>
          </p:cNvPr>
          <p:cNvSpPr txBox="1"/>
          <p:nvPr/>
        </p:nvSpPr>
        <p:spPr>
          <a:xfrm>
            <a:off x="7246502" y="3650725"/>
            <a:ext cx="383091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4 Cylinder Up 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47C6D91E-C0AB-4D3E-703C-15C72CC3A2F8}"/>
              </a:ext>
            </a:extLst>
          </p:cNvPr>
          <p:cNvSpPr txBox="1">
            <a:spLocks/>
          </p:cNvSpPr>
          <p:nvPr/>
        </p:nvSpPr>
        <p:spPr>
          <a:xfrm>
            <a:off x="609599" y="1299410"/>
            <a:ext cx="5080000" cy="441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endParaRPr lang="en-US" sz="1800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201AE71-C0B9-F91D-E604-D35693BC062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00" t="13641" r="71747" b="44342"/>
          <a:stretch/>
        </p:blipFill>
        <p:spPr>
          <a:xfrm>
            <a:off x="7246502" y="4141461"/>
            <a:ext cx="3913819" cy="2273090"/>
          </a:xfrm>
          <a:prstGeom prst="rect">
            <a:avLst/>
          </a:prstGeom>
        </p:spPr>
      </p:pic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357F16B9-7B61-E95F-305E-7F8C1F975A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609808"/>
            <a:ext cx="6455079" cy="4973554"/>
          </a:xfrm>
        </p:spPr>
        <p:txBody>
          <a:bodyPr>
            <a:normAutofit/>
          </a:bodyPr>
          <a:lstStyle/>
          <a:p>
            <a:pPr algn="just"/>
            <a:r>
              <a:rPr lang="en-GB" sz="1800" dirty="0"/>
              <a:t>Looking at these images with the axis set to 10 orders, the more energy intense orders within the system become clear.</a:t>
            </a:r>
          </a:p>
          <a:p>
            <a:pPr algn="just"/>
            <a:r>
              <a:rPr lang="en-GB" sz="1800" dirty="0"/>
              <a:t>An order of 2 can be seen in both images.</a:t>
            </a:r>
          </a:p>
          <a:p>
            <a:pPr algn="just"/>
            <a:r>
              <a:rPr lang="en-GB" sz="1800" dirty="0"/>
              <a:t>This means 2 vibrations per revolution. </a:t>
            </a:r>
          </a:p>
          <a:p>
            <a:pPr algn="just"/>
            <a:r>
              <a:rPr lang="en-GB" sz="1800" dirty="0"/>
              <a:t>As this is a 4 cylinder engine, this is the firing of the cylinders</a:t>
            </a:r>
          </a:p>
          <a:p>
            <a:pPr algn="just"/>
            <a:r>
              <a:rPr lang="en-GB" sz="1800" dirty="0"/>
              <a:t>An order of 1 can also be seen, this is the crankshaft rotating frequency, as 2 revolutions per cycle. </a:t>
            </a:r>
          </a:p>
          <a:p>
            <a:pPr algn="just"/>
            <a:r>
              <a:rPr lang="en-GB" sz="1800" dirty="0"/>
              <a:t>The valves open and close once every cycle, therefore producing an order of 0.5 which can be seen in both images.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E5604F5C-EE47-D1CA-EB14-FFF0D81D8C4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999" t="14904" r="71952" b="44342"/>
          <a:stretch/>
        </p:blipFill>
        <p:spPr>
          <a:xfrm>
            <a:off x="7205775" y="1490279"/>
            <a:ext cx="3871641" cy="2200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4878214"/>
      </p:ext>
    </p:extLst>
  </p:cSld>
  <p:clrMapOvr>
    <a:masterClrMapping/>
  </p:clrMapOvr>
  <p:transition>
    <p:cover dir="r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06D8E-6B75-457F-0F05-24B0AA8625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Comparison of Tests and Major Features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D577F8-49CC-038C-DB57-D95C1695E8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870735"/>
          </a:xfrm>
        </p:spPr>
        <p:txBody>
          <a:bodyPr>
            <a:normAutofit/>
          </a:bodyPr>
          <a:lstStyle/>
          <a:p>
            <a:pPr algn="just"/>
            <a:r>
              <a:rPr lang="en-GB" sz="2000" dirty="0"/>
              <a:t>Between the two tests, it is clear that there are differences and similarities.</a:t>
            </a:r>
          </a:p>
          <a:p>
            <a:pPr algn="just"/>
            <a:r>
              <a:rPr lang="en-GB" sz="2000" dirty="0"/>
              <a:t>The main difference would be the amount of energy within the FFT and Order Locked Analysis.</a:t>
            </a:r>
          </a:p>
          <a:p>
            <a:pPr algn="just"/>
            <a:r>
              <a:rPr lang="en-GB" sz="2000" dirty="0"/>
              <a:t>Specifically, the frequency vs engine speed graph shows the biggest jump in energy between the 4 cylinder and 1 cylinder run. </a:t>
            </a:r>
          </a:p>
          <a:p>
            <a:pPr algn="just"/>
            <a:r>
              <a:rPr lang="en-GB" sz="2000" dirty="0"/>
              <a:t>This is most likely due to the amount of cylinders firing, as there is ¼ of the energy produced in the 1 cylinder run.</a:t>
            </a:r>
          </a:p>
          <a:p>
            <a:pPr algn="just"/>
            <a:r>
              <a:rPr lang="en-GB" sz="2000" dirty="0"/>
              <a:t>However, the same frequency and vibration orders can be seen in both runs.</a:t>
            </a:r>
          </a:p>
          <a:p>
            <a:pPr algn="just"/>
            <a:r>
              <a:rPr lang="en-GB" sz="2000" dirty="0"/>
              <a:t>This is due to the same number of moving parts within the system, and therefore overall the same types of vibrations are occurring.</a:t>
            </a:r>
          </a:p>
          <a:p>
            <a:pPr algn="just"/>
            <a:r>
              <a:rPr lang="en-GB" sz="2000" dirty="0"/>
              <a:t>Looking at the vibration orders vs speed, the same orders can be seen at 0.5, 1 and 2 </a:t>
            </a:r>
          </a:p>
        </p:txBody>
      </p:sp>
    </p:spTree>
    <p:extLst>
      <p:ext uri="{BB962C8B-B14F-4D97-AF65-F5344CB8AC3E}">
        <p14:creationId xmlns:p14="http://schemas.microsoft.com/office/powerpoint/2010/main" val="3587701920"/>
      </p:ext>
    </p:extLst>
  </p:cSld>
  <p:clrMapOvr>
    <a:masterClrMapping/>
  </p:clrMapOvr>
  <p:transition>
    <p:cover dir="rd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F6094D-7551-46A1-6FC8-2E1F4336BF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072978-631B-CEDB-8987-D3043130D5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sz="2400" dirty="0"/>
              <a:t>Overall it is clear that the </a:t>
            </a:r>
            <a:r>
              <a:rPr lang="en-GB" sz="2400" dirty="0" err="1"/>
              <a:t>DewesoftX</a:t>
            </a:r>
            <a:r>
              <a:rPr lang="en-GB" sz="2400" dirty="0"/>
              <a:t> software allows for in depth analysis of a systems vibration orders and frequency ranges.</a:t>
            </a:r>
          </a:p>
          <a:p>
            <a:pPr algn="just"/>
            <a:r>
              <a:rPr lang="en-GB" sz="2400" dirty="0"/>
              <a:t>Looking between the two runs, there are some clear changes, especially when playing the recording within the software.</a:t>
            </a:r>
          </a:p>
          <a:p>
            <a:pPr algn="just"/>
            <a:r>
              <a:rPr lang="en-GB" sz="2400" dirty="0"/>
              <a:t>The data also describes the different vibration orders for component. </a:t>
            </a:r>
          </a:p>
          <a:p>
            <a:pPr algn="just"/>
            <a:r>
              <a:rPr lang="en-GB" sz="2400" dirty="0"/>
              <a:t>Showing that this technique can be used for component analysis and faults within the system if comparing the data to a fully operational system.</a:t>
            </a:r>
          </a:p>
          <a:p>
            <a:pPr algn="just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52360517"/>
      </p:ext>
    </p:extLst>
  </p:cSld>
  <p:clrMapOvr>
    <a:masterClrMapping/>
  </p:clrMapOvr>
  <p:transition>
    <p:cover dir="rd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903C9D-2BAD-B124-9B61-371F608E37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D2079C-55DE-5FE9-5776-BAFE8E66AC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11640"/>
            <a:ext cx="10972800" cy="5271722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1200" dirty="0" err="1"/>
              <a:t>Dewesoft</a:t>
            </a:r>
            <a:r>
              <a:rPr lang="en-GB" sz="1200" dirty="0"/>
              <a:t> Analysis. (n.d.). Order Tracking Measurement and Analysis. Retrieved from Pro Training: https://training.dewesoft.com/online/course/order-tracking</a:t>
            </a:r>
          </a:p>
          <a:p>
            <a:pPr algn="just">
              <a:lnSpc>
                <a:spcPct val="150000"/>
              </a:lnSpc>
            </a:pPr>
            <a:r>
              <a:rPr lang="en-GB" sz="1200" dirty="0" err="1"/>
              <a:t>Dewesoft</a:t>
            </a:r>
            <a:r>
              <a:rPr lang="en-GB" sz="1200" dirty="0"/>
              <a:t>. (n.d.). Sound pressure measurement. Retrieved from https://training.dewesoft.com/online/course/sound-pressure-measurement#:~:text=Sound%20pressure-,Sound%20pressure%20or%20acoustic%20pressure%20is%20the%20local%20pressure%20deviation,pascal%20(symbol%3A%20Pa)</a:t>
            </a:r>
          </a:p>
          <a:p>
            <a:pPr algn="just">
              <a:lnSpc>
                <a:spcPct val="150000"/>
              </a:lnSpc>
            </a:pPr>
            <a:r>
              <a:rPr lang="en-GB" sz="1200" dirty="0"/>
              <a:t>Fogarty, E. (2023, </a:t>
            </a:r>
            <a:r>
              <a:rPr lang="en-GB" sz="1200" dirty="0" err="1"/>
              <a:t>Feburary</a:t>
            </a:r>
            <a:r>
              <a:rPr lang="en-GB" sz="1200" dirty="0"/>
              <a:t> 27). What is an Acoustic Wave? Retrieved from All The Science: https://www.allthescience.org/what-is-an-acoustic-wave.htm</a:t>
            </a:r>
          </a:p>
          <a:p>
            <a:pPr algn="just">
              <a:lnSpc>
                <a:spcPct val="150000"/>
              </a:lnSpc>
            </a:pPr>
            <a:r>
              <a:rPr lang="en-GB" sz="1200" dirty="0" err="1"/>
              <a:t>Gjelstrup</a:t>
            </a:r>
            <a:r>
              <a:rPr lang="en-GB" sz="1200" dirty="0"/>
              <a:t>, S. L. (2021, October 04). FFT Analysis (Fast Fourier Transform): The Ultimate Guide to Frequency Analysis. Retrieved from </a:t>
            </a:r>
            <a:r>
              <a:rPr lang="en-GB" sz="1200" dirty="0" err="1"/>
              <a:t>Dewesoft</a:t>
            </a:r>
            <a:r>
              <a:rPr lang="en-GB" sz="1200" dirty="0"/>
              <a:t>: https://dewesoft.com/daq/guide-to-fft-analysis#fft-analysis</a:t>
            </a:r>
          </a:p>
          <a:p>
            <a:pPr algn="just">
              <a:lnSpc>
                <a:spcPct val="150000"/>
              </a:lnSpc>
            </a:pPr>
            <a:r>
              <a:rPr lang="en-GB" sz="1200" dirty="0"/>
              <a:t>Mechanical Education. (n.d.). Mechanical Vibrations – Definition, Types, Applications &amp; </a:t>
            </a:r>
            <a:r>
              <a:rPr lang="en-GB" sz="1200" dirty="0" err="1"/>
              <a:t>Analyzing</a:t>
            </a:r>
            <a:r>
              <a:rPr lang="en-GB" sz="1200" dirty="0"/>
              <a:t>. Retrieved from Dynamics of Machines: https://www.mechanicaleducation.com/mechanical-vibrations-definition-types-applications/</a:t>
            </a:r>
          </a:p>
          <a:p>
            <a:pPr algn="just">
              <a:lnSpc>
                <a:spcPct val="150000"/>
              </a:lnSpc>
            </a:pPr>
            <a:r>
              <a:rPr lang="en-GB" sz="1200" dirty="0"/>
              <a:t>Ni </a:t>
            </a:r>
            <a:r>
              <a:rPr lang="en-GB" sz="1200" dirty="0" err="1"/>
              <a:t>Intruments</a:t>
            </a:r>
            <a:r>
              <a:rPr lang="en-GB" sz="1200" dirty="0"/>
              <a:t>. (n.d.). Measuring Vibration with Accelerometers. Retrieved from Data Acquisition: https://www.ni.com/en-gb/shop/data-acquisition/sensor-fundamentals/measuring-vibration-with-accelerometers.html</a:t>
            </a:r>
          </a:p>
          <a:p>
            <a:pPr algn="just">
              <a:lnSpc>
                <a:spcPct val="150000"/>
              </a:lnSpc>
            </a:pPr>
            <a:r>
              <a:rPr lang="en-GB" sz="1200" dirty="0"/>
              <a:t>Rogers, A. (2021, June 2). How Does a Microphone Work? Retrieved from https://blog.bluemic.com/news/how-does-a-microphone-work/#:~:text=Let's%20find%20out.-,HOW%20DO%20MICROPHONES%20WORK%3F,it%20into%20an%20electrical%20signal</a:t>
            </a:r>
          </a:p>
          <a:p>
            <a:pPr algn="just">
              <a:lnSpc>
                <a:spcPct val="150000"/>
              </a:lnSpc>
            </a:pPr>
            <a:r>
              <a:rPr lang="en-GB" sz="1200" dirty="0"/>
              <a:t>Ross Performance Parts. (n.d.). Harmonic Resonance and Torsional Vibration. Retrieved from Ross Performance Parts: https://rossperformanceparts.com/harmonic-resonance-and-torsional-vibration/#:~:text=Harmonic%20resonance%20occurs%20when%20a,load%20(the%20piston%20firing)</a:t>
            </a:r>
          </a:p>
          <a:p>
            <a:pPr algn="just">
              <a:lnSpc>
                <a:spcPct val="150000"/>
              </a:lnSpc>
            </a:pPr>
            <a:endParaRPr lang="en-GB" sz="1200" dirty="0"/>
          </a:p>
          <a:p>
            <a:endParaRPr lang="en-GB" sz="1200" dirty="0"/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468352387"/>
      </p:ext>
    </p:extLst>
  </p:cSld>
  <p:clrMapOvr>
    <a:masterClrMapping/>
  </p:clrMapOvr>
  <p:transition>
    <p:cover dir="rd"/>
  </p:transition>
</p:sld>
</file>

<file path=ppt/theme/theme1.xml><?xml version="1.0" encoding="utf-8"?>
<a:theme xmlns:a="http://schemas.openxmlformats.org/drawingml/2006/main" name="UWTSD PPT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T Theme" id="{6EBE88DF-8B41-4CD6-9AA5-F1955B3F6569}" vid="{9192FCEE-239D-4D4F-980E-878814FDBBF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4055ddc6-ee7b-4b5b-b8fb-52871646f80e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D024FF986E86248B25DDBA3DBF998D1" ma:contentTypeVersion="11" ma:contentTypeDescription="Create a new document." ma:contentTypeScope="" ma:versionID="98b952c13cf9ca2e7d5e52889aff4ffe">
  <xsd:schema xmlns:xsd="http://www.w3.org/2001/XMLSchema" xmlns:xs="http://www.w3.org/2001/XMLSchema" xmlns:p="http://schemas.microsoft.com/office/2006/metadata/properties" xmlns:ns3="4055ddc6-ee7b-4b5b-b8fb-52871646f80e" xmlns:ns4="0338428b-3fc8-4989-9d03-78e16c931d9f" targetNamespace="http://schemas.microsoft.com/office/2006/metadata/properties" ma:root="true" ma:fieldsID="f288f7b631a10faa4f005a6921447c7d" ns3:_="" ns4:_="">
    <xsd:import namespace="4055ddc6-ee7b-4b5b-b8fb-52871646f80e"/>
    <xsd:import namespace="0338428b-3fc8-4989-9d03-78e16c931d9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SearchPropertie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55ddc6-ee7b-4b5b-b8fb-52871646f8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5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38428b-3fc8-4989-9d03-78e16c931d9f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F76D5BD-10F1-4BF6-A542-E8C96A40BD3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9D7A882-B4F1-4C8A-8754-F8E954F94D12}">
  <ds:schemaRefs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elements/1.1/"/>
    <ds:schemaRef ds:uri="http://schemas.openxmlformats.org/package/2006/metadata/core-properties"/>
    <ds:schemaRef ds:uri="4055ddc6-ee7b-4b5b-b8fb-52871646f80e"/>
    <ds:schemaRef ds:uri="0338428b-3fc8-4989-9d03-78e16c931d9f"/>
    <ds:schemaRef ds:uri="http://schemas.microsoft.com/office/2006/metadata/properties"/>
    <ds:schemaRef ds:uri="http://purl.org/dc/dcmitype/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3F1FFF11-1BEB-4233-B982-9A55293F712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055ddc6-ee7b-4b5b-b8fb-52871646f80e"/>
    <ds:schemaRef ds:uri="0338428b-3fc8-4989-9d03-78e16c931d9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1727</TotalTime>
  <Words>3196</Words>
  <Application>Microsoft Office PowerPoint</Application>
  <PresentationFormat>Widescreen</PresentationFormat>
  <Paragraphs>192</Paragraphs>
  <Slides>13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Myriad Pro</vt:lpstr>
      <vt:lpstr>UWTSD PPT Theme</vt:lpstr>
      <vt:lpstr>Noise, Vibration and Harshness Analysis</vt:lpstr>
      <vt:lpstr>Component Harmonic Resonance </vt:lpstr>
      <vt:lpstr>Mechanical Vibrations</vt:lpstr>
      <vt:lpstr>Acoustic Air Pressure (Sound Pressure)</vt:lpstr>
      <vt:lpstr>Use of DewesoftX</vt:lpstr>
      <vt:lpstr>Fast Fourier Transform (FFT)</vt:lpstr>
      <vt:lpstr>Order Lock Analysis </vt:lpstr>
      <vt:lpstr>Frequency vs Engine Speed</vt:lpstr>
      <vt:lpstr>Vibration Orders vs Engine Speed</vt:lpstr>
      <vt:lpstr>Vibration Orders vs Engine Speed</vt:lpstr>
      <vt:lpstr>Comparison of Tests and Major Features</vt:lpstr>
      <vt:lpstr>Conclusion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Structural Integrity &amp; Materials Evaluation</dc:title>
  <dc:creator>Peter Charlton</dc:creator>
  <cp:lastModifiedBy>Christian Walker (2210144)</cp:lastModifiedBy>
  <cp:revision>47</cp:revision>
  <dcterms:created xsi:type="dcterms:W3CDTF">2020-09-30T08:21:31Z</dcterms:created>
  <dcterms:modified xsi:type="dcterms:W3CDTF">2023-04-03T20:09:23Z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0x010100BD024FF986E86248B25DDBA3DBF998D1</vt:lpwstr>
  </property>
</Properties>
</file>