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61" r:id="rId1"/>
    <p:sldMasterId id="2147483674" r:id="rId2"/>
    <p:sldMasterId id="2147483688" r:id="rId3"/>
  </p:sldMasterIdLst>
  <p:sldIdLst>
    <p:sldId id="627" r:id="rId4"/>
    <p:sldId id="257" r:id="rId5"/>
    <p:sldId id="258" r:id="rId6"/>
    <p:sldId id="259" r:id="rId7"/>
    <p:sldId id="631" r:id="rId8"/>
    <p:sldId id="260" r:id="rId9"/>
    <p:sldId id="261" r:id="rId10"/>
    <p:sldId id="262" r:id="rId11"/>
    <p:sldId id="626" r:id="rId12"/>
    <p:sldId id="628" r:id="rId13"/>
    <p:sldId id="629" r:id="rId14"/>
    <p:sldId id="263" r:id="rId15"/>
    <p:sldId id="264" r:id="rId16"/>
    <p:sldId id="711" r:id="rId17"/>
    <p:sldId id="266" r:id="rId18"/>
    <p:sldId id="268" r:id="rId19"/>
    <p:sldId id="278" r:id="rId20"/>
    <p:sldId id="279" r:id="rId21"/>
    <p:sldId id="280" r:id="rId22"/>
    <p:sldId id="269" r:id="rId23"/>
    <p:sldId id="271" r:id="rId24"/>
    <p:sldId id="272" r:id="rId25"/>
    <p:sldId id="273" r:id="rId26"/>
    <p:sldId id="274" r:id="rId27"/>
    <p:sldId id="275" r:id="rId28"/>
    <p:sldId id="276" r:id="rId29"/>
    <p:sldId id="277" r:id="rId30"/>
    <p:sldId id="281" r:id="rId31"/>
  </p:sldIdLst>
  <p:sldSz cx="9144000" cy="6858000" type="screen4x3"/>
  <p:notesSz cx="6889750" cy="100218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2" d="100"/>
          <a:sy n="62" d="100"/>
        </p:scale>
        <p:origin x="140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tableStyles" Target="tableStyles.xml"/><Relationship Id="rId8"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1" name="PlaceHolder 2"/>
          <p:cNvSpPr>
            <a:spLocks noGrp="1"/>
          </p:cNvSpPr>
          <p:nvPr>
            <p:ph type="subTitle"/>
          </p:nvPr>
        </p:nvSpPr>
        <p:spPr>
          <a:xfrm>
            <a:off x="457200" y="1604520"/>
            <a:ext cx="8229240" cy="39772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3"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5"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46"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4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48" name="PlaceHolder 1"/>
          <p:cNvSpPr>
            <a:spLocks noGrp="1"/>
          </p:cNvSpPr>
          <p:nvPr>
            <p:ph type="subTitle"/>
          </p:nvPr>
        </p:nvSpPr>
        <p:spPr>
          <a:xfrm>
            <a:off x="457200" y="273600"/>
            <a:ext cx="8229240" cy="530784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0"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51"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
        <p:nvSpPr>
          <p:cNvPr id="52"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4"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55"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56"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8"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59"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60"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62"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GB" sz="3200" b="0" strike="noStrike" spc="-1">
              <a:latin typeface="Arial"/>
            </a:endParaRPr>
          </a:p>
        </p:txBody>
      </p:sp>
      <p:sp>
        <p:nvSpPr>
          <p:cNvPr id="63"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65"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66"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67"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
        <p:nvSpPr>
          <p:cNvPr id="68"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70"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GB" sz="3200" b="0" strike="noStrike" spc="-1">
              <a:latin typeface="Arial"/>
            </a:endParaRPr>
          </a:p>
        </p:txBody>
      </p:sp>
      <p:sp>
        <p:nvSpPr>
          <p:cNvPr id="71"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GB" sz="3200" b="0" strike="noStrike" spc="-1">
              <a:latin typeface="Arial"/>
            </a:endParaRPr>
          </a:p>
        </p:txBody>
      </p:sp>
      <p:sp>
        <p:nvSpPr>
          <p:cNvPr id="72"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GB" sz="3200" b="0" strike="noStrike" spc="-1">
              <a:latin typeface="Arial"/>
            </a:endParaRPr>
          </a:p>
        </p:txBody>
      </p:sp>
      <p:sp>
        <p:nvSpPr>
          <p:cNvPr id="73"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GB" sz="3200" b="0" strike="noStrike" spc="-1">
              <a:latin typeface="Arial"/>
            </a:endParaRPr>
          </a:p>
        </p:txBody>
      </p:sp>
      <p:sp>
        <p:nvSpPr>
          <p:cNvPr id="74"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GB" sz="3200" b="0" strike="noStrike" spc="-1">
              <a:latin typeface="Arial"/>
            </a:endParaRPr>
          </a:p>
        </p:txBody>
      </p:sp>
      <p:sp>
        <p:nvSpPr>
          <p:cNvPr id="75"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749910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6" name="PlaceHolder 2"/>
          <p:cNvSpPr>
            <a:spLocks noGrp="1"/>
          </p:cNvSpPr>
          <p:nvPr>
            <p:ph type="subTitle"/>
          </p:nvPr>
        </p:nvSpPr>
        <p:spPr>
          <a:xfrm>
            <a:off x="457200" y="1600200"/>
            <a:ext cx="8229240" cy="3916800"/>
          </a:xfrm>
          <a:prstGeom prst="rect">
            <a:avLst/>
          </a:prstGeom>
        </p:spPr>
        <p:txBody>
          <a:bodyPr lIns="0" tIns="0" rIns="0" bIns="0" anchor="ctr">
            <a:noAutofit/>
          </a:bodyPr>
          <a:lstStyle/>
          <a:p>
            <a:pPr algn="ctr"/>
            <a:endParaRPr lang="en-GB" sz="3200" b="0" strike="noStrike" spc="-1">
              <a:latin typeface="Arial"/>
            </a:endParaRPr>
          </a:p>
        </p:txBody>
      </p:sp>
    </p:spTree>
    <p:extLst>
      <p:ext uri="{BB962C8B-B14F-4D97-AF65-F5344CB8AC3E}">
        <p14:creationId xmlns:p14="http://schemas.microsoft.com/office/powerpoint/2010/main" val="1482387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8" name="PlaceHolder 2"/>
          <p:cNvSpPr>
            <a:spLocks noGrp="1"/>
          </p:cNvSpPr>
          <p:nvPr>
            <p:ph type="body"/>
          </p:nvPr>
        </p:nvSpPr>
        <p:spPr>
          <a:xfrm>
            <a:off x="457200" y="1600200"/>
            <a:ext cx="8229240" cy="3916800"/>
          </a:xfrm>
          <a:prstGeom prst="rect">
            <a:avLst/>
          </a:prstGeom>
        </p:spPr>
        <p:txBody>
          <a:bodyPr lIns="0" tIns="0" rIns="0" bIns="0">
            <a:normAutofit/>
          </a:bodyPr>
          <a:lstStyle/>
          <a:p>
            <a:endParaRPr lang="en-US" sz="3200" b="0" strike="noStrike" spc="-1">
              <a:solidFill>
                <a:srgbClr val="000000"/>
              </a:solidFill>
              <a:latin typeface="Myriad Pro"/>
            </a:endParaRPr>
          </a:p>
        </p:txBody>
      </p:sp>
    </p:spTree>
    <p:extLst>
      <p:ext uri="{BB962C8B-B14F-4D97-AF65-F5344CB8AC3E}">
        <p14:creationId xmlns:p14="http://schemas.microsoft.com/office/powerpoint/2010/main" val="6053656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10" name="PlaceHolder 2"/>
          <p:cNvSpPr>
            <a:spLocks noGrp="1"/>
          </p:cNvSpPr>
          <p:nvPr>
            <p:ph type="body"/>
          </p:nvPr>
        </p:nvSpPr>
        <p:spPr>
          <a:xfrm>
            <a:off x="457200" y="1600200"/>
            <a:ext cx="4015800" cy="391680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1" name="PlaceHolder 3"/>
          <p:cNvSpPr>
            <a:spLocks noGrp="1"/>
          </p:cNvSpPr>
          <p:nvPr>
            <p:ph type="body"/>
          </p:nvPr>
        </p:nvSpPr>
        <p:spPr>
          <a:xfrm>
            <a:off x="4674240" y="1600200"/>
            <a:ext cx="4015800" cy="3916800"/>
          </a:xfrm>
          <a:prstGeom prst="rect">
            <a:avLst/>
          </a:prstGeom>
        </p:spPr>
        <p:txBody>
          <a:bodyPr lIns="0" tIns="0" rIns="0" bIns="0">
            <a:normAutofit/>
          </a:bodyPr>
          <a:lstStyle/>
          <a:p>
            <a:endParaRPr lang="en-US" sz="3200" b="0" strike="noStrike" spc="-1">
              <a:solidFill>
                <a:srgbClr val="000000"/>
              </a:solidFill>
              <a:latin typeface="Myriad Pro"/>
            </a:endParaRPr>
          </a:p>
        </p:txBody>
      </p:sp>
    </p:spTree>
    <p:extLst>
      <p:ext uri="{BB962C8B-B14F-4D97-AF65-F5344CB8AC3E}">
        <p14:creationId xmlns:p14="http://schemas.microsoft.com/office/powerpoint/2010/main" val="9018213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2"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Tree>
    <p:extLst>
      <p:ext uri="{BB962C8B-B14F-4D97-AF65-F5344CB8AC3E}">
        <p14:creationId xmlns:p14="http://schemas.microsoft.com/office/powerpoint/2010/main" val="2670533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3" name="PlaceHolder 1"/>
          <p:cNvSpPr>
            <a:spLocks noGrp="1"/>
          </p:cNvSpPr>
          <p:nvPr>
            <p:ph type="subTitle"/>
          </p:nvPr>
        </p:nvSpPr>
        <p:spPr>
          <a:xfrm>
            <a:off x="457200" y="274680"/>
            <a:ext cx="8229240" cy="5297760"/>
          </a:xfrm>
          <a:prstGeom prst="rect">
            <a:avLst/>
          </a:prstGeom>
        </p:spPr>
        <p:txBody>
          <a:bodyPr lIns="0" tIns="0" rIns="0" bIns="0" anchor="ctr">
            <a:noAutofit/>
          </a:bodyPr>
          <a:lstStyle/>
          <a:p>
            <a:pPr algn="ctr"/>
            <a:endParaRPr lang="en-GB" sz="3200" b="0" strike="noStrike" spc="-1">
              <a:latin typeface="Arial"/>
            </a:endParaRPr>
          </a:p>
        </p:txBody>
      </p:sp>
    </p:spTree>
    <p:extLst>
      <p:ext uri="{BB962C8B-B14F-4D97-AF65-F5344CB8AC3E}">
        <p14:creationId xmlns:p14="http://schemas.microsoft.com/office/powerpoint/2010/main" val="15757938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15" name="PlaceHolder 2"/>
          <p:cNvSpPr>
            <a:spLocks noGrp="1"/>
          </p:cNvSpPr>
          <p:nvPr>
            <p:ph type="body"/>
          </p:nvPr>
        </p:nvSpPr>
        <p:spPr>
          <a:xfrm>
            <a:off x="45720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6" name="PlaceHolder 3"/>
          <p:cNvSpPr>
            <a:spLocks noGrp="1"/>
          </p:cNvSpPr>
          <p:nvPr>
            <p:ph type="body"/>
          </p:nvPr>
        </p:nvSpPr>
        <p:spPr>
          <a:xfrm>
            <a:off x="4674240" y="1600200"/>
            <a:ext cx="4015800" cy="391680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7" name="PlaceHolder 4"/>
          <p:cNvSpPr>
            <a:spLocks noGrp="1"/>
          </p:cNvSpPr>
          <p:nvPr>
            <p:ph type="body"/>
          </p:nvPr>
        </p:nvSpPr>
        <p:spPr>
          <a:xfrm>
            <a:off x="457200" y="364608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extLst>
      <p:ext uri="{BB962C8B-B14F-4D97-AF65-F5344CB8AC3E}">
        <p14:creationId xmlns:p14="http://schemas.microsoft.com/office/powerpoint/2010/main" val="2729887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19" name="PlaceHolder 2"/>
          <p:cNvSpPr>
            <a:spLocks noGrp="1"/>
          </p:cNvSpPr>
          <p:nvPr>
            <p:ph type="body"/>
          </p:nvPr>
        </p:nvSpPr>
        <p:spPr>
          <a:xfrm>
            <a:off x="457200" y="1600200"/>
            <a:ext cx="4015800" cy="391680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20" name="PlaceHolder 3"/>
          <p:cNvSpPr>
            <a:spLocks noGrp="1"/>
          </p:cNvSpPr>
          <p:nvPr>
            <p:ph type="body"/>
          </p:nvPr>
        </p:nvSpPr>
        <p:spPr>
          <a:xfrm>
            <a:off x="467424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21" name="PlaceHolder 4"/>
          <p:cNvSpPr>
            <a:spLocks noGrp="1"/>
          </p:cNvSpPr>
          <p:nvPr>
            <p:ph type="body"/>
          </p:nvPr>
        </p:nvSpPr>
        <p:spPr>
          <a:xfrm>
            <a:off x="4674240" y="364608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extLst>
      <p:ext uri="{BB962C8B-B14F-4D97-AF65-F5344CB8AC3E}">
        <p14:creationId xmlns:p14="http://schemas.microsoft.com/office/powerpoint/2010/main" val="26265450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22"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23" name="PlaceHolder 2"/>
          <p:cNvSpPr>
            <a:spLocks noGrp="1"/>
          </p:cNvSpPr>
          <p:nvPr>
            <p:ph type="body"/>
          </p:nvPr>
        </p:nvSpPr>
        <p:spPr>
          <a:xfrm>
            <a:off x="45720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24" name="PlaceHolder 3"/>
          <p:cNvSpPr>
            <a:spLocks noGrp="1"/>
          </p:cNvSpPr>
          <p:nvPr>
            <p:ph type="body"/>
          </p:nvPr>
        </p:nvSpPr>
        <p:spPr>
          <a:xfrm>
            <a:off x="467424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25" name="PlaceHolder 4"/>
          <p:cNvSpPr>
            <a:spLocks noGrp="1"/>
          </p:cNvSpPr>
          <p:nvPr>
            <p:ph type="body"/>
          </p:nvPr>
        </p:nvSpPr>
        <p:spPr>
          <a:xfrm>
            <a:off x="457200" y="3646080"/>
            <a:ext cx="822924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extLst>
      <p:ext uri="{BB962C8B-B14F-4D97-AF65-F5344CB8AC3E}">
        <p14:creationId xmlns:p14="http://schemas.microsoft.com/office/powerpoint/2010/main" val="68391991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27" name="PlaceHolder 2"/>
          <p:cNvSpPr>
            <a:spLocks noGrp="1"/>
          </p:cNvSpPr>
          <p:nvPr>
            <p:ph type="body"/>
          </p:nvPr>
        </p:nvSpPr>
        <p:spPr>
          <a:xfrm>
            <a:off x="457200" y="1600200"/>
            <a:ext cx="822924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28" name="PlaceHolder 3"/>
          <p:cNvSpPr>
            <a:spLocks noGrp="1"/>
          </p:cNvSpPr>
          <p:nvPr>
            <p:ph type="body"/>
          </p:nvPr>
        </p:nvSpPr>
        <p:spPr>
          <a:xfrm>
            <a:off x="457200" y="3646080"/>
            <a:ext cx="822924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extLst>
      <p:ext uri="{BB962C8B-B14F-4D97-AF65-F5344CB8AC3E}">
        <p14:creationId xmlns:p14="http://schemas.microsoft.com/office/powerpoint/2010/main" val="230426895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30" name="PlaceHolder 2"/>
          <p:cNvSpPr>
            <a:spLocks noGrp="1"/>
          </p:cNvSpPr>
          <p:nvPr>
            <p:ph type="body"/>
          </p:nvPr>
        </p:nvSpPr>
        <p:spPr>
          <a:xfrm>
            <a:off x="45720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31" name="PlaceHolder 3"/>
          <p:cNvSpPr>
            <a:spLocks noGrp="1"/>
          </p:cNvSpPr>
          <p:nvPr>
            <p:ph type="body"/>
          </p:nvPr>
        </p:nvSpPr>
        <p:spPr>
          <a:xfrm>
            <a:off x="467424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32" name="PlaceHolder 4"/>
          <p:cNvSpPr>
            <a:spLocks noGrp="1"/>
          </p:cNvSpPr>
          <p:nvPr>
            <p:ph type="body"/>
          </p:nvPr>
        </p:nvSpPr>
        <p:spPr>
          <a:xfrm>
            <a:off x="457200" y="364608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33" name="PlaceHolder 5"/>
          <p:cNvSpPr>
            <a:spLocks noGrp="1"/>
          </p:cNvSpPr>
          <p:nvPr>
            <p:ph type="body"/>
          </p:nvPr>
        </p:nvSpPr>
        <p:spPr>
          <a:xfrm>
            <a:off x="4674240" y="364608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extLst>
      <p:ext uri="{BB962C8B-B14F-4D97-AF65-F5344CB8AC3E}">
        <p14:creationId xmlns:p14="http://schemas.microsoft.com/office/powerpoint/2010/main" val="205809234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35" name="PlaceHolder 2"/>
          <p:cNvSpPr>
            <a:spLocks noGrp="1"/>
          </p:cNvSpPr>
          <p:nvPr>
            <p:ph type="body"/>
          </p:nvPr>
        </p:nvSpPr>
        <p:spPr>
          <a:xfrm>
            <a:off x="457200" y="160020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36" name="PlaceHolder 3"/>
          <p:cNvSpPr>
            <a:spLocks noGrp="1"/>
          </p:cNvSpPr>
          <p:nvPr>
            <p:ph type="body"/>
          </p:nvPr>
        </p:nvSpPr>
        <p:spPr>
          <a:xfrm>
            <a:off x="3239640" y="160020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37" name="PlaceHolder 4"/>
          <p:cNvSpPr>
            <a:spLocks noGrp="1"/>
          </p:cNvSpPr>
          <p:nvPr>
            <p:ph type="body"/>
          </p:nvPr>
        </p:nvSpPr>
        <p:spPr>
          <a:xfrm>
            <a:off x="6022080" y="160020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38" name="PlaceHolder 5"/>
          <p:cNvSpPr>
            <a:spLocks noGrp="1"/>
          </p:cNvSpPr>
          <p:nvPr>
            <p:ph type="body"/>
          </p:nvPr>
        </p:nvSpPr>
        <p:spPr>
          <a:xfrm>
            <a:off x="457200" y="364608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39" name="PlaceHolder 6"/>
          <p:cNvSpPr>
            <a:spLocks noGrp="1"/>
          </p:cNvSpPr>
          <p:nvPr>
            <p:ph type="body"/>
          </p:nvPr>
        </p:nvSpPr>
        <p:spPr>
          <a:xfrm>
            <a:off x="3239640" y="364608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40" name="PlaceHolder 7"/>
          <p:cNvSpPr>
            <a:spLocks noGrp="1"/>
          </p:cNvSpPr>
          <p:nvPr>
            <p:ph type="body"/>
          </p:nvPr>
        </p:nvSpPr>
        <p:spPr>
          <a:xfrm>
            <a:off x="6022080" y="364608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extLst>
      <p:ext uri="{BB962C8B-B14F-4D97-AF65-F5344CB8AC3E}">
        <p14:creationId xmlns:p14="http://schemas.microsoft.com/office/powerpoint/2010/main" val="245518723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24/10/2022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20638075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24/10/2022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72050172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24/10/2022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4203122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24/10/2022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88391798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24/10/2022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35942405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24/10/2022</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100524873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24/10/2022</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66602832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24/10/2022</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8468306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24/10/2022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235135375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24/10/2022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198601219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24/10/2022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321601245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24/10/2022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6579956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2.jpe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image" Target="../media/image1.jpeg"/><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theme" Target="../theme/theme3.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r>
              <a:rPr lang="en-GB" sz="4400" b="0" strike="noStrike" spc="-1">
                <a:latin typeface="Arial"/>
              </a:rPr>
              <a:t>Click to edit the title text format</a:t>
            </a:r>
          </a:p>
        </p:txBody>
      </p:sp>
      <p:sp>
        <p:nvSpPr>
          <p:cNvPr id="39" name="PlaceHolder 2"/>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rotWithShape="0">
          <a:blip r:embed="rId15"/>
          <a:stretch/>
        </a:blipFill>
        <a:effectLst/>
      </p:bgPr>
    </p:bg>
    <p:spTree>
      <p:nvGrpSpPr>
        <p:cNvPr id="1" name=""/>
        <p:cNvGrpSpPr/>
        <p:nvPr/>
      </p:nvGrpSpPr>
      <p:grpSpPr>
        <a:xfrm>
          <a:off x="0" y="0"/>
          <a:ext cx="0" cy="0"/>
          <a:chOff x="0" y="0"/>
          <a:chExt cx="0" cy="0"/>
        </a:xfrm>
      </p:grpSpPr>
      <p:sp>
        <p:nvSpPr>
          <p:cNvPr id="5" name="PlaceHolder 1"/>
          <p:cNvSpPr>
            <a:spLocks noGrp="1"/>
          </p:cNvSpPr>
          <p:nvPr>
            <p:ph type="title"/>
          </p:nvPr>
        </p:nvSpPr>
        <p:spPr>
          <a:xfrm>
            <a:off x="683640" y="1989000"/>
            <a:ext cx="7772040" cy="1469520"/>
          </a:xfrm>
          <a:prstGeom prst="rect">
            <a:avLst/>
          </a:prstGeom>
        </p:spPr>
        <p:txBody>
          <a:bodyPr anchor="ctr">
            <a:noAutofit/>
          </a:bodyPr>
          <a:lstStyle/>
          <a:p>
            <a:pPr algn="ctr">
              <a:lnSpc>
                <a:spcPct val="100000"/>
              </a:lnSpc>
            </a:pPr>
            <a:r>
              <a:rPr lang="en-US" sz="4400" b="0" strike="noStrike" spc="-1">
                <a:solidFill>
                  <a:srgbClr val="000000"/>
                </a:solidFill>
                <a:latin typeface="Myriad Pro"/>
              </a:rPr>
              <a:t>Click to edit Master title style</a:t>
            </a:r>
            <a:endParaRPr lang="en-US" sz="4400" b="0" strike="noStrike" spc="-1">
              <a:solidFill>
                <a:srgbClr val="000000"/>
              </a:solidFill>
              <a:latin typeface="Arial"/>
            </a:endParaRPr>
          </a:p>
        </p:txBody>
      </p:sp>
      <p:sp>
        <p:nvSpPr>
          <p:cNvPr id="6" name="PlaceHolder 2"/>
          <p:cNvSpPr>
            <a:spLocks noGrp="1"/>
          </p:cNvSpPr>
          <p:nvPr>
            <p:ph type="dt"/>
          </p:nvPr>
        </p:nvSpPr>
        <p:spPr>
          <a:xfrm>
            <a:off x="395280" y="6524640"/>
            <a:ext cx="971280" cy="218880"/>
          </a:xfrm>
          <a:prstGeom prst="rect">
            <a:avLst/>
          </a:prstGeom>
        </p:spPr>
        <p:txBody>
          <a:bodyPr anchor="ctr">
            <a:noAutofit/>
          </a:bodyPr>
          <a:lstStyle/>
          <a:p>
            <a:pPr algn="ctr">
              <a:lnSpc>
                <a:spcPct val="100000"/>
              </a:lnSpc>
            </a:pPr>
            <a:fld id="{F03F7E6C-648E-440E-B518-AE99AA5933CC}" type="datetime1">
              <a:rPr lang="en-GB" sz="1050" b="0" strike="noStrike" spc="-1">
                <a:solidFill>
                  <a:srgbClr val="8B8B8B"/>
                </a:solidFill>
                <a:latin typeface="Myriad Pro"/>
              </a:rPr>
              <a:t>24/10/2022</a:t>
            </a:fld>
            <a:endParaRPr lang="en-GB" sz="1050" b="0" strike="noStrike" spc="-1">
              <a:latin typeface="Times New Roman"/>
            </a:endParaRPr>
          </a:p>
        </p:txBody>
      </p:sp>
      <p:sp>
        <p:nvSpPr>
          <p:cNvPr id="2" name="PlaceHolder 3"/>
          <p:cNvSpPr>
            <a:spLocks noGrp="1"/>
          </p:cNvSpPr>
          <p:nvPr>
            <p:ph type="ftr"/>
          </p:nvPr>
        </p:nvSpPr>
        <p:spPr>
          <a:xfrm>
            <a:off x="4140360" y="6381720"/>
            <a:ext cx="2895120" cy="364680"/>
          </a:xfrm>
          <a:prstGeom prst="rect">
            <a:avLst/>
          </a:prstGeom>
        </p:spPr>
        <p:txBody>
          <a:bodyPr lIns="90000" tIns="45000" rIns="90000" bIns="45000">
            <a:noAutofit/>
          </a:bodyPr>
          <a:lstStyle/>
          <a:p>
            <a:endParaRPr lang="en-GB" sz="2400" b="0" strike="noStrike" spc="-1">
              <a:latin typeface="Times New Roman"/>
            </a:endParaRPr>
          </a:p>
        </p:txBody>
      </p:sp>
      <p:sp>
        <p:nvSpPr>
          <p:cNvPr id="3" name="PlaceHolder 4"/>
          <p:cNvSpPr>
            <a:spLocks noGrp="1"/>
          </p:cNvSpPr>
          <p:nvPr>
            <p:ph type="sldNum"/>
          </p:nvPr>
        </p:nvSpPr>
        <p:spPr>
          <a:xfrm>
            <a:off x="7956720" y="6381720"/>
            <a:ext cx="729720" cy="339480"/>
          </a:xfrm>
          <a:prstGeom prst="rect">
            <a:avLst/>
          </a:prstGeom>
        </p:spPr>
        <p:txBody>
          <a:bodyPr anchor="ctr">
            <a:noAutofit/>
          </a:bodyPr>
          <a:lstStyle/>
          <a:p>
            <a:pPr algn="r">
              <a:lnSpc>
                <a:spcPct val="100000"/>
              </a:lnSpc>
            </a:pPr>
            <a:fld id="{56A2E7E4-3F08-4870-BEDC-D9373ADF7FB9}" type="slidenum">
              <a:rPr lang="en-GB" sz="1200" b="0" strike="noStrike" spc="-1">
                <a:solidFill>
                  <a:srgbClr val="898989"/>
                </a:solidFill>
                <a:latin typeface="Myriad Pro"/>
              </a:rPr>
              <a:t>‹#›</a:t>
            </a:fld>
            <a:endParaRPr lang="en-GB" sz="1200" b="0" strike="noStrike" spc="-1">
              <a:latin typeface="Times New Roman"/>
            </a:endParaRPr>
          </a:p>
        </p:txBody>
      </p:sp>
      <p:sp>
        <p:nvSpPr>
          <p:cNvPr id="4" name="PlaceHolder 5"/>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US" sz="3200" b="0" strike="noStrike" spc="-1">
                <a:solidFill>
                  <a:srgbClr val="000000"/>
                </a:solidFill>
                <a:latin typeface="Myriad Pro"/>
              </a:rPr>
              <a:t>Click to edit the outline text format</a:t>
            </a:r>
          </a:p>
          <a:p>
            <a:pPr marL="864000" lvl="1" indent="-324000">
              <a:spcBef>
                <a:spcPts val="1134"/>
              </a:spcBef>
              <a:buClr>
                <a:srgbClr val="000000"/>
              </a:buClr>
              <a:buSzPct val="75000"/>
              <a:buFont typeface="Symbol" charset="2"/>
              <a:buChar char=""/>
            </a:pPr>
            <a:r>
              <a:rPr lang="en-US" sz="2400" b="0" strike="noStrike" spc="-1">
                <a:solidFill>
                  <a:srgbClr val="000000"/>
                </a:solidFill>
                <a:latin typeface="Myriad Pro"/>
              </a:rPr>
              <a:t>Second Outline Level</a:t>
            </a:r>
          </a:p>
          <a:p>
            <a:pPr marL="1296000" lvl="2" indent="-288000">
              <a:spcBef>
                <a:spcPts val="850"/>
              </a:spcBef>
              <a:buClr>
                <a:srgbClr val="000000"/>
              </a:buClr>
              <a:buSzPct val="45000"/>
              <a:buFont typeface="Wingdings" charset="2"/>
              <a:buChar char=""/>
            </a:pPr>
            <a:r>
              <a:rPr lang="en-US" sz="2000" b="0" strike="noStrike" spc="-1">
                <a:solidFill>
                  <a:srgbClr val="000000"/>
                </a:solidFill>
                <a:latin typeface="Myriad Pro"/>
              </a:rPr>
              <a:t>Third Outline Level</a:t>
            </a:r>
          </a:p>
          <a:p>
            <a:pPr marL="1728000" lvl="3" indent="-216000">
              <a:spcBef>
                <a:spcPts val="567"/>
              </a:spcBef>
              <a:buClr>
                <a:srgbClr val="000000"/>
              </a:buClr>
              <a:buSzPct val="75000"/>
              <a:buFont typeface="Symbol" charset="2"/>
              <a:buChar char=""/>
            </a:pPr>
            <a:r>
              <a:rPr lang="en-US" sz="2000" b="0" strike="noStrike" spc="-1">
                <a:solidFill>
                  <a:srgbClr val="000000"/>
                </a:solidFill>
                <a:latin typeface="Myriad Pro"/>
              </a:rPr>
              <a:t>Fourth Outline Level</a:t>
            </a:r>
          </a:p>
          <a:p>
            <a:pPr marL="2160000" lvl="4" indent="-216000">
              <a:spcBef>
                <a:spcPts val="283"/>
              </a:spcBef>
              <a:buClr>
                <a:srgbClr val="000000"/>
              </a:buClr>
              <a:buSzPct val="45000"/>
              <a:buFont typeface="Wingdings" charset="2"/>
              <a:buChar char=""/>
            </a:pPr>
            <a:r>
              <a:rPr lang="en-US" sz="2000" b="0" strike="noStrike" spc="-1">
                <a:solidFill>
                  <a:srgbClr val="000000"/>
                </a:solidFill>
                <a:latin typeface="Myriad Pro"/>
              </a:rPr>
              <a:t>Fifth Outline Level</a:t>
            </a:r>
          </a:p>
          <a:p>
            <a:pPr marL="2592000" lvl="5" indent="-216000">
              <a:spcBef>
                <a:spcPts val="283"/>
              </a:spcBef>
              <a:buClr>
                <a:srgbClr val="000000"/>
              </a:buClr>
              <a:buSzPct val="45000"/>
              <a:buFont typeface="Wingdings" charset="2"/>
              <a:buChar char=""/>
            </a:pPr>
            <a:r>
              <a:rPr lang="en-US" sz="2000" b="0" strike="noStrike" spc="-1">
                <a:solidFill>
                  <a:srgbClr val="000000"/>
                </a:solidFill>
                <a:latin typeface="Myriad Pro"/>
              </a:rPr>
              <a:t>Sixth Outline Level</a:t>
            </a:r>
          </a:p>
          <a:p>
            <a:pPr marL="3024000" lvl="6" indent="-216000">
              <a:spcBef>
                <a:spcPts val="283"/>
              </a:spcBef>
              <a:buClr>
                <a:srgbClr val="000000"/>
              </a:buClr>
              <a:buSzPct val="45000"/>
              <a:buFont typeface="Wingdings" charset="2"/>
              <a:buChar char=""/>
            </a:pPr>
            <a:r>
              <a:rPr lang="en-US" sz="2000" b="0" strike="noStrike" spc="-1">
                <a:solidFill>
                  <a:srgbClr val="000000"/>
                </a:solidFill>
                <a:latin typeface="Myriad Pro"/>
              </a:rPr>
              <a:t>Seventh Outline Level</a:t>
            </a:r>
          </a:p>
        </p:txBody>
      </p:sp>
    </p:spTree>
    <p:extLst>
      <p:ext uri="{BB962C8B-B14F-4D97-AF65-F5344CB8AC3E}">
        <p14:creationId xmlns:p14="http://schemas.microsoft.com/office/powerpoint/2010/main" val="2657358696"/>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24/10/2022</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extLst>
      <p:ext uri="{BB962C8B-B14F-4D97-AF65-F5344CB8AC3E}">
        <p14:creationId xmlns:p14="http://schemas.microsoft.com/office/powerpoint/2010/main" val="2188223572"/>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hyperlink" Target="http://www2.le.ac.uk/offices/ld/resources/writing/writing-resources/reports" TargetMode="External"/><Relationship Id="rId2" Type="http://schemas.openxmlformats.org/officeDocument/2006/relationships/hyperlink" Target="http://www.heacademy.ac.uk/assets/hlst/documents/heinfe_exchange/blended_learning_pdp_materials/5_reportwriting.pdf"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6885384" cy="3773016"/>
          </a:xfrm>
        </p:spPr>
        <p:txBody>
          <a:bodyPr/>
          <a:lstStyle/>
          <a:p>
            <a:pPr eaLnBrk="1" hangingPunct="1">
              <a:spcBef>
                <a:spcPts val="0"/>
              </a:spcBef>
            </a:pPr>
            <a:r>
              <a:rPr lang="en-GB" sz="3600" b="1" strike="noStrike" spc="-1" dirty="0">
                <a:solidFill>
                  <a:schemeClr val="bg1"/>
                </a:solidFill>
                <a:latin typeface="Calibri" panose="020F0502020204030204" pitchFamily="34" charset="0"/>
                <a:cs typeface="Calibri" panose="020F0502020204030204" pitchFamily="34" charset="0"/>
              </a:rPr>
              <a:t>LCBB4006</a:t>
            </a:r>
            <a:endParaRPr lang="en-GB" sz="3600" b="1"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a:p>
            <a:pPr eaLnBrk="1" hangingPunct="1">
              <a:spcBef>
                <a:spcPts val="0"/>
              </a:spcBef>
            </a:pPr>
            <a:r>
              <a:rPr lang="en-GB" sz="3600" b="1"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Academic Skills (ACS) </a:t>
            </a:r>
          </a:p>
          <a:p>
            <a:pPr eaLnBrk="1" hangingPunct="1">
              <a:spcBef>
                <a:spcPts val="0"/>
              </a:spcBef>
            </a:pPr>
            <a:endParaRPr lang="en-GB" altLang="en-US" sz="3600"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a:p>
            <a:pPr eaLnBrk="1" hangingPunct="1">
              <a:spcBef>
                <a:spcPts val="0"/>
              </a:spcBef>
            </a:pPr>
            <a:r>
              <a:rPr lang="en-GB" sz="3600" b="1" dirty="0">
                <a:solidFill>
                  <a:srgbClr val="FFFF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Week 3, Session 2:</a:t>
            </a:r>
          </a:p>
          <a:p>
            <a:pPr eaLnBrk="1" hangingPunct="1">
              <a:spcBef>
                <a:spcPts val="0"/>
              </a:spcBef>
            </a:pPr>
            <a:r>
              <a:rPr lang="en-GB" sz="3600" b="1" dirty="0">
                <a:solidFill>
                  <a:srgbClr val="FFFF00"/>
                </a:solidFill>
                <a:latin typeface="Calibri" panose="020F0502020204030204" pitchFamily="34" charset="0"/>
                <a:cs typeface="Calibri" panose="020F0502020204030204" pitchFamily="34" charset="0"/>
              </a:rPr>
              <a:t>Report Writing</a:t>
            </a:r>
            <a:endParaRPr lang="en-US" sz="3600" b="1" dirty="0">
              <a:solidFill>
                <a:srgbClr val="FFFF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315067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 name="CustomShape 1"/>
          <p:cNvSpPr/>
          <p:nvPr/>
        </p:nvSpPr>
        <p:spPr>
          <a:xfrm>
            <a:off x="405000" y="3060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4000" b="1" strike="noStrike" spc="-1" dirty="0">
                <a:solidFill>
                  <a:srgbClr val="000000"/>
                </a:solidFill>
                <a:latin typeface="Calibri" panose="020F0502020204030204" pitchFamily="34" charset="0"/>
                <a:cs typeface="Calibri" panose="020F0502020204030204" pitchFamily="34" charset="0"/>
              </a:rPr>
              <a:t>What is a report? </a:t>
            </a:r>
            <a:endParaRPr lang="en-GB" sz="4000" b="0" strike="noStrike" spc="-1" dirty="0">
              <a:latin typeface="Calibri" panose="020F0502020204030204" pitchFamily="34" charset="0"/>
              <a:cs typeface="Calibri" panose="020F0502020204030204" pitchFamily="34" charset="0"/>
            </a:endParaRPr>
          </a:p>
        </p:txBody>
      </p:sp>
      <p:sp>
        <p:nvSpPr>
          <p:cNvPr id="79" name="CustomShape 2"/>
          <p:cNvSpPr/>
          <p:nvPr/>
        </p:nvSpPr>
        <p:spPr>
          <a:xfrm>
            <a:off x="433440" y="1268639"/>
            <a:ext cx="8228880" cy="4306537"/>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080" indent="-342360">
              <a:lnSpc>
                <a:spcPct val="100000"/>
              </a:lnSpc>
              <a:buClr>
                <a:srgbClr val="000000"/>
              </a:buClr>
              <a:buFont typeface="Arial"/>
              <a:buChar char="•"/>
            </a:pPr>
            <a:r>
              <a:rPr lang="en-US" sz="3200" b="0" strike="noStrike" spc="-1" dirty="0">
                <a:solidFill>
                  <a:srgbClr val="000000"/>
                </a:solidFill>
                <a:latin typeface="Calibri" panose="020F0502020204030204" pitchFamily="34" charset="0"/>
                <a:cs typeface="Calibri" panose="020F0502020204030204" pitchFamily="34" charset="0"/>
              </a:rPr>
              <a:t>A document written for a </a:t>
            </a:r>
            <a:r>
              <a:rPr lang="en-US" sz="3200" b="1" strike="noStrike" spc="-1" dirty="0">
                <a:solidFill>
                  <a:srgbClr val="000000"/>
                </a:solidFill>
                <a:latin typeface="Calibri" panose="020F0502020204030204" pitchFamily="34" charset="0"/>
                <a:cs typeface="Calibri" panose="020F0502020204030204" pitchFamily="34" charset="0"/>
              </a:rPr>
              <a:t>clear purpose</a:t>
            </a:r>
            <a:r>
              <a:rPr lang="en-US" sz="3200" b="0" strike="noStrike" spc="-1" dirty="0">
                <a:solidFill>
                  <a:srgbClr val="000000"/>
                </a:solidFill>
                <a:latin typeface="Calibri" panose="020F0502020204030204" pitchFamily="34" charset="0"/>
                <a:cs typeface="Calibri" panose="020F0502020204030204" pitchFamily="34" charset="0"/>
              </a:rPr>
              <a:t> and to a </a:t>
            </a:r>
            <a:r>
              <a:rPr lang="en-US" sz="3200" b="1" strike="noStrike" spc="-1" dirty="0">
                <a:solidFill>
                  <a:srgbClr val="000000"/>
                </a:solidFill>
                <a:latin typeface="Calibri" panose="020F0502020204030204" pitchFamily="34" charset="0"/>
                <a:cs typeface="Calibri" panose="020F0502020204030204" pitchFamily="34" charset="0"/>
              </a:rPr>
              <a:t>particular audience</a:t>
            </a:r>
            <a:r>
              <a:rPr lang="en-US" sz="3200" b="0" strike="noStrike" spc="-1" dirty="0">
                <a:solidFill>
                  <a:srgbClr val="000000"/>
                </a:solidFill>
                <a:latin typeface="Calibri" panose="020F0502020204030204" pitchFamily="34" charset="0"/>
                <a:cs typeface="Calibri" panose="020F0502020204030204" pitchFamily="34" charset="0"/>
              </a:rPr>
              <a:t>, with </a:t>
            </a:r>
            <a:r>
              <a:rPr lang="en-US" sz="3200" b="1" strike="noStrike" spc="-1" dirty="0">
                <a:solidFill>
                  <a:srgbClr val="000000"/>
                </a:solidFill>
                <a:latin typeface="Calibri" panose="020F0502020204030204" pitchFamily="34" charset="0"/>
                <a:cs typeface="Calibri" panose="020F0502020204030204" pitchFamily="34" charset="0"/>
              </a:rPr>
              <a:t>specific information and evidence presented</a:t>
            </a:r>
            <a:r>
              <a:rPr lang="en-US" sz="3200" b="0" strike="noStrike" spc="-1" dirty="0">
                <a:solidFill>
                  <a:srgbClr val="000000"/>
                </a:solidFill>
                <a:latin typeface="Calibri" panose="020F0502020204030204" pitchFamily="34" charset="0"/>
                <a:cs typeface="Calibri" panose="020F0502020204030204" pitchFamily="34" charset="0"/>
              </a:rPr>
              <a:t>, </a:t>
            </a:r>
            <a:r>
              <a:rPr lang="en-US" sz="3200" b="0" strike="noStrike" spc="-1" dirty="0" err="1">
                <a:solidFill>
                  <a:srgbClr val="000000"/>
                </a:solidFill>
                <a:latin typeface="Calibri" panose="020F0502020204030204" pitchFamily="34" charset="0"/>
                <a:cs typeface="Calibri" panose="020F0502020204030204" pitchFamily="34" charset="0"/>
              </a:rPr>
              <a:t>analysed</a:t>
            </a:r>
            <a:r>
              <a:rPr lang="en-US" sz="3200" b="0" strike="noStrike" spc="-1" dirty="0">
                <a:solidFill>
                  <a:srgbClr val="000000"/>
                </a:solidFill>
                <a:latin typeface="Calibri" panose="020F0502020204030204" pitchFamily="34" charset="0"/>
                <a:cs typeface="Calibri" panose="020F0502020204030204" pitchFamily="34" charset="0"/>
              </a:rPr>
              <a:t> and applied to a particular problem or issue.</a:t>
            </a:r>
            <a:endParaRPr lang="en-GB" sz="32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pPr>
            <a:r>
              <a:rPr lang="en-US" sz="3200" b="0" strike="noStrike" spc="-1" dirty="0">
                <a:solidFill>
                  <a:srgbClr val="000000"/>
                </a:solidFill>
                <a:latin typeface="Calibri" panose="020F0502020204030204" pitchFamily="34" charset="0"/>
                <a:cs typeface="Calibri" panose="020F0502020204030204" pitchFamily="34" charset="0"/>
              </a:rPr>
              <a:t>It has a clearly structured format, making use of sections and headings, so that the information is easy to locate and follow. </a:t>
            </a:r>
            <a:endParaRPr lang="en-GB" sz="3200" b="0" strike="noStrike" spc="-1" dirty="0">
              <a:latin typeface="Calibri" panose="020F0502020204030204" pitchFamily="34" charset="0"/>
              <a:cs typeface="Calibri" panose="020F0502020204030204" pitchFamily="34" charset="0"/>
            </a:endParaRPr>
          </a:p>
        </p:txBody>
      </p:sp>
      <p:sp>
        <p:nvSpPr>
          <p:cNvPr id="80"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97C9FB9A-62CA-44E1-8E9B-C22E6D07381F}" type="datetime1">
              <a:rPr lang="en-GB" sz="1050" b="0" strike="noStrike" spc="-1">
                <a:solidFill>
                  <a:srgbClr val="8B8B8B"/>
                </a:solidFill>
                <a:latin typeface="Myriad Pro"/>
              </a:rPr>
              <a:t>24/10/2022</a:t>
            </a:fld>
            <a:endParaRPr lang="en-GB" sz="1050" b="0" strike="noStrike" spc="-1">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7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 name="CustomShape 1"/>
          <p:cNvSpPr/>
          <p:nvPr/>
        </p:nvSpPr>
        <p:spPr>
          <a:xfrm>
            <a:off x="405000" y="3060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4000" b="1" strike="noStrike" spc="-1" dirty="0">
                <a:solidFill>
                  <a:srgbClr val="000000"/>
                </a:solidFill>
                <a:latin typeface="Calibri" panose="020F0502020204030204" pitchFamily="34" charset="0"/>
                <a:cs typeface="Calibri" panose="020F0502020204030204" pitchFamily="34" charset="0"/>
              </a:rPr>
              <a:t>What is a report? </a:t>
            </a:r>
            <a:endParaRPr lang="en-GB" sz="4000" b="0" strike="noStrike" spc="-1" dirty="0">
              <a:latin typeface="Calibri" panose="020F0502020204030204" pitchFamily="34" charset="0"/>
              <a:cs typeface="Calibri" panose="020F0502020204030204" pitchFamily="34" charset="0"/>
            </a:endParaRPr>
          </a:p>
        </p:txBody>
      </p:sp>
      <p:sp>
        <p:nvSpPr>
          <p:cNvPr id="82" name="CustomShape 2"/>
          <p:cNvSpPr/>
          <p:nvPr/>
        </p:nvSpPr>
        <p:spPr>
          <a:xfrm>
            <a:off x="405000" y="1172880"/>
            <a:ext cx="8257320" cy="40114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080" indent="-342360">
              <a:lnSpc>
                <a:spcPct val="100000"/>
              </a:lnSpc>
              <a:buClr>
                <a:srgbClr val="000000"/>
              </a:buClr>
              <a:buFont typeface="Arial"/>
              <a:buChar char="•"/>
            </a:pPr>
            <a:r>
              <a:rPr lang="en-US" sz="2800" b="0" strike="noStrike" spc="-1" dirty="0">
                <a:solidFill>
                  <a:srgbClr val="000000"/>
                </a:solidFill>
                <a:latin typeface="Calibri" panose="020F0502020204030204" pitchFamily="34" charset="0"/>
                <a:cs typeface="Calibri" panose="020F0502020204030204" pitchFamily="34" charset="0"/>
              </a:rPr>
              <a:t>When writing a report, you will usually need to follow a brief that provides you with instructions and guidelines.</a:t>
            </a:r>
          </a:p>
          <a:p>
            <a:pPr marL="720">
              <a:lnSpc>
                <a:spcPct val="100000"/>
              </a:lnSpc>
              <a:buClr>
                <a:srgbClr val="000000"/>
              </a:buClr>
            </a:pPr>
            <a:endParaRPr lang="en-GB" sz="28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pPr>
            <a:r>
              <a:rPr lang="en-US" sz="2800" b="0" strike="noStrike" spc="-1" dirty="0">
                <a:solidFill>
                  <a:srgbClr val="000000"/>
                </a:solidFill>
                <a:latin typeface="Calibri" panose="020F0502020204030204" pitchFamily="34" charset="0"/>
                <a:cs typeface="Calibri" panose="020F0502020204030204" pitchFamily="34" charset="0"/>
              </a:rPr>
              <a:t>The report brief should outline the issue or problem that your report must address, and it may outline the purpose and audience too, together with any specific requirements for format or structure. </a:t>
            </a:r>
          </a:p>
        </p:txBody>
      </p:sp>
      <p:sp>
        <p:nvSpPr>
          <p:cNvPr id="83"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F28EDEE1-F974-4B38-AC9E-F833FC383F1D}" type="datetime1">
              <a:rPr lang="en-GB" sz="1050" b="0" strike="noStrike" spc="-1">
                <a:solidFill>
                  <a:srgbClr val="8B8B8B"/>
                </a:solidFill>
                <a:latin typeface="Myriad Pro"/>
              </a:rPr>
              <a:t>24/10/2022</a:t>
            </a:fld>
            <a:endParaRPr lang="en-GB" sz="1050" b="0" strike="noStrike" spc="-1">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8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 name="CustomShape 1"/>
          <p:cNvSpPr/>
          <p:nvPr/>
        </p:nvSpPr>
        <p:spPr>
          <a:xfrm>
            <a:off x="405000" y="3060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4000" b="1" strike="noStrike" spc="-1" dirty="0">
                <a:solidFill>
                  <a:srgbClr val="000000"/>
                </a:solidFill>
                <a:latin typeface="Calibri" panose="020F0502020204030204" pitchFamily="34" charset="0"/>
                <a:cs typeface="Calibri" panose="020F0502020204030204" pitchFamily="34" charset="0"/>
              </a:rPr>
              <a:t>A report may do any of these things:</a:t>
            </a:r>
            <a:endParaRPr lang="en-GB" sz="4000" b="0" strike="noStrike" spc="-1" dirty="0">
              <a:latin typeface="Calibri" panose="020F0502020204030204" pitchFamily="34" charset="0"/>
              <a:cs typeface="Calibri" panose="020F0502020204030204" pitchFamily="34" charset="0"/>
            </a:endParaRPr>
          </a:p>
        </p:txBody>
      </p:sp>
      <p:sp>
        <p:nvSpPr>
          <p:cNvPr id="85" name="CustomShape 2"/>
          <p:cNvSpPr/>
          <p:nvPr/>
        </p:nvSpPr>
        <p:spPr>
          <a:xfrm>
            <a:off x="433440" y="1268640"/>
            <a:ext cx="8228880" cy="39157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080" indent="-342360">
              <a:lnSpc>
                <a:spcPct val="100000"/>
              </a:lnSpc>
              <a:buClr>
                <a:srgbClr val="000000"/>
              </a:buClr>
              <a:buFont typeface="Arial"/>
              <a:buChar char="•"/>
            </a:pPr>
            <a:r>
              <a:rPr lang="en-US" sz="2800" b="0" strike="noStrike" spc="-1" dirty="0">
                <a:solidFill>
                  <a:srgbClr val="000000"/>
                </a:solidFill>
                <a:latin typeface="Calibri" panose="020F0502020204030204" pitchFamily="34" charset="0"/>
                <a:cs typeface="Calibri" panose="020F0502020204030204" pitchFamily="34" charset="0"/>
              </a:rPr>
              <a:t>Convey information</a:t>
            </a:r>
            <a:endParaRPr lang="en-GB" sz="28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pPr>
            <a:r>
              <a:rPr lang="en-US" sz="2800" b="0" strike="noStrike" spc="-1" dirty="0">
                <a:solidFill>
                  <a:srgbClr val="000000"/>
                </a:solidFill>
                <a:latin typeface="Calibri" panose="020F0502020204030204" pitchFamily="34" charset="0"/>
                <a:cs typeface="Calibri" panose="020F0502020204030204" pitchFamily="34" charset="0"/>
              </a:rPr>
              <a:t>Discuss different points of view</a:t>
            </a:r>
            <a:endParaRPr lang="en-GB" sz="28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pPr>
            <a:r>
              <a:rPr lang="en-US" sz="2800" b="0" strike="noStrike" spc="-1" dirty="0">
                <a:solidFill>
                  <a:srgbClr val="000000"/>
                </a:solidFill>
                <a:latin typeface="Calibri" panose="020F0502020204030204" pitchFamily="34" charset="0"/>
                <a:cs typeface="Calibri" panose="020F0502020204030204" pitchFamily="34" charset="0"/>
              </a:rPr>
              <a:t>Reach conclusions on the meaning of the information discussed</a:t>
            </a:r>
            <a:endParaRPr lang="en-GB" sz="28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pPr>
            <a:r>
              <a:rPr lang="en-US" sz="2800" b="0" strike="noStrike" spc="-1" dirty="0">
                <a:solidFill>
                  <a:srgbClr val="000000"/>
                </a:solidFill>
                <a:latin typeface="Calibri" panose="020F0502020204030204" pitchFamily="34" charset="0"/>
                <a:cs typeface="Calibri" panose="020F0502020204030204" pitchFamily="34" charset="0"/>
              </a:rPr>
              <a:t>Explain the methodology behind original research</a:t>
            </a:r>
          </a:p>
          <a:p>
            <a:pPr marL="343080" indent="-342360">
              <a:lnSpc>
                <a:spcPct val="100000"/>
              </a:lnSpc>
              <a:buClr>
                <a:srgbClr val="000000"/>
              </a:buClr>
              <a:buFont typeface="Arial"/>
              <a:buChar char="•"/>
            </a:pPr>
            <a:r>
              <a:rPr lang="en-US" sz="2800" b="0" strike="noStrike" spc="-1" dirty="0">
                <a:solidFill>
                  <a:srgbClr val="000000"/>
                </a:solidFill>
                <a:latin typeface="Calibri" panose="020F0502020204030204" pitchFamily="34" charset="0"/>
                <a:cs typeface="Calibri" panose="020F0502020204030204" pitchFamily="34" charset="0"/>
              </a:rPr>
              <a:t>Make recommendations for actions</a:t>
            </a:r>
            <a:endParaRPr lang="en-GB" sz="2800" b="0" strike="noStrike" spc="-1" dirty="0">
              <a:latin typeface="Calibri" panose="020F0502020204030204" pitchFamily="34" charset="0"/>
              <a:cs typeface="Calibri" panose="020F0502020204030204" pitchFamily="34" charset="0"/>
            </a:endParaRPr>
          </a:p>
        </p:txBody>
      </p:sp>
      <p:sp>
        <p:nvSpPr>
          <p:cNvPr id="86"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728C7A55-E9FC-49D2-A2DB-B495D4A85EAB}" type="datetime1">
              <a:rPr lang="en-GB" sz="1050" b="0" strike="noStrike" spc="-1">
                <a:solidFill>
                  <a:srgbClr val="8B8B8B"/>
                </a:solidFill>
                <a:latin typeface="Myriad Pro"/>
              </a:rPr>
              <a:t>24/10/2022</a:t>
            </a:fld>
            <a:endParaRPr lang="en-GB" sz="1050" b="0" strike="noStrike" spc="-1">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8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8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8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sz="3200" b="1" dirty="0">
                <a:latin typeface="Calibri" panose="020F0502020204030204" pitchFamily="34" charset="0"/>
                <a:cs typeface="Calibri" panose="020F0502020204030204" pitchFamily="34" charset="0"/>
              </a:rPr>
              <a:t>Are there differences between essay conventions and report conventions?</a:t>
            </a:r>
          </a:p>
        </p:txBody>
      </p:sp>
      <p:sp>
        <p:nvSpPr>
          <p:cNvPr id="3" name="Content Placeholder 2"/>
          <p:cNvSpPr>
            <a:spLocks noGrp="1"/>
          </p:cNvSpPr>
          <p:nvPr>
            <p:ph idx="1"/>
          </p:nvPr>
        </p:nvSpPr>
        <p:spPr>
          <a:xfrm>
            <a:off x="457200" y="1143000"/>
            <a:ext cx="8229600" cy="3916363"/>
          </a:xfrm>
        </p:spPr>
        <p:txBody>
          <a:bodyPr>
            <a:noAutofit/>
          </a:bodyPr>
          <a:lstStyle/>
          <a:p>
            <a:pPr>
              <a:spcBef>
                <a:spcPts val="0"/>
              </a:spcBef>
            </a:pPr>
            <a:r>
              <a:rPr lang="en-GB" sz="2400" dirty="0">
                <a:latin typeface="Calibri" panose="020F0502020204030204" pitchFamily="34" charset="0"/>
                <a:cs typeface="Calibri" panose="020F0502020204030204" pitchFamily="34" charset="0"/>
              </a:rPr>
              <a:t>Not always. The main difference is that your report should be divided into clear sections. </a:t>
            </a:r>
          </a:p>
          <a:p>
            <a:pPr>
              <a:spcBef>
                <a:spcPts val="0"/>
              </a:spcBef>
            </a:pPr>
            <a:r>
              <a:rPr lang="en-GB" sz="2400" dirty="0">
                <a:latin typeface="Calibri" panose="020F0502020204030204" pitchFamily="34" charset="0"/>
                <a:cs typeface="Calibri" panose="020F0502020204030204" pitchFamily="34" charset="0"/>
              </a:rPr>
              <a:t>Here are two important similarities:</a:t>
            </a:r>
          </a:p>
          <a:p>
            <a:pPr>
              <a:spcBef>
                <a:spcPts val="0"/>
              </a:spcBef>
            </a:pPr>
            <a:r>
              <a:rPr lang="en-GB" sz="2400" dirty="0">
                <a:latin typeface="Calibri" panose="020F0502020204030204" pitchFamily="34" charset="0"/>
                <a:cs typeface="Calibri" panose="020F0502020204030204" pitchFamily="34" charset="0"/>
              </a:rPr>
              <a:t>You must incorporate ideas and/or information from your reading to provide evidence to support your point of view on the topic.</a:t>
            </a:r>
          </a:p>
          <a:p>
            <a:pPr>
              <a:spcBef>
                <a:spcPts val="0"/>
              </a:spcBef>
            </a:pPr>
            <a:r>
              <a:rPr lang="en-GB" sz="2400" dirty="0">
                <a:latin typeface="Calibri" panose="020F0502020204030204" pitchFamily="34" charset="0"/>
                <a:cs typeface="Calibri" panose="020F0502020204030204" pitchFamily="34" charset="0"/>
              </a:rPr>
              <a:t>You must avoid </a:t>
            </a:r>
            <a:r>
              <a:rPr lang="en-GB" sz="2400" b="1" dirty="0">
                <a:latin typeface="Calibri" panose="020F0502020204030204" pitchFamily="34" charset="0"/>
                <a:cs typeface="Calibri" panose="020F0502020204030204" pitchFamily="34" charset="0"/>
              </a:rPr>
              <a:t>plagiarism</a:t>
            </a:r>
            <a:r>
              <a:rPr lang="en-GB" sz="2400" dirty="0">
                <a:latin typeface="Calibri" panose="020F0502020204030204" pitchFamily="34" charset="0"/>
                <a:cs typeface="Calibri" panose="020F0502020204030204" pitchFamily="34" charset="0"/>
              </a:rPr>
              <a:t> – you must not copy the language of your sources (except when quoting) and you must always give a reference (</a:t>
            </a:r>
            <a:r>
              <a:rPr lang="en-GB" sz="2400" b="1" dirty="0">
                <a:latin typeface="Calibri" panose="020F0502020204030204" pitchFamily="34" charset="0"/>
                <a:cs typeface="Calibri" panose="020F0502020204030204" pitchFamily="34" charset="0"/>
              </a:rPr>
              <a:t>both</a:t>
            </a:r>
            <a:r>
              <a:rPr lang="en-GB" sz="2400" dirty="0">
                <a:latin typeface="Calibri" panose="020F0502020204030204" pitchFamily="34" charset="0"/>
                <a:cs typeface="Calibri" panose="020F0502020204030204" pitchFamily="34" charset="0"/>
              </a:rPr>
              <a:t> for paraphrases/summaries </a:t>
            </a:r>
            <a:r>
              <a:rPr lang="en-GB" sz="2400" b="1" dirty="0">
                <a:latin typeface="Calibri" panose="020F0502020204030204" pitchFamily="34" charset="0"/>
                <a:cs typeface="Calibri" panose="020F0502020204030204" pitchFamily="34" charset="0"/>
              </a:rPr>
              <a:t>and</a:t>
            </a:r>
            <a:r>
              <a:rPr lang="en-GB" sz="2400" dirty="0">
                <a:latin typeface="Calibri" panose="020F0502020204030204" pitchFamily="34" charset="0"/>
                <a:cs typeface="Calibri" panose="020F0502020204030204" pitchFamily="34" charset="0"/>
              </a:rPr>
              <a:t> for quotations).</a:t>
            </a:r>
          </a:p>
        </p:txBody>
      </p:sp>
    </p:spTree>
    <p:extLst>
      <p:ext uri="{BB962C8B-B14F-4D97-AF65-F5344CB8AC3E}">
        <p14:creationId xmlns:p14="http://schemas.microsoft.com/office/powerpoint/2010/main" val="36855086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 name="CustomShape 1"/>
          <p:cNvSpPr/>
          <p:nvPr/>
        </p:nvSpPr>
        <p:spPr>
          <a:xfrm>
            <a:off x="405000" y="3060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4000" b="1" strike="noStrike" spc="-1" dirty="0">
                <a:solidFill>
                  <a:srgbClr val="000000"/>
                </a:solidFill>
                <a:latin typeface="Calibri" panose="020F0502020204030204" pitchFamily="34" charset="0"/>
                <a:cs typeface="Calibri" panose="020F0502020204030204" pitchFamily="34" charset="0"/>
              </a:rPr>
              <a:t>Report Writing</a:t>
            </a:r>
            <a:endParaRPr lang="en-GB" sz="4000" b="0" strike="noStrike" spc="-1" dirty="0">
              <a:latin typeface="Calibri" panose="020F0502020204030204" pitchFamily="34" charset="0"/>
              <a:cs typeface="Calibri" panose="020F0502020204030204" pitchFamily="34" charset="0"/>
            </a:endParaRPr>
          </a:p>
        </p:txBody>
      </p:sp>
      <p:sp>
        <p:nvSpPr>
          <p:cNvPr id="88" name="CustomShape 2"/>
          <p:cNvSpPr/>
          <p:nvPr/>
        </p:nvSpPr>
        <p:spPr>
          <a:xfrm>
            <a:off x="433440" y="1268640"/>
            <a:ext cx="8228880" cy="39157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nSpc>
                <a:spcPct val="100000"/>
              </a:lnSpc>
              <a:tabLst>
                <a:tab pos="0" algn="l"/>
              </a:tabLst>
            </a:pPr>
            <a:r>
              <a:rPr lang="en-US" sz="2400" b="1" strike="noStrike" spc="-1" dirty="0">
                <a:solidFill>
                  <a:srgbClr val="000000"/>
                </a:solidFill>
                <a:latin typeface="Calibri" panose="020F0502020204030204" pitchFamily="34" charset="0"/>
                <a:cs typeface="Calibri" panose="020F0502020204030204" pitchFamily="34" charset="0"/>
              </a:rPr>
              <a:t>Begin with a plan, by asking yourself these questions:</a:t>
            </a:r>
          </a:p>
          <a:p>
            <a:pPr>
              <a:lnSpc>
                <a:spcPct val="100000"/>
              </a:lnSpc>
              <a:tabLst>
                <a:tab pos="0" algn="l"/>
              </a:tabLst>
            </a:pPr>
            <a:endParaRPr lang="en-GB" sz="2400" b="1"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tabLst>
                <a:tab pos="0" algn="l"/>
              </a:tabLst>
            </a:pPr>
            <a:r>
              <a:rPr lang="en-US" sz="2400" b="0" strike="noStrike" spc="-1" dirty="0">
                <a:solidFill>
                  <a:srgbClr val="000000"/>
                </a:solidFill>
                <a:latin typeface="Calibri" panose="020F0502020204030204" pitchFamily="34" charset="0"/>
                <a:cs typeface="Calibri" panose="020F0502020204030204" pitchFamily="34" charset="0"/>
              </a:rPr>
              <a:t>Who are you writing for?</a:t>
            </a:r>
            <a:endParaRPr lang="en-GB" sz="24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tabLst>
                <a:tab pos="0" algn="l"/>
              </a:tabLst>
            </a:pPr>
            <a:r>
              <a:rPr lang="en-US" sz="2400" b="0" strike="noStrike" spc="-1" dirty="0">
                <a:solidFill>
                  <a:srgbClr val="000000"/>
                </a:solidFill>
                <a:latin typeface="Calibri" panose="020F0502020204030204" pitchFamily="34" charset="0"/>
                <a:cs typeface="Calibri" panose="020F0502020204030204" pitchFamily="34" charset="0"/>
              </a:rPr>
              <a:t>What is the context?</a:t>
            </a:r>
            <a:endParaRPr lang="en-GB" sz="24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tabLst>
                <a:tab pos="0" algn="l"/>
              </a:tabLst>
            </a:pPr>
            <a:r>
              <a:rPr lang="en-US" sz="2400" b="0" strike="noStrike" spc="-1" dirty="0">
                <a:solidFill>
                  <a:srgbClr val="000000"/>
                </a:solidFill>
                <a:latin typeface="Calibri" panose="020F0502020204030204" pitchFamily="34" charset="0"/>
                <a:cs typeface="Calibri" panose="020F0502020204030204" pitchFamily="34" charset="0"/>
              </a:rPr>
              <a:t>What conclusion do you </a:t>
            </a:r>
            <a:r>
              <a:rPr lang="en-US" sz="2400" b="1" strike="noStrike" spc="-1" dirty="0">
                <a:solidFill>
                  <a:srgbClr val="000000"/>
                </a:solidFill>
                <a:latin typeface="Calibri" panose="020F0502020204030204" pitchFamily="34" charset="0"/>
                <a:cs typeface="Calibri" panose="020F0502020204030204" pitchFamily="34" charset="0"/>
              </a:rPr>
              <a:t>expect</a:t>
            </a:r>
            <a:r>
              <a:rPr lang="en-US" sz="2400" b="0" strike="noStrike" spc="-1" dirty="0">
                <a:solidFill>
                  <a:srgbClr val="000000"/>
                </a:solidFill>
                <a:latin typeface="Calibri" panose="020F0502020204030204" pitchFamily="34" charset="0"/>
                <a:cs typeface="Calibri" panose="020F0502020204030204" pitchFamily="34" charset="0"/>
              </a:rPr>
              <a:t> to reach? </a:t>
            </a:r>
          </a:p>
          <a:p>
            <a:pPr marL="343080" indent="-342360">
              <a:lnSpc>
                <a:spcPct val="100000"/>
              </a:lnSpc>
              <a:buClr>
                <a:srgbClr val="000000"/>
              </a:buClr>
              <a:buFont typeface="Arial"/>
              <a:buChar char="•"/>
              <a:tabLst>
                <a:tab pos="0" algn="l"/>
              </a:tabLst>
            </a:pPr>
            <a:r>
              <a:rPr lang="en-US" sz="2400" b="0" strike="noStrike" spc="-1" dirty="0">
                <a:solidFill>
                  <a:srgbClr val="000000"/>
                </a:solidFill>
                <a:latin typeface="Calibri" panose="020F0502020204030204" pitchFamily="34" charset="0"/>
                <a:cs typeface="Calibri" panose="020F0502020204030204" pitchFamily="34" charset="0"/>
              </a:rPr>
              <a:t>What information do you have? What sources can you find?</a:t>
            </a:r>
            <a:endParaRPr lang="en-GB" sz="24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tabLst>
                <a:tab pos="0" algn="l"/>
              </a:tabLst>
            </a:pPr>
            <a:r>
              <a:rPr lang="en-US" sz="2400" b="0" strike="noStrike" spc="-1" dirty="0">
                <a:solidFill>
                  <a:srgbClr val="000000"/>
                </a:solidFill>
                <a:latin typeface="Calibri" panose="020F0502020204030204" pitchFamily="34" charset="0"/>
                <a:cs typeface="Calibri" panose="020F0502020204030204" pitchFamily="34" charset="0"/>
              </a:rPr>
              <a:t>What research – if any – do you need to conduct?</a:t>
            </a:r>
            <a:endParaRPr lang="en-GB" sz="24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tabLst>
                <a:tab pos="0" algn="l"/>
              </a:tabLst>
            </a:pPr>
            <a:r>
              <a:rPr lang="en-US" sz="2400" b="0" strike="noStrike" spc="-1" dirty="0">
                <a:solidFill>
                  <a:srgbClr val="000000"/>
                </a:solidFill>
                <a:latin typeface="Calibri" panose="020F0502020204030204" pitchFamily="34" charset="0"/>
                <a:cs typeface="Calibri" panose="020F0502020204030204" pitchFamily="34" charset="0"/>
              </a:rPr>
              <a:t> Plan the structure</a:t>
            </a:r>
            <a:endParaRPr lang="en-GB" sz="2400" b="0" strike="noStrike" spc="-1" dirty="0">
              <a:latin typeface="Calibri" panose="020F0502020204030204" pitchFamily="34" charset="0"/>
              <a:cs typeface="Calibri" panose="020F0502020204030204" pitchFamily="34" charset="0"/>
            </a:endParaRPr>
          </a:p>
        </p:txBody>
      </p:sp>
      <p:sp>
        <p:nvSpPr>
          <p:cNvPr id="89"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A01AE9C2-DB7C-4C11-A8AF-43709094F028}" type="datetime1">
              <a:rPr lang="en-GB" sz="1050" b="0" strike="noStrike" spc="-1">
                <a:solidFill>
                  <a:srgbClr val="8B8B8B"/>
                </a:solidFill>
                <a:latin typeface="Myriad Pro"/>
              </a:rPr>
              <a:t>24/10/2022</a:t>
            </a:fld>
            <a:endParaRPr lang="en-GB" sz="1050" b="0" strike="noStrike" spc="-1">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8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8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8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88">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88">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fill="hold" nodeType="clickEffect">
                                  <p:stCondLst>
                                    <p:cond delay="0"/>
                                  </p:stCondLst>
                                  <p:childTnLst>
                                    <p:set>
                                      <p:cBhvr>
                                        <p:cTn id="26" dur="1" fill="hold">
                                          <p:stCondLst>
                                            <p:cond delay="0"/>
                                          </p:stCondLst>
                                        </p:cTn>
                                        <p:tgtEl>
                                          <p:spTgt spid="88">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fill="hold" nodeType="clickEffect">
                                  <p:stCondLst>
                                    <p:cond delay="0"/>
                                  </p:stCondLst>
                                  <p:childTnLst>
                                    <p:set>
                                      <p:cBhvr>
                                        <p:cTn id="30" dur="1" fill="hold">
                                          <p:stCondLst>
                                            <p:cond delay="0"/>
                                          </p:stCondLst>
                                        </p:cTn>
                                        <p:tgtEl>
                                          <p:spTgt spid="88">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 name="CustomShape 1"/>
          <p:cNvSpPr/>
          <p:nvPr/>
        </p:nvSpPr>
        <p:spPr>
          <a:xfrm>
            <a:off x="405000" y="3060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4000" b="1" strike="noStrike" spc="-1" dirty="0">
                <a:solidFill>
                  <a:srgbClr val="000000"/>
                </a:solidFill>
                <a:latin typeface="Calibri" panose="020F0502020204030204" pitchFamily="34" charset="0"/>
                <a:cs typeface="Calibri" panose="020F0502020204030204" pitchFamily="34" charset="0"/>
              </a:rPr>
              <a:t>Report Writing</a:t>
            </a:r>
            <a:endParaRPr lang="en-GB" sz="4000" b="0" strike="noStrike" spc="-1" dirty="0">
              <a:latin typeface="Calibri" panose="020F0502020204030204" pitchFamily="34" charset="0"/>
              <a:cs typeface="Calibri" panose="020F0502020204030204" pitchFamily="34" charset="0"/>
            </a:endParaRPr>
          </a:p>
        </p:txBody>
      </p:sp>
      <p:sp>
        <p:nvSpPr>
          <p:cNvPr id="91" name="CustomShape 2"/>
          <p:cNvSpPr/>
          <p:nvPr/>
        </p:nvSpPr>
        <p:spPr>
          <a:xfrm>
            <a:off x="433440" y="1268640"/>
            <a:ext cx="8228880" cy="39157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nSpc>
                <a:spcPct val="100000"/>
              </a:lnSpc>
              <a:tabLst>
                <a:tab pos="0" algn="l"/>
              </a:tabLst>
            </a:pPr>
            <a:r>
              <a:rPr lang="en-US" sz="2800" b="1" strike="noStrike" spc="-1" dirty="0">
                <a:solidFill>
                  <a:srgbClr val="000000"/>
                </a:solidFill>
                <a:latin typeface="Calibri" panose="020F0502020204030204" pitchFamily="34" charset="0"/>
                <a:cs typeface="Calibri" panose="020F0502020204030204" pitchFamily="34" charset="0"/>
              </a:rPr>
              <a:t>Typical aims may include any of the following: </a:t>
            </a:r>
            <a:endParaRPr lang="en-GB" sz="2800" b="1"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tabLst>
                <a:tab pos="0" algn="l"/>
              </a:tabLst>
            </a:pPr>
            <a:r>
              <a:rPr lang="en-US" sz="2800" b="0" strike="noStrike" spc="-1" dirty="0">
                <a:solidFill>
                  <a:srgbClr val="000000"/>
                </a:solidFill>
                <a:latin typeface="Calibri" panose="020F0502020204030204" pitchFamily="34" charset="0"/>
                <a:cs typeface="Calibri" panose="020F0502020204030204" pitchFamily="34" charset="0"/>
              </a:rPr>
              <a:t>Providing a summary</a:t>
            </a:r>
            <a:endParaRPr lang="en-GB" sz="2800" b="0" strike="noStrike" spc="-1" dirty="0">
              <a:solidFill>
                <a:srgbClr val="FF0000"/>
              </a:solidFill>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tabLst>
                <a:tab pos="0" algn="l"/>
              </a:tabLst>
            </a:pPr>
            <a:r>
              <a:rPr lang="en-US" sz="2800" b="0" strike="noStrike" spc="-1" dirty="0">
                <a:solidFill>
                  <a:srgbClr val="000000"/>
                </a:solidFill>
                <a:latin typeface="Calibri" panose="020F0502020204030204" pitchFamily="34" charset="0"/>
                <a:cs typeface="Calibri" panose="020F0502020204030204" pitchFamily="34" charset="0"/>
              </a:rPr>
              <a:t>Communicating findings</a:t>
            </a:r>
            <a:endParaRPr lang="en-GB" sz="28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tabLst>
                <a:tab pos="0" algn="l"/>
              </a:tabLst>
            </a:pPr>
            <a:r>
              <a:rPr lang="en-US" sz="2800" b="0" strike="noStrike" spc="-1" dirty="0">
                <a:solidFill>
                  <a:srgbClr val="000000"/>
                </a:solidFill>
                <a:latin typeface="Calibri" panose="020F0502020204030204" pitchFamily="34" charset="0"/>
                <a:cs typeface="Calibri" panose="020F0502020204030204" pitchFamily="34" charset="0"/>
              </a:rPr>
              <a:t>Presenting analysis</a:t>
            </a:r>
            <a:endParaRPr lang="en-GB" sz="28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tabLst>
                <a:tab pos="0" algn="l"/>
              </a:tabLst>
            </a:pPr>
            <a:r>
              <a:rPr lang="en-US" sz="2800" b="0" strike="noStrike" spc="-1" dirty="0">
                <a:solidFill>
                  <a:srgbClr val="000000"/>
                </a:solidFill>
                <a:latin typeface="Calibri" panose="020F0502020204030204" pitchFamily="34" charset="0"/>
                <a:cs typeface="Calibri" panose="020F0502020204030204" pitchFamily="34" charset="0"/>
              </a:rPr>
              <a:t>Persuading the reader</a:t>
            </a:r>
            <a:endParaRPr lang="en-GB" sz="28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tabLst>
                <a:tab pos="0" algn="l"/>
              </a:tabLst>
            </a:pPr>
            <a:r>
              <a:rPr lang="en-US" sz="2800" b="0" strike="noStrike" spc="-1" dirty="0">
                <a:solidFill>
                  <a:srgbClr val="000000"/>
                </a:solidFill>
                <a:latin typeface="Calibri" panose="020F0502020204030204" pitchFamily="34" charset="0"/>
                <a:cs typeface="Calibri" panose="020F0502020204030204" pitchFamily="34" charset="0"/>
              </a:rPr>
              <a:t>Informing decision-making</a:t>
            </a:r>
            <a:endParaRPr lang="en-GB" sz="28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tabLst>
                <a:tab pos="0" algn="l"/>
              </a:tabLst>
            </a:pPr>
            <a:r>
              <a:rPr lang="en-US" sz="2800" b="0" strike="noStrike" spc="-1" dirty="0">
                <a:solidFill>
                  <a:srgbClr val="000000"/>
                </a:solidFill>
                <a:latin typeface="Calibri" panose="020F0502020204030204" pitchFamily="34" charset="0"/>
                <a:cs typeface="Calibri" panose="020F0502020204030204" pitchFamily="34" charset="0"/>
              </a:rPr>
              <a:t>Making recommendations on action</a:t>
            </a:r>
            <a:endParaRPr lang="en-GB" sz="2800" b="0" strike="noStrike" spc="-1" dirty="0">
              <a:latin typeface="Calibri" panose="020F0502020204030204" pitchFamily="34" charset="0"/>
              <a:cs typeface="Calibri" panose="020F0502020204030204" pitchFamily="34" charset="0"/>
            </a:endParaRPr>
          </a:p>
        </p:txBody>
      </p:sp>
      <p:sp>
        <p:nvSpPr>
          <p:cNvPr id="92"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6EB60718-6A02-4248-B2E4-7F174F0E876B}" type="datetime1">
              <a:rPr lang="en-GB" sz="1050" b="0" strike="noStrike" spc="-1">
                <a:solidFill>
                  <a:srgbClr val="8B8B8B"/>
                </a:solidFill>
                <a:latin typeface="Myriad Pro"/>
              </a:rPr>
              <a:t>24/10/2022</a:t>
            </a:fld>
            <a:endParaRPr lang="en-GB" sz="1050" b="0" strike="noStrike" spc="-1">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fill="hold" nodeType="clickEffect">
                                  <p:stCondLst>
                                    <p:cond delay="0"/>
                                  </p:stCondLst>
                                  <p:childTnLst>
                                    <p:set>
                                      <p:cBhvr>
                                        <p:cTn id="26" dur="1" fill="hold">
                                          <p:stCondLst>
                                            <p:cond delay="0"/>
                                          </p:stCondLst>
                                        </p:cTn>
                                        <p:tgtEl>
                                          <p:spTgt spid="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 name="CustomShape 1"/>
          <p:cNvSpPr/>
          <p:nvPr/>
        </p:nvSpPr>
        <p:spPr>
          <a:xfrm>
            <a:off x="405000" y="3060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4000" b="1" strike="noStrike" spc="-1" dirty="0">
                <a:solidFill>
                  <a:srgbClr val="000000"/>
                </a:solidFill>
                <a:latin typeface="Calibri" panose="020F0502020204030204" pitchFamily="34" charset="0"/>
                <a:cs typeface="Calibri" panose="020F0502020204030204" pitchFamily="34" charset="0"/>
              </a:rPr>
              <a:t>Report Writing</a:t>
            </a:r>
            <a:endParaRPr lang="en-GB" sz="4000" b="0" strike="noStrike" spc="-1" dirty="0">
              <a:latin typeface="Calibri" panose="020F0502020204030204" pitchFamily="34" charset="0"/>
              <a:cs typeface="Calibri" panose="020F0502020204030204" pitchFamily="34" charset="0"/>
            </a:endParaRPr>
          </a:p>
        </p:txBody>
      </p:sp>
      <p:sp>
        <p:nvSpPr>
          <p:cNvPr id="94" name="CustomShape 2"/>
          <p:cNvSpPr/>
          <p:nvPr/>
        </p:nvSpPr>
        <p:spPr>
          <a:xfrm>
            <a:off x="433440" y="1172881"/>
            <a:ext cx="8228880" cy="4402296"/>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nSpc>
                <a:spcPct val="100000"/>
              </a:lnSpc>
              <a:tabLst>
                <a:tab pos="0" algn="l"/>
              </a:tabLst>
            </a:pPr>
            <a:r>
              <a:rPr lang="en-US" sz="2800" b="1" strike="noStrike" spc="-1" dirty="0">
                <a:solidFill>
                  <a:srgbClr val="000000"/>
                </a:solidFill>
                <a:latin typeface="Calibri" panose="020F0502020204030204" pitchFamily="34" charset="0"/>
                <a:cs typeface="Calibri" panose="020F0502020204030204" pitchFamily="34" charset="0"/>
              </a:rPr>
              <a:t>The usual planning cycle is like the one for an essay: </a:t>
            </a:r>
            <a:endParaRPr lang="en-GB" sz="2800" b="1" strike="noStrike" spc="-1" dirty="0">
              <a:latin typeface="Calibri" panose="020F0502020204030204" pitchFamily="34" charset="0"/>
              <a:cs typeface="Calibri" panose="020F0502020204030204" pitchFamily="34" charset="0"/>
            </a:endParaRPr>
          </a:p>
          <a:p>
            <a:pPr marL="515070" indent="-514350">
              <a:lnSpc>
                <a:spcPct val="100000"/>
              </a:lnSpc>
              <a:buClr>
                <a:srgbClr val="000000"/>
              </a:buClr>
              <a:buFont typeface="+mj-lt"/>
              <a:buAutoNum type="arabicParenR"/>
              <a:tabLst>
                <a:tab pos="0" algn="l"/>
              </a:tabLst>
            </a:pPr>
            <a:r>
              <a:rPr lang="en-US" sz="2800" b="0" strike="noStrike" spc="-1" dirty="0">
                <a:solidFill>
                  <a:srgbClr val="000000"/>
                </a:solidFill>
                <a:latin typeface="Calibri" panose="020F0502020204030204" pitchFamily="34" charset="0"/>
                <a:cs typeface="Calibri" panose="020F0502020204030204" pitchFamily="34" charset="0"/>
              </a:rPr>
              <a:t>Gather information (involving the location and selection of sources)</a:t>
            </a:r>
            <a:endParaRPr lang="en-GB" sz="2800" b="0" strike="noStrike" spc="-1" dirty="0">
              <a:latin typeface="Calibri" panose="020F0502020204030204" pitchFamily="34" charset="0"/>
              <a:cs typeface="Calibri" panose="020F0502020204030204" pitchFamily="34" charset="0"/>
            </a:endParaRPr>
          </a:p>
          <a:p>
            <a:pPr marL="515070" indent="-514350">
              <a:lnSpc>
                <a:spcPct val="100000"/>
              </a:lnSpc>
              <a:buClr>
                <a:srgbClr val="000000"/>
              </a:buClr>
              <a:buFont typeface="+mj-lt"/>
              <a:buAutoNum type="arabicParenR"/>
              <a:tabLst>
                <a:tab pos="0" algn="l"/>
              </a:tabLst>
            </a:pPr>
            <a:r>
              <a:rPr lang="en-US" sz="2800" b="0" strike="noStrike" spc="-1" dirty="0">
                <a:solidFill>
                  <a:srgbClr val="000000"/>
                </a:solidFill>
                <a:latin typeface="Calibri" panose="020F0502020204030204" pitchFamily="34" charset="0"/>
                <a:cs typeface="Calibri" panose="020F0502020204030204" pitchFamily="34" charset="0"/>
              </a:rPr>
              <a:t>Process information</a:t>
            </a:r>
            <a:endParaRPr lang="en-GB" sz="2800" b="0" strike="noStrike" spc="-1" dirty="0">
              <a:latin typeface="Calibri" panose="020F0502020204030204" pitchFamily="34" charset="0"/>
              <a:cs typeface="Calibri" panose="020F0502020204030204" pitchFamily="34" charset="0"/>
            </a:endParaRPr>
          </a:p>
          <a:p>
            <a:pPr marL="515070" indent="-514350">
              <a:lnSpc>
                <a:spcPct val="100000"/>
              </a:lnSpc>
              <a:buClr>
                <a:srgbClr val="000000"/>
              </a:buClr>
              <a:buFont typeface="+mj-lt"/>
              <a:buAutoNum type="arabicParenR"/>
              <a:tabLst>
                <a:tab pos="0" algn="l"/>
              </a:tabLst>
            </a:pPr>
            <a:r>
              <a:rPr lang="en-US" sz="2800" b="0" strike="noStrike" spc="-1" dirty="0">
                <a:solidFill>
                  <a:srgbClr val="000000"/>
                </a:solidFill>
                <a:latin typeface="Calibri" panose="020F0502020204030204" pitchFamily="34" charset="0"/>
                <a:cs typeface="Calibri" panose="020F0502020204030204" pitchFamily="34" charset="0"/>
              </a:rPr>
              <a:t>Evaluate information</a:t>
            </a:r>
            <a:endParaRPr lang="en-GB" sz="2800" b="0" strike="noStrike" spc="-1" dirty="0">
              <a:latin typeface="Calibri" panose="020F0502020204030204" pitchFamily="34" charset="0"/>
              <a:cs typeface="Calibri" panose="020F0502020204030204" pitchFamily="34" charset="0"/>
            </a:endParaRPr>
          </a:p>
          <a:p>
            <a:pPr marL="515070" indent="-514350">
              <a:lnSpc>
                <a:spcPct val="100000"/>
              </a:lnSpc>
              <a:buClr>
                <a:srgbClr val="000000"/>
              </a:buClr>
              <a:buFont typeface="+mj-lt"/>
              <a:buAutoNum type="arabicParenR"/>
              <a:tabLst>
                <a:tab pos="0" algn="l"/>
              </a:tabLst>
            </a:pPr>
            <a:r>
              <a:rPr lang="en-US" sz="2800" b="0" strike="noStrike" spc="-1" dirty="0">
                <a:solidFill>
                  <a:srgbClr val="000000"/>
                </a:solidFill>
                <a:latin typeface="Calibri" panose="020F0502020204030204" pitchFamily="34" charset="0"/>
                <a:cs typeface="Calibri" panose="020F0502020204030204" pitchFamily="34" charset="0"/>
              </a:rPr>
              <a:t>Plan the written document</a:t>
            </a:r>
          </a:p>
        </p:txBody>
      </p:sp>
      <p:sp>
        <p:nvSpPr>
          <p:cNvPr id="95"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39750DB3-1547-4747-84F7-3510C44F5C97}" type="datetime1">
              <a:rPr lang="en-GB" sz="1050" b="0" strike="noStrike" spc="-1">
                <a:solidFill>
                  <a:srgbClr val="8B8B8B"/>
                </a:solidFill>
                <a:latin typeface="Myriad Pro"/>
              </a:rPr>
              <a:t>24/10/2022</a:t>
            </a:fld>
            <a:endParaRPr lang="en-GB" sz="1050" b="0" strike="noStrike" spc="-1">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9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9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9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9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latin typeface="Calibri" panose="020F0502020204030204" pitchFamily="34" charset="0"/>
                <a:cs typeface="Calibri" panose="020F0502020204030204" pitchFamily="34" charset="0"/>
              </a:rPr>
              <a:t>Report Writing </a:t>
            </a:r>
          </a:p>
        </p:txBody>
      </p:sp>
      <p:sp>
        <p:nvSpPr>
          <p:cNvPr id="3" name="Content Placeholder 2"/>
          <p:cNvSpPr>
            <a:spLocks noGrp="1"/>
          </p:cNvSpPr>
          <p:nvPr>
            <p:ph idx="1"/>
          </p:nvPr>
        </p:nvSpPr>
        <p:spPr/>
        <p:txBody>
          <a:bodyPr>
            <a:normAutofit fontScale="92500"/>
          </a:bodyPr>
          <a:lstStyle/>
          <a:p>
            <a:r>
              <a:rPr lang="en-GB" dirty="0">
                <a:latin typeface="Calibri" panose="020F0502020204030204" pitchFamily="34" charset="0"/>
                <a:cs typeface="Calibri" panose="020F0502020204030204" pitchFamily="34" charset="0"/>
              </a:rPr>
              <a:t>After brainstorming ideas, you need to begin gathering information about the topic. A reading list might be given, but this does not happen as often as it does with essay questions. You may need to find </a:t>
            </a:r>
            <a:r>
              <a:rPr lang="en-GB" b="1" i="1" dirty="0">
                <a:latin typeface="Calibri" panose="020F0502020204030204" pitchFamily="34" charset="0"/>
                <a:cs typeface="Calibri" panose="020F0502020204030204" pitchFamily="34" charset="0"/>
              </a:rPr>
              <a:t>suitable</a:t>
            </a:r>
            <a:r>
              <a:rPr lang="en-GB" dirty="0">
                <a:latin typeface="Calibri" panose="020F0502020204030204" pitchFamily="34" charset="0"/>
                <a:cs typeface="Calibri" panose="020F0502020204030204" pitchFamily="34" charset="0"/>
              </a:rPr>
              <a:t> sources yourself.</a:t>
            </a:r>
          </a:p>
          <a:p>
            <a:r>
              <a:rPr lang="en-GB" dirty="0">
                <a:latin typeface="Calibri" panose="020F0502020204030204" pitchFamily="34" charset="0"/>
                <a:cs typeface="Calibri" panose="020F0502020204030204" pitchFamily="34" charset="0"/>
              </a:rPr>
              <a:t>As you read, make notes in your own words on any sections which seem useful for your essay.</a:t>
            </a:r>
          </a:p>
          <a:p>
            <a:pPr marL="0" indent="0">
              <a:buNone/>
            </a:pPr>
            <a:endParaRPr lang="en-GB" dirty="0"/>
          </a:p>
        </p:txBody>
      </p:sp>
    </p:spTree>
    <p:extLst>
      <p:ext uri="{BB962C8B-B14F-4D97-AF65-F5344CB8AC3E}">
        <p14:creationId xmlns:p14="http://schemas.microsoft.com/office/powerpoint/2010/main" val="788196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b="1" dirty="0">
                <a:latin typeface="Calibri" panose="020F0502020204030204" pitchFamily="34" charset="0"/>
                <a:cs typeface="Calibri" panose="020F0502020204030204" pitchFamily="34" charset="0"/>
              </a:rPr>
              <a:t>Read about the topic and make notes</a:t>
            </a:r>
          </a:p>
        </p:txBody>
      </p:sp>
      <p:sp>
        <p:nvSpPr>
          <p:cNvPr id="3" name="Content Placeholder 2"/>
          <p:cNvSpPr>
            <a:spLocks noGrp="1"/>
          </p:cNvSpPr>
          <p:nvPr>
            <p:ph idx="1"/>
          </p:nvPr>
        </p:nvSpPr>
        <p:spPr/>
        <p:txBody>
          <a:bodyPr>
            <a:normAutofit/>
          </a:bodyPr>
          <a:lstStyle/>
          <a:p>
            <a:r>
              <a:rPr lang="en-GB" dirty="0">
                <a:latin typeface="Calibri" panose="020F0502020204030204" pitchFamily="34" charset="0"/>
                <a:cs typeface="Calibri" panose="020F0502020204030204" pitchFamily="34" charset="0"/>
              </a:rPr>
              <a:t>You will need to read </a:t>
            </a:r>
            <a:r>
              <a:rPr lang="en-GB" b="1" dirty="0">
                <a:latin typeface="Calibri" panose="020F0502020204030204" pitchFamily="34" charset="0"/>
                <a:cs typeface="Calibri" panose="020F0502020204030204" pitchFamily="34" charset="0"/>
              </a:rPr>
              <a:t>more than one </a:t>
            </a:r>
            <a:r>
              <a:rPr lang="en-GB" dirty="0">
                <a:latin typeface="Calibri" panose="020F0502020204030204" pitchFamily="34" charset="0"/>
                <a:cs typeface="Calibri" panose="020F0502020204030204" pitchFamily="34" charset="0"/>
              </a:rPr>
              <a:t>source to obtain a range of ideas and information about the topic. Sometimes it is necessary to read sources that make conflicting or opposing suggestions, so that you can see different points of view and mention them both in a </a:t>
            </a:r>
            <a:r>
              <a:rPr lang="en-GB" b="1" dirty="0">
                <a:latin typeface="Calibri" panose="020F0502020204030204" pitchFamily="34" charset="0"/>
                <a:cs typeface="Calibri" panose="020F0502020204030204" pitchFamily="34" charset="0"/>
              </a:rPr>
              <a:t>balanced</a:t>
            </a:r>
            <a:r>
              <a:rPr lang="en-GB" dirty="0">
                <a:latin typeface="Calibri" panose="020F0502020204030204" pitchFamily="34" charset="0"/>
                <a:cs typeface="Calibri" panose="020F0502020204030204" pitchFamily="34" charset="0"/>
              </a:rPr>
              <a:t> report. </a:t>
            </a:r>
            <a:endParaRPr lang="en-GB" dirty="0"/>
          </a:p>
        </p:txBody>
      </p:sp>
    </p:spTree>
    <p:extLst>
      <p:ext uri="{BB962C8B-B14F-4D97-AF65-F5344CB8AC3E}">
        <p14:creationId xmlns:p14="http://schemas.microsoft.com/office/powerpoint/2010/main" val="2814196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Planning the report</a:t>
            </a:r>
          </a:p>
        </p:txBody>
      </p:sp>
      <p:sp>
        <p:nvSpPr>
          <p:cNvPr id="3" name="Content Placeholder 2"/>
          <p:cNvSpPr>
            <a:spLocks noGrp="1"/>
          </p:cNvSpPr>
          <p:nvPr>
            <p:ph idx="1"/>
          </p:nvPr>
        </p:nvSpPr>
        <p:spPr>
          <a:xfrm>
            <a:off x="457200" y="1403574"/>
            <a:ext cx="8229600" cy="3916363"/>
          </a:xfrm>
        </p:spPr>
        <p:txBody>
          <a:bodyPr/>
          <a:lstStyle/>
          <a:p>
            <a:pPr algn="just">
              <a:spcBef>
                <a:spcPts val="0"/>
              </a:spcBef>
            </a:pPr>
            <a:r>
              <a:rPr lang="en-GB" sz="2400" dirty="0">
                <a:latin typeface="Calibri" panose="020F0502020204030204" pitchFamily="34" charset="0"/>
                <a:cs typeface="Calibri" panose="020F0502020204030204" pitchFamily="34" charset="0"/>
              </a:rPr>
              <a:t>It is absolutely essential to plan your report before you start </a:t>
            </a:r>
            <a:r>
              <a:rPr lang="en-GB" sz="2400" b="1" dirty="0">
                <a:latin typeface="Calibri" panose="020F0502020204030204" pitchFamily="34" charset="0"/>
                <a:cs typeface="Calibri" panose="020F0502020204030204" pitchFamily="34" charset="0"/>
              </a:rPr>
              <a:t>writing</a:t>
            </a:r>
            <a:r>
              <a:rPr lang="en-GB" sz="2400" dirty="0">
                <a:latin typeface="Calibri" panose="020F0502020204030204" pitchFamily="34" charset="0"/>
                <a:cs typeface="Calibri" panose="020F0502020204030204" pitchFamily="34" charset="0"/>
              </a:rPr>
              <a:t> it, although of course the structure may change as you write.</a:t>
            </a:r>
          </a:p>
          <a:p>
            <a:pPr algn="just">
              <a:spcBef>
                <a:spcPts val="0"/>
              </a:spcBef>
            </a:pPr>
            <a:r>
              <a:rPr lang="en-GB" sz="2400" dirty="0">
                <a:latin typeface="Calibri" panose="020F0502020204030204" pitchFamily="34" charset="0"/>
                <a:cs typeface="Calibri" panose="020F0502020204030204" pitchFamily="34" charset="0"/>
              </a:rPr>
              <a:t>You should plan what to say paragraph by paragraph so that your argument (your view on the topic) develops to a logical conclusion. </a:t>
            </a:r>
          </a:p>
          <a:p>
            <a:pPr algn="just">
              <a:spcBef>
                <a:spcPts val="0"/>
              </a:spcBef>
            </a:pPr>
            <a:r>
              <a:rPr lang="en-GB" sz="2400" dirty="0">
                <a:latin typeface="Calibri" panose="020F0502020204030204" pitchFamily="34" charset="0"/>
                <a:cs typeface="Calibri" panose="020F0502020204030204" pitchFamily="34" charset="0"/>
              </a:rPr>
              <a:t>Your report should have </a:t>
            </a:r>
            <a:r>
              <a:rPr lang="en-GB" sz="2400" b="1" dirty="0">
                <a:latin typeface="Calibri" panose="020F0502020204030204" pitchFamily="34" charset="0"/>
                <a:cs typeface="Calibri" panose="020F0502020204030204" pitchFamily="34" charset="0"/>
              </a:rPr>
              <a:t>unity</a:t>
            </a:r>
            <a:r>
              <a:rPr lang="en-GB" sz="2400" dirty="0">
                <a:latin typeface="Calibri" panose="020F0502020204030204" pitchFamily="34" charset="0"/>
                <a:cs typeface="Calibri" panose="020F0502020204030204" pitchFamily="34" charset="0"/>
              </a:rPr>
              <a:t> – everything in it should be relevant to the topic, and it should all link together to make sense. This creates something that we call </a:t>
            </a:r>
            <a:r>
              <a:rPr lang="en-GB" sz="2400" b="1" dirty="0">
                <a:latin typeface="Calibri" panose="020F0502020204030204" pitchFamily="34" charset="0"/>
                <a:cs typeface="Calibri" panose="020F0502020204030204" pitchFamily="34" charset="0"/>
              </a:rPr>
              <a:t>coherence</a:t>
            </a:r>
            <a:r>
              <a:rPr lang="en-GB" sz="2400" dirty="0">
                <a:latin typeface="Calibri" panose="020F0502020204030204" pitchFamily="34" charset="0"/>
                <a:cs typeface="Calibri" panose="020F0502020204030204" pitchFamily="34" charset="0"/>
              </a:rPr>
              <a:t> – a </a:t>
            </a:r>
            <a:r>
              <a:rPr lang="en-GB" sz="2400" b="1" dirty="0">
                <a:latin typeface="Calibri" panose="020F0502020204030204" pitchFamily="34" charset="0"/>
                <a:cs typeface="Calibri" panose="020F0502020204030204" pitchFamily="34" charset="0"/>
              </a:rPr>
              <a:t>coherent</a:t>
            </a:r>
            <a:r>
              <a:rPr lang="en-GB" sz="2400" dirty="0">
                <a:latin typeface="Calibri" panose="020F0502020204030204" pitchFamily="34" charset="0"/>
                <a:cs typeface="Calibri" panose="020F0502020204030204" pitchFamily="34" charset="0"/>
              </a:rPr>
              <a:t> piece of writing is unified and understandable.</a:t>
            </a:r>
          </a:p>
        </p:txBody>
      </p:sp>
    </p:spTree>
    <p:extLst>
      <p:ext uri="{BB962C8B-B14F-4D97-AF65-F5344CB8AC3E}">
        <p14:creationId xmlns:p14="http://schemas.microsoft.com/office/powerpoint/2010/main" val="42503054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 name="CustomShape 1"/>
          <p:cNvSpPr/>
          <p:nvPr/>
        </p:nvSpPr>
        <p:spPr>
          <a:xfrm>
            <a:off x="405000" y="3060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4000" b="1" strike="noStrike" spc="-1" dirty="0">
                <a:solidFill>
                  <a:srgbClr val="000000"/>
                </a:solidFill>
                <a:latin typeface="Calibri" panose="020F0502020204030204" pitchFamily="34" charset="0"/>
                <a:cs typeface="Calibri" panose="020F0502020204030204" pitchFamily="34" charset="0"/>
              </a:rPr>
              <a:t>Structuring your report</a:t>
            </a:r>
            <a:endParaRPr lang="en-GB" sz="4000" b="0" strike="noStrike" spc="-1" dirty="0">
              <a:latin typeface="Calibri" panose="020F0502020204030204" pitchFamily="34" charset="0"/>
              <a:cs typeface="Calibri" panose="020F0502020204030204" pitchFamily="34" charset="0"/>
            </a:endParaRPr>
          </a:p>
        </p:txBody>
      </p:sp>
      <p:sp>
        <p:nvSpPr>
          <p:cNvPr id="97" name="CustomShape 2"/>
          <p:cNvSpPr/>
          <p:nvPr/>
        </p:nvSpPr>
        <p:spPr>
          <a:xfrm>
            <a:off x="433440" y="1268640"/>
            <a:ext cx="8228880" cy="39157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nSpc>
                <a:spcPct val="100000"/>
              </a:lnSpc>
              <a:spcBef>
                <a:spcPts val="561"/>
              </a:spcBef>
              <a:tabLst>
                <a:tab pos="0" algn="l"/>
              </a:tabLst>
            </a:pPr>
            <a:r>
              <a:rPr lang="en-US" sz="2800" b="1" strike="noStrike" spc="-1" dirty="0">
                <a:solidFill>
                  <a:srgbClr val="FF0000"/>
                </a:solidFill>
                <a:latin typeface="Calibri" panose="020F0502020204030204" pitchFamily="34" charset="0"/>
                <a:cs typeface="Calibri" panose="020F0502020204030204" pitchFamily="34" charset="0"/>
              </a:rPr>
              <a:t>Please note:</a:t>
            </a:r>
            <a:endParaRPr lang="en-GB" sz="2800" b="0" strike="noStrike" spc="-1" dirty="0">
              <a:latin typeface="Calibri" panose="020F0502020204030204" pitchFamily="34" charset="0"/>
              <a:cs typeface="Calibri" panose="020F0502020204030204" pitchFamily="34" charset="0"/>
            </a:endParaRPr>
          </a:p>
          <a:p>
            <a:pPr>
              <a:lnSpc>
                <a:spcPct val="100000"/>
              </a:lnSpc>
              <a:spcBef>
                <a:spcPts val="561"/>
              </a:spcBef>
              <a:tabLst>
                <a:tab pos="0" algn="l"/>
              </a:tabLst>
            </a:pPr>
            <a:r>
              <a:rPr lang="en-US" sz="2800" b="0" strike="noStrike" spc="-1" dirty="0">
                <a:solidFill>
                  <a:srgbClr val="000000"/>
                </a:solidFill>
                <a:latin typeface="Calibri" panose="020F0502020204030204" pitchFamily="34" charset="0"/>
                <a:cs typeface="Calibri" panose="020F0502020204030204" pitchFamily="34" charset="0"/>
              </a:rPr>
              <a:t>The following guidance refers to writing reports in general. For your assignments this term, not all of this guidance will apply. You are advised to follow the specific guidance from your lecturer and Moodle materials. </a:t>
            </a:r>
            <a:endParaRPr lang="en-GB" sz="2800" b="0" strike="noStrike" spc="-1" dirty="0">
              <a:latin typeface="Calibri" panose="020F0502020204030204" pitchFamily="34" charset="0"/>
              <a:cs typeface="Calibri" panose="020F0502020204030204" pitchFamily="34" charset="0"/>
            </a:endParaRPr>
          </a:p>
          <a:p>
            <a:pPr algn="just">
              <a:lnSpc>
                <a:spcPct val="100000"/>
              </a:lnSpc>
              <a:spcBef>
                <a:spcPts val="561"/>
              </a:spcBef>
              <a:tabLst>
                <a:tab pos="0" algn="l"/>
              </a:tabLst>
            </a:pPr>
            <a:endParaRPr lang="en-GB" sz="2800" b="0" strike="noStrike" spc="-1" dirty="0">
              <a:latin typeface="Arial"/>
            </a:endParaRPr>
          </a:p>
        </p:txBody>
      </p:sp>
      <p:sp>
        <p:nvSpPr>
          <p:cNvPr id="98"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EB461805-FD19-4D01-920C-B69F53D068E2}" type="datetime1">
              <a:rPr lang="en-GB" sz="1050" b="0" strike="noStrike" spc="-1">
                <a:solidFill>
                  <a:srgbClr val="8B8B8B"/>
                </a:solidFill>
                <a:latin typeface="Myriad Pro"/>
              </a:rPr>
              <a:t>24/10/2022</a:t>
            </a:fld>
            <a:endParaRPr lang="en-GB" sz="1050" b="0" strike="noStrike" spc="-1">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9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 name="CustomShape 1"/>
          <p:cNvSpPr/>
          <p:nvPr/>
        </p:nvSpPr>
        <p:spPr>
          <a:xfrm>
            <a:off x="405000" y="3060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600" b="1" strike="noStrike" spc="-1" dirty="0">
                <a:solidFill>
                  <a:srgbClr val="000000"/>
                </a:solidFill>
                <a:latin typeface="Calibri" panose="020F0502020204030204" pitchFamily="34" charset="0"/>
                <a:cs typeface="Calibri" panose="020F0502020204030204" pitchFamily="34" charset="0"/>
              </a:rPr>
              <a:t>Report structures</a:t>
            </a:r>
            <a:endParaRPr lang="en-GB" sz="3600" b="0" strike="noStrike" spc="-1" dirty="0">
              <a:latin typeface="Calibri" panose="020F0502020204030204" pitchFamily="34" charset="0"/>
              <a:cs typeface="Calibri" panose="020F0502020204030204" pitchFamily="34" charset="0"/>
            </a:endParaRPr>
          </a:p>
        </p:txBody>
      </p:sp>
      <p:sp>
        <p:nvSpPr>
          <p:cNvPr id="100" name="CustomShape 2"/>
          <p:cNvSpPr/>
          <p:nvPr/>
        </p:nvSpPr>
        <p:spPr>
          <a:xfrm>
            <a:off x="437400" y="1052639"/>
            <a:ext cx="8228880" cy="4620191"/>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080" indent="-342360">
              <a:lnSpc>
                <a:spcPct val="100000"/>
              </a:lnSpc>
              <a:buClr>
                <a:srgbClr val="000000"/>
              </a:buClr>
              <a:buFont typeface="Arial"/>
              <a:buChar char="•"/>
            </a:pPr>
            <a:r>
              <a:rPr lang="en-US" sz="2400" b="0" strike="noStrike" spc="-1" dirty="0">
                <a:solidFill>
                  <a:srgbClr val="000000"/>
                </a:solidFill>
                <a:latin typeface="Calibri" panose="020F0502020204030204" pitchFamily="34" charset="0"/>
                <a:cs typeface="Calibri" panose="020F0502020204030204" pitchFamily="34" charset="0"/>
              </a:rPr>
              <a:t>The main requirement is that the structure is logical – this is essential if you want to convey meaning and have impact.</a:t>
            </a:r>
            <a:endParaRPr lang="en-GB" sz="24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pPr>
            <a:r>
              <a:rPr lang="en-US" sz="2400" b="0" strike="noStrike" spc="-1" dirty="0">
                <a:solidFill>
                  <a:srgbClr val="000000"/>
                </a:solidFill>
                <a:latin typeface="Calibri" panose="020F0502020204030204" pitchFamily="34" charset="0"/>
                <a:cs typeface="Calibri" panose="020F0502020204030204" pitchFamily="34" charset="0"/>
              </a:rPr>
              <a:t>There should be overall coherence: this involves the flow of your report and the order in which you present your findings. It might require basic cohesive devices, e.g. the headings and sub-headings you use to signal what is coming next to the reader.</a:t>
            </a:r>
            <a:endParaRPr lang="en-GB" sz="24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pPr>
            <a:r>
              <a:rPr lang="en-US" sz="2400" b="0" strike="noStrike" spc="-1" dirty="0">
                <a:solidFill>
                  <a:srgbClr val="000000"/>
                </a:solidFill>
                <a:latin typeface="Calibri" panose="020F0502020204030204" pitchFamily="34" charset="0"/>
                <a:cs typeface="Calibri" panose="020F0502020204030204" pitchFamily="34" charset="0"/>
              </a:rPr>
              <a:t>You should divide your report into logical sections – and most of </a:t>
            </a:r>
            <a:r>
              <a:rPr lang="en-US" sz="2400" spc="-1" dirty="0">
                <a:solidFill>
                  <a:srgbClr val="000000"/>
                </a:solidFill>
                <a:latin typeface="Calibri" panose="020F0502020204030204" pitchFamily="34" charset="0"/>
                <a:cs typeface="Calibri" panose="020F0502020204030204" pitchFamily="34" charset="0"/>
              </a:rPr>
              <a:t>these will need headings and sub-headings.</a:t>
            </a:r>
            <a:endParaRPr lang="en-GB" sz="24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pPr>
            <a:r>
              <a:rPr lang="en-US" sz="2400" b="0" strike="noStrike" spc="-1" dirty="0">
                <a:solidFill>
                  <a:srgbClr val="000000"/>
                </a:solidFill>
                <a:latin typeface="Calibri" panose="020F0502020204030204" pitchFamily="34" charset="0"/>
                <a:cs typeface="Calibri" panose="020F0502020204030204" pitchFamily="34" charset="0"/>
              </a:rPr>
              <a:t>As a rule, you should move from the general to the more specific… </a:t>
            </a:r>
            <a:r>
              <a:rPr lang="en-US" sz="2400" spc="-1" dirty="0">
                <a:solidFill>
                  <a:srgbClr val="000000"/>
                </a:solidFill>
                <a:latin typeface="Calibri" panose="020F0502020204030204" pitchFamily="34" charset="0"/>
                <a:cs typeface="Calibri" panose="020F0502020204030204" pitchFamily="34" charset="0"/>
              </a:rPr>
              <a:t>u</a:t>
            </a:r>
            <a:r>
              <a:rPr lang="en-US" sz="2400" b="0" strike="noStrike" spc="-1" dirty="0">
                <a:solidFill>
                  <a:srgbClr val="000000"/>
                </a:solidFill>
                <a:latin typeface="Calibri" panose="020F0502020204030204" pitchFamily="34" charset="0"/>
                <a:cs typeface="Calibri" panose="020F0502020204030204" pitchFamily="34" charset="0"/>
              </a:rPr>
              <a:t>ntil the conclusion, when you will need to be more general again.</a:t>
            </a:r>
            <a:endParaRPr lang="en-GB" sz="2400" b="0" strike="noStrike" spc="-1" dirty="0">
              <a:latin typeface="Calibri" panose="020F0502020204030204" pitchFamily="34" charset="0"/>
              <a:cs typeface="Calibri" panose="020F0502020204030204" pitchFamily="34" charset="0"/>
            </a:endParaRPr>
          </a:p>
        </p:txBody>
      </p:sp>
      <p:sp>
        <p:nvSpPr>
          <p:cNvPr id="101"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1A08C637-92F4-4384-9DD1-28B17B373F50}" type="datetime1">
              <a:rPr lang="en-GB" sz="1050" b="0" strike="noStrike" spc="-1">
                <a:solidFill>
                  <a:srgbClr val="8B8B8B"/>
                </a:solidFill>
                <a:latin typeface="Myriad Pro"/>
              </a:rPr>
              <a:t>24/10/2022</a:t>
            </a:fld>
            <a:endParaRPr lang="en-GB" sz="1050" b="0" strike="noStrike" spc="-1">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0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0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10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30705"/>
            <a:ext cx="8229600" cy="1143000"/>
          </a:xfrm>
        </p:spPr>
        <p:txBody>
          <a:bodyPr/>
          <a:lstStyle/>
          <a:p>
            <a:r>
              <a:rPr lang="en-US" b="1" dirty="0"/>
              <a:t>Structuring your report</a:t>
            </a:r>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106532" y="1173705"/>
            <a:ext cx="9037469" cy="4614536"/>
          </a:xfrm>
        </p:spPr>
        <p:txBody>
          <a:bodyPr/>
          <a:lstStyle/>
          <a:p>
            <a:pPr marL="0" indent="0">
              <a:buNone/>
            </a:pPr>
            <a:r>
              <a:rPr lang="en-US" sz="1800" dirty="0"/>
              <a:t>Common elements found in many different reports (the ones you will need are in bold): </a:t>
            </a:r>
          </a:p>
          <a:p>
            <a:r>
              <a:rPr lang="en-US" sz="1800" b="1" dirty="0"/>
              <a:t>Title page</a:t>
            </a:r>
          </a:p>
          <a:p>
            <a:r>
              <a:rPr lang="en-US" sz="1800" dirty="0"/>
              <a:t>Acknowledgements / Terms of reference </a:t>
            </a:r>
            <a:r>
              <a:rPr lang="en-US" sz="1800" dirty="0">
                <a:solidFill>
                  <a:srgbClr val="FF0000"/>
                </a:solidFill>
              </a:rPr>
              <a:t>(this term – not needed)</a:t>
            </a:r>
          </a:p>
          <a:p>
            <a:r>
              <a:rPr lang="en-US" sz="1800" b="1" dirty="0"/>
              <a:t>Table of contents</a:t>
            </a:r>
          </a:p>
          <a:p>
            <a:r>
              <a:rPr lang="en-US" sz="1800" dirty="0"/>
              <a:t>Abstract or summary </a:t>
            </a:r>
            <a:r>
              <a:rPr lang="en-US" sz="1800" dirty="0">
                <a:solidFill>
                  <a:srgbClr val="FF0000"/>
                </a:solidFill>
              </a:rPr>
              <a:t>(this term – not needed)</a:t>
            </a:r>
          </a:p>
          <a:p>
            <a:r>
              <a:rPr lang="en-US" sz="1800" b="1" dirty="0"/>
              <a:t>Introduction</a:t>
            </a:r>
          </a:p>
          <a:p>
            <a:r>
              <a:rPr lang="en-US" sz="1800" b="1" dirty="0"/>
              <a:t>Main body: subdivided with appropriate headings</a:t>
            </a:r>
            <a:r>
              <a:rPr lang="en-US" sz="1800" dirty="0"/>
              <a:t>, e.g.:</a:t>
            </a:r>
            <a:endParaRPr lang="en-US" sz="1800" b="1" dirty="0"/>
          </a:p>
          <a:p>
            <a:pPr lvl="1"/>
            <a:r>
              <a:rPr lang="en-US" sz="1800" dirty="0"/>
              <a:t>Methodology </a:t>
            </a:r>
            <a:r>
              <a:rPr lang="en-US" sz="1800" dirty="0">
                <a:solidFill>
                  <a:srgbClr val="FF0000"/>
                </a:solidFill>
              </a:rPr>
              <a:t>(if doing primary/secondary research)</a:t>
            </a:r>
          </a:p>
          <a:p>
            <a:pPr lvl="1"/>
            <a:r>
              <a:rPr lang="en-US" sz="1800" dirty="0"/>
              <a:t>Results or findings </a:t>
            </a:r>
            <a:r>
              <a:rPr lang="en-US" sz="1800" dirty="0">
                <a:solidFill>
                  <a:srgbClr val="FF0000"/>
                </a:solidFill>
              </a:rPr>
              <a:t>(if doing primary/secondary research)</a:t>
            </a:r>
          </a:p>
          <a:p>
            <a:pPr lvl="1"/>
            <a:r>
              <a:rPr lang="en-US" sz="1800" dirty="0"/>
              <a:t>Discussion </a:t>
            </a:r>
            <a:r>
              <a:rPr lang="en-US" sz="1800" dirty="0">
                <a:solidFill>
                  <a:srgbClr val="FF0000"/>
                </a:solidFill>
              </a:rPr>
              <a:t>(if doing primary/secondary research)</a:t>
            </a:r>
          </a:p>
          <a:p>
            <a:r>
              <a:rPr lang="en-US" sz="1800" b="1" dirty="0"/>
              <a:t>Conclusion </a:t>
            </a:r>
            <a:r>
              <a:rPr lang="en-US" sz="1800" dirty="0"/>
              <a:t>(and sometimes recommendations)</a:t>
            </a:r>
          </a:p>
          <a:p>
            <a:r>
              <a:rPr lang="en-US" sz="1800" b="1" dirty="0"/>
              <a:t>References</a:t>
            </a:r>
          </a:p>
          <a:p>
            <a:r>
              <a:rPr lang="en-US" sz="1800" dirty="0"/>
              <a:t>Appendices </a:t>
            </a:r>
            <a:r>
              <a:rPr lang="en-US" sz="1800" dirty="0">
                <a:solidFill>
                  <a:srgbClr val="FF0000"/>
                </a:solidFill>
              </a:rPr>
              <a:t>(optional)</a:t>
            </a:r>
            <a:endParaRPr lang="en-US" sz="1900" dirty="0">
              <a:solidFill>
                <a:srgbClr val="FF0000"/>
              </a:solidFill>
            </a:endParaRPr>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7734DD8D-AE26-4A6C-B780-968F72A0D9BC}" type="datetime1">
              <a:rPr kumimoji="0" lang="en-GB" sz="1050" b="0" i="0" u="none" strike="noStrike" kern="1200" cap="none" spc="0" normalizeH="0" baseline="0" noProof="0" smtClean="0">
                <a:ln>
                  <a:noFill/>
                </a:ln>
                <a:solidFill>
                  <a:srgbClr val="000000">
                    <a:tint val="75000"/>
                  </a:srgb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24/10/2022</a:t>
            </a:fld>
            <a:endParaRPr kumimoji="0" lang="en-GB" sz="1050" b="0" i="0" u="none" strike="noStrike" kern="1200" cap="none" spc="0" normalizeH="0" baseline="0" noProof="0">
              <a:ln>
                <a:noFill/>
              </a:ln>
              <a:solidFill>
                <a:srgbClr val="000000">
                  <a:tint val="75000"/>
                </a:srgbClr>
              </a:solidFill>
              <a:effectLst/>
              <a:uLnTx/>
              <a:uFillTx/>
              <a:latin typeface="Myriad Pro"/>
              <a:ea typeface="+mn-ea"/>
              <a:cs typeface="+mn-cs"/>
            </a:endParaRPr>
          </a:p>
        </p:txBody>
      </p:sp>
      <p:sp>
        <p:nvSpPr>
          <p:cNvPr id="5" name="TextBox 4">
            <a:extLst>
              <a:ext uri="{FF2B5EF4-FFF2-40B4-BE49-F238E27FC236}">
                <a16:creationId xmlns:a16="http://schemas.microsoft.com/office/drawing/2014/main" id="{ECA149CF-CD1F-4BC3-BD87-62899E764AD8}"/>
              </a:ext>
            </a:extLst>
          </p:cNvPr>
          <p:cNvSpPr txBox="1"/>
          <p:nvPr/>
        </p:nvSpPr>
        <p:spPr>
          <a:xfrm>
            <a:off x="4114800" y="2974019"/>
            <a:ext cx="914400" cy="914400"/>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856652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 name="CustomShape 1"/>
          <p:cNvSpPr/>
          <p:nvPr/>
        </p:nvSpPr>
        <p:spPr>
          <a:xfrm>
            <a:off x="456120" y="-2340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4000" b="1" strike="noStrike" spc="-1" dirty="0">
                <a:solidFill>
                  <a:srgbClr val="000000"/>
                </a:solidFill>
                <a:latin typeface="Calibri" panose="020F0502020204030204" pitchFamily="34" charset="0"/>
                <a:cs typeface="Calibri" panose="020F0502020204030204" pitchFamily="34" charset="0"/>
              </a:rPr>
              <a:t>Title page </a:t>
            </a:r>
            <a:endParaRPr lang="en-GB" sz="4000" b="0" strike="noStrike" spc="-1" dirty="0">
              <a:latin typeface="Calibri" panose="020F0502020204030204" pitchFamily="34" charset="0"/>
              <a:cs typeface="Calibri" panose="020F0502020204030204" pitchFamily="34" charset="0"/>
            </a:endParaRPr>
          </a:p>
        </p:txBody>
      </p:sp>
      <p:sp>
        <p:nvSpPr>
          <p:cNvPr id="106" name="CustomShape 2"/>
          <p:cNvSpPr/>
          <p:nvPr/>
        </p:nvSpPr>
        <p:spPr>
          <a:xfrm>
            <a:off x="456120" y="1119600"/>
            <a:ext cx="8228880" cy="4588742"/>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080" indent="-342360">
              <a:buClr>
                <a:srgbClr val="000000"/>
              </a:buClr>
              <a:buFont typeface="Arial"/>
              <a:buChar char="•"/>
            </a:pPr>
            <a:r>
              <a:rPr lang="en-GB" sz="2400" b="0" strike="noStrike" spc="-1" dirty="0">
                <a:solidFill>
                  <a:srgbClr val="000000"/>
                </a:solidFill>
                <a:latin typeface="Calibri" panose="020F0502020204030204" pitchFamily="34" charset="0"/>
                <a:cs typeface="Calibri" panose="020F0502020204030204" pitchFamily="34" charset="0"/>
              </a:rPr>
              <a:t>This should briefly and clearly describe the purpose of the report. Other details you may include could be your name, the date and for whom the report is written.</a:t>
            </a:r>
          </a:p>
          <a:p>
            <a:pPr marL="343080" indent="-342360">
              <a:buClr>
                <a:srgbClr val="000000"/>
              </a:buClr>
              <a:buFont typeface="Arial"/>
              <a:buChar char="•"/>
            </a:pPr>
            <a:endParaRPr lang="en-GB" sz="2400" spc="-1" dirty="0">
              <a:solidFill>
                <a:srgbClr val="000000"/>
              </a:solidFill>
              <a:latin typeface="Calibri" panose="020F0502020204030204" pitchFamily="34" charset="0"/>
              <a:cs typeface="Calibri" panose="020F0502020204030204" pitchFamily="34" charset="0"/>
            </a:endParaRPr>
          </a:p>
          <a:p>
            <a:pPr marL="343080" indent="-342360">
              <a:buClr>
                <a:srgbClr val="000000"/>
              </a:buClr>
              <a:buFont typeface="Arial"/>
              <a:buChar char="•"/>
            </a:pPr>
            <a:r>
              <a:rPr lang="en-GB" sz="2400" b="0" strike="noStrike" spc="-1" dirty="0">
                <a:solidFill>
                  <a:srgbClr val="000000"/>
                </a:solidFill>
                <a:latin typeface="Calibri" panose="020F0502020204030204" pitchFamily="34" charset="0"/>
                <a:cs typeface="Calibri" panose="020F0502020204030204" pitchFamily="34" charset="0"/>
              </a:rPr>
              <a:t>At UWTSD this means the following, in two chunks:</a:t>
            </a:r>
          </a:p>
          <a:p>
            <a:pPr marL="457200" indent="-457200">
              <a:buFont typeface="+mj-lt"/>
              <a:buAutoNum type="arabicParenR"/>
            </a:pPr>
            <a:r>
              <a:rPr lang="en-GB" sz="2400" b="1" dirty="0">
                <a:effectLst/>
                <a:latin typeface="Calibri" panose="020F0502020204030204" pitchFamily="34" charset="0"/>
                <a:ea typeface="Arial" panose="020B0604020202020204" pitchFamily="34" charset="0"/>
                <a:cs typeface="Calibri" panose="020F0502020204030204" pitchFamily="34" charset="0"/>
              </a:rPr>
              <a:t>Course, Module Name, Module Code, Name of Lecturer, Title of Report (which really could be just “Assignment 1: Individual Report” and “Assignment 2: Group Report”)</a:t>
            </a:r>
          </a:p>
          <a:p>
            <a:pPr marL="457200" indent="-457200">
              <a:buFont typeface="+mj-lt"/>
              <a:buAutoNum type="arabicParenR"/>
            </a:pPr>
            <a:r>
              <a:rPr lang="en-GB" sz="2400" b="1" dirty="0">
                <a:effectLst/>
                <a:latin typeface="Calibri" panose="020F0502020204030204" pitchFamily="34" charset="0"/>
                <a:ea typeface="Arial" panose="020B0604020202020204" pitchFamily="34" charset="0"/>
                <a:cs typeface="Calibri" panose="020F0502020204030204" pitchFamily="34" charset="0"/>
              </a:rPr>
              <a:t>Your Name, Your Student ID Number</a:t>
            </a:r>
            <a:endParaRPr lang="en-GB" sz="2400" dirty="0">
              <a:effectLst/>
              <a:latin typeface="Calibri" panose="020F0502020204030204" pitchFamily="34" charset="0"/>
              <a:ea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2400" dirty="0">
                <a:effectLst/>
                <a:latin typeface="Calibri" panose="020F0502020204030204" pitchFamily="34" charset="0"/>
                <a:ea typeface="Arial" panose="020B0604020202020204" pitchFamily="34" charset="0"/>
                <a:cs typeface="Calibri" panose="020F0502020204030204" pitchFamily="34" charset="0"/>
              </a:rPr>
              <a:t> The two chunks can be moved around.</a:t>
            </a:r>
          </a:p>
          <a:p>
            <a:pPr marL="342900" indent="-342900">
              <a:buFont typeface="Arial" panose="020B0604020202020204" pitchFamily="34" charset="0"/>
              <a:buChar char="•"/>
            </a:pPr>
            <a:r>
              <a:rPr lang="en-GB" sz="2400" b="0" strike="noStrike" spc="-1" dirty="0">
                <a:latin typeface="Calibri" panose="020F0502020204030204" pitchFamily="34" charset="0"/>
                <a:cs typeface="Calibri" panose="020F0502020204030204" pitchFamily="34" charset="0"/>
              </a:rPr>
              <a:t>It is always nice to see a word count at the bottom, but of course we will check this anyway.</a:t>
            </a:r>
          </a:p>
          <a:p>
            <a:pPr>
              <a:lnSpc>
                <a:spcPct val="100000"/>
              </a:lnSpc>
              <a:spcBef>
                <a:spcPts val="641"/>
              </a:spcBef>
            </a:pPr>
            <a:endParaRPr lang="en-GB" sz="2400" b="0" strike="noStrike" spc="-1" dirty="0">
              <a:latin typeface="Arial"/>
            </a:endParaRPr>
          </a:p>
          <a:p>
            <a:pPr>
              <a:lnSpc>
                <a:spcPct val="100000"/>
              </a:lnSpc>
              <a:spcBef>
                <a:spcPts val="641"/>
              </a:spcBef>
            </a:pPr>
            <a:endParaRPr lang="en-GB" sz="2400" b="0" strike="noStrike" spc="-1" dirty="0">
              <a:latin typeface="Arial"/>
            </a:endParaRPr>
          </a:p>
          <a:p>
            <a:pPr>
              <a:lnSpc>
                <a:spcPct val="100000"/>
              </a:lnSpc>
              <a:spcBef>
                <a:spcPts val="641"/>
              </a:spcBef>
            </a:pPr>
            <a:endParaRPr lang="en-GB" sz="2400" b="0" strike="noStrike" spc="-1" dirty="0">
              <a:latin typeface="Arial"/>
            </a:endParaRPr>
          </a:p>
        </p:txBody>
      </p:sp>
      <p:sp>
        <p:nvSpPr>
          <p:cNvPr id="107"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B50D80EB-2B38-4373-BBFA-B969C4262D8C}" type="datetime1">
              <a:rPr lang="en-GB" sz="1050" b="0" strike="noStrike" spc="-1">
                <a:solidFill>
                  <a:srgbClr val="8B8B8B"/>
                </a:solidFill>
                <a:latin typeface="Myriad Pro"/>
              </a:rPr>
              <a:t>24/10/2022</a:t>
            </a:fld>
            <a:endParaRPr lang="en-GB" sz="1050" b="0" strike="noStrike" spc="-1">
              <a:latin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 name="CustomShape 1"/>
          <p:cNvSpPr/>
          <p:nvPr/>
        </p:nvSpPr>
        <p:spPr>
          <a:xfrm>
            <a:off x="456120" y="-2340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4000" b="1" strike="noStrike" spc="-1" dirty="0">
                <a:solidFill>
                  <a:srgbClr val="000000"/>
                </a:solidFill>
                <a:latin typeface="Calibri" panose="020F0502020204030204" pitchFamily="34" charset="0"/>
                <a:cs typeface="Calibri" panose="020F0502020204030204" pitchFamily="34" charset="0"/>
              </a:rPr>
              <a:t>Table of Contents</a:t>
            </a:r>
            <a:endParaRPr lang="en-GB" sz="4000" b="0" strike="noStrike" spc="-1" dirty="0">
              <a:latin typeface="Calibri" panose="020F0502020204030204" pitchFamily="34" charset="0"/>
              <a:cs typeface="Calibri" panose="020F0502020204030204" pitchFamily="34" charset="0"/>
            </a:endParaRPr>
          </a:p>
        </p:txBody>
      </p:sp>
      <p:sp>
        <p:nvSpPr>
          <p:cNvPr id="114" name="CustomShape 2"/>
          <p:cNvSpPr/>
          <p:nvPr/>
        </p:nvSpPr>
        <p:spPr>
          <a:xfrm>
            <a:off x="456120" y="1119600"/>
            <a:ext cx="8228880" cy="39157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nSpc>
                <a:spcPct val="100000"/>
              </a:lnSpc>
              <a:spcBef>
                <a:spcPts val="479"/>
              </a:spcBef>
              <a:tabLst>
                <a:tab pos="0" algn="l"/>
              </a:tabLst>
            </a:pPr>
            <a:r>
              <a:rPr lang="en-GB" sz="2400" b="0" strike="noStrike" spc="-1" dirty="0">
                <a:solidFill>
                  <a:srgbClr val="000000"/>
                </a:solidFill>
                <a:latin typeface="Calibri" panose="020F0502020204030204" pitchFamily="34" charset="0"/>
                <a:cs typeface="Calibri" panose="020F0502020204030204" pitchFamily="34" charset="0"/>
              </a:rPr>
              <a:t>The contents page should list the different chapters and/or headings together with the page numbers. </a:t>
            </a:r>
            <a:endParaRPr lang="en-GB" sz="2400" b="0" strike="noStrike" spc="-1" dirty="0">
              <a:latin typeface="Calibri" panose="020F0502020204030204" pitchFamily="34" charset="0"/>
              <a:cs typeface="Calibri" panose="020F0502020204030204" pitchFamily="34" charset="0"/>
            </a:endParaRPr>
          </a:p>
          <a:p>
            <a:pPr marL="343080" indent="-342360">
              <a:lnSpc>
                <a:spcPct val="100000"/>
              </a:lnSpc>
              <a:spcBef>
                <a:spcPts val="479"/>
              </a:spcBef>
              <a:buClr>
                <a:srgbClr val="000000"/>
              </a:buClr>
              <a:buFont typeface="Arial"/>
              <a:buChar char="•"/>
              <a:tabLst>
                <a:tab pos="0" algn="l"/>
              </a:tabLst>
            </a:pPr>
            <a:r>
              <a:rPr lang="en-GB" sz="2400" b="0" strike="noStrike" spc="-1" dirty="0">
                <a:solidFill>
                  <a:srgbClr val="000000"/>
                </a:solidFill>
                <a:latin typeface="Calibri" panose="020F0502020204030204" pitchFamily="34" charset="0"/>
                <a:cs typeface="Calibri" panose="020F0502020204030204" pitchFamily="34" charset="0"/>
              </a:rPr>
              <a:t>It should be presented in such a way that the reader can quickly scan the list of headings and locate a particular part of the report. </a:t>
            </a:r>
            <a:endParaRPr lang="en-GB" sz="2400" b="0" strike="noStrike" spc="-1" dirty="0">
              <a:latin typeface="Calibri" panose="020F0502020204030204" pitchFamily="34" charset="0"/>
              <a:cs typeface="Calibri" panose="020F0502020204030204" pitchFamily="34" charset="0"/>
            </a:endParaRPr>
          </a:p>
          <a:p>
            <a:pPr marL="343080" indent="-342360">
              <a:lnSpc>
                <a:spcPct val="100000"/>
              </a:lnSpc>
              <a:spcBef>
                <a:spcPts val="479"/>
              </a:spcBef>
              <a:buClr>
                <a:srgbClr val="000000"/>
              </a:buClr>
              <a:buFont typeface="Arial"/>
              <a:buChar char="•"/>
              <a:tabLst>
                <a:tab pos="0" algn="l"/>
              </a:tabLst>
            </a:pPr>
            <a:r>
              <a:rPr lang="en-GB" sz="2400" b="0" strike="noStrike" spc="-1" dirty="0">
                <a:solidFill>
                  <a:srgbClr val="000000"/>
                </a:solidFill>
                <a:latin typeface="Calibri" panose="020F0502020204030204" pitchFamily="34" charset="0"/>
                <a:cs typeface="Calibri" panose="020F0502020204030204" pitchFamily="34" charset="0"/>
              </a:rPr>
              <a:t>You should number chapter headings and subheadings in addition to providing page references. </a:t>
            </a:r>
            <a:endParaRPr lang="en-GB" sz="2400" b="0" strike="noStrike" spc="-1" dirty="0">
              <a:latin typeface="Calibri" panose="020F0502020204030204" pitchFamily="34" charset="0"/>
              <a:cs typeface="Calibri" panose="020F0502020204030204" pitchFamily="34" charset="0"/>
            </a:endParaRPr>
          </a:p>
          <a:p>
            <a:pPr marL="343080" indent="-342360">
              <a:lnSpc>
                <a:spcPct val="100000"/>
              </a:lnSpc>
              <a:spcBef>
                <a:spcPts val="479"/>
              </a:spcBef>
              <a:buClr>
                <a:srgbClr val="000000"/>
              </a:buClr>
              <a:buFont typeface="Arial"/>
              <a:buChar char="•"/>
              <a:tabLst>
                <a:tab pos="0" algn="l"/>
              </a:tabLst>
            </a:pPr>
            <a:r>
              <a:rPr lang="en-GB" sz="2400" spc="-1" dirty="0">
                <a:solidFill>
                  <a:srgbClr val="000000"/>
                </a:solidFill>
                <a:latin typeface="Calibri" panose="020F0502020204030204" pitchFamily="34" charset="0"/>
                <a:cs typeface="Calibri" panose="020F0502020204030204" pitchFamily="34" charset="0"/>
              </a:rPr>
              <a:t>You should use </a:t>
            </a:r>
            <a:r>
              <a:rPr lang="en-GB" sz="2400" b="0" strike="noStrike" spc="-1" dirty="0">
                <a:solidFill>
                  <a:srgbClr val="000000"/>
                </a:solidFill>
                <a:latin typeface="Calibri" panose="020F0502020204030204" pitchFamily="34" charset="0"/>
                <a:cs typeface="Calibri" panose="020F0502020204030204" pitchFamily="34" charset="0"/>
              </a:rPr>
              <a:t>a consistent numbering system throughout. Speaking of numbering…</a:t>
            </a:r>
            <a:endParaRPr lang="en-GB" sz="2400" b="0" strike="noStrike" spc="-1" dirty="0">
              <a:latin typeface="Calibri" panose="020F0502020204030204" pitchFamily="34" charset="0"/>
              <a:cs typeface="Calibri" panose="020F0502020204030204" pitchFamily="34" charset="0"/>
            </a:endParaRPr>
          </a:p>
          <a:p>
            <a:pPr>
              <a:lnSpc>
                <a:spcPct val="100000"/>
              </a:lnSpc>
              <a:spcBef>
                <a:spcPts val="641"/>
              </a:spcBef>
              <a:tabLst>
                <a:tab pos="0" algn="l"/>
              </a:tabLst>
            </a:pPr>
            <a:endParaRPr lang="en-GB" sz="2400" b="0" strike="noStrike" spc="-1" dirty="0">
              <a:latin typeface="Arial"/>
            </a:endParaRPr>
          </a:p>
          <a:p>
            <a:pPr>
              <a:lnSpc>
                <a:spcPct val="100000"/>
              </a:lnSpc>
              <a:spcBef>
                <a:spcPts val="641"/>
              </a:spcBef>
              <a:tabLst>
                <a:tab pos="0" algn="l"/>
              </a:tabLst>
            </a:pPr>
            <a:endParaRPr lang="en-GB" sz="2400" b="0" strike="noStrike" spc="-1" dirty="0">
              <a:latin typeface="Arial"/>
            </a:endParaRPr>
          </a:p>
        </p:txBody>
      </p:sp>
      <p:sp>
        <p:nvSpPr>
          <p:cNvPr id="115"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0E560510-3D89-414D-9281-53251B045709}" type="datetime1">
              <a:rPr lang="en-GB" sz="1050" b="0" strike="noStrike" spc="-1">
                <a:solidFill>
                  <a:srgbClr val="8B8B8B"/>
                </a:solidFill>
                <a:latin typeface="Myriad Pro"/>
              </a:rPr>
              <a:t>24/10/2022</a:t>
            </a:fld>
            <a:endParaRPr lang="en-GB" sz="1050" b="0" strike="noStrike" spc="-1">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1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1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11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 name="CustomShape 1"/>
          <p:cNvSpPr/>
          <p:nvPr/>
        </p:nvSpPr>
        <p:spPr>
          <a:xfrm>
            <a:off x="92135" y="11484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1" normalizeH="0" baseline="0" noProof="0" dirty="0">
                <a:ln>
                  <a:noFill/>
                </a:ln>
                <a:solidFill>
                  <a:srgbClr val="000000"/>
                </a:solidFill>
                <a:effectLst/>
                <a:uLnTx/>
                <a:uFillTx/>
                <a:latin typeface="Myriad Pro"/>
              </a:rPr>
              <a:t>Chapter numbering</a:t>
            </a:r>
            <a:endParaRPr kumimoji="0" lang="en-GB" sz="3200" b="0" i="0" u="none" strike="noStrike" kern="1200" cap="none" spc="-1" normalizeH="0" baseline="0" noProof="0" dirty="0">
              <a:ln>
                <a:noFill/>
              </a:ln>
              <a:solidFill>
                <a:prstClr val="black"/>
              </a:solidFill>
              <a:effectLst/>
              <a:uLnTx/>
              <a:uFillTx/>
              <a:latin typeface="Arial"/>
            </a:endParaRPr>
          </a:p>
        </p:txBody>
      </p:sp>
      <p:sp>
        <p:nvSpPr>
          <p:cNvPr id="145" name="CustomShape 2"/>
          <p:cNvSpPr/>
          <p:nvPr/>
        </p:nvSpPr>
        <p:spPr>
          <a:xfrm>
            <a:off x="250920" y="1251143"/>
            <a:ext cx="8228880" cy="41263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92040" marR="0" lvl="0" indent="-292680" algn="l" defTabSz="914400" rtl="0" eaLnBrk="1" fontAlgn="auto" latinLnBrk="0" hangingPunct="1">
              <a:lnSpc>
                <a:spcPct val="100000"/>
              </a:lnSpc>
              <a:spcBef>
                <a:spcPts val="0"/>
              </a:spcBef>
              <a:spcAft>
                <a:spcPts val="0"/>
              </a:spcAft>
              <a:buClr>
                <a:srgbClr val="000000"/>
              </a:buClr>
              <a:buSzPct val="45000"/>
              <a:buFont typeface="Wingdings" charset="2"/>
              <a:buChar char=""/>
              <a:tabLst/>
              <a:defRPr/>
            </a:pPr>
            <a:r>
              <a:rPr kumimoji="0" lang="en-GB" sz="2400" b="0" i="0" u="none" strike="noStrike" kern="1200" cap="none" spc="-1" normalizeH="0" baseline="0" noProof="0" dirty="0">
                <a:ln>
                  <a:noFill/>
                </a:ln>
                <a:solidFill>
                  <a:srgbClr val="000000"/>
                </a:solidFill>
                <a:effectLst/>
                <a:uLnTx/>
                <a:uFillTx/>
                <a:latin typeface="Calibri" panose="020F0502020204030204" pitchFamily="34" charset="0"/>
                <a:ea typeface="DejaVu Sans"/>
                <a:cs typeface="Calibri" panose="020F0502020204030204" pitchFamily="34" charset="0"/>
              </a:rPr>
              <a:t>You should break down the main points into separate sections, using sub-sections within each point where this helps to clarify the information.</a:t>
            </a:r>
            <a:endParaRPr kumimoji="0" lang="en-GB" sz="2400" b="0" i="0" u="none" strike="noStrike" kern="1200" cap="none" spc="-1"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392040" marR="0" lvl="0" indent="-292680" algn="l" defTabSz="914400" rtl="0" eaLnBrk="1" fontAlgn="auto" latinLnBrk="0" hangingPunct="1">
              <a:lnSpc>
                <a:spcPct val="100000"/>
              </a:lnSpc>
              <a:spcBef>
                <a:spcPts val="0"/>
              </a:spcBef>
              <a:spcAft>
                <a:spcPts val="0"/>
              </a:spcAft>
              <a:buClr>
                <a:srgbClr val="000000"/>
              </a:buClr>
              <a:buSzPct val="45000"/>
              <a:buFont typeface="Wingdings" charset="2"/>
              <a:buChar char=""/>
              <a:tabLst/>
              <a:defRPr/>
            </a:pPr>
            <a:r>
              <a:rPr kumimoji="0" lang="en-GB" sz="2400" b="0" i="0" u="none" strike="noStrike" kern="1200" cap="none" spc="-1" normalizeH="0" baseline="0" noProof="0" dirty="0">
                <a:ln>
                  <a:noFill/>
                </a:ln>
                <a:solidFill>
                  <a:srgbClr val="000000"/>
                </a:solidFill>
                <a:effectLst/>
                <a:uLnTx/>
                <a:uFillTx/>
                <a:latin typeface="Calibri" panose="020F0502020204030204" pitchFamily="34" charset="0"/>
                <a:ea typeface="华文细黑"/>
                <a:cs typeface="Calibri" panose="020F0502020204030204" pitchFamily="34" charset="0"/>
              </a:rPr>
              <a:t>The main sections are given single Arabic numerals: 1, 2, 3 and so on.</a:t>
            </a:r>
            <a:endParaRPr kumimoji="0" lang="en-GB" sz="2400" b="0" i="0" u="none" strike="noStrike" kern="1200" cap="none" spc="-1"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392040" marR="0" lvl="0" indent="-292680" algn="l" defTabSz="914400" rtl="0" eaLnBrk="1" fontAlgn="auto" latinLnBrk="0" hangingPunct="1">
              <a:lnSpc>
                <a:spcPct val="100000"/>
              </a:lnSpc>
              <a:spcBef>
                <a:spcPts val="0"/>
              </a:spcBef>
              <a:spcAft>
                <a:spcPts val="0"/>
              </a:spcAft>
              <a:buClr>
                <a:srgbClr val="000000"/>
              </a:buClr>
              <a:buSzPct val="45000"/>
              <a:buFont typeface="Wingdings" charset="2"/>
              <a:buChar char=""/>
              <a:tabLst/>
              <a:defRPr/>
            </a:pPr>
            <a:r>
              <a:rPr kumimoji="0" lang="en-GB" sz="2400" b="0" i="0" u="none" strike="noStrike" kern="1200" cap="none" spc="-1" normalizeH="0" baseline="0" noProof="0" dirty="0">
                <a:ln>
                  <a:noFill/>
                </a:ln>
                <a:solidFill>
                  <a:srgbClr val="000000"/>
                </a:solidFill>
                <a:effectLst/>
                <a:uLnTx/>
                <a:uFillTx/>
                <a:latin typeface="Calibri" panose="020F0502020204030204" pitchFamily="34" charset="0"/>
                <a:ea typeface="华文细黑"/>
                <a:cs typeface="Calibri" panose="020F0502020204030204" pitchFamily="34" charset="0"/>
              </a:rPr>
              <a:t>Sub-sections are usually given a decimal number: 1.1, 1.2, 1.3 and so on. (Then, if you really need them, sub-sections can be further divided into 1.1.1, 1.1.2, 1.1.3 and so on.)</a:t>
            </a:r>
          </a:p>
        </p:txBody>
      </p:sp>
      <p:sp>
        <p:nvSpPr>
          <p:cNvPr id="146"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2958E292-55DD-4001-9AFE-113F4ADC386C}" type="datetime1">
              <a:rPr kumimoji="0" lang="en-GB" sz="1050" b="0" i="0" u="none" strike="noStrike" kern="1200" cap="none" spc="-1" normalizeH="0" baseline="0" noProof="0">
                <a:ln>
                  <a:noFill/>
                </a:ln>
                <a:solidFill>
                  <a:srgbClr val="8B8B8B"/>
                </a:solidFill>
                <a:effectLst/>
                <a:uLnTx/>
                <a:uFillTx/>
                <a:latin typeface="Myriad Pro"/>
              </a:rPr>
              <a:pPr marL="0" marR="0" lvl="0" indent="0" algn="ctr" defTabSz="914400" rtl="0" eaLnBrk="1" fontAlgn="auto" latinLnBrk="0" hangingPunct="1">
                <a:lnSpc>
                  <a:spcPct val="100000"/>
                </a:lnSpc>
                <a:spcBef>
                  <a:spcPts val="0"/>
                </a:spcBef>
                <a:spcAft>
                  <a:spcPts val="0"/>
                </a:spcAft>
                <a:buClrTx/>
                <a:buSzTx/>
                <a:buFontTx/>
                <a:buNone/>
                <a:tabLst/>
                <a:defRPr/>
              </a:pPr>
              <a:t>24/10/2022</a:t>
            </a:fld>
            <a:endParaRPr kumimoji="0" lang="en-GB" sz="1050" b="0" i="0" u="none" strike="noStrike" kern="1200" cap="none" spc="-1" normalizeH="0" baseline="0" noProof="0">
              <a:ln>
                <a:noFill/>
              </a:ln>
              <a:solidFill>
                <a:prstClr val="black"/>
              </a:solidFill>
              <a:effectLst/>
              <a:uLnTx/>
              <a:uFillTx/>
              <a:latin typeface="Arial"/>
            </a:endParaRPr>
          </a:p>
        </p:txBody>
      </p:sp>
    </p:spTree>
    <p:extLst>
      <p:ext uri="{BB962C8B-B14F-4D97-AF65-F5344CB8AC3E}">
        <p14:creationId xmlns:p14="http://schemas.microsoft.com/office/powerpoint/2010/main" val="42373651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 name="CustomShape 1"/>
          <p:cNvSpPr/>
          <p:nvPr/>
        </p:nvSpPr>
        <p:spPr>
          <a:xfrm>
            <a:off x="456120" y="-2340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1" normalizeH="0" baseline="0" noProof="0" dirty="0">
                <a:ln>
                  <a:noFill/>
                </a:ln>
                <a:solidFill>
                  <a:srgbClr val="000000"/>
                </a:solidFill>
                <a:effectLst/>
                <a:uLnTx/>
                <a:uFillTx/>
                <a:latin typeface="Myriad Pro"/>
              </a:rPr>
              <a:t>Chapter numbering</a:t>
            </a:r>
            <a:endParaRPr kumimoji="0" lang="en-GB" sz="3200" b="0" i="0" u="none" strike="noStrike" kern="1200" cap="none" spc="-1" normalizeH="0" baseline="0" noProof="0" dirty="0">
              <a:ln>
                <a:noFill/>
              </a:ln>
              <a:solidFill>
                <a:prstClr val="black"/>
              </a:solidFill>
              <a:effectLst/>
              <a:uLnTx/>
              <a:uFillTx/>
              <a:latin typeface="Arial"/>
            </a:endParaRPr>
          </a:p>
        </p:txBody>
      </p:sp>
      <p:sp>
        <p:nvSpPr>
          <p:cNvPr id="148" name="CustomShape 2"/>
          <p:cNvSpPr/>
          <p:nvPr/>
        </p:nvSpPr>
        <p:spPr>
          <a:xfrm>
            <a:off x="456120" y="908640"/>
            <a:ext cx="8228880" cy="41263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98640" marR="0" lvl="0" indent="0" algn="l" defTabSz="914400" rtl="0" eaLnBrk="1" fontAlgn="auto" latinLnBrk="0" hangingPunct="1">
              <a:lnSpc>
                <a:spcPct val="100000"/>
              </a:lnSpc>
              <a:spcBef>
                <a:spcPts val="0"/>
              </a:spcBef>
              <a:spcAft>
                <a:spcPts val="0"/>
              </a:spcAft>
              <a:buClrTx/>
              <a:buSzTx/>
              <a:buFontTx/>
              <a:buNone/>
              <a:tabLst>
                <a:tab pos="0" algn="l"/>
              </a:tabLst>
              <a:defRPr/>
            </a:pPr>
            <a:endParaRPr kumimoji="0" lang="en-GB" sz="2400" b="0" i="0" u="none" strike="noStrike" kern="1200" cap="none" spc="-1" normalizeH="0" baseline="0" noProof="0" dirty="0">
              <a:ln>
                <a:noFill/>
              </a:ln>
              <a:solidFill>
                <a:srgbClr val="000000"/>
              </a:solidFill>
              <a:effectLst/>
              <a:uLnTx/>
              <a:uFillTx/>
              <a:latin typeface="Calibri" panose="020F0502020204030204" pitchFamily="34" charset="0"/>
              <a:ea typeface="华文细黑"/>
              <a:cs typeface="Calibri" panose="020F0502020204030204" pitchFamily="34" charset="0"/>
            </a:endParaRPr>
          </a:p>
          <a:p>
            <a:pPr marL="98640" marR="0" lvl="0" indent="0" algn="l" defTabSz="914400" rtl="0" eaLnBrk="1" fontAlgn="auto" latinLnBrk="0" hangingPunct="1">
              <a:lnSpc>
                <a:spcPct val="100000"/>
              </a:lnSpc>
              <a:spcBef>
                <a:spcPts val="0"/>
              </a:spcBef>
              <a:spcAft>
                <a:spcPts val="0"/>
              </a:spcAft>
              <a:buClrTx/>
              <a:buSzTx/>
              <a:buFontTx/>
              <a:buNone/>
              <a:tabLst>
                <a:tab pos="0" algn="l"/>
              </a:tabLst>
              <a:defRPr/>
            </a:pPr>
            <a:r>
              <a:rPr kumimoji="0" lang="en-GB" sz="2400" b="0" i="0" u="none" strike="noStrike" kern="1200" cap="none" spc="-1" normalizeH="0" baseline="0" noProof="0" dirty="0">
                <a:ln>
                  <a:noFill/>
                </a:ln>
                <a:solidFill>
                  <a:srgbClr val="000000"/>
                </a:solidFill>
                <a:effectLst/>
                <a:uLnTx/>
                <a:uFillTx/>
                <a:latin typeface="Calibri" panose="020F0502020204030204" pitchFamily="34" charset="0"/>
                <a:ea typeface="华文细黑"/>
                <a:cs typeface="Calibri" panose="020F0502020204030204" pitchFamily="34" charset="0"/>
              </a:rPr>
              <a:t>An example structure could look as follows:</a:t>
            </a:r>
          </a:p>
          <a:p>
            <a:pPr marL="98640" marR="0" lvl="0" indent="0" algn="l" defTabSz="914400" rtl="0" eaLnBrk="1" fontAlgn="auto" latinLnBrk="0" hangingPunct="1">
              <a:lnSpc>
                <a:spcPct val="100000"/>
              </a:lnSpc>
              <a:spcBef>
                <a:spcPts val="0"/>
              </a:spcBef>
              <a:spcAft>
                <a:spcPts val="0"/>
              </a:spcAft>
              <a:buClrTx/>
              <a:buSzTx/>
              <a:buFontTx/>
              <a:buNone/>
              <a:tabLst>
                <a:tab pos="0" algn="l"/>
              </a:tabLst>
              <a:defRPr/>
            </a:pPr>
            <a:endParaRPr kumimoji="0" lang="en-GB" sz="2400" b="0" i="0" u="none" strike="noStrike" kern="1200" cap="none" spc="-1"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p:txBody>
      </p:sp>
      <p:sp>
        <p:nvSpPr>
          <p:cNvPr id="149"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4763D48B-329D-42B1-B4E5-E975B248F92B}" type="datetime1">
              <a:rPr kumimoji="0" lang="en-GB" sz="1050" b="0" i="0" u="none" strike="noStrike" kern="1200" cap="none" spc="-1" normalizeH="0" baseline="0" noProof="0">
                <a:ln>
                  <a:noFill/>
                </a:ln>
                <a:solidFill>
                  <a:srgbClr val="8B8B8B"/>
                </a:solidFill>
                <a:effectLst/>
                <a:uLnTx/>
                <a:uFillTx/>
                <a:latin typeface="Myriad Pro"/>
              </a:rPr>
              <a:pPr marL="0" marR="0" lvl="0" indent="0" algn="ctr" defTabSz="914400" rtl="0" eaLnBrk="1" fontAlgn="auto" latinLnBrk="0" hangingPunct="1">
                <a:lnSpc>
                  <a:spcPct val="100000"/>
                </a:lnSpc>
                <a:spcBef>
                  <a:spcPts val="0"/>
                </a:spcBef>
                <a:spcAft>
                  <a:spcPts val="0"/>
                </a:spcAft>
                <a:buClrTx/>
                <a:buSzTx/>
                <a:buFontTx/>
                <a:buNone/>
                <a:tabLst/>
                <a:defRPr/>
              </a:pPr>
              <a:t>24/10/2022</a:t>
            </a:fld>
            <a:endParaRPr kumimoji="0" lang="en-GB" sz="1050" b="0" i="0" u="none" strike="noStrike" kern="1200" cap="none" spc="-1" normalizeH="0" baseline="0" noProof="0">
              <a:ln>
                <a:noFill/>
              </a:ln>
              <a:solidFill>
                <a:prstClr val="black"/>
              </a:solidFill>
              <a:effectLst/>
              <a:uLnTx/>
              <a:uFillTx/>
              <a:latin typeface="Arial"/>
            </a:endParaRPr>
          </a:p>
        </p:txBody>
      </p:sp>
      <p:pic>
        <p:nvPicPr>
          <p:cNvPr id="150" name="Picture 1"/>
          <p:cNvPicPr/>
          <p:nvPr/>
        </p:nvPicPr>
        <p:blipFill>
          <a:blip r:embed="rId2"/>
          <a:stretch/>
        </p:blipFill>
        <p:spPr>
          <a:xfrm>
            <a:off x="2555640" y="1649160"/>
            <a:ext cx="3809160" cy="3600000"/>
          </a:xfrm>
          <a:prstGeom prst="rect">
            <a:avLst/>
          </a:prstGeom>
          <a:ln w="0">
            <a:noFill/>
          </a:ln>
        </p:spPr>
      </p:pic>
    </p:spTree>
    <p:extLst>
      <p:ext uri="{BB962C8B-B14F-4D97-AF65-F5344CB8AC3E}">
        <p14:creationId xmlns:p14="http://schemas.microsoft.com/office/powerpoint/2010/main" val="13230195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 name="CustomShape 1"/>
          <p:cNvSpPr/>
          <p:nvPr/>
        </p:nvSpPr>
        <p:spPr>
          <a:xfrm>
            <a:off x="456120" y="-33409"/>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1" normalizeH="0" baseline="0" noProof="0" dirty="0">
                <a:ln>
                  <a:noFill/>
                </a:ln>
                <a:solidFill>
                  <a:srgbClr val="000000"/>
                </a:solidFill>
                <a:effectLst/>
                <a:uLnTx/>
                <a:uFillTx/>
                <a:latin typeface="Calibri" panose="020F0502020204030204" pitchFamily="34" charset="0"/>
                <a:cs typeface="Calibri" panose="020F0502020204030204" pitchFamily="34" charset="0"/>
              </a:rPr>
              <a:t>Typical beginnings – note the </a:t>
            </a:r>
            <a:r>
              <a:rPr kumimoji="0" lang="en-US" sz="2400" b="1" i="1" u="none" strike="noStrike" kern="1200" cap="none" spc="-1" normalizeH="0" baseline="0" noProof="0" dirty="0">
                <a:ln>
                  <a:noFill/>
                </a:ln>
                <a:solidFill>
                  <a:srgbClr val="000000"/>
                </a:solidFill>
                <a:effectLst/>
                <a:uLnTx/>
                <a:uFillTx/>
                <a:latin typeface="Calibri" panose="020F0502020204030204" pitchFamily="34" charset="0"/>
                <a:cs typeface="Calibri" panose="020F0502020204030204" pitchFamily="34" charset="0"/>
              </a:rPr>
              <a:t>italics</a:t>
            </a:r>
            <a:r>
              <a:rPr kumimoji="0" lang="en-US" sz="2400" b="1" i="0" u="none" strike="noStrike" kern="1200" cap="none" spc="-1" normalizeH="0" baseline="0" noProof="0" dirty="0">
                <a:ln>
                  <a:noFill/>
                </a:ln>
                <a:solidFill>
                  <a:srgbClr val="000000"/>
                </a:solidFill>
                <a:effectLst/>
                <a:uLnTx/>
                <a:uFillTx/>
                <a:latin typeface="Calibri" panose="020F0502020204030204" pitchFamily="34" charset="0"/>
                <a:cs typeface="Calibri" panose="020F0502020204030204" pitchFamily="34" charset="0"/>
              </a:rPr>
              <a:t> for </a:t>
            </a:r>
            <a:r>
              <a:rPr kumimoji="0" lang="en-US" sz="2400" b="1" i="1" u="none" strike="noStrike" kern="1200" cap="none" spc="-1" normalizeH="0" baseline="0" noProof="0" dirty="0">
                <a:ln>
                  <a:noFill/>
                </a:ln>
                <a:solidFill>
                  <a:srgbClr val="000000"/>
                </a:solidFill>
                <a:effectLst/>
                <a:uLnTx/>
                <a:uFillTx/>
                <a:latin typeface="Calibri" panose="020F0502020204030204" pitchFamily="34" charset="0"/>
                <a:cs typeface="Calibri" panose="020F0502020204030204" pitchFamily="34" charset="0"/>
              </a:rPr>
              <a:t>subsection headings</a:t>
            </a:r>
            <a:r>
              <a:rPr kumimoji="0" lang="en-US" sz="2400" b="1" i="0" u="none" strike="noStrike" kern="1200" cap="none" spc="-1" normalizeH="0" baseline="0" noProof="0" dirty="0">
                <a:ln>
                  <a:noFill/>
                </a:ln>
                <a:solidFill>
                  <a:srgbClr val="000000"/>
                </a:solidFill>
                <a:effectLst/>
                <a:uLnTx/>
                <a:uFillTx/>
                <a:latin typeface="Calibri" panose="020F0502020204030204" pitchFamily="34" charset="0"/>
                <a:cs typeface="Calibri" panose="020F0502020204030204" pitchFamily="34" charset="0"/>
              </a:rPr>
              <a:t>!</a:t>
            </a:r>
            <a:endParaRPr kumimoji="0" lang="en-GB" sz="2400" b="0" i="0" u="none" strike="noStrike" kern="1200" cap="none" spc="-1"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p:txBody>
      </p:sp>
      <p:sp>
        <p:nvSpPr>
          <p:cNvPr id="152" name="CustomShape 2"/>
          <p:cNvSpPr/>
          <p:nvPr/>
        </p:nvSpPr>
        <p:spPr>
          <a:xfrm>
            <a:off x="456120" y="746347"/>
            <a:ext cx="8228880" cy="41263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0" marR="0" lvl="0" indent="0" algn="l" defTabSz="914400" rtl="0" eaLnBrk="1" fontAlgn="auto" latinLnBrk="0" hangingPunct="1">
              <a:lnSpc>
                <a:spcPct val="100000"/>
              </a:lnSpc>
              <a:spcBef>
                <a:spcPts val="0"/>
              </a:spcBef>
              <a:spcAft>
                <a:spcPts val="0"/>
              </a:spcAft>
              <a:buClrTx/>
              <a:buSzTx/>
              <a:buFontTx/>
              <a:buNone/>
              <a:tabLst>
                <a:tab pos="0" algn="l"/>
              </a:tabLst>
              <a:defRPr/>
            </a:pPr>
            <a:r>
              <a:rPr kumimoji="0" lang="en-GB" sz="2000" b="1" i="0" u="none" strike="noStrike" kern="1200" cap="none" spc="-1" normalizeH="0" baseline="0" noProof="0" dirty="0">
                <a:ln>
                  <a:noFill/>
                </a:ln>
                <a:solidFill>
                  <a:srgbClr val="000000"/>
                </a:solidFill>
                <a:effectLst/>
                <a:uLnTx/>
                <a:uFillTx/>
                <a:latin typeface="Calibri" panose="020F0502020204030204" pitchFamily="34" charset="0"/>
                <a:ea typeface="华文细黑"/>
                <a:cs typeface="Calibri" panose="020F0502020204030204" pitchFamily="34" charset="0"/>
              </a:rPr>
              <a:t>1 Introduction</a:t>
            </a:r>
            <a:endParaRPr kumimoji="0" lang="en-GB" sz="2000" b="0" i="0" u="none" strike="noStrike" kern="1200" cap="none" spc="-1"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tab pos="0" algn="l"/>
              </a:tabLst>
              <a:defRPr/>
            </a:pPr>
            <a:r>
              <a:rPr kumimoji="0" lang="en-GB" sz="2000" b="0" i="0" u="none" strike="noStrike" kern="1200" cap="none" spc="-1" normalizeH="0" baseline="0" noProof="0" dirty="0">
                <a:ln>
                  <a:noFill/>
                </a:ln>
                <a:solidFill>
                  <a:srgbClr val="000000"/>
                </a:solidFill>
                <a:effectLst/>
                <a:uLnTx/>
                <a:uFillTx/>
                <a:latin typeface="Calibri" panose="020F0502020204030204" pitchFamily="34" charset="0"/>
                <a:ea typeface="华文细黑"/>
                <a:cs typeface="Calibri" panose="020F0502020204030204" pitchFamily="34" charset="0"/>
              </a:rPr>
              <a:t>For many European companies, last year was an extremely difficult and challenging year …</a:t>
            </a:r>
            <a:endParaRPr kumimoji="0" lang="en-GB" sz="2000" b="0" i="0" u="none" strike="noStrike" kern="1200" cap="none" spc="-1"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tab pos="0" algn="l"/>
              </a:tabLst>
              <a:defRPr/>
            </a:pPr>
            <a:endParaRPr kumimoji="0" lang="en-GB" sz="2000" b="0" i="0" u="none" strike="noStrike" kern="1200" cap="none" spc="-1"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tab pos="0" algn="l"/>
              </a:tabLst>
              <a:defRPr/>
            </a:pPr>
            <a:r>
              <a:rPr kumimoji="0" lang="en-GB" sz="2000" b="1" i="0" u="none" strike="noStrike" kern="1200" cap="none" spc="-1" normalizeH="0" baseline="0" noProof="0" dirty="0">
                <a:ln>
                  <a:noFill/>
                </a:ln>
                <a:solidFill>
                  <a:srgbClr val="000000"/>
                </a:solidFill>
                <a:effectLst/>
                <a:uLnTx/>
                <a:uFillTx/>
                <a:latin typeface="Calibri" panose="020F0502020204030204" pitchFamily="34" charset="0"/>
                <a:ea typeface="华文细黑"/>
                <a:cs typeface="Calibri" panose="020F0502020204030204" pitchFamily="34" charset="0"/>
              </a:rPr>
              <a:t>2 Review of European Activities</a:t>
            </a:r>
            <a:endParaRPr kumimoji="0" lang="en-GB" sz="2000" b="0" i="0" u="none" strike="noStrike" kern="1200" cap="none" spc="-1"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tab pos="0" algn="l"/>
              </a:tabLst>
              <a:defRPr/>
            </a:pPr>
            <a:endParaRPr kumimoji="0" lang="en-GB" sz="2000" b="0" i="0" u="none" strike="noStrike" kern="1200" cap="none" spc="-1"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tab pos="0" algn="l"/>
              </a:tabLst>
              <a:defRPr/>
            </a:pPr>
            <a:r>
              <a:rPr kumimoji="0" lang="en-GB" sz="2000" b="1" i="1" u="none" strike="noStrike" kern="1200" cap="none" spc="-1" normalizeH="0" baseline="0" noProof="0" dirty="0">
                <a:ln>
                  <a:noFill/>
                </a:ln>
                <a:solidFill>
                  <a:srgbClr val="000000"/>
                </a:solidFill>
                <a:effectLst/>
                <a:uLnTx/>
                <a:uFillTx/>
                <a:latin typeface="Calibri" panose="020F0502020204030204" pitchFamily="34" charset="0"/>
                <a:ea typeface="华文细黑"/>
                <a:cs typeface="Calibri" panose="020F0502020204030204" pitchFamily="34" charset="0"/>
              </a:rPr>
              <a:t>2.1 Trading Conditions</a:t>
            </a:r>
            <a:endParaRPr kumimoji="0" lang="en-GB" sz="2000" b="0" i="1" u="none" strike="noStrike" kern="1200" cap="none" spc="-1"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tab pos="0" algn="l"/>
              </a:tabLst>
              <a:defRPr/>
            </a:pPr>
            <a:r>
              <a:rPr kumimoji="0" lang="en-GB" sz="2000" b="0" i="0" u="none" strike="noStrike" kern="1200" cap="none" spc="-1" normalizeH="0" baseline="0" noProof="0" dirty="0">
                <a:ln>
                  <a:noFill/>
                </a:ln>
                <a:solidFill>
                  <a:srgbClr val="000000"/>
                </a:solidFill>
                <a:effectLst/>
                <a:uLnTx/>
                <a:uFillTx/>
                <a:latin typeface="Calibri" panose="020F0502020204030204" pitchFamily="34" charset="0"/>
                <a:ea typeface="华文细黑"/>
                <a:cs typeface="Calibri" panose="020F0502020204030204" pitchFamily="34" charset="0"/>
              </a:rPr>
              <a:t>For the whole of the year, we continued trading against a background of …</a:t>
            </a:r>
            <a:endParaRPr kumimoji="0" lang="en-GB" sz="2000" b="0" i="0" u="none" strike="noStrike" kern="1200" cap="none" spc="-1"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tab pos="0" algn="l"/>
              </a:tabLst>
              <a:defRPr/>
            </a:pPr>
            <a:r>
              <a:rPr kumimoji="0" lang="en-GB" sz="2000" b="1" i="1" u="none" strike="noStrike" kern="1200" cap="none" spc="-1" normalizeH="0" baseline="0" noProof="0" dirty="0">
                <a:ln>
                  <a:noFill/>
                </a:ln>
                <a:solidFill>
                  <a:srgbClr val="000000"/>
                </a:solidFill>
                <a:effectLst/>
                <a:uLnTx/>
                <a:uFillTx/>
                <a:latin typeface="Calibri" panose="020F0502020204030204" pitchFamily="34" charset="0"/>
                <a:ea typeface="华文细黑"/>
                <a:cs typeface="Calibri" panose="020F0502020204030204" pitchFamily="34" charset="0"/>
              </a:rPr>
              <a:t>2.2 Profitability</a:t>
            </a:r>
            <a:endParaRPr kumimoji="0" lang="en-GB" sz="2000" b="0" i="1" u="none" strike="noStrike" kern="1200" cap="none" spc="-1"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tab pos="0" algn="l"/>
              </a:tabLst>
              <a:defRPr/>
            </a:pPr>
            <a:r>
              <a:rPr kumimoji="0" lang="en-GB" sz="2000" b="0" i="0" u="none" strike="noStrike" kern="1200" cap="none" spc="-1" normalizeH="0" baseline="0" noProof="0" dirty="0">
                <a:ln>
                  <a:noFill/>
                </a:ln>
                <a:solidFill>
                  <a:srgbClr val="000000"/>
                </a:solidFill>
                <a:effectLst/>
                <a:uLnTx/>
                <a:uFillTx/>
                <a:latin typeface="Calibri" panose="020F0502020204030204" pitchFamily="34" charset="0"/>
                <a:ea typeface="华文细黑"/>
                <a:cs typeface="Calibri" panose="020F0502020204030204" pitchFamily="34" charset="0"/>
              </a:rPr>
              <a:t>Despite the growth of competitors, our profitability increased from …</a:t>
            </a:r>
            <a:endParaRPr kumimoji="0" lang="en-GB" sz="2000" b="0" i="0" u="none" strike="noStrike" kern="1200" cap="none" spc="-1"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tab pos="0" algn="l"/>
              </a:tabLst>
              <a:defRPr/>
            </a:pPr>
            <a:endParaRPr kumimoji="0" lang="en-GB" sz="2000" b="0" i="0" u="none" strike="noStrike" kern="1200" cap="none" spc="-1"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tab pos="0" algn="l"/>
              </a:tabLst>
              <a:defRPr/>
            </a:pPr>
            <a:r>
              <a:rPr kumimoji="0" lang="en-GB" sz="2000" b="1" i="0" u="none" strike="noStrike" kern="1200" cap="none" spc="-1" normalizeH="0" baseline="0" noProof="0" dirty="0">
                <a:ln>
                  <a:noFill/>
                </a:ln>
                <a:solidFill>
                  <a:srgbClr val="000000"/>
                </a:solidFill>
                <a:effectLst/>
                <a:uLnTx/>
                <a:uFillTx/>
                <a:latin typeface="Calibri" panose="020F0502020204030204" pitchFamily="34" charset="0"/>
                <a:ea typeface="华文细黑"/>
                <a:cs typeface="Calibri" panose="020F0502020204030204" pitchFamily="34" charset="0"/>
              </a:rPr>
              <a:t>3 Capital Expenditure</a:t>
            </a:r>
            <a:endParaRPr kumimoji="0" lang="en-GB" sz="2000" b="0" i="0" u="none" strike="noStrike" kern="1200" cap="none" spc="-1"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tab pos="0" algn="l"/>
              </a:tabLst>
              <a:defRPr/>
            </a:pPr>
            <a:r>
              <a:rPr kumimoji="0" lang="en-GB" sz="2000" b="0" i="0" u="none" strike="noStrike" kern="1200" cap="none" spc="-1" normalizeH="0" baseline="0" noProof="0" dirty="0">
                <a:ln>
                  <a:noFill/>
                </a:ln>
                <a:solidFill>
                  <a:srgbClr val="000000"/>
                </a:solidFill>
                <a:effectLst/>
                <a:uLnTx/>
                <a:uFillTx/>
                <a:latin typeface="Calibri" panose="020F0502020204030204" pitchFamily="34" charset="0"/>
                <a:ea typeface="华文细黑"/>
                <a:cs typeface="Calibri" panose="020F0502020204030204" pitchFamily="34" charset="0"/>
              </a:rPr>
              <a:t>Group capital expenditure was higher than ever before …</a:t>
            </a:r>
            <a:endParaRPr kumimoji="0" lang="en-GB" sz="2000" b="0" i="0" u="none" strike="noStrike" kern="1200" cap="none" spc="-1"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tab pos="0" algn="l"/>
              </a:tabLst>
              <a:defRPr/>
            </a:pPr>
            <a:endParaRPr kumimoji="0" lang="en-GB" sz="2000" b="0" i="0" u="none" strike="noStrike" kern="1200" cap="none" spc="-1"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tab pos="0" algn="l"/>
              </a:tabLst>
              <a:defRPr/>
            </a:pPr>
            <a:r>
              <a:rPr kumimoji="0" lang="en-GB" sz="2000" b="1" i="0" u="none" strike="noStrike" kern="1200" cap="none" spc="-1" normalizeH="0" baseline="0" noProof="0" dirty="0">
                <a:ln>
                  <a:noFill/>
                </a:ln>
                <a:solidFill>
                  <a:srgbClr val="000000"/>
                </a:solidFill>
                <a:effectLst/>
                <a:uLnTx/>
                <a:uFillTx/>
                <a:latin typeface="Calibri" panose="020F0502020204030204" pitchFamily="34" charset="0"/>
                <a:ea typeface="华文细黑"/>
                <a:cs typeface="Calibri" panose="020F0502020204030204" pitchFamily="34" charset="0"/>
              </a:rPr>
              <a:t>4 Conclusion</a:t>
            </a:r>
            <a:endParaRPr kumimoji="0" lang="en-GB" sz="2000" b="0" i="0" u="none" strike="noStrike" kern="1200" cap="none" spc="-1"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tab pos="0" algn="l"/>
              </a:tabLst>
              <a:defRPr/>
            </a:pPr>
            <a:r>
              <a:rPr kumimoji="0" lang="en-GB" sz="2000" b="0" i="0" u="none" strike="noStrike" kern="1200" cap="none" spc="-1" normalizeH="0" baseline="0" noProof="0" dirty="0">
                <a:ln>
                  <a:noFill/>
                </a:ln>
                <a:solidFill>
                  <a:srgbClr val="000000"/>
                </a:solidFill>
                <a:effectLst/>
                <a:uLnTx/>
                <a:uFillTx/>
                <a:latin typeface="Calibri" panose="020F0502020204030204" pitchFamily="34" charset="0"/>
                <a:ea typeface="华文细黑"/>
                <a:cs typeface="Calibri" panose="020F0502020204030204" pitchFamily="34" charset="0"/>
              </a:rPr>
              <a:t>In the coming year, we need to ... </a:t>
            </a:r>
            <a:endParaRPr kumimoji="0" lang="en-GB" sz="2000" b="0" i="0" u="none" strike="noStrike" kern="1200" cap="none" spc="-1"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p:txBody>
      </p:sp>
      <p:sp>
        <p:nvSpPr>
          <p:cNvPr id="153"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0895AA20-A48F-4E4C-A6EE-E6AD565F7B89}" type="datetime1">
              <a:rPr kumimoji="0" lang="en-GB" sz="1050" b="0" i="0" u="none" strike="noStrike" kern="1200" cap="none" spc="-1" normalizeH="0" baseline="0" noProof="0">
                <a:ln>
                  <a:noFill/>
                </a:ln>
                <a:solidFill>
                  <a:srgbClr val="8B8B8B"/>
                </a:solidFill>
                <a:effectLst/>
                <a:uLnTx/>
                <a:uFillTx/>
                <a:latin typeface="Myriad Pro"/>
              </a:rPr>
              <a:pPr marL="0" marR="0" lvl="0" indent="0" algn="ctr" defTabSz="914400" rtl="0" eaLnBrk="1" fontAlgn="auto" latinLnBrk="0" hangingPunct="1">
                <a:lnSpc>
                  <a:spcPct val="100000"/>
                </a:lnSpc>
                <a:spcBef>
                  <a:spcPts val="0"/>
                </a:spcBef>
                <a:spcAft>
                  <a:spcPts val="0"/>
                </a:spcAft>
                <a:buClrTx/>
                <a:buSzTx/>
                <a:buFontTx/>
                <a:buNone/>
                <a:tabLst/>
                <a:defRPr/>
              </a:pPr>
              <a:t>24/10/2022</a:t>
            </a:fld>
            <a:endParaRPr kumimoji="0" lang="en-GB" sz="1050" b="0" i="0" u="none" strike="noStrike" kern="1200" cap="none" spc="-1" normalizeH="0" baseline="0" noProof="0">
              <a:ln>
                <a:noFill/>
              </a:ln>
              <a:solidFill>
                <a:prstClr val="black"/>
              </a:solidFill>
              <a:effectLst/>
              <a:uLnTx/>
              <a:uFillTx/>
              <a:latin typeface="Arial"/>
            </a:endParaRPr>
          </a:p>
        </p:txBody>
      </p:sp>
    </p:spTree>
    <p:extLst>
      <p:ext uri="{BB962C8B-B14F-4D97-AF65-F5344CB8AC3E}">
        <p14:creationId xmlns:p14="http://schemas.microsoft.com/office/powerpoint/2010/main" val="33786546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 name="CustomShape 1"/>
          <p:cNvSpPr/>
          <p:nvPr/>
        </p:nvSpPr>
        <p:spPr>
          <a:xfrm>
            <a:off x="470160" y="12564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2800" b="1" strike="noStrike" spc="-1" dirty="0">
                <a:solidFill>
                  <a:srgbClr val="000000"/>
                </a:solidFill>
                <a:latin typeface="Calibri" panose="020F0502020204030204" pitchFamily="34" charset="0"/>
                <a:cs typeface="Calibri" panose="020F0502020204030204" pitchFamily="34" charset="0"/>
              </a:rPr>
              <a:t>Advice for future terms: Abstract/Summary </a:t>
            </a:r>
            <a:br>
              <a:rPr sz="2800" dirty="0">
                <a:latin typeface="Calibri" panose="020F0502020204030204" pitchFamily="34" charset="0"/>
                <a:cs typeface="Calibri" panose="020F0502020204030204" pitchFamily="34" charset="0"/>
              </a:rPr>
            </a:br>
            <a:r>
              <a:rPr lang="en-GB" sz="2800" b="0" i="1" strike="noStrike" spc="-1" dirty="0">
                <a:solidFill>
                  <a:srgbClr val="FF0000"/>
                </a:solidFill>
                <a:latin typeface="Calibri" panose="020F0502020204030204" pitchFamily="34" charset="0"/>
                <a:cs typeface="Calibri" panose="020F0502020204030204" pitchFamily="34" charset="0"/>
              </a:rPr>
              <a:t>(not required at Level 4, therefore not for this module)</a:t>
            </a:r>
            <a:endParaRPr lang="en-GB" sz="2800" b="0" strike="noStrike" spc="-1" dirty="0">
              <a:latin typeface="Arial"/>
            </a:endParaRPr>
          </a:p>
        </p:txBody>
      </p:sp>
      <p:sp>
        <p:nvSpPr>
          <p:cNvPr id="117" name="CustomShape 2"/>
          <p:cNvSpPr/>
          <p:nvPr/>
        </p:nvSpPr>
        <p:spPr>
          <a:xfrm>
            <a:off x="470160" y="1267920"/>
            <a:ext cx="8228880" cy="39157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080" indent="-342360">
              <a:lnSpc>
                <a:spcPct val="100000"/>
              </a:lnSpc>
              <a:buClr>
                <a:srgbClr val="000000"/>
              </a:buClr>
              <a:buFont typeface="Arial"/>
              <a:buChar char="•"/>
            </a:pPr>
            <a:r>
              <a:rPr lang="en-GB" sz="2400" b="0" strike="noStrike" spc="-1" dirty="0">
                <a:solidFill>
                  <a:srgbClr val="000000"/>
                </a:solidFill>
                <a:latin typeface="Calibri" panose="020F0502020204030204" pitchFamily="34" charset="0"/>
                <a:cs typeface="Calibri" panose="020F0502020204030204" pitchFamily="34" charset="0"/>
              </a:rPr>
              <a:t>This should briefly describe the content of the report.</a:t>
            </a:r>
            <a:endParaRPr lang="en-GB" sz="24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pPr>
            <a:r>
              <a:rPr lang="en-GB" sz="2400" b="0" strike="noStrike" spc="-1" dirty="0">
                <a:solidFill>
                  <a:srgbClr val="000000"/>
                </a:solidFill>
                <a:latin typeface="Calibri" panose="020F0502020204030204" pitchFamily="34" charset="0"/>
                <a:cs typeface="Calibri" panose="020F0502020204030204" pitchFamily="34" charset="0"/>
              </a:rPr>
              <a:t>It should cover the aims of the report, what was found, the conclusions, and what, if any, action is called for. </a:t>
            </a:r>
            <a:endParaRPr lang="en-GB" sz="24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pPr>
            <a:r>
              <a:rPr lang="en-GB" sz="2400" b="0" strike="noStrike" spc="-1" dirty="0">
                <a:solidFill>
                  <a:srgbClr val="000000"/>
                </a:solidFill>
                <a:latin typeface="Calibri" panose="020F0502020204030204" pitchFamily="34" charset="0"/>
                <a:cs typeface="Calibri" panose="020F0502020204030204" pitchFamily="34" charset="0"/>
              </a:rPr>
              <a:t>It should be about 100-250 words and avoid detail or discussion, just outlining the main points. </a:t>
            </a:r>
            <a:endParaRPr lang="en-GB" sz="24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pPr>
            <a:r>
              <a:rPr lang="en-GB" sz="2400" b="0" strike="noStrike" spc="-1" dirty="0">
                <a:solidFill>
                  <a:srgbClr val="000000"/>
                </a:solidFill>
                <a:latin typeface="Calibri" panose="020F0502020204030204" pitchFamily="34" charset="0"/>
                <a:cs typeface="Calibri" panose="020F0502020204030204" pitchFamily="34" charset="0"/>
              </a:rPr>
              <a:t>It should provide the reader with a clear, helpful overview of the content of the report.</a:t>
            </a:r>
            <a:endParaRPr lang="en-GB" sz="24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pPr>
            <a:r>
              <a:rPr lang="en-GB" sz="2400" b="0" strike="noStrike" spc="-1" dirty="0">
                <a:solidFill>
                  <a:srgbClr val="000000"/>
                </a:solidFill>
                <a:latin typeface="Calibri" panose="020F0502020204030204" pitchFamily="34" charset="0"/>
                <a:cs typeface="Calibri" panose="020F0502020204030204" pitchFamily="34" charset="0"/>
              </a:rPr>
              <a:t>You should write or rewrite this section </a:t>
            </a:r>
            <a:r>
              <a:rPr lang="en-GB" sz="2400" b="1" strike="noStrike" spc="-1" dirty="0">
                <a:solidFill>
                  <a:srgbClr val="000000"/>
                </a:solidFill>
                <a:latin typeface="Calibri" panose="020F0502020204030204" pitchFamily="34" charset="0"/>
                <a:cs typeface="Calibri" panose="020F0502020204030204" pitchFamily="34" charset="0"/>
              </a:rPr>
              <a:t>after </a:t>
            </a:r>
            <a:r>
              <a:rPr lang="en-GB" sz="2400" b="0" strike="noStrike" spc="-1" dirty="0">
                <a:solidFill>
                  <a:srgbClr val="000000"/>
                </a:solidFill>
                <a:latin typeface="Calibri" panose="020F0502020204030204" pitchFamily="34" charset="0"/>
                <a:cs typeface="Calibri" panose="020F0502020204030204" pitchFamily="34" charset="0"/>
              </a:rPr>
              <a:t>you have written the report, just in case the structure or the conclusions change while you are writing.</a:t>
            </a:r>
            <a:endParaRPr lang="en-GB" sz="2400" b="0" strike="noStrike" spc="-1" dirty="0">
              <a:latin typeface="Arial"/>
            </a:endParaRPr>
          </a:p>
          <a:p>
            <a:pPr>
              <a:lnSpc>
                <a:spcPct val="100000"/>
              </a:lnSpc>
              <a:spcBef>
                <a:spcPts val="641"/>
              </a:spcBef>
            </a:pPr>
            <a:endParaRPr lang="en-GB" sz="2400" b="0" strike="noStrike" spc="-1" dirty="0">
              <a:latin typeface="Arial"/>
            </a:endParaRPr>
          </a:p>
        </p:txBody>
      </p:sp>
      <p:sp>
        <p:nvSpPr>
          <p:cNvPr id="118"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EE3D3FCC-AC59-418F-8D7F-94F22EFD824C}" type="datetime1">
              <a:rPr lang="en-GB" sz="1050" b="0" strike="noStrike" spc="-1">
                <a:solidFill>
                  <a:srgbClr val="8B8B8B"/>
                </a:solidFill>
                <a:latin typeface="Myriad Pro"/>
              </a:rPr>
              <a:t>24/10/2022</a:t>
            </a:fld>
            <a:endParaRPr lang="en-GB" sz="1050" b="0" strike="noStrike" spc="-1">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1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1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11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11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11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CustomShape 1"/>
          <p:cNvSpPr/>
          <p:nvPr/>
        </p:nvSpPr>
        <p:spPr>
          <a:xfrm>
            <a:off x="456120" y="-2340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4000" b="1" strike="noStrike" spc="-1" dirty="0">
                <a:solidFill>
                  <a:srgbClr val="000000"/>
                </a:solidFill>
                <a:latin typeface="Calibri" panose="020F0502020204030204" pitchFamily="34" charset="0"/>
                <a:cs typeface="Calibri" panose="020F0502020204030204" pitchFamily="34" charset="0"/>
              </a:rPr>
              <a:t>Introduction</a:t>
            </a:r>
            <a:endParaRPr lang="en-GB" sz="4000" b="0" strike="noStrike" spc="-1" dirty="0">
              <a:latin typeface="Calibri" panose="020F0502020204030204" pitchFamily="34" charset="0"/>
              <a:cs typeface="Calibri" panose="020F0502020204030204" pitchFamily="34" charset="0"/>
            </a:endParaRPr>
          </a:p>
        </p:txBody>
      </p:sp>
      <p:sp>
        <p:nvSpPr>
          <p:cNvPr id="124" name="CustomShape 2"/>
          <p:cNvSpPr/>
          <p:nvPr/>
        </p:nvSpPr>
        <p:spPr>
          <a:xfrm>
            <a:off x="456120" y="1119599"/>
            <a:ext cx="8228880" cy="4393433"/>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080" indent="-342360">
              <a:lnSpc>
                <a:spcPct val="100000"/>
              </a:lnSpc>
              <a:buClr>
                <a:srgbClr val="000000"/>
              </a:buClr>
              <a:buFont typeface="Arial"/>
              <a:buChar char="•"/>
            </a:pPr>
            <a:r>
              <a:rPr lang="en-US" sz="2400" b="0" strike="noStrike" spc="-1" dirty="0">
                <a:solidFill>
                  <a:srgbClr val="000000"/>
                </a:solidFill>
                <a:latin typeface="Calibri" panose="020F0502020204030204" pitchFamily="34" charset="0"/>
                <a:cs typeface="Calibri" panose="020F0502020204030204" pitchFamily="34" charset="0"/>
              </a:rPr>
              <a:t>This should give the context and scope of the report.</a:t>
            </a:r>
          </a:p>
          <a:p>
            <a:pPr marL="720">
              <a:lnSpc>
                <a:spcPct val="100000"/>
              </a:lnSpc>
              <a:buClr>
                <a:srgbClr val="000000"/>
              </a:buClr>
            </a:pPr>
            <a:endParaRPr lang="en-GB" sz="24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pPr>
            <a:r>
              <a:rPr lang="en-US" sz="2400" b="0" strike="noStrike" spc="-1" dirty="0">
                <a:solidFill>
                  <a:srgbClr val="000000"/>
                </a:solidFill>
                <a:latin typeface="Calibri" panose="020F0502020204030204" pitchFamily="34" charset="0"/>
                <a:cs typeface="Calibri" panose="020F0502020204030204" pitchFamily="34" charset="0"/>
              </a:rPr>
              <a:t>You should give a brief general background to the subject of the report. </a:t>
            </a:r>
          </a:p>
          <a:p>
            <a:pPr marL="720">
              <a:lnSpc>
                <a:spcPct val="100000"/>
              </a:lnSpc>
              <a:buClr>
                <a:srgbClr val="000000"/>
              </a:buClr>
            </a:pPr>
            <a:endParaRPr lang="en-US" sz="2400" b="0" strike="noStrike" spc="-1" dirty="0">
              <a:solidFill>
                <a:srgbClr val="FF0000"/>
              </a:solidFill>
              <a:latin typeface="Calibri" panose="020F0502020204030204" pitchFamily="34" charset="0"/>
              <a:cs typeface="Calibri" panose="020F0502020204030204" pitchFamily="34" charset="0"/>
            </a:endParaRPr>
          </a:p>
          <a:p>
            <a:pPr marL="343080" indent="-342360">
              <a:buClr>
                <a:srgbClr val="000000"/>
              </a:buClr>
              <a:buFont typeface="Arial"/>
              <a:buChar char="•"/>
            </a:pPr>
            <a:r>
              <a:rPr lang="en-US" sz="2400" spc="-1" dirty="0">
                <a:solidFill>
                  <a:srgbClr val="000000"/>
                </a:solidFill>
                <a:latin typeface="Calibri" panose="020F0502020204030204" pitchFamily="34" charset="0"/>
                <a:cs typeface="Calibri" panose="020F0502020204030204" pitchFamily="34" charset="0"/>
              </a:rPr>
              <a:t>You should state your objectives clearly. You might need to define the limits of the report. </a:t>
            </a:r>
          </a:p>
          <a:p>
            <a:pPr marL="720">
              <a:buClr>
                <a:srgbClr val="000000"/>
              </a:buClr>
            </a:pPr>
            <a:endParaRPr lang="en-US" sz="2400" spc="-1" dirty="0">
              <a:solidFill>
                <a:srgbClr val="000000"/>
              </a:solidFill>
              <a:latin typeface="Calibri" panose="020F0502020204030204" pitchFamily="34" charset="0"/>
              <a:cs typeface="Calibri" panose="020F0502020204030204" pitchFamily="34" charset="0"/>
            </a:endParaRPr>
          </a:p>
          <a:p>
            <a:pPr marL="343080" indent="-342360">
              <a:buClr>
                <a:srgbClr val="000000"/>
              </a:buClr>
              <a:buFont typeface="Arial"/>
              <a:buChar char="•"/>
            </a:pPr>
            <a:r>
              <a:rPr lang="en-US" sz="2400" spc="-1" dirty="0">
                <a:solidFill>
                  <a:srgbClr val="000000"/>
                </a:solidFill>
                <a:latin typeface="Calibri" panose="020F0502020204030204" pitchFamily="34" charset="0"/>
                <a:cs typeface="Calibri" panose="020F0502020204030204" pitchFamily="34" charset="0"/>
              </a:rPr>
              <a:t>You should outline the method of enquiry - a description of research methods. </a:t>
            </a:r>
            <a:endParaRPr lang="en-GB" sz="2400" b="0" strike="noStrike" spc="-1" dirty="0">
              <a:latin typeface="Calibri" panose="020F0502020204030204" pitchFamily="34" charset="0"/>
              <a:cs typeface="Calibri" panose="020F0502020204030204" pitchFamily="34" charset="0"/>
            </a:endParaRPr>
          </a:p>
          <a:p>
            <a:pPr>
              <a:lnSpc>
                <a:spcPct val="100000"/>
              </a:lnSpc>
              <a:spcBef>
                <a:spcPts val="641"/>
              </a:spcBef>
            </a:pPr>
            <a:endParaRPr lang="en-GB" sz="2400" b="0" strike="noStrike" spc="-1" dirty="0">
              <a:latin typeface="Arial"/>
            </a:endParaRPr>
          </a:p>
          <a:p>
            <a:pPr>
              <a:lnSpc>
                <a:spcPct val="100000"/>
              </a:lnSpc>
              <a:spcBef>
                <a:spcPts val="641"/>
              </a:spcBef>
            </a:pPr>
            <a:endParaRPr lang="en-GB" sz="2400" b="0" strike="noStrike" spc="-1" dirty="0">
              <a:latin typeface="Arial"/>
            </a:endParaRPr>
          </a:p>
        </p:txBody>
      </p:sp>
      <p:sp>
        <p:nvSpPr>
          <p:cNvPr id="125"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9C09B9D0-5CD6-47FF-8648-FD6A8BA6558A}" type="datetime1">
              <a:rPr lang="en-GB" sz="1050" b="0" strike="noStrike" spc="-1">
                <a:solidFill>
                  <a:srgbClr val="8B8B8B"/>
                </a:solidFill>
                <a:latin typeface="Myriad Pro"/>
              </a:rPr>
              <a:t>24/10/2022</a:t>
            </a:fld>
            <a:endParaRPr lang="en-GB" sz="1050" b="0" strike="noStrike" spc="-1">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2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12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12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CustomShape 1"/>
          <p:cNvSpPr/>
          <p:nvPr/>
        </p:nvSpPr>
        <p:spPr>
          <a:xfrm>
            <a:off x="456120" y="-2340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200" b="1" strike="noStrike" spc="-1" dirty="0">
                <a:solidFill>
                  <a:srgbClr val="000000"/>
                </a:solidFill>
                <a:latin typeface="Calibri" panose="020F0502020204030204" pitchFamily="34" charset="0"/>
                <a:cs typeface="Calibri" panose="020F0502020204030204" pitchFamily="34" charset="0"/>
              </a:rPr>
              <a:t>More advice for future terms: Methodology</a:t>
            </a:r>
            <a:endParaRPr lang="en-GB" sz="3200" b="0" strike="noStrike" spc="-1" dirty="0">
              <a:latin typeface="Calibri" panose="020F0502020204030204" pitchFamily="34" charset="0"/>
              <a:cs typeface="Calibri" panose="020F0502020204030204" pitchFamily="34" charset="0"/>
            </a:endParaRPr>
          </a:p>
        </p:txBody>
      </p:sp>
      <p:sp>
        <p:nvSpPr>
          <p:cNvPr id="127" name="CustomShape 2"/>
          <p:cNvSpPr/>
          <p:nvPr/>
        </p:nvSpPr>
        <p:spPr>
          <a:xfrm>
            <a:off x="456120" y="908640"/>
            <a:ext cx="8228880" cy="41263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nSpc>
                <a:spcPct val="100000"/>
              </a:lnSpc>
              <a:tabLst>
                <a:tab pos="0" algn="l"/>
              </a:tabLst>
            </a:pPr>
            <a:r>
              <a:rPr lang="en-GB" sz="2000" b="1" strike="noStrike" spc="-1" dirty="0">
                <a:solidFill>
                  <a:srgbClr val="FF0000"/>
                </a:solidFill>
                <a:latin typeface="Calibri" panose="020F0502020204030204" pitchFamily="34" charset="0"/>
                <a:ea typeface="华文细黑"/>
                <a:cs typeface="Calibri" panose="020F0502020204030204" pitchFamily="34" charset="0"/>
              </a:rPr>
              <a:t>You will only need this section if you have conducted primary research. </a:t>
            </a:r>
            <a:endParaRPr lang="en-GB" sz="2000" b="1" strike="noStrike" spc="-1" dirty="0">
              <a:solidFill>
                <a:srgbClr val="FF0000"/>
              </a:solidFill>
              <a:latin typeface="Calibri" panose="020F0502020204030204" pitchFamily="34" charset="0"/>
              <a:cs typeface="Calibri" panose="020F0502020204030204" pitchFamily="34" charset="0"/>
            </a:endParaRPr>
          </a:p>
          <a:p>
            <a:pPr>
              <a:lnSpc>
                <a:spcPct val="100000"/>
              </a:lnSpc>
              <a:tabLst>
                <a:tab pos="0" algn="l"/>
              </a:tabLst>
            </a:pPr>
            <a:endParaRPr lang="en-GB" sz="20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tabLst>
                <a:tab pos="0" algn="l"/>
              </a:tabLst>
            </a:pPr>
            <a:r>
              <a:rPr lang="en-GB" sz="2000" b="0" strike="noStrike" spc="-1" dirty="0">
                <a:solidFill>
                  <a:srgbClr val="000000"/>
                </a:solidFill>
                <a:latin typeface="Calibri" panose="020F0502020204030204" pitchFamily="34" charset="0"/>
                <a:ea typeface="华文细黑"/>
                <a:cs typeface="Calibri" panose="020F0502020204030204" pitchFamily="34" charset="0"/>
              </a:rPr>
              <a:t>What form did your research/enquiry take? </a:t>
            </a:r>
            <a:endParaRPr lang="en-GB" sz="20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tabLst>
                <a:tab pos="0" algn="l"/>
              </a:tabLst>
            </a:pPr>
            <a:r>
              <a:rPr lang="en-GB" sz="2000" b="0" strike="noStrike" spc="-1" dirty="0">
                <a:solidFill>
                  <a:srgbClr val="000000"/>
                </a:solidFill>
                <a:latin typeface="Calibri" panose="020F0502020204030204" pitchFamily="34" charset="0"/>
                <a:ea typeface="华文细黑"/>
                <a:cs typeface="Calibri" panose="020F0502020204030204" pitchFamily="34" charset="0"/>
              </a:rPr>
              <a:t>How did you collect your data? Did you carry out interviews or questionnaires? How did you choose the subjects for your interviews? </a:t>
            </a:r>
            <a:endParaRPr lang="en-GB" sz="20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tabLst>
                <a:tab pos="0" algn="l"/>
              </a:tabLst>
            </a:pPr>
            <a:r>
              <a:rPr lang="en-GB" sz="2000" b="0" strike="noStrike" spc="-1" dirty="0">
                <a:solidFill>
                  <a:srgbClr val="000000"/>
                </a:solidFill>
                <a:latin typeface="Calibri" panose="020F0502020204030204" pitchFamily="34" charset="0"/>
                <a:ea typeface="华文细黑"/>
                <a:cs typeface="Calibri" panose="020F0502020204030204" pitchFamily="34" charset="0"/>
              </a:rPr>
              <a:t>What measurements did you make? </a:t>
            </a:r>
            <a:endParaRPr lang="en-GB" sz="2000" b="0" strike="noStrike" spc="-1" dirty="0">
              <a:latin typeface="Calibri" panose="020F0502020204030204" pitchFamily="34" charset="0"/>
              <a:cs typeface="Calibri" panose="020F0502020204030204" pitchFamily="34" charset="0"/>
            </a:endParaRPr>
          </a:p>
          <a:p>
            <a:pPr>
              <a:lnSpc>
                <a:spcPct val="100000"/>
              </a:lnSpc>
              <a:tabLst>
                <a:tab pos="0" algn="l"/>
              </a:tabLst>
            </a:pPr>
            <a:endParaRPr lang="en-GB" sz="2000" b="0" strike="noStrike" spc="-1" dirty="0">
              <a:latin typeface="Calibri" panose="020F0502020204030204" pitchFamily="34" charset="0"/>
              <a:cs typeface="Calibri" panose="020F0502020204030204" pitchFamily="34" charset="0"/>
            </a:endParaRPr>
          </a:p>
          <a:p>
            <a:pPr>
              <a:lnSpc>
                <a:spcPct val="100000"/>
              </a:lnSpc>
              <a:tabLst>
                <a:tab pos="0" algn="l"/>
              </a:tabLst>
            </a:pPr>
            <a:r>
              <a:rPr lang="en-GB" sz="2000" b="0" strike="noStrike" spc="-1" dirty="0">
                <a:solidFill>
                  <a:srgbClr val="000000"/>
                </a:solidFill>
                <a:latin typeface="Calibri" panose="020F0502020204030204" pitchFamily="34" charset="0"/>
                <a:ea typeface="华文细黑"/>
                <a:cs typeface="Calibri" panose="020F0502020204030204" pitchFamily="34" charset="0"/>
              </a:rPr>
              <a:t>You may include: a list of equipment used; explanations of procedures followed; relevant information on materials used, including sources of materials and details of any necessary preparation; reference to any problems encountered and subsequent changes in procedure.</a:t>
            </a:r>
            <a:endParaRPr lang="en-GB" sz="2000" b="0" strike="noStrike" spc="-1" dirty="0">
              <a:latin typeface="Calibri" panose="020F0502020204030204" pitchFamily="34" charset="0"/>
              <a:cs typeface="Calibri" panose="020F0502020204030204" pitchFamily="34" charset="0"/>
            </a:endParaRPr>
          </a:p>
          <a:p>
            <a:pPr>
              <a:lnSpc>
                <a:spcPct val="100000"/>
              </a:lnSpc>
              <a:spcBef>
                <a:spcPts val="641"/>
              </a:spcBef>
              <a:tabLst>
                <a:tab pos="0" algn="l"/>
              </a:tabLst>
            </a:pPr>
            <a:endParaRPr lang="en-GB" sz="2000" b="0" strike="noStrike" spc="-1" dirty="0">
              <a:latin typeface="Calibri" panose="020F0502020204030204" pitchFamily="34" charset="0"/>
              <a:cs typeface="Calibri" panose="020F0502020204030204" pitchFamily="34" charset="0"/>
            </a:endParaRPr>
          </a:p>
          <a:p>
            <a:pPr>
              <a:lnSpc>
                <a:spcPct val="100000"/>
              </a:lnSpc>
              <a:spcBef>
                <a:spcPts val="641"/>
              </a:spcBef>
              <a:tabLst>
                <a:tab pos="0" algn="l"/>
              </a:tabLst>
            </a:pPr>
            <a:endParaRPr lang="en-GB" sz="2000" b="0" strike="noStrike" spc="-1" dirty="0">
              <a:latin typeface="Calibri" panose="020F0502020204030204" pitchFamily="34" charset="0"/>
              <a:cs typeface="Calibri" panose="020F0502020204030204" pitchFamily="34" charset="0"/>
            </a:endParaRPr>
          </a:p>
          <a:p>
            <a:pPr>
              <a:lnSpc>
                <a:spcPct val="100000"/>
              </a:lnSpc>
              <a:spcBef>
                <a:spcPts val="641"/>
              </a:spcBef>
              <a:tabLst>
                <a:tab pos="0" algn="l"/>
              </a:tabLst>
            </a:pPr>
            <a:endParaRPr lang="en-GB" sz="2000" b="0" strike="noStrike" spc="-1" dirty="0">
              <a:latin typeface="Arial"/>
            </a:endParaRPr>
          </a:p>
        </p:txBody>
      </p:sp>
      <p:sp>
        <p:nvSpPr>
          <p:cNvPr id="128"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DE22682E-BE5E-4C1C-8A10-3D385FE38D4A}" type="datetime1">
              <a:rPr lang="en-GB" sz="1050" b="0" strike="noStrike" spc="-1">
                <a:solidFill>
                  <a:srgbClr val="8B8B8B"/>
                </a:solidFill>
                <a:latin typeface="Myriad Pro"/>
              </a:rPr>
              <a:t>24/10/2022</a:t>
            </a:fld>
            <a:endParaRPr lang="en-GB" sz="1050" b="0" strike="noStrike" spc="-1">
              <a:latin typeface="Aria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 name="CustomShape 1"/>
          <p:cNvSpPr/>
          <p:nvPr/>
        </p:nvSpPr>
        <p:spPr>
          <a:xfrm>
            <a:off x="456120" y="-2340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200" b="1" strike="noStrike" spc="-1" dirty="0">
                <a:solidFill>
                  <a:srgbClr val="000000"/>
                </a:solidFill>
                <a:latin typeface="Calibri" panose="020F0502020204030204" pitchFamily="34" charset="0"/>
                <a:cs typeface="Calibri" panose="020F0502020204030204" pitchFamily="34" charset="0"/>
              </a:rPr>
              <a:t>More advice for future terms: Results / Findings</a:t>
            </a:r>
            <a:endParaRPr lang="en-GB" sz="3200" b="0" strike="noStrike" spc="-1" dirty="0">
              <a:latin typeface="Calibri" panose="020F0502020204030204" pitchFamily="34" charset="0"/>
              <a:cs typeface="Calibri" panose="020F0502020204030204" pitchFamily="34" charset="0"/>
            </a:endParaRPr>
          </a:p>
        </p:txBody>
      </p:sp>
      <p:sp>
        <p:nvSpPr>
          <p:cNvPr id="130" name="CustomShape 2"/>
          <p:cNvSpPr/>
          <p:nvPr/>
        </p:nvSpPr>
        <p:spPr>
          <a:xfrm>
            <a:off x="456120" y="908640"/>
            <a:ext cx="8228880" cy="41263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tabLst>
                <a:tab pos="0" algn="l"/>
              </a:tabLst>
            </a:pPr>
            <a:r>
              <a:rPr lang="en-GB" sz="2000" b="1" strike="noStrike" spc="-1" dirty="0">
                <a:solidFill>
                  <a:srgbClr val="FF0000"/>
                </a:solidFill>
                <a:latin typeface="Calibri" panose="020F0502020204030204" pitchFamily="34" charset="0"/>
                <a:ea typeface="华文细黑"/>
                <a:cs typeface="Calibri" panose="020F0502020204030204" pitchFamily="34" charset="0"/>
              </a:rPr>
              <a:t>You will only need this section if you have conducted primary research. </a:t>
            </a:r>
            <a:endParaRPr lang="en-GB" sz="2000" b="1" strike="noStrike" spc="-1" dirty="0">
              <a:solidFill>
                <a:srgbClr val="FF0000"/>
              </a:solidFill>
              <a:latin typeface="Calibri" panose="020F0502020204030204" pitchFamily="34" charset="0"/>
              <a:cs typeface="Calibri" panose="020F0502020204030204" pitchFamily="34" charset="0"/>
            </a:endParaRPr>
          </a:p>
          <a:p>
            <a:pPr>
              <a:lnSpc>
                <a:spcPct val="100000"/>
              </a:lnSpc>
              <a:tabLst>
                <a:tab pos="0" algn="l"/>
              </a:tabLst>
            </a:pPr>
            <a:endParaRPr lang="en-GB" sz="2000" b="0" strike="noStrike" spc="-1" dirty="0">
              <a:solidFill>
                <a:srgbClr val="000000"/>
              </a:solidFill>
              <a:latin typeface="Calibri" panose="020F0502020204030204" pitchFamily="34" charset="0"/>
              <a:ea typeface="华文细黑"/>
              <a:cs typeface="Calibri" panose="020F0502020204030204" pitchFamily="34" charset="0"/>
            </a:endParaRPr>
          </a:p>
          <a:p>
            <a:pPr>
              <a:lnSpc>
                <a:spcPct val="100000"/>
              </a:lnSpc>
              <a:tabLst>
                <a:tab pos="0" algn="l"/>
              </a:tabLst>
            </a:pPr>
            <a:r>
              <a:rPr lang="en-GB" sz="2000" b="0" strike="noStrike" spc="-1" dirty="0">
                <a:solidFill>
                  <a:srgbClr val="000000"/>
                </a:solidFill>
                <a:latin typeface="Calibri" panose="020F0502020204030204" pitchFamily="34" charset="0"/>
                <a:ea typeface="华文细黑"/>
                <a:cs typeface="Calibri" panose="020F0502020204030204" pitchFamily="34" charset="0"/>
              </a:rPr>
              <a:t>Present your findings in as simple a way as possible. The more complicated the information looks, the more difficult it will be to interpret. There are a number of ways in which results can be presented:</a:t>
            </a:r>
            <a:endParaRPr lang="en-GB" sz="2000" b="0" strike="noStrike" spc="-1" dirty="0">
              <a:latin typeface="Calibri" panose="020F0502020204030204" pitchFamily="34" charset="0"/>
              <a:cs typeface="Calibri" panose="020F0502020204030204" pitchFamily="34" charset="0"/>
            </a:endParaRPr>
          </a:p>
          <a:p>
            <a:pPr>
              <a:lnSpc>
                <a:spcPct val="100000"/>
              </a:lnSpc>
              <a:tabLst>
                <a:tab pos="0" algn="l"/>
              </a:tabLst>
            </a:pPr>
            <a:endParaRPr lang="en-GB" sz="2000" b="0" strike="noStrike" spc="-1" dirty="0">
              <a:latin typeface="Calibri" panose="020F0502020204030204" pitchFamily="34" charset="0"/>
              <a:cs typeface="Calibri" panose="020F0502020204030204" pitchFamily="34" charset="0"/>
            </a:endParaRPr>
          </a:p>
          <a:p>
            <a:pPr>
              <a:lnSpc>
                <a:spcPct val="100000"/>
              </a:lnSpc>
              <a:tabLst>
                <a:tab pos="0" algn="l"/>
              </a:tabLst>
            </a:pPr>
            <a:r>
              <a:rPr lang="en-GB" sz="2000" b="0" strike="noStrike" spc="-1" dirty="0">
                <a:solidFill>
                  <a:srgbClr val="000000"/>
                </a:solidFill>
                <a:latin typeface="Calibri" panose="020F0502020204030204" pitchFamily="34" charset="0"/>
                <a:ea typeface="华文细黑"/>
                <a:cs typeface="Calibri" panose="020F0502020204030204" pitchFamily="34" charset="0"/>
              </a:rPr>
              <a:t>• Tables, graphs, pie charts, bar charts</a:t>
            </a:r>
            <a:endParaRPr lang="en-GB" sz="2000" b="0" strike="noStrike" spc="-1" dirty="0">
              <a:latin typeface="Calibri" panose="020F0502020204030204" pitchFamily="34" charset="0"/>
              <a:cs typeface="Calibri" panose="020F0502020204030204" pitchFamily="34" charset="0"/>
            </a:endParaRPr>
          </a:p>
          <a:p>
            <a:pPr>
              <a:lnSpc>
                <a:spcPct val="100000"/>
              </a:lnSpc>
              <a:tabLst>
                <a:tab pos="0" algn="l"/>
              </a:tabLst>
            </a:pPr>
            <a:r>
              <a:rPr lang="en-GB" sz="2000" b="0" strike="noStrike" spc="-1" dirty="0">
                <a:solidFill>
                  <a:srgbClr val="000000"/>
                </a:solidFill>
                <a:latin typeface="Calibri" panose="020F0502020204030204" pitchFamily="34" charset="0"/>
                <a:ea typeface="华文细黑"/>
                <a:cs typeface="Calibri" panose="020F0502020204030204" pitchFamily="34" charset="0"/>
              </a:rPr>
              <a:t>• Diagrams</a:t>
            </a:r>
            <a:br>
              <a:rPr sz="2000" dirty="0">
                <a:latin typeface="Calibri" panose="020F0502020204030204" pitchFamily="34" charset="0"/>
                <a:cs typeface="Calibri" panose="020F0502020204030204" pitchFamily="34" charset="0"/>
              </a:rPr>
            </a:br>
            <a:endParaRPr lang="en-GB" sz="2000" b="0" strike="noStrike" spc="-1" dirty="0">
              <a:latin typeface="Calibri" panose="020F0502020204030204" pitchFamily="34" charset="0"/>
              <a:cs typeface="Calibri" panose="020F0502020204030204" pitchFamily="34" charset="0"/>
            </a:endParaRPr>
          </a:p>
          <a:p>
            <a:pPr>
              <a:lnSpc>
                <a:spcPct val="100000"/>
              </a:lnSpc>
              <a:tabLst>
                <a:tab pos="0" algn="l"/>
              </a:tabLst>
            </a:pPr>
            <a:r>
              <a:rPr lang="en-GB" sz="2000" b="0" strike="noStrike" spc="-1" dirty="0">
                <a:solidFill>
                  <a:srgbClr val="000000"/>
                </a:solidFill>
                <a:latin typeface="Calibri" panose="020F0502020204030204" pitchFamily="34" charset="0"/>
                <a:ea typeface="华文细黑"/>
                <a:cs typeface="Calibri" panose="020F0502020204030204" pitchFamily="34" charset="0"/>
              </a:rPr>
              <a:t>Present your results in a logical order without comment. Discussion of your results should take place in the main body </a:t>
            </a:r>
            <a:r>
              <a:rPr lang="en-GB" sz="2000" b="1" strike="noStrike" spc="-1" dirty="0">
                <a:solidFill>
                  <a:srgbClr val="000000"/>
                </a:solidFill>
                <a:latin typeface="Calibri" panose="020F0502020204030204" pitchFamily="34" charset="0"/>
                <a:ea typeface="华文细黑"/>
                <a:cs typeface="Calibri" panose="020F0502020204030204" pitchFamily="34" charset="0"/>
              </a:rPr>
              <a:t>(discussion) </a:t>
            </a:r>
            <a:r>
              <a:rPr lang="en-GB" sz="2000" b="0" strike="noStrike" spc="-1" dirty="0">
                <a:solidFill>
                  <a:srgbClr val="000000"/>
                </a:solidFill>
                <a:latin typeface="Calibri" panose="020F0502020204030204" pitchFamily="34" charset="0"/>
                <a:ea typeface="华文细黑"/>
                <a:cs typeface="Calibri" panose="020F0502020204030204" pitchFamily="34" charset="0"/>
              </a:rPr>
              <a:t>of the report.</a:t>
            </a:r>
            <a:endParaRPr lang="en-GB" sz="2000" b="0" strike="noStrike" spc="-1" dirty="0">
              <a:latin typeface="Calibri" panose="020F0502020204030204" pitchFamily="34" charset="0"/>
              <a:cs typeface="Calibri" panose="020F0502020204030204" pitchFamily="34" charset="0"/>
            </a:endParaRPr>
          </a:p>
          <a:p>
            <a:pPr>
              <a:lnSpc>
                <a:spcPct val="100000"/>
              </a:lnSpc>
              <a:tabLst>
                <a:tab pos="0" algn="l"/>
              </a:tabLst>
            </a:pPr>
            <a:endParaRPr lang="en-GB" sz="2000" b="0" strike="noStrike" spc="-1" dirty="0">
              <a:latin typeface="Calibri" panose="020F0502020204030204" pitchFamily="34" charset="0"/>
              <a:cs typeface="Calibri" panose="020F0502020204030204" pitchFamily="34" charset="0"/>
            </a:endParaRPr>
          </a:p>
          <a:p>
            <a:pPr>
              <a:lnSpc>
                <a:spcPct val="100000"/>
              </a:lnSpc>
              <a:spcBef>
                <a:spcPts val="641"/>
              </a:spcBef>
              <a:tabLst>
                <a:tab pos="0" algn="l"/>
              </a:tabLst>
            </a:pPr>
            <a:endParaRPr lang="en-GB" sz="1800" b="0" strike="noStrike" spc="-1" dirty="0">
              <a:latin typeface="Arial"/>
            </a:endParaRPr>
          </a:p>
          <a:p>
            <a:pPr>
              <a:lnSpc>
                <a:spcPct val="100000"/>
              </a:lnSpc>
              <a:spcBef>
                <a:spcPts val="641"/>
              </a:spcBef>
              <a:tabLst>
                <a:tab pos="0" algn="l"/>
              </a:tabLst>
            </a:pPr>
            <a:endParaRPr lang="en-GB" sz="1800" b="0" strike="noStrike" spc="-1" dirty="0">
              <a:latin typeface="Arial"/>
            </a:endParaRPr>
          </a:p>
        </p:txBody>
      </p:sp>
      <p:sp>
        <p:nvSpPr>
          <p:cNvPr id="131"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E892FC2F-B5F9-409C-8DD6-D177BF4A7BFB}" type="datetime1">
              <a:rPr lang="en-GB" sz="1050" b="0" strike="noStrike" spc="-1">
                <a:solidFill>
                  <a:srgbClr val="8B8B8B"/>
                </a:solidFill>
                <a:latin typeface="Myriad Pro"/>
              </a:rPr>
              <a:t>24/10/2022</a:t>
            </a:fld>
            <a:endParaRPr lang="en-GB" sz="1050" b="0" strike="noStrike" spc="-1">
              <a:latin typeface="Aria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 name="CustomShape 1"/>
          <p:cNvSpPr/>
          <p:nvPr/>
        </p:nvSpPr>
        <p:spPr>
          <a:xfrm>
            <a:off x="456120" y="-2340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4000" b="1" strike="noStrike" spc="-1" dirty="0">
                <a:solidFill>
                  <a:srgbClr val="000000"/>
                </a:solidFill>
                <a:latin typeface="Calibri" panose="020F0502020204030204" pitchFamily="34" charset="0"/>
                <a:cs typeface="Calibri" panose="020F0502020204030204" pitchFamily="34" charset="0"/>
              </a:rPr>
              <a:t>Discussion or Analysis</a:t>
            </a:r>
            <a:endParaRPr lang="en-GB" sz="4000" b="0" strike="noStrike" spc="-1" dirty="0">
              <a:latin typeface="Calibri" panose="020F0502020204030204" pitchFamily="34" charset="0"/>
              <a:cs typeface="Calibri" panose="020F0502020204030204" pitchFamily="34" charset="0"/>
            </a:endParaRPr>
          </a:p>
        </p:txBody>
      </p:sp>
      <p:sp>
        <p:nvSpPr>
          <p:cNvPr id="133" name="CustomShape 2"/>
          <p:cNvSpPr/>
          <p:nvPr/>
        </p:nvSpPr>
        <p:spPr>
          <a:xfrm>
            <a:off x="456120" y="908640"/>
            <a:ext cx="8228880" cy="41263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nSpc>
                <a:spcPct val="100000"/>
              </a:lnSpc>
              <a:tabLst>
                <a:tab pos="0" algn="l"/>
              </a:tabLst>
            </a:pPr>
            <a:r>
              <a:rPr lang="en-GB" sz="2000" b="0" strike="noStrike" spc="-1" dirty="0">
                <a:solidFill>
                  <a:srgbClr val="000000"/>
                </a:solidFill>
                <a:latin typeface="Calibri" panose="020F0502020204030204" pitchFamily="34" charset="0"/>
                <a:ea typeface="华文细黑"/>
                <a:cs typeface="Calibri" panose="020F0502020204030204" pitchFamily="34" charset="0"/>
              </a:rPr>
              <a:t>In a report that is based on original primary research, this is the section where you can analyse and interpret your results drawing from the information which you have collected, explaining its significance.</a:t>
            </a:r>
            <a:endParaRPr lang="en-GB" sz="2000" b="0" strike="noStrike" spc="-1" dirty="0">
              <a:latin typeface="Calibri" panose="020F0502020204030204" pitchFamily="34" charset="0"/>
              <a:cs typeface="Calibri" panose="020F0502020204030204" pitchFamily="34" charset="0"/>
            </a:endParaRPr>
          </a:p>
          <a:p>
            <a:pPr>
              <a:lnSpc>
                <a:spcPct val="100000"/>
              </a:lnSpc>
              <a:tabLst>
                <a:tab pos="0" algn="l"/>
              </a:tabLst>
            </a:pPr>
            <a:endParaRPr lang="en-GB" sz="2000" b="0" strike="noStrike" spc="-1" dirty="0">
              <a:latin typeface="Calibri" panose="020F0502020204030204" pitchFamily="34" charset="0"/>
              <a:cs typeface="Calibri" panose="020F0502020204030204" pitchFamily="34" charset="0"/>
            </a:endParaRPr>
          </a:p>
          <a:p>
            <a:pPr marL="343620" indent="-342900">
              <a:lnSpc>
                <a:spcPct val="100000"/>
              </a:lnSpc>
              <a:buClr>
                <a:srgbClr val="000000"/>
              </a:buClr>
              <a:buFont typeface="Arial" panose="020B0604020202020204" pitchFamily="34" charset="0"/>
              <a:buChar char="•"/>
              <a:tabLst>
                <a:tab pos="0" algn="l"/>
              </a:tabLst>
            </a:pPr>
            <a:r>
              <a:rPr lang="en-GB" sz="2000" b="0" strike="noStrike" spc="-1" dirty="0">
                <a:solidFill>
                  <a:srgbClr val="000000"/>
                </a:solidFill>
                <a:latin typeface="Calibri" panose="020F0502020204030204" pitchFamily="34" charset="0"/>
                <a:ea typeface="华文细黑"/>
                <a:cs typeface="Calibri" panose="020F0502020204030204" pitchFamily="34" charset="0"/>
              </a:rPr>
              <a:t>You would Identify important issues and suggest explanations for your findings.</a:t>
            </a:r>
            <a:endParaRPr lang="en-GB" sz="20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tabLst>
                <a:tab pos="0" algn="l"/>
              </a:tabLst>
            </a:pPr>
            <a:r>
              <a:rPr lang="en-GB" sz="2000" b="0" strike="noStrike" spc="-1" dirty="0">
                <a:solidFill>
                  <a:srgbClr val="000000"/>
                </a:solidFill>
                <a:latin typeface="Calibri" panose="020F0502020204030204" pitchFamily="34" charset="0"/>
                <a:ea typeface="华文细黑"/>
                <a:cs typeface="Calibri" panose="020F0502020204030204" pitchFamily="34" charset="0"/>
              </a:rPr>
              <a:t>You would outline any problems encountered and try and present a balanced view.</a:t>
            </a:r>
            <a:endParaRPr lang="en-GB" sz="2000" b="0" strike="noStrike" spc="-1" dirty="0">
              <a:latin typeface="Calibri" panose="020F0502020204030204" pitchFamily="34" charset="0"/>
              <a:cs typeface="Calibri" panose="020F0502020204030204" pitchFamily="34" charset="0"/>
            </a:endParaRPr>
          </a:p>
          <a:p>
            <a:pPr>
              <a:lnSpc>
                <a:spcPct val="100000"/>
              </a:lnSpc>
              <a:spcBef>
                <a:spcPts val="641"/>
              </a:spcBef>
              <a:tabLst>
                <a:tab pos="0" algn="l"/>
              </a:tabLst>
            </a:pPr>
            <a:endParaRPr lang="en-GB" sz="2000" b="0" strike="noStrike" spc="-1" dirty="0">
              <a:latin typeface="Calibri" panose="020F0502020204030204" pitchFamily="34" charset="0"/>
              <a:cs typeface="Calibri" panose="020F0502020204030204" pitchFamily="34" charset="0"/>
            </a:endParaRPr>
          </a:p>
          <a:p>
            <a:pPr>
              <a:lnSpc>
                <a:spcPct val="100000"/>
              </a:lnSpc>
              <a:spcBef>
                <a:spcPts val="641"/>
              </a:spcBef>
              <a:tabLst>
                <a:tab pos="0" algn="l"/>
              </a:tabLst>
            </a:pPr>
            <a:r>
              <a:rPr lang="en-GB" sz="2000" b="1" strike="noStrike" spc="-1" dirty="0">
                <a:latin typeface="Calibri" panose="020F0502020204030204" pitchFamily="34" charset="0"/>
                <a:cs typeface="Calibri" panose="020F0502020204030204" pitchFamily="34" charset="0"/>
              </a:rPr>
              <a:t>In your two assignments for this module, you will simply analyse and evaluate two things: the skills and topics that are described in the sources, and then the sources themselves and the way that they explain those topics and skills.</a:t>
            </a:r>
          </a:p>
          <a:p>
            <a:pPr>
              <a:lnSpc>
                <a:spcPct val="100000"/>
              </a:lnSpc>
              <a:spcBef>
                <a:spcPts val="641"/>
              </a:spcBef>
              <a:tabLst>
                <a:tab pos="0" algn="l"/>
              </a:tabLst>
            </a:pPr>
            <a:endParaRPr lang="en-GB" sz="1800" b="0" strike="noStrike" spc="-1" dirty="0">
              <a:latin typeface="Arial"/>
            </a:endParaRPr>
          </a:p>
        </p:txBody>
      </p:sp>
      <p:sp>
        <p:nvSpPr>
          <p:cNvPr id="134"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40319122-5B72-464F-98C3-67A8CEA1C041}" type="datetime1">
              <a:rPr lang="en-GB" sz="1050" b="0" strike="noStrike" spc="-1">
                <a:solidFill>
                  <a:srgbClr val="8B8B8B"/>
                </a:solidFill>
                <a:latin typeface="Myriad Pro"/>
              </a:rPr>
              <a:t>24/10/2022</a:t>
            </a:fld>
            <a:endParaRPr lang="en-GB" sz="1050" b="0" strike="noStrike" spc="-1">
              <a:latin typeface="Aria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 name="CustomShape 1"/>
          <p:cNvSpPr/>
          <p:nvPr/>
        </p:nvSpPr>
        <p:spPr>
          <a:xfrm>
            <a:off x="456120" y="-2340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200" b="1" strike="noStrike" spc="-1" dirty="0">
                <a:solidFill>
                  <a:srgbClr val="000000"/>
                </a:solidFill>
                <a:latin typeface="Calibri" panose="020F0502020204030204" pitchFamily="34" charset="0"/>
                <a:cs typeface="Calibri" panose="020F0502020204030204" pitchFamily="34" charset="0"/>
              </a:rPr>
              <a:t>Conclusion (and sometimes recommendations)</a:t>
            </a:r>
            <a:endParaRPr lang="en-GB" sz="3200" b="0" strike="noStrike" spc="-1" dirty="0">
              <a:latin typeface="Calibri" panose="020F0502020204030204" pitchFamily="34" charset="0"/>
              <a:cs typeface="Calibri" panose="020F0502020204030204" pitchFamily="34" charset="0"/>
            </a:endParaRPr>
          </a:p>
        </p:txBody>
      </p:sp>
      <p:sp>
        <p:nvSpPr>
          <p:cNvPr id="136" name="CustomShape 2"/>
          <p:cNvSpPr/>
          <p:nvPr/>
        </p:nvSpPr>
        <p:spPr>
          <a:xfrm>
            <a:off x="456120" y="908640"/>
            <a:ext cx="8228880" cy="41263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080" indent="-342360">
              <a:lnSpc>
                <a:spcPct val="100000"/>
              </a:lnSpc>
              <a:buClr>
                <a:srgbClr val="000000"/>
              </a:buClr>
              <a:buFont typeface="Arial"/>
              <a:buChar char="•"/>
            </a:pPr>
            <a:r>
              <a:rPr lang="en-GB" sz="2800" b="0" strike="noStrike" spc="-1" dirty="0">
                <a:solidFill>
                  <a:srgbClr val="000000"/>
                </a:solidFill>
                <a:latin typeface="Calibri" panose="020F0502020204030204" pitchFamily="34" charset="0"/>
                <a:ea typeface="华文细黑"/>
                <a:cs typeface="Calibri" panose="020F0502020204030204" pitchFamily="34" charset="0"/>
              </a:rPr>
              <a:t>This should show the overall significance of what has been covered. </a:t>
            </a:r>
            <a:endParaRPr lang="en-GB" sz="28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pPr>
            <a:r>
              <a:rPr lang="en-GB" sz="2800" b="0" strike="noStrike" spc="-1" dirty="0">
                <a:solidFill>
                  <a:srgbClr val="000000"/>
                </a:solidFill>
                <a:latin typeface="Calibri" panose="020F0502020204030204" pitchFamily="34" charset="0"/>
                <a:ea typeface="华文细黑"/>
                <a:cs typeface="Calibri" panose="020F0502020204030204" pitchFamily="34" charset="0"/>
              </a:rPr>
              <a:t>You may want to remind the reader of the most important points that have been made in the report, or highlight what you consider to be the most central issues or findings. </a:t>
            </a:r>
            <a:endParaRPr lang="en-GB" sz="28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pPr>
            <a:r>
              <a:rPr lang="en-GB" sz="2800" b="0" strike="noStrike" spc="-1" dirty="0">
                <a:solidFill>
                  <a:srgbClr val="000000"/>
                </a:solidFill>
                <a:latin typeface="Calibri" panose="020F0502020204030204" pitchFamily="34" charset="0"/>
                <a:ea typeface="华文细黑"/>
                <a:cs typeface="Calibri" panose="020F0502020204030204" pitchFamily="34" charset="0"/>
              </a:rPr>
              <a:t>No new material should be introduced in the conclusion. </a:t>
            </a:r>
            <a:endParaRPr lang="en-GB" sz="2800" b="0" strike="noStrike" spc="-1" dirty="0">
              <a:latin typeface="Calibri" panose="020F0502020204030204" pitchFamily="34" charset="0"/>
              <a:cs typeface="Calibri" panose="020F0502020204030204" pitchFamily="34" charset="0"/>
            </a:endParaRPr>
          </a:p>
          <a:p>
            <a:pPr>
              <a:lnSpc>
                <a:spcPct val="100000"/>
              </a:lnSpc>
              <a:spcBef>
                <a:spcPts val="641"/>
              </a:spcBef>
            </a:pPr>
            <a:endParaRPr lang="en-GB" sz="2400" b="0" strike="noStrike" spc="-1" dirty="0">
              <a:latin typeface="Arial"/>
            </a:endParaRPr>
          </a:p>
        </p:txBody>
      </p:sp>
      <p:sp>
        <p:nvSpPr>
          <p:cNvPr id="137"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355AACF1-B1B4-43F7-BB7E-A9BD5423386E}" type="datetime1">
              <a:rPr lang="en-GB" sz="1050" b="0" strike="noStrike" spc="-1">
                <a:solidFill>
                  <a:srgbClr val="8B8B8B"/>
                </a:solidFill>
                <a:latin typeface="Myriad Pro"/>
              </a:rPr>
              <a:t>24/10/2022</a:t>
            </a:fld>
            <a:endParaRPr lang="en-GB" sz="1050" b="0" strike="noStrike" spc="-1">
              <a:latin typeface="Aria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 name="CustomShape 1"/>
          <p:cNvSpPr/>
          <p:nvPr/>
        </p:nvSpPr>
        <p:spPr>
          <a:xfrm>
            <a:off x="456120" y="-2340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200" b="1" strike="noStrike" spc="-1">
                <a:solidFill>
                  <a:srgbClr val="000000"/>
                </a:solidFill>
                <a:latin typeface="Myriad Pro"/>
              </a:rPr>
              <a:t>Reference list</a:t>
            </a:r>
            <a:endParaRPr lang="en-GB" sz="3200" b="0" strike="noStrike" spc="-1">
              <a:latin typeface="Arial"/>
            </a:endParaRPr>
          </a:p>
        </p:txBody>
      </p:sp>
      <p:sp>
        <p:nvSpPr>
          <p:cNvPr id="139" name="CustomShape 2"/>
          <p:cNvSpPr/>
          <p:nvPr/>
        </p:nvSpPr>
        <p:spPr>
          <a:xfrm>
            <a:off x="456120" y="908640"/>
            <a:ext cx="8228880" cy="41263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nSpc>
                <a:spcPct val="100000"/>
              </a:lnSpc>
              <a:tabLst>
                <a:tab pos="0" algn="l"/>
              </a:tabLst>
            </a:pPr>
            <a:r>
              <a:rPr lang="en-GB" sz="2000" b="0" strike="noStrike" spc="-1" dirty="0">
                <a:solidFill>
                  <a:srgbClr val="000000"/>
                </a:solidFill>
                <a:latin typeface="Calibri" panose="020F0502020204030204" pitchFamily="34" charset="0"/>
                <a:ea typeface="华文细黑"/>
                <a:cs typeface="Calibri" panose="020F0502020204030204" pitchFamily="34" charset="0"/>
              </a:rPr>
              <a:t>It is important that you give precise details of all the work by other authors which has been referred to within the report. Details should include the following. Optional elements are in </a:t>
            </a:r>
            <a:r>
              <a:rPr lang="en-GB" sz="2000" b="0" strike="noStrike" spc="-1" dirty="0">
                <a:solidFill>
                  <a:srgbClr val="FF0000"/>
                </a:solidFill>
                <a:latin typeface="Calibri" panose="020F0502020204030204" pitchFamily="34" charset="0"/>
                <a:ea typeface="华文细黑"/>
                <a:cs typeface="Calibri" panose="020F0502020204030204" pitchFamily="34" charset="0"/>
              </a:rPr>
              <a:t>red</a:t>
            </a:r>
            <a:r>
              <a:rPr lang="en-GB" sz="2000" b="0" strike="noStrike" spc="-1" dirty="0">
                <a:solidFill>
                  <a:srgbClr val="000000"/>
                </a:solidFill>
                <a:latin typeface="Calibri" panose="020F0502020204030204" pitchFamily="34" charset="0"/>
                <a:ea typeface="华文细黑"/>
                <a:cs typeface="Calibri" panose="020F0502020204030204" pitchFamily="34" charset="0"/>
              </a:rPr>
              <a:t>.</a:t>
            </a:r>
            <a:endParaRPr lang="en-GB" sz="2000" b="0" strike="noStrike" spc="-1" dirty="0">
              <a:latin typeface="Calibri" panose="020F0502020204030204" pitchFamily="34" charset="0"/>
              <a:cs typeface="Calibri" panose="020F0502020204030204" pitchFamily="34" charset="0"/>
            </a:endParaRPr>
          </a:p>
          <a:p>
            <a:pPr marL="342900" indent="-342900">
              <a:lnSpc>
                <a:spcPct val="100000"/>
              </a:lnSpc>
              <a:buFont typeface="Arial" panose="020B0604020202020204" pitchFamily="34" charset="0"/>
              <a:buChar char="•"/>
              <a:tabLst>
                <a:tab pos="0" algn="l"/>
              </a:tabLst>
            </a:pPr>
            <a:r>
              <a:rPr lang="en-GB" sz="2000" b="1" strike="noStrike" spc="-1" dirty="0">
                <a:solidFill>
                  <a:srgbClr val="000000"/>
                </a:solidFill>
                <a:latin typeface="Calibri" panose="020F0502020204030204" pitchFamily="34" charset="0"/>
                <a:ea typeface="华文细黑"/>
                <a:cs typeface="Calibri" panose="020F0502020204030204" pitchFamily="34" charset="0"/>
              </a:rPr>
              <a:t>author’s name and initials</a:t>
            </a:r>
            <a:endParaRPr lang="en-GB" sz="2000" b="0" strike="noStrike" spc="-1" dirty="0">
              <a:latin typeface="Calibri" panose="020F0502020204030204" pitchFamily="34" charset="0"/>
              <a:cs typeface="Calibri" panose="020F0502020204030204" pitchFamily="34" charset="0"/>
            </a:endParaRPr>
          </a:p>
          <a:p>
            <a:pPr marL="342900" indent="-342900">
              <a:lnSpc>
                <a:spcPct val="100000"/>
              </a:lnSpc>
              <a:buFont typeface="Arial" panose="020B0604020202020204" pitchFamily="34" charset="0"/>
              <a:buChar char="•"/>
              <a:tabLst>
                <a:tab pos="0" algn="l"/>
              </a:tabLst>
            </a:pPr>
            <a:r>
              <a:rPr lang="en-GB" sz="2000" b="1" strike="noStrike" spc="-1" dirty="0">
                <a:solidFill>
                  <a:srgbClr val="000000"/>
                </a:solidFill>
                <a:latin typeface="Calibri" panose="020F0502020204030204" pitchFamily="34" charset="0"/>
                <a:ea typeface="华文细黑"/>
                <a:cs typeface="Calibri" panose="020F0502020204030204" pitchFamily="34" charset="0"/>
              </a:rPr>
              <a:t>date of publication</a:t>
            </a:r>
          </a:p>
          <a:p>
            <a:pPr marL="342900" indent="-342900">
              <a:lnSpc>
                <a:spcPct val="100000"/>
              </a:lnSpc>
              <a:buFont typeface="Arial" panose="020B0604020202020204" pitchFamily="34" charset="0"/>
              <a:buChar char="•"/>
              <a:tabLst>
                <a:tab pos="0" algn="l"/>
              </a:tabLst>
            </a:pPr>
            <a:r>
              <a:rPr lang="en-GB" sz="2000" b="1" strike="noStrike" spc="-1" dirty="0">
                <a:solidFill>
                  <a:srgbClr val="FF0000"/>
                </a:solidFill>
                <a:latin typeface="Calibri" panose="020F0502020204030204" pitchFamily="34" charset="0"/>
                <a:cs typeface="Calibri" panose="020F0502020204030204" pitchFamily="34" charset="0"/>
              </a:rPr>
              <a:t>the title of the ‘chapter’ if this comes from a book with an editor and many authors</a:t>
            </a:r>
          </a:p>
          <a:p>
            <a:pPr marL="342900" indent="-342900">
              <a:lnSpc>
                <a:spcPct val="100000"/>
              </a:lnSpc>
              <a:buFont typeface="Arial" panose="020B0604020202020204" pitchFamily="34" charset="0"/>
              <a:buChar char="•"/>
              <a:tabLst>
                <a:tab pos="0" algn="l"/>
              </a:tabLst>
            </a:pPr>
            <a:r>
              <a:rPr lang="en-GB" sz="2000" b="1" strike="noStrike" spc="-1" dirty="0">
                <a:solidFill>
                  <a:srgbClr val="000000"/>
                </a:solidFill>
                <a:latin typeface="Calibri" panose="020F0502020204030204" pitchFamily="34" charset="0"/>
                <a:ea typeface="华文细黑"/>
                <a:cs typeface="Calibri" panose="020F0502020204030204" pitchFamily="34" charset="0"/>
              </a:rPr>
              <a:t>the title of the </a:t>
            </a:r>
            <a:r>
              <a:rPr lang="en-GB" sz="2000" b="1" i="1" strike="noStrike" spc="-1" dirty="0">
                <a:solidFill>
                  <a:srgbClr val="000000"/>
                </a:solidFill>
                <a:latin typeface="Calibri" panose="020F0502020204030204" pitchFamily="34" charset="0"/>
                <a:ea typeface="华文细黑"/>
                <a:cs typeface="Calibri" panose="020F0502020204030204" pitchFamily="34" charset="0"/>
              </a:rPr>
              <a:t>book </a:t>
            </a:r>
            <a:r>
              <a:rPr lang="en-GB" sz="2000" b="1" strike="noStrike" spc="-1" dirty="0">
                <a:solidFill>
                  <a:srgbClr val="FF0000"/>
                </a:solidFill>
                <a:latin typeface="Calibri" panose="020F0502020204030204" pitchFamily="34" charset="0"/>
                <a:ea typeface="华文细黑"/>
                <a:cs typeface="Calibri" panose="020F0502020204030204" pitchFamily="34" charset="0"/>
              </a:rPr>
              <a:t>(with </a:t>
            </a:r>
            <a:r>
              <a:rPr lang="en-GB" sz="2000" b="1" spc="-1" dirty="0">
                <a:solidFill>
                  <a:srgbClr val="FF0000"/>
                </a:solidFill>
                <a:latin typeface="Calibri" panose="020F0502020204030204" pitchFamily="34" charset="0"/>
                <a:ea typeface="华文细黑"/>
                <a:cs typeface="Calibri" panose="020F0502020204030204" pitchFamily="34" charset="0"/>
              </a:rPr>
              <a:t>the name of the editor if there is one)</a:t>
            </a:r>
            <a:r>
              <a:rPr lang="en-GB" sz="2000" b="1" spc="-1" dirty="0">
                <a:solidFill>
                  <a:srgbClr val="000000"/>
                </a:solidFill>
                <a:latin typeface="Calibri" panose="020F0502020204030204" pitchFamily="34" charset="0"/>
                <a:ea typeface="华文细黑"/>
                <a:cs typeface="Calibri" panose="020F0502020204030204" pitchFamily="34" charset="0"/>
              </a:rPr>
              <a:t> </a:t>
            </a:r>
            <a:r>
              <a:rPr lang="en-GB" sz="2000" b="1" strike="noStrike" spc="-1" dirty="0">
                <a:solidFill>
                  <a:srgbClr val="000000"/>
                </a:solidFill>
                <a:latin typeface="Calibri" panose="020F0502020204030204" pitchFamily="34" charset="0"/>
                <a:ea typeface="华文细黑"/>
                <a:cs typeface="Calibri" panose="020F0502020204030204" pitchFamily="34" charset="0"/>
              </a:rPr>
              <a:t>or the ‘article’</a:t>
            </a:r>
          </a:p>
          <a:p>
            <a:pPr marL="342900" indent="-342900">
              <a:lnSpc>
                <a:spcPct val="100000"/>
              </a:lnSpc>
              <a:buFont typeface="Arial" panose="020B0604020202020204" pitchFamily="34" charset="0"/>
              <a:buChar char="•"/>
              <a:tabLst>
                <a:tab pos="0" algn="l"/>
              </a:tabLst>
            </a:pPr>
            <a:r>
              <a:rPr lang="en-GB" sz="2000" b="1" strike="noStrike" spc="-1" dirty="0">
                <a:solidFill>
                  <a:srgbClr val="000000"/>
                </a:solidFill>
                <a:latin typeface="Calibri" panose="020F0502020204030204" pitchFamily="34" charset="0"/>
                <a:ea typeface="华文细黑"/>
                <a:cs typeface="Calibri" panose="020F0502020204030204" pitchFamily="34" charset="0"/>
              </a:rPr>
              <a:t>for articles, </a:t>
            </a:r>
            <a:r>
              <a:rPr lang="en-GB" sz="2000" b="1" i="1" strike="noStrike" spc="-1" dirty="0">
                <a:solidFill>
                  <a:srgbClr val="000000"/>
                </a:solidFill>
                <a:latin typeface="Calibri" panose="020F0502020204030204" pitchFamily="34" charset="0"/>
                <a:ea typeface="华文细黑"/>
                <a:cs typeface="Calibri" panose="020F0502020204030204" pitchFamily="34" charset="0"/>
              </a:rPr>
              <a:t>the name of the journal </a:t>
            </a:r>
            <a:r>
              <a:rPr lang="en-GB" sz="2000" b="1" strike="noStrike" spc="-1" dirty="0">
                <a:solidFill>
                  <a:srgbClr val="000000"/>
                </a:solidFill>
                <a:latin typeface="Calibri" panose="020F0502020204030204" pitchFamily="34" charset="0"/>
                <a:ea typeface="华文细黑"/>
                <a:cs typeface="Calibri" panose="020F0502020204030204" pitchFamily="34" charset="0"/>
              </a:rPr>
              <a:t>and the volume </a:t>
            </a:r>
            <a:r>
              <a:rPr lang="en-GB" sz="2000" b="1" strike="noStrike" spc="-1" dirty="0">
                <a:solidFill>
                  <a:srgbClr val="FF0000"/>
                </a:solidFill>
                <a:latin typeface="Calibri" panose="020F0502020204030204" pitchFamily="34" charset="0"/>
                <a:ea typeface="华文细黑"/>
                <a:cs typeface="Calibri" panose="020F0502020204030204" pitchFamily="34" charset="0"/>
              </a:rPr>
              <a:t>and issue </a:t>
            </a:r>
            <a:r>
              <a:rPr lang="en-GB" sz="2000" b="1" strike="noStrike" spc="-1" dirty="0">
                <a:solidFill>
                  <a:srgbClr val="000000"/>
                </a:solidFill>
                <a:latin typeface="Calibri" panose="020F0502020204030204" pitchFamily="34" charset="0"/>
                <a:ea typeface="华文细黑"/>
                <a:cs typeface="Calibri" panose="020F0502020204030204" pitchFamily="34" charset="0"/>
              </a:rPr>
              <a:t>number</a:t>
            </a:r>
            <a:endParaRPr lang="en-GB" sz="2000" b="0" strike="noStrike" spc="-1" dirty="0">
              <a:latin typeface="Calibri" panose="020F0502020204030204" pitchFamily="34" charset="0"/>
              <a:cs typeface="Calibri" panose="020F0502020204030204" pitchFamily="34" charset="0"/>
            </a:endParaRPr>
          </a:p>
          <a:p>
            <a:pPr marL="342900" indent="-342900">
              <a:lnSpc>
                <a:spcPct val="100000"/>
              </a:lnSpc>
              <a:buFont typeface="Arial" panose="020B0604020202020204" pitchFamily="34" charset="0"/>
              <a:buChar char="•"/>
              <a:tabLst>
                <a:tab pos="0" algn="l"/>
              </a:tabLst>
            </a:pPr>
            <a:r>
              <a:rPr lang="en-GB" sz="2000" b="1" strike="noStrike" spc="-1" dirty="0">
                <a:solidFill>
                  <a:srgbClr val="000000"/>
                </a:solidFill>
                <a:latin typeface="Calibri" panose="020F0502020204030204" pitchFamily="34" charset="0"/>
                <a:ea typeface="华文细黑"/>
                <a:cs typeface="Calibri" panose="020F0502020204030204" pitchFamily="34" charset="0"/>
              </a:rPr>
              <a:t>for books, the name of the publishing company</a:t>
            </a:r>
            <a:endParaRPr lang="en-GB" sz="2000" b="0" strike="noStrike" spc="-1" dirty="0">
              <a:latin typeface="Calibri" panose="020F0502020204030204" pitchFamily="34" charset="0"/>
              <a:cs typeface="Calibri" panose="020F0502020204030204" pitchFamily="34" charset="0"/>
            </a:endParaRPr>
          </a:p>
          <a:p>
            <a:pPr marL="342900" indent="-342900">
              <a:lnSpc>
                <a:spcPct val="100000"/>
              </a:lnSpc>
              <a:buFont typeface="Arial" panose="020B0604020202020204" pitchFamily="34" charset="0"/>
              <a:buChar char="•"/>
              <a:tabLst>
                <a:tab pos="0" algn="l"/>
              </a:tabLst>
            </a:pPr>
            <a:r>
              <a:rPr lang="en-GB" sz="2000" b="1" strike="noStrike" spc="-1" dirty="0">
                <a:solidFill>
                  <a:srgbClr val="000000"/>
                </a:solidFill>
                <a:latin typeface="Calibri" panose="020F0502020204030204" pitchFamily="34" charset="0"/>
                <a:ea typeface="华文细黑"/>
                <a:cs typeface="Calibri" panose="020F0502020204030204" pitchFamily="34" charset="0"/>
              </a:rPr>
              <a:t>for books, the place of publication</a:t>
            </a:r>
            <a:endParaRPr lang="en-GB" sz="2000" b="0" strike="noStrike" spc="-1" dirty="0">
              <a:latin typeface="Calibri" panose="020F0502020204030204" pitchFamily="34" charset="0"/>
              <a:cs typeface="Calibri" panose="020F0502020204030204" pitchFamily="34" charset="0"/>
            </a:endParaRPr>
          </a:p>
          <a:p>
            <a:pPr marL="342900" indent="-342900">
              <a:lnSpc>
                <a:spcPct val="100000"/>
              </a:lnSpc>
              <a:buFont typeface="Arial" panose="020B0604020202020204" pitchFamily="34" charset="0"/>
              <a:buChar char="•"/>
              <a:tabLst>
                <a:tab pos="0" algn="l"/>
              </a:tabLst>
            </a:pPr>
            <a:r>
              <a:rPr lang="en-GB" sz="2000" b="1" strike="noStrike" spc="-1" dirty="0">
                <a:solidFill>
                  <a:srgbClr val="000000"/>
                </a:solidFill>
                <a:latin typeface="Calibri" panose="020F0502020204030204" pitchFamily="34" charset="0"/>
                <a:ea typeface="华文细黑"/>
                <a:cs typeface="Calibri" panose="020F0502020204030204" pitchFamily="34" charset="0"/>
              </a:rPr>
              <a:t>page numbers</a:t>
            </a:r>
            <a:endParaRPr lang="en-GB" sz="2000" b="0" strike="noStrike" spc="-1" dirty="0">
              <a:latin typeface="Calibri" panose="020F0502020204030204" pitchFamily="34" charset="0"/>
              <a:cs typeface="Calibri" panose="020F0502020204030204" pitchFamily="34" charset="0"/>
            </a:endParaRPr>
          </a:p>
          <a:p>
            <a:pPr>
              <a:lnSpc>
                <a:spcPct val="100000"/>
              </a:lnSpc>
              <a:tabLst>
                <a:tab pos="0" algn="l"/>
              </a:tabLst>
            </a:pPr>
            <a:r>
              <a:rPr lang="en-GB" sz="2000" b="0" strike="noStrike" spc="-1" dirty="0">
                <a:solidFill>
                  <a:srgbClr val="000000"/>
                </a:solidFill>
                <a:latin typeface="Calibri" panose="020F0502020204030204" pitchFamily="34" charset="0"/>
                <a:ea typeface="华文细黑"/>
                <a:cs typeface="Calibri" panose="020F0502020204030204" pitchFamily="34" charset="0"/>
              </a:rPr>
              <a:t>References should be listed in alphabetical order of the authors' names</a:t>
            </a:r>
            <a:endParaRPr lang="en-GB" sz="2000" b="0" strike="noStrike" spc="-1" dirty="0">
              <a:latin typeface="Calibri" panose="020F0502020204030204" pitchFamily="34" charset="0"/>
              <a:cs typeface="Calibri" panose="020F0502020204030204" pitchFamily="34" charset="0"/>
            </a:endParaRPr>
          </a:p>
        </p:txBody>
      </p:sp>
      <p:sp>
        <p:nvSpPr>
          <p:cNvPr id="140"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15A5C88D-0ABB-491C-BFDD-39B498589A62}" type="datetime1">
              <a:rPr lang="en-GB" sz="1050" b="0" strike="noStrike" spc="-1">
                <a:solidFill>
                  <a:srgbClr val="8B8B8B"/>
                </a:solidFill>
                <a:latin typeface="Myriad Pro"/>
              </a:rPr>
              <a:t>24/10/2022</a:t>
            </a:fld>
            <a:endParaRPr lang="en-GB" sz="1050" b="0" strike="noStrike" spc="-1">
              <a:latin typeface="Aria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 name="CustomShape 1"/>
          <p:cNvSpPr/>
          <p:nvPr/>
        </p:nvSpPr>
        <p:spPr>
          <a:xfrm>
            <a:off x="456120" y="-2340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200" b="1" strike="noStrike" spc="-1" dirty="0">
                <a:solidFill>
                  <a:srgbClr val="000000"/>
                </a:solidFill>
                <a:latin typeface="Calibri" panose="020F0502020204030204" pitchFamily="34" charset="0"/>
                <a:cs typeface="Calibri" panose="020F0502020204030204" pitchFamily="34" charset="0"/>
              </a:rPr>
              <a:t>Final advice for future terms: Appendices</a:t>
            </a:r>
            <a:endParaRPr lang="en-GB" sz="3200" b="0" strike="noStrike" spc="-1" dirty="0">
              <a:latin typeface="Calibri" panose="020F0502020204030204" pitchFamily="34" charset="0"/>
              <a:cs typeface="Calibri" panose="020F0502020204030204" pitchFamily="34" charset="0"/>
            </a:endParaRPr>
          </a:p>
        </p:txBody>
      </p:sp>
      <p:sp>
        <p:nvSpPr>
          <p:cNvPr id="142" name="CustomShape 2"/>
          <p:cNvSpPr/>
          <p:nvPr/>
        </p:nvSpPr>
        <p:spPr>
          <a:xfrm>
            <a:off x="456120" y="908640"/>
            <a:ext cx="8228880" cy="41263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nSpc>
                <a:spcPct val="100000"/>
              </a:lnSpc>
              <a:tabLst>
                <a:tab pos="0" algn="l"/>
              </a:tabLst>
            </a:pPr>
            <a:r>
              <a:rPr lang="en-GB" sz="2400" b="0" strike="noStrike" spc="-1" dirty="0">
                <a:solidFill>
                  <a:srgbClr val="000000"/>
                </a:solidFill>
                <a:latin typeface="Calibri" panose="020F0502020204030204" pitchFamily="34" charset="0"/>
                <a:ea typeface="华文细黑"/>
                <a:cs typeface="Calibri" panose="020F0502020204030204" pitchFamily="34" charset="0"/>
              </a:rPr>
              <a:t>An appendix contains additional information, which is related to the report but not essential to the main findings. </a:t>
            </a:r>
            <a:endParaRPr lang="en-GB" sz="2400" b="0" strike="noStrike" spc="-1" dirty="0">
              <a:latin typeface="Calibri" panose="020F0502020204030204" pitchFamily="34" charset="0"/>
              <a:cs typeface="Calibri" panose="020F0502020204030204" pitchFamily="34" charset="0"/>
            </a:endParaRPr>
          </a:p>
          <a:p>
            <a:pPr>
              <a:lnSpc>
                <a:spcPct val="100000"/>
              </a:lnSpc>
              <a:tabLst>
                <a:tab pos="0" algn="l"/>
              </a:tabLst>
            </a:pPr>
            <a:endParaRPr lang="en-GB" sz="2400" b="0" strike="noStrike" spc="-1" dirty="0">
              <a:latin typeface="Calibri" panose="020F0502020204030204" pitchFamily="34" charset="0"/>
              <a:cs typeface="Calibri" panose="020F0502020204030204" pitchFamily="34" charset="0"/>
            </a:endParaRPr>
          </a:p>
          <a:p>
            <a:pPr>
              <a:lnSpc>
                <a:spcPct val="100000"/>
              </a:lnSpc>
              <a:tabLst>
                <a:tab pos="0" algn="l"/>
              </a:tabLst>
            </a:pPr>
            <a:r>
              <a:rPr lang="en-GB" sz="2400" b="0" strike="noStrike" spc="-1" dirty="0">
                <a:solidFill>
                  <a:srgbClr val="000000"/>
                </a:solidFill>
                <a:latin typeface="Calibri" panose="020F0502020204030204" pitchFamily="34" charset="0"/>
                <a:ea typeface="华文细黑"/>
                <a:cs typeface="Calibri" panose="020F0502020204030204" pitchFamily="34" charset="0"/>
              </a:rPr>
              <a:t>This can be consulted if the reader wishes, but the report should not depend on this. </a:t>
            </a:r>
            <a:endParaRPr lang="en-GB" sz="2400" b="0" strike="noStrike" spc="-1" dirty="0">
              <a:latin typeface="Calibri" panose="020F0502020204030204" pitchFamily="34" charset="0"/>
              <a:cs typeface="Calibri" panose="020F0502020204030204" pitchFamily="34" charset="0"/>
            </a:endParaRPr>
          </a:p>
          <a:p>
            <a:pPr>
              <a:lnSpc>
                <a:spcPct val="100000"/>
              </a:lnSpc>
              <a:tabLst>
                <a:tab pos="0" algn="l"/>
              </a:tabLst>
            </a:pPr>
            <a:endParaRPr lang="en-GB" sz="2400" b="0" strike="noStrike" spc="-1" dirty="0">
              <a:latin typeface="Calibri" panose="020F0502020204030204" pitchFamily="34" charset="0"/>
              <a:cs typeface="Calibri" panose="020F0502020204030204" pitchFamily="34" charset="0"/>
            </a:endParaRPr>
          </a:p>
          <a:p>
            <a:pPr>
              <a:lnSpc>
                <a:spcPct val="100000"/>
              </a:lnSpc>
              <a:tabLst>
                <a:tab pos="0" algn="l"/>
              </a:tabLst>
            </a:pPr>
            <a:r>
              <a:rPr lang="en-GB" sz="2400" b="0" strike="noStrike" spc="-1" dirty="0">
                <a:solidFill>
                  <a:srgbClr val="000000"/>
                </a:solidFill>
                <a:latin typeface="Calibri" panose="020F0502020204030204" pitchFamily="34" charset="0"/>
                <a:ea typeface="华文细黑"/>
                <a:cs typeface="Calibri" panose="020F0502020204030204" pitchFamily="34" charset="0"/>
              </a:rPr>
              <a:t>You could include:</a:t>
            </a:r>
            <a:endParaRPr lang="en-GB" sz="24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tabLst>
                <a:tab pos="0" algn="l"/>
              </a:tabLst>
            </a:pPr>
            <a:r>
              <a:rPr lang="en-GB" sz="2400" b="0" strike="noStrike" spc="-1" dirty="0">
                <a:solidFill>
                  <a:srgbClr val="000000"/>
                </a:solidFill>
                <a:latin typeface="Calibri" panose="020F0502020204030204" pitchFamily="34" charset="0"/>
                <a:ea typeface="华文细黑"/>
                <a:cs typeface="Calibri" panose="020F0502020204030204" pitchFamily="34" charset="0"/>
              </a:rPr>
              <a:t>details of interview questions</a:t>
            </a:r>
            <a:endParaRPr lang="en-GB" sz="24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tabLst>
                <a:tab pos="0" algn="l"/>
              </a:tabLst>
            </a:pPr>
            <a:r>
              <a:rPr lang="en-GB" sz="2400" b="0" strike="noStrike" spc="-1" dirty="0">
                <a:solidFill>
                  <a:srgbClr val="000000"/>
                </a:solidFill>
                <a:latin typeface="Calibri" panose="020F0502020204030204" pitchFamily="34" charset="0"/>
                <a:ea typeface="华文细黑"/>
                <a:cs typeface="Calibri" panose="020F0502020204030204" pitchFamily="34" charset="0"/>
              </a:rPr>
              <a:t>statistical data</a:t>
            </a:r>
            <a:endParaRPr lang="en-GB" sz="24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tabLst>
                <a:tab pos="0" algn="l"/>
              </a:tabLst>
            </a:pPr>
            <a:r>
              <a:rPr lang="en-GB" sz="2400" b="0" strike="noStrike" spc="-1" dirty="0">
                <a:solidFill>
                  <a:srgbClr val="000000"/>
                </a:solidFill>
                <a:latin typeface="Calibri" panose="020F0502020204030204" pitchFamily="34" charset="0"/>
                <a:ea typeface="华文细黑"/>
                <a:cs typeface="Calibri" panose="020F0502020204030204" pitchFamily="34" charset="0"/>
              </a:rPr>
              <a:t>a glossary of terms</a:t>
            </a:r>
            <a:endParaRPr lang="en-GB" sz="24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tabLst>
                <a:tab pos="0" algn="l"/>
              </a:tabLst>
            </a:pPr>
            <a:r>
              <a:rPr lang="en-GB" sz="2400" b="0" strike="noStrike" spc="-1" dirty="0">
                <a:solidFill>
                  <a:srgbClr val="000000"/>
                </a:solidFill>
                <a:latin typeface="Calibri" panose="020F0502020204030204" pitchFamily="34" charset="0"/>
                <a:ea typeface="华文细黑"/>
                <a:cs typeface="Calibri" panose="020F0502020204030204" pitchFamily="34" charset="0"/>
              </a:rPr>
              <a:t>other information which may be useful for the reader.</a:t>
            </a:r>
            <a:endParaRPr lang="en-GB" sz="2400" b="0" strike="noStrike" spc="-1" dirty="0">
              <a:latin typeface="Calibri" panose="020F0502020204030204" pitchFamily="34" charset="0"/>
              <a:cs typeface="Calibri" panose="020F0502020204030204" pitchFamily="34" charset="0"/>
            </a:endParaRPr>
          </a:p>
        </p:txBody>
      </p:sp>
      <p:sp>
        <p:nvSpPr>
          <p:cNvPr id="143"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4AB321A4-71EF-4423-AF81-82B61C32D7FE}" type="datetime1">
              <a:rPr lang="en-GB" sz="1050" b="0" strike="noStrike" spc="-1">
                <a:solidFill>
                  <a:srgbClr val="8B8B8B"/>
                </a:solidFill>
                <a:latin typeface="Myriad Pro"/>
              </a:rPr>
              <a:t>24/10/2022</a:t>
            </a:fld>
            <a:endParaRPr lang="en-GB" sz="1050" b="0" strike="noStrike" spc="-1">
              <a:latin typeface="Aria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 name="CustomShape 1"/>
          <p:cNvSpPr/>
          <p:nvPr/>
        </p:nvSpPr>
        <p:spPr>
          <a:xfrm>
            <a:off x="456120" y="-2340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4000" b="1" strike="noStrike" spc="-1" dirty="0">
                <a:solidFill>
                  <a:srgbClr val="000000"/>
                </a:solidFill>
                <a:latin typeface="Calibri" panose="020F0502020204030204" pitchFamily="34" charset="0"/>
                <a:cs typeface="Calibri" panose="020F0502020204030204" pitchFamily="34" charset="0"/>
              </a:rPr>
              <a:t>Reference list</a:t>
            </a:r>
            <a:endParaRPr lang="en-GB" sz="4000" b="0" strike="noStrike" spc="-1" dirty="0">
              <a:latin typeface="Calibri" panose="020F0502020204030204" pitchFamily="34" charset="0"/>
              <a:cs typeface="Calibri" panose="020F0502020204030204" pitchFamily="34" charset="0"/>
            </a:endParaRPr>
          </a:p>
        </p:txBody>
      </p:sp>
      <p:sp>
        <p:nvSpPr>
          <p:cNvPr id="155" name="CustomShape 2"/>
          <p:cNvSpPr/>
          <p:nvPr/>
        </p:nvSpPr>
        <p:spPr>
          <a:xfrm>
            <a:off x="456120" y="908640"/>
            <a:ext cx="8228880" cy="41263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080" indent="-342360">
              <a:lnSpc>
                <a:spcPct val="100000"/>
              </a:lnSpc>
              <a:buClr>
                <a:srgbClr val="000000"/>
              </a:buClr>
              <a:buFont typeface="Arial"/>
              <a:buChar char="•"/>
            </a:pPr>
            <a:r>
              <a:rPr lang="en-GB" sz="2000" b="0" strike="noStrike" spc="-1" dirty="0" err="1">
                <a:solidFill>
                  <a:srgbClr val="000000"/>
                </a:solidFill>
                <a:latin typeface="Calibri" panose="020F0502020204030204" pitchFamily="34" charset="0"/>
                <a:ea typeface="华文细黑"/>
                <a:cs typeface="Calibri" panose="020F0502020204030204" pitchFamily="34" charset="0"/>
              </a:rPr>
              <a:t>Gravett</a:t>
            </a:r>
            <a:r>
              <a:rPr lang="en-GB" sz="2000" b="0" strike="noStrike" spc="-1" dirty="0">
                <a:solidFill>
                  <a:srgbClr val="000000"/>
                </a:solidFill>
                <a:latin typeface="Calibri" panose="020F0502020204030204" pitchFamily="34" charset="0"/>
                <a:ea typeface="华文细黑"/>
                <a:cs typeface="Calibri" panose="020F0502020204030204" pitchFamily="34" charset="0"/>
              </a:rPr>
              <a:t>, S. (1998) </a:t>
            </a:r>
            <a:r>
              <a:rPr lang="en-GB" sz="2000" b="0" i="1" strike="noStrike" spc="-1" dirty="0">
                <a:solidFill>
                  <a:srgbClr val="000000"/>
                </a:solidFill>
                <a:latin typeface="Calibri" panose="020F0502020204030204" pitchFamily="34" charset="0"/>
                <a:ea typeface="华文细黑"/>
                <a:cs typeface="Calibri" panose="020F0502020204030204" pitchFamily="34" charset="0"/>
              </a:rPr>
              <a:t>The Right Way to Write Reports</a:t>
            </a:r>
            <a:r>
              <a:rPr lang="en-GB" sz="2000" b="0" strike="noStrike" spc="-1" dirty="0">
                <a:solidFill>
                  <a:srgbClr val="000000"/>
                </a:solidFill>
                <a:latin typeface="Calibri" panose="020F0502020204030204" pitchFamily="34" charset="0"/>
                <a:ea typeface="华文细黑"/>
                <a:cs typeface="Calibri" panose="020F0502020204030204" pitchFamily="34" charset="0"/>
              </a:rPr>
              <a:t>. Kingswood: Right Way</a:t>
            </a:r>
            <a:endParaRPr lang="en-GB" sz="20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pPr>
            <a:r>
              <a:rPr lang="en-GB" sz="2000" b="0" strike="noStrike" spc="-1" dirty="0">
                <a:solidFill>
                  <a:srgbClr val="000000"/>
                </a:solidFill>
                <a:latin typeface="Calibri" panose="020F0502020204030204" pitchFamily="34" charset="0"/>
                <a:ea typeface="华文细黑"/>
                <a:cs typeface="Calibri" panose="020F0502020204030204" pitchFamily="34" charset="0"/>
              </a:rPr>
              <a:t>Heritage, K. (1997) </a:t>
            </a:r>
            <a:r>
              <a:rPr lang="en-GB" sz="2000" b="0" i="1" strike="noStrike" spc="-1" dirty="0">
                <a:solidFill>
                  <a:srgbClr val="000000"/>
                </a:solidFill>
                <a:latin typeface="Calibri" panose="020F0502020204030204" pitchFamily="34" charset="0"/>
                <a:ea typeface="华文细黑"/>
                <a:cs typeface="Calibri" panose="020F0502020204030204" pitchFamily="34" charset="0"/>
              </a:rPr>
              <a:t>Report Writing in a Week</a:t>
            </a:r>
            <a:r>
              <a:rPr lang="en-GB" sz="2000" b="0" strike="noStrike" spc="-1" dirty="0">
                <a:solidFill>
                  <a:srgbClr val="000000"/>
                </a:solidFill>
                <a:latin typeface="Calibri" panose="020F0502020204030204" pitchFamily="34" charset="0"/>
                <a:ea typeface="华文细黑"/>
                <a:cs typeface="Calibri" panose="020F0502020204030204" pitchFamily="34" charset="0"/>
              </a:rPr>
              <a:t>. London: Hodder &amp; Stoughton</a:t>
            </a:r>
            <a:endParaRPr lang="en-GB" sz="20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pPr>
            <a:r>
              <a:rPr lang="en-GB" sz="2000" b="0" strike="noStrike" spc="-1" dirty="0">
                <a:solidFill>
                  <a:srgbClr val="000000"/>
                </a:solidFill>
                <a:latin typeface="Calibri" panose="020F0502020204030204" pitchFamily="34" charset="0"/>
                <a:ea typeface="华文细黑"/>
                <a:cs typeface="Calibri" panose="020F0502020204030204" pitchFamily="34" charset="0"/>
              </a:rPr>
              <a:t>Higher Education Academy </a:t>
            </a:r>
            <a:r>
              <a:rPr lang="en-GB" sz="2000" spc="-1" dirty="0">
                <a:solidFill>
                  <a:srgbClr val="000000"/>
                </a:solidFill>
                <a:latin typeface="Calibri" panose="020F0502020204030204" pitchFamily="34" charset="0"/>
                <a:ea typeface="华文细黑"/>
                <a:cs typeface="Calibri" panose="020F0502020204030204" pitchFamily="34" charset="0"/>
              </a:rPr>
              <a:t>(</a:t>
            </a:r>
            <a:r>
              <a:rPr lang="en-GB" sz="2000" b="0" strike="noStrike" spc="-1" dirty="0">
                <a:solidFill>
                  <a:srgbClr val="000000"/>
                </a:solidFill>
                <a:latin typeface="Calibri" panose="020F0502020204030204" pitchFamily="34" charset="0"/>
                <a:ea typeface="华文细黑"/>
                <a:cs typeface="Calibri" panose="020F0502020204030204" pitchFamily="34" charset="0"/>
              </a:rPr>
              <a:t>n.d.) </a:t>
            </a:r>
            <a:r>
              <a:rPr lang="en-GB" sz="2000" b="0" i="1" strike="noStrike" spc="-1" dirty="0">
                <a:solidFill>
                  <a:srgbClr val="000000"/>
                </a:solidFill>
                <a:latin typeface="Calibri" panose="020F0502020204030204" pitchFamily="34" charset="0"/>
                <a:ea typeface="华文细黑"/>
                <a:cs typeface="Calibri" panose="020F0502020204030204" pitchFamily="34" charset="0"/>
              </a:rPr>
              <a:t>Writing Reports</a:t>
            </a:r>
            <a:r>
              <a:rPr lang="en-GB" sz="2000" b="0" strike="noStrike" spc="-1" dirty="0">
                <a:solidFill>
                  <a:srgbClr val="000000"/>
                </a:solidFill>
                <a:latin typeface="Calibri" panose="020F0502020204030204" pitchFamily="34" charset="0"/>
                <a:ea typeface="华文细黑"/>
                <a:cs typeface="Calibri" panose="020F0502020204030204" pitchFamily="34" charset="0"/>
              </a:rPr>
              <a:t>. Available at: </a:t>
            </a:r>
            <a:r>
              <a:rPr lang="en-GB" sz="2000" b="0" u="sng" strike="noStrike" spc="-1" dirty="0">
                <a:solidFill>
                  <a:srgbClr val="0000FF"/>
                </a:solidFill>
                <a:uFillTx/>
                <a:latin typeface="Calibri" panose="020F0502020204030204" pitchFamily="34" charset="0"/>
                <a:ea typeface="华文细黑"/>
                <a:cs typeface="Calibri" panose="020F0502020204030204" pitchFamily="34" charset="0"/>
                <a:hlinkClick r:id="rId2"/>
              </a:rPr>
              <a:t>http://www.heacademy.ac.uk/assets/hlst/documents/heinfe_exchange/blended_learning_pdp_materials/5_reportwriting.pdf</a:t>
            </a:r>
            <a:r>
              <a:rPr lang="en-GB" sz="2000" b="0" strike="noStrike" spc="-1" dirty="0">
                <a:solidFill>
                  <a:srgbClr val="000000"/>
                </a:solidFill>
                <a:latin typeface="Calibri" panose="020F0502020204030204" pitchFamily="34" charset="0"/>
                <a:ea typeface="华文细黑"/>
                <a:cs typeface="Calibri" panose="020F0502020204030204" pitchFamily="34" charset="0"/>
              </a:rPr>
              <a:t> (accessed 13 January 2015)</a:t>
            </a:r>
            <a:endParaRPr lang="en-GB" sz="20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pPr>
            <a:r>
              <a:rPr lang="en-GB" sz="2000" b="0" strike="noStrike" spc="-1" dirty="0">
                <a:solidFill>
                  <a:srgbClr val="000000"/>
                </a:solidFill>
                <a:latin typeface="Calibri" panose="020F0502020204030204" pitchFamily="34" charset="0"/>
                <a:ea typeface="华文细黑"/>
                <a:cs typeface="Calibri" panose="020F0502020204030204" pitchFamily="34" charset="0"/>
              </a:rPr>
              <a:t>Robinson, Z., and </a:t>
            </a:r>
            <a:r>
              <a:rPr lang="en-GB" sz="2000" b="0" strike="noStrike" spc="-1" dirty="0" err="1">
                <a:solidFill>
                  <a:srgbClr val="000000"/>
                </a:solidFill>
                <a:latin typeface="Calibri" panose="020F0502020204030204" pitchFamily="34" charset="0"/>
                <a:ea typeface="华文细黑"/>
                <a:cs typeface="Calibri" panose="020F0502020204030204" pitchFamily="34" charset="0"/>
              </a:rPr>
              <a:t>Pedley</a:t>
            </a:r>
            <a:r>
              <a:rPr lang="en-GB" sz="2000" b="0" strike="noStrike" spc="-1" dirty="0">
                <a:solidFill>
                  <a:srgbClr val="000000"/>
                </a:solidFill>
                <a:latin typeface="Calibri" panose="020F0502020204030204" pitchFamily="34" charset="0"/>
                <a:ea typeface="华文细黑"/>
                <a:cs typeface="Calibri" panose="020F0502020204030204" pitchFamily="34" charset="0"/>
              </a:rPr>
              <a:t>-Smith, S. (2010) </a:t>
            </a:r>
            <a:r>
              <a:rPr lang="en-GB" sz="2000" b="0" i="1" strike="noStrike" spc="-1" dirty="0">
                <a:solidFill>
                  <a:srgbClr val="000000"/>
                </a:solidFill>
                <a:latin typeface="Calibri" panose="020F0502020204030204" pitchFamily="34" charset="0"/>
                <a:ea typeface="华文细黑"/>
                <a:cs typeface="Calibri" panose="020F0502020204030204" pitchFamily="34" charset="0"/>
              </a:rPr>
              <a:t>A Student’s Guide to Writing Business Reports</a:t>
            </a:r>
            <a:r>
              <a:rPr lang="en-GB" sz="2000" b="0" strike="noStrike" spc="-1" dirty="0">
                <a:solidFill>
                  <a:srgbClr val="000000"/>
                </a:solidFill>
                <a:latin typeface="Calibri" panose="020F0502020204030204" pitchFamily="34" charset="0"/>
                <a:ea typeface="华文细黑"/>
                <a:cs typeface="Calibri" panose="020F0502020204030204" pitchFamily="34" charset="0"/>
              </a:rPr>
              <a:t>. Wokingham: Kaplan</a:t>
            </a:r>
            <a:endParaRPr lang="en-GB" sz="20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pPr>
            <a:r>
              <a:rPr lang="en-GB" sz="2000" b="0" strike="noStrike" spc="-1" dirty="0">
                <a:solidFill>
                  <a:srgbClr val="000000"/>
                </a:solidFill>
                <a:latin typeface="Calibri" panose="020F0502020204030204" pitchFamily="34" charset="0"/>
                <a:ea typeface="华文细黑"/>
                <a:cs typeface="Calibri" panose="020F0502020204030204" pitchFamily="34" charset="0"/>
              </a:rPr>
              <a:t>University of Leicester (n.d.) </a:t>
            </a:r>
            <a:r>
              <a:rPr lang="en-GB" sz="2000" b="0" i="1" strike="noStrike" spc="-1" dirty="0">
                <a:solidFill>
                  <a:srgbClr val="000000"/>
                </a:solidFill>
                <a:latin typeface="Calibri" panose="020F0502020204030204" pitchFamily="34" charset="0"/>
                <a:ea typeface="华文细黑"/>
                <a:cs typeface="Calibri" panose="020F0502020204030204" pitchFamily="34" charset="0"/>
              </a:rPr>
              <a:t>Writing Reports</a:t>
            </a:r>
            <a:r>
              <a:rPr lang="en-GB" sz="2000" b="0" strike="noStrike" spc="-1" dirty="0">
                <a:solidFill>
                  <a:srgbClr val="000000"/>
                </a:solidFill>
                <a:latin typeface="Calibri" panose="020F0502020204030204" pitchFamily="34" charset="0"/>
                <a:ea typeface="华文细黑"/>
                <a:cs typeface="Calibri" panose="020F0502020204030204" pitchFamily="34" charset="0"/>
              </a:rPr>
              <a:t>. Available at: </a:t>
            </a:r>
            <a:r>
              <a:rPr lang="en-GB" sz="2000" b="0" u="sng" strike="noStrike" spc="-1" dirty="0">
                <a:solidFill>
                  <a:srgbClr val="0000FF"/>
                </a:solidFill>
                <a:uFillTx/>
                <a:latin typeface="Calibri" panose="020F0502020204030204" pitchFamily="34" charset="0"/>
                <a:ea typeface="华文细黑"/>
                <a:cs typeface="Calibri" panose="020F0502020204030204" pitchFamily="34" charset="0"/>
                <a:hlinkClick r:id="rId3"/>
              </a:rPr>
              <a:t>http://www2.le.ac.uk/offices/ld/resources/writing/writing-resources/reports</a:t>
            </a:r>
            <a:endParaRPr lang="en-GB" sz="2000" b="0" strike="noStrike" spc="-1" dirty="0">
              <a:latin typeface="Calibri" panose="020F0502020204030204" pitchFamily="34" charset="0"/>
              <a:cs typeface="Calibri" panose="020F0502020204030204" pitchFamily="34" charset="0"/>
            </a:endParaRPr>
          </a:p>
        </p:txBody>
      </p:sp>
      <p:sp>
        <p:nvSpPr>
          <p:cNvPr id="156"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FCA0C1A4-57C2-45CF-AD6C-49E7593133DA}" type="datetime1">
              <a:rPr lang="en-GB" sz="1050" b="0" strike="noStrike" spc="-1">
                <a:solidFill>
                  <a:srgbClr val="8B8B8B"/>
                </a:solidFill>
                <a:latin typeface="Myriad Pro"/>
              </a:rPr>
              <a:t>24/10/2022</a:t>
            </a:fld>
            <a:endParaRPr lang="en-GB" sz="1050" b="0" strike="noStrike" spc="-1">
              <a:latin typeface="Aria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5618</TotalTime>
  <Words>2179</Words>
  <Application>Microsoft Office PowerPoint</Application>
  <PresentationFormat>On-screen Show (4:3)</PresentationFormat>
  <Paragraphs>207</Paragraphs>
  <Slides>28</Slides>
  <Notes>0</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28</vt:i4>
      </vt:variant>
    </vt:vector>
  </HeadingPairs>
  <TitlesOfParts>
    <vt:vector size="37" baseType="lpstr">
      <vt:lpstr>Arial</vt:lpstr>
      <vt:lpstr>Calibri</vt:lpstr>
      <vt:lpstr>Myriad Pro</vt:lpstr>
      <vt:lpstr>Symbol</vt:lpstr>
      <vt:lpstr>Times New Roman</vt:lpstr>
      <vt:lpstr>Wingdings</vt:lpstr>
      <vt:lpstr>Office Theme</vt:lpstr>
      <vt:lpstr>1_Office Theme</vt:lpstr>
      <vt:lpstr>2_20140311PresentationUWTSDTemplate</vt:lpstr>
      <vt:lpstr>PowerPoint Presentation</vt:lpstr>
      <vt:lpstr>PowerPoint Presentation</vt:lpstr>
      <vt:lpstr>PowerPoint Presentation</vt:lpstr>
      <vt:lpstr>PowerPoint Presentation</vt:lpstr>
      <vt:lpstr>Are there differences between essay conventions and report conventions?</vt:lpstr>
      <vt:lpstr>PowerPoint Presentation</vt:lpstr>
      <vt:lpstr>PowerPoint Presentation</vt:lpstr>
      <vt:lpstr>PowerPoint Presentation</vt:lpstr>
      <vt:lpstr>Report Writing </vt:lpstr>
      <vt:lpstr>Read about the topic and make notes</vt:lpstr>
      <vt:lpstr>Planning the report</vt:lpstr>
      <vt:lpstr>PowerPoint Presentation</vt:lpstr>
      <vt:lpstr>PowerPoint Presentation</vt:lpstr>
      <vt:lpstr>Structuring your report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subject/>
  <dc:creator>Bob Wilson</dc:creator>
  <dc:description/>
  <cp:lastModifiedBy>lizeta demetriou</cp:lastModifiedBy>
  <cp:revision>373</cp:revision>
  <cp:lastPrinted>2022-04-08T10:17:38Z</cp:lastPrinted>
  <dcterms:created xsi:type="dcterms:W3CDTF">2012-10-20T16:04:33Z</dcterms:created>
  <dcterms:modified xsi:type="dcterms:W3CDTF">2022-10-24T04:36:03Z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sentationFormat">
    <vt:lpwstr>On-screen Show (4:3)</vt:lpwstr>
  </property>
  <property fmtid="{D5CDD505-2E9C-101B-9397-08002B2CF9AE}" pid="3" name="Slides">
    <vt:i4>26</vt:i4>
  </property>
</Properties>
</file>