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6"/>
  </p:notesMasterIdLst>
  <p:sldIdLst>
    <p:sldId id="256" r:id="rId7"/>
    <p:sldId id="258" r:id="rId8"/>
    <p:sldId id="259" r:id="rId9"/>
    <p:sldId id="260" r:id="rId10"/>
    <p:sldId id="261" r:id="rId11"/>
    <p:sldId id="262" r:id="rId12"/>
    <p:sldId id="263" r:id="rId13"/>
    <p:sldId id="264" r:id="rId14"/>
    <p:sldId id="265" r:id="rId15"/>
    <p:sldId id="266" r:id="rId16"/>
    <p:sldId id="267" r:id="rId17"/>
    <p:sldId id="289" r:id="rId18"/>
    <p:sldId id="268" r:id="rId19"/>
    <p:sldId id="269" r:id="rId20"/>
    <p:sldId id="270" r:id="rId21"/>
    <p:sldId id="271"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2348" autoAdjust="0"/>
  </p:normalViewPr>
  <p:slideViewPr>
    <p:cSldViewPr snapToGrid="0" snapToObjects="1">
      <p:cViewPr varScale="1">
        <p:scale>
          <a:sx n="91" d="100"/>
          <a:sy n="91" d="100"/>
        </p:scale>
        <p:origin x="19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C080D3C5-EE95-40AD-82AD-FAA9BA6FCBC0}"/>
    <pc:docChg chg="undo custSel addSld delSld modSld sldOrd">
      <pc:chgData name="Mark Huntly" userId="2f894ec6-1403-4f17-b28b-5f1f7519461e" providerId="ADAL" clId="{C080D3C5-EE95-40AD-82AD-FAA9BA6FCBC0}" dt="2025-10-11T16:37:04.947" v="2681"/>
      <pc:docMkLst>
        <pc:docMk/>
      </pc:docMkLst>
      <pc:sldChg chg="addSp delSp modSp mod">
        <pc:chgData name="Mark Huntly" userId="2f894ec6-1403-4f17-b28b-5f1f7519461e" providerId="ADAL" clId="{C080D3C5-EE95-40AD-82AD-FAA9BA6FCBC0}" dt="2025-10-10T15:19:14.550" v="747" actId="20577"/>
        <pc:sldMkLst>
          <pc:docMk/>
          <pc:sldMk cId="3053837800" sldId="256"/>
        </pc:sldMkLst>
        <pc:spChg chg="add mod">
          <ac:chgData name="Mark Huntly" userId="2f894ec6-1403-4f17-b28b-5f1f7519461e" providerId="ADAL" clId="{C080D3C5-EE95-40AD-82AD-FAA9BA6FCBC0}" dt="2025-10-10T15:19:14.550" v="747" actId="20577"/>
          <ac:spMkLst>
            <pc:docMk/>
            <pc:sldMk cId="3053837800" sldId="256"/>
            <ac:spMk id="4" creationId="{2DEF7983-6D99-D6AE-E909-F8EA31D3BDE8}"/>
          </ac:spMkLst>
        </pc:spChg>
      </pc:sldChg>
      <pc:sldChg chg="addSp delSp modSp mod">
        <pc:chgData name="Mark Huntly" userId="2f894ec6-1403-4f17-b28b-5f1f7519461e" providerId="ADAL" clId="{C080D3C5-EE95-40AD-82AD-FAA9BA6FCBC0}" dt="2025-10-10T15:20:35.667" v="765"/>
        <pc:sldMkLst>
          <pc:docMk/>
          <pc:sldMk cId="3093815982" sldId="257"/>
        </pc:sldMkLst>
        <pc:spChg chg="add mod">
          <ac:chgData name="Mark Huntly" userId="2f894ec6-1403-4f17-b28b-5f1f7519461e" providerId="ADAL" clId="{C080D3C5-EE95-40AD-82AD-FAA9BA6FCBC0}" dt="2025-10-10T15:20:35.667" v="765"/>
          <ac:spMkLst>
            <pc:docMk/>
            <pc:sldMk cId="3093815982" sldId="257"/>
            <ac:spMk id="3" creationId="{E65CB276-E634-F3FA-56B6-00C61FECF431}"/>
          </ac:spMkLst>
        </pc:spChg>
        <pc:spChg chg="mod">
          <ac:chgData name="Mark Huntly" userId="2f894ec6-1403-4f17-b28b-5f1f7519461e" providerId="ADAL" clId="{C080D3C5-EE95-40AD-82AD-FAA9BA6FCBC0}" dt="2025-10-10T15:20:22.485" v="764" actId="113"/>
          <ac:spMkLst>
            <pc:docMk/>
            <pc:sldMk cId="3093815982" sldId="257"/>
            <ac:spMk id="4" creationId="{57B1BF40-F79D-1995-0298-B7F086E4EA97}"/>
          </ac:spMkLst>
        </pc:spChg>
      </pc:sldChg>
      <pc:sldChg chg="addSp delSp modSp add del mod">
        <pc:chgData name="Mark Huntly" userId="2f894ec6-1403-4f17-b28b-5f1f7519461e" providerId="ADAL" clId="{C080D3C5-EE95-40AD-82AD-FAA9BA6FCBC0}" dt="2025-09-20T15:52:45.030" v="717" actId="47"/>
        <pc:sldMkLst>
          <pc:docMk/>
          <pc:sldMk cId="1772085762" sldId="258"/>
        </pc:sldMkLst>
      </pc:sldChg>
      <pc:sldChg chg="addSp delSp modSp add del mod ord">
        <pc:chgData name="Mark Huntly" userId="2f894ec6-1403-4f17-b28b-5f1f7519461e" providerId="ADAL" clId="{C080D3C5-EE95-40AD-82AD-FAA9BA6FCBC0}" dt="2025-09-09T11:56:05.127" v="142" actId="47"/>
        <pc:sldMkLst>
          <pc:docMk/>
          <pc:sldMk cId="3378332469" sldId="259"/>
        </pc:sldMkLst>
      </pc:sldChg>
      <pc:sldChg chg="addSp delSp modSp add mod">
        <pc:chgData name="Mark Huntly" userId="2f894ec6-1403-4f17-b28b-5f1f7519461e" providerId="ADAL" clId="{C080D3C5-EE95-40AD-82AD-FAA9BA6FCBC0}" dt="2025-09-20T15:52:59.313" v="719" actId="478"/>
        <pc:sldMkLst>
          <pc:docMk/>
          <pc:sldMk cId="3611245721" sldId="260"/>
        </pc:sldMkLst>
      </pc:sldChg>
      <pc:sldChg chg="addSp delSp modSp add mod">
        <pc:chgData name="Mark Huntly" userId="2f894ec6-1403-4f17-b28b-5f1f7519461e" providerId="ADAL" clId="{C080D3C5-EE95-40AD-82AD-FAA9BA6FCBC0}" dt="2025-10-11T14:34:33.126" v="962" actId="1076"/>
        <pc:sldMkLst>
          <pc:docMk/>
          <pc:sldMk cId="645318299" sldId="261"/>
        </pc:sldMkLst>
      </pc:sldChg>
      <pc:sldChg chg="addSp delSp modSp add mod modNotesTx">
        <pc:chgData name="Mark Huntly" userId="2f894ec6-1403-4f17-b28b-5f1f7519461e" providerId="ADAL" clId="{C080D3C5-EE95-40AD-82AD-FAA9BA6FCBC0}" dt="2025-10-11T13:49:52.269" v="908" actId="113"/>
        <pc:sldMkLst>
          <pc:docMk/>
          <pc:sldMk cId="2289428686" sldId="262"/>
        </pc:sldMkLst>
        <pc:spChg chg="mod">
          <ac:chgData name="Mark Huntly" userId="2f894ec6-1403-4f17-b28b-5f1f7519461e" providerId="ADAL" clId="{C080D3C5-EE95-40AD-82AD-FAA9BA6FCBC0}" dt="2025-10-11T13:49:52.269" v="908" actId="113"/>
          <ac:spMkLst>
            <pc:docMk/>
            <pc:sldMk cId="2289428686" sldId="262"/>
            <ac:spMk id="4" creationId="{B43AEF0A-F5A0-8604-AC85-8712CB42CA3D}"/>
          </ac:spMkLst>
        </pc:spChg>
        <pc:spChg chg="add mod">
          <ac:chgData name="Mark Huntly" userId="2f894ec6-1403-4f17-b28b-5f1f7519461e" providerId="ADAL" clId="{C080D3C5-EE95-40AD-82AD-FAA9BA6FCBC0}" dt="2025-10-11T13:42:43.494" v="893" actId="20577"/>
          <ac:spMkLst>
            <pc:docMk/>
            <pc:sldMk cId="2289428686" sldId="262"/>
            <ac:spMk id="9" creationId="{03949412-1943-C82C-80E1-B6B247700FC5}"/>
          </ac:spMkLst>
        </pc:spChg>
      </pc:sldChg>
      <pc:sldChg chg="delSp modSp add mod ord">
        <pc:chgData name="Mark Huntly" userId="2f894ec6-1403-4f17-b28b-5f1f7519461e" providerId="ADAL" clId="{C080D3C5-EE95-40AD-82AD-FAA9BA6FCBC0}" dt="2025-09-20T15:53:05.440" v="721" actId="478"/>
        <pc:sldMkLst>
          <pc:docMk/>
          <pc:sldMk cId="443307394" sldId="263"/>
        </pc:sldMkLst>
      </pc:sldChg>
      <pc:sldChg chg="addSp delSp modSp add mod">
        <pc:chgData name="Mark Huntly" userId="2f894ec6-1403-4f17-b28b-5f1f7519461e" providerId="ADAL" clId="{C080D3C5-EE95-40AD-82AD-FAA9BA6FCBC0}" dt="2025-10-11T14:44:41.032" v="1215" actId="1076"/>
        <pc:sldMkLst>
          <pc:docMk/>
          <pc:sldMk cId="3327998624" sldId="264"/>
        </pc:sldMkLst>
      </pc:sldChg>
      <pc:sldChg chg="delSp modSp add del mod ord">
        <pc:chgData name="Mark Huntly" userId="2f894ec6-1403-4f17-b28b-5f1f7519461e" providerId="ADAL" clId="{C080D3C5-EE95-40AD-82AD-FAA9BA6FCBC0}" dt="2025-09-09T14:10:58.633" v="714" actId="47"/>
        <pc:sldMkLst>
          <pc:docMk/>
          <pc:sldMk cId="4125820124" sldId="264"/>
        </pc:sldMkLst>
      </pc:sldChg>
      <pc:sldChg chg="addSp delSp modSp add mod">
        <pc:chgData name="Mark Huntly" userId="2f894ec6-1403-4f17-b28b-5f1f7519461e" providerId="ADAL" clId="{C080D3C5-EE95-40AD-82AD-FAA9BA6FCBC0}" dt="2025-10-11T15:01:07.560" v="1344" actId="113"/>
        <pc:sldMkLst>
          <pc:docMk/>
          <pc:sldMk cId="353160430" sldId="265"/>
        </pc:sldMkLst>
      </pc:sldChg>
      <pc:sldChg chg="addSp delSp modSp add mod">
        <pc:chgData name="Mark Huntly" userId="2f894ec6-1403-4f17-b28b-5f1f7519461e" providerId="ADAL" clId="{C080D3C5-EE95-40AD-82AD-FAA9BA6FCBC0}" dt="2025-10-11T15:20:45.226" v="1473" actId="113"/>
        <pc:sldMkLst>
          <pc:docMk/>
          <pc:sldMk cId="1548069859" sldId="266"/>
        </pc:sldMkLst>
      </pc:sldChg>
      <pc:sldChg chg="addSp delSp modSp add mod">
        <pc:chgData name="Mark Huntly" userId="2f894ec6-1403-4f17-b28b-5f1f7519461e" providerId="ADAL" clId="{C080D3C5-EE95-40AD-82AD-FAA9BA6FCBC0}" dt="2025-10-11T15:39:25.652" v="1668" actId="1076"/>
        <pc:sldMkLst>
          <pc:docMk/>
          <pc:sldMk cId="208292506" sldId="267"/>
        </pc:sldMkLst>
      </pc:sldChg>
      <pc:sldChg chg="addSp delSp modSp add mod">
        <pc:chgData name="Mark Huntly" userId="2f894ec6-1403-4f17-b28b-5f1f7519461e" providerId="ADAL" clId="{C080D3C5-EE95-40AD-82AD-FAA9BA6FCBC0}" dt="2025-10-11T15:49:46.221" v="1849" actId="14100"/>
        <pc:sldMkLst>
          <pc:docMk/>
          <pc:sldMk cId="3666191541" sldId="268"/>
        </pc:sldMkLst>
      </pc:sldChg>
      <pc:sldChg chg="addSp delSp modSp add mod modNotesTx">
        <pc:chgData name="Mark Huntly" userId="2f894ec6-1403-4f17-b28b-5f1f7519461e" providerId="ADAL" clId="{C080D3C5-EE95-40AD-82AD-FAA9BA6FCBC0}" dt="2025-10-11T15:54:58.673" v="1927" actId="1076"/>
        <pc:sldMkLst>
          <pc:docMk/>
          <pc:sldMk cId="2936210192" sldId="269"/>
        </pc:sldMkLst>
      </pc:sldChg>
      <pc:sldChg chg="addSp delSp modSp add mod">
        <pc:chgData name="Mark Huntly" userId="2f894ec6-1403-4f17-b28b-5f1f7519461e" providerId="ADAL" clId="{C080D3C5-EE95-40AD-82AD-FAA9BA6FCBC0}" dt="2025-10-11T16:14:52.008" v="2038" actId="1076"/>
        <pc:sldMkLst>
          <pc:docMk/>
          <pc:sldMk cId="3503744471" sldId="270"/>
        </pc:sldMkLst>
      </pc:sldChg>
      <pc:sldChg chg="modSp add mod ord">
        <pc:chgData name="Mark Huntly" userId="2f894ec6-1403-4f17-b28b-5f1f7519461e" providerId="ADAL" clId="{C080D3C5-EE95-40AD-82AD-FAA9BA6FCBC0}" dt="2025-10-11T16:08:07.960" v="2010"/>
        <pc:sldMkLst>
          <pc:docMk/>
          <pc:sldMk cId="3846439314" sldId="271"/>
        </pc:sldMkLst>
      </pc:sldChg>
      <pc:sldChg chg="delSp modSp add mod">
        <pc:chgData name="Mark Huntly" userId="2f894ec6-1403-4f17-b28b-5f1f7519461e" providerId="ADAL" clId="{C080D3C5-EE95-40AD-82AD-FAA9BA6FCBC0}" dt="2025-10-11T16:37:04.947" v="2681"/>
        <pc:sldMkLst>
          <pc:docMk/>
          <pc:sldMk cId="2033299742" sldId="272"/>
        </pc:sldMkLst>
      </pc:sldChg>
      <pc:sldChg chg="modSp add mod">
        <pc:chgData name="Mark Huntly" userId="2f894ec6-1403-4f17-b28b-5f1f7519461e" providerId="ADAL" clId="{C080D3C5-EE95-40AD-82AD-FAA9BA6FCBC0}" dt="2025-10-11T16:30:51.717" v="2633" actId="12"/>
        <pc:sldMkLst>
          <pc:docMk/>
          <pc:sldMk cId="1573179827" sldId="273"/>
        </pc:sldMkLst>
      </pc:sldChg>
    </pc:docChg>
  </pc:docChgLst>
  <pc:docChgLst>
    <pc:chgData name="Mark Huntly" userId="2f894ec6-1403-4f17-b28b-5f1f7519461e" providerId="ADAL" clId="{28B19D55-2B64-4018-8539-1453B0FDE5DC}"/>
    <pc:docChg chg="undo custSel addSld delSld modSld">
      <pc:chgData name="Mark Huntly" userId="2f894ec6-1403-4f17-b28b-5f1f7519461e" providerId="ADAL" clId="{28B19D55-2B64-4018-8539-1453B0FDE5DC}" dt="2025-10-19T19:44:10.550" v="8" actId="20577"/>
      <pc:docMkLst>
        <pc:docMk/>
      </pc:docMkLst>
      <pc:sldChg chg="modSp mod">
        <pc:chgData name="Mark Huntly" userId="2f894ec6-1403-4f17-b28b-5f1f7519461e" providerId="ADAL" clId="{28B19D55-2B64-4018-8539-1453B0FDE5DC}" dt="2025-10-19T19:44:10.550" v="8" actId="20577"/>
        <pc:sldMkLst>
          <pc:docMk/>
          <pc:sldMk cId="3053837800" sldId="256"/>
        </pc:sldMkLst>
        <pc:spChg chg="mod">
          <ac:chgData name="Mark Huntly" userId="2f894ec6-1403-4f17-b28b-5f1f7519461e" providerId="ADAL" clId="{28B19D55-2B64-4018-8539-1453B0FDE5DC}" dt="2025-10-19T19:44:10.550" v="8" actId="20577"/>
          <ac:spMkLst>
            <pc:docMk/>
            <pc:sldMk cId="3053837800" sldId="256"/>
            <ac:spMk id="4" creationId="{2DEF7983-6D99-D6AE-E909-F8EA31D3BDE8}"/>
          </ac:spMkLst>
        </pc:spChg>
      </pc:sldChg>
      <pc:sldChg chg="modSp add del mod">
        <pc:chgData name="Mark Huntly" userId="2f894ec6-1403-4f17-b28b-5f1f7519461e" providerId="ADAL" clId="{28B19D55-2B64-4018-8539-1453B0FDE5DC}" dt="2025-10-19T19:44:02.041" v="7" actId="20577"/>
        <pc:sldMkLst>
          <pc:docMk/>
          <pc:sldMk cId="3093815982" sldId="257"/>
        </pc:sldMkLst>
        <pc:spChg chg="mod">
          <ac:chgData name="Mark Huntly" userId="2f894ec6-1403-4f17-b28b-5f1f7519461e" providerId="ADAL" clId="{28B19D55-2B64-4018-8539-1453B0FDE5DC}" dt="2025-10-19T19:43:59.536" v="6" actId="20577"/>
          <ac:spMkLst>
            <pc:docMk/>
            <pc:sldMk cId="3093815982" sldId="257"/>
            <ac:spMk id="3" creationId="{E65CB276-E634-F3FA-56B6-00C61FECF431}"/>
          </ac:spMkLst>
        </pc:spChg>
        <pc:spChg chg="mod">
          <ac:chgData name="Mark Huntly" userId="2f894ec6-1403-4f17-b28b-5f1f7519461e" providerId="ADAL" clId="{28B19D55-2B64-4018-8539-1453B0FDE5DC}" dt="2025-10-19T19:44:02.041" v="7" actId="20577"/>
          <ac:spMkLst>
            <pc:docMk/>
            <pc:sldMk cId="3093815982" sldId="257"/>
            <ac:spMk id="4" creationId="{57B1BF40-F79D-1995-0298-B7F086E4EA97}"/>
          </ac:spMkLst>
        </pc:spChg>
      </pc:sldChg>
      <pc:sldChg chg="add del">
        <pc:chgData name="Mark Huntly" userId="2f894ec6-1403-4f17-b28b-5f1f7519461e" providerId="ADAL" clId="{28B19D55-2B64-4018-8539-1453B0FDE5DC}" dt="2025-10-19T19:43:31.081" v="1" actId="47"/>
        <pc:sldMkLst>
          <pc:docMk/>
          <pc:sldMk cId="3611245721" sldId="260"/>
        </pc:sldMkLst>
      </pc:sldChg>
      <pc:sldChg chg="add del">
        <pc:chgData name="Mark Huntly" userId="2f894ec6-1403-4f17-b28b-5f1f7519461e" providerId="ADAL" clId="{28B19D55-2B64-4018-8539-1453B0FDE5DC}" dt="2025-10-19T19:43:38.106" v="2" actId="47"/>
        <pc:sldMkLst>
          <pc:docMk/>
          <pc:sldMk cId="645318299" sldId="261"/>
        </pc:sldMkLst>
      </pc:sldChg>
      <pc:sldChg chg="modSp add del mod modNotesTx">
        <pc:chgData name="Mark Huntly" userId="2f894ec6-1403-4f17-b28b-5f1f7519461e" providerId="ADAL" clId="{28B19D55-2B64-4018-8539-1453B0FDE5DC}" dt="2025-10-19T19:43:52.267" v="5" actId="20577"/>
        <pc:sldMkLst>
          <pc:docMk/>
          <pc:sldMk cId="2289428686" sldId="262"/>
        </pc:sldMkLst>
        <pc:spChg chg="mod">
          <ac:chgData name="Mark Huntly" userId="2f894ec6-1403-4f17-b28b-5f1f7519461e" providerId="ADAL" clId="{28B19D55-2B64-4018-8539-1453B0FDE5DC}" dt="2025-10-19T19:43:45.401" v="3" actId="20577"/>
          <ac:spMkLst>
            <pc:docMk/>
            <pc:sldMk cId="2289428686" sldId="262"/>
            <ac:spMk id="4" creationId="{B43AEF0A-F5A0-8604-AC85-8712CB42CA3D}"/>
          </ac:spMkLst>
        </pc:spChg>
        <pc:spChg chg="mod">
          <ac:chgData name="Mark Huntly" userId="2f894ec6-1403-4f17-b28b-5f1f7519461e" providerId="ADAL" clId="{28B19D55-2B64-4018-8539-1453B0FDE5DC}" dt="2025-10-19T19:43:48.357" v="4" actId="20577"/>
          <ac:spMkLst>
            <pc:docMk/>
            <pc:sldMk cId="2289428686" sldId="262"/>
            <ac:spMk id="9" creationId="{03949412-1943-C82C-80E1-B6B247700FC5}"/>
          </ac:spMkLst>
        </pc:spChg>
      </pc:sldChg>
      <pc:sldChg chg="add del">
        <pc:chgData name="Mark Huntly" userId="2f894ec6-1403-4f17-b28b-5f1f7519461e" providerId="ADAL" clId="{28B19D55-2B64-4018-8539-1453B0FDE5DC}" dt="2025-10-19T19:43:31.081" v="1" actId="47"/>
        <pc:sldMkLst>
          <pc:docMk/>
          <pc:sldMk cId="443307394" sldId="263"/>
        </pc:sldMkLst>
      </pc:sldChg>
      <pc:sldChg chg="add del">
        <pc:chgData name="Mark Huntly" userId="2f894ec6-1403-4f17-b28b-5f1f7519461e" providerId="ADAL" clId="{28B19D55-2B64-4018-8539-1453B0FDE5DC}" dt="2025-10-19T19:43:38.106" v="2" actId="47"/>
        <pc:sldMkLst>
          <pc:docMk/>
          <pc:sldMk cId="3327998624" sldId="264"/>
        </pc:sldMkLst>
      </pc:sldChg>
      <pc:sldChg chg="add del">
        <pc:chgData name="Mark Huntly" userId="2f894ec6-1403-4f17-b28b-5f1f7519461e" providerId="ADAL" clId="{28B19D55-2B64-4018-8539-1453B0FDE5DC}" dt="2025-10-19T19:43:38.106" v="2" actId="47"/>
        <pc:sldMkLst>
          <pc:docMk/>
          <pc:sldMk cId="353160430" sldId="265"/>
        </pc:sldMkLst>
      </pc:sldChg>
      <pc:sldChg chg="add del">
        <pc:chgData name="Mark Huntly" userId="2f894ec6-1403-4f17-b28b-5f1f7519461e" providerId="ADAL" clId="{28B19D55-2B64-4018-8539-1453B0FDE5DC}" dt="2025-10-19T19:43:38.106" v="2" actId="47"/>
        <pc:sldMkLst>
          <pc:docMk/>
          <pc:sldMk cId="1548069859" sldId="266"/>
        </pc:sldMkLst>
      </pc:sldChg>
      <pc:sldChg chg="add del">
        <pc:chgData name="Mark Huntly" userId="2f894ec6-1403-4f17-b28b-5f1f7519461e" providerId="ADAL" clId="{28B19D55-2B64-4018-8539-1453B0FDE5DC}" dt="2025-10-19T19:43:38.106" v="2" actId="47"/>
        <pc:sldMkLst>
          <pc:docMk/>
          <pc:sldMk cId="208292506" sldId="267"/>
        </pc:sldMkLst>
      </pc:sldChg>
      <pc:sldChg chg="add del">
        <pc:chgData name="Mark Huntly" userId="2f894ec6-1403-4f17-b28b-5f1f7519461e" providerId="ADAL" clId="{28B19D55-2B64-4018-8539-1453B0FDE5DC}" dt="2025-10-19T19:43:38.106" v="2" actId="47"/>
        <pc:sldMkLst>
          <pc:docMk/>
          <pc:sldMk cId="3666191541" sldId="268"/>
        </pc:sldMkLst>
      </pc:sldChg>
      <pc:sldChg chg="add del">
        <pc:chgData name="Mark Huntly" userId="2f894ec6-1403-4f17-b28b-5f1f7519461e" providerId="ADAL" clId="{28B19D55-2B64-4018-8539-1453B0FDE5DC}" dt="2025-10-19T19:43:38.106" v="2" actId="47"/>
        <pc:sldMkLst>
          <pc:docMk/>
          <pc:sldMk cId="2936210192" sldId="269"/>
        </pc:sldMkLst>
      </pc:sldChg>
      <pc:sldChg chg="add del">
        <pc:chgData name="Mark Huntly" userId="2f894ec6-1403-4f17-b28b-5f1f7519461e" providerId="ADAL" clId="{28B19D55-2B64-4018-8539-1453B0FDE5DC}" dt="2025-10-19T19:43:38.106" v="2" actId="47"/>
        <pc:sldMkLst>
          <pc:docMk/>
          <pc:sldMk cId="3503744471" sldId="270"/>
        </pc:sldMkLst>
      </pc:sldChg>
      <pc:sldChg chg="add del">
        <pc:chgData name="Mark Huntly" userId="2f894ec6-1403-4f17-b28b-5f1f7519461e" providerId="ADAL" clId="{28B19D55-2B64-4018-8539-1453B0FDE5DC}" dt="2025-10-19T19:43:38.106" v="2" actId="47"/>
        <pc:sldMkLst>
          <pc:docMk/>
          <pc:sldMk cId="3846439314" sldId="271"/>
        </pc:sldMkLst>
      </pc:sldChg>
      <pc:sldChg chg="add del">
        <pc:chgData name="Mark Huntly" userId="2f894ec6-1403-4f17-b28b-5f1f7519461e" providerId="ADAL" clId="{28B19D55-2B64-4018-8539-1453B0FDE5DC}" dt="2025-10-19T19:43:38.106" v="2" actId="47"/>
        <pc:sldMkLst>
          <pc:docMk/>
          <pc:sldMk cId="2033299742" sldId="272"/>
        </pc:sldMkLst>
      </pc:sldChg>
      <pc:sldChg chg="add del">
        <pc:chgData name="Mark Huntly" userId="2f894ec6-1403-4f17-b28b-5f1f7519461e" providerId="ADAL" clId="{28B19D55-2B64-4018-8539-1453B0FDE5DC}" dt="2025-10-19T19:43:38.106" v="2" actId="47"/>
        <pc:sldMkLst>
          <pc:docMk/>
          <pc:sldMk cId="1573179827"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22/09/2026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While the wider world is caught in the thrall of machine learning, the games industry is heavily reliant on behaviour tree techniques. Behaviour trees were first popularised by Halo 2, the game largely responsible for their proliferation, but have since resurfaced across Alien Isolation, Far Cry 4, BioShock Infinite, Spec Ops: The Line, Far Cry Primal, Halo 3 and Tom Clancy's The Division — and that's just a sample of AAA titles using them.</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Walk through the session roadmap: what these systems are, how they work, how they're integrated into commercial game engines, and why they're becoming increasingly popular — before moving into the practical lab.</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 behaviour tree is a data structure in which we set the rules of how certain behaviours can occur and the order in which they would execute. It's called a 'tree' because it follows the traditional tree data structure in computer science: a series of nodes starting at the root, linked to other nodes by connections. In computer science terms it's a directed acyclic graph — a collection of connected nodes with a fixed direction that never loops back or repeats. Logic works its way down from the top to the node where a specific behaviour executes. A node linked to by another above it calls that node its parent; nodes it links to below are its children.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Nodes are typically one of four types. The root node is at the top, has no parent, only ever has children, and is where execution starts. The leaf is the basic node of a tree — this is where we actually put AI behaviours, such as running to a fixed position, shooting an enemy, or interacting with an object; it's the opposite of the root, it can only have parents and no children. Composite nodes are special nodes that control the flow of how we move through the tree. Decorator nodes take the existing logic of a child and manipulate it — great for repeating actions, or making a selector take the inverse of a decision it would typically make.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It's worth dwelling on the two 'end' node types. The root is where execution always starts and never has a parent. The leaf is where behaviours actually happen — running to a fixed position, shooting an enemy, interacting with an object. Everything else in the tree exists to route execution down to the correct leaf at the correct time.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 selector decides which child to execute based on some logic in the world. For example, if the player is too far away, it won't execute the child node that does a melee attack, but might decide to use a gun and attack from range instead.</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 sequence node allows us to execute several child nodes in sequence, one after the other — great for an AI that is under fire and needs to run towards cover, hide behind it, then take a shot at the player. That's arguably three nodes executed in sequence.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Decorator nodes take existing logic of a child and manipulate it. This is great for making an AI repeat actions, or make a selector take the inverse of a decision it would typically make, and so 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this setup you can come up with trees that mash up multiple behaviours — like deciding whether to have an AI shoot from nearby cover, rush in to attack the player up close, or stand its ground. It's easy to visualise this design and then implement it, even using a navigation mesh to move the character in the specific nodes that require it.</a:t>
            </a:r>
          </a:p>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2904934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4272309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Traditionally, when behaviour trees were first devised, every frame the system would run an update from the root called a tick. The system then burrows down into the tree to find the active node, rechecking whether other nodes should be active along the way. That's expensive, especially as the tree gets bigger, so nowadays the tree retains a reference to the active node and just processes the tick there. If the behaviour at that node finishes, only then does it re-evaluate what to do next.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 concept advocated by the Halo franchise was to make behaviour trees more event-driven, meaning the tree can quickly switch out of a given node to re-evaluate where it is in the tree should an event occur in the game world.</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On top of all this is a component known as the blackboard. Blackboards store useful data that the tree uses as part of the behaviour of multiple nodes: target locations, distances to nearest items of interest, even status variables like whether the character is under fire or has already executed a specific behaviour. The blackboard minimises the need for repeated calculations, and the same blackboard can be used across multiple behaviour trees — making it easy for different AI characters to share information, like where the player is.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For those keen to experiment with making their own AI that uses behaviour trees, the toolchain found in Unreal Engine 4 is arguably the best freely available tool out there to use. Pretty much everything explained so far is implemented in the same fashion in the UE4 tree system, and you can get up and running with it pretty quickly — including using a navigation mesh, covered in a previous AI 101 episode, to move characters in specific nodes.</a:t>
            </a:r>
          </a:p>
          <a:p>
            <a:pPr>
              <a:buNone/>
            </a:pPr>
            <a:endParaRPr lang="en-GB" dirty="0"/>
          </a:p>
          <a:p>
            <a:pPr>
              <a:buNone/>
            </a:pPr>
            <a:r>
              <a:rPr lang="en-GB" dirty="0"/>
              <a:t>https://forums.unrealengine.com/t/behaviour-tree-quick-start-guide-ai-not-patrolling-solved/145084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Use Behaviour Trees?</a:t>
            </a:r>
            <a:br>
              <a:rPr lang="en-GB" dirty="0"/>
            </a:br>
            <a:br>
              <a:rPr lang="en-GB" dirty="0"/>
            </a:br>
            <a:r>
              <a:rPr lang="en-GB" dirty="0"/>
              <a:t>Clear structure</a:t>
            </a:r>
          </a:p>
          <a:p>
            <a:r>
              <a:rPr lang="en-GB" dirty="0"/>
              <a:t>Modular and reusable</a:t>
            </a:r>
          </a:p>
          <a:p>
            <a:r>
              <a:rPr lang="en-GB" dirty="0"/>
              <a:t>Easily extended and maintained</a:t>
            </a:r>
          </a:p>
          <a:p>
            <a:endParaRPr lang="en-GB" dirty="0"/>
          </a:p>
          <a:p>
            <a:r>
              <a:rPr lang="en-GB" dirty="0"/>
              <a:t>An </a:t>
            </a:r>
            <a:r>
              <a:rPr lang="en-GB" dirty="0" err="1"/>
              <a:t>fsm</a:t>
            </a:r>
            <a:r>
              <a:rPr lang="en-GB" dirty="0"/>
              <a:t> can be hard to read, manage and extend after they grow beyond a certain point </a:t>
            </a:r>
          </a:p>
        </p:txBody>
      </p:sp>
      <p:sp>
        <p:nvSpPr>
          <p:cNvPr id="4" name="Slide Number Placeholder 3"/>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11068111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Users can clearly watch the decision-making happen in a top-down fashion from root to leaf. This makes for a more scalable system even as the tree gets bigger — you can still follow the train of logic that gets you from the root down to a specific behaviour. A finite state machine becomes a nightmare to follow the more complex it gets, and the more connections are made between states.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Even in a shot taken from the case study on The Division — simply a visualisation to imply the overall scale of the system — you can still read the flow of it. </a:t>
            </a:r>
            <a:br>
              <a:rPr lang="en-GB" dirty="0"/>
            </a:br>
            <a:br>
              <a:rPr lang="en-GB" dirty="0"/>
            </a:br>
            <a:r>
              <a:rPr lang="en-GB" dirty="0"/>
              <a:t>This visual readability is important as the number of unique paths increases.</a:t>
            </a:r>
          </a:p>
          <a:p>
            <a:pPr>
              <a:buNone/>
            </a:pPr>
            <a:endParaRPr lang="en-GB" dirty="0"/>
          </a:p>
          <a:p>
            <a:pPr>
              <a:buNone/>
            </a:pPr>
            <a:r>
              <a:rPr lang="en-GB" dirty="0"/>
              <a:t>https://www.youtube.com/watch?v=fZOZ2daE-lA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By streamlining the logic, behaviour trees are not only more designer-friendly but, more critically, easier to debug. The combination of simplified flow, modular behaviours and shared knowledge through the blackboard reduces the capacity for error. By comparison, finite state machines are typically very code-intensive, given the conditions of their execution are tied to the code of the behaviour — even in recent implementations such as DOOM 2016, those state machines were built by programmers on request from designers. Modern behaviour tree systems better support workflows where designers build new behaviours from modules already built by programmers, only asking for specific missing pieces.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Behaviours in a tree are typically built so they can be reused in different contexts, and the tree's logic lets us reuse the same node wherever needed. With finite state machines, many states are tied to a specific context, so things get uglier the more you try to maintain it. There's also the CPU and memory cost of execution — the optimisations of tick processing and event-driven overrides let behaviour trees become more optimised over time, whereas an FSM still typically needs to update every frame. In the case study on Spec Ops: The Line, event-driven overrides were critical to resolving performance issues when porting the game to consoles.</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It helps to place behaviour trees in the same lineage as state machines rather than treating them as unrelated. A plain FSM needs an explicit transition arrow for every pair of states that can follow one another, which becomes unmanageable as behaviour count grows. Hierarchical FSMs improved this by nesting sub-machines inside states, but still required hand-wired transitions at each level. Behaviour trees take the next step: rather than wiring individual transitions, a selector or sequence node expresses the decision logic once and it's re-evaluated by walking the tree, not by following a pre-declared arrow. This is why practitioners often describe behaviour trees as a generalisation of hierarchical state machines.</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Concretely: what an FSM calls a 'state' — say, Patrol, Chase, or Attack — is what a behaviour tree implements as a leaf node. What an FSM calls a 'transition condition' is handled inside a selector's decision logic or a decorator's condition check. And just as an FSM only ever has one current state, a ticking behaviour tree only ever has one active leaf. The practical difference is that a composite node can fold dozens of pairwise transitions into a single reusable piece of branching logic. It's also common in shipped games for a leaf node's internal behaviour to be its own small state machine — the two techniques aren't mutually exclusive, they operate at different levels of granularity.</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Behaviour trees aren't the one and only option for crafting behaviours in games. If behaviour logic is relatively small-scale and simple, finite state machines are more than sufficient. If something dynamic and reactive is needed, planning (as used in F.E.A.R.) is well suited in a number of circumstances, but the problem scale usually needs to be compact — otherwise the overheads of the planner can become overwhelming as the number of characters using it increases.</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 common question is why use behaviour trees versus a finite state machine — as seen in DOOM and Arkham Asylum. FSMs remain a fine choice when behaviour logic is small-scale and simple; the trouble is they don't scale gracefully as complexity grows.</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Planning, as used in F.E.A.R., is well suited in a number of circumstances where dynamic, reactive behaviour is needed — but it often means the problem scale needs to be compact, otherwise the overheads of the planner could prove overwhelming, especially as the number of characters using the planner for decision-making increases.</a:t>
            </a:r>
          </a:p>
          <a:p>
            <a:pPr>
              <a:buNone/>
            </a:pPr>
            <a:endParaRPr lang="en-GB" dirty="0"/>
          </a:p>
          <a:p>
            <a:pPr>
              <a:buNone/>
            </a:pPr>
            <a:endParaRPr lang="en-GB" dirty="0"/>
          </a:p>
          <a:p>
            <a:pPr>
              <a:buNone/>
            </a:pPr>
            <a:r>
              <a:rPr lang="en-US" dirty="0"/>
              <a:t>A planning AI is a decision-making approach in which an agent doesn't follow a fixed set of pre-authored rules or states, but instead reasons about the world by searching for a sequence of actions that will get it from its current situation to a desired goal. Each available action is described abstractly in terms of its preconditions (what must be true for it to be used) and its effects (how it changes the world once performed), and the planner — typically a search algorithm — chains these actions together at runtime to construct a plan the agent can execute. The best-known example in games is F.E.A.R.'s use of Goal-Oriented Action Planning (GOAP), where soldiers dynamically assembled plans like "move to cover, then reload, then suppress" rather than having that exact sequence hand-scripted in advance. This gives planning AI a level of reactivity and emergent </a:t>
            </a:r>
            <a:r>
              <a:rPr lang="en-US" dirty="0" err="1"/>
              <a:t>behaviour</a:t>
            </a:r>
            <a:r>
              <a:rPr lang="en-US" dirty="0"/>
              <a:t> that finite state machines and even </a:t>
            </a:r>
            <a:r>
              <a:rPr lang="en-US" dirty="0" err="1"/>
              <a:t>behaviour</a:t>
            </a:r>
            <a:r>
              <a:rPr lang="en-US" dirty="0"/>
              <a:t> trees struggle to match, since the agent can improvise novel combinations of actions as the world changes. The trade-off is cost: searching the space of possible action sequences is computationally expensive, so planning tends to work best at a compact problem scale, and its overhead can become prohibitive as the number of planning agents or the size of the action set grows.</a:t>
            </a:r>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Summarise the decision framework: match the technique to the scale of the problem and to how the team actually works. Behaviour trees have become the default in AAA development because they score well on readability, debuggability, reusability and performance all at once — not because the alternatives are bad.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2979926" y="1942810"/>
            <a:ext cx="6232147" cy="1754326"/>
          </a:xfrm>
          <a:prstGeom prst="rect">
            <a:avLst/>
          </a:prstGeom>
          <a:noFill/>
        </p:spPr>
        <p:txBody>
          <a:bodyPr wrap="square" rtlCol="0">
            <a:spAutoFit/>
          </a:bodyPr>
          <a:lstStyle/>
          <a:p>
            <a:pPr marL="0" indent="0">
              <a:buNone/>
            </a:pPr>
            <a:r>
              <a:rPr lang="en-GB" sz="5400" b="1" dirty="0">
                <a:solidFill>
                  <a:prstClr val="white"/>
                </a:solidFill>
                <a:latin typeface="Calibri"/>
              </a:rPr>
              <a:t>Introduction to Behaviour Trees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The Rise of Behaviour Trees in Games</a:t>
            </a:r>
          </a:p>
        </p:txBody>
      </p:sp>
      <p:sp>
        <p:nvSpPr>
          <p:cNvPr id="3" name="Content"/>
          <p:cNvSpPr>
            <a:spLocks noGrp="1"/>
          </p:cNvSpPr>
          <p:nvPr>
            <p:ph idx="1"/>
          </p:nvPr>
        </p:nvSpPr>
        <p:spPr/>
        <p:txBody>
          <a:bodyPr>
            <a:normAutofit/>
          </a:bodyPr>
          <a:lstStyle/>
          <a:p>
            <a:r>
              <a:rPr lang="en-GB" dirty="0"/>
              <a:t>Popularised by Halo 2: widely credited with driving industry-wide adoption</a:t>
            </a:r>
          </a:p>
          <a:p>
            <a:r>
              <a:rPr lang="en-GB" dirty="0"/>
              <a:t>Resurfaced since in Alien: Isolation, Far Cry 4, BioShock Infinite, and Spec Ops: The Line</a:t>
            </a:r>
          </a:p>
          <a:p>
            <a:r>
              <a:rPr lang="en-GB" dirty="0"/>
              <a:t>Also seen in Far Cry Primal, Halo 3, and Tom Clancy's The Division</a:t>
            </a:r>
          </a:p>
          <a:p>
            <a:r>
              <a:rPr lang="en-GB" dirty="0"/>
              <a:t>While the wider tech world is focused on machine learning, games remain heavily reliant on behaviour trees</a:t>
            </a:r>
          </a:p>
          <a:p>
            <a:r>
              <a:rPr lang="en-GB" dirty="0"/>
              <a:t>A mature, well-understood technique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Session Objectives</a:t>
            </a:r>
          </a:p>
        </p:txBody>
      </p:sp>
      <p:sp>
        <p:nvSpPr>
          <p:cNvPr id="3" name="Content"/>
          <p:cNvSpPr>
            <a:spLocks noGrp="1"/>
          </p:cNvSpPr>
          <p:nvPr>
            <p:ph idx="1"/>
          </p:nvPr>
        </p:nvSpPr>
        <p:spPr/>
        <p:txBody>
          <a:bodyPr>
            <a:normAutofit/>
          </a:bodyPr>
          <a:lstStyle/>
          <a:p>
            <a:r>
              <a:rPr lang="en-GB" dirty="0"/>
              <a:t>Define what a behaviour tree is and how it's structured</a:t>
            </a:r>
          </a:p>
          <a:p>
            <a:r>
              <a:rPr lang="en-GB" dirty="0"/>
              <a:t>Understand how behaviour trees execute and update at runtime</a:t>
            </a:r>
          </a:p>
          <a:p>
            <a:r>
              <a:rPr lang="en-GB" dirty="0"/>
              <a:t>Compare behaviour trees against finite state machines and planning</a:t>
            </a:r>
          </a:p>
          <a:p>
            <a:r>
              <a:rPr lang="en-GB" dirty="0"/>
              <a:t>Identify when a behaviour tree is and isn't the right tool for the job</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A76AB2-336F-FB79-7E27-78459CAC1400}"/>
              </a:ext>
            </a:extLst>
          </p:cNvPr>
          <p:cNvPicPr>
            <a:picLocks noChangeAspect="1"/>
          </p:cNvPicPr>
          <p:nvPr/>
        </p:nvPicPr>
        <p:blipFill>
          <a:blip r:embed="rId2"/>
          <a:stretch>
            <a:fillRect/>
          </a:stretch>
        </p:blipFill>
        <p:spPr>
          <a:xfrm>
            <a:off x="-1" y="1"/>
            <a:ext cx="12192001" cy="6853264"/>
          </a:xfrm>
          <a:prstGeom prst="rect">
            <a:avLst/>
          </a:prstGeom>
          <a:noFill/>
        </p:spPr>
      </p:pic>
      <p:sp>
        <p:nvSpPr>
          <p:cNvPr id="2" name="Title"/>
          <p:cNvSpPr>
            <a:spLocks noGrp="1"/>
          </p:cNvSpPr>
          <p:nvPr>
            <p:ph type="title"/>
          </p:nvPr>
        </p:nvSpPr>
        <p:spPr>
          <a:xfrm>
            <a:off x="0" y="-1"/>
            <a:ext cx="11481847" cy="1114097"/>
          </a:xfrm>
        </p:spPr>
        <p:txBody>
          <a:bodyPr anchor="ctr">
            <a:normAutofit/>
          </a:bodyPr>
          <a:lstStyle/>
          <a:p>
            <a:r>
              <a:rPr lang="en-GB" dirty="0">
                <a:solidFill>
                  <a:schemeClr val="bg1"/>
                </a:solidFill>
              </a:rPr>
              <a:t>What Is a Behaviour Tree?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Definition &amp; Structure</a:t>
            </a:r>
          </a:p>
        </p:txBody>
      </p:sp>
      <p:sp>
        <p:nvSpPr>
          <p:cNvPr id="3" name="Content"/>
          <p:cNvSpPr>
            <a:spLocks noGrp="1"/>
          </p:cNvSpPr>
          <p:nvPr>
            <p:ph idx="1"/>
          </p:nvPr>
        </p:nvSpPr>
        <p:spPr>
          <a:xfrm>
            <a:off x="500000" y="1400000"/>
            <a:ext cx="5400000" cy="5000000"/>
          </a:xfrm>
        </p:spPr>
        <p:txBody>
          <a:bodyPr>
            <a:noAutofit/>
          </a:bodyPr>
          <a:lstStyle/>
          <a:p>
            <a:r>
              <a:rPr lang="en-GB" sz="2000" dirty="0"/>
              <a:t>A data structure that defines the rules for how behaviours occur and the order they execute in</a:t>
            </a:r>
          </a:p>
          <a:p>
            <a:r>
              <a:rPr lang="en-GB" sz="2000" dirty="0"/>
              <a:t>Follows the classic tree data structure: a root node connected to other nodes via directed links</a:t>
            </a:r>
          </a:p>
          <a:p>
            <a:r>
              <a:rPr lang="en-GB" sz="2000" dirty="0"/>
              <a:t>Formally a directed acyclic graph: connections have a fixed direction and never loop back</a:t>
            </a:r>
          </a:p>
          <a:p>
            <a:r>
              <a:rPr lang="en-GB" sz="2000" dirty="0"/>
              <a:t>Execution logic flows top-down from the root to the node(s) that run a specific behaviour</a:t>
            </a:r>
          </a:p>
          <a:p>
            <a:r>
              <a:rPr lang="en-GB" sz="2000" dirty="0"/>
              <a:t>Standard terminology applies: a node's parent sits above it, its children sit below it</a:t>
            </a:r>
          </a:p>
        </p:txBody>
      </p:sp>
      <p:pic>
        <p:nvPicPr>
          <p:cNvPr id="5" name="Picture 4">
            <a:extLst>
              <a:ext uri="{FF2B5EF4-FFF2-40B4-BE49-F238E27FC236}">
                <a16:creationId xmlns:a16="http://schemas.microsoft.com/office/drawing/2014/main" id="{6D663A0C-30FF-B9C2-A502-82A688D073A0}"/>
              </a:ext>
            </a:extLst>
          </p:cNvPr>
          <p:cNvPicPr>
            <a:picLocks noChangeAspect="1"/>
          </p:cNvPicPr>
          <p:nvPr/>
        </p:nvPicPr>
        <p:blipFill>
          <a:blip r:embed="rId3"/>
          <a:stretch>
            <a:fillRect/>
          </a:stretch>
        </p:blipFill>
        <p:spPr>
          <a:xfrm>
            <a:off x="6414813" y="1079937"/>
            <a:ext cx="5136055" cy="385204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0" y="-2737"/>
            <a:ext cx="11481847" cy="1325563"/>
          </a:xfrm>
        </p:spPr>
        <p:txBody>
          <a:bodyPr anchor="ctr">
            <a:normAutofit/>
          </a:bodyPr>
          <a:lstStyle/>
          <a:p>
            <a:r>
              <a:rPr lang="en-GB" dirty="0"/>
              <a:t>The Four Node Types</a:t>
            </a:r>
          </a:p>
        </p:txBody>
      </p:sp>
      <p:sp>
        <p:nvSpPr>
          <p:cNvPr id="3" name="Content"/>
          <p:cNvSpPr>
            <a:spLocks noGrp="1"/>
          </p:cNvSpPr>
          <p:nvPr>
            <p:ph idx="1"/>
          </p:nvPr>
        </p:nvSpPr>
        <p:spPr>
          <a:xfrm>
            <a:off x="-1" y="1622328"/>
            <a:ext cx="6546327" cy="3575934"/>
          </a:xfrm>
        </p:spPr>
        <p:txBody>
          <a:bodyPr>
            <a:normAutofit fontScale="92500" lnSpcReduction="10000"/>
          </a:bodyPr>
          <a:lstStyle/>
          <a:p>
            <a:r>
              <a:rPr lang="en-GB" sz="2400" dirty="0"/>
              <a:t>Root node: the single entry point at the top; has no parent, only children</a:t>
            </a:r>
          </a:p>
          <a:p>
            <a:r>
              <a:rPr lang="en-GB" sz="2400" dirty="0"/>
              <a:t>Leaf node: where actual AI behaviours live (move to a position, shoot, interact with an object)</a:t>
            </a:r>
          </a:p>
          <a:p>
            <a:r>
              <a:rPr lang="en-GB" sz="2400" dirty="0"/>
              <a:t>Leaf nodes have parents but no children: they are the opposite of the root</a:t>
            </a:r>
          </a:p>
          <a:p>
            <a:r>
              <a:rPr lang="en-GB" sz="2400" dirty="0"/>
              <a:t>Composite node: controls the flow of how execution moves through the tree</a:t>
            </a:r>
          </a:p>
          <a:p>
            <a:r>
              <a:rPr lang="en-GB" sz="2400" dirty="0"/>
              <a:t>Decorator node: takes a child's existing logic and manipulates it (e.g. repeat it, or invert its decision)</a:t>
            </a:r>
          </a:p>
        </p:txBody>
      </p:sp>
      <p:pic>
        <p:nvPicPr>
          <p:cNvPr id="5" name="Picture 4">
            <a:extLst>
              <a:ext uri="{FF2B5EF4-FFF2-40B4-BE49-F238E27FC236}">
                <a16:creationId xmlns:a16="http://schemas.microsoft.com/office/drawing/2014/main" id="{24A18260-BF99-01D9-81A4-001491ED9EAE}"/>
              </a:ext>
            </a:extLst>
          </p:cNvPr>
          <p:cNvPicPr>
            <a:picLocks noChangeAspect="1"/>
          </p:cNvPicPr>
          <p:nvPr/>
        </p:nvPicPr>
        <p:blipFill>
          <a:blip r:embed="rId3"/>
          <a:stretch>
            <a:fillRect/>
          </a:stretch>
        </p:blipFill>
        <p:spPr>
          <a:xfrm>
            <a:off x="6546327" y="1622328"/>
            <a:ext cx="5645673" cy="317569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0" y="0"/>
            <a:ext cx="11481847" cy="1325563"/>
          </a:xfrm>
        </p:spPr>
        <p:txBody>
          <a:bodyPr/>
          <a:lstStyle/>
          <a:p>
            <a:r>
              <a:rPr lang="en-GB" dirty="0"/>
              <a:t>Root &amp; Leaf Nodes in Detail</a:t>
            </a:r>
          </a:p>
        </p:txBody>
      </p:sp>
      <p:sp>
        <p:nvSpPr>
          <p:cNvPr id="3" name="Content"/>
          <p:cNvSpPr>
            <a:spLocks noGrp="1"/>
          </p:cNvSpPr>
          <p:nvPr>
            <p:ph idx="1"/>
          </p:nvPr>
        </p:nvSpPr>
        <p:spPr>
          <a:xfrm>
            <a:off x="0" y="1008993"/>
            <a:ext cx="7010400" cy="4666593"/>
          </a:xfrm>
        </p:spPr>
        <p:txBody>
          <a:bodyPr>
            <a:noAutofit/>
          </a:bodyPr>
          <a:lstStyle/>
          <a:p>
            <a:r>
              <a:rPr lang="en-GB" sz="2000" dirty="0"/>
              <a:t>Root node: single entry point, no parent, execution always starts here</a:t>
            </a:r>
          </a:p>
          <a:p>
            <a:r>
              <a:rPr lang="en-GB" sz="2000" dirty="0"/>
              <a:t>Leaf nodes hold the actual AI behaviours a character performs</a:t>
            </a:r>
          </a:p>
          <a:p>
            <a:r>
              <a:rPr lang="en-GB" sz="2000" dirty="0"/>
              <a:t>Example leaf behaviours: run to a fixed position, shoot an enemy, interact with an object</a:t>
            </a:r>
          </a:p>
          <a:p>
            <a:r>
              <a:rPr lang="en-GB" sz="2000" dirty="0"/>
              <a:t>Leaf nodes have a parent but never have children: they are where the 'doing' happens</a:t>
            </a:r>
          </a:p>
          <a:p>
            <a:r>
              <a:rPr lang="en-GB" sz="2000" dirty="0"/>
              <a:t>Everything above a leaf exists purely to decide whether that leaf should run</a:t>
            </a:r>
          </a:p>
        </p:txBody>
      </p:sp>
      <p:pic>
        <p:nvPicPr>
          <p:cNvPr id="5" name="Picture 4">
            <a:extLst>
              <a:ext uri="{FF2B5EF4-FFF2-40B4-BE49-F238E27FC236}">
                <a16:creationId xmlns:a16="http://schemas.microsoft.com/office/drawing/2014/main" id="{27819366-8882-5778-2E6C-D984C59E52ED}"/>
              </a:ext>
            </a:extLst>
          </p:cNvPr>
          <p:cNvPicPr>
            <a:picLocks noChangeAspect="1"/>
          </p:cNvPicPr>
          <p:nvPr/>
        </p:nvPicPr>
        <p:blipFill>
          <a:blip r:embed="rId3"/>
          <a:stretch>
            <a:fillRect/>
          </a:stretch>
        </p:blipFill>
        <p:spPr>
          <a:xfrm>
            <a:off x="7104993" y="662781"/>
            <a:ext cx="4792717" cy="504764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Composite Nodes: Selector</a:t>
            </a:r>
          </a:p>
        </p:txBody>
      </p:sp>
      <p:sp>
        <p:nvSpPr>
          <p:cNvPr id="3" name="Content"/>
          <p:cNvSpPr>
            <a:spLocks noGrp="1"/>
          </p:cNvSpPr>
          <p:nvPr>
            <p:ph idx="1"/>
          </p:nvPr>
        </p:nvSpPr>
        <p:spPr>
          <a:xfrm>
            <a:off x="358219" y="1825625"/>
            <a:ext cx="5645673" cy="3575934"/>
          </a:xfrm>
        </p:spPr>
        <p:txBody>
          <a:bodyPr>
            <a:normAutofit/>
          </a:bodyPr>
          <a:lstStyle/>
          <a:p>
            <a:r>
              <a:rPr lang="en-GB" sz="2000" dirty="0"/>
              <a:t>Chooses which single child to execute based on the current state of the world</a:t>
            </a:r>
          </a:p>
          <a:p>
            <a:r>
              <a:rPr lang="en-GB" sz="2000" dirty="0"/>
              <a:t>Evaluates children in order and commits to the first one whose conditions are met</a:t>
            </a:r>
          </a:p>
          <a:p>
            <a:r>
              <a:rPr lang="en-GB" sz="2000" dirty="0"/>
              <a:t>Example:</a:t>
            </a:r>
          </a:p>
          <a:p>
            <a:pPr lvl="1"/>
            <a:r>
              <a:rPr lang="en-GB" sz="1600" dirty="0"/>
              <a:t>Skip a melee-attack child if the player is too far away</a:t>
            </a:r>
          </a:p>
          <a:p>
            <a:pPr lvl="1"/>
            <a:r>
              <a:rPr lang="en-GB" sz="1600" dirty="0"/>
              <a:t>Falls through to a ranged-attack child instead when melee isn't viable</a:t>
            </a:r>
          </a:p>
          <a:p>
            <a:r>
              <a:rPr lang="en-GB" sz="2000" dirty="0"/>
              <a:t>Models 'either/or' decision-making: pick one appropriate response</a:t>
            </a:r>
          </a:p>
        </p:txBody>
      </p:sp>
      <p:pic>
        <p:nvPicPr>
          <p:cNvPr id="5" name="Picture 4">
            <a:extLst>
              <a:ext uri="{FF2B5EF4-FFF2-40B4-BE49-F238E27FC236}">
                <a16:creationId xmlns:a16="http://schemas.microsoft.com/office/drawing/2014/main" id="{08F0D958-F22B-18A7-178C-4CE43C861CC2}"/>
              </a:ext>
            </a:extLst>
          </p:cNvPr>
          <p:cNvPicPr>
            <a:picLocks noChangeAspect="1"/>
          </p:cNvPicPr>
          <p:nvPr/>
        </p:nvPicPr>
        <p:blipFill>
          <a:blip r:embed="rId3"/>
          <a:srcRect t="8167" r="-1" b="7379"/>
          <a:stretch>
            <a:fillRect/>
          </a:stretch>
        </p:blipFill>
        <p:spPr>
          <a:xfrm>
            <a:off x="6194392" y="1825625"/>
            <a:ext cx="5645673" cy="357593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Composite Nodes: Sequence</a:t>
            </a:r>
          </a:p>
        </p:txBody>
      </p:sp>
      <p:sp>
        <p:nvSpPr>
          <p:cNvPr id="3" name="Content"/>
          <p:cNvSpPr>
            <a:spLocks noGrp="1"/>
          </p:cNvSpPr>
          <p:nvPr>
            <p:ph idx="1"/>
          </p:nvPr>
        </p:nvSpPr>
        <p:spPr>
          <a:xfrm>
            <a:off x="358219" y="1825625"/>
            <a:ext cx="5645673" cy="3575934"/>
          </a:xfrm>
        </p:spPr>
        <p:txBody>
          <a:bodyPr>
            <a:normAutofit/>
          </a:bodyPr>
          <a:lstStyle/>
          <a:p>
            <a:r>
              <a:rPr lang="en-GB" sz="2400" dirty="0"/>
              <a:t>Executes several child nodes one after another, in a fixed order</a:t>
            </a:r>
          </a:p>
          <a:p>
            <a:r>
              <a:rPr lang="en-GB" sz="2400" dirty="0"/>
              <a:t>All children must succeed for the sequence itself to succeed</a:t>
            </a:r>
          </a:p>
          <a:p>
            <a:endParaRPr lang="en-GB" sz="2400" dirty="0"/>
          </a:p>
          <a:p>
            <a:r>
              <a:rPr lang="en-GB" sz="2400" dirty="0"/>
              <a:t>Models 'and then' behaviour: a chain of steps that build on each other</a:t>
            </a:r>
          </a:p>
          <a:p>
            <a:r>
              <a:rPr lang="en-GB" sz="2400" dirty="0"/>
              <a:t>Sequences and selectors combine to express most real gameplay behaviours</a:t>
            </a:r>
          </a:p>
        </p:txBody>
      </p:sp>
      <p:pic>
        <p:nvPicPr>
          <p:cNvPr id="5" name="Picture 4">
            <a:extLst>
              <a:ext uri="{FF2B5EF4-FFF2-40B4-BE49-F238E27FC236}">
                <a16:creationId xmlns:a16="http://schemas.microsoft.com/office/drawing/2014/main" id="{4C4CCB08-712A-02B7-DC0A-6FB4BBEE4548}"/>
              </a:ext>
            </a:extLst>
          </p:cNvPr>
          <p:cNvPicPr>
            <a:picLocks noChangeAspect="1"/>
          </p:cNvPicPr>
          <p:nvPr/>
        </p:nvPicPr>
        <p:blipFill>
          <a:blip r:embed="rId3"/>
          <a:stretch>
            <a:fillRect/>
          </a:stretch>
        </p:blipFill>
        <p:spPr>
          <a:xfrm>
            <a:off x="6338626" y="1825625"/>
            <a:ext cx="5357204" cy="3575934"/>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Decorator Nodes</a:t>
            </a:r>
          </a:p>
        </p:txBody>
      </p:sp>
      <p:sp>
        <p:nvSpPr>
          <p:cNvPr id="3" name="Content"/>
          <p:cNvSpPr>
            <a:spLocks noGrp="1"/>
          </p:cNvSpPr>
          <p:nvPr>
            <p:ph idx="1"/>
          </p:nvPr>
        </p:nvSpPr>
        <p:spPr>
          <a:xfrm>
            <a:off x="358219" y="1825625"/>
            <a:ext cx="5645673" cy="3575934"/>
          </a:xfrm>
        </p:spPr>
        <p:txBody>
          <a:bodyPr>
            <a:normAutofit/>
          </a:bodyPr>
          <a:lstStyle/>
          <a:p>
            <a:r>
              <a:rPr lang="en-GB" sz="2000" dirty="0"/>
              <a:t>Wrap a single child node and modify how its logic behaves</a:t>
            </a:r>
          </a:p>
          <a:p>
            <a:r>
              <a:rPr lang="en-GB" sz="2000" dirty="0"/>
              <a:t>Can repeat a child's behaviour rather than running it once</a:t>
            </a:r>
          </a:p>
          <a:p>
            <a:r>
              <a:rPr lang="en-GB" sz="2000" dirty="0"/>
              <a:t>Can invert a decision: turning a success into a failure, or vice versa</a:t>
            </a:r>
          </a:p>
          <a:p>
            <a:r>
              <a:rPr lang="en-GB" sz="2000" dirty="0"/>
              <a:t>Useful for adding conditions, cooldowns, or repetition without duplicating logic</a:t>
            </a:r>
          </a:p>
          <a:p>
            <a:r>
              <a:rPr lang="en-GB" sz="2000" dirty="0"/>
              <a:t>Keep the underlying behaviour reusable while changing how often or when it fires</a:t>
            </a:r>
          </a:p>
        </p:txBody>
      </p:sp>
      <p:pic>
        <p:nvPicPr>
          <p:cNvPr id="7" name="Picture 6">
            <a:extLst>
              <a:ext uri="{FF2B5EF4-FFF2-40B4-BE49-F238E27FC236}">
                <a16:creationId xmlns:a16="http://schemas.microsoft.com/office/drawing/2014/main" id="{89095F47-07A4-6CC6-BD6E-358806611D71}"/>
              </a:ext>
            </a:extLst>
          </p:cNvPr>
          <p:cNvPicPr>
            <a:picLocks noChangeAspect="1"/>
          </p:cNvPicPr>
          <p:nvPr/>
        </p:nvPicPr>
        <p:blipFill>
          <a:blip r:embed="rId3"/>
          <a:srcRect t="5110" r="-1" b="-1"/>
          <a:stretch>
            <a:fillRect/>
          </a:stretch>
        </p:blipFill>
        <p:spPr>
          <a:xfrm>
            <a:off x="6194392" y="1825625"/>
            <a:ext cx="5645673" cy="3575934"/>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Putting It Together: A Worked Example</a:t>
            </a:r>
          </a:p>
        </p:txBody>
      </p:sp>
      <p:sp>
        <p:nvSpPr>
          <p:cNvPr id="3" name="Content"/>
          <p:cNvSpPr>
            <a:spLocks noGrp="1"/>
          </p:cNvSpPr>
          <p:nvPr>
            <p:ph idx="1"/>
          </p:nvPr>
        </p:nvSpPr>
        <p:spPr>
          <a:xfrm>
            <a:off x="500000" y="1400000"/>
            <a:ext cx="5400000" cy="5000000"/>
          </a:xfrm>
        </p:spPr>
        <p:txBody>
          <a:bodyPr>
            <a:noAutofit/>
          </a:bodyPr>
          <a:lstStyle/>
          <a:p>
            <a:r>
              <a:rPr lang="en-GB" sz="2400" dirty="0"/>
              <a:t>A selector at the root decides between three responses to the player</a:t>
            </a:r>
          </a:p>
          <a:p>
            <a:pPr lvl="1"/>
            <a:r>
              <a:rPr lang="en-GB" sz="2000" dirty="0"/>
              <a:t>Attack from cover — a sequence: move to cover, then shoot from range</a:t>
            </a:r>
          </a:p>
          <a:p>
            <a:pPr lvl="1"/>
            <a:r>
              <a:rPr lang="en-GB" sz="2000" dirty="0"/>
              <a:t>Rush the player — a leaf behaviour for an aggressive melee approach</a:t>
            </a:r>
          </a:p>
          <a:p>
            <a:pPr lvl="1"/>
            <a:r>
              <a:rPr lang="en-GB" sz="2000" dirty="0"/>
              <a:t>Stand ground — a fallback leaf behaviour when neither condition is met</a:t>
            </a:r>
          </a:p>
          <a:p>
            <a:r>
              <a:rPr lang="en-GB" sz="2400" dirty="0"/>
              <a:t>Reads clearly top-down even as more behaviours are layered on later</a:t>
            </a:r>
          </a:p>
        </p:txBody>
      </p:sp>
      <p:pic>
        <p:nvPicPr>
          <p:cNvPr id="5" name="Picture 4">
            <a:extLst>
              <a:ext uri="{FF2B5EF4-FFF2-40B4-BE49-F238E27FC236}">
                <a16:creationId xmlns:a16="http://schemas.microsoft.com/office/drawing/2014/main" id="{E08117A9-7CF7-EABC-9933-657C9EAD679B}"/>
              </a:ext>
            </a:extLst>
          </p:cNvPr>
          <p:cNvPicPr>
            <a:picLocks noChangeAspect="1"/>
          </p:cNvPicPr>
          <p:nvPr/>
        </p:nvPicPr>
        <p:blipFill>
          <a:blip r:embed="rId3"/>
          <a:stretch>
            <a:fillRect/>
          </a:stretch>
        </p:blipFill>
        <p:spPr>
          <a:xfrm>
            <a:off x="6371138" y="1655379"/>
            <a:ext cx="5320862" cy="354724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E161D-E564-5B4C-B8A1-2C252AE58F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9DFACF-EB74-71BA-DAFE-3450C8C0858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E3087CE-83F2-E8CA-CA8B-45C45D44022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505121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How Behaviour Trees Work</a:t>
            </a:r>
          </a:p>
        </p:txBody>
      </p:sp>
      <p:sp>
        <p:nvSpPr>
          <p:cNvPr id="10" name="ImagePlaceholder"/>
          <p:cNvSpPr>
            <a:spLocks noGrp="1"/>
          </p:cNvSpPr>
          <p:nvPr/>
        </p:nvSpPr>
        <p:spPr>
          <a:xfrm>
            <a:off x="1200000" y="2400000"/>
            <a:ext cx="9792000" cy="3600000"/>
          </a:xfrm>
          <a:prstGeom prst="rect">
            <a:avLst/>
          </a:prstGeom>
          <a:solidFill>
            <a:srgbClr val="F3F4F6"/>
          </a:solidFill>
          <a:ln w="19050">
            <a:solidFill>
              <a:srgbClr val="9CA3AF"/>
            </a:solidFill>
            <a:prstDash val="dash"/>
          </a:ln>
        </p:spPr>
        <p:txBody>
          <a:bodyPr wrap="square" anchor="ctr">
            <a:normAutofit/>
          </a:bodyPr>
          <a:lstStyle/>
          <a:p>
            <a:pPr algn="ctr">
              <a:buNone/>
            </a:pPr>
            <a:r>
              <a:rPr lang="en-GB" sz="1400" dirty="0">
                <a:solidFill>
                  <a:srgbClr val="6B7280"/>
                </a:solidFill>
                <a:latin typeface="Calibri"/>
              </a:rPr>
              <a:t>TODO: Flowchart-style illustration of a glowing pulse of light travelling down through a branching tree of nodes, highlighting the active path, dark tech background, digital art</a:t>
            </a:r>
          </a:p>
        </p:txBody>
      </p:sp>
      <p:pic>
        <p:nvPicPr>
          <p:cNvPr id="4" name="Picture 3">
            <a:extLst>
              <a:ext uri="{FF2B5EF4-FFF2-40B4-BE49-F238E27FC236}">
                <a16:creationId xmlns:a16="http://schemas.microsoft.com/office/drawing/2014/main" id="{85992CB1-F702-0885-4B0D-C1A70699EC9C}"/>
              </a:ext>
            </a:extLst>
          </p:cNvPr>
          <p:cNvPicPr>
            <a:picLocks noChangeAspect="1"/>
          </p:cNvPicPr>
          <p:nvPr/>
        </p:nvPicPr>
        <p:blipFill>
          <a:blip r:embed="rId3"/>
          <a:stretch>
            <a:fillRect/>
          </a:stretch>
        </p:blipFill>
        <p:spPr>
          <a:xfrm>
            <a:off x="0" y="0"/>
            <a:ext cx="12192000" cy="6858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0" y="-247213"/>
            <a:ext cx="11481847" cy="1325563"/>
          </a:xfrm>
        </p:spPr>
        <p:txBody>
          <a:bodyPr anchor="ctr">
            <a:normAutofit/>
          </a:bodyPr>
          <a:lstStyle/>
          <a:p>
            <a:r>
              <a:rPr lang="en-GB" dirty="0"/>
              <a:t>Ticking the Tree</a:t>
            </a:r>
          </a:p>
        </p:txBody>
      </p:sp>
      <p:sp>
        <p:nvSpPr>
          <p:cNvPr id="3" name="Content"/>
          <p:cNvSpPr>
            <a:spLocks noGrp="1"/>
          </p:cNvSpPr>
          <p:nvPr>
            <p:ph idx="1"/>
          </p:nvPr>
        </p:nvSpPr>
        <p:spPr>
          <a:xfrm>
            <a:off x="-1" y="1078350"/>
            <a:ext cx="6546327" cy="4323209"/>
          </a:xfrm>
        </p:spPr>
        <p:txBody>
          <a:bodyPr>
            <a:normAutofit/>
          </a:bodyPr>
          <a:lstStyle/>
          <a:p>
            <a:r>
              <a:rPr lang="en-GB" sz="2000" dirty="0"/>
              <a:t>Traditionally, every frame the system runs a full update from the root, called a 'tick'</a:t>
            </a:r>
          </a:p>
          <a:p>
            <a:r>
              <a:rPr lang="en-GB" sz="2000" dirty="0"/>
              <a:t>The tick walks down the tree to find the active node, rechecking other nodes along the way</a:t>
            </a:r>
          </a:p>
          <a:p>
            <a:r>
              <a:rPr lang="en-GB" sz="2000" dirty="0"/>
              <a:t>This becomes expensive as the tree grows larger</a:t>
            </a:r>
          </a:p>
          <a:p>
            <a:r>
              <a:rPr lang="en-GB" sz="2000" dirty="0"/>
              <a:t>Modern implementations instead retain a reference to the currently active node</a:t>
            </a:r>
          </a:p>
          <a:p>
            <a:r>
              <a:rPr lang="en-GB" sz="2000" dirty="0"/>
              <a:t>The tree only re-evaluates from the top once the active behaviour finishes</a:t>
            </a:r>
          </a:p>
        </p:txBody>
      </p:sp>
      <p:pic>
        <p:nvPicPr>
          <p:cNvPr id="5" name="Picture 4">
            <a:extLst>
              <a:ext uri="{FF2B5EF4-FFF2-40B4-BE49-F238E27FC236}">
                <a16:creationId xmlns:a16="http://schemas.microsoft.com/office/drawing/2014/main" id="{C121F8CC-88FC-B39C-25DB-6412AA5BBA35}"/>
              </a:ext>
            </a:extLst>
          </p:cNvPr>
          <p:cNvPicPr>
            <a:picLocks noChangeAspect="1"/>
          </p:cNvPicPr>
          <p:nvPr/>
        </p:nvPicPr>
        <p:blipFill>
          <a:blip r:embed="rId3"/>
          <a:srcRect r="11192"/>
          <a:stretch>
            <a:fillRect/>
          </a:stretch>
        </p:blipFill>
        <p:spPr>
          <a:xfrm>
            <a:off x="6546327" y="1373680"/>
            <a:ext cx="5645673" cy="3575934"/>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0" y="-297657"/>
            <a:ext cx="11481847" cy="1325563"/>
          </a:xfrm>
        </p:spPr>
        <p:txBody>
          <a:bodyPr/>
          <a:lstStyle/>
          <a:p>
            <a:r>
              <a:rPr lang="en-GB" dirty="0"/>
              <a:t>Event-Driven Behaviour Trees</a:t>
            </a:r>
          </a:p>
        </p:txBody>
      </p:sp>
      <p:sp>
        <p:nvSpPr>
          <p:cNvPr id="3" name="Content"/>
          <p:cNvSpPr>
            <a:spLocks noGrp="1"/>
          </p:cNvSpPr>
          <p:nvPr>
            <p:ph idx="1"/>
          </p:nvPr>
        </p:nvSpPr>
        <p:spPr>
          <a:xfrm>
            <a:off x="0" y="995575"/>
            <a:ext cx="6421821" cy="4574908"/>
          </a:xfrm>
        </p:spPr>
        <p:txBody>
          <a:bodyPr>
            <a:normAutofit/>
          </a:bodyPr>
          <a:lstStyle/>
          <a:p>
            <a:r>
              <a:rPr lang="en-GB" dirty="0"/>
              <a:t>Popularised by the Halo franchise</a:t>
            </a:r>
          </a:p>
          <a:p>
            <a:r>
              <a:rPr lang="en-GB" dirty="0"/>
              <a:t>The tree can quickly switch out of the active node when an event occurs in the game world</a:t>
            </a:r>
          </a:p>
          <a:p>
            <a:r>
              <a:rPr lang="en-GB" dirty="0"/>
              <a:t>Re-evaluates its position in the tree immediately, rather than waiting for the next tick</a:t>
            </a:r>
          </a:p>
          <a:p>
            <a:r>
              <a:rPr lang="en-GB" dirty="0"/>
              <a:t>Reduces wasted processing compared to constant per-frame re-checking</a:t>
            </a:r>
          </a:p>
        </p:txBody>
      </p:sp>
      <p:pic>
        <p:nvPicPr>
          <p:cNvPr id="5" name="Picture 4">
            <a:extLst>
              <a:ext uri="{FF2B5EF4-FFF2-40B4-BE49-F238E27FC236}">
                <a16:creationId xmlns:a16="http://schemas.microsoft.com/office/drawing/2014/main" id="{09EDFB27-B2C1-171C-3AE9-06F8A68E3214}"/>
              </a:ext>
            </a:extLst>
          </p:cNvPr>
          <p:cNvPicPr>
            <a:picLocks noChangeAspect="1"/>
          </p:cNvPicPr>
          <p:nvPr/>
        </p:nvPicPr>
        <p:blipFill>
          <a:blip r:embed="rId3"/>
          <a:stretch>
            <a:fillRect/>
          </a:stretch>
        </p:blipFill>
        <p:spPr>
          <a:xfrm>
            <a:off x="6579476" y="995575"/>
            <a:ext cx="5612524" cy="4209393"/>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The Blackboard</a:t>
            </a:r>
          </a:p>
        </p:txBody>
      </p:sp>
      <p:sp>
        <p:nvSpPr>
          <p:cNvPr id="3" name="Content"/>
          <p:cNvSpPr>
            <a:spLocks noGrp="1"/>
          </p:cNvSpPr>
          <p:nvPr>
            <p:ph idx="1"/>
          </p:nvPr>
        </p:nvSpPr>
        <p:spPr>
          <a:xfrm>
            <a:off x="358219" y="1825625"/>
            <a:ext cx="5645673" cy="3575934"/>
          </a:xfrm>
        </p:spPr>
        <p:txBody>
          <a:bodyPr>
            <a:normAutofit/>
          </a:bodyPr>
          <a:lstStyle/>
          <a:p>
            <a:r>
              <a:rPr lang="en-GB" sz="2000" dirty="0"/>
              <a:t>A shared data store used by multiple nodes within a behaviour tree</a:t>
            </a:r>
          </a:p>
          <a:p>
            <a:r>
              <a:rPr lang="en-GB" sz="2000" dirty="0"/>
              <a:t>Holds things like target locations, distances to points of interest, and status flags</a:t>
            </a:r>
          </a:p>
          <a:p>
            <a:r>
              <a:rPr lang="en-GB" sz="2000" dirty="0"/>
              <a:t>Status flags might include whether a character is under fire or has already run a specific behaviour</a:t>
            </a:r>
          </a:p>
          <a:p>
            <a:r>
              <a:rPr lang="en-GB" sz="2000" dirty="0"/>
              <a:t>Minimises repeated calculations across nodes</a:t>
            </a:r>
          </a:p>
          <a:p>
            <a:r>
              <a:rPr lang="en-GB" sz="2000" dirty="0"/>
              <a:t>Can be shared across multiple AI agents' trees e.g. a shared record of the player's location</a:t>
            </a:r>
          </a:p>
        </p:txBody>
      </p:sp>
      <p:pic>
        <p:nvPicPr>
          <p:cNvPr id="5" name="Picture 4">
            <a:extLst>
              <a:ext uri="{FF2B5EF4-FFF2-40B4-BE49-F238E27FC236}">
                <a16:creationId xmlns:a16="http://schemas.microsoft.com/office/drawing/2014/main" id="{68D6FDD1-9766-A8AD-C207-73F4871BE02C}"/>
              </a:ext>
            </a:extLst>
          </p:cNvPr>
          <p:cNvPicPr>
            <a:picLocks noChangeAspect="1"/>
          </p:cNvPicPr>
          <p:nvPr/>
        </p:nvPicPr>
        <p:blipFill>
          <a:blip r:embed="rId3"/>
          <a:srcRect l="4732" r="16330" b="2"/>
          <a:stretch>
            <a:fillRect/>
          </a:stretch>
        </p:blipFill>
        <p:spPr>
          <a:xfrm>
            <a:off x="6194392" y="1825625"/>
            <a:ext cx="5645673" cy="3575934"/>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Tooling: Unreal Engine</a:t>
            </a:r>
          </a:p>
        </p:txBody>
      </p:sp>
      <p:sp>
        <p:nvSpPr>
          <p:cNvPr id="3" name="Content"/>
          <p:cNvSpPr>
            <a:spLocks noGrp="1"/>
          </p:cNvSpPr>
          <p:nvPr>
            <p:ph idx="1"/>
          </p:nvPr>
        </p:nvSpPr>
        <p:spPr>
          <a:xfrm>
            <a:off x="358219" y="1825625"/>
            <a:ext cx="5645673" cy="3575934"/>
          </a:xfrm>
        </p:spPr>
        <p:txBody>
          <a:bodyPr>
            <a:normAutofit/>
          </a:bodyPr>
          <a:lstStyle/>
          <a:p>
            <a:r>
              <a:rPr lang="en-GB" sz="2000" dirty="0"/>
              <a:t>UE's behaviour tree editor is one of the best freely available tools for experimentation</a:t>
            </a:r>
          </a:p>
          <a:p>
            <a:r>
              <a:rPr lang="en-GB" sz="2000" dirty="0"/>
              <a:t>Implements root, leaf, composite, and decorator nodes in the same way described here</a:t>
            </a:r>
          </a:p>
          <a:p>
            <a:r>
              <a:rPr lang="en-GB" sz="2000" dirty="0"/>
              <a:t>Blackboards are a first-class, visual part of the toolchain</a:t>
            </a:r>
          </a:p>
          <a:p>
            <a:r>
              <a:rPr lang="en-GB" sz="2000" dirty="0"/>
              <a:t>Trees can call into a navigation mesh for movement-related leaf nodes</a:t>
            </a:r>
          </a:p>
          <a:p>
            <a:r>
              <a:rPr lang="en-GB" sz="2000" dirty="0"/>
              <a:t>A practical way to see the concepts from this lecture running in a real engine</a:t>
            </a:r>
          </a:p>
        </p:txBody>
      </p:sp>
      <p:pic>
        <p:nvPicPr>
          <p:cNvPr id="4" name="Picture 3" descr="Behaviour Tree Quick Start Guide - AI not patrolling [SOLVED] - Community &amp;  Industry Discussion - Epic Developer Community Forums">
            <a:extLst>
              <a:ext uri="{FF2B5EF4-FFF2-40B4-BE49-F238E27FC236}">
                <a16:creationId xmlns:a16="http://schemas.microsoft.com/office/drawing/2014/main" id="{3D3B9ED3-EC21-7340-76FA-792CC33EDB67}"/>
              </a:ext>
            </a:extLst>
          </p:cNvPr>
          <p:cNvPicPr>
            <a:picLocks noChangeAspect="1"/>
          </p:cNvPicPr>
          <p:nvPr/>
        </p:nvPicPr>
        <p:blipFill>
          <a:blip r:embed="rId3"/>
          <a:srcRect l="18159" r="15927" b="1"/>
          <a:stretch>
            <a:fillRect/>
          </a:stretch>
        </p:blipFill>
        <p:spPr>
          <a:xfrm>
            <a:off x="6194392" y="1825625"/>
            <a:ext cx="5645673" cy="3575934"/>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60915D5-4420-5D7A-4090-7D70B2340C42}"/>
              </a:ext>
            </a:extLst>
          </p:cNvPr>
          <p:cNvPicPr>
            <a:picLocks noChangeAspect="1"/>
          </p:cNvPicPr>
          <p:nvPr/>
        </p:nvPicPr>
        <p:blipFill>
          <a:blip r:embed="rId3"/>
          <a:stretch>
            <a:fillRect/>
          </a:stretch>
        </p:blipFill>
        <p:spPr>
          <a:xfrm>
            <a:off x="0" y="0"/>
            <a:ext cx="12192000" cy="68580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Readability &amp; Scalability</a:t>
            </a:r>
          </a:p>
        </p:txBody>
      </p:sp>
      <p:sp>
        <p:nvSpPr>
          <p:cNvPr id="3" name="Content"/>
          <p:cNvSpPr>
            <a:spLocks noGrp="1"/>
          </p:cNvSpPr>
          <p:nvPr>
            <p:ph idx="1"/>
          </p:nvPr>
        </p:nvSpPr>
        <p:spPr/>
        <p:txBody>
          <a:bodyPr>
            <a:normAutofit/>
          </a:bodyPr>
          <a:lstStyle/>
          <a:p>
            <a:r>
              <a:rPr lang="en-GB" dirty="0"/>
              <a:t>Decision-making can be read top-down, from root to leaf, at a glance</a:t>
            </a:r>
          </a:p>
          <a:p>
            <a:r>
              <a:rPr lang="en-GB" dirty="0"/>
              <a:t>This visual readability holds up even as the tree grows large and complex</a:t>
            </a:r>
          </a:p>
          <a:p>
            <a:r>
              <a:rPr lang="en-GB" dirty="0"/>
              <a:t>Even large commercial trees (e.g. Tom Clancy's The Division) remain traceable this way</a:t>
            </a:r>
          </a:p>
          <a:p>
            <a:r>
              <a:rPr lang="en-GB" dirty="0"/>
              <a:t>Finite state machines, by contrast, become a nightmare to follow as states and connections multiply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Case Study: Visual Scale in The Division</a:t>
            </a:r>
          </a:p>
        </p:txBody>
      </p:sp>
      <p:sp>
        <p:nvSpPr>
          <p:cNvPr id="3" name="Content"/>
          <p:cNvSpPr>
            <a:spLocks noGrp="1"/>
          </p:cNvSpPr>
          <p:nvPr>
            <p:ph idx="1"/>
          </p:nvPr>
        </p:nvSpPr>
        <p:spPr>
          <a:xfrm>
            <a:off x="358219" y="1825625"/>
            <a:ext cx="5645673" cy="3575934"/>
          </a:xfrm>
        </p:spPr>
        <p:txBody>
          <a:bodyPr>
            <a:normAutofit/>
          </a:bodyPr>
          <a:lstStyle/>
          <a:p>
            <a:r>
              <a:rPr lang="en-GB" sz="2400" dirty="0"/>
              <a:t>Tom Clancy's The Division uses a very large-scale behaviour tree for its AI</a:t>
            </a:r>
          </a:p>
          <a:p>
            <a:r>
              <a:rPr lang="en-GB" sz="2400" dirty="0"/>
              <a:t>Even at that scale, the flow can still be traced from root to leaf</a:t>
            </a:r>
          </a:p>
          <a:p>
            <a:r>
              <a:rPr lang="en-GB" sz="2400" dirty="0"/>
              <a:t>Demonstrates that readability holds up as production complexity grows</a:t>
            </a:r>
          </a:p>
          <a:p>
            <a:r>
              <a:rPr lang="en-GB" sz="2400" dirty="0"/>
              <a:t>Contrasts sharply with how unreadable an equivalently complex FSM would become</a:t>
            </a:r>
          </a:p>
          <a:p>
            <a:pPr marL="0" indent="0">
              <a:buNone/>
            </a:pPr>
            <a:r>
              <a:rPr lang="en-GB" sz="2400" dirty="0"/>
              <a:t>Video to watch: </a:t>
            </a:r>
            <a:r>
              <a:rPr lang="en-GB" sz="1200" dirty="0"/>
              <a:t>https://www.youtube.com/watch?v=fZOZ2daE-lA</a:t>
            </a:r>
            <a:endParaRPr lang="en-GB" sz="2400" dirty="0"/>
          </a:p>
        </p:txBody>
      </p:sp>
      <p:pic>
        <p:nvPicPr>
          <p:cNvPr id="5" name="Picture 4">
            <a:extLst>
              <a:ext uri="{FF2B5EF4-FFF2-40B4-BE49-F238E27FC236}">
                <a16:creationId xmlns:a16="http://schemas.microsoft.com/office/drawing/2014/main" id="{5AD49BE5-EECF-31B5-52C1-16C26E169BEA}"/>
              </a:ext>
            </a:extLst>
          </p:cNvPr>
          <p:cNvPicPr>
            <a:picLocks noChangeAspect="1"/>
          </p:cNvPicPr>
          <p:nvPr/>
        </p:nvPicPr>
        <p:blipFill>
          <a:blip r:embed="rId3"/>
          <a:srcRect r="11192"/>
          <a:stretch>
            <a:fillRect/>
          </a:stretch>
        </p:blipFill>
        <p:spPr>
          <a:xfrm>
            <a:off x="6194392" y="1825625"/>
            <a:ext cx="5645673" cy="3575934"/>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Debuggability &amp; Designer Workflow</a:t>
            </a:r>
          </a:p>
        </p:txBody>
      </p:sp>
      <p:sp>
        <p:nvSpPr>
          <p:cNvPr id="3" name="Content"/>
          <p:cNvSpPr>
            <a:spLocks noGrp="1"/>
          </p:cNvSpPr>
          <p:nvPr>
            <p:ph idx="1"/>
          </p:nvPr>
        </p:nvSpPr>
        <p:spPr/>
        <p:txBody>
          <a:bodyPr>
            <a:normAutofit fontScale="92500"/>
          </a:bodyPr>
          <a:lstStyle/>
          <a:p>
            <a:r>
              <a:rPr lang="en-GB" dirty="0"/>
              <a:t>Streamlined logic flow makes trees easier to debug, not just easier to read</a:t>
            </a:r>
          </a:p>
          <a:p>
            <a:r>
              <a:rPr lang="en-GB" dirty="0"/>
              <a:t>Simplified flow, modular behaviours, and shared blackboard data all reduce room for error</a:t>
            </a:r>
          </a:p>
          <a:p>
            <a:r>
              <a:rPr lang="en-GB" dirty="0"/>
              <a:t>Designers can assemble new behaviours from modules the programmers have already built</a:t>
            </a:r>
          </a:p>
          <a:p>
            <a:r>
              <a:rPr lang="en-GB" dirty="0"/>
              <a:t>FSMs are typically code-intensive where the conditions are tied directly to code</a:t>
            </a:r>
          </a:p>
          <a:p>
            <a:r>
              <a:rPr lang="en-GB" dirty="0"/>
              <a:t>Even recent titles like DOOM (2016) had state machines built by programmers on designers' request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Reusability &amp; Performance</a:t>
            </a:r>
          </a:p>
        </p:txBody>
      </p:sp>
      <p:sp>
        <p:nvSpPr>
          <p:cNvPr id="3" name="Content"/>
          <p:cNvSpPr>
            <a:spLocks noGrp="1"/>
          </p:cNvSpPr>
          <p:nvPr>
            <p:ph idx="1"/>
          </p:nvPr>
        </p:nvSpPr>
        <p:spPr/>
        <p:txBody>
          <a:bodyPr>
            <a:normAutofit fontScale="92500" lnSpcReduction="20000"/>
          </a:bodyPr>
          <a:lstStyle/>
          <a:p>
            <a:r>
              <a:rPr lang="en-GB" dirty="0"/>
              <a:t>Individual behaviours (nodes) are built to be reused across different contexts</a:t>
            </a:r>
          </a:p>
          <a:p>
            <a:r>
              <a:rPr lang="en-GB" dirty="0"/>
              <a:t>FSM states are typically tied to a specific context, getting harder to maintain over time</a:t>
            </a:r>
          </a:p>
          <a:p>
            <a:r>
              <a:rPr lang="en-GB" dirty="0"/>
              <a:t>Tick caching and event-driven updates reduce CPU cost as trees scale</a:t>
            </a:r>
          </a:p>
          <a:p>
            <a:r>
              <a:rPr lang="en-GB" dirty="0"/>
              <a:t>FSMs still need to check state and process transitions on every frame</a:t>
            </a:r>
          </a:p>
          <a:p>
            <a:r>
              <a:rPr lang="en-GB" dirty="0"/>
              <a:t>Blackboards keep memory use down by sharing data across nodes and across multiple AI agents</a:t>
            </a:r>
          </a:p>
          <a:p>
            <a:r>
              <a:rPr lang="en-GB" dirty="0"/>
              <a:t>Case in point: event-driven overrides fixed performance issues when Spec Ops: The Line was ported to consoles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417271" y="3041548"/>
            <a:ext cx="11594969" cy="1325563"/>
          </a:xfrm>
        </p:spPr>
        <p:txBody>
          <a:bodyPr/>
          <a:lstStyle/>
          <a:p>
            <a:pPr algn="ctr"/>
            <a:r>
              <a:rPr lang="en-GB" dirty="0"/>
              <a:t>When to Use Behaviour Trees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State Machines / Behaviour Trees</a:t>
            </a:r>
          </a:p>
        </p:txBody>
      </p:sp>
      <p:sp>
        <p:nvSpPr>
          <p:cNvPr id="3" name="Content"/>
          <p:cNvSpPr>
            <a:spLocks noGrp="1"/>
          </p:cNvSpPr>
          <p:nvPr>
            <p:ph idx="1"/>
          </p:nvPr>
        </p:nvSpPr>
        <p:spPr>
          <a:xfrm>
            <a:off x="0" y="1400000"/>
            <a:ext cx="6300000" cy="4317628"/>
          </a:xfrm>
        </p:spPr>
        <p:txBody>
          <a:bodyPr>
            <a:normAutofit/>
          </a:bodyPr>
          <a:lstStyle/>
          <a:p>
            <a:r>
              <a:rPr lang="en-GB" sz="1800" dirty="0"/>
              <a:t>Both techniques answer the same core question: what should this AI do right now?</a:t>
            </a:r>
          </a:p>
          <a:p>
            <a:r>
              <a:rPr lang="en-GB" sz="1800" dirty="0"/>
              <a:t>A simple FSM lists states and hand-wires an explicit transition between every pair that can occur</a:t>
            </a:r>
          </a:p>
          <a:p>
            <a:r>
              <a:rPr lang="en-GB" sz="1800" dirty="0"/>
              <a:t>Hierarchical FSMs (HFSMs) nest state machines inside states to tame that transition explosion</a:t>
            </a:r>
          </a:p>
          <a:p>
            <a:r>
              <a:rPr lang="en-GB" sz="1800" dirty="0"/>
              <a:t>Behaviour trees push the hierarchy further: composite nodes replace hand-wired transitions with reusable branching logic</a:t>
            </a:r>
          </a:p>
          <a:p>
            <a:r>
              <a:rPr lang="en-GB" sz="1800" dirty="0"/>
              <a:t>Instead of wiring 'State A can go to State B', a BT simply re-evaluates the tree and lets selectors/sequences decide</a:t>
            </a:r>
          </a:p>
          <a:p>
            <a:r>
              <a:rPr lang="en-GB" sz="1800" dirty="0"/>
              <a:t>Behaviour trees grew directly out of this need to scale past what FSMs and HFSMs could manage cleanly</a:t>
            </a:r>
          </a:p>
        </p:txBody>
      </p:sp>
      <p:pic>
        <p:nvPicPr>
          <p:cNvPr id="5" name="Picture 4">
            <a:extLst>
              <a:ext uri="{FF2B5EF4-FFF2-40B4-BE49-F238E27FC236}">
                <a16:creationId xmlns:a16="http://schemas.microsoft.com/office/drawing/2014/main" id="{2BF54EEE-2DA2-DFC3-CEA4-BAAAC58616E1}"/>
              </a:ext>
            </a:extLst>
          </p:cNvPr>
          <p:cNvPicPr>
            <a:picLocks noChangeAspect="1"/>
          </p:cNvPicPr>
          <p:nvPr/>
        </p:nvPicPr>
        <p:blipFill>
          <a:blip r:embed="rId3"/>
          <a:stretch>
            <a:fillRect/>
          </a:stretch>
        </p:blipFill>
        <p:spPr>
          <a:xfrm>
            <a:off x="6516414" y="1502978"/>
            <a:ext cx="5675586" cy="3305503"/>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Mapping States onto a Behaviour Tree</a:t>
            </a:r>
          </a:p>
        </p:txBody>
      </p:sp>
      <p:sp>
        <p:nvSpPr>
          <p:cNvPr id="3" name="Content"/>
          <p:cNvSpPr>
            <a:spLocks noGrp="1"/>
          </p:cNvSpPr>
          <p:nvPr>
            <p:ph idx="1"/>
          </p:nvPr>
        </p:nvSpPr>
        <p:spPr>
          <a:xfrm>
            <a:off x="0" y="1690688"/>
            <a:ext cx="6194391" cy="3710871"/>
          </a:xfrm>
        </p:spPr>
        <p:txBody>
          <a:bodyPr>
            <a:normAutofit/>
          </a:bodyPr>
          <a:lstStyle/>
          <a:p>
            <a:r>
              <a:rPr lang="en-GB" sz="1500" dirty="0"/>
              <a:t>FSM state → roughly maps to a behaviour tree leaf node (the actual behaviour being performed)</a:t>
            </a:r>
          </a:p>
          <a:p>
            <a:r>
              <a:rPr lang="en-GB" sz="1500" dirty="0"/>
              <a:t>FSM transition condition → roughly maps to the logic inside a selector or decorator node</a:t>
            </a:r>
          </a:p>
          <a:p>
            <a:r>
              <a:rPr lang="en-GB" sz="1500" dirty="0"/>
              <a:t>An FSM's single 'current state' mirrors the BT's single active leaf node during ticking</a:t>
            </a:r>
          </a:p>
          <a:p>
            <a:r>
              <a:rPr lang="en-GB" sz="1500" dirty="0"/>
              <a:t>One composite node can encode many transitions at once, instead of one arrow per pair of states</a:t>
            </a:r>
          </a:p>
          <a:p>
            <a:r>
              <a:rPr lang="en-GB" sz="1500" dirty="0"/>
              <a:t>A BT leaf is often itself implemented as a small internal state machine (e.g. an 'Attack' leaf running aim → fire → reload)</a:t>
            </a:r>
          </a:p>
          <a:p>
            <a:pPr marL="0" indent="0">
              <a:buNone/>
            </a:pPr>
            <a:endParaRPr lang="en-GB" sz="1500" dirty="0"/>
          </a:p>
          <a:p>
            <a:pPr marL="0" indent="0">
              <a:buNone/>
            </a:pPr>
            <a:r>
              <a:rPr lang="en-GB" sz="1500" dirty="0"/>
              <a:t>The two techniques regularly coexist: trees for high-level decisions, small FSMs inside leaves for fine-grained execution</a:t>
            </a:r>
          </a:p>
        </p:txBody>
      </p:sp>
      <p:pic>
        <p:nvPicPr>
          <p:cNvPr id="5" name="Picture 4">
            <a:extLst>
              <a:ext uri="{FF2B5EF4-FFF2-40B4-BE49-F238E27FC236}">
                <a16:creationId xmlns:a16="http://schemas.microsoft.com/office/drawing/2014/main" id="{E8305140-286E-CC84-A6AD-DE283ACCE5A6}"/>
              </a:ext>
            </a:extLst>
          </p:cNvPr>
          <p:cNvPicPr>
            <a:picLocks noChangeAspect="1"/>
          </p:cNvPicPr>
          <p:nvPr/>
        </p:nvPicPr>
        <p:blipFill>
          <a:blip r:embed="rId3"/>
          <a:stretch>
            <a:fillRect/>
          </a:stretch>
        </p:blipFill>
        <p:spPr>
          <a:xfrm>
            <a:off x="6194392" y="2025747"/>
            <a:ext cx="5645673" cy="3175690"/>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Behaviour Trees vs the Alternatives</a:t>
            </a:r>
          </a:p>
        </p:txBody>
      </p:sp>
      <p:sp>
        <p:nvSpPr>
          <p:cNvPr id="3" name="Content"/>
          <p:cNvSpPr>
            <a:spLocks noGrp="1"/>
          </p:cNvSpPr>
          <p:nvPr>
            <p:ph idx="1"/>
          </p:nvPr>
        </p:nvSpPr>
        <p:spPr/>
        <p:txBody>
          <a:bodyPr>
            <a:normAutofit fontScale="92500" lnSpcReduction="20000"/>
          </a:bodyPr>
          <a:lstStyle/>
          <a:p>
            <a:r>
              <a:rPr lang="en-GB" dirty="0"/>
              <a:t>Finite State Machines: sufficient when behaviour logic is small-scale and simple</a:t>
            </a:r>
          </a:p>
          <a:p>
            <a:r>
              <a:rPr lang="en-GB" dirty="0"/>
              <a:t>Planning (e.g. F.E.A.R.): well suited to dynamic, reactive behaviour at a compact problem scale</a:t>
            </a:r>
          </a:p>
          <a:p>
            <a:r>
              <a:rPr lang="en-GB" dirty="0"/>
              <a:t>Planning overheads can become overwhelming as the number of characters using it increases</a:t>
            </a:r>
          </a:p>
          <a:p>
            <a:r>
              <a:rPr lang="en-GB" dirty="0"/>
              <a:t>Behaviour trees: best when logic needs to scale, stay readable, and support designer-led iteration</a:t>
            </a:r>
          </a:p>
          <a:p>
            <a:pPr marL="0" indent="0">
              <a:buNone/>
            </a:pPr>
            <a:endParaRPr lang="en-GB" dirty="0"/>
          </a:p>
          <a:p>
            <a:pPr marL="0" indent="0">
              <a:buNone/>
            </a:pPr>
            <a:r>
              <a:rPr lang="en-GB" dirty="0"/>
              <a:t>There is no single 'best' technique: the right choice depends on scale, team workflow and performance budget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Finite State Machines</a:t>
            </a:r>
          </a:p>
        </p:txBody>
      </p:sp>
      <p:sp>
        <p:nvSpPr>
          <p:cNvPr id="3" name="Content"/>
          <p:cNvSpPr>
            <a:spLocks noGrp="1"/>
          </p:cNvSpPr>
          <p:nvPr>
            <p:ph idx="1"/>
          </p:nvPr>
        </p:nvSpPr>
        <p:spPr/>
        <p:txBody>
          <a:bodyPr>
            <a:normAutofit/>
          </a:bodyPr>
          <a:lstStyle/>
          <a:p>
            <a:r>
              <a:rPr lang="en-GB" dirty="0"/>
              <a:t>Best suited to small-scale, simple behaviour logic</a:t>
            </a:r>
          </a:p>
          <a:p>
            <a:r>
              <a:rPr lang="en-GB" dirty="0"/>
              <a:t>Conditions for transitions are typically hard-coded, tying logic to code changes</a:t>
            </a:r>
          </a:p>
          <a:p>
            <a:r>
              <a:rPr lang="en-GB" dirty="0"/>
              <a:t>Used successfully in games like DOOM and Batman: Arkham Asylum</a:t>
            </a:r>
          </a:p>
          <a:p>
            <a:r>
              <a:rPr lang="en-GB" dirty="0"/>
              <a:t>Becomes hard to maintain as the number of states and transitions grows</a:t>
            </a:r>
          </a:p>
          <a:p>
            <a:r>
              <a:rPr lang="en-GB" dirty="0"/>
              <a:t>A reasonable default when a behaviour set is genuinely small and stable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Planning</a:t>
            </a:r>
          </a:p>
        </p:txBody>
      </p:sp>
      <p:sp>
        <p:nvSpPr>
          <p:cNvPr id="3" name="Content"/>
          <p:cNvSpPr>
            <a:spLocks noGrp="1"/>
          </p:cNvSpPr>
          <p:nvPr>
            <p:ph idx="1"/>
          </p:nvPr>
        </p:nvSpPr>
        <p:spPr/>
        <p:txBody>
          <a:bodyPr>
            <a:normAutofit/>
          </a:bodyPr>
          <a:lstStyle/>
          <a:p>
            <a:r>
              <a:rPr lang="en-GB" dirty="0"/>
              <a:t>Well suited to dynamic, reactive behaviour, famously used in F.E.A.R.</a:t>
            </a:r>
          </a:p>
          <a:p>
            <a:r>
              <a:rPr lang="en-GB" dirty="0"/>
              <a:t>Characters reason about actions and their effects rather than following fixed rules</a:t>
            </a:r>
          </a:p>
          <a:p>
            <a:r>
              <a:rPr lang="en-GB" dirty="0"/>
              <a:t>Works best when the problem scale stays compact</a:t>
            </a:r>
          </a:p>
          <a:p>
            <a:r>
              <a:rPr lang="en-GB" dirty="0"/>
              <a:t>Overheads can become overwhelming as the number of planning agents increases</a:t>
            </a:r>
          </a:p>
          <a:p>
            <a:r>
              <a:rPr lang="en-GB" dirty="0"/>
              <a:t>A powerful but more expensive option than a behaviour tree or FSM</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Choosing the Right Tool</a:t>
            </a:r>
          </a:p>
        </p:txBody>
      </p:sp>
      <p:sp>
        <p:nvSpPr>
          <p:cNvPr id="3" name="Content"/>
          <p:cNvSpPr>
            <a:spLocks noGrp="1"/>
          </p:cNvSpPr>
          <p:nvPr>
            <p:ph idx="1"/>
          </p:nvPr>
        </p:nvSpPr>
        <p:spPr/>
        <p:txBody>
          <a:bodyPr>
            <a:normAutofit lnSpcReduction="10000"/>
          </a:bodyPr>
          <a:lstStyle/>
          <a:p>
            <a:r>
              <a:rPr lang="en-GB" dirty="0"/>
              <a:t>Small, simple, stable behaviour set → finite state machine</a:t>
            </a:r>
          </a:p>
          <a:p>
            <a:r>
              <a:rPr lang="en-GB" dirty="0"/>
              <a:t>Highly dynamic, reactive behaviour at small scale → planning</a:t>
            </a:r>
          </a:p>
          <a:p>
            <a:r>
              <a:rPr lang="en-GB" dirty="0"/>
              <a:t>Behaviour that needs to scale, stay readable, and support designer iteration → behaviour tree</a:t>
            </a:r>
          </a:p>
          <a:p>
            <a:r>
              <a:rPr lang="en-GB" dirty="0"/>
              <a:t>Team workflow matters as much as raw capability: who needs to edit this logic day to day?</a:t>
            </a:r>
          </a:p>
          <a:p>
            <a:pPr marL="0" indent="0">
              <a:buNone/>
            </a:pPr>
            <a:endParaRPr lang="en-GB" dirty="0"/>
          </a:p>
          <a:p>
            <a:pPr marL="0" indent="0">
              <a:buNone/>
            </a:pPr>
            <a:r>
              <a:rPr lang="en-GB" dirty="0"/>
              <a:t>Most AAA games today default to behaviour trees for exactly these reasons</a:t>
            </a:r>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4c3dbed3ae4311b1238710e7861b58f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06748ff462ebc650c4cbedd90566f582"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infopath/2007/PartnerControls"/>
    <ds:schemaRef ds:uri="http://schemas.microsoft.com/office/2006/documentManagement/types"/>
    <ds:schemaRef ds:uri="http://schemas.openxmlformats.org/package/2006/metadata/core-properties"/>
    <ds:schemaRef ds:uri="http://purl.org/dc/dcmitype/"/>
    <ds:schemaRef ds:uri="http://purl.org/dc/elements/1.1/"/>
    <ds:schemaRef ds:uri="http://purl.org/dc/terms/"/>
    <ds:schemaRef ds:uri="e89b0d28-101f-4150-bb20-b1c24cca2db8"/>
    <ds:schemaRef ds:uri="97e90ac9-f7c9-4ef0-b151-0ad37f9b04e3"/>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A823498-3F08-403E-93EE-328923C3B2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3901</Words>
  <Application>Microsoft Office PowerPoint</Application>
  <PresentationFormat>Widescreen</PresentationFormat>
  <Paragraphs>185</Paragraphs>
  <Slides>29</Slides>
  <Notes>26</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29</vt:i4>
      </vt:variant>
    </vt:vector>
  </HeadingPairs>
  <TitlesOfParts>
    <vt:vector size="36" baseType="lpstr">
      <vt:lpstr>Aptos</vt:lpstr>
      <vt:lpstr>Arial</vt:lpstr>
      <vt:lpstr>Calibri</vt:lpstr>
      <vt:lpstr>Calibri Light</vt:lpstr>
      <vt:lpstr>UWTSD Holding Page</vt:lpstr>
      <vt:lpstr>UWTSD Text 2</vt:lpstr>
      <vt:lpstr>UWTSD Logo Variations place image in Background</vt:lpstr>
      <vt:lpstr>PowerPoint Presentation</vt:lpstr>
      <vt:lpstr>The Rise of Behaviour Trees in Games</vt:lpstr>
      <vt:lpstr>Session Objectives</vt:lpstr>
      <vt:lpstr>What Is a Behaviour Tree?</vt:lpstr>
      <vt:lpstr>Definition &amp; Structure</vt:lpstr>
      <vt:lpstr>The Four Node Types</vt:lpstr>
      <vt:lpstr>Root &amp; Leaf Nodes in Detail</vt:lpstr>
      <vt:lpstr>Composite Nodes: Selector</vt:lpstr>
      <vt:lpstr>Composite Nodes: Sequence</vt:lpstr>
      <vt:lpstr>Decorator Nodes</vt:lpstr>
      <vt:lpstr>Putting It Together: A Worked Example</vt:lpstr>
      <vt:lpstr>PowerPoint Presentation</vt:lpstr>
      <vt:lpstr>How Behaviour Trees Work</vt:lpstr>
      <vt:lpstr>Ticking the Tree</vt:lpstr>
      <vt:lpstr>Event-Driven Behaviour Trees</vt:lpstr>
      <vt:lpstr>The Blackboard</vt:lpstr>
      <vt:lpstr>Tooling: Unreal Engine</vt:lpstr>
      <vt:lpstr>PowerPoint Presentation</vt:lpstr>
      <vt:lpstr>Readability &amp; Scalability</vt:lpstr>
      <vt:lpstr>Case Study: Visual Scale in The Division</vt:lpstr>
      <vt:lpstr>Debuggability &amp; Designer Workflow</vt:lpstr>
      <vt:lpstr>Reusability &amp; Performance</vt:lpstr>
      <vt:lpstr>When to Use Behaviour Trees</vt:lpstr>
      <vt:lpstr>State Machines / Behaviour Trees</vt:lpstr>
      <vt:lpstr>Mapping States onto a Behaviour Tree</vt:lpstr>
      <vt:lpstr>Behaviour Trees vs the Alternatives</vt:lpstr>
      <vt:lpstr>Finite State Machines</vt:lpstr>
      <vt:lpstr>Planning</vt:lpstr>
      <vt:lpstr>Choosing the Right Tool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Nathan Morgan</cp:lastModifiedBy>
  <cp:revision>18</cp:revision>
  <dcterms:created xsi:type="dcterms:W3CDTF">2021-03-09T15:35:42Z</dcterms:created>
  <dcterms:modified xsi:type="dcterms:W3CDTF">2026-09-22T12:06:04Z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