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72" r:id="rId2"/>
  </p:sldMasterIdLst>
  <p:notesMasterIdLst>
    <p:notesMasterId r:id="rId17"/>
  </p:notesMasterIdLst>
  <p:sldIdLst>
    <p:sldId id="280" r:id="rId3"/>
    <p:sldId id="290" r:id="rId4"/>
    <p:sldId id="282" r:id="rId5"/>
    <p:sldId id="291" r:id="rId6"/>
    <p:sldId id="294" r:id="rId7"/>
    <p:sldId id="296" r:id="rId8"/>
    <p:sldId id="287" r:id="rId9"/>
    <p:sldId id="295" r:id="rId10"/>
    <p:sldId id="302" r:id="rId11"/>
    <p:sldId id="297" r:id="rId12"/>
    <p:sldId id="298" r:id="rId13"/>
    <p:sldId id="299" r:id="rId14"/>
    <p:sldId id="300" r:id="rId15"/>
    <p:sldId id="30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887583-A7E8-FEEC-9839-47BC10E8AB36}" v="16" dt="2023-09-17T15:22:50.857"/>
    <p1510:client id="{4E6E9174-8477-4BFE-B53B-0AB1D8861C52}" v="1" dt="2023-09-18T07:45:27.643"/>
    <p1510:client id="{820981E9-239F-ADCF-80B0-6186C21A54E1}" v="69" dt="2023-09-13T13:20:14.218"/>
    <p1510:client id="{87E7C2F0-BC13-FB1F-B76B-3CFBDF0DD8C1}" v="9" dt="2023-09-17T21:43:42.683"/>
    <p1510:client id="{B9A7BBEA-D637-7F15-2416-530006BD2080}" v="267" dt="2023-09-13T13:23:59.491"/>
    <p1510:client id="{BF52D1BE-72D3-0D5F-82E1-E6FC6978BDAF}" v="1" dt="2023-09-18T10:11:36.006"/>
    <p1510:client id="{DE726555-B9F5-50F1-8ECE-8E9257495853}" v="418" dt="2023-09-17T21:40:21.524"/>
    <p1510:client id="{E29601D2-6FA3-7DB9-A6DB-58F93BCC937A}" v="29" dt="2023-09-17T15:30:26.2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F453D-3574-4955-9E91-6B1E791A326D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638423-D9CE-4D74-BB99-A3F589146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233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69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D1814-E22E-6C7D-B3AE-CE1251FCC7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FA82B-E516-47C3-6C6E-65C6CC6A0B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90ED4-C5D9-A9FE-91E3-9206CB36B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316D20-3911-5362-2C27-9093804DA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96B15-20A4-76D8-D9E9-404578398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300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EF004-0942-9815-C005-0C7BE236E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5B56C-9D23-8459-1937-131D62467A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E3D6D-16E7-F713-89C0-34EB56194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0AF5DA-47A4-8346-E7E2-E9BB3BCBB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74EBA-F091-7F38-4FB9-C5946A755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63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7F78F-3BC9-6A4E-6180-163273E5B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F8A3A-9435-6F11-8107-0890CBC210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E33FB-29CF-A610-11B9-B3E017D9D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C7D2BB-CDF3-632D-1DD5-0EF0BC663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13BAF-8965-512B-5CAA-FE6DBCDDD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706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AB4DC-8938-A4DB-B38B-C8E413E5C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9BB56-E2E8-278B-8657-EB4FF2DA16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69AA46-5CFE-E4A7-7FD0-1C974D1A7B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261400-8CA0-1656-B6FB-CFF58B7AE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D465B5-3CCC-C244-0C6D-20523EA6A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66D969-BA42-45F2-FC44-717EEBC88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579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365D2-CCDE-F6B2-B546-27954C1E4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75395-20F6-BDC1-0AD3-F52032F515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9A1225-AB8B-6837-85D2-8967275DB5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8E0AF5-10EF-9ED2-4FE3-FB969BD255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046037-4AC6-09C3-0BDB-06B2A942B6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6382E8-CA49-93C7-801D-9BE4201C6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7812DC-9BAE-6CEF-EEA4-70C86DBB7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F9A3CC-7F3F-E693-0390-E0CD20FE0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54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C1102-C6AE-D599-AEFF-3E5D69FF7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06113E-759A-4C33-5A29-A87A23F0C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79CF63-E89D-1FB4-83A8-3A21C17D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3AE8EE-19BA-B24D-5542-6BBEF5F32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11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2027DA-108F-E572-16DB-C98EF91D8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CC0FE2-4152-EC81-6C8C-787C00D79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3D2FC-9047-81CD-19F4-AF77001C8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153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25FE0-FBFD-6332-6F8F-3AD7AA91C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85F94-AF90-F5B8-CCE1-7614EA006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543BF2-DD69-7FB4-C8EA-15AD40FE8A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92E42-5458-1848-8B91-3370A6475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6F0242-6C08-4AD0-3A98-4C8899655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12A42-3196-E3A7-15CE-F19DA669D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538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E93A8-B879-BC95-D871-613732DCD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79DB37-82C8-C03E-6796-211B643753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51A602-32B6-0991-22BA-B40CE705EF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C03959-8259-7427-798C-5B88A23A0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2CBF5B-4AEE-40D4-914D-6CE5A4EE6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161246-25B2-F620-C8FE-8232C78B0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026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12AF9-4B73-D58C-2C36-358935AD0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3644C4-D2FE-BAAD-4757-B2E84A704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9A954-0F00-48E0-1E2F-DA79F3B68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1D4DE-35A9-36C5-62B7-E3862D767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DC8C3-D94A-F600-0DD8-06AB65F1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037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A6F291-ED0B-CB74-6712-3B1C41CD42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D45D1F-ACA6-AA98-C6D7-8E25E66DC1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1F1CA5-E362-EE08-824C-68C5832CB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6BEE3-039C-1EBF-8A73-653F91918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98463-16E1-6067-AACD-54D12A65E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8466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C2E03C1-9F2D-9F7C-13C7-BA032D271C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2B424442-B50F-5BCF-737C-0EE757433C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388873EC-F6EC-BBBD-C914-3C9E5870E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B4A04A3F-C6EB-C413-5635-8FF6D4E2F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7BE94976-8C6A-91F3-1D64-E50DDD67D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3999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2F3BD9E-7E06-8811-E855-BD7D9DC82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0B8D059B-4F3B-4733-7813-61F7FF9DE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31F0BF9E-9E64-D8F7-FD59-977FC82CE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22E44A2F-E395-21CD-895C-EAE80F9D2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703516CA-F0ED-C43D-FBBE-13980EA4B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16418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9C15E52-3939-70DF-2FEA-A958EED9B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3F51B696-615B-48DE-D75D-CC0BD8E30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D4A532EF-7F86-C661-2BF3-0AAA33E5E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F8FF4187-8E7B-E032-C4EF-C0B034CDF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165F5836-F18B-0A02-5624-7D2EC72BD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888988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16C41E5-E4ED-519F-2EA7-DD8A0576A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35493F7E-9962-F107-B3BD-77CB4800F7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6EE681ED-03A2-6B06-8BDB-779A2FDB16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33184F36-3690-0FF0-3875-0F4C95FC3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D3523391-AF2B-F3E1-B94D-DF8FB0935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1F97BDEE-A44F-3560-AE50-9CD021AEF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27903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447BE68-D550-2F23-8578-D23C46954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AF3F8CDE-CEB0-F8C8-0C5B-F460E2D7A9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78352186-DE94-B047-2153-271471FAD1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373CC6ED-D50C-E9B3-EEF7-91497F169A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D78C02B9-17E9-58EF-0C1A-2EDA4A36F4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609A9879-94BB-5BE6-AF38-7EDF9F7A1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36536EE7-23EE-8F9E-034D-55544457B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82E5EFB4-2237-ACE1-121D-9BB0C81F1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81043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2838478-07A6-EB27-D917-4BE195686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35E7676C-D829-8EF9-3649-A637FAA04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A8882FB3-8ABB-3DBC-06C9-134FFAC59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2C042ABA-F6A4-9714-0894-C82EDF164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837095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D19741CD-0C91-503F-5519-6C1D8E129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DCD95674-A532-C862-562B-783C66599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B04D661E-9D61-D198-4D8D-667F73700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46914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AA9CDEB-6A8B-A3E5-105B-4905D6AC7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B8D5970-FF84-9927-FB8A-EEC0CA8CB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EBB210FD-1338-F55D-6D2D-A7DC22FE2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7DAB2C68-AF67-585E-1E2C-1CF1CDE50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F592A54E-7D66-108E-56AD-4A091C4E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F42FAF58-BB0B-AF46-0319-05F38EAE1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821679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04A2E49-0DBE-65A6-A1D9-7EEF21EB5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641254B2-397A-BB2F-8734-00CC32E380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A21D58B9-F927-EC49-AE36-52B24E3987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0B2DCB7D-B095-09C3-A948-39D189222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D06D8311-B6C3-DF2B-D3A9-C8561F53C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90D9F49B-A7F5-2781-873C-9407A7FFE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362674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969B0E4B-9F96-061B-48E9-75F29F24B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4D3EE720-BD1D-2627-62D4-29821DFBC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0CC10333-A61A-4B37-8048-9ECED8B02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52500EBB-829D-FB65-5D0C-40B5CA305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D37662CF-4382-1743-C6DF-F0651F826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315086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B81E5042-DB47-6A21-B307-8F93D750D2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EC8672C1-06F3-82BC-7E4D-E2448EA2FF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3694BD5A-3C2B-8838-15C9-8489CAAF7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2014239C-9DEC-0D04-E53A-29CE2D8F3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AABAD8F-9AEC-AD08-91CD-F4534F714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7546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A204CF-3B57-23EE-2AD5-A1D7CD403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566F0-E8DB-FD03-69C2-2F792B55CF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E7165-11FD-6A98-0588-5C3D253CD2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752F9-F25B-4D17-B4B0-C50F39D5B908}" type="datetimeFigureOut">
              <a:rPr lang="en-GB" smtClean="0"/>
              <a:t>20/09/2023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4BE0D6-9396-2738-BAE0-D205A15B2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1EE25-91A1-B81D-0FC7-0C05291953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6464D6-3A4A-4268-8A2C-6BA75B874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228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0E539761-9B85-19BE-CA8D-3F9DD1159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07001DF0-A28F-0874-59F8-66C435810F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E4F32E01-4E1D-6B9E-D53B-9791ED9176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3A74B-3439-4FE6-B3F8-AEB1A784365F}" type="datetimeFigureOut">
              <a:rPr lang="cy-GB" smtClean="0"/>
              <a:t>20/09/2023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4756EB49-6C3C-BEE9-94B4-AC42168D91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B7FEF6F5-9681-2032-E27E-32E09976D9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563124-3461-4F88-BAF4-A4458451C6B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39765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s.eleri@pcydds.ac.uk" TargetMode="External"/><Relationship Id="rId4" Type="http://schemas.openxmlformats.org/officeDocument/2006/relationships/hyperlink" Target="mailto:aled.p.williams@pcydds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swyddfa@maesygwendraeth.org" TargetMode="External"/><Relationship Id="rId2" Type="http://schemas.openxmlformats.org/officeDocument/2006/relationships/hyperlink" Target="mailto:ygglonlas@ygglonlas.swansea.sch.uk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wricwlwm-i-gymru/fframweithiau-sgiliau-trawsgwricwlaidd/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.openai.com/auth/login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ac.uk/media/uwtsd-website/content-assets/documents/library-and-learning-resources/infoskills/Harvard-cym_v.1.2.pdf" TargetMode="Externa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1CC2A7-5017-4D25-BFDD-644F100AE3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CD44B88-023A-4C15-BDB6-76668B903AB4}"/>
              </a:ext>
            </a:extLst>
          </p:cNvPr>
          <p:cNvSpPr txBox="1">
            <a:spLocks/>
          </p:cNvSpPr>
          <p:nvPr/>
        </p:nvSpPr>
        <p:spPr>
          <a:xfrm>
            <a:off x="1062990" y="559753"/>
            <a:ext cx="10066020" cy="1611947"/>
          </a:xfrm>
          <a:prstGeom prst="rect">
            <a:avLst/>
          </a:prstGeom>
          <a:solidFill>
            <a:schemeClr val="tx2"/>
          </a:solidFill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>
                  <a:outerShdw blurRad="177800" dist="38100" dir="2700000" algn="tl">
                    <a:srgbClr val="000000">
                      <a:alpha val="24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000">
                <a:solidFill>
                  <a:schemeClr val="bg1"/>
                </a:solidFill>
              </a:rPr>
              <a:t>BLAS AR DDYSGU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DFB3DD-C336-413E-B8DD-3EA924B3E4EE}"/>
              </a:ext>
            </a:extLst>
          </p:cNvPr>
          <p:cNvSpPr txBox="1"/>
          <p:nvPr/>
        </p:nvSpPr>
        <p:spPr>
          <a:xfrm>
            <a:off x="3685860" y="5109420"/>
            <a:ext cx="5280815" cy="1938992"/>
          </a:xfrm>
          <a:prstGeom prst="rect">
            <a:avLst/>
          </a:prstGeom>
          <a:solidFill>
            <a:schemeClr val="tx2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>
                <a:solidFill>
                  <a:schemeClr val="bg1"/>
                </a:solidFill>
              </a:rPr>
              <a:t>Aled Williams</a:t>
            </a:r>
            <a:endParaRPr lang="en-US">
              <a:solidFill>
                <a:schemeClr val="bg1"/>
              </a:solidFill>
            </a:endParaRPr>
          </a:p>
          <a:p>
            <a:pPr algn="ctr"/>
            <a:r>
              <a:rPr lang="en-GB" sz="240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aled.p.williams@pcydds.ac.uk</a:t>
            </a:r>
            <a:r>
              <a:rPr lang="en-GB" sz="2400">
                <a:solidFill>
                  <a:schemeClr val="bg1"/>
                </a:solidFill>
              </a:rPr>
              <a:t>  </a:t>
            </a:r>
            <a:endParaRPr lang="en-GB">
              <a:solidFill>
                <a:schemeClr val="bg1"/>
              </a:solidFill>
            </a:endParaRPr>
          </a:p>
          <a:p>
            <a:pPr algn="ctr"/>
            <a:r>
              <a:rPr lang="en-GB" sz="2400">
                <a:solidFill>
                  <a:schemeClr val="bg1"/>
                </a:solidFill>
              </a:rPr>
              <a:t>Siobhán Eleri</a:t>
            </a:r>
            <a:endParaRPr lang="en-GB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GB" sz="240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s.eleri@pcydds.ac.uk</a:t>
            </a:r>
            <a:endParaRPr lang="en-GB" sz="2400">
              <a:solidFill>
                <a:schemeClr val="bg1"/>
              </a:solidFill>
              <a:cs typeface="Calibri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240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1168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7BCD1-EE41-1947-8ADE-35A64E7EB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GCAD6001C - Blas </a:t>
            </a:r>
            <a:r>
              <a:rPr lang="en-GB" b="1" err="1">
                <a:cs typeface="Calibri Light"/>
              </a:rPr>
              <a:t>ar</a:t>
            </a:r>
            <a:r>
              <a:rPr lang="en-GB" b="1">
                <a:cs typeface="Calibri Light"/>
              </a:rPr>
              <a:t> </a:t>
            </a:r>
            <a:r>
              <a:rPr lang="en-GB" b="1" err="1">
                <a:cs typeface="Calibri Light"/>
              </a:rPr>
              <a:t>Ddysgu</a:t>
            </a:r>
            <a:r>
              <a:rPr lang="en-GB" b="1">
                <a:cs typeface="Calibri Light"/>
              </a:rPr>
              <a:t> - </a:t>
            </a:r>
            <a:r>
              <a:rPr lang="en-GB" b="1" err="1">
                <a:cs typeface="Calibri Light"/>
              </a:rPr>
              <a:t>Amcanion</a:t>
            </a:r>
            <a:endParaRPr lang="en-GB" b="1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EBB6E-4AE0-38E4-5120-2D7EA8FDE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4000">
              <a:latin typeface="Arial"/>
              <a:cs typeface="Arial"/>
            </a:endParaRPr>
          </a:p>
          <a:p>
            <a:r>
              <a:rPr lang="en-GB" sz="4000" err="1">
                <a:latin typeface="Arial"/>
                <a:cs typeface="Arial"/>
              </a:rPr>
              <a:t>Datblygu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gwybodaeth</a:t>
            </a:r>
            <a:r>
              <a:rPr lang="en-GB" sz="4000">
                <a:latin typeface="Arial"/>
                <a:cs typeface="Arial"/>
              </a:rPr>
              <a:t> a </a:t>
            </a:r>
            <a:r>
              <a:rPr lang="en-GB" sz="4000" err="1">
                <a:latin typeface="Arial"/>
                <a:cs typeface="Arial"/>
              </a:rPr>
              <a:t>dealltwriaeth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polisi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o’r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proffesiwn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addysg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yng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Nghymru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gyda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ffocws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penodol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ar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addysg</a:t>
            </a:r>
            <a:r>
              <a:rPr lang="en-GB" sz="4000">
                <a:latin typeface="Arial"/>
                <a:cs typeface="Arial"/>
              </a:rPr>
              <a:t> </a:t>
            </a:r>
            <a:r>
              <a:rPr lang="en-GB" sz="4000" err="1">
                <a:latin typeface="Arial"/>
                <a:cs typeface="Arial"/>
              </a:rPr>
              <a:t>cyfrwng</a:t>
            </a:r>
            <a:r>
              <a:rPr lang="en-GB" sz="4000">
                <a:latin typeface="Arial"/>
                <a:cs typeface="Arial"/>
              </a:rPr>
              <a:t> Cymraeg</a:t>
            </a:r>
            <a:endParaRPr lang="en-GB" sz="4000">
              <a:cs typeface="Calibri"/>
            </a:endParaRPr>
          </a:p>
        </p:txBody>
      </p:sp>
      <p:pic>
        <p:nvPicPr>
          <p:cNvPr id="5" name="Picture 4" descr="A yellow sign with blue letters&#10;&#10;Description automatically generated">
            <a:extLst>
              <a:ext uri="{FF2B5EF4-FFF2-40B4-BE49-F238E27FC236}">
                <a16:creationId xmlns:a16="http://schemas.microsoft.com/office/drawing/2014/main" id="{C21AB64D-B16F-5E75-3DC5-2D4E09CE24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95" b="48682"/>
          <a:stretch/>
        </p:blipFill>
        <p:spPr>
          <a:xfrm>
            <a:off x="8518187" y="4921140"/>
            <a:ext cx="3253919" cy="1117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581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12AE082D-B992-AFDD-1AEA-3C245505AE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1CB06409-44D9-5486-8C7E-6AE86E640FF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  <p:graphicFrame>
        <p:nvGraphicFramePr>
          <p:cNvPr id="4" name="Tabl 4">
            <a:extLst>
              <a:ext uri="{FF2B5EF4-FFF2-40B4-BE49-F238E27FC236}">
                <a16:creationId xmlns:a16="http://schemas.microsoft.com/office/drawing/2014/main" id="{A9C5BCD5-C374-A1C2-102A-1352E411BF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4333162"/>
              </p:ext>
            </p:extLst>
          </p:nvPr>
        </p:nvGraphicFramePr>
        <p:xfrm>
          <a:off x="597719" y="1235317"/>
          <a:ext cx="11125218" cy="51826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4130">
                  <a:extLst>
                    <a:ext uri="{9D8B030D-6E8A-4147-A177-3AD203B41FA5}">
                      <a16:colId xmlns:a16="http://schemas.microsoft.com/office/drawing/2014/main" val="2988565676"/>
                    </a:ext>
                  </a:extLst>
                </a:gridCol>
                <a:gridCol w="7301088">
                  <a:extLst>
                    <a:ext uri="{9D8B030D-6E8A-4147-A177-3AD203B41FA5}">
                      <a16:colId xmlns:a16="http://schemas.microsoft.com/office/drawing/2014/main" val="4085428387"/>
                    </a:ext>
                  </a:extLst>
                </a:gridCol>
              </a:tblGrid>
              <a:tr h="766930">
                <a:tc>
                  <a:txBody>
                    <a:bodyPr/>
                    <a:lstStyle/>
                    <a:p>
                      <a:r>
                        <a:rPr lang="cy-GB" sz="2400" dirty="0"/>
                        <a:t>Amser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Beth?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5450541"/>
                  </a:ext>
                </a:extLst>
              </a:tr>
              <a:tr h="686199">
                <a:tc>
                  <a:txBody>
                    <a:bodyPr/>
                    <a:lstStyle/>
                    <a:p>
                      <a:r>
                        <a:rPr lang="cy-GB" sz="2400" dirty="0"/>
                        <a:t>10am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Trafod arsylwadau yn yr ysgolion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177874"/>
                  </a:ext>
                </a:extLst>
              </a:tr>
              <a:tr h="808082">
                <a:tc>
                  <a:txBody>
                    <a:bodyPr/>
                    <a:lstStyle/>
                    <a:p>
                      <a:r>
                        <a:rPr lang="cy-GB" sz="2400" dirty="0"/>
                        <a:t>10:30am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EGWYL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5154667"/>
                  </a:ext>
                </a:extLst>
              </a:tr>
              <a:tr h="703142">
                <a:tc>
                  <a:txBody>
                    <a:bodyPr/>
                    <a:lstStyle/>
                    <a:p>
                      <a:r>
                        <a:rPr lang="cy-GB" sz="2400" dirty="0"/>
                        <a:t>10:45am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Cynllunio gwers </a:t>
                      </a:r>
                      <a:r>
                        <a:rPr lang="cy-GB" sz="2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meicro</a:t>
                      </a:r>
                      <a:r>
                        <a:rPr lang="cy-GB" sz="2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8 munud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6091233"/>
                  </a:ext>
                </a:extLst>
              </a:tr>
              <a:tr h="684431">
                <a:tc>
                  <a:txBody>
                    <a:bodyPr/>
                    <a:lstStyle/>
                    <a:p>
                      <a:r>
                        <a:rPr lang="cy-GB" sz="2400" dirty="0"/>
                        <a:t>11:30am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EGWYL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3151137"/>
                  </a:ext>
                </a:extLst>
              </a:tr>
              <a:tr h="766930">
                <a:tc>
                  <a:txBody>
                    <a:bodyPr/>
                    <a:lstStyle/>
                    <a:p>
                      <a:r>
                        <a:rPr lang="cy-GB" sz="2400" dirty="0"/>
                        <a:t>11:45am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Cyflwyno’r aseiniad trawsgwricwlaidd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7967531"/>
                  </a:ext>
                </a:extLst>
              </a:tr>
              <a:tr h="766930">
                <a:tc>
                  <a:txBody>
                    <a:bodyPr/>
                    <a:lstStyle/>
                    <a:p>
                      <a:r>
                        <a:rPr lang="cy-GB" sz="2400" dirty="0"/>
                        <a:t>12:30pm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Gorffen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3943859"/>
                  </a:ext>
                </a:extLst>
              </a:tr>
            </a:tbl>
          </a:graphicData>
        </a:graphic>
      </p:graphicFrame>
      <p:sp>
        <p:nvSpPr>
          <p:cNvPr id="5" name="Blwch Testun 4">
            <a:extLst>
              <a:ext uri="{FF2B5EF4-FFF2-40B4-BE49-F238E27FC236}">
                <a16:creationId xmlns:a16="http://schemas.microsoft.com/office/drawing/2014/main" id="{B506DBE7-C7E3-7854-E0A9-AF52F6CF992A}"/>
              </a:ext>
            </a:extLst>
          </p:cNvPr>
          <p:cNvSpPr txBox="1"/>
          <p:nvPr/>
        </p:nvSpPr>
        <p:spPr>
          <a:xfrm>
            <a:off x="4758613" y="205872"/>
            <a:ext cx="2803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/>
              <a:t>Trefn y dydd</a:t>
            </a:r>
          </a:p>
        </p:txBody>
      </p:sp>
    </p:spTree>
    <p:extLst>
      <p:ext uri="{BB962C8B-B14F-4D97-AF65-F5344CB8AC3E}">
        <p14:creationId xmlns:p14="http://schemas.microsoft.com/office/powerpoint/2010/main" val="827613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EF274-2001-73D2-E7B7-9EB51A3A1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cs typeface="Calibri Light"/>
              </a:rPr>
              <a:t>Asesu</a:t>
            </a:r>
            <a:endParaRPr lang="en-GB" err="1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6B2F6A8-05C3-5BDE-B2AB-7296E5EDE4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4795846"/>
              </p:ext>
            </p:extLst>
          </p:nvPr>
        </p:nvGraphicFramePr>
        <p:xfrm>
          <a:off x="676072" y="1987753"/>
          <a:ext cx="11028496" cy="2987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96068">
                  <a:extLst>
                    <a:ext uri="{9D8B030D-6E8A-4147-A177-3AD203B41FA5}">
                      <a16:colId xmlns:a16="http://schemas.microsoft.com/office/drawing/2014/main" val="543539090"/>
                    </a:ext>
                  </a:extLst>
                </a:gridCol>
                <a:gridCol w="6432812">
                  <a:extLst>
                    <a:ext uri="{9D8B030D-6E8A-4147-A177-3AD203B41FA5}">
                      <a16:colId xmlns:a16="http://schemas.microsoft.com/office/drawing/2014/main" val="2659788353"/>
                    </a:ext>
                  </a:extLst>
                </a:gridCol>
                <a:gridCol w="1799616">
                  <a:extLst>
                    <a:ext uri="{9D8B030D-6E8A-4147-A177-3AD203B41FA5}">
                      <a16:colId xmlns:a16="http://schemas.microsoft.com/office/drawing/2014/main" val="35757689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600" b="1">
                          <a:effectLst/>
                          <a:ea typeface="Times New Roman" panose="02020603050405020304" pitchFamily="18" charset="0"/>
                        </a:rPr>
                        <a:t>Dull </a:t>
                      </a:r>
                      <a:r>
                        <a:rPr lang="en-GB" sz="3600" b="1" err="1">
                          <a:effectLst/>
                          <a:ea typeface="Times New Roman" panose="02020603050405020304" pitchFamily="18" charset="0"/>
                        </a:rPr>
                        <a:t>asesu</a:t>
                      </a:r>
                      <a:endParaRPr lang="en-GB" sz="36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600" b="1" err="1">
                          <a:effectLst/>
                          <a:ea typeface="Times New Roman" panose="02020603050405020304" pitchFamily="18" charset="0"/>
                        </a:rPr>
                        <a:t>Maint</a:t>
                      </a:r>
                      <a:endParaRPr lang="en-GB" sz="36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600" b="1" err="1">
                          <a:effectLst/>
                          <a:ea typeface="Times New Roman" panose="02020603050405020304" pitchFamily="18" charset="0"/>
                        </a:rPr>
                        <a:t>Pwysiad</a:t>
                      </a:r>
                      <a:endParaRPr lang="en-GB" sz="36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7059594"/>
                  </a:ext>
                </a:extLst>
              </a:tr>
              <a:tr h="238125"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600" err="1">
                          <a:effectLst/>
                          <a:ea typeface="Times New Roman" panose="02020603050405020304" pitchFamily="18" charset="0"/>
                        </a:rPr>
                        <a:t>Portffolio</a:t>
                      </a:r>
                      <a:r>
                        <a:rPr lang="en-GB" sz="3600">
                          <a:effectLst/>
                          <a:ea typeface="Times New Roman" panose="02020603050405020304" pitchFamily="18" charset="0"/>
                        </a:rPr>
                        <a:t> o </a:t>
                      </a:r>
                      <a:r>
                        <a:rPr lang="en-GB" sz="3600" err="1">
                          <a:effectLst/>
                          <a:ea typeface="Times New Roman" panose="02020603050405020304" pitchFamily="18" charset="0"/>
                        </a:rPr>
                        <a:t>dasgau</a:t>
                      </a:r>
                      <a:endParaRPr lang="en-GB" sz="36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/>
                      <a:r>
                        <a:rPr lang="en-GB" sz="2000">
                          <a:effectLst/>
                          <a:latin typeface="Symbol"/>
                          <a:ea typeface="Symbol" panose="05050102010706020507" pitchFamily="18" charset="2"/>
                          <a:cs typeface="Symbol" panose="05050102010706020507" pitchFamily="18" charset="2"/>
                          <a:sym typeface="Symbol"/>
                        </a:rPr>
                        <a:t>·</a:t>
                      </a:r>
                      <a:r>
                        <a:rPr lang="en-GB" sz="1100">
                          <a:effectLst/>
                          <a:latin typeface="Times New Roman"/>
                          <a:ea typeface="Symbol" panose="05050102010706020507" pitchFamily="18" charset="2"/>
                          <a:cs typeface="Symbol" panose="05050102010706020507" pitchFamily="18" charset="2"/>
                        </a:rPr>
                        <a:t>      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Tystiolaeth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ffilm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- 8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munud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o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wers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mini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meicro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i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gyfoedion</a:t>
                      </a:r>
                      <a:endParaRPr lang="en-GB" sz="2000">
                        <a:effectLst/>
                        <a:latin typeface="Arial"/>
                      </a:endParaRPr>
                    </a:p>
                    <a:p>
                      <a:pPr marL="342900" lvl="0" indent="-342900"/>
                      <a:r>
                        <a:rPr lang="en-GB" sz="2000">
                          <a:effectLst/>
                          <a:latin typeface="Symbol"/>
                          <a:ea typeface="Symbol" panose="05050102010706020507" pitchFamily="18" charset="2"/>
                          <a:cs typeface="Symbol" panose="05050102010706020507" pitchFamily="18" charset="2"/>
                          <a:sym typeface="Symbol"/>
                        </a:rPr>
                        <a:t>·</a:t>
                      </a:r>
                      <a:r>
                        <a:rPr lang="en-GB" sz="1100">
                          <a:effectLst/>
                          <a:latin typeface="Times New Roman"/>
                          <a:ea typeface="Symbol" panose="05050102010706020507" pitchFamily="18" charset="2"/>
                          <a:cs typeface="Symbol" panose="05050102010706020507" pitchFamily="18" charset="2"/>
                        </a:rPr>
                        <a:t>      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Cynllun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gwers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drawsgwricwlaidd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cyfrwng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Cymraeg</a:t>
                      </a:r>
                      <a:endParaRPr lang="en-GB" sz="2000">
                        <a:effectLst/>
                        <a:latin typeface="Arial"/>
                      </a:endParaRPr>
                    </a:p>
                    <a:p>
                      <a:pPr marL="342900" lvl="0" indent="-342900"/>
                      <a:r>
                        <a:rPr lang="en-GB" sz="2000">
                          <a:effectLst/>
                          <a:latin typeface="Symbol"/>
                          <a:ea typeface="Symbol" panose="05050102010706020507" pitchFamily="18" charset="2"/>
                          <a:cs typeface="Symbol" panose="05050102010706020507" pitchFamily="18" charset="2"/>
                          <a:sym typeface="Symbol"/>
                        </a:rPr>
                        <a:t>·</a:t>
                      </a:r>
                      <a:r>
                        <a:rPr lang="en-GB" sz="1100">
                          <a:effectLst/>
                          <a:latin typeface="Times New Roman"/>
                          <a:ea typeface="Symbol" panose="05050102010706020507" pitchFamily="18" charset="2"/>
                          <a:cs typeface="Symbol" panose="05050102010706020507" pitchFamily="18" charset="2"/>
                        </a:rPr>
                        <a:t>       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Hunan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adfyfyriad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ysgrifenedig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(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hyd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at 500 gair)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gan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y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myfyriwr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ar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y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wers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mini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meicro</a:t>
                      </a:r>
                      <a:endParaRPr lang="en-GB" sz="2000">
                        <a:effectLst/>
                        <a:latin typeface="Arial"/>
                      </a:endParaRPr>
                    </a:p>
                    <a:p>
                      <a:pPr marL="342900" lvl="0" indent="-342900"/>
                      <a:r>
                        <a:rPr lang="en-GB" sz="2000">
                          <a:effectLst/>
                          <a:latin typeface="Symbol"/>
                          <a:ea typeface="Symbol" panose="05050102010706020507" pitchFamily="18" charset="2"/>
                          <a:cs typeface="Symbol" panose="05050102010706020507" pitchFamily="18" charset="2"/>
                          <a:sym typeface="Symbol"/>
                        </a:rPr>
                        <a:t>·</a:t>
                      </a:r>
                      <a:r>
                        <a:rPr lang="en-GB" sz="1100">
                          <a:effectLst/>
                          <a:latin typeface="Times New Roman"/>
                          <a:ea typeface="Symbol" panose="05050102010706020507" pitchFamily="18" charset="2"/>
                          <a:cs typeface="Symbol" panose="05050102010706020507" pitchFamily="18" charset="2"/>
                        </a:rPr>
                        <a:t>      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Cynllun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ar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gyfer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hybu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trawsgwricwlaidd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naill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ai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yn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y sector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Cynradd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neu’r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sector 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Uwchradd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(</a:t>
                      </a:r>
                      <a:r>
                        <a:rPr lang="en-GB" sz="2000" err="1">
                          <a:effectLst/>
                          <a:latin typeface="Arial"/>
                          <a:ea typeface="Calibri" panose="020F0502020204030204" pitchFamily="34" charset="0"/>
                        </a:rPr>
                        <a:t>hyd</a:t>
                      </a:r>
                      <a:r>
                        <a:rPr lang="en-GB" sz="2000">
                          <a:effectLst/>
                          <a:latin typeface="Arial"/>
                          <a:ea typeface="Calibri" panose="020F0502020204030204" pitchFamily="34" charset="0"/>
                        </a:rPr>
                        <a:t> at 1000 gair)</a:t>
                      </a:r>
                      <a:endParaRPr lang="en-GB" sz="200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3200">
                          <a:effectLst/>
                          <a:ea typeface="Times New Roman" panose="02020603050405020304" pitchFamily="18" charset="0"/>
                        </a:rPr>
                        <a:t>100%</a:t>
                      </a:r>
                      <a:endParaRPr lang="en-GB" sz="320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173977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1095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FC6998E-7E5B-4B0F-7937-91A40BD15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Arsylwadau yn yr ysgolion – Lon Las (cynradd) a Maes y Gwendraeth (uwchradd)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254F0A79-8619-F801-EE27-4C5D01480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y-GB" dirty="0"/>
              <a:t>Pa brofiad wnest ti fwynhau fwyaf? Ysgol gynradd neu ysgol uwchradd? Pam?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Beth oedd y profiadau gorau yn yr ysgolion?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Oedd unrhyw brofiad annisgwyl/heriol/</a:t>
            </a:r>
            <a:r>
              <a:rPr lang="cy-GB" dirty="0" err="1"/>
              <a:t>syrpreis</a:t>
            </a:r>
            <a:r>
              <a:rPr lang="cy-GB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Beth wyt ti wedi dysgu am sgiliau athrawon?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Beth wyt ti wedi dysgu am y disgyblion?</a:t>
            </a:r>
          </a:p>
          <a:p>
            <a:pPr marL="514350" indent="-514350">
              <a:buFont typeface="+mj-lt"/>
              <a:buAutoNum type="arabicPeriod"/>
            </a:pPr>
            <a:r>
              <a:rPr lang="cy-GB" dirty="0"/>
              <a:t>Oedd y gwersi yn cynnwys sgiliau trawsgwricwlaidd? (iaith, rhif, sgiliau digidol) Neu oedd y gwersi yn canolbwyntio ar ddysgu gwybodaeth?</a:t>
            </a:r>
          </a:p>
        </p:txBody>
      </p:sp>
    </p:spTree>
    <p:extLst>
      <p:ext uri="{BB962C8B-B14F-4D97-AF65-F5344CB8AC3E}">
        <p14:creationId xmlns:p14="http://schemas.microsoft.com/office/powerpoint/2010/main" val="1863333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49A41B83-667D-6763-8E77-85A73B05B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Diolch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BACE87B-5E42-F61A-8E40-A41D6615B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Oes modd i ti anfon neges o ddiolch at y ddwy ysgol plîs?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Llinos Jones – Lon Las </a:t>
            </a:r>
            <a:r>
              <a:rPr lang="cy-GB" b="0" i="0" dirty="0">
                <a:solidFill>
                  <a:srgbClr val="000000"/>
                </a:solidFill>
                <a:effectLst/>
                <a:hlinkClick r:id="rId2"/>
              </a:rPr>
              <a:t>ygglonlas@ygglonlas.swansea.sch.uk</a:t>
            </a:r>
            <a:r>
              <a:rPr lang="cy-GB" b="0" i="0" dirty="0">
                <a:solidFill>
                  <a:srgbClr val="000000"/>
                </a:solidFill>
                <a:effectLst/>
              </a:rPr>
              <a:t> </a:t>
            </a:r>
          </a:p>
          <a:p>
            <a:r>
              <a:rPr lang="cy-GB" dirty="0">
                <a:solidFill>
                  <a:srgbClr val="000000"/>
                </a:solidFill>
              </a:rPr>
              <a:t>Eleri Thomas – Maes y Gwendraeth - </a:t>
            </a:r>
            <a:r>
              <a:rPr lang="cy-GB" b="0" i="0" dirty="0">
                <a:solidFill>
                  <a:srgbClr val="4D5156"/>
                </a:solidFill>
                <a:effectLst/>
                <a:hlinkClick r:id="rId3"/>
              </a:rPr>
              <a:t>swyddfa@maesygwendraeth.org</a:t>
            </a:r>
            <a:r>
              <a:rPr lang="cy-GB" dirty="0">
                <a:solidFill>
                  <a:srgbClr val="000000"/>
                </a:solidFill>
              </a:rPr>
              <a:t> </a:t>
            </a:r>
            <a:endParaRPr lang="cy-GB" dirty="0"/>
          </a:p>
        </p:txBody>
      </p:sp>
      <p:pic>
        <p:nvPicPr>
          <p:cNvPr id="1026" name="Picture 2" descr="thumbs up&quot; Emoji - Download for free – Iconduck">
            <a:extLst>
              <a:ext uri="{FF2B5EF4-FFF2-40B4-BE49-F238E27FC236}">
                <a16:creationId xmlns:a16="http://schemas.microsoft.com/office/drawing/2014/main" id="{7C693D9F-8E7D-610B-89C5-AF0706EB3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274" y="4273550"/>
            <a:ext cx="2066925" cy="221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310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D9369-E3D4-4C23-362C-6B51B48A9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66876" y="2626283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cs typeface="Calibri Light"/>
              </a:rPr>
              <a:t>EGWYL</a:t>
            </a:r>
            <a:br>
              <a:rPr lang="en-GB" b="1">
                <a:cs typeface="Calibri Light"/>
              </a:rPr>
            </a:br>
            <a:endParaRPr lang="en-GB">
              <a:cs typeface="Calibri Light" panose="020F0302020204030204"/>
            </a:endParaRPr>
          </a:p>
        </p:txBody>
      </p:sp>
      <p:pic>
        <p:nvPicPr>
          <p:cNvPr id="5" name="Picture 4" descr="A white mug with blue text on it&#10;&#10;Description automatically generated">
            <a:extLst>
              <a:ext uri="{FF2B5EF4-FFF2-40B4-BE49-F238E27FC236}">
                <a16:creationId xmlns:a16="http://schemas.microsoft.com/office/drawing/2014/main" id="{2BC45DAE-6107-54E7-9D37-B73E1B8930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2379" y="-1622"/>
            <a:ext cx="6861242" cy="6861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896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9D36F0D-3665-B724-84CA-590DFB7F4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Asesiad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A35C768-BC0D-1122-D2E7-CF0ACEF9D5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Teitl:</a:t>
            </a:r>
          </a:p>
          <a:p>
            <a:pPr marL="0" indent="0">
              <a:buNone/>
            </a:pPr>
            <a:endParaRPr lang="cy-GB" sz="32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3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Cynllun ar gyfer hybu trawsgwricwlaidd naill ai yn y sector Cynradd neu’r </a:t>
            </a:r>
            <a:r>
              <a:rPr lang="cy-GB" sz="320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sector Uwchradd (hyd at 1,000 o eiriau)</a:t>
            </a:r>
            <a:endParaRPr lang="cy-GB" sz="4400" dirty="0"/>
          </a:p>
        </p:txBody>
      </p:sp>
    </p:spTree>
    <p:extLst>
      <p:ext uri="{BB962C8B-B14F-4D97-AF65-F5344CB8AC3E}">
        <p14:creationId xmlns:p14="http://schemas.microsoft.com/office/powerpoint/2010/main" val="269032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ow Long is 300 Words | 600 1000 1200 | What it Looks Like, Pages, Time">
            <a:extLst>
              <a:ext uri="{FF2B5EF4-FFF2-40B4-BE49-F238E27FC236}">
                <a16:creationId xmlns:a16="http://schemas.microsoft.com/office/drawing/2014/main" id="{41632348-F7ED-416F-0090-9857EF0770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21798" y="-128571"/>
            <a:ext cx="7277677" cy="6986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AB017EA0-EE8A-A342-D7D1-BDA7D7ED7219}"/>
              </a:ext>
            </a:extLst>
          </p:cNvPr>
          <p:cNvSpPr txBox="1"/>
          <p:nvPr/>
        </p:nvSpPr>
        <p:spPr>
          <a:xfrm>
            <a:off x="4363933" y="3429000"/>
            <a:ext cx="5157873" cy="32008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endParaRPr lang="cy-GB" sz="2800" b="1" dirty="0"/>
          </a:p>
          <a:p>
            <a:pPr algn="ctr"/>
            <a:endParaRPr lang="cy-GB" sz="1600" b="1" dirty="0"/>
          </a:p>
          <a:p>
            <a:pPr algn="ctr"/>
            <a:endParaRPr lang="cy-GB" sz="2800" b="1" dirty="0"/>
          </a:p>
          <a:p>
            <a:pPr algn="ctr"/>
            <a:r>
              <a:rPr lang="cy-GB" sz="2800" b="1" dirty="0"/>
              <a:t>1,000 o eiriau = ychydig dros dudalen mewn ffont 12 </a:t>
            </a:r>
          </a:p>
          <a:p>
            <a:endParaRPr lang="cy-GB" sz="2800" b="1" dirty="0"/>
          </a:p>
          <a:p>
            <a:endParaRPr lang="cy-GB" sz="2800" b="1" dirty="0"/>
          </a:p>
          <a:p>
            <a:endParaRPr lang="cy-GB" sz="1600" b="1" dirty="0"/>
          </a:p>
        </p:txBody>
      </p:sp>
    </p:spTree>
    <p:extLst>
      <p:ext uri="{BB962C8B-B14F-4D97-AF65-F5344CB8AC3E}">
        <p14:creationId xmlns:p14="http://schemas.microsoft.com/office/powerpoint/2010/main" val="1895233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CEFB149-5E0E-DA97-15AB-C49EAC0B9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Strwythur posibl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2489AAD1-7193-01A2-844B-4885B06C1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95" y="1341485"/>
            <a:ext cx="11262999" cy="5272858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Cyflwyniad (150 gair)</a:t>
            </a:r>
            <a:endParaRPr lang="cy-GB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Beth yw ystyr addysgu trawsgwricwlaidd? Defnyddiwch ddyfyniad/</a:t>
            </a:r>
            <a:r>
              <a:rPr lang="cy-GB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au</a:t>
            </a: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 ddiffinio beth yw addysgu trawsgwricwlaidd.</a:t>
            </a:r>
          </a:p>
          <a:p>
            <a:pPr indent="0">
              <a:buNone/>
            </a:pPr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Adolygiad Llenyddiaeth (750 gair) </a:t>
            </a:r>
            <a:endParaRPr lang="cy-GB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Beth mae Llywodraeth Cymru yn ei ddweud am addysgu trawsgwricwlaidd? Cyfeiriwch at adroddiad </a:t>
            </a:r>
            <a:r>
              <a:rPr lang="cy-GB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Donaldson</a:t>
            </a: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cy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Dyfodol Llwyddiannus</a:t>
            </a: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cy-GB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tud</a:t>
            </a: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40-41 a </a:t>
            </a:r>
            <a:r>
              <a:rPr lang="cy-GB" sz="1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tud</a:t>
            </a: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68-69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Beth yw sgiliau trawsgwricwlaidd Cwricwlwm i Gymru? Esboniwch yn gryno beth ydyn nhw gan ddefnyddio’r ffynhonnell: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0">
              <a:buNone/>
            </a:pPr>
            <a:r>
              <a:rPr lang="cy-GB" sz="16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https://hwb.gov.wales/cwricwlwm-i-gymru/fframweithiau-sgiliau-trawsgwricwlaidd/</a:t>
            </a: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Beth yw effeithiau positif addysg trawsgwricwlaidd? Rhaid cyfeirio at </a:t>
            </a:r>
            <a:r>
              <a:rPr lang="cy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Cross-</a:t>
            </a:r>
            <a:r>
              <a:rPr lang="cy-GB" sz="16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Curricular</a:t>
            </a:r>
            <a:r>
              <a:rPr lang="cy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cy-GB" sz="16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Learning</a:t>
            </a:r>
            <a:r>
              <a:rPr lang="cy-GB" sz="16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3-14 </a:t>
            </a: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Jonathan Barnes.</a:t>
            </a:r>
            <a:r>
              <a:rPr lang="cy-GB" sz="1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Efallai y bydd yn ddefnyddio i chi ystyried yr effeithiau positif: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ddisgyblion (y broses o ddysgu)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athrawon (y broses o addysgu)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Beth yw effeithiau negyddol addysg trawsgwricwlaidd?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ddisgyblion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 athrawon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Crynhoi (100 gair)</a:t>
            </a:r>
            <a:endParaRPr lang="cy-GB" sz="12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cy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Sut mae addysg trawsgwricwlaidd yn mynd i baratoi disgyblion ar gyfer y gweithle yn y dyfodol? </a:t>
            </a:r>
            <a:endParaRPr lang="cy-GB" sz="1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5692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FB701C5-6207-4938-7BD6-A526E293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Defnyddio technoleg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5DE4D05-1D51-03BA-9C62-0FC65DF8C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 croeso i chi ddefnyddio technoleg AI i helpu chi gyda’r ymchwil. Cofiwch bod angen edrych dros y wybodaeth yn ofalus a gwirio gwybodaeth cyn cyflwyno.</a:t>
            </a:r>
          </a:p>
          <a:p>
            <a:endParaRPr lang="cy-GB" dirty="0"/>
          </a:p>
          <a:p>
            <a:pPr marL="0" indent="0">
              <a:buNone/>
            </a:pPr>
            <a:r>
              <a:rPr lang="cy-GB" dirty="0"/>
              <a:t>e.e. </a:t>
            </a:r>
            <a:r>
              <a:rPr lang="cy-GB" dirty="0" err="1"/>
              <a:t>ChatGPT</a:t>
            </a:r>
            <a:endParaRPr lang="cy-GB" dirty="0"/>
          </a:p>
          <a:p>
            <a:pPr marL="0" indent="0">
              <a:buNone/>
            </a:pPr>
            <a:endParaRPr lang="cy-GB" dirty="0"/>
          </a:p>
          <a:p>
            <a:r>
              <a:rPr lang="cy-GB" dirty="0">
                <a:hlinkClick r:id="rId2"/>
              </a:rPr>
              <a:t>https://chat.openai.com/auth/login</a:t>
            </a: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819946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FA331A8-410B-2CDD-19E7-BF4A7132D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Cyfeirnodi </a:t>
            </a:r>
            <a:r>
              <a:rPr lang="cy-GB" dirty="0" err="1"/>
              <a:t>Harvard</a:t>
            </a:r>
            <a:endParaRPr lang="cy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AE068FE-D7C9-097B-73ED-7B44D7041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Cofiwch ddefnyddio system cyfeirnodi </a:t>
            </a:r>
            <a:r>
              <a:rPr lang="cy-GB" dirty="0" err="1"/>
              <a:t>Harvard</a:t>
            </a:r>
            <a:r>
              <a:rPr lang="cy-GB" dirty="0"/>
              <a:t>. </a:t>
            </a:r>
          </a:p>
          <a:p>
            <a:pPr marL="0" indent="0">
              <a:buNone/>
            </a:pPr>
            <a:r>
              <a:rPr lang="cy-GB" dirty="0"/>
              <a:t>Mae gan y Brifysgol lyfryn i’ch helpu chi:</a:t>
            </a:r>
          </a:p>
          <a:p>
            <a:pPr marL="0" indent="0">
              <a:buNone/>
            </a:pPr>
            <a:r>
              <a:rPr lang="cy-GB" dirty="0">
                <a:hlinkClick r:id="rId2"/>
              </a:rPr>
              <a:t>https://uwtsd.ac.uk/media/uwtsd-website/content-assets/documents/library-and-learning-resources/infoskills/Harvard-cym_v.1.2.pdf</a:t>
            </a:r>
            <a:r>
              <a:rPr lang="cy-GB" dirty="0"/>
              <a:t> </a:t>
            </a:r>
          </a:p>
          <a:p>
            <a:pPr marL="0" indent="0">
              <a:buNone/>
            </a:pPr>
            <a:endParaRPr lang="cy-GB" dirty="0"/>
          </a:p>
          <a:p>
            <a:pPr marL="457200" lvl="1" indent="0">
              <a:buNone/>
            </a:pPr>
            <a:r>
              <a:rPr lang="cy-GB" dirty="0"/>
              <a:t>Darllen allweddol:</a:t>
            </a:r>
          </a:p>
          <a:p>
            <a:pPr marL="914400" lvl="2" indent="0">
              <a:buNone/>
            </a:pPr>
            <a:r>
              <a:rPr lang="cy-GB" sz="2400" dirty="0"/>
              <a:t>Cross-</a:t>
            </a:r>
            <a:r>
              <a:rPr lang="cy-GB" sz="2400" dirty="0" err="1"/>
              <a:t>Curricular</a:t>
            </a:r>
            <a:r>
              <a:rPr lang="cy-GB" sz="2400" dirty="0"/>
              <a:t> </a:t>
            </a:r>
            <a:r>
              <a:rPr lang="cy-GB" sz="2400" dirty="0" err="1"/>
              <a:t>Learning</a:t>
            </a:r>
            <a:r>
              <a:rPr lang="cy-GB" sz="2400" dirty="0"/>
              <a:t> 3-16 (Barnes, 2015)</a:t>
            </a:r>
          </a:p>
          <a:p>
            <a:pPr marL="914400" lvl="2" indent="0">
              <a:buNone/>
            </a:pPr>
            <a:r>
              <a:rPr lang="cy-GB" sz="2400" dirty="0"/>
              <a:t>Dyfodol Llwyddiannus (</a:t>
            </a:r>
            <a:r>
              <a:rPr lang="cy-GB" sz="2400" dirty="0" err="1"/>
              <a:t>Donaldson</a:t>
            </a:r>
            <a:r>
              <a:rPr lang="cy-GB" sz="2400" dirty="0"/>
              <a:t>, 2015)</a:t>
            </a:r>
          </a:p>
          <a:p>
            <a:pPr marL="914400" lvl="2" indent="0">
              <a:buNone/>
            </a:pPr>
            <a:r>
              <a:rPr lang="cy-GB" sz="2400" dirty="0"/>
              <a:t>Cwricwlwm i Gymru (Llywodraeth Cymru, 2021)</a:t>
            </a:r>
          </a:p>
        </p:txBody>
      </p:sp>
    </p:spTree>
    <p:extLst>
      <p:ext uri="{BB962C8B-B14F-4D97-AF65-F5344CB8AC3E}">
        <p14:creationId xmlns:p14="http://schemas.microsoft.com/office/powerpoint/2010/main" val="2258156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7B1C8FC-3591-E04B-42B6-86CC551DA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Sut mae cyfeirnodi yn gywir?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0ED9DE8-02E5-7955-69EB-049421AD4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 Barnes (2015) yn esbonio bod ein profiadau o’r byd yn drawsgwricwlaidd.</a:t>
            </a:r>
          </a:p>
          <a:p>
            <a:endParaRPr lang="cy-GB" dirty="0"/>
          </a:p>
          <a:p>
            <a:r>
              <a:rPr lang="cy-GB" dirty="0"/>
              <a:t>Roedd yr adroddiad arweiniodd at greu Cwricwlwm i Gymru yn awgrymu bod eisiau cynnwys sgiliau trawsgwricwlaidd (</a:t>
            </a:r>
            <a:r>
              <a:rPr lang="cy-GB" dirty="0" err="1"/>
              <a:t>Donaldson</a:t>
            </a:r>
            <a:r>
              <a:rPr lang="cy-GB" dirty="0"/>
              <a:t>, 2015).</a:t>
            </a:r>
          </a:p>
          <a:p>
            <a:endParaRPr lang="cy-GB" dirty="0"/>
          </a:p>
          <a:p>
            <a:r>
              <a:rPr lang="cy-GB" dirty="0"/>
              <a:t>Mae Cwricwlwm i Gymru (Llywodraeth Cymru, 2021) yn cyflwyno tair fframwaith ar gyfer y sgiliau trawsgwricwlaidd.</a:t>
            </a:r>
          </a:p>
        </p:txBody>
      </p:sp>
    </p:spTree>
    <p:extLst>
      <p:ext uri="{BB962C8B-B14F-4D97-AF65-F5344CB8AC3E}">
        <p14:creationId xmlns:p14="http://schemas.microsoft.com/office/powerpoint/2010/main" val="548321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EE15E79-8445-E513-5C62-F1A9E4A23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Rhestr ddarllen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8BD49A93-EDBD-1ECA-6F11-650B56746A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Ar ddiwedd y gwaith, ychwanegwch restr ddarllen o’r ffynonellau rydych chi wedi defnyddio wrth ymchwilio</a:t>
            </a:r>
          </a:p>
        </p:txBody>
      </p:sp>
    </p:spTree>
    <p:extLst>
      <p:ext uri="{BB962C8B-B14F-4D97-AF65-F5344CB8AC3E}">
        <p14:creationId xmlns:p14="http://schemas.microsoft.com/office/powerpoint/2010/main" val="1134261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674</Words>
  <Application>Microsoft Office PowerPoint</Application>
  <PresentationFormat>Sgrin Lydan</PresentationFormat>
  <Paragraphs>95</Paragraphs>
  <Slides>14</Slides>
  <Notes>1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2</vt:i4>
      </vt:variant>
      <vt:variant>
        <vt:lpstr>Teitlau Sleidiau</vt:lpstr>
      </vt:variant>
      <vt:variant>
        <vt:i4>14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Symbol</vt:lpstr>
      <vt:lpstr>Times New Roman</vt:lpstr>
      <vt:lpstr>Office Theme</vt:lpstr>
      <vt:lpstr>Thema Office</vt:lpstr>
      <vt:lpstr>Cyflwyniad PowerPoint</vt:lpstr>
      <vt:lpstr>GCAD6001C - Blas ar Ddysgu - Amcanion</vt:lpstr>
      <vt:lpstr>Cyflwyniad PowerPoint</vt:lpstr>
      <vt:lpstr>Asesu</vt:lpstr>
      <vt:lpstr>Arsylwadau yn yr ysgolion – Lon Las (cynradd) a Maes y Gwendraeth (uwchradd)</vt:lpstr>
      <vt:lpstr>Diolch</vt:lpstr>
      <vt:lpstr>EGWYL </vt:lpstr>
      <vt:lpstr>Asesiad</vt:lpstr>
      <vt:lpstr>Cyflwyniad PowerPoint</vt:lpstr>
      <vt:lpstr>Strwythur posibl</vt:lpstr>
      <vt:lpstr>Defnyddio technoleg</vt:lpstr>
      <vt:lpstr>Cyfeirnodi Harvard</vt:lpstr>
      <vt:lpstr>Sut mae cyfeirnodi yn gywir?</vt:lpstr>
      <vt:lpstr>Rhestr ddarllen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yw Addysg yng Nghymru?</dc:title>
  <dc:creator>Siobhan Eleri</dc:creator>
  <cp:lastModifiedBy>Aled P Williams</cp:lastModifiedBy>
  <cp:revision>4</cp:revision>
  <dcterms:created xsi:type="dcterms:W3CDTF">2023-06-20T11:40:22Z</dcterms:created>
  <dcterms:modified xsi:type="dcterms:W3CDTF">2023-09-20T21:38:42Z</dcterms:modified>
</cp:coreProperties>
</file>