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7.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02" r:id="rId4"/>
  </p:sldMasterIdLst>
  <p:notesMasterIdLst>
    <p:notesMasterId r:id="rId18"/>
  </p:notesMasterIdLst>
  <p:sldIdLst>
    <p:sldId id="256" r:id="rId5"/>
    <p:sldId id="268" r:id="rId6"/>
    <p:sldId id="257" r:id="rId7"/>
    <p:sldId id="258" r:id="rId8"/>
    <p:sldId id="269" r:id="rId9"/>
    <p:sldId id="270" r:id="rId10"/>
    <p:sldId id="271" r:id="rId11"/>
    <p:sldId id="259" r:id="rId12"/>
    <p:sldId id="261" r:id="rId13"/>
    <p:sldId id="262" r:id="rId14"/>
    <p:sldId id="263" r:id="rId15"/>
    <p:sldId id="272" r:id="rId16"/>
    <p:sldId id="264"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80B5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0199D5F-87CD-4B5E-ADC6-93C0E5ED3F7E}" v="4" dt="2021-11-23T00:08:48.15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726" autoAdjust="0"/>
    <p:restoredTop sz="94243" autoAdjust="0"/>
  </p:normalViewPr>
  <p:slideViewPr>
    <p:cSldViewPr snapToGrid="0">
      <p:cViewPr varScale="1">
        <p:scale>
          <a:sx n="81" d="100"/>
          <a:sy n="81" d="100"/>
        </p:scale>
        <p:origin x="720"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driana Migaes (2026738)" userId="S::2026738@student.uwtsd.ac.uk::9c98a486-47fa-4a55-8823-2c8a87d8a43c" providerId="AD" clId="Web-{B0199D5F-87CD-4B5E-ADC6-93C0E5ED3F7E}"/>
    <pc:docChg chg="modSld">
      <pc:chgData name="Andriana Migaes (2026738)" userId="S::2026738@student.uwtsd.ac.uk::9c98a486-47fa-4a55-8823-2c8a87d8a43c" providerId="AD" clId="Web-{B0199D5F-87CD-4B5E-ADC6-93C0E5ED3F7E}" dt="2021-11-23T00:08:47.734" v="2" actId="20577"/>
      <pc:docMkLst>
        <pc:docMk/>
      </pc:docMkLst>
      <pc:sldChg chg="modSp">
        <pc:chgData name="Andriana Migaes (2026738)" userId="S::2026738@student.uwtsd.ac.uk::9c98a486-47fa-4a55-8823-2c8a87d8a43c" providerId="AD" clId="Web-{B0199D5F-87CD-4B5E-ADC6-93C0E5ED3F7E}" dt="2021-11-23T00:08:47.734" v="2" actId="20577"/>
        <pc:sldMkLst>
          <pc:docMk/>
          <pc:sldMk cId="2747455291" sldId="256"/>
        </pc:sldMkLst>
        <pc:spChg chg="mod">
          <ac:chgData name="Andriana Migaes (2026738)" userId="S::2026738@student.uwtsd.ac.uk::9c98a486-47fa-4a55-8823-2c8a87d8a43c" providerId="AD" clId="Web-{B0199D5F-87CD-4B5E-ADC6-93C0E5ED3F7E}" dt="2021-11-23T00:08:47.734" v="2" actId="20577"/>
          <ac:spMkLst>
            <pc:docMk/>
            <pc:sldMk cId="2747455291" sldId="256"/>
            <ac:spMk id="3" creationId="{44D526C4-1CDE-417B-94D2-7ECBB03EDB75}"/>
          </ac:spMkLst>
        </pc:spChg>
      </pc:sldChg>
    </pc:docChg>
  </pc:docChgLst>
</pc:chgInfo>
</file>

<file path=ppt/diagrams/_rels/data2.xml.rels><?xml version="1.0" encoding="UTF-8" standalone="yes"?>
<Relationships xmlns="http://schemas.openxmlformats.org/package/2006/relationships"><Relationship Id="rId2" Type="http://schemas.openxmlformats.org/officeDocument/2006/relationships/hyperlink" Target="https://www.google.com/search?sxsrf=AOaemvKpP4qp2K1TuTPF5lRkNZgBUQ6Cww:1636969455495&amp;q=John+Boot&amp;stick=H4sIAAAAAAAAAOPgE-LUz9U3MIwvMshQgjILqwq11LOTrfSTSosz81KLi-GM-PyC1KLEksz8PKu0_NK8lNSiRaycXvkZeQpO-fklO1gZAVJzaF5QAAAA&amp;sa=X&amp;ved=2ahUKEwjY_5u3ipr0AhUTesAKHQoCBB8QmxMoAXoECEgQAw" TargetMode="External"/><Relationship Id="rId1" Type="http://schemas.openxmlformats.org/officeDocument/2006/relationships/hyperlink" Target="https://www.google.com/search?sxsrf=AOaemvKpP4qp2K1TuTPF5lRkNZgBUQ6Cww:1636969455495&amp;q=Nottingham&amp;stick=H4sIAAAAAAAAAOPgE-LUz9U3MIwvMshQ4gAxLUtyMrRUs5Ot9POL0hPzMqsSSzLz81A4Vmn5pXkpqSmLWLn88ktKMvPSMxJzd7AyAgBu2vbHTgAAAA&amp;sa=X&amp;ved=2ahUKEwjY_5u3ipr0AhUTesAKHQoCBB8QmxMoAXoECEUQAw" TargetMode="External"/></Relationships>
</file>

<file path=ppt/diagrams/_rels/drawing2.xml.rels><?xml version="1.0" encoding="UTF-8" standalone="yes"?>
<Relationships xmlns="http://schemas.openxmlformats.org/package/2006/relationships"><Relationship Id="rId2" Type="http://schemas.openxmlformats.org/officeDocument/2006/relationships/hyperlink" Target="https://www.google.com/search?sxsrf=AOaemvKpP4qp2K1TuTPF5lRkNZgBUQ6Cww:1636969455495&amp;q=John+Boot&amp;stick=H4sIAAAAAAAAAOPgE-LUz9U3MIwvMshQgjILqwq11LOTrfSTSosz81KLi-GM-PyC1KLEksz8PKu0_NK8lNSiRaycXvkZeQpO-fklO1gZAVJzaF5QAAAA&amp;sa=X&amp;ved=2ahUKEwjY_5u3ipr0AhUTesAKHQoCBB8QmxMoAXoECEgQAw" TargetMode="External"/><Relationship Id="rId1" Type="http://schemas.openxmlformats.org/officeDocument/2006/relationships/hyperlink" Target="https://www.google.com/search?sxsrf=AOaemvKpP4qp2K1TuTPF5lRkNZgBUQ6Cww:1636969455495&amp;q=Nottingham&amp;stick=H4sIAAAAAAAAAOPgE-LUz9U3MIwvMshQ4gAxLUtyMrRUs5Ot9POL0hPzMqsSSzLz81A4Vmn5pXkpqSmLWLn88ktKMvPSMxJzd7AyAgBu2vbHTgAAAA&amp;sa=X&amp;ved=2ahUKEwjY_5u3ipr0AhUTesAKHQoCBB8QmxMoAXoECEUQAw" TargetMode="Externa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FA5DC4C-0C39-441D-AC0D-91B5AD6FE20E}" type="doc">
      <dgm:prSet loTypeId="urn:microsoft.com/office/officeart/2008/layout/VerticalCurvedList" loCatId="list" qsTypeId="urn:microsoft.com/office/officeart/2005/8/quickstyle/simple1" qsCatId="simple" csTypeId="urn:microsoft.com/office/officeart/2005/8/colors/accent1_2" csCatId="accent1" phldr="1"/>
      <dgm:spPr/>
      <dgm:t>
        <a:bodyPr/>
        <a:lstStyle/>
        <a:p>
          <a:endParaRPr lang="en-US"/>
        </a:p>
      </dgm:t>
    </dgm:pt>
    <dgm:pt modelId="{3A88C86B-0F0A-4CF3-A03A-4A57C687476B}">
      <dgm:prSet/>
      <dgm:spPr/>
      <dgm:t>
        <a:bodyPr/>
        <a:lstStyle/>
        <a:p>
          <a:r>
            <a:rPr lang="en-GB" dirty="0">
              <a:solidFill>
                <a:schemeClr val="tx1"/>
              </a:solidFill>
            </a:rPr>
            <a:t>Boots- overview. </a:t>
          </a:r>
        </a:p>
      </dgm:t>
    </dgm:pt>
    <dgm:pt modelId="{B03579BA-3736-4ABC-A7CA-02529FA9BA85}" type="parTrans" cxnId="{75A96247-C5CF-447D-97FF-64387F6FBA78}">
      <dgm:prSet/>
      <dgm:spPr/>
      <dgm:t>
        <a:bodyPr/>
        <a:lstStyle/>
        <a:p>
          <a:endParaRPr lang="en-US"/>
        </a:p>
      </dgm:t>
    </dgm:pt>
    <dgm:pt modelId="{E7CACB07-216C-491F-8AB9-27C878889E40}" type="sibTrans" cxnId="{75A96247-C5CF-447D-97FF-64387F6FBA78}">
      <dgm:prSet/>
      <dgm:spPr/>
      <dgm:t>
        <a:bodyPr/>
        <a:lstStyle/>
        <a:p>
          <a:endParaRPr lang="en-US">
            <a:solidFill>
              <a:schemeClr val="tx1"/>
            </a:solidFill>
          </a:endParaRPr>
        </a:p>
      </dgm:t>
    </dgm:pt>
    <dgm:pt modelId="{D9147B39-627F-4564-BFD0-1236F2290B28}">
      <dgm:prSet/>
      <dgm:spPr>
        <a:solidFill>
          <a:srgbClr val="FFFF00"/>
        </a:solidFill>
      </dgm:spPr>
      <dgm:t>
        <a:bodyPr/>
        <a:lstStyle/>
        <a:p>
          <a:r>
            <a:rPr lang="en-GB" b="0" i="0" dirty="0">
              <a:solidFill>
                <a:schemeClr val="tx1"/>
              </a:solidFill>
            </a:rPr>
            <a:t>The channels of communication.</a:t>
          </a:r>
          <a:endParaRPr lang="en-US" dirty="0">
            <a:solidFill>
              <a:schemeClr val="tx1"/>
            </a:solidFill>
          </a:endParaRPr>
        </a:p>
      </dgm:t>
    </dgm:pt>
    <dgm:pt modelId="{ACEA5B2D-5971-451F-84A4-B1D13A7E245A}" type="parTrans" cxnId="{98E9F597-D703-4922-AC8C-278784B4568C}">
      <dgm:prSet/>
      <dgm:spPr/>
      <dgm:t>
        <a:bodyPr/>
        <a:lstStyle/>
        <a:p>
          <a:endParaRPr lang="en-US"/>
        </a:p>
      </dgm:t>
    </dgm:pt>
    <dgm:pt modelId="{B79A62CB-2872-47F5-9B49-9DE1AE5D9A79}" type="sibTrans" cxnId="{98E9F597-D703-4922-AC8C-278784B4568C}">
      <dgm:prSet/>
      <dgm:spPr/>
      <dgm:t>
        <a:bodyPr/>
        <a:lstStyle/>
        <a:p>
          <a:endParaRPr lang="en-US"/>
        </a:p>
      </dgm:t>
    </dgm:pt>
    <dgm:pt modelId="{05B1B9D2-8258-44F8-84BA-A8E72AD7E0CE}">
      <dgm:prSet/>
      <dgm:spPr>
        <a:solidFill>
          <a:srgbClr val="FFC000"/>
        </a:solidFill>
      </dgm:spPr>
      <dgm:t>
        <a:bodyPr/>
        <a:lstStyle/>
        <a:p>
          <a:r>
            <a:rPr lang="en-GB" dirty="0">
              <a:solidFill>
                <a:schemeClr val="tx1"/>
              </a:solidFill>
            </a:rPr>
            <a:t>Barriers in the communication process.</a:t>
          </a:r>
          <a:endParaRPr lang="en-US" dirty="0">
            <a:solidFill>
              <a:schemeClr val="tx1"/>
            </a:solidFill>
          </a:endParaRPr>
        </a:p>
      </dgm:t>
    </dgm:pt>
    <dgm:pt modelId="{ED1FBD1D-7C1A-4288-A298-1EAD1F4DBD9A}" type="parTrans" cxnId="{F8B06D26-793C-4B84-B371-2AF3A7D8DB3C}">
      <dgm:prSet/>
      <dgm:spPr/>
      <dgm:t>
        <a:bodyPr/>
        <a:lstStyle/>
        <a:p>
          <a:endParaRPr lang="en-US"/>
        </a:p>
      </dgm:t>
    </dgm:pt>
    <dgm:pt modelId="{96C78BDC-596F-4246-BC43-32132A5CC25E}" type="sibTrans" cxnId="{F8B06D26-793C-4B84-B371-2AF3A7D8DB3C}">
      <dgm:prSet/>
      <dgm:spPr/>
      <dgm:t>
        <a:bodyPr/>
        <a:lstStyle/>
        <a:p>
          <a:endParaRPr lang="en-US"/>
        </a:p>
      </dgm:t>
    </dgm:pt>
    <dgm:pt modelId="{C59F7535-1250-4F92-812F-01E7EF354EED}">
      <dgm:prSet/>
      <dgm:spPr/>
      <dgm:t>
        <a:bodyPr/>
        <a:lstStyle/>
        <a:p>
          <a:r>
            <a:rPr lang="en-GB" b="0" i="0" dirty="0">
              <a:solidFill>
                <a:schemeClr val="tx1"/>
              </a:solidFill>
            </a:rPr>
            <a:t>The impact of effective communication on the organisation’s business process.</a:t>
          </a:r>
          <a:endParaRPr lang="en-US" dirty="0">
            <a:solidFill>
              <a:schemeClr val="tx1"/>
            </a:solidFill>
          </a:endParaRPr>
        </a:p>
      </dgm:t>
    </dgm:pt>
    <dgm:pt modelId="{05D9F53C-93A9-4FDC-A8E6-4D0B124A809E}" type="parTrans" cxnId="{9ED2127C-9A39-4312-B477-566851311F90}">
      <dgm:prSet/>
      <dgm:spPr/>
      <dgm:t>
        <a:bodyPr/>
        <a:lstStyle/>
        <a:p>
          <a:endParaRPr lang="en-US"/>
        </a:p>
      </dgm:t>
    </dgm:pt>
    <dgm:pt modelId="{496BB330-0B55-49EB-A37E-68A0893EFE9E}" type="sibTrans" cxnId="{9ED2127C-9A39-4312-B477-566851311F90}">
      <dgm:prSet/>
      <dgm:spPr/>
      <dgm:t>
        <a:bodyPr/>
        <a:lstStyle/>
        <a:p>
          <a:endParaRPr lang="en-US"/>
        </a:p>
      </dgm:t>
    </dgm:pt>
    <dgm:pt modelId="{39B0F82F-D8C9-41DF-9E80-E8508BF7D1E7}">
      <dgm:prSet/>
      <dgm:spPr>
        <a:solidFill>
          <a:schemeClr val="accent3">
            <a:lumMod val="60000"/>
            <a:lumOff val="40000"/>
          </a:schemeClr>
        </a:solidFill>
      </dgm:spPr>
      <dgm:t>
        <a:bodyPr/>
        <a:lstStyle/>
        <a:p>
          <a:r>
            <a:rPr lang="en-GB" dirty="0">
              <a:solidFill>
                <a:schemeClr val="tx1"/>
              </a:solidFill>
            </a:rPr>
            <a:t>Communication. Mo</a:t>
          </a:r>
          <a:r>
            <a:rPr lang="en-GB" b="0" i="0" dirty="0">
              <a:solidFill>
                <a:schemeClr val="tx1"/>
              </a:solidFill>
            </a:rPr>
            <a:t>dels of communication.</a:t>
          </a:r>
          <a:endParaRPr lang="en-US" dirty="0">
            <a:solidFill>
              <a:schemeClr val="tx1"/>
            </a:solidFill>
          </a:endParaRPr>
        </a:p>
      </dgm:t>
    </dgm:pt>
    <dgm:pt modelId="{006F7DE3-4F6E-4BDD-9087-3A53B2EBE1A8}" type="parTrans" cxnId="{03395963-8DA7-47D3-9052-194BB2C178FF}">
      <dgm:prSet/>
      <dgm:spPr/>
      <dgm:t>
        <a:bodyPr/>
        <a:lstStyle/>
        <a:p>
          <a:endParaRPr lang="en-US"/>
        </a:p>
      </dgm:t>
    </dgm:pt>
    <dgm:pt modelId="{453C1769-2CBF-49CB-9CF7-79510B44D17F}" type="sibTrans" cxnId="{03395963-8DA7-47D3-9052-194BB2C178FF}">
      <dgm:prSet/>
      <dgm:spPr/>
      <dgm:t>
        <a:bodyPr/>
        <a:lstStyle/>
        <a:p>
          <a:endParaRPr lang="en-US"/>
        </a:p>
      </dgm:t>
    </dgm:pt>
    <dgm:pt modelId="{34EBCE07-DE03-4EC4-AE36-48891B1CCA9A}" type="pres">
      <dgm:prSet presAssocID="{9FA5DC4C-0C39-441D-AC0D-91B5AD6FE20E}" presName="Name0" presStyleCnt="0">
        <dgm:presLayoutVars>
          <dgm:chMax val="7"/>
          <dgm:chPref val="7"/>
          <dgm:dir/>
        </dgm:presLayoutVars>
      </dgm:prSet>
      <dgm:spPr/>
    </dgm:pt>
    <dgm:pt modelId="{BE556BB1-94DC-46C9-A682-410B079F30BC}" type="pres">
      <dgm:prSet presAssocID="{9FA5DC4C-0C39-441D-AC0D-91B5AD6FE20E}" presName="Name1" presStyleCnt="0"/>
      <dgm:spPr/>
    </dgm:pt>
    <dgm:pt modelId="{3E1AD432-1E0C-4F58-A0A3-80368A324A9B}" type="pres">
      <dgm:prSet presAssocID="{9FA5DC4C-0C39-441D-AC0D-91B5AD6FE20E}" presName="cycle" presStyleCnt="0"/>
      <dgm:spPr/>
    </dgm:pt>
    <dgm:pt modelId="{B3623275-E209-47F0-8A49-F1C3CA83EF2F}" type="pres">
      <dgm:prSet presAssocID="{9FA5DC4C-0C39-441D-AC0D-91B5AD6FE20E}" presName="srcNode" presStyleLbl="node1" presStyleIdx="0" presStyleCnt="5"/>
      <dgm:spPr/>
    </dgm:pt>
    <dgm:pt modelId="{2B58D980-80C5-4AEC-BC74-990012F78925}" type="pres">
      <dgm:prSet presAssocID="{9FA5DC4C-0C39-441D-AC0D-91B5AD6FE20E}" presName="conn" presStyleLbl="parChTrans1D2" presStyleIdx="0" presStyleCnt="1"/>
      <dgm:spPr/>
    </dgm:pt>
    <dgm:pt modelId="{1D6A6640-405B-4CA8-BA67-3A855807304A}" type="pres">
      <dgm:prSet presAssocID="{9FA5DC4C-0C39-441D-AC0D-91B5AD6FE20E}" presName="extraNode" presStyleLbl="node1" presStyleIdx="0" presStyleCnt="5"/>
      <dgm:spPr/>
    </dgm:pt>
    <dgm:pt modelId="{4F340A54-F4AE-4C72-8EC7-E88E73077686}" type="pres">
      <dgm:prSet presAssocID="{9FA5DC4C-0C39-441D-AC0D-91B5AD6FE20E}" presName="dstNode" presStyleLbl="node1" presStyleIdx="0" presStyleCnt="5"/>
      <dgm:spPr/>
    </dgm:pt>
    <dgm:pt modelId="{F71A1F1E-58F1-4BC1-854C-FBB44F2DCE2E}" type="pres">
      <dgm:prSet presAssocID="{3A88C86B-0F0A-4CF3-A03A-4A57C687476B}" presName="text_1" presStyleLbl="node1" presStyleIdx="0" presStyleCnt="5" custScaleX="94863">
        <dgm:presLayoutVars>
          <dgm:bulletEnabled val="1"/>
        </dgm:presLayoutVars>
      </dgm:prSet>
      <dgm:spPr/>
    </dgm:pt>
    <dgm:pt modelId="{F22F2715-E9EB-491B-9F4C-39E765560F96}" type="pres">
      <dgm:prSet presAssocID="{3A88C86B-0F0A-4CF3-A03A-4A57C687476B}" presName="accent_1" presStyleCnt="0"/>
      <dgm:spPr/>
    </dgm:pt>
    <dgm:pt modelId="{F462BCCA-FAD1-4722-BB01-2A1844466B52}" type="pres">
      <dgm:prSet presAssocID="{3A88C86B-0F0A-4CF3-A03A-4A57C687476B}" presName="accentRepeatNode" presStyleLbl="solidFgAcc1" presStyleIdx="0" presStyleCnt="5"/>
      <dgm:spPr/>
    </dgm:pt>
    <dgm:pt modelId="{42F4C977-ADD5-4872-A23E-6694CB997C11}" type="pres">
      <dgm:prSet presAssocID="{D9147B39-627F-4564-BFD0-1236F2290B28}" presName="text_2" presStyleLbl="node1" presStyleIdx="1" presStyleCnt="5" custLinFactY="42759" custLinFactNeighborX="3514" custLinFactNeighborY="100000">
        <dgm:presLayoutVars>
          <dgm:bulletEnabled val="1"/>
        </dgm:presLayoutVars>
      </dgm:prSet>
      <dgm:spPr/>
    </dgm:pt>
    <dgm:pt modelId="{1CA73398-9C3F-4D99-8C9A-B4E2D5B76C20}" type="pres">
      <dgm:prSet presAssocID="{D9147B39-627F-4564-BFD0-1236F2290B28}" presName="accent_2" presStyleCnt="0"/>
      <dgm:spPr/>
    </dgm:pt>
    <dgm:pt modelId="{F6CDCB27-2B9B-48DF-800A-B6A2A367FE00}" type="pres">
      <dgm:prSet presAssocID="{D9147B39-627F-4564-BFD0-1236F2290B28}" presName="accentRepeatNode" presStyleLbl="solidFgAcc1" presStyleIdx="1" presStyleCnt="5" custLinFactY="23100" custLinFactNeighborX="16034" custLinFactNeighborY="100000"/>
      <dgm:spPr/>
    </dgm:pt>
    <dgm:pt modelId="{D33429D9-0B31-44C9-8139-C0059D14C48D}" type="pres">
      <dgm:prSet presAssocID="{05B1B9D2-8258-44F8-84BA-A8E72AD7E0CE}" presName="text_3" presStyleLbl="node1" presStyleIdx="2" presStyleCnt="5" custScaleX="101241" custLinFactY="48030" custLinFactNeighborX="1544" custLinFactNeighborY="100000">
        <dgm:presLayoutVars>
          <dgm:bulletEnabled val="1"/>
        </dgm:presLayoutVars>
      </dgm:prSet>
      <dgm:spPr/>
    </dgm:pt>
    <dgm:pt modelId="{D49F8270-DCAC-408F-B4D1-A95329840B2B}" type="pres">
      <dgm:prSet presAssocID="{05B1B9D2-8258-44F8-84BA-A8E72AD7E0CE}" presName="accent_3" presStyleCnt="0"/>
      <dgm:spPr/>
    </dgm:pt>
    <dgm:pt modelId="{0163BF63-68C3-4797-BFAD-CD736F368FC8}" type="pres">
      <dgm:prSet presAssocID="{05B1B9D2-8258-44F8-84BA-A8E72AD7E0CE}" presName="accentRepeatNode" presStyleLbl="solidFgAcc1" presStyleIdx="2" presStyleCnt="5"/>
      <dgm:spPr/>
    </dgm:pt>
    <dgm:pt modelId="{8849756E-45EB-4DDD-A66F-303345DE3F08}" type="pres">
      <dgm:prSet presAssocID="{C59F7535-1250-4F92-812F-01E7EF354EED}" presName="text_4" presStyleLbl="node1" presStyleIdx="3" presStyleCnt="5" custScaleX="100241" custLinFactY="34149" custLinFactNeighborX="-3242" custLinFactNeighborY="100000">
        <dgm:presLayoutVars>
          <dgm:bulletEnabled val="1"/>
        </dgm:presLayoutVars>
      </dgm:prSet>
      <dgm:spPr/>
    </dgm:pt>
    <dgm:pt modelId="{9E19BE6E-9334-41CF-BBC1-71C7FCEB9AFA}" type="pres">
      <dgm:prSet presAssocID="{C59F7535-1250-4F92-812F-01E7EF354EED}" presName="accent_4" presStyleCnt="0"/>
      <dgm:spPr/>
    </dgm:pt>
    <dgm:pt modelId="{F6F36EAC-90F0-4230-AC1F-FEA1BD3A7FE3}" type="pres">
      <dgm:prSet presAssocID="{C59F7535-1250-4F92-812F-01E7EF354EED}" presName="accentRepeatNode" presStyleLbl="solidFgAcc1" presStyleIdx="3" presStyleCnt="5"/>
      <dgm:spPr/>
    </dgm:pt>
    <dgm:pt modelId="{8CBE3DD2-DEB5-4F26-AE24-DA6C745F01A3}" type="pres">
      <dgm:prSet presAssocID="{39B0F82F-D8C9-41DF-9E80-E8508BF7D1E7}" presName="text_5" presStyleLbl="node1" presStyleIdx="4" presStyleCnt="5" custScaleX="97039" custScaleY="88434" custLinFactY="-200000" custLinFactNeighborX="4906" custLinFactNeighborY="-240244">
        <dgm:presLayoutVars>
          <dgm:bulletEnabled val="1"/>
        </dgm:presLayoutVars>
      </dgm:prSet>
      <dgm:spPr/>
    </dgm:pt>
    <dgm:pt modelId="{460EB202-9ACF-4DCE-9DC4-4C0E448757C4}" type="pres">
      <dgm:prSet presAssocID="{39B0F82F-D8C9-41DF-9E80-E8508BF7D1E7}" presName="accent_5" presStyleCnt="0"/>
      <dgm:spPr/>
    </dgm:pt>
    <dgm:pt modelId="{8832A40E-FDAA-4DD8-9359-E3002CE759EF}" type="pres">
      <dgm:prSet presAssocID="{39B0F82F-D8C9-41DF-9E80-E8508BF7D1E7}" presName="accentRepeatNode" presStyleLbl="solidFgAcc1" presStyleIdx="4" presStyleCnt="5" custLinFactY="-149119" custLinFactNeighborX="36911" custLinFactNeighborY="-200000"/>
      <dgm:spPr/>
    </dgm:pt>
  </dgm:ptLst>
  <dgm:cxnLst>
    <dgm:cxn modelId="{B95F641D-983B-4F51-BC4C-8917EEF04B48}" type="presOf" srcId="{05B1B9D2-8258-44F8-84BA-A8E72AD7E0CE}" destId="{D33429D9-0B31-44C9-8139-C0059D14C48D}" srcOrd="0" destOrd="0" presId="urn:microsoft.com/office/officeart/2008/layout/VerticalCurvedList"/>
    <dgm:cxn modelId="{F8B06D26-793C-4B84-B371-2AF3A7D8DB3C}" srcId="{9FA5DC4C-0C39-441D-AC0D-91B5AD6FE20E}" destId="{05B1B9D2-8258-44F8-84BA-A8E72AD7E0CE}" srcOrd="2" destOrd="0" parTransId="{ED1FBD1D-7C1A-4288-A298-1EAD1F4DBD9A}" sibTransId="{96C78BDC-596F-4246-BC43-32132A5CC25E}"/>
    <dgm:cxn modelId="{4252E33A-7556-4E76-BFB7-F72B5B4B2F46}" type="presOf" srcId="{D9147B39-627F-4564-BFD0-1236F2290B28}" destId="{42F4C977-ADD5-4872-A23E-6694CB997C11}" srcOrd="0" destOrd="0" presId="urn:microsoft.com/office/officeart/2008/layout/VerticalCurvedList"/>
    <dgm:cxn modelId="{2D5EEE3F-3C31-44F8-9FCE-CCCEE59D129A}" type="presOf" srcId="{E7CACB07-216C-491F-8AB9-27C878889E40}" destId="{2B58D980-80C5-4AEC-BC74-990012F78925}" srcOrd="0" destOrd="0" presId="urn:microsoft.com/office/officeart/2008/layout/VerticalCurvedList"/>
    <dgm:cxn modelId="{03395963-8DA7-47D3-9052-194BB2C178FF}" srcId="{9FA5DC4C-0C39-441D-AC0D-91B5AD6FE20E}" destId="{39B0F82F-D8C9-41DF-9E80-E8508BF7D1E7}" srcOrd="4" destOrd="0" parTransId="{006F7DE3-4F6E-4BDD-9087-3A53B2EBE1A8}" sibTransId="{453C1769-2CBF-49CB-9CF7-79510B44D17F}"/>
    <dgm:cxn modelId="{75A96247-C5CF-447D-97FF-64387F6FBA78}" srcId="{9FA5DC4C-0C39-441D-AC0D-91B5AD6FE20E}" destId="{3A88C86B-0F0A-4CF3-A03A-4A57C687476B}" srcOrd="0" destOrd="0" parTransId="{B03579BA-3736-4ABC-A7CA-02529FA9BA85}" sibTransId="{E7CACB07-216C-491F-8AB9-27C878889E40}"/>
    <dgm:cxn modelId="{F7959D5A-6EC7-4B84-8B1A-E2EAD4B6EA9A}" type="presOf" srcId="{3A88C86B-0F0A-4CF3-A03A-4A57C687476B}" destId="{F71A1F1E-58F1-4BC1-854C-FBB44F2DCE2E}" srcOrd="0" destOrd="0" presId="urn:microsoft.com/office/officeart/2008/layout/VerticalCurvedList"/>
    <dgm:cxn modelId="{9ED2127C-9A39-4312-B477-566851311F90}" srcId="{9FA5DC4C-0C39-441D-AC0D-91B5AD6FE20E}" destId="{C59F7535-1250-4F92-812F-01E7EF354EED}" srcOrd="3" destOrd="0" parTransId="{05D9F53C-93A9-4FDC-A8E6-4D0B124A809E}" sibTransId="{496BB330-0B55-49EB-A37E-68A0893EFE9E}"/>
    <dgm:cxn modelId="{98E9F597-D703-4922-AC8C-278784B4568C}" srcId="{9FA5DC4C-0C39-441D-AC0D-91B5AD6FE20E}" destId="{D9147B39-627F-4564-BFD0-1236F2290B28}" srcOrd="1" destOrd="0" parTransId="{ACEA5B2D-5971-451F-84A4-B1D13A7E245A}" sibTransId="{B79A62CB-2872-47F5-9B49-9DE1AE5D9A79}"/>
    <dgm:cxn modelId="{2023219B-C3F6-4D70-BFFC-9D8C286797A9}" type="presOf" srcId="{9FA5DC4C-0C39-441D-AC0D-91B5AD6FE20E}" destId="{34EBCE07-DE03-4EC4-AE36-48891B1CCA9A}" srcOrd="0" destOrd="0" presId="urn:microsoft.com/office/officeart/2008/layout/VerticalCurvedList"/>
    <dgm:cxn modelId="{1A5A4ABF-CE18-4CE5-9D6A-1707A9D4C88B}" type="presOf" srcId="{39B0F82F-D8C9-41DF-9E80-E8508BF7D1E7}" destId="{8CBE3DD2-DEB5-4F26-AE24-DA6C745F01A3}" srcOrd="0" destOrd="0" presId="urn:microsoft.com/office/officeart/2008/layout/VerticalCurvedList"/>
    <dgm:cxn modelId="{938FA5DC-E7A5-44C5-8C28-178855880A1C}" type="presOf" srcId="{C59F7535-1250-4F92-812F-01E7EF354EED}" destId="{8849756E-45EB-4DDD-A66F-303345DE3F08}" srcOrd="0" destOrd="0" presId="urn:microsoft.com/office/officeart/2008/layout/VerticalCurvedList"/>
    <dgm:cxn modelId="{F4525D7E-D1F3-4193-AFB1-8D3E5DE95876}" type="presParOf" srcId="{34EBCE07-DE03-4EC4-AE36-48891B1CCA9A}" destId="{BE556BB1-94DC-46C9-A682-410B079F30BC}" srcOrd="0" destOrd="0" presId="urn:microsoft.com/office/officeart/2008/layout/VerticalCurvedList"/>
    <dgm:cxn modelId="{054DE147-0F5D-4922-90D4-2A7FCD939A8E}" type="presParOf" srcId="{BE556BB1-94DC-46C9-A682-410B079F30BC}" destId="{3E1AD432-1E0C-4F58-A0A3-80368A324A9B}" srcOrd="0" destOrd="0" presId="urn:microsoft.com/office/officeart/2008/layout/VerticalCurvedList"/>
    <dgm:cxn modelId="{8F71FC48-7536-472B-8B7F-0C3878A07A89}" type="presParOf" srcId="{3E1AD432-1E0C-4F58-A0A3-80368A324A9B}" destId="{B3623275-E209-47F0-8A49-F1C3CA83EF2F}" srcOrd="0" destOrd="0" presId="urn:microsoft.com/office/officeart/2008/layout/VerticalCurvedList"/>
    <dgm:cxn modelId="{0CDB31F9-D72C-44A2-A866-32F63655A0DA}" type="presParOf" srcId="{3E1AD432-1E0C-4F58-A0A3-80368A324A9B}" destId="{2B58D980-80C5-4AEC-BC74-990012F78925}" srcOrd="1" destOrd="0" presId="urn:microsoft.com/office/officeart/2008/layout/VerticalCurvedList"/>
    <dgm:cxn modelId="{0F1F540B-65A0-4039-B5F5-482AE3343B07}" type="presParOf" srcId="{3E1AD432-1E0C-4F58-A0A3-80368A324A9B}" destId="{1D6A6640-405B-4CA8-BA67-3A855807304A}" srcOrd="2" destOrd="0" presId="urn:microsoft.com/office/officeart/2008/layout/VerticalCurvedList"/>
    <dgm:cxn modelId="{BD8D648B-5718-4F96-A7F3-633B6F70C5E6}" type="presParOf" srcId="{3E1AD432-1E0C-4F58-A0A3-80368A324A9B}" destId="{4F340A54-F4AE-4C72-8EC7-E88E73077686}" srcOrd="3" destOrd="0" presId="urn:microsoft.com/office/officeart/2008/layout/VerticalCurvedList"/>
    <dgm:cxn modelId="{DC4B08DF-B934-47E3-A056-BADCBDB157C4}" type="presParOf" srcId="{BE556BB1-94DC-46C9-A682-410B079F30BC}" destId="{F71A1F1E-58F1-4BC1-854C-FBB44F2DCE2E}" srcOrd="1" destOrd="0" presId="urn:microsoft.com/office/officeart/2008/layout/VerticalCurvedList"/>
    <dgm:cxn modelId="{CB76A64A-7CC8-4A5D-963B-BDA9F7268484}" type="presParOf" srcId="{BE556BB1-94DC-46C9-A682-410B079F30BC}" destId="{F22F2715-E9EB-491B-9F4C-39E765560F96}" srcOrd="2" destOrd="0" presId="urn:microsoft.com/office/officeart/2008/layout/VerticalCurvedList"/>
    <dgm:cxn modelId="{123B9AB8-C2F8-4E6D-8832-19C8BA1DFBD5}" type="presParOf" srcId="{F22F2715-E9EB-491B-9F4C-39E765560F96}" destId="{F462BCCA-FAD1-4722-BB01-2A1844466B52}" srcOrd="0" destOrd="0" presId="urn:microsoft.com/office/officeart/2008/layout/VerticalCurvedList"/>
    <dgm:cxn modelId="{704004C4-70C3-4B8D-8071-1A3B2B3B0C74}" type="presParOf" srcId="{BE556BB1-94DC-46C9-A682-410B079F30BC}" destId="{42F4C977-ADD5-4872-A23E-6694CB997C11}" srcOrd="3" destOrd="0" presId="urn:microsoft.com/office/officeart/2008/layout/VerticalCurvedList"/>
    <dgm:cxn modelId="{A230C4F0-1C78-4DBC-B970-41C3B96FDCD1}" type="presParOf" srcId="{BE556BB1-94DC-46C9-A682-410B079F30BC}" destId="{1CA73398-9C3F-4D99-8C9A-B4E2D5B76C20}" srcOrd="4" destOrd="0" presId="urn:microsoft.com/office/officeart/2008/layout/VerticalCurvedList"/>
    <dgm:cxn modelId="{24B0950D-4CE6-4DDB-914B-741952178736}" type="presParOf" srcId="{1CA73398-9C3F-4D99-8C9A-B4E2D5B76C20}" destId="{F6CDCB27-2B9B-48DF-800A-B6A2A367FE00}" srcOrd="0" destOrd="0" presId="urn:microsoft.com/office/officeart/2008/layout/VerticalCurvedList"/>
    <dgm:cxn modelId="{1E7B5339-2E48-4349-B831-85A39AA99544}" type="presParOf" srcId="{BE556BB1-94DC-46C9-A682-410B079F30BC}" destId="{D33429D9-0B31-44C9-8139-C0059D14C48D}" srcOrd="5" destOrd="0" presId="urn:microsoft.com/office/officeart/2008/layout/VerticalCurvedList"/>
    <dgm:cxn modelId="{C4139611-E65B-454B-AC78-370A9619ACF8}" type="presParOf" srcId="{BE556BB1-94DC-46C9-A682-410B079F30BC}" destId="{D49F8270-DCAC-408F-B4D1-A95329840B2B}" srcOrd="6" destOrd="0" presId="urn:microsoft.com/office/officeart/2008/layout/VerticalCurvedList"/>
    <dgm:cxn modelId="{35F73CAA-36CF-4593-9B14-5C1414E87C98}" type="presParOf" srcId="{D49F8270-DCAC-408F-B4D1-A95329840B2B}" destId="{0163BF63-68C3-4797-BFAD-CD736F368FC8}" srcOrd="0" destOrd="0" presId="urn:microsoft.com/office/officeart/2008/layout/VerticalCurvedList"/>
    <dgm:cxn modelId="{0DAB757D-B249-47C9-B30F-B6D9881C22BC}" type="presParOf" srcId="{BE556BB1-94DC-46C9-A682-410B079F30BC}" destId="{8849756E-45EB-4DDD-A66F-303345DE3F08}" srcOrd="7" destOrd="0" presId="urn:microsoft.com/office/officeart/2008/layout/VerticalCurvedList"/>
    <dgm:cxn modelId="{427FC33C-3678-4DF2-ACC1-EFB75E1D4BAD}" type="presParOf" srcId="{BE556BB1-94DC-46C9-A682-410B079F30BC}" destId="{9E19BE6E-9334-41CF-BBC1-71C7FCEB9AFA}" srcOrd="8" destOrd="0" presId="urn:microsoft.com/office/officeart/2008/layout/VerticalCurvedList"/>
    <dgm:cxn modelId="{F86690AB-C441-4F20-B26F-D0D868B7591F}" type="presParOf" srcId="{9E19BE6E-9334-41CF-BBC1-71C7FCEB9AFA}" destId="{F6F36EAC-90F0-4230-AC1F-FEA1BD3A7FE3}" srcOrd="0" destOrd="0" presId="urn:microsoft.com/office/officeart/2008/layout/VerticalCurvedList"/>
    <dgm:cxn modelId="{4A125ABC-9076-4F11-AFA8-3344678E22EE}" type="presParOf" srcId="{BE556BB1-94DC-46C9-A682-410B079F30BC}" destId="{8CBE3DD2-DEB5-4F26-AE24-DA6C745F01A3}" srcOrd="9" destOrd="0" presId="urn:microsoft.com/office/officeart/2008/layout/VerticalCurvedList"/>
    <dgm:cxn modelId="{77C685F3-7B77-43F0-9797-D2F95BB83A71}" type="presParOf" srcId="{BE556BB1-94DC-46C9-A682-410B079F30BC}" destId="{460EB202-9ACF-4DCE-9DC4-4C0E448757C4}" srcOrd="10" destOrd="0" presId="urn:microsoft.com/office/officeart/2008/layout/VerticalCurvedList"/>
    <dgm:cxn modelId="{2F4BB614-4F53-4F2E-BD0E-0A8C7734C7D3}" type="presParOf" srcId="{460EB202-9ACF-4DCE-9DC4-4C0E448757C4}" destId="{8832A40E-FDAA-4DD8-9359-E3002CE759EF}" srcOrd="0" destOrd="0" presId="urn:microsoft.com/office/officeart/2008/layout/VerticalCurv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5E57B04-8A69-4FFD-936A-16BED6EDAABF}" type="doc">
      <dgm:prSet loTypeId="urn:microsoft.com/office/officeart/2005/8/layout/default" loCatId="list" qsTypeId="urn:microsoft.com/office/officeart/2005/8/quickstyle/simple1" qsCatId="simple" csTypeId="urn:microsoft.com/office/officeart/2005/8/colors/colorful2" csCatId="colorful" phldr="1"/>
      <dgm:spPr/>
      <dgm:t>
        <a:bodyPr/>
        <a:lstStyle/>
        <a:p>
          <a:endParaRPr lang="en-GB"/>
        </a:p>
      </dgm:t>
    </dgm:pt>
    <dgm:pt modelId="{09D1ABC6-3091-4898-921A-5CF958A9BC9C}">
      <dgm:prSet/>
      <dgm:spPr>
        <a:solidFill>
          <a:srgbClr val="002060"/>
        </a:solidFill>
        <a:ln w="15875" cap="rnd" cmpd="sng" algn="ctr">
          <a:solidFill>
            <a:prstClr val="white">
              <a:hueOff val="0"/>
              <a:satOff val="0"/>
              <a:lumOff val="0"/>
              <a:alphaOff val="0"/>
            </a:prstClr>
          </a:solidFill>
          <a:prstDash val="solid"/>
        </a:ln>
        <a:effectLst/>
      </dgm:spPr>
      <dgm:t>
        <a:bodyPr spcFirstLastPara="0" vert="horz" wrap="square" lIns="53340" tIns="53340" rIns="53340" bIns="53340" numCol="1" spcCol="1270" anchor="ctr" anchorCtr="0"/>
        <a:lstStyle/>
        <a:p>
          <a:r>
            <a:rPr lang="en-GB" b="1" i="0" dirty="0"/>
            <a:t>Boots is the UK’s leading pharmacy-led health and beauty retailer </a:t>
          </a:r>
          <a:r>
            <a:rPr lang="en-GB" b="1" dirty="0"/>
            <a:t>incorporated</a:t>
          </a:r>
          <a:r>
            <a:rPr lang="en-GB" b="1" i="0" dirty="0"/>
            <a:t> </a:t>
          </a:r>
          <a:r>
            <a:rPr lang="en-US" b="1" i="0" dirty="0"/>
            <a:t>1849, </a:t>
          </a:r>
          <a:r>
            <a:rPr lang="en-US" b="1" i="0" dirty="0">
              <a:hlinkClick xmlns:r="http://schemas.openxmlformats.org/officeDocument/2006/relationships" r:id="rId1"/>
            </a:rPr>
            <a:t>Nottingham</a:t>
          </a:r>
          <a:r>
            <a:rPr lang="en-US" b="1" i="0" dirty="0"/>
            <a:t>, </a:t>
          </a:r>
          <a:r>
            <a:rPr lang="en-US" b="1" i="0" u="sng" dirty="0">
              <a:hlinkClick xmlns:r="http://schemas.openxmlformats.org/officeDocument/2006/relationships" r:id="rId2"/>
            </a:rPr>
            <a:t>John Boot</a:t>
          </a:r>
          <a:r>
            <a:rPr lang="en-GB" b="1" i="0" dirty="0"/>
            <a:t>.</a:t>
          </a:r>
          <a:endParaRPr lang="en-GB" b="1" dirty="0"/>
        </a:p>
      </dgm:t>
    </dgm:pt>
    <dgm:pt modelId="{AC0CC533-56E4-4137-9FD9-820DEC6F9A2D}" type="parTrans" cxnId="{7831BF6B-CAC6-4688-ACAA-FD80526029FD}">
      <dgm:prSet/>
      <dgm:spPr/>
      <dgm:t>
        <a:bodyPr/>
        <a:lstStyle/>
        <a:p>
          <a:endParaRPr lang="en-GB"/>
        </a:p>
      </dgm:t>
    </dgm:pt>
    <dgm:pt modelId="{99933391-15C8-4B15-A3F2-99A717E3CF63}" type="sibTrans" cxnId="{7831BF6B-CAC6-4688-ACAA-FD80526029FD}">
      <dgm:prSet/>
      <dgm:spPr/>
      <dgm:t>
        <a:bodyPr/>
        <a:lstStyle/>
        <a:p>
          <a:endParaRPr lang="en-GB"/>
        </a:p>
      </dgm:t>
    </dgm:pt>
    <dgm:pt modelId="{4312C173-1326-4A22-8295-1D127CF95F86}">
      <dgm:prSet/>
      <dgm:spPr>
        <a:solidFill>
          <a:schemeClr val="tx2"/>
        </a:solidFill>
      </dgm:spPr>
      <dgm:t>
        <a:bodyPr/>
        <a:lstStyle/>
        <a:p>
          <a:r>
            <a:rPr lang="en-GB" b="1"/>
            <a:t>O</a:t>
          </a:r>
          <a:r>
            <a:rPr lang="en-GB" b="1" i="0"/>
            <a:t>ver 2,300* stores ranging from local community pharmacies </a:t>
          </a:r>
          <a:endParaRPr lang="en-GB" b="1"/>
        </a:p>
      </dgm:t>
    </dgm:pt>
    <dgm:pt modelId="{9FE52E43-2D46-49BE-A705-42ADACAB7A55}" type="parTrans" cxnId="{AAB8D2C0-3288-4667-B67D-5C1A27BCB521}">
      <dgm:prSet/>
      <dgm:spPr/>
      <dgm:t>
        <a:bodyPr/>
        <a:lstStyle/>
        <a:p>
          <a:endParaRPr lang="en-GB"/>
        </a:p>
      </dgm:t>
    </dgm:pt>
    <dgm:pt modelId="{E6FD8D90-B7EA-401A-AD92-AFA5BC2872CA}" type="sibTrans" cxnId="{AAB8D2C0-3288-4667-B67D-5C1A27BCB521}">
      <dgm:prSet/>
      <dgm:spPr/>
      <dgm:t>
        <a:bodyPr/>
        <a:lstStyle/>
        <a:p>
          <a:endParaRPr lang="en-GB"/>
        </a:p>
      </dgm:t>
    </dgm:pt>
    <dgm:pt modelId="{7F58964A-A19A-4CC4-A13A-E4A61CFD7A7B}">
      <dgm:prSet/>
      <dgm:spPr>
        <a:solidFill>
          <a:srgbClr val="002060"/>
        </a:solidFill>
      </dgm:spPr>
      <dgm:t>
        <a:bodyPr/>
        <a:lstStyle/>
        <a:p>
          <a:r>
            <a:rPr lang="en-GB" b="1" i="0" dirty="0"/>
            <a:t>Boots UK is part of the Retail Pharmacy International Division of Walgreens Boots Alliance, which is a global leader in pharmacy-led, health and wellbeing retail.</a:t>
          </a:r>
          <a:endParaRPr lang="en-GB" b="1" dirty="0"/>
        </a:p>
      </dgm:t>
    </dgm:pt>
    <dgm:pt modelId="{F53D52F0-C808-417D-B88C-F52DCF6D048F}" type="parTrans" cxnId="{ABAEAB0F-D7E3-4951-9691-04AC6FE242AE}">
      <dgm:prSet/>
      <dgm:spPr/>
      <dgm:t>
        <a:bodyPr/>
        <a:lstStyle/>
        <a:p>
          <a:endParaRPr lang="en-GB"/>
        </a:p>
      </dgm:t>
    </dgm:pt>
    <dgm:pt modelId="{9C332C15-831B-4028-81F4-80FE6EBD95A3}" type="sibTrans" cxnId="{ABAEAB0F-D7E3-4951-9691-04AC6FE242AE}">
      <dgm:prSet/>
      <dgm:spPr/>
      <dgm:t>
        <a:bodyPr/>
        <a:lstStyle/>
        <a:p>
          <a:endParaRPr lang="en-GB"/>
        </a:p>
      </dgm:t>
    </dgm:pt>
    <dgm:pt modelId="{B865DCF2-844E-4298-9A3F-1186466863D8}">
      <dgm:prSet/>
      <dgm:spPr>
        <a:solidFill>
          <a:srgbClr val="002060"/>
        </a:solidFill>
      </dgm:spPr>
      <dgm:t>
        <a:bodyPr/>
        <a:lstStyle/>
        <a:p>
          <a:r>
            <a:rPr lang="en-GB" b="1" i="0" dirty="0"/>
            <a:t>Brands: No7, Boots Brand Healthcare, Boots </a:t>
          </a:r>
          <a:r>
            <a:rPr lang="en-GB" b="1" i="0" dirty="0" err="1"/>
            <a:t>Soltan</a:t>
          </a:r>
          <a:r>
            <a:rPr lang="en-GB" b="1" i="0" dirty="0"/>
            <a:t>, </a:t>
          </a:r>
          <a:r>
            <a:rPr lang="en-GB" b="1" i="0" dirty="0" err="1"/>
            <a:t>Botanics</a:t>
          </a:r>
          <a:r>
            <a:rPr lang="en-GB" b="1" i="0" dirty="0"/>
            <a:t>, </a:t>
          </a:r>
          <a:r>
            <a:rPr lang="en-GB" b="1" i="0" dirty="0" err="1"/>
            <a:t>YourGoodSkin</a:t>
          </a:r>
          <a:r>
            <a:rPr lang="en-GB" b="1" i="0" dirty="0"/>
            <a:t>, Sleek </a:t>
          </a:r>
          <a:r>
            <a:rPr lang="en-GB" b="1" i="0" dirty="0" err="1"/>
            <a:t>MakeUP</a:t>
          </a:r>
          <a:r>
            <a:rPr lang="en-GB" b="1" i="0" dirty="0"/>
            <a:t> and Soap &amp; Glory</a:t>
          </a:r>
          <a:endParaRPr lang="en-GB" b="1" dirty="0"/>
        </a:p>
      </dgm:t>
    </dgm:pt>
    <dgm:pt modelId="{B97104D7-A16E-48A1-9853-7D7EFDA34B89}" type="parTrans" cxnId="{639B02EF-F60E-40CD-95DA-D296C317E706}">
      <dgm:prSet/>
      <dgm:spPr/>
      <dgm:t>
        <a:bodyPr/>
        <a:lstStyle/>
        <a:p>
          <a:endParaRPr lang="en-GB"/>
        </a:p>
      </dgm:t>
    </dgm:pt>
    <dgm:pt modelId="{C339338D-A081-4229-9556-CB4DA7446E74}" type="sibTrans" cxnId="{639B02EF-F60E-40CD-95DA-D296C317E706}">
      <dgm:prSet/>
      <dgm:spPr/>
      <dgm:t>
        <a:bodyPr/>
        <a:lstStyle/>
        <a:p>
          <a:endParaRPr lang="en-GB"/>
        </a:p>
      </dgm:t>
    </dgm:pt>
    <dgm:pt modelId="{85CD8D42-6920-4B30-9987-F202826EFB96}">
      <dgm:prSet/>
      <dgm:spPr>
        <a:solidFill>
          <a:srgbClr val="002060"/>
        </a:solidFill>
      </dgm:spPr>
      <dgm:t>
        <a:bodyPr/>
        <a:lstStyle/>
        <a:p>
          <a:r>
            <a:rPr lang="en-GB" b="1" i="0" dirty="0"/>
            <a:t>Around 52,000 employees</a:t>
          </a:r>
          <a:endParaRPr lang="en-GB" b="1" dirty="0"/>
        </a:p>
      </dgm:t>
    </dgm:pt>
    <dgm:pt modelId="{A76B8CF1-A1B2-4349-B3E3-7D38189B55C5}" type="parTrans" cxnId="{4D144782-EC7F-4604-A0F0-7F6AE2C72218}">
      <dgm:prSet/>
      <dgm:spPr/>
      <dgm:t>
        <a:bodyPr/>
        <a:lstStyle/>
        <a:p>
          <a:endParaRPr lang="en-GB"/>
        </a:p>
      </dgm:t>
    </dgm:pt>
    <dgm:pt modelId="{564AA20D-6F82-4EFA-98E7-C4A678854C77}" type="sibTrans" cxnId="{4D144782-EC7F-4604-A0F0-7F6AE2C72218}">
      <dgm:prSet/>
      <dgm:spPr/>
      <dgm:t>
        <a:bodyPr/>
        <a:lstStyle/>
        <a:p>
          <a:endParaRPr lang="en-GB"/>
        </a:p>
      </dgm:t>
    </dgm:pt>
    <dgm:pt modelId="{8E475840-FF0B-4CCE-BEBD-243A8F7B6AD4}">
      <dgm:prSet/>
      <dgm:spPr>
        <a:solidFill>
          <a:srgbClr val="002060"/>
        </a:solidFill>
      </dgm:spPr>
      <dgm:t>
        <a:bodyPr/>
        <a:lstStyle/>
        <a:p>
          <a:r>
            <a:rPr lang="en-GB" b="1" i="0"/>
            <a:t>International stores: Italy, Thailand, Norway, Netherlands, Ireland…etc</a:t>
          </a:r>
          <a:endParaRPr lang="en-GB" b="1"/>
        </a:p>
      </dgm:t>
    </dgm:pt>
    <dgm:pt modelId="{C3355AEB-AA1A-4207-9A06-CE14875A1D02}" type="parTrans" cxnId="{5BCD2461-830F-47F6-945A-52F1B85E2A16}">
      <dgm:prSet/>
      <dgm:spPr/>
      <dgm:t>
        <a:bodyPr/>
        <a:lstStyle/>
        <a:p>
          <a:endParaRPr lang="en-GB"/>
        </a:p>
      </dgm:t>
    </dgm:pt>
    <dgm:pt modelId="{8C901DD2-EC63-423C-AF7A-C8AC57CC836D}" type="sibTrans" cxnId="{5BCD2461-830F-47F6-945A-52F1B85E2A16}">
      <dgm:prSet/>
      <dgm:spPr/>
      <dgm:t>
        <a:bodyPr/>
        <a:lstStyle/>
        <a:p>
          <a:endParaRPr lang="en-GB"/>
        </a:p>
      </dgm:t>
    </dgm:pt>
    <dgm:pt modelId="{E00209F5-1694-4AA8-AB92-614862DFF528}" type="pres">
      <dgm:prSet presAssocID="{C5E57B04-8A69-4FFD-936A-16BED6EDAABF}" presName="diagram" presStyleCnt="0">
        <dgm:presLayoutVars>
          <dgm:dir/>
          <dgm:resizeHandles val="exact"/>
        </dgm:presLayoutVars>
      </dgm:prSet>
      <dgm:spPr/>
    </dgm:pt>
    <dgm:pt modelId="{86C42D5C-F057-4E35-8A27-59471C075864}" type="pres">
      <dgm:prSet presAssocID="{09D1ABC6-3091-4898-921A-5CF958A9BC9C}" presName="node" presStyleLbl="node1" presStyleIdx="0" presStyleCnt="6">
        <dgm:presLayoutVars>
          <dgm:bulletEnabled val="1"/>
        </dgm:presLayoutVars>
      </dgm:prSet>
      <dgm:spPr>
        <a:xfrm>
          <a:off x="0" y="682585"/>
          <a:ext cx="2488556" cy="1493133"/>
        </a:xfrm>
        <a:prstGeom prst="rect">
          <a:avLst/>
        </a:prstGeom>
      </dgm:spPr>
    </dgm:pt>
    <dgm:pt modelId="{F4F21581-BBB8-44D8-B171-EABAB42D6B7A}" type="pres">
      <dgm:prSet presAssocID="{99933391-15C8-4B15-A3F2-99A717E3CF63}" presName="sibTrans" presStyleCnt="0"/>
      <dgm:spPr/>
    </dgm:pt>
    <dgm:pt modelId="{280F00E1-F954-4345-938D-08A25B05E176}" type="pres">
      <dgm:prSet presAssocID="{4312C173-1326-4A22-8295-1D127CF95F86}" presName="node" presStyleLbl="node1" presStyleIdx="1" presStyleCnt="6">
        <dgm:presLayoutVars>
          <dgm:bulletEnabled val="1"/>
        </dgm:presLayoutVars>
      </dgm:prSet>
      <dgm:spPr/>
    </dgm:pt>
    <dgm:pt modelId="{5FE2EF97-8734-4046-9CD5-7372308E9EA7}" type="pres">
      <dgm:prSet presAssocID="{E6FD8D90-B7EA-401A-AD92-AFA5BC2872CA}" presName="sibTrans" presStyleCnt="0"/>
      <dgm:spPr/>
    </dgm:pt>
    <dgm:pt modelId="{BD64F0B1-006E-43D5-85D0-E48B1BC4F56B}" type="pres">
      <dgm:prSet presAssocID="{7F58964A-A19A-4CC4-A13A-E4A61CFD7A7B}" presName="node" presStyleLbl="node1" presStyleIdx="2" presStyleCnt="6">
        <dgm:presLayoutVars>
          <dgm:bulletEnabled val="1"/>
        </dgm:presLayoutVars>
      </dgm:prSet>
      <dgm:spPr/>
    </dgm:pt>
    <dgm:pt modelId="{06C57F60-1F0B-42C1-A938-7093EC1A997A}" type="pres">
      <dgm:prSet presAssocID="{9C332C15-831B-4028-81F4-80FE6EBD95A3}" presName="sibTrans" presStyleCnt="0"/>
      <dgm:spPr/>
    </dgm:pt>
    <dgm:pt modelId="{262488AE-4511-4AB6-9A31-2CBEE71761A8}" type="pres">
      <dgm:prSet presAssocID="{B865DCF2-844E-4298-9A3F-1186466863D8}" presName="node" presStyleLbl="node1" presStyleIdx="3" presStyleCnt="6">
        <dgm:presLayoutVars>
          <dgm:bulletEnabled val="1"/>
        </dgm:presLayoutVars>
      </dgm:prSet>
      <dgm:spPr/>
    </dgm:pt>
    <dgm:pt modelId="{9305B73A-D44D-4C6C-8221-FFE031E5C08D}" type="pres">
      <dgm:prSet presAssocID="{C339338D-A081-4229-9556-CB4DA7446E74}" presName="sibTrans" presStyleCnt="0"/>
      <dgm:spPr/>
    </dgm:pt>
    <dgm:pt modelId="{B2F2B521-3B72-417D-A663-0996611AD20B}" type="pres">
      <dgm:prSet presAssocID="{85CD8D42-6920-4B30-9987-F202826EFB96}" presName="node" presStyleLbl="node1" presStyleIdx="4" presStyleCnt="6">
        <dgm:presLayoutVars>
          <dgm:bulletEnabled val="1"/>
        </dgm:presLayoutVars>
      </dgm:prSet>
      <dgm:spPr/>
    </dgm:pt>
    <dgm:pt modelId="{1B450EDA-FFEF-4E14-BC09-DB46E898AB7E}" type="pres">
      <dgm:prSet presAssocID="{564AA20D-6F82-4EFA-98E7-C4A678854C77}" presName="sibTrans" presStyleCnt="0"/>
      <dgm:spPr/>
    </dgm:pt>
    <dgm:pt modelId="{659A0EF6-2849-4418-94B4-71CADD449B50}" type="pres">
      <dgm:prSet presAssocID="{8E475840-FF0B-4CCE-BEBD-243A8F7B6AD4}" presName="node" presStyleLbl="node1" presStyleIdx="5" presStyleCnt="6">
        <dgm:presLayoutVars>
          <dgm:bulletEnabled val="1"/>
        </dgm:presLayoutVars>
      </dgm:prSet>
      <dgm:spPr/>
    </dgm:pt>
  </dgm:ptLst>
  <dgm:cxnLst>
    <dgm:cxn modelId="{ABAEAB0F-D7E3-4951-9691-04AC6FE242AE}" srcId="{C5E57B04-8A69-4FFD-936A-16BED6EDAABF}" destId="{7F58964A-A19A-4CC4-A13A-E4A61CFD7A7B}" srcOrd="2" destOrd="0" parTransId="{F53D52F0-C808-417D-B88C-F52DCF6D048F}" sibTransId="{9C332C15-831B-4028-81F4-80FE6EBD95A3}"/>
    <dgm:cxn modelId="{4278993E-5E4D-43A8-994E-66927ECAF364}" type="presOf" srcId="{85CD8D42-6920-4B30-9987-F202826EFB96}" destId="{B2F2B521-3B72-417D-A663-0996611AD20B}" srcOrd="0" destOrd="0" presId="urn:microsoft.com/office/officeart/2005/8/layout/default"/>
    <dgm:cxn modelId="{4E4CE55C-B640-421E-AE7C-5CA913710B90}" type="presOf" srcId="{8E475840-FF0B-4CCE-BEBD-243A8F7B6AD4}" destId="{659A0EF6-2849-4418-94B4-71CADD449B50}" srcOrd="0" destOrd="0" presId="urn:microsoft.com/office/officeart/2005/8/layout/default"/>
    <dgm:cxn modelId="{5BCD2461-830F-47F6-945A-52F1B85E2A16}" srcId="{C5E57B04-8A69-4FFD-936A-16BED6EDAABF}" destId="{8E475840-FF0B-4CCE-BEBD-243A8F7B6AD4}" srcOrd="5" destOrd="0" parTransId="{C3355AEB-AA1A-4207-9A06-CE14875A1D02}" sibTransId="{8C901DD2-EC63-423C-AF7A-C8AC57CC836D}"/>
    <dgm:cxn modelId="{57757665-3FD5-4A41-8E27-4F2ACFD54E28}" type="presOf" srcId="{4312C173-1326-4A22-8295-1D127CF95F86}" destId="{280F00E1-F954-4345-938D-08A25B05E176}" srcOrd="0" destOrd="0" presId="urn:microsoft.com/office/officeart/2005/8/layout/default"/>
    <dgm:cxn modelId="{7831BF6B-CAC6-4688-ACAA-FD80526029FD}" srcId="{C5E57B04-8A69-4FFD-936A-16BED6EDAABF}" destId="{09D1ABC6-3091-4898-921A-5CF958A9BC9C}" srcOrd="0" destOrd="0" parTransId="{AC0CC533-56E4-4137-9FD9-820DEC6F9A2D}" sibTransId="{99933391-15C8-4B15-A3F2-99A717E3CF63}"/>
    <dgm:cxn modelId="{11F7634E-D27F-489B-958C-519EFDBCFF5D}" type="presOf" srcId="{B865DCF2-844E-4298-9A3F-1186466863D8}" destId="{262488AE-4511-4AB6-9A31-2CBEE71761A8}" srcOrd="0" destOrd="0" presId="urn:microsoft.com/office/officeart/2005/8/layout/default"/>
    <dgm:cxn modelId="{4B2F4F7A-A991-46C2-91E1-B85EF509E313}" type="presOf" srcId="{7F58964A-A19A-4CC4-A13A-E4A61CFD7A7B}" destId="{BD64F0B1-006E-43D5-85D0-E48B1BC4F56B}" srcOrd="0" destOrd="0" presId="urn:microsoft.com/office/officeart/2005/8/layout/default"/>
    <dgm:cxn modelId="{4D144782-EC7F-4604-A0F0-7F6AE2C72218}" srcId="{C5E57B04-8A69-4FFD-936A-16BED6EDAABF}" destId="{85CD8D42-6920-4B30-9987-F202826EFB96}" srcOrd="4" destOrd="0" parTransId="{A76B8CF1-A1B2-4349-B3E3-7D38189B55C5}" sibTransId="{564AA20D-6F82-4EFA-98E7-C4A678854C77}"/>
    <dgm:cxn modelId="{E5991185-0881-4224-81F7-9630E04CA110}" type="presOf" srcId="{09D1ABC6-3091-4898-921A-5CF958A9BC9C}" destId="{86C42D5C-F057-4E35-8A27-59471C075864}" srcOrd="0" destOrd="0" presId="urn:microsoft.com/office/officeart/2005/8/layout/default"/>
    <dgm:cxn modelId="{E438A391-0B8D-4357-8C50-1094092AF547}" type="presOf" srcId="{C5E57B04-8A69-4FFD-936A-16BED6EDAABF}" destId="{E00209F5-1694-4AA8-AB92-614862DFF528}" srcOrd="0" destOrd="0" presId="urn:microsoft.com/office/officeart/2005/8/layout/default"/>
    <dgm:cxn modelId="{AAB8D2C0-3288-4667-B67D-5C1A27BCB521}" srcId="{C5E57B04-8A69-4FFD-936A-16BED6EDAABF}" destId="{4312C173-1326-4A22-8295-1D127CF95F86}" srcOrd="1" destOrd="0" parTransId="{9FE52E43-2D46-49BE-A705-42ADACAB7A55}" sibTransId="{E6FD8D90-B7EA-401A-AD92-AFA5BC2872CA}"/>
    <dgm:cxn modelId="{639B02EF-F60E-40CD-95DA-D296C317E706}" srcId="{C5E57B04-8A69-4FFD-936A-16BED6EDAABF}" destId="{B865DCF2-844E-4298-9A3F-1186466863D8}" srcOrd="3" destOrd="0" parTransId="{B97104D7-A16E-48A1-9853-7D7EFDA34B89}" sibTransId="{C339338D-A081-4229-9556-CB4DA7446E74}"/>
    <dgm:cxn modelId="{CA4ECB97-CB54-4FC6-B976-66A79FE60718}" type="presParOf" srcId="{E00209F5-1694-4AA8-AB92-614862DFF528}" destId="{86C42D5C-F057-4E35-8A27-59471C075864}" srcOrd="0" destOrd="0" presId="urn:microsoft.com/office/officeart/2005/8/layout/default"/>
    <dgm:cxn modelId="{AAB6C0D4-BECC-4F7F-A456-20C8FEE575CD}" type="presParOf" srcId="{E00209F5-1694-4AA8-AB92-614862DFF528}" destId="{F4F21581-BBB8-44D8-B171-EABAB42D6B7A}" srcOrd="1" destOrd="0" presId="urn:microsoft.com/office/officeart/2005/8/layout/default"/>
    <dgm:cxn modelId="{663DDBB2-76FC-4061-8B84-E4E566D5BAD2}" type="presParOf" srcId="{E00209F5-1694-4AA8-AB92-614862DFF528}" destId="{280F00E1-F954-4345-938D-08A25B05E176}" srcOrd="2" destOrd="0" presId="urn:microsoft.com/office/officeart/2005/8/layout/default"/>
    <dgm:cxn modelId="{FE44CB8A-F3D3-4B15-8CBE-3D6712CA4437}" type="presParOf" srcId="{E00209F5-1694-4AA8-AB92-614862DFF528}" destId="{5FE2EF97-8734-4046-9CD5-7372308E9EA7}" srcOrd="3" destOrd="0" presId="urn:microsoft.com/office/officeart/2005/8/layout/default"/>
    <dgm:cxn modelId="{3542FDC9-9EA2-44E5-B23B-6D9B1917C281}" type="presParOf" srcId="{E00209F5-1694-4AA8-AB92-614862DFF528}" destId="{BD64F0B1-006E-43D5-85D0-E48B1BC4F56B}" srcOrd="4" destOrd="0" presId="urn:microsoft.com/office/officeart/2005/8/layout/default"/>
    <dgm:cxn modelId="{0674F176-657E-4297-ABD4-62A45D633AE7}" type="presParOf" srcId="{E00209F5-1694-4AA8-AB92-614862DFF528}" destId="{06C57F60-1F0B-42C1-A938-7093EC1A997A}" srcOrd="5" destOrd="0" presId="urn:microsoft.com/office/officeart/2005/8/layout/default"/>
    <dgm:cxn modelId="{17D6620A-CBE1-4CC7-83E8-CBAF38D32F8E}" type="presParOf" srcId="{E00209F5-1694-4AA8-AB92-614862DFF528}" destId="{262488AE-4511-4AB6-9A31-2CBEE71761A8}" srcOrd="6" destOrd="0" presId="urn:microsoft.com/office/officeart/2005/8/layout/default"/>
    <dgm:cxn modelId="{0455596E-17B7-4945-8E25-4B17CAD9083B}" type="presParOf" srcId="{E00209F5-1694-4AA8-AB92-614862DFF528}" destId="{9305B73A-D44D-4C6C-8221-FFE031E5C08D}" srcOrd="7" destOrd="0" presId="urn:microsoft.com/office/officeart/2005/8/layout/default"/>
    <dgm:cxn modelId="{CE8F8F96-FA94-439E-91B4-AC5353516F4F}" type="presParOf" srcId="{E00209F5-1694-4AA8-AB92-614862DFF528}" destId="{B2F2B521-3B72-417D-A663-0996611AD20B}" srcOrd="8" destOrd="0" presId="urn:microsoft.com/office/officeart/2005/8/layout/default"/>
    <dgm:cxn modelId="{6533B69A-CE91-4343-B8EA-42AE18D4A963}" type="presParOf" srcId="{E00209F5-1694-4AA8-AB92-614862DFF528}" destId="{1B450EDA-FFEF-4E14-BC09-DB46E898AB7E}" srcOrd="9" destOrd="0" presId="urn:microsoft.com/office/officeart/2005/8/layout/default"/>
    <dgm:cxn modelId="{5B99DE03-E4BF-4E4C-80E7-B1FAB3BFD7C8}" type="presParOf" srcId="{E00209F5-1694-4AA8-AB92-614862DFF528}" destId="{659A0EF6-2849-4418-94B4-71CADD449B50}"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92DA6F2-29DB-4019-8D54-F4347C102BFE}" type="doc">
      <dgm:prSet loTypeId="urn:microsoft.com/office/officeart/2008/layout/LinedList" loCatId="list" qsTypeId="urn:microsoft.com/office/officeart/2005/8/quickstyle/simple2" qsCatId="simple" csTypeId="urn:microsoft.com/office/officeart/2005/8/colors/colorful5" csCatId="colorful" phldr="1"/>
      <dgm:spPr/>
      <dgm:t>
        <a:bodyPr/>
        <a:lstStyle/>
        <a:p>
          <a:endParaRPr lang="en-GB"/>
        </a:p>
      </dgm:t>
    </dgm:pt>
    <dgm:pt modelId="{A06CBC98-7E39-47D1-B870-B90B5FB85E1B}">
      <dgm:prSet/>
      <dgm:spPr/>
      <dgm:t>
        <a:bodyPr/>
        <a:lstStyle/>
        <a:p>
          <a:endParaRPr lang="en-GB" b="1" dirty="0"/>
        </a:p>
        <a:p>
          <a:r>
            <a:rPr lang="en-GB" b="1" dirty="0"/>
            <a:t>Communication is the transfer and understanding of meaning. Interpersonal communication is communication between two or more people. Organizational communication includes all the patterns, networks, and systems of communication within an organization.</a:t>
          </a:r>
        </a:p>
        <a:p>
          <a:r>
            <a:rPr lang="en-GB" b="1" dirty="0"/>
            <a:t>(Robbins and Coulter, 2012)</a:t>
          </a:r>
          <a:endParaRPr lang="en-GB" dirty="0"/>
        </a:p>
      </dgm:t>
    </dgm:pt>
    <dgm:pt modelId="{F58EF27C-1D94-4427-A2F7-EE92987FD19C}" type="parTrans" cxnId="{BC5D4FC0-8E5C-4F5F-9ED5-1CB2801BC638}">
      <dgm:prSet/>
      <dgm:spPr/>
      <dgm:t>
        <a:bodyPr/>
        <a:lstStyle/>
        <a:p>
          <a:endParaRPr lang="en-GB"/>
        </a:p>
      </dgm:t>
    </dgm:pt>
    <dgm:pt modelId="{343C7D91-37D0-4C7F-A00B-1DD991FF7776}" type="sibTrans" cxnId="{BC5D4FC0-8E5C-4F5F-9ED5-1CB2801BC638}">
      <dgm:prSet/>
      <dgm:spPr/>
      <dgm:t>
        <a:bodyPr/>
        <a:lstStyle/>
        <a:p>
          <a:endParaRPr lang="en-GB"/>
        </a:p>
      </dgm:t>
    </dgm:pt>
    <dgm:pt modelId="{277DA1F4-3545-4992-A46E-E2F2E48FA945}" type="pres">
      <dgm:prSet presAssocID="{292DA6F2-29DB-4019-8D54-F4347C102BFE}" presName="vert0" presStyleCnt="0">
        <dgm:presLayoutVars>
          <dgm:dir/>
          <dgm:animOne val="branch"/>
          <dgm:animLvl val="lvl"/>
        </dgm:presLayoutVars>
      </dgm:prSet>
      <dgm:spPr/>
    </dgm:pt>
    <dgm:pt modelId="{F4225376-02AB-453E-B116-0E28663C7162}" type="pres">
      <dgm:prSet presAssocID="{A06CBC98-7E39-47D1-B870-B90B5FB85E1B}" presName="thickLine" presStyleLbl="alignNode1" presStyleIdx="0" presStyleCnt="1"/>
      <dgm:spPr/>
    </dgm:pt>
    <dgm:pt modelId="{6381C659-2D67-47EE-9EFF-AF0736686DF2}" type="pres">
      <dgm:prSet presAssocID="{A06CBC98-7E39-47D1-B870-B90B5FB85E1B}" presName="horz1" presStyleCnt="0"/>
      <dgm:spPr/>
    </dgm:pt>
    <dgm:pt modelId="{2210D2E5-7C40-464D-B8D9-8AA1DD73C474}" type="pres">
      <dgm:prSet presAssocID="{A06CBC98-7E39-47D1-B870-B90B5FB85E1B}" presName="tx1" presStyleLbl="revTx" presStyleIdx="0" presStyleCnt="1"/>
      <dgm:spPr/>
    </dgm:pt>
    <dgm:pt modelId="{3F727A29-D3C5-45DE-BF82-0333EFC5E362}" type="pres">
      <dgm:prSet presAssocID="{A06CBC98-7E39-47D1-B870-B90B5FB85E1B}" presName="vert1" presStyleCnt="0"/>
      <dgm:spPr/>
    </dgm:pt>
  </dgm:ptLst>
  <dgm:cxnLst>
    <dgm:cxn modelId="{24EC991F-5418-45CB-B79E-ED21BC8F4E7E}" type="presOf" srcId="{292DA6F2-29DB-4019-8D54-F4347C102BFE}" destId="{277DA1F4-3545-4992-A46E-E2F2E48FA945}" srcOrd="0" destOrd="0" presId="urn:microsoft.com/office/officeart/2008/layout/LinedList"/>
    <dgm:cxn modelId="{0E5B3255-7181-493B-9F54-52CD73CE5305}" type="presOf" srcId="{A06CBC98-7E39-47D1-B870-B90B5FB85E1B}" destId="{2210D2E5-7C40-464D-B8D9-8AA1DD73C474}" srcOrd="0" destOrd="0" presId="urn:microsoft.com/office/officeart/2008/layout/LinedList"/>
    <dgm:cxn modelId="{BC5D4FC0-8E5C-4F5F-9ED5-1CB2801BC638}" srcId="{292DA6F2-29DB-4019-8D54-F4347C102BFE}" destId="{A06CBC98-7E39-47D1-B870-B90B5FB85E1B}" srcOrd="0" destOrd="0" parTransId="{F58EF27C-1D94-4427-A2F7-EE92987FD19C}" sibTransId="{343C7D91-37D0-4C7F-A00B-1DD991FF7776}"/>
    <dgm:cxn modelId="{5C0C2170-863C-4E00-A6F9-4E291412D509}" type="presParOf" srcId="{277DA1F4-3545-4992-A46E-E2F2E48FA945}" destId="{F4225376-02AB-453E-B116-0E28663C7162}" srcOrd="0" destOrd="0" presId="urn:microsoft.com/office/officeart/2008/layout/LinedList"/>
    <dgm:cxn modelId="{66369A3A-A1EE-4886-8952-BF33F5217A1D}" type="presParOf" srcId="{277DA1F4-3545-4992-A46E-E2F2E48FA945}" destId="{6381C659-2D67-47EE-9EFF-AF0736686DF2}" srcOrd="1" destOrd="0" presId="urn:microsoft.com/office/officeart/2008/layout/LinedList"/>
    <dgm:cxn modelId="{2063F5B3-90F9-40A0-9955-E8C18C3F85F7}" type="presParOf" srcId="{6381C659-2D67-47EE-9EFF-AF0736686DF2}" destId="{2210D2E5-7C40-464D-B8D9-8AA1DD73C474}" srcOrd="0" destOrd="0" presId="urn:microsoft.com/office/officeart/2008/layout/LinedList"/>
    <dgm:cxn modelId="{79D8A819-CD09-44C4-85ED-FF774426E5D7}" type="presParOf" srcId="{6381C659-2D67-47EE-9EFF-AF0736686DF2}" destId="{3F727A29-D3C5-45DE-BF82-0333EFC5E362}"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826B648-15D7-4094-99AD-ACA4A0BCF355}" type="doc">
      <dgm:prSet loTypeId="urn:microsoft.com/office/officeart/2005/8/layout/radial1" loCatId="relationship" qsTypeId="urn:microsoft.com/office/officeart/2005/8/quickstyle/simple1" qsCatId="simple" csTypeId="urn:microsoft.com/office/officeart/2005/8/colors/accent1_2" csCatId="accent1" phldr="1"/>
      <dgm:spPr/>
      <dgm:t>
        <a:bodyPr/>
        <a:lstStyle/>
        <a:p>
          <a:endParaRPr lang="en-US"/>
        </a:p>
      </dgm:t>
    </dgm:pt>
    <dgm:pt modelId="{D0B92AF5-C0AC-4112-A2E3-B9268AC841A7}">
      <dgm:prSet custT="1"/>
      <dgm:spPr/>
      <dgm:t>
        <a:bodyPr/>
        <a:lstStyle/>
        <a:p>
          <a:r>
            <a:rPr lang="en-US" sz="1800" b="1" dirty="0">
              <a:solidFill>
                <a:schemeClr val="tx1"/>
              </a:solidFill>
            </a:rPr>
            <a:t>Horizontal</a:t>
          </a:r>
          <a:endParaRPr lang="en-US" sz="1600" b="1" dirty="0">
            <a:solidFill>
              <a:schemeClr val="tx1"/>
            </a:solidFill>
          </a:endParaRPr>
        </a:p>
      </dgm:t>
    </dgm:pt>
    <dgm:pt modelId="{1CAD1171-5EB1-42EA-9BB3-C7A57B0CE540}" type="parTrans" cxnId="{593D1CCF-C2DB-41E6-86D7-37A59BF2285A}">
      <dgm:prSet/>
      <dgm:spPr/>
      <dgm:t>
        <a:bodyPr/>
        <a:lstStyle/>
        <a:p>
          <a:endParaRPr lang="en-US">
            <a:solidFill>
              <a:schemeClr val="tx1"/>
            </a:solidFill>
          </a:endParaRPr>
        </a:p>
      </dgm:t>
    </dgm:pt>
    <dgm:pt modelId="{B9869B20-7C05-48E9-A1C0-AF135B1827A4}" type="sibTrans" cxnId="{593D1CCF-C2DB-41E6-86D7-37A59BF2285A}">
      <dgm:prSet/>
      <dgm:spPr/>
      <dgm:t>
        <a:bodyPr/>
        <a:lstStyle/>
        <a:p>
          <a:endParaRPr lang="en-US"/>
        </a:p>
      </dgm:t>
    </dgm:pt>
    <dgm:pt modelId="{79A5577D-0882-4D45-A495-B6F43B0E916B}">
      <dgm:prSet/>
      <dgm:spPr/>
      <dgm:t>
        <a:bodyPr/>
        <a:lstStyle/>
        <a:p>
          <a:r>
            <a:rPr lang="en-US" b="1" dirty="0">
              <a:solidFill>
                <a:schemeClr val="tx1"/>
              </a:solidFill>
            </a:rPr>
            <a:t>Vertical</a:t>
          </a:r>
        </a:p>
      </dgm:t>
    </dgm:pt>
    <dgm:pt modelId="{FB12F841-087A-45EC-8BEB-B882A4043181}" type="parTrans" cxnId="{FC07CDA3-D513-45E2-BFA5-DFF98FDA6401}">
      <dgm:prSet/>
      <dgm:spPr/>
      <dgm:t>
        <a:bodyPr/>
        <a:lstStyle/>
        <a:p>
          <a:endParaRPr lang="en-US">
            <a:solidFill>
              <a:schemeClr val="tx1"/>
            </a:solidFill>
          </a:endParaRPr>
        </a:p>
      </dgm:t>
    </dgm:pt>
    <dgm:pt modelId="{348F1DAA-0975-44E9-8CAD-033CD53484CE}" type="sibTrans" cxnId="{FC07CDA3-D513-45E2-BFA5-DFF98FDA6401}">
      <dgm:prSet/>
      <dgm:spPr/>
      <dgm:t>
        <a:bodyPr/>
        <a:lstStyle/>
        <a:p>
          <a:endParaRPr lang="en-US"/>
        </a:p>
      </dgm:t>
    </dgm:pt>
    <dgm:pt modelId="{C1794B48-7533-4B12-8531-EB1CF9E46478}">
      <dgm:prSet/>
      <dgm:spPr>
        <a:solidFill>
          <a:srgbClr val="92D050"/>
        </a:solidFill>
      </dgm:spPr>
      <dgm:t>
        <a:bodyPr/>
        <a:lstStyle/>
        <a:p>
          <a:r>
            <a:rPr lang="en-US" b="1" dirty="0">
              <a:solidFill>
                <a:schemeClr val="tx1"/>
              </a:solidFill>
            </a:rPr>
            <a:t>Diagonal</a:t>
          </a:r>
        </a:p>
      </dgm:t>
    </dgm:pt>
    <dgm:pt modelId="{1E8F94A6-4D06-4FE2-AC3E-D7F1DE308F29}" type="parTrans" cxnId="{45781364-1D00-41BB-9F36-6314118162F5}">
      <dgm:prSet/>
      <dgm:spPr/>
      <dgm:t>
        <a:bodyPr/>
        <a:lstStyle/>
        <a:p>
          <a:endParaRPr lang="en-US">
            <a:solidFill>
              <a:schemeClr val="tx1"/>
            </a:solidFill>
          </a:endParaRPr>
        </a:p>
      </dgm:t>
    </dgm:pt>
    <dgm:pt modelId="{B1A8CBCC-895B-4BAC-A784-8270FCD2CCE3}" type="sibTrans" cxnId="{45781364-1D00-41BB-9F36-6314118162F5}">
      <dgm:prSet/>
      <dgm:spPr/>
      <dgm:t>
        <a:bodyPr/>
        <a:lstStyle/>
        <a:p>
          <a:endParaRPr lang="en-US"/>
        </a:p>
      </dgm:t>
    </dgm:pt>
    <dgm:pt modelId="{E971529F-FA5B-4E32-B82E-DD2D7E64CE41}">
      <dgm:prSet custT="1"/>
      <dgm:spPr>
        <a:solidFill>
          <a:srgbClr val="FFC000"/>
        </a:solidFill>
      </dgm:spPr>
      <dgm:t>
        <a:bodyPr/>
        <a:lstStyle/>
        <a:p>
          <a:r>
            <a:rPr lang="en-GB" sz="1800" b="1" dirty="0">
              <a:solidFill>
                <a:schemeClr val="tx1"/>
              </a:solidFill>
            </a:rPr>
            <a:t>Communication</a:t>
          </a:r>
          <a:endParaRPr lang="en-US" sz="1800" b="1" dirty="0">
            <a:solidFill>
              <a:schemeClr val="tx1"/>
            </a:solidFill>
          </a:endParaRPr>
        </a:p>
      </dgm:t>
    </dgm:pt>
    <dgm:pt modelId="{59537355-A8A0-4AA3-9E9B-E476B8605A34}" type="sibTrans" cxnId="{B10CB07F-52AB-4A08-BF30-4FDD44556291}">
      <dgm:prSet/>
      <dgm:spPr/>
      <dgm:t>
        <a:bodyPr/>
        <a:lstStyle/>
        <a:p>
          <a:endParaRPr lang="en-US"/>
        </a:p>
      </dgm:t>
    </dgm:pt>
    <dgm:pt modelId="{2A15F681-0BC5-42AD-BA34-7E897B9BD855}" type="parTrans" cxnId="{B10CB07F-52AB-4A08-BF30-4FDD44556291}">
      <dgm:prSet/>
      <dgm:spPr/>
      <dgm:t>
        <a:bodyPr/>
        <a:lstStyle/>
        <a:p>
          <a:endParaRPr lang="en-US"/>
        </a:p>
      </dgm:t>
    </dgm:pt>
    <dgm:pt modelId="{FD76FCDB-77EC-4CCC-AB70-73905A980CA5}" type="pres">
      <dgm:prSet presAssocID="{7826B648-15D7-4094-99AD-ACA4A0BCF355}" presName="cycle" presStyleCnt="0">
        <dgm:presLayoutVars>
          <dgm:chMax val="1"/>
          <dgm:dir/>
          <dgm:animLvl val="ctr"/>
          <dgm:resizeHandles val="exact"/>
        </dgm:presLayoutVars>
      </dgm:prSet>
      <dgm:spPr/>
    </dgm:pt>
    <dgm:pt modelId="{C9C69415-E8C7-45AD-9355-4F086F233078}" type="pres">
      <dgm:prSet presAssocID="{E971529F-FA5B-4E32-B82E-DD2D7E64CE41}" presName="centerShape" presStyleLbl="node0" presStyleIdx="0" presStyleCnt="1" custScaleX="152780" custLinFactNeighborX="-33511" custLinFactNeighborY="10024"/>
      <dgm:spPr/>
    </dgm:pt>
    <dgm:pt modelId="{CA1742E6-DFB9-494E-8924-B7825D033C8A}" type="pres">
      <dgm:prSet presAssocID="{1CAD1171-5EB1-42EA-9BB3-C7A57B0CE540}" presName="Name9" presStyleLbl="parChTrans1D2" presStyleIdx="0" presStyleCnt="3"/>
      <dgm:spPr/>
    </dgm:pt>
    <dgm:pt modelId="{87D9C674-8036-4CAC-9A59-0BA4299F3B45}" type="pres">
      <dgm:prSet presAssocID="{1CAD1171-5EB1-42EA-9BB3-C7A57B0CE540}" presName="connTx" presStyleLbl="parChTrans1D2" presStyleIdx="0" presStyleCnt="3"/>
      <dgm:spPr/>
    </dgm:pt>
    <dgm:pt modelId="{ACF80762-7C81-443F-8E2E-C1A8B29DEEF9}" type="pres">
      <dgm:prSet presAssocID="{D0B92AF5-C0AC-4112-A2E3-B9268AC841A7}" presName="node" presStyleLbl="node1" presStyleIdx="0" presStyleCnt="3" custRadScaleRad="78716" custRadScaleInc="200611">
        <dgm:presLayoutVars>
          <dgm:bulletEnabled val="1"/>
        </dgm:presLayoutVars>
      </dgm:prSet>
      <dgm:spPr/>
    </dgm:pt>
    <dgm:pt modelId="{B2951036-C102-4830-AFA7-2E92AB69CE0E}" type="pres">
      <dgm:prSet presAssocID="{FB12F841-087A-45EC-8BEB-B882A4043181}" presName="Name9" presStyleLbl="parChTrans1D2" presStyleIdx="1" presStyleCnt="3"/>
      <dgm:spPr/>
    </dgm:pt>
    <dgm:pt modelId="{4D21C15B-7851-4A28-B313-8C49F91EFC89}" type="pres">
      <dgm:prSet presAssocID="{FB12F841-087A-45EC-8BEB-B882A4043181}" presName="connTx" presStyleLbl="parChTrans1D2" presStyleIdx="1" presStyleCnt="3"/>
      <dgm:spPr/>
    </dgm:pt>
    <dgm:pt modelId="{DBC42B01-75F2-4F47-8754-9957C2320449}" type="pres">
      <dgm:prSet presAssocID="{79A5577D-0882-4D45-A495-B6F43B0E916B}" presName="node" presStyleLbl="node1" presStyleIdx="1" presStyleCnt="3" custRadScaleRad="120691" custRadScaleInc="-268299">
        <dgm:presLayoutVars>
          <dgm:bulletEnabled val="1"/>
        </dgm:presLayoutVars>
      </dgm:prSet>
      <dgm:spPr/>
    </dgm:pt>
    <dgm:pt modelId="{BA07741A-8F63-4520-AB0B-1A3DB843D9E6}" type="pres">
      <dgm:prSet presAssocID="{1E8F94A6-4D06-4FE2-AC3E-D7F1DE308F29}" presName="Name9" presStyleLbl="parChTrans1D2" presStyleIdx="2" presStyleCnt="3"/>
      <dgm:spPr/>
    </dgm:pt>
    <dgm:pt modelId="{C9A7BEFA-147B-4F9B-BF83-F028928D6976}" type="pres">
      <dgm:prSet presAssocID="{1E8F94A6-4D06-4FE2-AC3E-D7F1DE308F29}" presName="connTx" presStyleLbl="parChTrans1D2" presStyleIdx="2" presStyleCnt="3"/>
      <dgm:spPr/>
    </dgm:pt>
    <dgm:pt modelId="{74BCF8BE-9CFC-4A7A-AB7C-D660423C27DB}" type="pres">
      <dgm:prSet presAssocID="{C1794B48-7533-4B12-8531-EB1CF9E46478}" presName="node" presStyleLbl="node1" presStyleIdx="2" presStyleCnt="3" custRadScaleRad="99000" custRadScaleInc="255868">
        <dgm:presLayoutVars>
          <dgm:bulletEnabled val="1"/>
        </dgm:presLayoutVars>
      </dgm:prSet>
      <dgm:spPr/>
    </dgm:pt>
  </dgm:ptLst>
  <dgm:cxnLst>
    <dgm:cxn modelId="{258F5802-C66F-4B66-981B-2BF4C5F1B41F}" type="presOf" srcId="{D0B92AF5-C0AC-4112-A2E3-B9268AC841A7}" destId="{ACF80762-7C81-443F-8E2E-C1A8B29DEEF9}" srcOrd="0" destOrd="0" presId="urn:microsoft.com/office/officeart/2005/8/layout/radial1"/>
    <dgm:cxn modelId="{691F5703-EE57-4D7C-8219-63F68721C755}" type="presOf" srcId="{1E8F94A6-4D06-4FE2-AC3E-D7F1DE308F29}" destId="{BA07741A-8F63-4520-AB0B-1A3DB843D9E6}" srcOrd="0" destOrd="0" presId="urn:microsoft.com/office/officeart/2005/8/layout/radial1"/>
    <dgm:cxn modelId="{8DA85D10-7188-45CC-96FA-EFC3D30A2987}" type="presOf" srcId="{FB12F841-087A-45EC-8BEB-B882A4043181}" destId="{B2951036-C102-4830-AFA7-2E92AB69CE0E}" srcOrd="0" destOrd="0" presId="urn:microsoft.com/office/officeart/2005/8/layout/radial1"/>
    <dgm:cxn modelId="{45781364-1D00-41BB-9F36-6314118162F5}" srcId="{E971529F-FA5B-4E32-B82E-DD2D7E64CE41}" destId="{C1794B48-7533-4B12-8531-EB1CF9E46478}" srcOrd="2" destOrd="0" parTransId="{1E8F94A6-4D06-4FE2-AC3E-D7F1DE308F29}" sibTransId="{B1A8CBCC-895B-4BAC-A784-8270FCD2CCE3}"/>
    <dgm:cxn modelId="{60464967-279F-4A59-96B0-AF22C179E64B}" type="presOf" srcId="{1E8F94A6-4D06-4FE2-AC3E-D7F1DE308F29}" destId="{C9A7BEFA-147B-4F9B-BF83-F028928D6976}" srcOrd="1" destOrd="0" presId="urn:microsoft.com/office/officeart/2005/8/layout/radial1"/>
    <dgm:cxn modelId="{2FC85E4D-163B-4C6E-9FDD-DCF199199C6C}" type="presOf" srcId="{FB12F841-087A-45EC-8BEB-B882A4043181}" destId="{4D21C15B-7851-4A28-B313-8C49F91EFC89}" srcOrd="1" destOrd="0" presId="urn:microsoft.com/office/officeart/2005/8/layout/radial1"/>
    <dgm:cxn modelId="{22F19D75-2D24-468F-BDB7-A4DEE31766A0}" type="presOf" srcId="{7826B648-15D7-4094-99AD-ACA4A0BCF355}" destId="{FD76FCDB-77EC-4CCC-AB70-73905A980CA5}" srcOrd="0" destOrd="0" presId="urn:microsoft.com/office/officeart/2005/8/layout/radial1"/>
    <dgm:cxn modelId="{9016D976-072B-48EF-9432-5023B9A1FF0B}" type="presOf" srcId="{1CAD1171-5EB1-42EA-9BB3-C7A57B0CE540}" destId="{87D9C674-8036-4CAC-9A59-0BA4299F3B45}" srcOrd="1" destOrd="0" presId="urn:microsoft.com/office/officeart/2005/8/layout/radial1"/>
    <dgm:cxn modelId="{B10CB07F-52AB-4A08-BF30-4FDD44556291}" srcId="{7826B648-15D7-4094-99AD-ACA4A0BCF355}" destId="{E971529F-FA5B-4E32-B82E-DD2D7E64CE41}" srcOrd="0" destOrd="0" parTransId="{2A15F681-0BC5-42AD-BA34-7E897B9BD855}" sibTransId="{59537355-A8A0-4AA3-9E9B-E476B8605A34}"/>
    <dgm:cxn modelId="{FE5F2288-FF94-481C-9218-25FACF1D8859}" type="presOf" srcId="{E971529F-FA5B-4E32-B82E-DD2D7E64CE41}" destId="{C9C69415-E8C7-45AD-9355-4F086F233078}" srcOrd="0" destOrd="0" presId="urn:microsoft.com/office/officeart/2005/8/layout/radial1"/>
    <dgm:cxn modelId="{FC07CDA3-D513-45E2-BFA5-DFF98FDA6401}" srcId="{E971529F-FA5B-4E32-B82E-DD2D7E64CE41}" destId="{79A5577D-0882-4D45-A495-B6F43B0E916B}" srcOrd="1" destOrd="0" parTransId="{FB12F841-087A-45EC-8BEB-B882A4043181}" sibTransId="{348F1DAA-0975-44E9-8CAD-033CD53484CE}"/>
    <dgm:cxn modelId="{8A4C73B3-3330-430D-8C98-4ADBB46746CB}" type="presOf" srcId="{1CAD1171-5EB1-42EA-9BB3-C7A57B0CE540}" destId="{CA1742E6-DFB9-494E-8924-B7825D033C8A}" srcOrd="0" destOrd="0" presId="urn:microsoft.com/office/officeart/2005/8/layout/radial1"/>
    <dgm:cxn modelId="{593D1CCF-C2DB-41E6-86D7-37A59BF2285A}" srcId="{E971529F-FA5B-4E32-B82E-DD2D7E64CE41}" destId="{D0B92AF5-C0AC-4112-A2E3-B9268AC841A7}" srcOrd="0" destOrd="0" parTransId="{1CAD1171-5EB1-42EA-9BB3-C7A57B0CE540}" sibTransId="{B9869B20-7C05-48E9-A1C0-AF135B1827A4}"/>
    <dgm:cxn modelId="{B7C1B7D5-4666-44AE-833F-8F101DF719E9}" type="presOf" srcId="{79A5577D-0882-4D45-A495-B6F43B0E916B}" destId="{DBC42B01-75F2-4F47-8754-9957C2320449}" srcOrd="0" destOrd="0" presId="urn:microsoft.com/office/officeart/2005/8/layout/radial1"/>
    <dgm:cxn modelId="{5928F4EA-07C5-4240-9907-1DD32961613F}" type="presOf" srcId="{C1794B48-7533-4B12-8531-EB1CF9E46478}" destId="{74BCF8BE-9CFC-4A7A-AB7C-D660423C27DB}" srcOrd="0" destOrd="0" presId="urn:microsoft.com/office/officeart/2005/8/layout/radial1"/>
    <dgm:cxn modelId="{5A11A345-CAA3-42A5-8FA4-CBC7F8D0A8FA}" type="presParOf" srcId="{FD76FCDB-77EC-4CCC-AB70-73905A980CA5}" destId="{C9C69415-E8C7-45AD-9355-4F086F233078}" srcOrd="0" destOrd="0" presId="urn:microsoft.com/office/officeart/2005/8/layout/radial1"/>
    <dgm:cxn modelId="{61D404CB-E29B-4C2B-9B6D-56E1DEF3924C}" type="presParOf" srcId="{FD76FCDB-77EC-4CCC-AB70-73905A980CA5}" destId="{CA1742E6-DFB9-494E-8924-B7825D033C8A}" srcOrd="1" destOrd="0" presId="urn:microsoft.com/office/officeart/2005/8/layout/radial1"/>
    <dgm:cxn modelId="{5A4B95FA-0EC5-40CE-B475-DB2D52409149}" type="presParOf" srcId="{CA1742E6-DFB9-494E-8924-B7825D033C8A}" destId="{87D9C674-8036-4CAC-9A59-0BA4299F3B45}" srcOrd="0" destOrd="0" presId="urn:microsoft.com/office/officeart/2005/8/layout/radial1"/>
    <dgm:cxn modelId="{5D442A83-E40E-4520-887A-FED6EC874778}" type="presParOf" srcId="{FD76FCDB-77EC-4CCC-AB70-73905A980CA5}" destId="{ACF80762-7C81-443F-8E2E-C1A8B29DEEF9}" srcOrd="2" destOrd="0" presId="urn:microsoft.com/office/officeart/2005/8/layout/radial1"/>
    <dgm:cxn modelId="{C7A4319A-EC26-4ECD-9F11-AA52ACFB572E}" type="presParOf" srcId="{FD76FCDB-77EC-4CCC-AB70-73905A980CA5}" destId="{B2951036-C102-4830-AFA7-2E92AB69CE0E}" srcOrd="3" destOrd="0" presId="urn:microsoft.com/office/officeart/2005/8/layout/radial1"/>
    <dgm:cxn modelId="{74B50911-5F76-4489-B930-DD7680AE912A}" type="presParOf" srcId="{B2951036-C102-4830-AFA7-2E92AB69CE0E}" destId="{4D21C15B-7851-4A28-B313-8C49F91EFC89}" srcOrd="0" destOrd="0" presId="urn:microsoft.com/office/officeart/2005/8/layout/radial1"/>
    <dgm:cxn modelId="{418CC598-7B19-42BC-9F98-02B477269684}" type="presParOf" srcId="{FD76FCDB-77EC-4CCC-AB70-73905A980CA5}" destId="{DBC42B01-75F2-4F47-8754-9957C2320449}" srcOrd="4" destOrd="0" presId="urn:microsoft.com/office/officeart/2005/8/layout/radial1"/>
    <dgm:cxn modelId="{D6763954-717F-4D5D-AEAD-A58E030EE0D5}" type="presParOf" srcId="{FD76FCDB-77EC-4CCC-AB70-73905A980CA5}" destId="{BA07741A-8F63-4520-AB0B-1A3DB843D9E6}" srcOrd="5" destOrd="0" presId="urn:microsoft.com/office/officeart/2005/8/layout/radial1"/>
    <dgm:cxn modelId="{D302CC0E-1709-4651-849D-BF6B67D41A3D}" type="presParOf" srcId="{BA07741A-8F63-4520-AB0B-1A3DB843D9E6}" destId="{C9A7BEFA-147B-4F9B-BF83-F028928D6976}" srcOrd="0" destOrd="0" presId="urn:microsoft.com/office/officeart/2005/8/layout/radial1"/>
    <dgm:cxn modelId="{B44375A3-B13A-4639-8FFE-67BC6CEDB8C5}" type="presParOf" srcId="{FD76FCDB-77EC-4CCC-AB70-73905A980CA5}" destId="{74BCF8BE-9CFC-4A7A-AB7C-D660423C27DB}" srcOrd="6" destOrd="0" presId="urn:microsoft.com/office/officeart/2005/8/layout/radia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76B5C2B8-814E-4076-B878-74414921473C}" type="doc">
      <dgm:prSet loTypeId="urn:microsoft.com/office/officeart/2005/8/layout/target3" loCatId="relationship" qsTypeId="urn:microsoft.com/office/officeart/2005/8/quickstyle/simple1" qsCatId="simple" csTypeId="urn:microsoft.com/office/officeart/2005/8/colors/accent1_2" csCatId="accent1" phldr="1"/>
      <dgm:spPr/>
      <dgm:t>
        <a:bodyPr/>
        <a:lstStyle/>
        <a:p>
          <a:endParaRPr lang="en-US"/>
        </a:p>
      </dgm:t>
    </dgm:pt>
    <dgm:pt modelId="{633FA696-76DE-43F8-BD11-D1EE50300363}">
      <dgm:prSet/>
      <dgm:spPr/>
      <dgm:t>
        <a:bodyPr/>
        <a:lstStyle/>
        <a:p>
          <a:r>
            <a:rPr lang="en-GB" b="1" dirty="0">
              <a:solidFill>
                <a:srgbClr val="7030A0"/>
              </a:solidFill>
            </a:rPr>
            <a:t>Barriers Involving Words: </a:t>
          </a:r>
          <a:r>
            <a:rPr lang="en-GB" b="1" dirty="0">
              <a:solidFill>
                <a:schemeClr val="tx2">
                  <a:lumMod val="75000"/>
                </a:schemeClr>
              </a:solidFill>
            </a:rPr>
            <a:t>Language, Disorganized Message</a:t>
          </a:r>
        </a:p>
        <a:p>
          <a:r>
            <a:rPr lang="en-GB" b="1" dirty="0">
              <a:solidFill>
                <a:schemeClr val="tx2">
                  <a:lumMod val="75000"/>
                </a:schemeClr>
              </a:solidFill>
            </a:rPr>
            <a:t>Information Overload, Selective perception</a:t>
          </a:r>
        </a:p>
        <a:p>
          <a:endParaRPr lang="en-US" b="1" dirty="0">
            <a:solidFill>
              <a:schemeClr val="tx2">
                <a:lumMod val="75000"/>
              </a:schemeClr>
            </a:solidFill>
          </a:endParaRPr>
        </a:p>
      </dgm:t>
    </dgm:pt>
    <dgm:pt modelId="{ACE74C91-1393-4367-91CD-82D54CC7E87B}" type="parTrans" cxnId="{D4EF4296-9DAF-4CB1-B7D8-B422836B1260}">
      <dgm:prSet/>
      <dgm:spPr/>
      <dgm:t>
        <a:bodyPr/>
        <a:lstStyle/>
        <a:p>
          <a:endParaRPr lang="en-US"/>
        </a:p>
      </dgm:t>
    </dgm:pt>
    <dgm:pt modelId="{91874E26-4288-4257-AB3F-36032D0A1225}" type="sibTrans" cxnId="{D4EF4296-9DAF-4CB1-B7D8-B422836B1260}">
      <dgm:prSet/>
      <dgm:spPr/>
      <dgm:t>
        <a:bodyPr/>
        <a:lstStyle/>
        <a:p>
          <a:endParaRPr lang="en-US"/>
        </a:p>
      </dgm:t>
    </dgm:pt>
    <dgm:pt modelId="{2B529A4D-34DD-427F-A3EF-F96B88C4B74E}">
      <dgm:prSet/>
      <dgm:spPr/>
      <dgm:t>
        <a:bodyPr/>
        <a:lstStyle/>
        <a:p>
          <a:r>
            <a:rPr lang="en-GB" b="1" dirty="0">
              <a:solidFill>
                <a:srgbClr val="C00000"/>
              </a:solidFill>
            </a:rPr>
            <a:t>Barriers Involving People’s Background: </a:t>
          </a:r>
          <a:r>
            <a:rPr lang="en-GB" b="1" dirty="0">
              <a:solidFill>
                <a:schemeClr val="tx2">
                  <a:lumMod val="75000"/>
                </a:schemeClr>
              </a:solidFill>
            </a:rPr>
            <a:t>Attitudinal differences, Lack of Common Experience or Perspective, Jumping to conclusion, Culture</a:t>
          </a:r>
          <a:endParaRPr lang="en-US" b="1" dirty="0">
            <a:solidFill>
              <a:schemeClr val="tx2">
                <a:lumMod val="75000"/>
              </a:schemeClr>
            </a:solidFill>
          </a:endParaRPr>
        </a:p>
      </dgm:t>
    </dgm:pt>
    <dgm:pt modelId="{1FBCC9BA-F61E-4717-BF9D-949D5CECC274}" type="parTrans" cxnId="{F0F8C851-9F04-4B6B-B346-EC6B4A97163F}">
      <dgm:prSet/>
      <dgm:spPr/>
      <dgm:t>
        <a:bodyPr/>
        <a:lstStyle/>
        <a:p>
          <a:endParaRPr lang="en-US"/>
        </a:p>
      </dgm:t>
    </dgm:pt>
    <dgm:pt modelId="{199FB41D-309E-40D1-99E9-CEF619128984}" type="sibTrans" cxnId="{F0F8C851-9F04-4B6B-B346-EC6B4A97163F}">
      <dgm:prSet/>
      <dgm:spPr/>
      <dgm:t>
        <a:bodyPr/>
        <a:lstStyle/>
        <a:p>
          <a:endParaRPr lang="en-US"/>
        </a:p>
      </dgm:t>
    </dgm:pt>
    <dgm:pt modelId="{D47F8343-CCCC-4BE3-A8BC-70ABB7AA31A6}">
      <dgm:prSet/>
      <dgm:spPr/>
      <dgm:t>
        <a:bodyPr/>
        <a:lstStyle/>
        <a:p>
          <a:r>
            <a:rPr lang="en-GB" b="1" dirty="0">
              <a:solidFill>
                <a:schemeClr val="accent5">
                  <a:lumMod val="50000"/>
                </a:schemeClr>
              </a:solidFill>
            </a:rPr>
            <a:t>Physical Barriers: </a:t>
          </a:r>
          <a:r>
            <a:rPr lang="en-GB" b="1" dirty="0">
              <a:solidFill>
                <a:schemeClr val="tx2">
                  <a:lumMod val="75000"/>
                </a:schemeClr>
              </a:solidFill>
            </a:rPr>
            <a:t>Demographic Differences, Specifics Heath problems of the costumers. </a:t>
          </a:r>
          <a:endParaRPr lang="en-US" b="1" dirty="0">
            <a:solidFill>
              <a:schemeClr val="tx2">
                <a:lumMod val="75000"/>
              </a:schemeClr>
            </a:solidFill>
          </a:endParaRPr>
        </a:p>
      </dgm:t>
    </dgm:pt>
    <dgm:pt modelId="{40D2F0D3-A6EE-42E4-A217-A456B67F16ED}" type="parTrans" cxnId="{516248BF-C6A4-4A75-8D95-181C5C75E5DB}">
      <dgm:prSet/>
      <dgm:spPr/>
      <dgm:t>
        <a:bodyPr/>
        <a:lstStyle/>
        <a:p>
          <a:endParaRPr lang="en-US"/>
        </a:p>
      </dgm:t>
    </dgm:pt>
    <dgm:pt modelId="{F87C2B94-AB8B-4856-8408-F03A71588799}" type="sibTrans" cxnId="{516248BF-C6A4-4A75-8D95-181C5C75E5DB}">
      <dgm:prSet/>
      <dgm:spPr/>
      <dgm:t>
        <a:bodyPr/>
        <a:lstStyle/>
        <a:p>
          <a:endParaRPr lang="en-US"/>
        </a:p>
      </dgm:t>
    </dgm:pt>
    <dgm:pt modelId="{37CC3B8A-51B2-43D8-B172-74FA70B77739}" type="pres">
      <dgm:prSet presAssocID="{76B5C2B8-814E-4076-B878-74414921473C}" presName="Name0" presStyleCnt="0">
        <dgm:presLayoutVars>
          <dgm:chMax val="7"/>
          <dgm:dir/>
          <dgm:animLvl val="lvl"/>
          <dgm:resizeHandles val="exact"/>
        </dgm:presLayoutVars>
      </dgm:prSet>
      <dgm:spPr/>
    </dgm:pt>
    <dgm:pt modelId="{CC8E536E-ADAD-4A37-BC5C-A05BCA6F7657}" type="pres">
      <dgm:prSet presAssocID="{633FA696-76DE-43F8-BD11-D1EE50300363}" presName="circle1" presStyleLbl="node1" presStyleIdx="0" presStyleCnt="3" custLinFactNeighborX="499" custLinFactNeighborY="250"/>
      <dgm:spPr>
        <a:solidFill>
          <a:srgbClr val="FFFF00"/>
        </a:solidFill>
      </dgm:spPr>
    </dgm:pt>
    <dgm:pt modelId="{E21D913F-C927-4738-AFE4-1ED1895E5781}" type="pres">
      <dgm:prSet presAssocID="{633FA696-76DE-43F8-BD11-D1EE50300363}" presName="space" presStyleCnt="0"/>
      <dgm:spPr/>
    </dgm:pt>
    <dgm:pt modelId="{6CC22F8E-43AC-46CE-AB03-CA9C868711D6}" type="pres">
      <dgm:prSet presAssocID="{633FA696-76DE-43F8-BD11-D1EE50300363}" presName="rect1" presStyleLbl="alignAcc1" presStyleIdx="0" presStyleCnt="3" custLinFactNeighborX="-412" custLinFactNeighborY="196"/>
      <dgm:spPr/>
    </dgm:pt>
    <dgm:pt modelId="{86915CA9-1676-4BA1-9F69-7B6926DC9A84}" type="pres">
      <dgm:prSet presAssocID="{2B529A4D-34DD-427F-A3EF-F96B88C4B74E}" presName="vertSpace2" presStyleLbl="node1" presStyleIdx="0" presStyleCnt="3"/>
      <dgm:spPr/>
    </dgm:pt>
    <dgm:pt modelId="{F332C2CA-4EDD-4949-AFCA-53230DAE8B48}" type="pres">
      <dgm:prSet presAssocID="{2B529A4D-34DD-427F-A3EF-F96B88C4B74E}" presName="circle2" presStyleLbl="node1" presStyleIdx="1" presStyleCnt="3"/>
      <dgm:spPr/>
    </dgm:pt>
    <dgm:pt modelId="{D325A39F-EF14-444E-9230-EF3C870BD5A0}" type="pres">
      <dgm:prSet presAssocID="{2B529A4D-34DD-427F-A3EF-F96B88C4B74E}" presName="rect2" presStyleLbl="alignAcc1" presStyleIdx="1" presStyleCnt="3"/>
      <dgm:spPr/>
    </dgm:pt>
    <dgm:pt modelId="{87874B86-911B-4A9F-A06E-4F1FE184427B}" type="pres">
      <dgm:prSet presAssocID="{D47F8343-CCCC-4BE3-A8BC-70ABB7AA31A6}" presName="vertSpace3" presStyleLbl="node1" presStyleIdx="1" presStyleCnt="3"/>
      <dgm:spPr/>
    </dgm:pt>
    <dgm:pt modelId="{F1844F3F-4A46-4ACF-9FC3-0475D3F5C625}" type="pres">
      <dgm:prSet presAssocID="{D47F8343-CCCC-4BE3-A8BC-70ABB7AA31A6}" presName="circle3" presStyleLbl="node1" presStyleIdx="2" presStyleCnt="3"/>
      <dgm:spPr>
        <a:solidFill>
          <a:srgbClr val="FF0000"/>
        </a:solidFill>
      </dgm:spPr>
    </dgm:pt>
    <dgm:pt modelId="{367F0C7D-4F68-43F7-9ABA-E8A6F4B6169B}" type="pres">
      <dgm:prSet presAssocID="{D47F8343-CCCC-4BE3-A8BC-70ABB7AA31A6}" presName="rect3" presStyleLbl="alignAcc1" presStyleIdx="2" presStyleCnt="3"/>
      <dgm:spPr/>
    </dgm:pt>
    <dgm:pt modelId="{3186142A-0D5F-48AF-9A1C-C509084680CC}" type="pres">
      <dgm:prSet presAssocID="{633FA696-76DE-43F8-BD11-D1EE50300363}" presName="rect1ParTxNoCh" presStyleLbl="alignAcc1" presStyleIdx="2" presStyleCnt="3">
        <dgm:presLayoutVars>
          <dgm:chMax val="1"/>
          <dgm:bulletEnabled val="1"/>
        </dgm:presLayoutVars>
      </dgm:prSet>
      <dgm:spPr/>
    </dgm:pt>
    <dgm:pt modelId="{E05A0F1D-BBFE-43C3-AF3F-E214610924B2}" type="pres">
      <dgm:prSet presAssocID="{2B529A4D-34DD-427F-A3EF-F96B88C4B74E}" presName="rect2ParTxNoCh" presStyleLbl="alignAcc1" presStyleIdx="2" presStyleCnt="3">
        <dgm:presLayoutVars>
          <dgm:chMax val="1"/>
          <dgm:bulletEnabled val="1"/>
        </dgm:presLayoutVars>
      </dgm:prSet>
      <dgm:spPr/>
    </dgm:pt>
    <dgm:pt modelId="{DABC972F-6E4F-4ECA-BD91-918AE854E485}" type="pres">
      <dgm:prSet presAssocID="{D47F8343-CCCC-4BE3-A8BC-70ABB7AA31A6}" presName="rect3ParTxNoCh" presStyleLbl="alignAcc1" presStyleIdx="2" presStyleCnt="3">
        <dgm:presLayoutVars>
          <dgm:chMax val="1"/>
          <dgm:bulletEnabled val="1"/>
        </dgm:presLayoutVars>
      </dgm:prSet>
      <dgm:spPr/>
    </dgm:pt>
  </dgm:ptLst>
  <dgm:cxnLst>
    <dgm:cxn modelId="{1EC5060C-57A0-4C85-A0C3-15D89D98E3EA}" type="presOf" srcId="{633FA696-76DE-43F8-BD11-D1EE50300363}" destId="{3186142A-0D5F-48AF-9A1C-C509084680CC}" srcOrd="1" destOrd="0" presId="urn:microsoft.com/office/officeart/2005/8/layout/target3"/>
    <dgm:cxn modelId="{3B46841F-FC48-4244-8AE5-BB22957C31CF}" type="presOf" srcId="{D47F8343-CCCC-4BE3-A8BC-70ABB7AA31A6}" destId="{DABC972F-6E4F-4ECA-BD91-918AE854E485}" srcOrd="1" destOrd="0" presId="urn:microsoft.com/office/officeart/2005/8/layout/target3"/>
    <dgm:cxn modelId="{F0F8C851-9F04-4B6B-B346-EC6B4A97163F}" srcId="{76B5C2B8-814E-4076-B878-74414921473C}" destId="{2B529A4D-34DD-427F-A3EF-F96B88C4B74E}" srcOrd="1" destOrd="0" parTransId="{1FBCC9BA-F61E-4717-BF9D-949D5CECC274}" sibTransId="{199FB41D-309E-40D1-99E9-CEF619128984}"/>
    <dgm:cxn modelId="{EB18FE71-2594-4C5B-A7B5-081855CA8D2D}" type="presOf" srcId="{2B529A4D-34DD-427F-A3EF-F96B88C4B74E}" destId="{D325A39F-EF14-444E-9230-EF3C870BD5A0}" srcOrd="0" destOrd="0" presId="urn:microsoft.com/office/officeart/2005/8/layout/target3"/>
    <dgm:cxn modelId="{803A9194-04B3-40FA-903C-9ABAA5F21B0E}" type="presOf" srcId="{633FA696-76DE-43F8-BD11-D1EE50300363}" destId="{6CC22F8E-43AC-46CE-AB03-CA9C868711D6}" srcOrd="0" destOrd="0" presId="urn:microsoft.com/office/officeart/2005/8/layout/target3"/>
    <dgm:cxn modelId="{D4EF4296-9DAF-4CB1-B7D8-B422836B1260}" srcId="{76B5C2B8-814E-4076-B878-74414921473C}" destId="{633FA696-76DE-43F8-BD11-D1EE50300363}" srcOrd="0" destOrd="0" parTransId="{ACE74C91-1393-4367-91CD-82D54CC7E87B}" sibTransId="{91874E26-4288-4257-AB3F-36032D0A1225}"/>
    <dgm:cxn modelId="{516248BF-C6A4-4A75-8D95-181C5C75E5DB}" srcId="{76B5C2B8-814E-4076-B878-74414921473C}" destId="{D47F8343-CCCC-4BE3-A8BC-70ABB7AA31A6}" srcOrd="2" destOrd="0" parTransId="{40D2F0D3-A6EE-42E4-A217-A456B67F16ED}" sibTransId="{F87C2B94-AB8B-4856-8408-F03A71588799}"/>
    <dgm:cxn modelId="{8508BED0-CA0E-4502-8944-CB543934AFEA}" type="presOf" srcId="{D47F8343-CCCC-4BE3-A8BC-70ABB7AA31A6}" destId="{367F0C7D-4F68-43F7-9ABA-E8A6F4B6169B}" srcOrd="0" destOrd="0" presId="urn:microsoft.com/office/officeart/2005/8/layout/target3"/>
    <dgm:cxn modelId="{E8538BE2-183D-4CB3-8AF2-37FCFEA7490F}" type="presOf" srcId="{2B529A4D-34DD-427F-A3EF-F96B88C4B74E}" destId="{E05A0F1D-BBFE-43C3-AF3F-E214610924B2}" srcOrd="1" destOrd="0" presId="urn:microsoft.com/office/officeart/2005/8/layout/target3"/>
    <dgm:cxn modelId="{15410DE9-A0CD-4BB9-93AE-51DF8E63144A}" type="presOf" srcId="{76B5C2B8-814E-4076-B878-74414921473C}" destId="{37CC3B8A-51B2-43D8-B172-74FA70B77739}" srcOrd="0" destOrd="0" presId="urn:microsoft.com/office/officeart/2005/8/layout/target3"/>
    <dgm:cxn modelId="{AFC0D661-5DE4-458F-96A4-0845EB070F23}" type="presParOf" srcId="{37CC3B8A-51B2-43D8-B172-74FA70B77739}" destId="{CC8E536E-ADAD-4A37-BC5C-A05BCA6F7657}" srcOrd="0" destOrd="0" presId="urn:microsoft.com/office/officeart/2005/8/layout/target3"/>
    <dgm:cxn modelId="{102736AF-65B7-41D7-A96C-35F34B741C05}" type="presParOf" srcId="{37CC3B8A-51B2-43D8-B172-74FA70B77739}" destId="{E21D913F-C927-4738-AFE4-1ED1895E5781}" srcOrd="1" destOrd="0" presId="urn:microsoft.com/office/officeart/2005/8/layout/target3"/>
    <dgm:cxn modelId="{8F09173E-4DA7-45D7-8D9A-58F9C19E66CE}" type="presParOf" srcId="{37CC3B8A-51B2-43D8-B172-74FA70B77739}" destId="{6CC22F8E-43AC-46CE-AB03-CA9C868711D6}" srcOrd="2" destOrd="0" presId="urn:microsoft.com/office/officeart/2005/8/layout/target3"/>
    <dgm:cxn modelId="{BB16DECC-F201-4E32-9991-CA7A64ACABAB}" type="presParOf" srcId="{37CC3B8A-51B2-43D8-B172-74FA70B77739}" destId="{86915CA9-1676-4BA1-9F69-7B6926DC9A84}" srcOrd="3" destOrd="0" presId="urn:microsoft.com/office/officeart/2005/8/layout/target3"/>
    <dgm:cxn modelId="{53889DB9-EB9F-486E-A0B3-F8F8F0D4D997}" type="presParOf" srcId="{37CC3B8A-51B2-43D8-B172-74FA70B77739}" destId="{F332C2CA-4EDD-4949-AFCA-53230DAE8B48}" srcOrd="4" destOrd="0" presId="urn:microsoft.com/office/officeart/2005/8/layout/target3"/>
    <dgm:cxn modelId="{4675257D-0078-46C1-B7D5-67C9455C700F}" type="presParOf" srcId="{37CC3B8A-51B2-43D8-B172-74FA70B77739}" destId="{D325A39F-EF14-444E-9230-EF3C870BD5A0}" srcOrd="5" destOrd="0" presId="urn:microsoft.com/office/officeart/2005/8/layout/target3"/>
    <dgm:cxn modelId="{6058F35A-B733-424C-8A90-D89CE7EE08DE}" type="presParOf" srcId="{37CC3B8A-51B2-43D8-B172-74FA70B77739}" destId="{87874B86-911B-4A9F-A06E-4F1FE184427B}" srcOrd="6" destOrd="0" presId="urn:microsoft.com/office/officeart/2005/8/layout/target3"/>
    <dgm:cxn modelId="{AD0BBE48-3BA5-4E12-A4FB-DFE810E2961A}" type="presParOf" srcId="{37CC3B8A-51B2-43D8-B172-74FA70B77739}" destId="{F1844F3F-4A46-4ACF-9FC3-0475D3F5C625}" srcOrd="7" destOrd="0" presId="urn:microsoft.com/office/officeart/2005/8/layout/target3"/>
    <dgm:cxn modelId="{82860D2E-4FDD-4726-A2A8-03CAED748F10}" type="presParOf" srcId="{37CC3B8A-51B2-43D8-B172-74FA70B77739}" destId="{367F0C7D-4F68-43F7-9ABA-E8A6F4B6169B}" srcOrd="8" destOrd="0" presId="urn:microsoft.com/office/officeart/2005/8/layout/target3"/>
    <dgm:cxn modelId="{D791E5FF-E1A9-4607-B0AC-61B2EDB954F3}" type="presParOf" srcId="{37CC3B8A-51B2-43D8-B172-74FA70B77739}" destId="{3186142A-0D5F-48AF-9A1C-C509084680CC}" srcOrd="9" destOrd="0" presId="urn:microsoft.com/office/officeart/2005/8/layout/target3"/>
    <dgm:cxn modelId="{2F0B80D5-EE50-43C4-9C75-D8A4FC2C1FAD}" type="presParOf" srcId="{37CC3B8A-51B2-43D8-B172-74FA70B77739}" destId="{E05A0F1D-BBFE-43C3-AF3F-E214610924B2}" srcOrd="10" destOrd="0" presId="urn:microsoft.com/office/officeart/2005/8/layout/target3"/>
    <dgm:cxn modelId="{3E108645-0EB8-483C-AF04-8CB8EDA7878D}" type="presParOf" srcId="{37CC3B8A-51B2-43D8-B172-74FA70B77739}" destId="{DABC972F-6E4F-4ECA-BD91-918AE854E485}" srcOrd="11" destOrd="0" presId="urn:microsoft.com/office/officeart/2005/8/layout/targe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4381316C-4A3C-448B-BD27-846BB8DDC605}" type="doc">
      <dgm:prSet loTypeId="urn:microsoft.com/office/officeart/2005/8/layout/radial3" loCatId="relationship" qsTypeId="urn:microsoft.com/office/officeart/2005/8/quickstyle/simple1" qsCatId="simple" csTypeId="urn:microsoft.com/office/officeart/2005/8/colors/accent1_2" csCatId="accent1" phldr="1"/>
      <dgm:spPr/>
      <dgm:t>
        <a:bodyPr/>
        <a:lstStyle/>
        <a:p>
          <a:endParaRPr lang="en-US"/>
        </a:p>
      </dgm:t>
    </dgm:pt>
    <dgm:pt modelId="{2D28F76D-7327-4B05-A555-97A96384F96B}">
      <dgm:prSet custT="1"/>
      <dgm:spPr>
        <a:solidFill>
          <a:srgbClr val="FFFF00">
            <a:alpha val="50000"/>
          </a:srgbClr>
        </a:solidFill>
      </dgm:spPr>
      <dgm:t>
        <a:bodyPr/>
        <a:lstStyle/>
        <a:p>
          <a:endParaRPr lang="en-US" sz="6000" b="1" dirty="0"/>
        </a:p>
      </dgm:t>
    </dgm:pt>
    <dgm:pt modelId="{2FF1AEA0-162B-4D9B-8974-C9F53FBBDB47}" type="parTrans" cxnId="{C758D97D-ED4E-4BB5-8618-B5DF0567A7E6}">
      <dgm:prSet/>
      <dgm:spPr/>
      <dgm:t>
        <a:bodyPr/>
        <a:lstStyle/>
        <a:p>
          <a:endParaRPr lang="en-US"/>
        </a:p>
      </dgm:t>
    </dgm:pt>
    <dgm:pt modelId="{90811A25-38CA-4B26-9674-1A9D4DC4E01E}" type="sibTrans" cxnId="{C758D97D-ED4E-4BB5-8618-B5DF0567A7E6}">
      <dgm:prSet/>
      <dgm:spPr/>
      <dgm:t>
        <a:bodyPr/>
        <a:lstStyle/>
        <a:p>
          <a:endParaRPr lang="en-US"/>
        </a:p>
      </dgm:t>
    </dgm:pt>
    <dgm:pt modelId="{F990B5F4-17D1-4D64-950E-B166CA31246C}">
      <dgm:prSet custT="1"/>
      <dgm:spPr>
        <a:solidFill>
          <a:srgbClr val="00B050">
            <a:alpha val="50000"/>
          </a:srgbClr>
        </a:solidFill>
      </dgm:spPr>
      <dgm:t>
        <a:bodyPr/>
        <a:lstStyle/>
        <a:p>
          <a:r>
            <a:rPr lang="en-GB" sz="1400" b="1"/>
            <a:t>Co-ordination: </a:t>
          </a:r>
          <a:endParaRPr lang="en-US" sz="1400" b="1"/>
        </a:p>
      </dgm:t>
    </dgm:pt>
    <dgm:pt modelId="{4AA7AECB-5287-4D57-A4F6-115220EBF84A}" type="parTrans" cxnId="{1DFB7872-3B54-489D-ADB4-9AC0C9A4D575}">
      <dgm:prSet/>
      <dgm:spPr/>
      <dgm:t>
        <a:bodyPr/>
        <a:lstStyle/>
        <a:p>
          <a:endParaRPr lang="en-US"/>
        </a:p>
      </dgm:t>
    </dgm:pt>
    <dgm:pt modelId="{1AD5B3CC-FD8E-41F2-ABF3-C742EA6BE314}" type="sibTrans" cxnId="{1DFB7872-3B54-489D-ADB4-9AC0C9A4D575}">
      <dgm:prSet/>
      <dgm:spPr/>
      <dgm:t>
        <a:bodyPr/>
        <a:lstStyle/>
        <a:p>
          <a:endParaRPr lang="en-US"/>
        </a:p>
      </dgm:t>
    </dgm:pt>
    <dgm:pt modelId="{5BE12217-6D6D-43A5-99BF-3450C224B614}">
      <dgm:prSet custT="1"/>
      <dgm:spPr>
        <a:solidFill>
          <a:schemeClr val="accent3">
            <a:lumMod val="60000"/>
            <a:lumOff val="40000"/>
            <a:alpha val="50000"/>
          </a:schemeClr>
        </a:solidFill>
      </dgm:spPr>
      <dgm:t>
        <a:bodyPr/>
        <a:lstStyle/>
        <a:p>
          <a:r>
            <a:rPr lang="en-GB" sz="1400" b="1" dirty="0"/>
            <a:t>Smooth Working</a:t>
          </a:r>
          <a:endParaRPr lang="en-US" sz="1400" b="1" dirty="0"/>
        </a:p>
      </dgm:t>
    </dgm:pt>
    <dgm:pt modelId="{A304D545-ABEA-466A-B0AD-D7BCF81BF48B}" type="parTrans" cxnId="{E4742259-A703-40CA-84D9-BA10F4EAE90C}">
      <dgm:prSet/>
      <dgm:spPr/>
      <dgm:t>
        <a:bodyPr/>
        <a:lstStyle/>
        <a:p>
          <a:endParaRPr lang="en-US"/>
        </a:p>
      </dgm:t>
    </dgm:pt>
    <dgm:pt modelId="{FE7CE7F7-C161-4883-9C3F-8231EEEDCDCB}" type="sibTrans" cxnId="{E4742259-A703-40CA-84D9-BA10F4EAE90C}">
      <dgm:prSet/>
      <dgm:spPr/>
      <dgm:t>
        <a:bodyPr/>
        <a:lstStyle/>
        <a:p>
          <a:endParaRPr lang="en-US"/>
        </a:p>
      </dgm:t>
    </dgm:pt>
    <dgm:pt modelId="{FFD63BD0-9A2E-4830-977B-88670C65EEDA}">
      <dgm:prSet custT="1"/>
      <dgm:spPr>
        <a:solidFill>
          <a:srgbClr val="FF0000">
            <a:alpha val="50000"/>
          </a:srgbClr>
        </a:solidFill>
      </dgm:spPr>
      <dgm:t>
        <a:bodyPr/>
        <a:lstStyle/>
        <a:p>
          <a:r>
            <a:rPr lang="en-GB" sz="1400" b="1" dirty="0"/>
            <a:t>Effective Decision-Making</a:t>
          </a:r>
          <a:endParaRPr lang="en-US" sz="1400" b="1" dirty="0"/>
        </a:p>
      </dgm:t>
    </dgm:pt>
    <dgm:pt modelId="{C27212F0-83B4-46DA-9F71-B85842A96B22}" type="parTrans" cxnId="{1CCED99B-3D3A-4365-B28B-DCE15907969C}">
      <dgm:prSet/>
      <dgm:spPr/>
      <dgm:t>
        <a:bodyPr/>
        <a:lstStyle/>
        <a:p>
          <a:endParaRPr lang="en-US"/>
        </a:p>
      </dgm:t>
    </dgm:pt>
    <dgm:pt modelId="{B8A2E236-6FC0-45DB-BFBA-BF31D2D54551}" type="sibTrans" cxnId="{1CCED99B-3D3A-4365-B28B-DCE15907969C}">
      <dgm:prSet/>
      <dgm:spPr/>
      <dgm:t>
        <a:bodyPr/>
        <a:lstStyle/>
        <a:p>
          <a:endParaRPr lang="en-US"/>
        </a:p>
      </dgm:t>
    </dgm:pt>
    <dgm:pt modelId="{176BD98A-D900-4B12-AD67-65867EEF4360}">
      <dgm:prSet custT="1"/>
      <dgm:spPr>
        <a:solidFill>
          <a:schemeClr val="accent6">
            <a:lumMod val="40000"/>
            <a:lumOff val="60000"/>
            <a:alpha val="50000"/>
          </a:schemeClr>
        </a:solidFill>
      </dgm:spPr>
      <dgm:t>
        <a:bodyPr/>
        <a:lstStyle/>
        <a:p>
          <a:r>
            <a:rPr lang="en-GB" sz="1400" b="1" dirty="0"/>
            <a:t>Managerial Efficiency</a:t>
          </a:r>
          <a:endParaRPr lang="en-US" sz="1400" b="1" dirty="0"/>
        </a:p>
      </dgm:t>
    </dgm:pt>
    <dgm:pt modelId="{4C653634-68CC-4088-A212-A17AE3BF4B07}" type="parTrans" cxnId="{2B5F4289-35F4-48F3-8D48-E864A233ACF1}">
      <dgm:prSet/>
      <dgm:spPr/>
      <dgm:t>
        <a:bodyPr/>
        <a:lstStyle/>
        <a:p>
          <a:endParaRPr lang="en-US"/>
        </a:p>
      </dgm:t>
    </dgm:pt>
    <dgm:pt modelId="{F019A53D-C9D9-4D0A-87D6-4BB5BA6CB3D5}" type="sibTrans" cxnId="{2B5F4289-35F4-48F3-8D48-E864A233ACF1}">
      <dgm:prSet/>
      <dgm:spPr/>
      <dgm:t>
        <a:bodyPr/>
        <a:lstStyle/>
        <a:p>
          <a:endParaRPr lang="en-US"/>
        </a:p>
      </dgm:t>
    </dgm:pt>
    <dgm:pt modelId="{345CA9EA-0AB9-4F50-8035-30A2A1A121B7}">
      <dgm:prSet custT="1"/>
      <dgm:spPr>
        <a:solidFill>
          <a:schemeClr val="accent3">
            <a:lumMod val="60000"/>
            <a:lumOff val="40000"/>
            <a:alpha val="50000"/>
          </a:schemeClr>
        </a:solidFill>
      </dgm:spPr>
      <dgm:t>
        <a:bodyPr/>
        <a:lstStyle/>
        <a:p>
          <a:r>
            <a:rPr lang="en-GB" sz="1400" b="1" dirty="0"/>
            <a:t>Co-operation</a:t>
          </a:r>
          <a:endParaRPr lang="en-US" sz="1400" b="1" dirty="0"/>
        </a:p>
      </dgm:t>
    </dgm:pt>
    <dgm:pt modelId="{C4D589CB-1178-42E2-B299-693B6B495D11}" type="parTrans" cxnId="{CC4247C1-57D3-4299-8FD4-840BB3FBB11D}">
      <dgm:prSet/>
      <dgm:spPr/>
      <dgm:t>
        <a:bodyPr/>
        <a:lstStyle/>
        <a:p>
          <a:endParaRPr lang="en-US"/>
        </a:p>
      </dgm:t>
    </dgm:pt>
    <dgm:pt modelId="{493203BE-35FB-4E41-8A21-2225B8AB678C}" type="sibTrans" cxnId="{CC4247C1-57D3-4299-8FD4-840BB3FBB11D}">
      <dgm:prSet/>
      <dgm:spPr/>
      <dgm:t>
        <a:bodyPr/>
        <a:lstStyle/>
        <a:p>
          <a:endParaRPr lang="en-US"/>
        </a:p>
      </dgm:t>
    </dgm:pt>
    <dgm:pt modelId="{5AD3B10F-F170-4A24-B24F-820F17E2C725}">
      <dgm:prSet custT="1"/>
      <dgm:spPr>
        <a:solidFill>
          <a:srgbClr val="92D050">
            <a:alpha val="50000"/>
          </a:srgbClr>
        </a:solidFill>
      </dgm:spPr>
      <dgm:t>
        <a:bodyPr/>
        <a:lstStyle/>
        <a:p>
          <a:r>
            <a:rPr lang="en-GB" sz="1400" b="1" dirty="0"/>
            <a:t>Effective Leadership</a:t>
          </a:r>
          <a:endParaRPr lang="en-US" sz="1400" b="1" dirty="0"/>
        </a:p>
      </dgm:t>
    </dgm:pt>
    <dgm:pt modelId="{42894588-02AF-4562-A82D-B2C656FBE63F}" type="parTrans" cxnId="{DE7B3A19-5103-4AE3-9B5E-B23F75FAA125}">
      <dgm:prSet/>
      <dgm:spPr/>
      <dgm:t>
        <a:bodyPr/>
        <a:lstStyle/>
        <a:p>
          <a:endParaRPr lang="en-US"/>
        </a:p>
      </dgm:t>
    </dgm:pt>
    <dgm:pt modelId="{D90F5082-5950-40B5-A365-FD057AACC332}" type="sibTrans" cxnId="{DE7B3A19-5103-4AE3-9B5E-B23F75FAA125}">
      <dgm:prSet/>
      <dgm:spPr/>
      <dgm:t>
        <a:bodyPr/>
        <a:lstStyle/>
        <a:p>
          <a:endParaRPr lang="en-US"/>
        </a:p>
      </dgm:t>
    </dgm:pt>
    <dgm:pt modelId="{30286DA5-A37B-4A11-B11D-CE469418D9E8}">
      <dgm:prSet custT="1"/>
      <dgm:spPr>
        <a:solidFill>
          <a:srgbClr val="FFC000">
            <a:alpha val="50000"/>
          </a:srgbClr>
        </a:solidFill>
      </dgm:spPr>
      <dgm:t>
        <a:bodyPr/>
        <a:lstStyle/>
        <a:p>
          <a:r>
            <a:rPr lang="en-GB" sz="1400" b="1" dirty="0"/>
            <a:t>Job Satisfaction</a:t>
          </a:r>
          <a:endParaRPr lang="en-US" sz="1400" b="1" dirty="0"/>
        </a:p>
      </dgm:t>
    </dgm:pt>
    <dgm:pt modelId="{06963187-6391-4129-BFDF-1B972244BEC7}" type="parTrans" cxnId="{0F8735B3-8AEB-41B3-9A78-6791EA8B12F5}">
      <dgm:prSet/>
      <dgm:spPr/>
      <dgm:t>
        <a:bodyPr/>
        <a:lstStyle/>
        <a:p>
          <a:endParaRPr lang="en-US"/>
        </a:p>
      </dgm:t>
    </dgm:pt>
    <dgm:pt modelId="{98F15A6C-7C24-4A3D-8737-C1A9FDC1F3A3}" type="sibTrans" cxnId="{0F8735B3-8AEB-41B3-9A78-6791EA8B12F5}">
      <dgm:prSet/>
      <dgm:spPr/>
      <dgm:t>
        <a:bodyPr/>
        <a:lstStyle/>
        <a:p>
          <a:endParaRPr lang="en-US"/>
        </a:p>
      </dgm:t>
    </dgm:pt>
    <dgm:pt modelId="{84F66DED-DAFF-4654-B11C-2486F930196F}">
      <dgm:prSet custT="1"/>
      <dgm:spPr/>
      <dgm:t>
        <a:bodyPr/>
        <a:lstStyle/>
        <a:p>
          <a:r>
            <a:rPr lang="en-GB" sz="1400" b="1" dirty="0"/>
            <a:t>Increases Productivity </a:t>
          </a:r>
          <a:endParaRPr lang="en-US" sz="1400" b="1" dirty="0"/>
        </a:p>
      </dgm:t>
    </dgm:pt>
    <dgm:pt modelId="{DD944B8B-784B-42AA-846F-26F3E7D0F193}" type="parTrans" cxnId="{87B0F319-6DD1-4987-BC5C-A770CD8290AA}">
      <dgm:prSet/>
      <dgm:spPr/>
      <dgm:t>
        <a:bodyPr/>
        <a:lstStyle/>
        <a:p>
          <a:endParaRPr lang="en-US"/>
        </a:p>
      </dgm:t>
    </dgm:pt>
    <dgm:pt modelId="{67C980A6-109A-4A89-96F5-604A230802B4}" type="sibTrans" cxnId="{87B0F319-6DD1-4987-BC5C-A770CD8290AA}">
      <dgm:prSet/>
      <dgm:spPr/>
      <dgm:t>
        <a:bodyPr/>
        <a:lstStyle/>
        <a:p>
          <a:endParaRPr lang="en-US"/>
        </a:p>
      </dgm:t>
    </dgm:pt>
    <dgm:pt modelId="{407D2ACA-362A-493F-81AE-62A7464B4CEB}" type="pres">
      <dgm:prSet presAssocID="{4381316C-4A3C-448B-BD27-846BB8DDC605}" presName="composite" presStyleCnt="0">
        <dgm:presLayoutVars>
          <dgm:chMax val="1"/>
          <dgm:dir/>
          <dgm:resizeHandles val="exact"/>
        </dgm:presLayoutVars>
      </dgm:prSet>
      <dgm:spPr/>
    </dgm:pt>
    <dgm:pt modelId="{46A0EDCF-6790-4DD0-8C18-D01BB6F613DA}" type="pres">
      <dgm:prSet presAssocID="{4381316C-4A3C-448B-BD27-846BB8DDC605}" presName="radial" presStyleCnt="0">
        <dgm:presLayoutVars>
          <dgm:animLvl val="ctr"/>
        </dgm:presLayoutVars>
      </dgm:prSet>
      <dgm:spPr/>
    </dgm:pt>
    <dgm:pt modelId="{89CF229C-38EF-4493-A552-7A764335BDAD}" type="pres">
      <dgm:prSet presAssocID="{2D28F76D-7327-4B05-A555-97A96384F96B}" presName="centerShape" presStyleLbl="vennNode1" presStyleIdx="0" presStyleCnt="9" custLinFactNeighborX="1180" custLinFactNeighborY="2293"/>
      <dgm:spPr/>
    </dgm:pt>
    <dgm:pt modelId="{A7BC6C83-A487-4064-8F26-158C9D1EF266}" type="pres">
      <dgm:prSet presAssocID="{F990B5F4-17D1-4D64-950E-B166CA31246C}" presName="node" presStyleLbl="vennNode1" presStyleIdx="1" presStyleCnt="9">
        <dgm:presLayoutVars>
          <dgm:bulletEnabled val="1"/>
        </dgm:presLayoutVars>
      </dgm:prSet>
      <dgm:spPr/>
    </dgm:pt>
    <dgm:pt modelId="{BC0BA740-4C87-4DD1-814B-FBBB6661935D}" type="pres">
      <dgm:prSet presAssocID="{5BE12217-6D6D-43A5-99BF-3450C224B614}" presName="node" presStyleLbl="vennNode1" presStyleIdx="2" presStyleCnt="9">
        <dgm:presLayoutVars>
          <dgm:bulletEnabled val="1"/>
        </dgm:presLayoutVars>
      </dgm:prSet>
      <dgm:spPr/>
    </dgm:pt>
    <dgm:pt modelId="{5062AA1C-5F23-4C1C-8FE5-19D8B0C6237F}" type="pres">
      <dgm:prSet presAssocID="{FFD63BD0-9A2E-4830-977B-88670C65EEDA}" presName="node" presStyleLbl="vennNode1" presStyleIdx="3" presStyleCnt="9">
        <dgm:presLayoutVars>
          <dgm:bulletEnabled val="1"/>
        </dgm:presLayoutVars>
      </dgm:prSet>
      <dgm:spPr/>
    </dgm:pt>
    <dgm:pt modelId="{4C55149D-99D8-4BB8-8B45-5F7D999A1CDC}" type="pres">
      <dgm:prSet presAssocID="{176BD98A-D900-4B12-AD67-65867EEF4360}" presName="node" presStyleLbl="vennNode1" presStyleIdx="4" presStyleCnt="9">
        <dgm:presLayoutVars>
          <dgm:bulletEnabled val="1"/>
        </dgm:presLayoutVars>
      </dgm:prSet>
      <dgm:spPr/>
    </dgm:pt>
    <dgm:pt modelId="{C16685E6-0CA7-47F2-A798-ED8738D667ED}" type="pres">
      <dgm:prSet presAssocID="{345CA9EA-0AB9-4F50-8035-30A2A1A121B7}" presName="node" presStyleLbl="vennNode1" presStyleIdx="5" presStyleCnt="9">
        <dgm:presLayoutVars>
          <dgm:bulletEnabled val="1"/>
        </dgm:presLayoutVars>
      </dgm:prSet>
      <dgm:spPr/>
    </dgm:pt>
    <dgm:pt modelId="{31A55D36-52FE-487B-A5D7-30A457E253C5}" type="pres">
      <dgm:prSet presAssocID="{5AD3B10F-F170-4A24-B24F-820F17E2C725}" presName="node" presStyleLbl="vennNode1" presStyleIdx="6" presStyleCnt="9">
        <dgm:presLayoutVars>
          <dgm:bulletEnabled val="1"/>
        </dgm:presLayoutVars>
      </dgm:prSet>
      <dgm:spPr/>
    </dgm:pt>
    <dgm:pt modelId="{11A4DF22-1287-41B8-BCDF-3B28F4BF1024}" type="pres">
      <dgm:prSet presAssocID="{30286DA5-A37B-4A11-B11D-CE469418D9E8}" presName="node" presStyleLbl="vennNode1" presStyleIdx="7" presStyleCnt="9">
        <dgm:presLayoutVars>
          <dgm:bulletEnabled val="1"/>
        </dgm:presLayoutVars>
      </dgm:prSet>
      <dgm:spPr/>
    </dgm:pt>
    <dgm:pt modelId="{4A8C3A1F-9A57-4EB5-8195-FA9A377657C1}" type="pres">
      <dgm:prSet presAssocID="{84F66DED-DAFF-4654-B11C-2486F930196F}" presName="node" presStyleLbl="vennNode1" presStyleIdx="8" presStyleCnt="9">
        <dgm:presLayoutVars>
          <dgm:bulletEnabled val="1"/>
        </dgm:presLayoutVars>
      </dgm:prSet>
      <dgm:spPr/>
    </dgm:pt>
  </dgm:ptLst>
  <dgm:cxnLst>
    <dgm:cxn modelId="{DE7B3A19-5103-4AE3-9B5E-B23F75FAA125}" srcId="{2D28F76D-7327-4B05-A555-97A96384F96B}" destId="{5AD3B10F-F170-4A24-B24F-820F17E2C725}" srcOrd="5" destOrd="0" parTransId="{42894588-02AF-4562-A82D-B2C656FBE63F}" sibTransId="{D90F5082-5950-40B5-A365-FD057AACC332}"/>
    <dgm:cxn modelId="{87B0F319-6DD1-4987-BC5C-A770CD8290AA}" srcId="{2D28F76D-7327-4B05-A555-97A96384F96B}" destId="{84F66DED-DAFF-4654-B11C-2486F930196F}" srcOrd="7" destOrd="0" parTransId="{DD944B8B-784B-42AA-846F-26F3E7D0F193}" sibTransId="{67C980A6-109A-4A89-96F5-604A230802B4}"/>
    <dgm:cxn modelId="{E7D67A1D-D187-4E6A-A307-ABD420302BC7}" type="presOf" srcId="{5BE12217-6D6D-43A5-99BF-3450C224B614}" destId="{BC0BA740-4C87-4DD1-814B-FBBB6661935D}" srcOrd="0" destOrd="0" presId="urn:microsoft.com/office/officeart/2005/8/layout/radial3"/>
    <dgm:cxn modelId="{FF9AD825-F419-4235-BCCC-5076021B94CD}" type="presOf" srcId="{FFD63BD0-9A2E-4830-977B-88670C65EEDA}" destId="{5062AA1C-5F23-4C1C-8FE5-19D8B0C6237F}" srcOrd="0" destOrd="0" presId="urn:microsoft.com/office/officeart/2005/8/layout/radial3"/>
    <dgm:cxn modelId="{7617D041-F87F-4ABC-9BC5-32FC40B6E23B}" type="presOf" srcId="{345CA9EA-0AB9-4F50-8035-30A2A1A121B7}" destId="{C16685E6-0CA7-47F2-A798-ED8738D667ED}" srcOrd="0" destOrd="0" presId="urn:microsoft.com/office/officeart/2005/8/layout/radial3"/>
    <dgm:cxn modelId="{46407B6A-7672-4712-8583-BAC73C63886B}" type="presOf" srcId="{F990B5F4-17D1-4D64-950E-B166CA31246C}" destId="{A7BC6C83-A487-4064-8F26-158C9D1EF266}" srcOrd="0" destOrd="0" presId="urn:microsoft.com/office/officeart/2005/8/layout/radial3"/>
    <dgm:cxn modelId="{1DFB7872-3B54-489D-ADB4-9AC0C9A4D575}" srcId="{2D28F76D-7327-4B05-A555-97A96384F96B}" destId="{F990B5F4-17D1-4D64-950E-B166CA31246C}" srcOrd="0" destOrd="0" parTransId="{4AA7AECB-5287-4D57-A4F6-115220EBF84A}" sibTransId="{1AD5B3CC-FD8E-41F2-ABF3-C742EA6BE314}"/>
    <dgm:cxn modelId="{D42C6856-C8DB-44C7-9CF0-4F074D654DF6}" type="presOf" srcId="{5AD3B10F-F170-4A24-B24F-820F17E2C725}" destId="{31A55D36-52FE-487B-A5D7-30A457E253C5}" srcOrd="0" destOrd="0" presId="urn:microsoft.com/office/officeart/2005/8/layout/radial3"/>
    <dgm:cxn modelId="{E4742259-A703-40CA-84D9-BA10F4EAE90C}" srcId="{2D28F76D-7327-4B05-A555-97A96384F96B}" destId="{5BE12217-6D6D-43A5-99BF-3450C224B614}" srcOrd="1" destOrd="0" parTransId="{A304D545-ABEA-466A-B0AD-D7BCF81BF48B}" sibTransId="{FE7CE7F7-C161-4883-9C3F-8231EEEDCDCB}"/>
    <dgm:cxn modelId="{C758D97D-ED4E-4BB5-8618-B5DF0567A7E6}" srcId="{4381316C-4A3C-448B-BD27-846BB8DDC605}" destId="{2D28F76D-7327-4B05-A555-97A96384F96B}" srcOrd="0" destOrd="0" parTransId="{2FF1AEA0-162B-4D9B-8974-C9F53FBBDB47}" sibTransId="{90811A25-38CA-4B26-9674-1A9D4DC4E01E}"/>
    <dgm:cxn modelId="{2B5F4289-35F4-48F3-8D48-E864A233ACF1}" srcId="{2D28F76D-7327-4B05-A555-97A96384F96B}" destId="{176BD98A-D900-4B12-AD67-65867EEF4360}" srcOrd="3" destOrd="0" parTransId="{4C653634-68CC-4088-A212-A17AE3BF4B07}" sibTransId="{F019A53D-C9D9-4D0A-87D6-4BB5BA6CB3D5}"/>
    <dgm:cxn modelId="{D6F30798-348E-4A86-BE9E-5816E8865829}" type="presOf" srcId="{2D28F76D-7327-4B05-A555-97A96384F96B}" destId="{89CF229C-38EF-4493-A552-7A764335BDAD}" srcOrd="0" destOrd="0" presId="urn:microsoft.com/office/officeart/2005/8/layout/radial3"/>
    <dgm:cxn modelId="{1CCED99B-3D3A-4365-B28B-DCE15907969C}" srcId="{2D28F76D-7327-4B05-A555-97A96384F96B}" destId="{FFD63BD0-9A2E-4830-977B-88670C65EEDA}" srcOrd="2" destOrd="0" parTransId="{C27212F0-83B4-46DA-9F71-B85842A96B22}" sibTransId="{B8A2E236-6FC0-45DB-BFBA-BF31D2D54551}"/>
    <dgm:cxn modelId="{0F8735B3-8AEB-41B3-9A78-6791EA8B12F5}" srcId="{2D28F76D-7327-4B05-A555-97A96384F96B}" destId="{30286DA5-A37B-4A11-B11D-CE469418D9E8}" srcOrd="6" destOrd="0" parTransId="{06963187-6391-4129-BFDF-1B972244BEC7}" sibTransId="{98F15A6C-7C24-4A3D-8737-C1A9FDC1F3A3}"/>
    <dgm:cxn modelId="{CC4247C1-57D3-4299-8FD4-840BB3FBB11D}" srcId="{2D28F76D-7327-4B05-A555-97A96384F96B}" destId="{345CA9EA-0AB9-4F50-8035-30A2A1A121B7}" srcOrd="4" destOrd="0" parTransId="{C4D589CB-1178-42E2-B299-693B6B495D11}" sibTransId="{493203BE-35FB-4E41-8A21-2225B8AB678C}"/>
    <dgm:cxn modelId="{66C736C6-008B-4B3A-A9D2-6CC9086B3393}" type="presOf" srcId="{84F66DED-DAFF-4654-B11C-2486F930196F}" destId="{4A8C3A1F-9A57-4EB5-8195-FA9A377657C1}" srcOrd="0" destOrd="0" presId="urn:microsoft.com/office/officeart/2005/8/layout/radial3"/>
    <dgm:cxn modelId="{AD97A1D9-5DA8-453C-AC66-02C86A89BBC7}" type="presOf" srcId="{30286DA5-A37B-4A11-B11D-CE469418D9E8}" destId="{11A4DF22-1287-41B8-BCDF-3B28F4BF1024}" srcOrd="0" destOrd="0" presId="urn:microsoft.com/office/officeart/2005/8/layout/radial3"/>
    <dgm:cxn modelId="{87EA5CFD-75F7-4903-AA8F-0DFBE28A7DE2}" type="presOf" srcId="{4381316C-4A3C-448B-BD27-846BB8DDC605}" destId="{407D2ACA-362A-493F-81AE-62A7464B4CEB}" srcOrd="0" destOrd="0" presId="urn:microsoft.com/office/officeart/2005/8/layout/radial3"/>
    <dgm:cxn modelId="{2D8147FD-DB7B-424A-84E4-6926BE2E1031}" type="presOf" srcId="{176BD98A-D900-4B12-AD67-65867EEF4360}" destId="{4C55149D-99D8-4BB8-8B45-5F7D999A1CDC}" srcOrd="0" destOrd="0" presId="urn:microsoft.com/office/officeart/2005/8/layout/radial3"/>
    <dgm:cxn modelId="{DC3DE03D-273C-4E58-8A0D-B5E67B423541}" type="presParOf" srcId="{407D2ACA-362A-493F-81AE-62A7464B4CEB}" destId="{46A0EDCF-6790-4DD0-8C18-D01BB6F613DA}" srcOrd="0" destOrd="0" presId="urn:microsoft.com/office/officeart/2005/8/layout/radial3"/>
    <dgm:cxn modelId="{C7D3252F-A718-42E2-9409-D18572499A9B}" type="presParOf" srcId="{46A0EDCF-6790-4DD0-8C18-D01BB6F613DA}" destId="{89CF229C-38EF-4493-A552-7A764335BDAD}" srcOrd="0" destOrd="0" presId="urn:microsoft.com/office/officeart/2005/8/layout/radial3"/>
    <dgm:cxn modelId="{9BE50354-B141-47EA-A891-2B84256D408B}" type="presParOf" srcId="{46A0EDCF-6790-4DD0-8C18-D01BB6F613DA}" destId="{A7BC6C83-A487-4064-8F26-158C9D1EF266}" srcOrd="1" destOrd="0" presId="urn:microsoft.com/office/officeart/2005/8/layout/radial3"/>
    <dgm:cxn modelId="{EC437EB8-EE32-4B5C-9DD1-52985D6FDC53}" type="presParOf" srcId="{46A0EDCF-6790-4DD0-8C18-D01BB6F613DA}" destId="{BC0BA740-4C87-4DD1-814B-FBBB6661935D}" srcOrd="2" destOrd="0" presId="urn:microsoft.com/office/officeart/2005/8/layout/radial3"/>
    <dgm:cxn modelId="{99C7BD0C-D085-4E5E-80AA-6D833A6A8E95}" type="presParOf" srcId="{46A0EDCF-6790-4DD0-8C18-D01BB6F613DA}" destId="{5062AA1C-5F23-4C1C-8FE5-19D8B0C6237F}" srcOrd="3" destOrd="0" presId="urn:microsoft.com/office/officeart/2005/8/layout/radial3"/>
    <dgm:cxn modelId="{1874CF82-E4C8-45B1-8C68-BF4E9941C9EA}" type="presParOf" srcId="{46A0EDCF-6790-4DD0-8C18-D01BB6F613DA}" destId="{4C55149D-99D8-4BB8-8B45-5F7D999A1CDC}" srcOrd="4" destOrd="0" presId="urn:microsoft.com/office/officeart/2005/8/layout/radial3"/>
    <dgm:cxn modelId="{FA9F8C91-FD4C-4901-AD0D-F9668D1BBA6B}" type="presParOf" srcId="{46A0EDCF-6790-4DD0-8C18-D01BB6F613DA}" destId="{C16685E6-0CA7-47F2-A798-ED8738D667ED}" srcOrd="5" destOrd="0" presId="urn:microsoft.com/office/officeart/2005/8/layout/radial3"/>
    <dgm:cxn modelId="{0C278985-D618-43A6-9346-5B640889F04D}" type="presParOf" srcId="{46A0EDCF-6790-4DD0-8C18-D01BB6F613DA}" destId="{31A55D36-52FE-487B-A5D7-30A457E253C5}" srcOrd="6" destOrd="0" presId="urn:microsoft.com/office/officeart/2005/8/layout/radial3"/>
    <dgm:cxn modelId="{751A8B31-9F2C-4D4F-BFCF-17D92C96E7C8}" type="presParOf" srcId="{46A0EDCF-6790-4DD0-8C18-D01BB6F613DA}" destId="{11A4DF22-1287-41B8-BCDF-3B28F4BF1024}" srcOrd="7" destOrd="0" presId="urn:microsoft.com/office/officeart/2005/8/layout/radial3"/>
    <dgm:cxn modelId="{E8974233-E7A5-4D82-BA83-3C67B362851A}" type="presParOf" srcId="{46A0EDCF-6790-4DD0-8C18-D01BB6F613DA}" destId="{4A8C3A1F-9A57-4EB5-8195-FA9A377657C1}" srcOrd="8" destOrd="0" presId="urn:microsoft.com/office/officeart/2005/8/layout/radial3"/>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B58D980-80C5-4AEC-BC74-990012F78925}">
      <dsp:nvSpPr>
        <dsp:cNvPr id="0" name=""/>
        <dsp:cNvSpPr/>
      </dsp:nvSpPr>
      <dsp:spPr>
        <a:xfrm>
          <a:off x="-5763495" y="-877761"/>
          <a:ext cx="6827395" cy="6827395"/>
        </a:xfrm>
        <a:prstGeom prst="blockArc">
          <a:avLst>
            <a:gd name="adj1" fmla="val 18900000"/>
            <a:gd name="adj2" fmla="val 2700000"/>
            <a:gd name="adj3" fmla="val 316"/>
          </a:avLst>
        </a:prstGeom>
        <a:noFill/>
        <a:ln w="15875"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F71A1F1E-58F1-4BC1-854C-FBB44F2DCE2E}">
      <dsp:nvSpPr>
        <dsp:cNvPr id="0" name=""/>
        <dsp:cNvSpPr/>
      </dsp:nvSpPr>
      <dsp:spPr>
        <a:xfrm>
          <a:off x="703075" y="316890"/>
          <a:ext cx="9391216" cy="634186"/>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03386" tIns="48260" rIns="48260" bIns="48260" numCol="1" spcCol="1270" anchor="ctr" anchorCtr="0">
          <a:noAutofit/>
        </a:bodyPr>
        <a:lstStyle/>
        <a:p>
          <a:pPr marL="0" lvl="0" indent="0" algn="l" defTabSz="844550">
            <a:lnSpc>
              <a:spcPct val="90000"/>
            </a:lnSpc>
            <a:spcBef>
              <a:spcPct val="0"/>
            </a:spcBef>
            <a:spcAft>
              <a:spcPct val="35000"/>
            </a:spcAft>
            <a:buNone/>
          </a:pPr>
          <a:r>
            <a:rPr lang="en-GB" sz="1900" kern="1200" dirty="0">
              <a:solidFill>
                <a:schemeClr val="tx1"/>
              </a:solidFill>
            </a:rPr>
            <a:t>Boots- overview. </a:t>
          </a:r>
        </a:p>
      </dsp:txBody>
      <dsp:txXfrm>
        <a:off x="703075" y="316890"/>
        <a:ext cx="9391216" cy="634186"/>
      </dsp:txXfrm>
    </dsp:sp>
    <dsp:sp modelId="{F462BCCA-FAD1-4722-BB01-2A1844466B52}">
      <dsp:nvSpPr>
        <dsp:cNvPr id="0" name=""/>
        <dsp:cNvSpPr/>
      </dsp:nvSpPr>
      <dsp:spPr>
        <a:xfrm>
          <a:off x="52433" y="237617"/>
          <a:ext cx="792733" cy="792733"/>
        </a:xfrm>
        <a:prstGeom prst="ellipse">
          <a:avLst/>
        </a:prstGeom>
        <a:solidFill>
          <a:schemeClr val="l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2F4C977-ADD5-4872-A23E-6694CB997C11}">
      <dsp:nvSpPr>
        <dsp:cNvPr id="0" name=""/>
        <dsp:cNvSpPr/>
      </dsp:nvSpPr>
      <dsp:spPr>
        <a:xfrm>
          <a:off x="1003216" y="2173225"/>
          <a:ext cx="9445327" cy="634186"/>
        </a:xfrm>
        <a:prstGeom prst="rect">
          <a:avLst/>
        </a:prstGeom>
        <a:solidFill>
          <a:srgbClr val="FFFF00"/>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03386" tIns="48260" rIns="48260" bIns="48260" numCol="1" spcCol="1270" anchor="ctr" anchorCtr="0">
          <a:noAutofit/>
        </a:bodyPr>
        <a:lstStyle/>
        <a:p>
          <a:pPr marL="0" lvl="0" indent="0" algn="l" defTabSz="844550">
            <a:lnSpc>
              <a:spcPct val="90000"/>
            </a:lnSpc>
            <a:spcBef>
              <a:spcPct val="0"/>
            </a:spcBef>
            <a:spcAft>
              <a:spcPct val="35000"/>
            </a:spcAft>
            <a:buNone/>
          </a:pPr>
          <a:r>
            <a:rPr lang="en-GB" sz="1900" b="0" i="0" kern="1200" dirty="0">
              <a:solidFill>
                <a:schemeClr val="tx1"/>
              </a:solidFill>
            </a:rPr>
            <a:t>The channels of communication.</a:t>
          </a:r>
          <a:endParaRPr lang="en-US" sz="1900" kern="1200" dirty="0">
            <a:solidFill>
              <a:schemeClr val="tx1"/>
            </a:solidFill>
          </a:endParaRPr>
        </a:p>
      </dsp:txBody>
      <dsp:txXfrm>
        <a:off x="1003216" y="2173225"/>
        <a:ext cx="9445327" cy="634186"/>
      </dsp:txXfrm>
    </dsp:sp>
    <dsp:sp modelId="{F6CDCB27-2B9B-48DF-800A-B6A2A367FE00}">
      <dsp:nvSpPr>
        <dsp:cNvPr id="0" name=""/>
        <dsp:cNvSpPr/>
      </dsp:nvSpPr>
      <dsp:spPr>
        <a:xfrm>
          <a:off x="633980" y="2164448"/>
          <a:ext cx="792733" cy="792733"/>
        </a:xfrm>
        <a:prstGeom prst="ellipse">
          <a:avLst/>
        </a:prstGeom>
        <a:solidFill>
          <a:schemeClr val="l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D33429D9-0B31-44C9-8139-C0059D14C48D}">
      <dsp:nvSpPr>
        <dsp:cNvPr id="0" name=""/>
        <dsp:cNvSpPr/>
      </dsp:nvSpPr>
      <dsp:spPr>
        <a:xfrm>
          <a:off x="1027207" y="3157629"/>
          <a:ext cx="9421336" cy="634186"/>
        </a:xfrm>
        <a:prstGeom prst="rect">
          <a:avLst/>
        </a:prstGeom>
        <a:solidFill>
          <a:srgbClr val="FFC000"/>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03386" tIns="48260" rIns="48260" bIns="48260" numCol="1" spcCol="1270" anchor="ctr" anchorCtr="0">
          <a:noAutofit/>
        </a:bodyPr>
        <a:lstStyle/>
        <a:p>
          <a:pPr marL="0" lvl="0" indent="0" algn="l" defTabSz="844550">
            <a:lnSpc>
              <a:spcPct val="90000"/>
            </a:lnSpc>
            <a:spcBef>
              <a:spcPct val="0"/>
            </a:spcBef>
            <a:spcAft>
              <a:spcPct val="35000"/>
            </a:spcAft>
            <a:buNone/>
          </a:pPr>
          <a:r>
            <a:rPr lang="en-GB" sz="1900" kern="1200" dirty="0">
              <a:solidFill>
                <a:schemeClr val="tx1"/>
              </a:solidFill>
            </a:rPr>
            <a:t>Barriers in the communication process.</a:t>
          </a:r>
          <a:endParaRPr lang="en-US" sz="1900" kern="1200" dirty="0">
            <a:solidFill>
              <a:schemeClr val="tx1"/>
            </a:solidFill>
          </a:endParaRPr>
        </a:p>
      </dsp:txBody>
      <dsp:txXfrm>
        <a:off x="1027207" y="3157629"/>
        <a:ext cx="9421336" cy="634186"/>
      </dsp:txXfrm>
    </dsp:sp>
    <dsp:sp modelId="{0163BF63-68C3-4797-BFAD-CD736F368FC8}">
      <dsp:nvSpPr>
        <dsp:cNvPr id="0" name=""/>
        <dsp:cNvSpPr/>
      </dsp:nvSpPr>
      <dsp:spPr>
        <a:xfrm>
          <a:off x="646349" y="2139569"/>
          <a:ext cx="792733" cy="792733"/>
        </a:xfrm>
        <a:prstGeom prst="ellipse">
          <a:avLst/>
        </a:prstGeom>
        <a:solidFill>
          <a:schemeClr val="l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8849756E-45EB-4DDD-A66F-303345DE3F08}">
      <dsp:nvSpPr>
        <dsp:cNvPr id="0" name=""/>
        <dsp:cNvSpPr/>
      </dsp:nvSpPr>
      <dsp:spPr>
        <a:xfrm>
          <a:off x="585640" y="4020573"/>
          <a:ext cx="9468090" cy="634186"/>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03386" tIns="48260" rIns="48260" bIns="48260" numCol="1" spcCol="1270" anchor="ctr" anchorCtr="0">
          <a:noAutofit/>
        </a:bodyPr>
        <a:lstStyle/>
        <a:p>
          <a:pPr marL="0" lvl="0" indent="0" algn="l" defTabSz="844550">
            <a:lnSpc>
              <a:spcPct val="90000"/>
            </a:lnSpc>
            <a:spcBef>
              <a:spcPct val="0"/>
            </a:spcBef>
            <a:spcAft>
              <a:spcPct val="35000"/>
            </a:spcAft>
            <a:buNone/>
          </a:pPr>
          <a:r>
            <a:rPr lang="en-GB" sz="1900" b="0" i="0" kern="1200" dirty="0">
              <a:solidFill>
                <a:schemeClr val="tx1"/>
              </a:solidFill>
            </a:rPr>
            <a:t>The impact of effective communication on the organisation’s business process.</a:t>
          </a:r>
          <a:endParaRPr lang="en-US" sz="1900" kern="1200" dirty="0">
            <a:solidFill>
              <a:schemeClr val="tx1"/>
            </a:solidFill>
          </a:endParaRPr>
        </a:p>
      </dsp:txBody>
      <dsp:txXfrm>
        <a:off x="585640" y="4020573"/>
        <a:ext cx="9468090" cy="634186"/>
      </dsp:txXfrm>
    </dsp:sp>
    <dsp:sp modelId="{F6F36EAC-90F0-4230-AC1F-FEA1BD3A7FE3}">
      <dsp:nvSpPr>
        <dsp:cNvPr id="0" name=""/>
        <dsp:cNvSpPr/>
      </dsp:nvSpPr>
      <dsp:spPr>
        <a:xfrm>
          <a:off x="506873" y="3090545"/>
          <a:ext cx="792733" cy="792733"/>
        </a:xfrm>
        <a:prstGeom prst="ellipse">
          <a:avLst/>
        </a:prstGeom>
        <a:solidFill>
          <a:schemeClr val="l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8CBE3DD2-DEB5-4F26-AE24-DA6C745F01A3}">
      <dsp:nvSpPr>
        <dsp:cNvPr id="0" name=""/>
        <dsp:cNvSpPr/>
      </dsp:nvSpPr>
      <dsp:spPr>
        <a:xfrm>
          <a:off x="841908" y="1365499"/>
          <a:ext cx="9606635" cy="560836"/>
        </a:xfrm>
        <a:prstGeom prst="rect">
          <a:avLst/>
        </a:prstGeom>
        <a:solidFill>
          <a:schemeClr val="accent3">
            <a:lumMod val="60000"/>
            <a:lumOff val="4000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03386" tIns="48260" rIns="48260" bIns="48260" numCol="1" spcCol="1270" anchor="ctr" anchorCtr="0">
          <a:noAutofit/>
        </a:bodyPr>
        <a:lstStyle/>
        <a:p>
          <a:pPr marL="0" lvl="0" indent="0" algn="l" defTabSz="844550">
            <a:lnSpc>
              <a:spcPct val="90000"/>
            </a:lnSpc>
            <a:spcBef>
              <a:spcPct val="0"/>
            </a:spcBef>
            <a:spcAft>
              <a:spcPct val="35000"/>
            </a:spcAft>
            <a:buNone/>
          </a:pPr>
          <a:r>
            <a:rPr lang="en-GB" sz="1900" kern="1200" dirty="0">
              <a:solidFill>
                <a:schemeClr val="tx1"/>
              </a:solidFill>
            </a:rPr>
            <a:t>Communication. Mo</a:t>
          </a:r>
          <a:r>
            <a:rPr lang="en-GB" sz="1900" b="0" i="0" kern="1200" dirty="0">
              <a:solidFill>
                <a:schemeClr val="tx1"/>
              </a:solidFill>
            </a:rPr>
            <a:t>dels of communication.</a:t>
          </a:r>
          <a:endParaRPr lang="en-US" sz="1900" kern="1200" dirty="0">
            <a:solidFill>
              <a:schemeClr val="tx1"/>
            </a:solidFill>
          </a:endParaRPr>
        </a:p>
      </dsp:txBody>
      <dsp:txXfrm>
        <a:off x="841908" y="1365499"/>
        <a:ext cx="9606635" cy="560836"/>
      </dsp:txXfrm>
    </dsp:sp>
    <dsp:sp modelId="{8832A40E-FDAA-4DD8-9359-E3002CE759EF}">
      <dsp:nvSpPr>
        <dsp:cNvPr id="0" name=""/>
        <dsp:cNvSpPr/>
      </dsp:nvSpPr>
      <dsp:spPr>
        <a:xfrm>
          <a:off x="345039" y="1273937"/>
          <a:ext cx="792733" cy="792733"/>
        </a:xfrm>
        <a:prstGeom prst="ellipse">
          <a:avLst/>
        </a:prstGeom>
        <a:solidFill>
          <a:schemeClr val="l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6C42D5C-F057-4E35-8A27-59471C075864}">
      <dsp:nvSpPr>
        <dsp:cNvPr id="0" name=""/>
        <dsp:cNvSpPr/>
      </dsp:nvSpPr>
      <dsp:spPr>
        <a:xfrm>
          <a:off x="0" y="682585"/>
          <a:ext cx="2488556" cy="1493133"/>
        </a:xfrm>
        <a:prstGeom prst="rect">
          <a:avLst/>
        </a:prstGeom>
        <a:solidFill>
          <a:srgbClr val="002060"/>
        </a:solidFill>
        <a:ln w="15875" cap="rnd" cmpd="sng" algn="ctr">
          <a:solidFill>
            <a:prstClr val="white">
              <a:hueOff val="0"/>
              <a:satOff val="0"/>
              <a:lumOff val="0"/>
              <a:alphaOff val="0"/>
            </a:prst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i="0" kern="1200" dirty="0"/>
            <a:t>Boots is the UK’s leading pharmacy-led health and beauty retailer </a:t>
          </a:r>
          <a:r>
            <a:rPr lang="en-GB" sz="1400" b="1" kern="1200" dirty="0"/>
            <a:t>incorporated</a:t>
          </a:r>
          <a:r>
            <a:rPr lang="en-GB" sz="1400" b="1" i="0" kern="1200" dirty="0"/>
            <a:t> </a:t>
          </a:r>
          <a:r>
            <a:rPr lang="en-US" sz="1400" b="1" i="0" kern="1200" dirty="0"/>
            <a:t>1849, </a:t>
          </a:r>
          <a:r>
            <a:rPr lang="en-US" sz="1400" b="1" i="0" kern="1200" dirty="0">
              <a:hlinkClick xmlns:r="http://schemas.openxmlformats.org/officeDocument/2006/relationships" r:id="rId1"/>
            </a:rPr>
            <a:t>Nottingham</a:t>
          </a:r>
          <a:r>
            <a:rPr lang="en-US" sz="1400" b="1" i="0" kern="1200" dirty="0"/>
            <a:t>, </a:t>
          </a:r>
          <a:r>
            <a:rPr lang="en-US" sz="1400" b="1" i="0" u="sng" kern="1200" dirty="0">
              <a:hlinkClick xmlns:r="http://schemas.openxmlformats.org/officeDocument/2006/relationships" r:id="rId2"/>
            </a:rPr>
            <a:t>John Boot</a:t>
          </a:r>
          <a:r>
            <a:rPr lang="en-GB" sz="1400" b="1" i="0" kern="1200" dirty="0"/>
            <a:t>.</a:t>
          </a:r>
          <a:endParaRPr lang="en-GB" sz="1400" b="1" kern="1200" dirty="0"/>
        </a:p>
      </dsp:txBody>
      <dsp:txXfrm>
        <a:off x="0" y="682585"/>
        <a:ext cx="2488556" cy="1493133"/>
      </dsp:txXfrm>
    </dsp:sp>
    <dsp:sp modelId="{280F00E1-F954-4345-938D-08A25B05E176}">
      <dsp:nvSpPr>
        <dsp:cNvPr id="0" name=""/>
        <dsp:cNvSpPr/>
      </dsp:nvSpPr>
      <dsp:spPr>
        <a:xfrm>
          <a:off x="2737412" y="682585"/>
          <a:ext cx="2488556" cy="1493133"/>
        </a:xfrm>
        <a:prstGeom prst="rect">
          <a:avLst/>
        </a:prstGeom>
        <a:solidFill>
          <a:schemeClr val="tx2"/>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a:t>O</a:t>
          </a:r>
          <a:r>
            <a:rPr lang="en-GB" sz="1400" b="1" i="0" kern="1200"/>
            <a:t>ver 2,300* stores ranging from local community pharmacies </a:t>
          </a:r>
          <a:endParaRPr lang="en-GB" sz="1400" b="1" kern="1200"/>
        </a:p>
      </dsp:txBody>
      <dsp:txXfrm>
        <a:off x="2737412" y="682585"/>
        <a:ext cx="2488556" cy="1493133"/>
      </dsp:txXfrm>
    </dsp:sp>
    <dsp:sp modelId="{BD64F0B1-006E-43D5-85D0-E48B1BC4F56B}">
      <dsp:nvSpPr>
        <dsp:cNvPr id="0" name=""/>
        <dsp:cNvSpPr/>
      </dsp:nvSpPr>
      <dsp:spPr>
        <a:xfrm>
          <a:off x="5474824" y="682585"/>
          <a:ext cx="2488556" cy="1493133"/>
        </a:xfrm>
        <a:prstGeom prst="rect">
          <a:avLst/>
        </a:prstGeom>
        <a:solidFill>
          <a:srgbClr val="002060"/>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i="0" kern="1200" dirty="0"/>
            <a:t>Boots UK is part of the Retail Pharmacy International Division of Walgreens Boots Alliance, which is a global leader in pharmacy-led, health and wellbeing retail.</a:t>
          </a:r>
          <a:endParaRPr lang="en-GB" sz="1400" b="1" kern="1200" dirty="0"/>
        </a:p>
      </dsp:txBody>
      <dsp:txXfrm>
        <a:off x="5474824" y="682585"/>
        <a:ext cx="2488556" cy="1493133"/>
      </dsp:txXfrm>
    </dsp:sp>
    <dsp:sp modelId="{262488AE-4511-4AB6-9A31-2CBEE71761A8}">
      <dsp:nvSpPr>
        <dsp:cNvPr id="0" name=""/>
        <dsp:cNvSpPr/>
      </dsp:nvSpPr>
      <dsp:spPr>
        <a:xfrm>
          <a:off x="0" y="2424574"/>
          <a:ext cx="2488556" cy="1493133"/>
        </a:xfrm>
        <a:prstGeom prst="rect">
          <a:avLst/>
        </a:prstGeom>
        <a:solidFill>
          <a:srgbClr val="002060"/>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i="0" kern="1200" dirty="0"/>
            <a:t>Brands: No7, Boots Brand Healthcare, Boots </a:t>
          </a:r>
          <a:r>
            <a:rPr lang="en-GB" sz="1400" b="1" i="0" kern="1200" dirty="0" err="1"/>
            <a:t>Soltan</a:t>
          </a:r>
          <a:r>
            <a:rPr lang="en-GB" sz="1400" b="1" i="0" kern="1200" dirty="0"/>
            <a:t>, </a:t>
          </a:r>
          <a:r>
            <a:rPr lang="en-GB" sz="1400" b="1" i="0" kern="1200" dirty="0" err="1"/>
            <a:t>Botanics</a:t>
          </a:r>
          <a:r>
            <a:rPr lang="en-GB" sz="1400" b="1" i="0" kern="1200" dirty="0"/>
            <a:t>, </a:t>
          </a:r>
          <a:r>
            <a:rPr lang="en-GB" sz="1400" b="1" i="0" kern="1200" dirty="0" err="1"/>
            <a:t>YourGoodSkin</a:t>
          </a:r>
          <a:r>
            <a:rPr lang="en-GB" sz="1400" b="1" i="0" kern="1200" dirty="0"/>
            <a:t>, Sleek </a:t>
          </a:r>
          <a:r>
            <a:rPr lang="en-GB" sz="1400" b="1" i="0" kern="1200" dirty="0" err="1"/>
            <a:t>MakeUP</a:t>
          </a:r>
          <a:r>
            <a:rPr lang="en-GB" sz="1400" b="1" i="0" kern="1200" dirty="0"/>
            <a:t> and Soap &amp; Glory</a:t>
          </a:r>
          <a:endParaRPr lang="en-GB" sz="1400" b="1" kern="1200" dirty="0"/>
        </a:p>
      </dsp:txBody>
      <dsp:txXfrm>
        <a:off x="0" y="2424574"/>
        <a:ext cx="2488556" cy="1493133"/>
      </dsp:txXfrm>
    </dsp:sp>
    <dsp:sp modelId="{B2F2B521-3B72-417D-A663-0996611AD20B}">
      <dsp:nvSpPr>
        <dsp:cNvPr id="0" name=""/>
        <dsp:cNvSpPr/>
      </dsp:nvSpPr>
      <dsp:spPr>
        <a:xfrm>
          <a:off x="2737412" y="2424574"/>
          <a:ext cx="2488556" cy="1493133"/>
        </a:xfrm>
        <a:prstGeom prst="rect">
          <a:avLst/>
        </a:prstGeom>
        <a:solidFill>
          <a:srgbClr val="002060"/>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i="0" kern="1200" dirty="0"/>
            <a:t>Around 52,000 employees</a:t>
          </a:r>
          <a:endParaRPr lang="en-GB" sz="1400" b="1" kern="1200" dirty="0"/>
        </a:p>
      </dsp:txBody>
      <dsp:txXfrm>
        <a:off x="2737412" y="2424574"/>
        <a:ext cx="2488556" cy="1493133"/>
      </dsp:txXfrm>
    </dsp:sp>
    <dsp:sp modelId="{659A0EF6-2849-4418-94B4-71CADD449B50}">
      <dsp:nvSpPr>
        <dsp:cNvPr id="0" name=""/>
        <dsp:cNvSpPr/>
      </dsp:nvSpPr>
      <dsp:spPr>
        <a:xfrm>
          <a:off x="5474824" y="2424574"/>
          <a:ext cx="2488556" cy="1493133"/>
        </a:xfrm>
        <a:prstGeom prst="rect">
          <a:avLst/>
        </a:prstGeom>
        <a:solidFill>
          <a:srgbClr val="002060"/>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i="0" kern="1200"/>
            <a:t>International stores: Italy, Thailand, Norway, Netherlands, Ireland…etc</a:t>
          </a:r>
          <a:endParaRPr lang="en-GB" sz="1400" b="1" kern="1200"/>
        </a:p>
      </dsp:txBody>
      <dsp:txXfrm>
        <a:off x="5474824" y="2424574"/>
        <a:ext cx="2488556" cy="149313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4225376-02AB-453E-B116-0E28663C7162}">
      <dsp:nvSpPr>
        <dsp:cNvPr id="0" name=""/>
        <dsp:cNvSpPr/>
      </dsp:nvSpPr>
      <dsp:spPr>
        <a:xfrm>
          <a:off x="0" y="0"/>
          <a:ext cx="5122652" cy="0"/>
        </a:xfrm>
        <a:prstGeom prst="line">
          <a:avLst/>
        </a:prstGeom>
        <a:solidFill>
          <a:schemeClr val="accent5">
            <a:hueOff val="0"/>
            <a:satOff val="0"/>
            <a:lumOff val="0"/>
            <a:alphaOff val="0"/>
          </a:schemeClr>
        </a:solidFill>
        <a:ln w="15875" cap="rnd" cmpd="sng" algn="ctr">
          <a:solidFill>
            <a:schemeClr val="accent5">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2210D2E5-7C40-464D-B8D9-8AA1DD73C474}">
      <dsp:nvSpPr>
        <dsp:cNvPr id="0" name=""/>
        <dsp:cNvSpPr/>
      </dsp:nvSpPr>
      <dsp:spPr>
        <a:xfrm>
          <a:off x="0" y="0"/>
          <a:ext cx="5122652" cy="37592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endParaRPr lang="en-GB" sz="2200" b="1" kern="1200" dirty="0"/>
        </a:p>
        <a:p>
          <a:pPr marL="0" lvl="0" indent="0" algn="l" defTabSz="977900">
            <a:lnSpc>
              <a:spcPct val="90000"/>
            </a:lnSpc>
            <a:spcBef>
              <a:spcPct val="0"/>
            </a:spcBef>
            <a:spcAft>
              <a:spcPct val="35000"/>
            </a:spcAft>
            <a:buNone/>
          </a:pPr>
          <a:r>
            <a:rPr lang="en-GB" sz="2200" b="1" kern="1200" dirty="0"/>
            <a:t>Communication is the transfer and understanding of meaning. Interpersonal communication is communication between two or more people. Organizational communication includes all the patterns, networks, and systems of communication within an organization.</a:t>
          </a:r>
        </a:p>
        <a:p>
          <a:pPr marL="0" lvl="0" indent="0" algn="l" defTabSz="977900">
            <a:lnSpc>
              <a:spcPct val="90000"/>
            </a:lnSpc>
            <a:spcBef>
              <a:spcPct val="0"/>
            </a:spcBef>
            <a:spcAft>
              <a:spcPct val="35000"/>
            </a:spcAft>
            <a:buNone/>
          </a:pPr>
          <a:r>
            <a:rPr lang="en-GB" sz="2200" b="1" kern="1200" dirty="0"/>
            <a:t>(Robbins and Coulter, 2012)</a:t>
          </a:r>
          <a:endParaRPr lang="en-GB" sz="2200" kern="1200" dirty="0"/>
        </a:p>
      </dsp:txBody>
      <dsp:txXfrm>
        <a:off x="0" y="0"/>
        <a:ext cx="5122652" cy="375925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9C69415-E8C7-45AD-9355-4F086F233078}">
      <dsp:nvSpPr>
        <dsp:cNvPr id="0" name=""/>
        <dsp:cNvSpPr/>
      </dsp:nvSpPr>
      <dsp:spPr>
        <a:xfrm>
          <a:off x="175303" y="2746072"/>
          <a:ext cx="2662121" cy="1742454"/>
        </a:xfrm>
        <a:prstGeom prst="ellipse">
          <a:avLst/>
        </a:prstGeom>
        <a:solidFill>
          <a:srgbClr val="FFC000"/>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b="1" kern="1200" dirty="0">
              <a:solidFill>
                <a:schemeClr val="tx1"/>
              </a:solidFill>
            </a:rPr>
            <a:t>Communication</a:t>
          </a:r>
          <a:endParaRPr lang="en-US" sz="1800" b="1" kern="1200" dirty="0">
            <a:solidFill>
              <a:schemeClr val="tx1"/>
            </a:solidFill>
          </a:endParaRPr>
        </a:p>
      </dsp:txBody>
      <dsp:txXfrm>
        <a:off x="565162" y="3001248"/>
        <a:ext cx="1882403" cy="1232102"/>
      </dsp:txXfrm>
    </dsp:sp>
    <dsp:sp modelId="{CA1742E6-DFB9-494E-8924-B7825D033C8A}">
      <dsp:nvSpPr>
        <dsp:cNvPr id="0" name=""/>
        <dsp:cNvSpPr/>
      </dsp:nvSpPr>
      <dsp:spPr>
        <a:xfrm rot="499495">
          <a:off x="2800559" y="3847437"/>
          <a:ext cx="911096" cy="51799"/>
        </a:xfrm>
        <a:custGeom>
          <a:avLst/>
          <a:gdLst/>
          <a:ahLst/>
          <a:cxnLst/>
          <a:rect l="0" t="0" r="0" b="0"/>
          <a:pathLst>
            <a:path>
              <a:moveTo>
                <a:pt x="0" y="25899"/>
              </a:moveTo>
              <a:lnTo>
                <a:pt x="911096" y="25899"/>
              </a:lnTo>
            </a:path>
          </a:pathLst>
        </a:custGeom>
        <a:noFill/>
        <a:ln w="15875"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solidFill>
              <a:schemeClr val="tx1"/>
            </a:solidFill>
          </a:endParaRPr>
        </a:p>
      </dsp:txBody>
      <dsp:txXfrm>
        <a:off x="3233330" y="3850559"/>
        <a:ext cx="45554" cy="45554"/>
      </dsp:txXfrm>
    </dsp:sp>
    <dsp:sp modelId="{ACF80762-7C81-443F-8E2E-C1A8B29DEEF9}">
      <dsp:nvSpPr>
        <dsp:cNvPr id="0" name=""/>
        <dsp:cNvSpPr/>
      </dsp:nvSpPr>
      <dsp:spPr>
        <a:xfrm>
          <a:off x="3697675" y="3194208"/>
          <a:ext cx="1742454" cy="1742454"/>
        </a:xfrm>
        <a:prstGeom prst="ellipse">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US" sz="1800" b="1" kern="1200" dirty="0">
              <a:solidFill>
                <a:schemeClr val="tx1"/>
              </a:solidFill>
            </a:rPr>
            <a:t>Horizontal</a:t>
          </a:r>
          <a:endParaRPr lang="en-US" sz="1600" b="1" kern="1200" dirty="0">
            <a:solidFill>
              <a:schemeClr val="tx1"/>
            </a:solidFill>
          </a:endParaRPr>
        </a:p>
      </dsp:txBody>
      <dsp:txXfrm>
        <a:off x="3952851" y="3449384"/>
        <a:ext cx="1232102" cy="1232102"/>
      </dsp:txXfrm>
    </dsp:sp>
    <dsp:sp modelId="{B2951036-C102-4830-AFA7-2E92AB69CE0E}">
      <dsp:nvSpPr>
        <dsp:cNvPr id="0" name=""/>
        <dsp:cNvSpPr/>
      </dsp:nvSpPr>
      <dsp:spPr>
        <a:xfrm rot="15826488">
          <a:off x="972355" y="2328472"/>
          <a:ext cx="792498" cy="51799"/>
        </a:xfrm>
        <a:custGeom>
          <a:avLst/>
          <a:gdLst/>
          <a:ahLst/>
          <a:cxnLst/>
          <a:rect l="0" t="0" r="0" b="0"/>
          <a:pathLst>
            <a:path>
              <a:moveTo>
                <a:pt x="0" y="25899"/>
              </a:moveTo>
              <a:lnTo>
                <a:pt x="792498" y="25899"/>
              </a:lnTo>
            </a:path>
          </a:pathLst>
        </a:custGeom>
        <a:noFill/>
        <a:ln w="15875"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solidFill>
              <a:schemeClr val="tx1"/>
            </a:solidFill>
          </a:endParaRPr>
        </a:p>
      </dsp:txBody>
      <dsp:txXfrm rot="10800000">
        <a:off x="1348791" y="2334559"/>
        <a:ext cx="39624" cy="39624"/>
      </dsp:txXfrm>
    </dsp:sp>
    <dsp:sp modelId="{DBC42B01-75F2-4F47-8754-9957C2320449}">
      <dsp:nvSpPr>
        <dsp:cNvPr id="0" name=""/>
        <dsp:cNvSpPr/>
      </dsp:nvSpPr>
      <dsp:spPr>
        <a:xfrm>
          <a:off x="359936" y="223142"/>
          <a:ext cx="1742454" cy="1742454"/>
        </a:xfrm>
        <a:prstGeom prst="ellipse">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 tIns="13335" rIns="13335" bIns="13335" numCol="1" spcCol="1270" anchor="ctr" anchorCtr="0">
          <a:noAutofit/>
        </a:bodyPr>
        <a:lstStyle/>
        <a:p>
          <a:pPr marL="0" lvl="0" indent="0" algn="ctr" defTabSz="933450">
            <a:lnSpc>
              <a:spcPct val="90000"/>
            </a:lnSpc>
            <a:spcBef>
              <a:spcPct val="0"/>
            </a:spcBef>
            <a:spcAft>
              <a:spcPct val="35000"/>
            </a:spcAft>
            <a:buNone/>
          </a:pPr>
          <a:r>
            <a:rPr lang="en-US" sz="2100" b="1" kern="1200" dirty="0">
              <a:solidFill>
                <a:schemeClr val="tx1"/>
              </a:solidFill>
            </a:rPr>
            <a:t>Vertical</a:t>
          </a:r>
        </a:p>
      </dsp:txBody>
      <dsp:txXfrm>
        <a:off x="615112" y="478318"/>
        <a:ext cx="1232102" cy="1232102"/>
      </dsp:txXfrm>
    </dsp:sp>
    <dsp:sp modelId="{BA07741A-8F63-4520-AB0B-1A3DB843D9E6}">
      <dsp:nvSpPr>
        <dsp:cNvPr id="0" name=""/>
        <dsp:cNvSpPr/>
      </dsp:nvSpPr>
      <dsp:spPr>
        <a:xfrm rot="19192229">
          <a:off x="2125734" y="2363993"/>
          <a:ext cx="1673396" cy="51799"/>
        </a:xfrm>
        <a:custGeom>
          <a:avLst/>
          <a:gdLst/>
          <a:ahLst/>
          <a:cxnLst/>
          <a:rect l="0" t="0" r="0" b="0"/>
          <a:pathLst>
            <a:path>
              <a:moveTo>
                <a:pt x="0" y="25899"/>
              </a:moveTo>
              <a:lnTo>
                <a:pt x="1673396" y="25899"/>
              </a:lnTo>
            </a:path>
          </a:pathLst>
        </a:custGeom>
        <a:noFill/>
        <a:ln w="15875"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66700">
            <a:lnSpc>
              <a:spcPct val="90000"/>
            </a:lnSpc>
            <a:spcBef>
              <a:spcPct val="0"/>
            </a:spcBef>
            <a:spcAft>
              <a:spcPct val="35000"/>
            </a:spcAft>
            <a:buNone/>
          </a:pPr>
          <a:endParaRPr lang="en-US" sz="600" kern="1200">
            <a:solidFill>
              <a:schemeClr val="tx1"/>
            </a:solidFill>
          </a:endParaRPr>
        </a:p>
      </dsp:txBody>
      <dsp:txXfrm>
        <a:off x="2920598" y="2348058"/>
        <a:ext cx="83669" cy="83669"/>
      </dsp:txXfrm>
    </dsp:sp>
    <dsp:sp modelId="{74BCF8BE-9CFC-4A7A-AB7C-D660423C27DB}">
      <dsp:nvSpPr>
        <dsp:cNvPr id="0" name=""/>
        <dsp:cNvSpPr/>
      </dsp:nvSpPr>
      <dsp:spPr>
        <a:xfrm>
          <a:off x="3397067" y="417878"/>
          <a:ext cx="1742454" cy="1742454"/>
        </a:xfrm>
        <a:prstGeom prst="ellipse">
          <a:avLst/>
        </a:prstGeom>
        <a:solidFill>
          <a:srgbClr val="92D050"/>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 tIns="13335" rIns="13335" bIns="13335" numCol="1" spcCol="1270" anchor="ctr" anchorCtr="0">
          <a:noAutofit/>
        </a:bodyPr>
        <a:lstStyle/>
        <a:p>
          <a:pPr marL="0" lvl="0" indent="0" algn="ctr" defTabSz="933450">
            <a:lnSpc>
              <a:spcPct val="90000"/>
            </a:lnSpc>
            <a:spcBef>
              <a:spcPct val="0"/>
            </a:spcBef>
            <a:spcAft>
              <a:spcPct val="35000"/>
            </a:spcAft>
            <a:buNone/>
          </a:pPr>
          <a:r>
            <a:rPr lang="en-US" sz="2100" b="1" kern="1200" dirty="0">
              <a:solidFill>
                <a:schemeClr val="tx1"/>
              </a:solidFill>
            </a:rPr>
            <a:t>Diagonal</a:t>
          </a:r>
        </a:p>
      </dsp:txBody>
      <dsp:txXfrm>
        <a:off x="3652243" y="673054"/>
        <a:ext cx="1232102" cy="123210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8E536E-ADAD-4A37-BC5C-A05BCA6F7657}">
      <dsp:nvSpPr>
        <dsp:cNvPr id="0" name=""/>
        <dsp:cNvSpPr/>
      </dsp:nvSpPr>
      <dsp:spPr>
        <a:xfrm>
          <a:off x="24021" y="12034"/>
          <a:ext cx="4813954" cy="4813954"/>
        </a:xfrm>
        <a:prstGeom prst="pie">
          <a:avLst>
            <a:gd name="adj1" fmla="val 5400000"/>
            <a:gd name="adj2" fmla="val 16200000"/>
          </a:avLst>
        </a:prstGeom>
        <a:solidFill>
          <a:srgbClr val="FFFF00"/>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CC22F8E-43AC-46CE-AB03-CA9C868711D6}">
      <dsp:nvSpPr>
        <dsp:cNvPr id="0" name=""/>
        <dsp:cNvSpPr/>
      </dsp:nvSpPr>
      <dsp:spPr>
        <a:xfrm>
          <a:off x="2378725" y="0"/>
          <a:ext cx="6857215" cy="4813954"/>
        </a:xfrm>
        <a:prstGeom prst="rect">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1" kern="1200" dirty="0">
              <a:solidFill>
                <a:srgbClr val="7030A0"/>
              </a:solidFill>
            </a:rPr>
            <a:t>Barriers Involving Words: </a:t>
          </a:r>
          <a:r>
            <a:rPr lang="en-GB" sz="1900" b="1" kern="1200" dirty="0">
              <a:solidFill>
                <a:schemeClr val="tx2">
                  <a:lumMod val="75000"/>
                </a:schemeClr>
              </a:solidFill>
            </a:rPr>
            <a:t>Language, Disorganized Message</a:t>
          </a:r>
        </a:p>
        <a:p>
          <a:pPr marL="0" lvl="0" indent="0" algn="ctr" defTabSz="844550">
            <a:lnSpc>
              <a:spcPct val="90000"/>
            </a:lnSpc>
            <a:spcBef>
              <a:spcPct val="0"/>
            </a:spcBef>
            <a:spcAft>
              <a:spcPct val="35000"/>
            </a:spcAft>
            <a:buNone/>
          </a:pPr>
          <a:r>
            <a:rPr lang="en-GB" sz="1900" b="1" kern="1200" dirty="0">
              <a:solidFill>
                <a:schemeClr val="tx2">
                  <a:lumMod val="75000"/>
                </a:schemeClr>
              </a:solidFill>
            </a:rPr>
            <a:t>Information Overload, Selective perception</a:t>
          </a:r>
        </a:p>
        <a:p>
          <a:pPr marL="0" lvl="0" indent="0" algn="ctr" defTabSz="844550">
            <a:lnSpc>
              <a:spcPct val="90000"/>
            </a:lnSpc>
            <a:spcBef>
              <a:spcPct val="0"/>
            </a:spcBef>
            <a:spcAft>
              <a:spcPct val="35000"/>
            </a:spcAft>
            <a:buNone/>
          </a:pPr>
          <a:endParaRPr lang="en-US" sz="1900" b="1" kern="1200" dirty="0">
            <a:solidFill>
              <a:schemeClr val="tx2">
                <a:lumMod val="75000"/>
              </a:schemeClr>
            </a:solidFill>
          </a:endParaRPr>
        </a:p>
      </dsp:txBody>
      <dsp:txXfrm>
        <a:off x="2378725" y="0"/>
        <a:ext cx="6857215" cy="1444189"/>
      </dsp:txXfrm>
    </dsp:sp>
    <dsp:sp modelId="{F332C2CA-4EDD-4949-AFCA-53230DAE8B48}">
      <dsp:nvSpPr>
        <dsp:cNvPr id="0" name=""/>
        <dsp:cNvSpPr/>
      </dsp:nvSpPr>
      <dsp:spPr>
        <a:xfrm>
          <a:off x="842443" y="1444189"/>
          <a:ext cx="3129066" cy="3129066"/>
        </a:xfrm>
        <a:prstGeom prst="pie">
          <a:avLst>
            <a:gd name="adj1" fmla="val 5400000"/>
            <a:gd name="adj2" fmla="val 1620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325A39F-EF14-444E-9230-EF3C870BD5A0}">
      <dsp:nvSpPr>
        <dsp:cNvPr id="0" name=""/>
        <dsp:cNvSpPr/>
      </dsp:nvSpPr>
      <dsp:spPr>
        <a:xfrm>
          <a:off x="2406977" y="1444189"/>
          <a:ext cx="6857215" cy="3129066"/>
        </a:xfrm>
        <a:prstGeom prst="rect">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1" kern="1200" dirty="0">
              <a:solidFill>
                <a:srgbClr val="C00000"/>
              </a:solidFill>
            </a:rPr>
            <a:t>Barriers Involving People’s Background: </a:t>
          </a:r>
          <a:r>
            <a:rPr lang="en-GB" sz="1900" b="1" kern="1200" dirty="0">
              <a:solidFill>
                <a:schemeClr val="tx2">
                  <a:lumMod val="75000"/>
                </a:schemeClr>
              </a:solidFill>
            </a:rPr>
            <a:t>Attitudinal differences, Lack of Common Experience or Perspective, Jumping to conclusion, Culture</a:t>
          </a:r>
          <a:endParaRPr lang="en-US" sz="1900" b="1" kern="1200" dirty="0">
            <a:solidFill>
              <a:schemeClr val="tx2">
                <a:lumMod val="75000"/>
              </a:schemeClr>
            </a:solidFill>
          </a:endParaRPr>
        </a:p>
      </dsp:txBody>
      <dsp:txXfrm>
        <a:off x="2406977" y="1444189"/>
        <a:ext cx="6857215" cy="1444184"/>
      </dsp:txXfrm>
    </dsp:sp>
    <dsp:sp modelId="{F1844F3F-4A46-4ACF-9FC3-0475D3F5C625}">
      <dsp:nvSpPr>
        <dsp:cNvPr id="0" name=""/>
        <dsp:cNvSpPr/>
      </dsp:nvSpPr>
      <dsp:spPr>
        <a:xfrm>
          <a:off x="1684884" y="2888373"/>
          <a:ext cx="1444184" cy="1444184"/>
        </a:xfrm>
        <a:prstGeom prst="pie">
          <a:avLst>
            <a:gd name="adj1" fmla="val 5400000"/>
            <a:gd name="adj2" fmla="val 16200000"/>
          </a:avLst>
        </a:prstGeom>
        <a:solidFill>
          <a:srgbClr val="FF0000"/>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67F0C7D-4F68-43F7-9ABA-E8A6F4B6169B}">
      <dsp:nvSpPr>
        <dsp:cNvPr id="0" name=""/>
        <dsp:cNvSpPr/>
      </dsp:nvSpPr>
      <dsp:spPr>
        <a:xfrm>
          <a:off x="2406977" y="2888373"/>
          <a:ext cx="6857215" cy="1444184"/>
        </a:xfrm>
        <a:prstGeom prst="rect">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1" kern="1200" dirty="0">
              <a:solidFill>
                <a:schemeClr val="accent5">
                  <a:lumMod val="50000"/>
                </a:schemeClr>
              </a:solidFill>
            </a:rPr>
            <a:t>Physical Barriers: </a:t>
          </a:r>
          <a:r>
            <a:rPr lang="en-GB" sz="1900" b="1" kern="1200" dirty="0">
              <a:solidFill>
                <a:schemeClr val="tx2">
                  <a:lumMod val="75000"/>
                </a:schemeClr>
              </a:solidFill>
            </a:rPr>
            <a:t>Demographic Differences, Specifics Heath problems of the costumers. </a:t>
          </a:r>
          <a:endParaRPr lang="en-US" sz="1900" b="1" kern="1200" dirty="0">
            <a:solidFill>
              <a:schemeClr val="tx2">
                <a:lumMod val="75000"/>
              </a:schemeClr>
            </a:solidFill>
          </a:endParaRPr>
        </a:p>
      </dsp:txBody>
      <dsp:txXfrm>
        <a:off x="2406977" y="2888373"/>
        <a:ext cx="6857215" cy="144418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9CF229C-38EF-4493-A552-7A764335BDAD}">
      <dsp:nvSpPr>
        <dsp:cNvPr id="0" name=""/>
        <dsp:cNvSpPr/>
      </dsp:nvSpPr>
      <dsp:spPr>
        <a:xfrm>
          <a:off x="3055037" y="1317264"/>
          <a:ext cx="3054357" cy="3054357"/>
        </a:xfrm>
        <a:prstGeom prst="ellipse">
          <a:avLst/>
        </a:prstGeom>
        <a:solidFill>
          <a:srgbClr val="FFFF00">
            <a:alpha val="50000"/>
          </a:srgb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76200" tIns="76200" rIns="76200" bIns="76200" numCol="1" spcCol="1270" anchor="ctr" anchorCtr="0">
          <a:noAutofit/>
        </a:bodyPr>
        <a:lstStyle/>
        <a:p>
          <a:pPr marL="0" lvl="0" indent="0" algn="ctr" defTabSz="2667000">
            <a:lnSpc>
              <a:spcPct val="90000"/>
            </a:lnSpc>
            <a:spcBef>
              <a:spcPct val="0"/>
            </a:spcBef>
            <a:spcAft>
              <a:spcPct val="35000"/>
            </a:spcAft>
            <a:buNone/>
          </a:pPr>
          <a:endParaRPr lang="en-US" sz="6000" b="1" kern="1200" dirty="0"/>
        </a:p>
      </dsp:txBody>
      <dsp:txXfrm>
        <a:off x="3502337" y="1764564"/>
        <a:ext cx="2159757" cy="2159757"/>
      </dsp:txXfrm>
    </dsp:sp>
    <dsp:sp modelId="{A7BC6C83-A487-4064-8F26-158C9D1EF266}">
      <dsp:nvSpPr>
        <dsp:cNvPr id="0" name=""/>
        <dsp:cNvSpPr/>
      </dsp:nvSpPr>
      <dsp:spPr>
        <a:xfrm>
          <a:off x="3771684" y="545"/>
          <a:ext cx="1527178" cy="1527178"/>
        </a:xfrm>
        <a:prstGeom prst="ellipse">
          <a:avLst/>
        </a:prstGeom>
        <a:solidFill>
          <a:srgbClr val="00B050">
            <a:alpha val="50000"/>
          </a:srgb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b="1" kern="1200"/>
            <a:t>Co-ordination: </a:t>
          </a:r>
          <a:endParaRPr lang="en-US" sz="1400" b="1" kern="1200"/>
        </a:p>
      </dsp:txBody>
      <dsp:txXfrm>
        <a:off x="3995334" y="224195"/>
        <a:ext cx="1079878" cy="1079878"/>
      </dsp:txXfrm>
    </dsp:sp>
    <dsp:sp modelId="{BC0BA740-4C87-4DD1-814B-FBBB6661935D}">
      <dsp:nvSpPr>
        <dsp:cNvPr id="0" name=""/>
        <dsp:cNvSpPr/>
      </dsp:nvSpPr>
      <dsp:spPr>
        <a:xfrm>
          <a:off x="5178182" y="583135"/>
          <a:ext cx="1527178" cy="1527178"/>
        </a:xfrm>
        <a:prstGeom prst="ellipse">
          <a:avLst/>
        </a:prstGeom>
        <a:solidFill>
          <a:schemeClr val="accent3">
            <a:lumMod val="60000"/>
            <a:lumOff val="40000"/>
            <a:alpha val="5000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b="1" kern="1200" dirty="0"/>
            <a:t>Smooth Working</a:t>
          </a:r>
          <a:endParaRPr lang="en-US" sz="1400" b="1" kern="1200" dirty="0"/>
        </a:p>
      </dsp:txBody>
      <dsp:txXfrm>
        <a:off x="5401832" y="806785"/>
        <a:ext cx="1079878" cy="1079878"/>
      </dsp:txXfrm>
    </dsp:sp>
    <dsp:sp modelId="{5062AA1C-5F23-4C1C-8FE5-19D8B0C6237F}">
      <dsp:nvSpPr>
        <dsp:cNvPr id="0" name=""/>
        <dsp:cNvSpPr/>
      </dsp:nvSpPr>
      <dsp:spPr>
        <a:xfrm>
          <a:off x="5760773" y="1989634"/>
          <a:ext cx="1527178" cy="1527178"/>
        </a:xfrm>
        <a:prstGeom prst="ellipse">
          <a:avLst/>
        </a:prstGeom>
        <a:solidFill>
          <a:srgbClr val="FF0000">
            <a:alpha val="50000"/>
          </a:srgb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b="1" kern="1200" dirty="0"/>
            <a:t>Effective Decision-Making</a:t>
          </a:r>
          <a:endParaRPr lang="en-US" sz="1400" b="1" kern="1200" dirty="0"/>
        </a:p>
      </dsp:txBody>
      <dsp:txXfrm>
        <a:off x="5984423" y="2213284"/>
        <a:ext cx="1079878" cy="1079878"/>
      </dsp:txXfrm>
    </dsp:sp>
    <dsp:sp modelId="{4C55149D-99D8-4BB8-8B45-5F7D999A1CDC}">
      <dsp:nvSpPr>
        <dsp:cNvPr id="0" name=""/>
        <dsp:cNvSpPr/>
      </dsp:nvSpPr>
      <dsp:spPr>
        <a:xfrm>
          <a:off x="5178182" y="3396132"/>
          <a:ext cx="1527178" cy="1527178"/>
        </a:xfrm>
        <a:prstGeom prst="ellipse">
          <a:avLst/>
        </a:prstGeom>
        <a:solidFill>
          <a:schemeClr val="accent6">
            <a:lumMod val="40000"/>
            <a:lumOff val="60000"/>
            <a:alpha val="5000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b="1" kern="1200" dirty="0"/>
            <a:t>Managerial Efficiency</a:t>
          </a:r>
          <a:endParaRPr lang="en-US" sz="1400" b="1" kern="1200" dirty="0"/>
        </a:p>
      </dsp:txBody>
      <dsp:txXfrm>
        <a:off x="5401832" y="3619782"/>
        <a:ext cx="1079878" cy="1079878"/>
      </dsp:txXfrm>
    </dsp:sp>
    <dsp:sp modelId="{C16685E6-0CA7-47F2-A798-ED8738D667ED}">
      <dsp:nvSpPr>
        <dsp:cNvPr id="0" name=""/>
        <dsp:cNvSpPr/>
      </dsp:nvSpPr>
      <dsp:spPr>
        <a:xfrm>
          <a:off x="3771684" y="3978723"/>
          <a:ext cx="1527178" cy="1527178"/>
        </a:xfrm>
        <a:prstGeom prst="ellipse">
          <a:avLst/>
        </a:prstGeom>
        <a:solidFill>
          <a:schemeClr val="accent3">
            <a:lumMod val="60000"/>
            <a:lumOff val="40000"/>
            <a:alpha val="5000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b="1" kern="1200" dirty="0"/>
            <a:t>Co-operation</a:t>
          </a:r>
          <a:endParaRPr lang="en-US" sz="1400" b="1" kern="1200" dirty="0"/>
        </a:p>
      </dsp:txBody>
      <dsp:txXfrm>
        <a:off x="3995334" y="4202373"/>
        <a:ext cx="1079878" cy="1079878"/>
      </dsp:txXfrm>
    </dsp:sp>
    <dsp:sp modelId="{31A55D36-52FE-487B-A5D7-30A457E253C5}">
      <dsp:nvSpPr>
        <dsp:cNvPr id="0" name=""/>
        <dsp:cNvSpPr/>
      </dsp:nvSpPr>
      <dsp:spPr>
        <a:xfrm>
          <a:off x="2365186" y="3396132"/>
          <a:ext cx="1527178" cy="1527178"/>
        </a:xfrm>
        <a:prstGeom prst="ellipse">
          <a:avLst/>
        </a:prstGeom>
        <a:solidFill>
          <a:srgbClr val="92D050">
            <a:alpha val="50000"/>
          </a:srgb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b="1" kern="1200" dirty="0"/>
            <a:t>Effective Leadership</a:t>
          </a:r>
          <a:endParaRPr lang="en-US" sz="1400" b="1" kern="1200" dirty="0"/>
        </a:p>
      </dsp:txBody>
      <dsp:txXfrm>
        <a:off x="2588836" y="3619782"/>
        <a:ext cx="1079878" cy="1079878"/>
      </dsp:txXfrm>
    </dsp:sp>
    <dsp:sp modelId="{11A4DF22-1287-41B8-BCDF-3B28F4BF1024}">
      <dsp:nvSpPr>
        <dsp:cNvPr id="0" name=""/>
        <dsp:cNvSpPr/>
      </dsp:nvSpPr>
      <dsp:spPr>
        <a:xfrm>
          <a:off x="1782595" y="1989634"/>
          <a:ext cx="1527178" cy="1527178"/>
        </a:xfrm>
        <a:prstGeom prst="ellipse">
          <a:avLst/>
        </a:prstGeom>
        <a:solidFill>
          <a:srgbClr val="FFC000">
            <a:alpha val="50000"/>
          </a:srgb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b="1" kern="1200" dirty="0"/>
            <a:t>Job Satisfaction</a:t>
          </a:r>
          <a:endParaRPr lang="en-US" sz="1400" b="1" kern="1200" dirty="0"/>
        </a:p>
      </dsp:txBody>
      <dsp:txXfrm>
        <a:off x="2006245" y="2213284"/>
        <a:ext cx="1079878" cy="1079878"/>
      </dsp:txXfrm>
    </dsp:sp>
    <dsp:sp modelId="{4A8C3A1F-9A57-4EB5-8195-FA9A377657C1}">
      <dsp:nvSpPr>
        <dsp:cNvPr id="0" name=""/>
        <dsp:cNvSpPr/>
      </dsp:nvSpPr>
      <dsp:spPr>
        <a:xfrm>
          <a:off x="2365186" y="583135"/>
          <a:ext cx="1527178" cy="1527178"/>
        </a:xfrm>
        <a:prstGeom prst="ellipse">
          <a:avLst/>
        </a:prstGeom>
        <a:solidFill>
          <a:schemeClr val="accent1">
            <a:alpha val="50000"/>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b="1" kern="1200" dirty="0"/>
            <a:t>Increases Productivity </a:t>
          </a:r>
          <a:endParaRPr lang="en-US" sz="1400" b="1" kern="1200" dirty="0"/>
        </a:p>
      </dsp:txBody>
      <dsp:txXfrm>
        <a:off x="2588836" y="806785"/>
        <a:ext cx="1079878" cy="1079878"/>
      </dsp:txXfrm>
    </dsp:sp>
  </dsp:spTree>
</dsp:drawing>
</file>

<file path=ppt/diagrams/layout1.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radial3">
  <dgm:title val=""/>
  <dgm:desc val=""/>
  <dgm:catLst>
    <dgm:cat type="relationship" pri="31000"/>
    <dgm:cat type="cycle" pri="1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omposite">
    <dgm:varLst>
      <dgm:chMax val="1"/>
      <dgm:dir/>
      <dgm:resizeHandles val="exact"/>
    </dgm:varLst>
    <dgm:alg type="composite">
      <dgm:param type="ar" val="1"/>
    </dgm:alg>
    <dgm:shape xmlns:r="http://schemas.openxmlformats.org/officeDocument/2006/relationships" r:blip="">
      <dgm:adjLst/>
    </dgm:shape>
    <dgm:presOf/>
    <dgm:constrLst/>
    <dgm:ruleLst/>
    <dgm:layoutNode name="radial">
      <dgm:varLst>
        <dgm:animLvl val="ctr"/>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h" for="ch" forName="centerShape" refType="h"/>
        <dgm:constr type="w" for="ch" forName="node" refType="w" fact="0.5"/>
        <dgm:constr type="h" for="ch" forName="node" refType="h" fact="0.5"/>
        <dgm:constr type="sp" refType="w" refFor="ch" refForName="node" fact="-0.2"/>
        <dgm:constr type="sibSp" refType="w" refFor="ch" refForName="node" fact="-0.2"/>
        <dgm:constr type="primFontSz" for="ch" forName="centerShape" val="65"/>
        <dgm:constr type="primFontSz" for="des" forName="node" val="65"/>
        <dgm:constr type="primFontSz" for="ch" forName="node" refType="primFontSz" refFor="ch" refForName="centerShape" op="lte"/>
      </dgm:constrLst>
      <dgm:ruleLst/>
      <dgm:forEach name="Name6" axis="ch" ptType="node" cnt="1">
        <dgm:layoutNode name="centerShape" styleLbl="vennNode1">
          <dgm:alg type="tx"/>
          <dgm:shape xmlns:r="http://schemas.openxmlformats.org/officeDocument/2006/relationships" type="ellipse" r:blip="">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7" axis="ch" ptType="node">
          <dgm:layoutNode name="node" styleLbl="vennNode1">
            <dgm:varLst>
              <dgm:bulletEnabled val="1"/>
            </dgm:varLst>
            <dgm:alg type="tx">
              <dgm:param type="txAnchorVertCh" val="mid"/>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B831F45-AA61-45E0-A5D9-64DC296E42E2}" type="datetimeFigureOut">
              <a:rPr lang="en-US" smtClean="0"/>
              <a:t>11/22/2021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9E82177-8073-46C6-9991-BA7E2B0154B6}" type="slidenum">
              <a:rPr lang="en-US" smtClean="0"/>
              <a:t>‹#›</a:t>
            </a:fld>
            <a:endParaRPr lang="en-US"/>
          </a:p>
        </p:txBody>
      </p:sp>
    </p:spTree>
    <p:extLst>
      <p:ext uri="{BB962C8B-B14F-4D97-AF65-F5344CB8AC3E}">
        <p14:creationId xmlns:p14="http://schemas.microsoft.com/office/powerpoint/2010/main" val="28383178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9E82177-8073-46C6-9991-BA7E2B0154B6}" type="slidenum">
              <a:rPr lang="en-US" smtClean="0"/>
              <a:t>1</a:t>
            </a:fld>
            <a:endParaRPr lang="en-US"/>
          </a:p>
        </p:txBody>
      </p:sp>
    </p:spTree>
    <p:extLst>
      <p:ext uri="{BB962C8B-B14F-4D97-AF65-F5344CB8AC3E}">
        <p14:creationId xmlns:p14="http://schemas.microsoft.com/office/powerpoint/2010/main" val="301136699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dirty="0"/>
          </a:p>
          <a:p>
            <a:r>
              <a:rPr lang="en-GB" dirty="0"/>
              <a:t>Communication is the transfer and understanding of meaning. Interpersonal communication is communication between two or more people. Organizational communication includes all the patterns, networks, and systems of communication within an organization.</a:t>
            </a:r>
            <a:endParaRPr lang="en-GB" sz="1200" dirty="0"/>
          </a:p>
          <a:p>
            <a:endParaRPr lang="en-US" dirty="0"/>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functions of communication include controlling employee </a:t>
            </a:r>
            <a:r>
              <a:rPr lang="en-GB" dirty="0" err="1"/>
              <a:t>behavior</a:t>
            </a:r>
            <a:r>
              <a:rPr lang="en-GB" dirty="0"/>
              <a:t>, motivating employees, providing a release for emotional expression of feelings and </a:t>
            </a:r>
            <a:r>
              <a:rPr lang="en-GB" dirty="0" err="1"/>
              <a:t>fulfillment</a:t>
            </a:r>
            <a:r>
              <a:rPr lang="en-GB" dirty="0"/>
              <a:t> of social needs, and providing information</a:t>
            </a:r>
          </a:p>
          <a:p>
            <a:endParaRPr lang="en-GB" dirty="0"/>
          </a:p>
          <a:p>
            <a:r>
              <a:rPr lang="en-GB" dirty="0"/>
              <a:t>Communication acts to control employee </a:t>
            </a:r>
            <a:r>
              <a:rPr lang="en-GB" dirty="0" err="1"/>
              <a:t>behavior</a:t>
            </a:r>
            <a:r>
              <a:rPr lang="en-GB" dirty="0"/>
              <a:t> in several ways. As we know from Chapter 10, organizations have authority hierarchies and formal guidelines that employees are expected to follow. For instance, when employees are required to communicate any </a:t>
            </a:r>
            <a:r>
              <a:rPr lang="en-GB" dirty="0" err="1"/>
              <a:t>jobrelated</a:t>
            </a:r>
            <a:r>
              <a:rPr lang="en-GB" dirty="0"/>
              <a:t> grievance to their immediate manager, to follow their job description, or to comply with company policies, communication is being used to control. Informal communication also controls </a:t>
            </a:r>
            <a:r>
              <a:rPr lang="en-GB" dirty="0" err="1"/>
              <a:t>behavior</a:t>
            </a:r>
            <a:r>
              <a:rPr lang="en-GB" dirty="0"/>
              <a:t>. When a work group teases a member who’s ignoring the norms by working too hard, they’re informally controlling the member’s </a:t>
            </a:r>
            <a:r>
              <a:rPr lang="en-GB" dirty="0" err="1"/>
              <a:t>behavior</a:t>
            </a:r>
            <a:r>
              <a:rPr lang="en-GB" dirty="0"/>
              <a:t>.</a:t>
            </a:r>
          </a:p>
          <a:p>
            <a:endParaRPr lang="en-GB" dirty="0"/>
          </a:p>
          <a:p>
            <a:r>
              <a:rPr lang="en-GB" dirty="0"/>
              <a:t>Next, communication acts to motivate by clarifying to employees what is to be done, how well they’re doing, and what can be done to improve performance if it’s not up to par. As employees set specific goals, work toward those goals, and receive feedback on progress toward goals, communication is required. </a:t>
            </a:r>
          </a:p>
          <a:p>
            <a:endParaRPr lang="en-GB" dirty="0"/>
          </a:p>
          <a:p>
            <a:r>
              <a:rPr lang="en-GB" dirty="0"/>
              <a:t>For many employees, their work group is a primary source of social interaction. The communication that takes place within the group is a fundamental mechanism by which members share frustrations and feelings of satisfaction. Communication, therefore, provides a release for emotional expression of feelings and for </a:t>
            </a:r>
            <a:r>
              <a:rPr lang="en-GB" dirty="0" err="1"/>
              <a:t>fulfillment</a:t>
            </a:r>
            <a:r>
              <a:rPr lang="en-GB" dirty="0"/>
              <a:t> of social needs. </a:t>
            </a:r>
          </a:p>
          <a:p>
            <a:endParaRPr lang="en-GB" dirty="0"/>
          </a:p>
          <a:p>
            <a:r>
              <a:rPr lang="en-GB" dirty="0"/>
              <a:t>Finally, individuals and groups need information to get things done in organizations. Communication provides that information.</a:t>
            </a:r>
          </a:p>
          <a:p>
            <a:endParaRPr lang="en-US" dirty="0"/>
          </a:p>
        </p:txBody>
      </p:sp>
      <p:sp>
        <p:nvSpPr>
          <p:cNvPr id="4" name="Slide Number Placeholder 3"/>
          <p:cNvSpPr>
            <a:spLocks noGrp="1"/>
          </p:cNvSpPr>
          <p:nvPr>
            <p:ph type="sldNum" sz="quarter" idx="5"/>
          </p:nvPr>
        </p:nvSpPr>
        <p:spPr/>
        <p:txBody>
          <a:bodyPr/>
          <a:lstStyle/>
          <a:p>
            <a:fld id="{99E82177-8073-46C6-9991-BA7E2B0154B6}" type="slidenum">
              <a:rPr lang="en-US" smtClean="0"/>
              <a:t>4</a:t>
            </a:fld>
            <a:endParaRPr lang="en-US"/>
          </a:p>
        </p:txBody>
      </p:sp>
    </p:spTree>
    <p:extLst>
      <p:ext uri="{BB962C8B-B14F-4D97-AF65-F5344CB8AC3E}">
        <p14:creationId xmlns:p14="http://schemas.microsoft.com/office/powerpoint/2010/main" val="43854236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sz="1800" b="0" i="0" u="none" strike="noStrike" baseline="0" dirty="0">
                <a:latin typeface="AdvPS6F00"/>
              </a:rPr>
              <a:t>According to this model, enacting the four steps means establishing a pyramid of six</a:t>
            </a:r>
          </a:p>
          <a:p>
            <a:pPr algn="l"/>
            <a:r>
              <a:rPr lang="en-GB" sz="1800" b="0" i="0" u="none" strike="noStrike" baseline="0" dirty="0">
                <a:latin typeface="AdvPS6F00"/>
              </a:rPr>
              <a:t>‘brand building blocks’ with customers, as illustrated</a:t>
            </a:r>
          </a:p>
          <a:p>
            <a:pPr algn="l"/>
            <a:r>
              <a:rPr lang="en-GB" sz="1800" b="0" i="0" u="none" strike="noStrike" baseline="0" dirty="0">
                <a:latin typeface="AdvPS6F0B"/>
              </a:rPr>
              <a:t>Brand salience </a:t>
            </a:r>
            <a:r>
              <a:rPr lang="en-GB" sz="1800" b="0" i="0" u="none" strike="noStrike" baseline="0" dirty="0">
                <a:latin typeface="AdvPS6F00"/>
              </a:rPr>
              <a:t>is how easily and often customers think of the brand under various</a:t>
            </a:r>
          </a:p>
          <a:p>
            <a:pPr algn="l"/>
            <a:r>
              <a:rPr lang="en-GB" sz="1800" b="0" i="0" u="none" strike="noStrike" baseline="0" dirty="0">
                <a:latin typeface="AdvPS6F00"/>
              </a:rPr>
              <a:t>purchase or consumption situations.</a:t>
            </a:r>
          </a:p>
          <a:p>
            <a:pPr algn="l"/>
            <a:r>
              <a:rPr lang="en-GB" sz="1800" b="0" i="0" u="none" strike="noStrike" baseline="0" dirty="0">
                <a:latin typeface="AdvPi1"/>
              </a:rPr>
              <a:t>. </a:t>
            </a:r>
            <a:r>
              <a:rPr lang="en-GB" sz="1800" b="0" i="0" u="none" strike="noStrike" baseline="0" dirty="0">
                <a:latin typeface="AdvPS6F0B"/>
              </a:rPr>
              <a:t>Brand performance </a:t>
            </a:r>
            <a:r>
              <a:rPr lang="en-GB" sz="1800" b="0" i="0" u="none" strike="noStrike" baseline="0" dirty="0">
                <a:latin typeface="AdvPS6F00"/>
              </a:rPr>
              <a:t>is how well the product or service meets customers’ functional</a:t>
            </a:r>
          </a:p>
          <a:p>
            <a:pPr algn="l"/>
            <a:r>
              <a:rPr lang="en-GB" sz="1800" b="0" i="0" u="none" strike="noStrike" baseline="0" dirty="0">
                <a:latin typeface="AdvPS6F00"/>
              </a:rPr>
              <a:t>needs.</a:t>
            </a:r>
          </a:p>
          <a:p>
            <a:pPr algn="l"/>
            <a:r>
              <a:rPr lang="en-GB" sz="1800" b="0" i="0" u="none" strike="noStrike" baseline="0" dirty="0">
                <a:latin typeface="AdvPi1"/>
              </a:rPr>
              <a:t>. </a:t>
            </a:r>
            <a:r>
              <a:rPr lang="en-GB" sz="1800" b="0" i="0" u="none" strike="noStrike" baseline="0" dirty="0">
                <a:latin typeface="AdvPS6F0B"/>
              </a:rPr>
              <a:t>Brand imagery </a:t>
            </a:r>
            <a:r>
              <a:rPr lang="en-GB" sz="1800" b="0" i="0" u="none" strike="noStrike" baseline="0" dirty="0">
                <a:latin typeface="AdvPS6F00"/>
              </a:rPr>
              <a:t>describes the extrinsic properties of the product or service, including</a:t>
            </a:r>
          </a:p>
          <a:p>
            <a:pPr algn="l"/>
            <a:r>
              <a:rPr lang="en-GB" sz="1800" b="0" i="0" u="none" strike="noStrike" baseline="0" dirty="0">
                <a:latin typeface="AdvPS6F00"/>
              </a:rPr>
              <a:t>the ways in which the brand attempts to meet customers’ psychological or social</a:t>
            </a:r>
          </a:p>
          <a:p>
            <a:pPr algn="l"/>
            <a:r>
              <a:rPr lang="en-GB" sz="1800" b="0" i="0" u="none" strike="noStrike" baseline="0" dirty="0">
                <a:latin typeface="AdvPS6F00"/>
              </a:rPr>
              <a:t>needs.</a:t>
            </a:r>
          </a:p>
          <a:p>
            <a:pPr algn="l"/>
            <a:r>
              <a:rPr lang="en-GB" sz="1800" b="0" i="0" u="none" strike="noStrike" baseline="0" dirty="0">
                <a:latin typeface="AdvPi1"/>
              </a:rPr>
              <a:t>. </a:t>
            </a:r>
            <a:r>
              <a:rPr lang="en-GB" sz="1800" b="0" i="0" u="none" strike="noStrike" baseline="0" dirty="0">
                <a:latin typeface="AdvPS6F0B"/>
              </a:rPr>
              <a:t>Brand judgments </a:t>
            </a:r>
            <a:r>
              <a:rPr lang="en-GB" sz="1800" b="0" i="0" u="none" strike="noStrike" baseline="0" dirty="0">
                <a:latin typeface="AdvPS6F00"/>
              </a:rPr>
              <a:t>focus on customers’ own personal opinions and evaluations.</a:t>
            </a:r>
          </a:p>
          <a:p>
            <a:pPr algn="l"/>
            <a:r>
              <a:rPr lang="en-GB" sz="1800" b="0" i="0" u="none" strike="noStrike" baseline="0" dirty="0">
                <a:latin typeface="AdvPi1"/>
              </a:rPr>
              <a:t>. </a:t>
            </a:r>
            <a:r>
              <a:rPr lang="en-GB" sz="1800" b="0" i="0" u="none" strike="noStrike" baseline="0" dirty="0">
                <a:latin typeface="AdvPS6F0B"/>
              </a:rPr>
              <a:t>Brand feelings </a:t>
            </a:r>
            <a:r>
              <a:rPr lang="en-GB" sz="1800" b="0" i="0" u="none" strike="noStrike" baseline="0" dirty="0">
                <a:latin typeface="AdvPS6F00"/>
              </a:rPr>
              <a:t>are customers’ emotional responses and reactions with respect to the</a:t>
            </a:r>
          </a:p>
          <a:p>
            <a:pPr algn="l"/>
            <a:r>
              <a:rPr lang="en-GB" sz="1800" b="0" i="0" u="none" strike="noStrike" baseline="0" dirty="0">
                <a:latin typeface="AdvPS6F00"/>
              </a:rPr>
              <a:t>brand.</a:t>
            </a:r>
          </a:p>
          <a:p>
            <a:pPr algn="l"/>
            <a:r>
              <a:rPr lang="en-GB" sz="1800" b="0" i="0" u="none" strike="noStrike" baseline="0" dirty="0">
                <a:latin typeface="AdvPS6F0B"/>
              </a:rPr>
              <a:t>-Brand resonance </a:t>
            </a:r>
            <a:r>
              <a:rPr lang="en-GB" sz="1800" b="0" i="0" u="none" strike="noStrike" baseline="0" dirty="0">
                <a:latin typeface="AdvPS6F00"/>
              </a:rPr>
              <a:t>refers to the nature of the relationship customers have with the</a:t>
            </a:r>
          </a:p>
          <a:p>
            <a:pPr algn="l"/>
            <a:r>
              <a:rPr lang="en-GB" sz="1800" b="0" i="0" u="none" strike="noStrike" baseline="0" dirty="0">
                <a:latin typeface="AdvPS6F00"/>
              </a:rPr>
              <a:t>brand and the extent to which they feel they’re ‘in sync’ with the brand.</a:t>
            </a:r>
            <a:endParaRPr lang="en-GB" dirty="0"/>
          </a:p>
        </p:txBody>
      </p:sp>
      <p:sp>
        <p:nvSpPr>
          <p:cNvPr id="4" name="Slide Number Placeholder 3"/>
          <p:cNvSpPr>
            <a:spLocks noGrp="1"/>
          </p:cNvSpPr>
          <p:nvPr>
            <p:ph type="sldNum" sz="quarter" idx="5"/>
          </p:nvPr>
        </p:nvSpPr>
        <p:spPr/>
        <p:txBody>
          <a:bodyPr/>
          <a:lstStyle/>
          <a:p>
            <a:fld id="{99E82177-8073-46C6-9991-BA7E2B0154B6}" type="slidenum">
              <a:rPr lang="en-US" smtClean="0"/>
              <a:t>6</a:t>
            </a:fld>
            <a:endParaRPr lang="en-US"/>
          </a:p>
        </p:txBody>
      </p:sp>
    </p:spTree>
    <p:extLst>
      <p:ext uri="{BB962C8B-B14F-4D97-AF65-F5344CB8AC3E}">
        <p14:creationId xmlns:p14="http://schemas.microsoft.com/office/powerpoint/2010/main" val="229071723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9E82177-8073-46C6-9991-BA7E2B0154B6}" type="slidenum">
              <a:rPr lang="en-US" smtClean="0"/>
              <a:t>7</a:t>
            </a:fld>
            <a:endParaRPr lang="en-US"/>
          </a:p>
        </p:txBody>
      </p:sp>
    </p:spTree>
    <p:extLst>
      <p:ext uri="{BB962C8B-B14F-4D97-AF65-F5344CB8AC3E}">
        <p14:creationId xmlns:p14="http://schemas.microsoft.com/office/powerpoint/2010/main" val="311189783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NETWORKED SYSTEMS. In a networked system, an organization’s computers are linked. Organizational members can communicate with each other and tap into information whether they’re down the hall, across town, or halfway across the world. We’re not looking at the mechanics of how a network system works, but some of its communication applications include e-mail; instant messaging; social media such as blogs, wikis, and Twitter; webinars; voice-mail; fax; teleconferencing and videoconferencing; and intranets</a:t>
            </a:r>
          </a:p>
          <a:p>
            <a:endParaRPr lang="en-GB" dirty="0"/>
          </a:p>
          <a:p>
            <a:r>
              <a:rPr lang="en-GB" dirty="0"/>
              <a:t>WIRELESS CAPABILITIES. At Seattle-based Starbucks Corporation, district managers use mobile technology, giving them more time to spend in the company’s stores. A company executive says, “These are the most important people in the company. Each has between 8 to 10 stores that he or she services. And while their primary job is outside of the office—and in those stores—they still need to be connected.”37 As this example shows, wireless communication technology has the ability to improve work for managers and employees. Even Internet access is available through Wi-Fi and </a:t>
            </a:r>
            <a:r>
              <a:rPr lang="en-GB" dirty="0" err="1"/>
              <a:t>WiMax</a:t>
            </a:r>
            <a:r>
              <a:rPr lang="en-GB" dirty="0"/>
              <a:t> hot spots, which are locations where users gain wireless access. The number of these hot spot locations continues to grow. With more than 50 million “mobile” workers in the United States, smartphones, notebook computers, computing devices such as iPad, and other pocket communication devices have generated whole new ways for managers to “keep in touch.” And the number of mobile communication users keeps increasing.38 Employees don’t have to be at their desks to communicate with others in the organization. As wireless technology continues to improve, we’ll see more organizational members using it as a way to collaborate and share information.</a:t>
            </a:r>
          </a:p>
          <a:p>
            <a:endParaRPr lang="en-GB" dirty="0"/>
          </a:p>
        </p:txBody>
      </p:sp>
      <p:sp>
        <p:nvSpPr>
          <p:cNvPr id="4" name="Slide Number Placeholder 3"/>
          <p:cNvSpPr>
            <a:spLocks noGrp="1"/>
          </p:cNvSpPr>
          <p:nvPr>
            <p:ph type="sldNum" sz="quarter" idx="5"/>
          </p:nvPr>
        </p:nvSpPr>
        <p:spPr/>
        <p:txBody>
          <a:bodyPr/>
          <a:lstStyle/>
          <a:p>
            <a:fld id="{99E82177-8073-46C6-9991-BA7E2B0154B6}" type="slidenum">
              <a:rPr lang="en-US" smtClean="0"/>
              <a:t>8</a:t>
            </a:fld>
            <a:endParaRPr lang="en-US"/>
          </a:p>
        </p:txBody>
      </p:sp>
    </p:spTree>
    <p:extLst>
      <p:ext uri="{BB962C8B-B14F-4D97-AF65-F5344CB8AC3E}">
        <p14:creationId xmlns:p14="http://schemas.microsoft.com/office/powerpoint/2010/main" val="117186244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LEGAL AND SECURITY ISSUES. Chevron paid $2.2 million to settle a sexual-harassment lawsuit stemming from inappropriate jokes being sent by employees over company e-mail. U.K. firm Norwich Union had to pay £450,000 in an out-of-court settlement after an employee sent an e-mail stating that their competitor Western Provident Association was experiencing financial difficulties. Whole Foods Market was investigated by federal regulators and its board after CEO John P. Mackey used a pseudonym to post comments on a blog attacking the company’s rival Wild Oats Markets.44 Although e-mail, blogs, tweets, and other forms of online communication are quick and easy ways to communicate, managers need to be aware of potential legal problems from inappropriate usage. Electronic information is potentially admissible in court. For instance, during the Enron trial, prosecutors entered into evidence e-mails and other documents they say showed that the defendants defrauded investors. Says one expert, “Today, e-mail and instant messaging are the electronic equivalent of DNA evidence.”45 But legal problems aren’t the only issue, security concerns are as well. A survey addressing outbound e-mail and content security found that 26 percent of the companies surveyed saw their businesses affected by the exposure of sensitive or embarrassing information.46 Managers need to insure that confidential information is kept confidential. Employee e-mails and blogs should not communicate—inadvertently or purposely—proprietary information. Corporate computer and e-mail systems should be protected against hackers (people who try to gain unauthorized access) and spam (electronic junk mail). These serious issues must be addressed if the benefits of communication technology are to be realized.</a:t>
            </a:r>
          </a:p>
          <a:p>
            <a:endParaRPr lang="en-GB" dirty="0"/>
          </a:p>
          <a:p>
            <a:r>
              <a:rPr lang="en-GB" dirty="0"/>
              <a:t> PERSONAL INTERACTION. It may be called social media, but another communication challenge posed by the Internet age we live and work in is the lack of personal interaction.47 Even when two people are communicating face-to-face, understanding is not always achieved. However, it can be especially challenging to achieve understanding and collaborate on getting work done when communication takes place in a virtual environment. In response, some companies have banned e-mail on certain days, as we saw earlier. Others have simply encouraged employees to collaborate more in-person. Yet, in some situations and at certain times, personal interaction isn’t physically possible—your colleagues work across the continent or even across the globe. In those instances, real-time collaboration software (such as private workplace wikis, blogs, instant messengers, and other types of groupware) may be a better communication choice than sending an e-mail and waiting for a response.48 Instead of fighting it, other companies are encouraging employees to utilize the power of social networks to collaborate on work and to build strong connections. This form of interaction is especially appealing to younger workers who are comfortable with this communication medium. Some companies have gone as far as creating their own inhouse social networks. For instance, employees at Starcom </a:t>
            </a:r>
            <a:r>
              <a:rPr lang="en-GB" dirty="0" err="1"/>
              <a:t>MediaVest</a:t>
            </a:r>
            <a:r>
              <a:rPr lang="en-GB" dirty="0"/>
              <a:t> Group tap into SMG Connected to find colleague profiles that outline their jobs, list the brands they admire, and describe their values. A company vice president says, “Giving our employees a way to connect over the Internet around the world made sense because they were doing it anyway.</a:t>
            </a:r>
          </a:p>
        </p:txBody>
      </p:sp>
      <p:sp>
        <p:nvSpPr>
          <p:cNvPr id="4" name="Slide Number Placeholder 3"/>
          <p:cNvSpPr>
            <a:spLocks noGrp="1"/>
          </p:cNvSpPr>
          <p:nvPr>
            <p:ph type="sldNum" sz="quarter" idx="5"/>
          </p:nvPr>
        </p:nvSpPr>
        <p:spPr/>
        <p:txBody>
          <a:bodyPr/>
          <a:lstStyle/>
          <a:p>
            <a:fld id="{99E82177-8073-46C6-9991-BA7E2B0154B6}" type="slidenum">
              <a:rPr lang="en-US" smtClean="0"/>
              <a:t>9</a:t>
            </a:fld>
            <a:endParaRPr lang="en-US"/>
          </a:p>
        </p:txBody>
      </p:sp>
    </p:spTree>
    <p:extLst>
      <p:ext uri="{BB962C8B-B14F-4D97-AF65-F5344CB8AC3E}">
        <p14:creationId xmlns:p14="http://schemas.microsoft.com/office/powerpoint/2010/main" val="329918088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Communication is an important part of customer service strategy.</a:t>
            </a:r>
          </a:p>
          <a:p>
            <a:endParaRPr lang="en-GB" dirty="0"/>
          </a:p>
          <a:p>
            <a:r>
              <a:rPr lang="en-GB" dirty="0"/>
              <a:t>People on the front line involved with those “critical service encounters” are often the first to hear about or notice service failures or breakdowns. They must decide how and what to communicate during these instances. Their ability to listen actively and communicate appropriately with the customer goes a long way in whether the situation is resolved to the customer’s satisfaction or spirals out of control. Another important communication concern for the individual service provider is making sure that he or she has the information needed to deal with customers efficiently and effectively. If the service provider doesn’t personally have the information, some way needs to be devised to get the information easily and promptly.</a:t>
            </a:r>
          </a:p>
          <a:p>
            <a:endParaRPr lang="en-GB" dirty="0"/>
          </a:p>
        </p:txBody>
      </p:sp>
      <p:sp>
        <p:nvSpPr>
          <p:cNvPr id="4" name="Slide Number Placeholder 3"/>
          <p:cNvSpPr>
            <a:spLocks noGrp="1"/>
          </p:cNvSpPr>
          <p:nvPr>
            <p:ph type="sldNum" sz="quarter" idx="5"/>
          </p:nvPr>
        </p:nvSpPr>
        <p:spPr/>
        <p:txBody>
          <a:bodyPr/>
          <a:lstStyle/>
          <a:p>
            <a:fld id="{99E82177-8073-46C6-9991-BA7E2B0154B6}" type="slidenum">
              <a:rPr lang="en-US" smtClean="0"/>
              <a:t>10</a:t>
            </a:fld>
            <a:endParaRPr lang="en-US"/>
          </a:p>
        </p:txBody>
      </p:sp>
    </p:spTree>
    <p:extLst>
      <p:ext uri="{BB962C8B-B14F-4D97-AF65-F5344CB8AC3E}">
        <p14:creationId xmlns:p14="http://schemas.microsoft.com/office/powerpoint/2010/main" val="247148873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9E82177-8073-46C6-9991-BA7E2B0154B6}" type="slidenum">
              <a:rPr lang="en-US" smtClean="0"/>
              <a:t>13</a:t>
            </a:fld>
            <a:endParaRPr lang="en-US"/>
          </a:p>
        </p:txBody>
      </p:sp>
    </p:spTree>
    <p:extLst>
      <p:ext uri="{BB962C8B-B14F-4D97-AF65-F5344CB8AC3E}">
        <p14:creationId xmlns:p14="http://schemas.microsoft.com/office/powerpoint/2010/main" val="42727478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2201B49-CF24-43D0-AC15-A7169E841333}" type="datetimeFigureOut">
              <a:rPr lang="en-US" smtClean="0"/>
              <a:t>11/22/2021</a:t>
            </a:fld>
            <a:endParaRPr lang="en-US"/>
          </a:p>
        </p:txBody>
      </p:sp>
      <p:sp>
        <p:nvSpPr>
          <p:cNvPr id="5" name="Footer Placeholder 4"/>
          <p:cNvSpPr>
            <a:spLocks noGrp="1"/>
          </p:cNvSpPr>
          <p:nvPr>
            <p:ph type="ftr" sz="quarter" idx="11"/>
          </p:nvPr>
        </p:nvSpPr>
        <p:spPr/>
        <p:txBody>
          <a:bodyPr/>
          <a:lstStyle/>
          <a:p>
            <a:endParaRPr lang="en-US"/>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52521A61-A07B-4BF0-A9A4-3F9098257E19}" type="slidenum">
              <a:rPr lang="en-US" smtClean="0"/>
              <a:t>‹#›</a:t>
            </a:fld>
            <a:endParaRPr lang="en-US"/>
          </a:p>
        </p:txBody>
      </p:sp>
    </p:spTree>
    <p:extLst>
      <p:ext uri="{BB962C8B-B14F-4D97-AF65-F5344CB8AC3E}">
        <p14:creationId xmlns:p14="http://schemas.microsoft.com/office/powerpoint/2010/main" val="151996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2201B49-CF24-43D0-AC15-A7169E841333}" type="datetimeFigureOut">
              <a:rPr lang="en-US" smtClean="0"/>
              <a:t>11/22/2021</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52521A61-A07B-4BF0-A9A4-3F9098257E19}" type="slidenum">
              <a:rPr lang="en-US" smtClean="0"/>
              <a:t>‹#›</a:t>
            </a:fld>
            <a:endParaRPr lang="en-US"/>
          </a:p>
        </p:txBody>
      </p:sp>
    </p:spTree>
    <p:extLst>
      <p:ext uri="{BB962C8B-B14F-4D97-AF65-F5344CB8AC3E}">
        <p14:creationId xmlns:p14="http://schemas.microsoft.com/office/powerpoint/2010/main" val="8141493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2201B49-CF24-43D0-AC15-A7169E841333}" type="datetimeFigureOut">
              <a:rPr lang="en-US" smtClean="0"/>
              <a:t>11/22/2021</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52521A61-A07B-4BF0-A9A4-3F9098257E19}" type="slidenum">
              <a:rPr lang="en-US" smtClean="0"/>
              <a:t>‹#›</a:t>
            </a:fld>
            <a:endParaRPr lang="en-US"/>
          </a:p>
        </p:txBody>
      </p:sp>
    </p:spTree>
    <p:extLst>
      <p:ext uri="{BB962C8B-B14F-4D97-AF65-F5344CB8AC3E}">
        <p14:creationId xmlns:p14="http://schemas.microsoft.com/office/powerpoint/2010/main" val="25450806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2201B49-CF24-43D0-AC15-A7169E841333}" type="datetimeFigureOut">
              <a:rPr lang="en-US" smtClean="0"/>
              <a:t>11/22/2021</a:t>
            </a:fld>
            <a:endParaRPr lang="en-US"/>
          </a:p>
        </p:txBody>
      </p:sp>
      <p:sp>
        <p:nvSpPr>
          <p:cNvPr id="6" name="Footer Placeholder 5"/>
          <p:cNvSpPr>
            <a:spLocks noGrp="1"/>
          </p:cNvSpPr>
          <p:nvPr>
            <p:ph type="ftr" sz="quarter" idx="11"/>
          </p:nvPr>
        </p:nvSpPr>
        <p:spPr/>
        <p:txBody>
          <a:bodyPr/>
          <a:lstStyle/>
          <a:p>
            <a:endParaRPr lang="en-US"/>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52521A61-A07B-4BF0-A9A4-3F9098257E19}" type="slidenum">
              <a:rPr lang="en-US" smtClean="0"/>
              <a:t>‹#›</a:t>
            </a:fld>
            <a:endParaRPr lang="en-US"/>
          </a:p>
        </p:txBody>
      </p:sp>
    </p:spTree>
    <p:extLst>
      <p:ext uri="{BB962C8B-B14F-4D97-AF65-F5344CB8AC3E}">
        <p14:creationId xmlns:p14="http://schemas.microsoft.com/office/powerpoint/2010/main" val="3477309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13"/>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2201B49-CF24-43D0-AC15-A7169E841333}" type="datetimeFigureOut">
              <a:rPr lang="en-US" smtClean="0"/>
              <a:t>11/22/2021</a:t>
            </a:fld>
            <a:endParaRPr lang="en-US"/>
          </a:p>
        </p:txBody>
      </p:sp>
      <p:sp>
        <p:nvSpPr>
          <p:cNvPr id="8" name="Footer Placeholder 7"/>
          <p:cNvSpPr>
            <a:spLocks noGrp="1"/>
          </p:cNvSpPr>
          <p:nvPr>
            <p:ph type="ftr" sz="quarter" idx="11"/>
          </p:nvPr>
        </p:nvSpPr>
        <p:spPr/>
        <p:txBody>
          <a:bodyPr/>
          <a:lstStyle/>
          <a:p>
            <a:endParaRPr lang="en-US"/>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52521A61-A07B-4BF0-A9A4-3F9098257E19}" type="slidenum">
              <a:rPr lang="en-US" smtClean="0"/>
              <a:t>‹#›</a:t>
            </a:fld>
            <a:endParaRPr lang="en-US"/>
          </a:p>
        </p:txBody>
      </p:sp>
    </p:spTree>
    <p:extLst>
      <p:ext uri="{BB962C8B-B14F-4D97-AF65-F5344CB8AC3E}">
        <p14:creationId xmlns:p14="http://schemas.microsoft.com/office/powerpoint/2010/main" val="36482554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2201B49-CF24-43D0-AC15-A7169E841333}" type="datetimeFigureOut">
              <a:rPr lang="en-US" smtClean="0"/>
              <a:t>11/22/2021</a:t>
            </a:fld>
            <a:endParaRPr lang="en-US"/>
          </a:p>
        </p:txBody>
      </p:sp>
      <p:sp>
        <p:nvSpPr>
          <p:cNvPr id="4" name="Footer Placeholder 3"/>
          <p:cNvSpPr>
            <a:spLocks noGrp="1"/>
          </p:cNvSpPr>
          <p:nvPr>
            <p:ph type="ftr" sz="quarter" idx="11"/>
          </p:nvPr>
        </p:nvSpPr>
        <p:spPr/>
        <p:txBody>
          <a:bodyPr/>
          <a:lstStyle/>
          <a:p>
            <a:endParaRPr lang="en-US"/>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52521A61-A07B-4BF0-A9A4-3F9098257E19}" type="slidenum">
              <a:rPr lang="en-US" smtClean="0"/>
              <a:t>‹#›</a:t>
            </a:fld>
            <a:endParaRPr lang="en-US"/>
          </a:p>
        </p:txBody>
      </p:sp>
    </p:spTree>
    <p:extLst>
      <p:ext uri="{BB962C8B-B14F-4D97-AF65-F5344CB8AC3E}">
        <p14:creationId xmlns:p14="http://schemas.microsoft.com/office/powerpoint/2010/main" val="37407172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2201B49-CF24-43D0-AC15-A7169E841333}" type="datetimeFigureOut">
              <a:rPr lang="en-US" smtClean="0"/>
              <a:t>11/22/2021</a:t>
            </a:fld>
            <a:endParaRPr lang="en-US"/>
          </a:p>
        </p:txBody>
      </p:sp>
      <p:sp>
        <p:nvSpPr>
          <p:cNvPr id="3" name="Footer Placeholder 2"/>
          <p:cNvSpPr>
            <a:spLocks noGrp="1"/>
          </p:cNvSpPr>
          <p:nvPr>
            <p:ph type="ftr" sz="quarter" idx="11"/>
          </p:nvPr>
        </p:nvSpPr>
        <p:spPr/>
        <p:txBody>
          <a:bodyPr/>
          <a:lstStyle/>
          <a:p>
            <a:endParaRPr lang="en-US"/>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52521A61-A07B-4BF0-A9A4-3F9098257E19}" type="slidenum">
              <a:rPr lang="en-US" smtClean="0"/>
              <a:t>‹#›</a:t>
            </a:fld>
            <a:endParaRPr lang="en-US"/>
          </a:p>
        </p:txBody>
      </p:sp>
    </p:spTree>
    <p:extLst>
      <p:ext uri="{BB962C8B-B14F-4D97-AF65-F5344CB8AC3E}">
        <p14:creationId xmlns:p14="http://schemas.microsoft.com/office/powerpoint/2010/main" val="12916071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2201B49-CF24-43D0-AC15-A7169E841333}" type="datetimeFigureOut">
              <a:rPr lang="en-US" smtClean="0"/>
              <a:t>11/22/2021</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52521A61-A07B-4BF0-A9A4-3F9098257E19}" type="slidenum">
              <a:rPr lang="en-US" smtClean="0"/>
              <a:t>‹#›</a:t>
            </a:fld>
            <a:endParaRPr lang="en-US"/>
          </a:p>
        </p:txBody>
      </p:sp>
    </p:spTree>
    <p:extLst>
      <p:ext uri="{BB962C8B-B14F-4D97-AF65-F5344CB8AC3E}">
        <p14:creationId xmlns:p14="http://schemas.microsoft.com/office/powerpoint/2010/main" val="34726169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2201B49-CF24-43D0-AC15-A7169E841333}" type="datetimeFigureOut">
              <a:rPr lang="en-US" smtClean="0"/>
              <a:t>11/22/2021</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52521A61-A07B-4BF0-A9A4-3F9098257E19}" type="slidenum">
              <a:rPr lang="en-US" smtClean="0"/>
              <a:t>‹#›</a:t>
            </a:fld>
            <a:endParaRPr lang="en-US"/>
          </a:p>
        </p:txBody>
      </p:sp>
    </p:spTree>
    <p:extLst>
      <p:ext uri="{BB962C8B-B14F-4D97-AF65-F5344CB8AC3E}">
        <p14:creationId xmlns:p14="http://schemas.microsoft.com/office/powerpoint/2010/main" val="32885233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2201B49-CF24-43D0-AC15-A7169E841333}" type="datetimeFigureOut">
              <a:rPr lang="en-US" smtClean="0"/>
              <a:t>11/22/2021</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52521A61-A07B-4BF0-A9A4-3F9098257E19}" type="slidenum">
              <a:rPr lang="en-US" smtClean="0"/>
              <a:t>‹#›</a:t>
            </a:fld>
            <a:endParaRPr lang="en-US"/>
          </a:p>
        </p:txBody>
      </p:sp>
    </p:spTree>
    <p:extLst>
      <p:ext uri="{BB962C8B-B14F-4D97-AF65-F5344CB8AC3E}">
        <p14:creationId xmlns:p14="http://schemas.microsoft.com/office/powerpoint/2010/main" val="26769088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2201B49-CF24-43D0-AC15-A7169E841333}" type="datetimeFigureOut">
              <a:rPr lang="en-US" smtClean="0"/>
              <a:t>11/22/2021</a:t>
            </a:fld>
            <a:endParaRPr lang="en-US"/>
          </a:p>
        </p:txBody>
      </p:sp>
      <p:sp>
        <p:nvSpPr>
          <p:cNvPr id="5" name="Footer Placeholder 4"/>
          <p:cNvSpPr>
            <a:spLocks noGrp="1"/>
          </p:cNvSpPr>
          <p:nvPr>
            <p:ph type="ftr" sz="quarter" idx="11"/>
          </p:nvPr>
        </p:nvSpPr>
        <p:spPr/>
        <p:txBody>
          <a:bodyPr/>
          <a:lstStyle/>
          <a:p>
            <a:endParaRPr lang="en-US"/>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52521A61-A07B-4BF0-A9A4-3F9098257E19}" type="slidenum">
              <a:rPr lang="en-US" smtClean="0"/>
              <a:t>‹#›</a:t>
            </a:fld>
            <a:endParaRPr lang="en-US"/>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50922780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F2201B49-CF24-43D0-AC15-A7169E841333}" type="datetimeFigureOut">
              <a:rPr lang="en-US" smtClean="0"/>
              <a:t>11/22/2021</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52521A61-A07B-4BF0-A9A4-3F9098257E19}" type="slidenum">
              <a:rPr lang="en-US" smtClean="0"/>
              <a:t>‹#›</a:t>
            </a:fld>
            <a:endParaRPr lang="en-US"/>
          </a:p>
        </p:txBody>
      </p:sp>
    </p:spTree>
    <p:extLst>
      <p:ext uri="{BB962C8B-B14F-4D97-AF65-F5344CB8AC3E}">
        <p14:creationId xmlns:p14="http://schemas.microsoft.com/office/powerpoint/2010/main" val="425429834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F2201B49-CF24-43D0-AC15-A7169E841333}" type="datetimeFigureOut">
              <a:rPr lang="en-US" smtClean="0"/>
              <a:t>11/22/2021</a:t>
            </a:fld>
            <a:endParaRPr lang="en-US"/>
          </a:p>
        </p:txBody>
      </p:sp>
      <p:sp>
        <p:nvSpPr>
          <p:cNvPr id="6" name="Footer Placeholder 5"/>
          <p:cNvSpPr>
            <a:spLocks noGrp="1"/>
          </p:cNvSpPr>
          <p:nvPr>
            <p:ph type="ftr" sz="quarter" idx="11"/>
          </p:nvPr>
        </p:nvSpPr>
        <p:spPr/>
        <p:txBody>
          <a:bodyPr/>
          <a:lstStyle/>
          <a:p>
            <a:endParaRPr lang="en-US"/>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52521A61-A07B-4BF0-A9A4-3F9098257E19}" type="slidenum">
              <a:rPr lang="en-US" smtClean="0"/>
              <a:t>‹#›</a:t>
            </a:fld>
            <a:endParaRPr lang="en-US"/>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63710126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F2201B49-CF24-43D0-AC15-A7169E841333}" type="datetimeFigureOut">
              <a:rPr lang="en-US" smtClean="0"/>
              <a:t>11/22/2021</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52521A61-A07B-4BF0-A9A4-3F9098257E19}" type="slidenum">
              <a:rPr lang="en-US" smtClean="0"/>
              <a:t>‹#›</a:t>
            </a:fld>
            <a:endParaRPr lang="en-US"/>
          </a:p>
        </p:txBody>
      </p:sp>
    </p:spTree>
    <p:extLst>
      <p:ext uri="{BB962C8B-B14F-4D97-AF65-F5344CB8AC3E}">
        <p14:creationId xmlns:p14="http://schemas.microsoft.com/office/powerpoint/2010/main" val="34682736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2201B49-CF24-43D0-AC15-A7169E841333}" type="datetimeFigureOut">
              <a:rPr lang="en-US" smtClean="0"/>
              <a:t>11/22/2021</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52521A61-A07B-4BF0-A9A4-3F9098257E19}" type="slidenum">
              <a:rPr lang="en-US" smtClean="0"/>
              <a:t>‹#›</a:t>
            </a:fld>
            <a:endParaRPr lang="en-US"/>
          </a:p>
        </p:txBody>
      </p:sp>
    </p:spTree>
    <p:extLst>
      <p:ext uri="{BB962C8B-B14F-4D97-AF65-F5344CB8AC3E}">
        <p14:creationId xmlns:p14="http://schemas.microsoft.com/office/powerpoint/2010/main" val="40468387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2201B49-CF24-43D0-AC15-A7169E841333}" type="datetimeFigureOut">
              <a:rPr lang="en-US" smtClean="0"/>
              <a:t>11/22/2021</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52521A61-A07B-4BF0-A9A4-3F9098257E19}" type="slidenum">
              <a:rPr lang="en-US" smtClean="0"/>
              <a:t>‹#›</a:t>
            </a:fld>
            <a:endParaRPr lang="en-US"/>
          </a:p>
        </p:txBody>
      </p:sp>
    </p:spTree>
    <p:extLst>
      <p:ext uri="{BB962C8B-B14F-4D97-AF65-F5344CB8AC3E}">
        <p14:creationId xmlns:p14="http://schemas.microsoft.com/office/powerpoint/2010/main" val="17623665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32"/>
            <a:ext cx="2356674" cy="6853285"/>
            <a:chOff x="6627813" y="195454"/>
            <a:chExt cx="1952625" cy="5678297"/>
          </a:xfrm>
        </p:grpSpPr>
        <p:sp>
          <p:nvSpPr>
            <p:cNvPr id="11" name="Freeform 27"/>
            <p:cNvSpPr/>
            <p:nvPr/>
          </p:nvSpPr>
          <p:spPr bwMode="auto">
            <a:xfrm>
              <a:off x="6627813" y="195454"/>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F2201B49-CF24-43D0-AC15-A7169E841333}" type="datetimeFigureOut">
              <a:rPr lang="en-US" smtClean="0"/>
              <a:t>11/22/2021</a:t>
            </a:fld>
            <a:endParaRPr lang="en-US"/>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52521A61-A07B-4BF0-A9A4-3F9098257E19}" type="slidenum">
              <a:rPr lang="en-US" smtClean="0"/>
              <a:t>‹#›</a:t>
            </a:fld>
            <a:endParaRPr lang="en-US"/>
          </a:p>
        </p:txBody>
      </p:sp>
    </p:spTree>
    <p:extLst>
      <p:ext uri="{BB962C8B-B14F-4D97-AF65-F5344CB8AC3E}">
        <p14:creationId xmlns:p14="http://schemas.microsoft.com/office/powerpoint/2010/main" val="572686909"/>
      </p:ext>
    </p:extLst>
  </p:cSld>
  <p:clrMap bg1="lt1" tx1="dk1" bg2="lt2" tx2="dk2" accent1="accent1" accent2="accent2" accent3="accent3" accent4="accent4" accent5="accent5" accent6="accent6" hlink="hlink" folHlink="folHlink"/>
  <p:sldLayoutIdLst>
    <p:sldLayoutId id="2147483803" r:id="rId1"/>
    <p:sldLayoutId id="2147483804" r:id="rId2"/>
    <p:sldLayoutId id="2147483805" r:id="rId3"/>
    <p:sldLayoutId id="2147483806" r:id="rId4"/>
    <p:sldLayoutId id="2147483807" r:id="rId5"/>
    <p:sldLayoutId id="2147483808" r:id="rId6"/>
    <p:sldLayoutId id="2147483809" r:id="rId7"/>
    <p:sldLayoutId id="2147483810" r:id="rId8"/>
    <p:sldLayoutId id="2147483811" r:id="rId9"/>
    <p:sldLayoutId id="2147483812" r:id="rId10"/>
    <p:sldLayoutId id="2147483813" r:id="rId11"/>
    <p:sldLayoutId id="2147483814" r:id="rId12"/>
    <p:sldLayoutId id="2147483815" r:id="rId13"/>
    <p:sldLayoutId id="2147483816" r:id="rId14"/>
    <p:sldLayoutId id="2147483817" r:id="rId15"/>
    <p:sldLayoutId id="2147483818"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8" Type="http://schemas.openxmlformats.org/officeDocument/2006/relationships/image" Target="../media/image3.png"/><Relationship Id="rId13" Type="http://schemas.openxmlformats.org/officeDocument/2006/relationships/image" Target="../media/image8.png"/><Relationship Id="rId3" Type="http://schemas.openxmlformats.org/officeDocument/2006/relationships/diagramData" Target="../diagrams/data2.xml"/><Relationship Id="rId7" Type="http://schemas.microsoft.com/office/2007/relationships/diagramDrawing" Target="../diagrams/drawing2.xml"/><Relationship Id="rId12" Type="http://schemas.openxmlformats.org/officeDocument/2006/relationships/image" Target="../media/image7.png"/><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diagramColors" Target="../diagrams/colors2.xml"/><Relationship Id="rId11" Type="http://schemas.openxmlformats.org/officeDocument/2006/relationships/image" Target="../media/image6.png"/><Relationship Id="rId5" Type="http://schemas.openxmlformats.org/officeDocument/2006/relationships/diagramQuickStyle" Target="../diagrams/quickStyle2.xml"/><Relationship Id="rId15" Type="http://schemas.openxmlformats.org/officeDocument/2006/relationships/image" Target="../media/image10.png"/><Relationship Id="rId10" Type="http://schemas.openxmlformats.org/officeDocument/2006/relationships/image" Target="../media/image5.png"/><Relationship Id="rId4" Type="http://schemas.openxmlformats.org/officeDocument/2006/relationships/diagramLayout" Target="../diagrams/layout2.xml"/><Relationship Id="rId9" Type="http://schemas.openxmlformats.org/officeDocument/2006/relationships/image" Target="../media/image4.png"/><Relationship Id="rId14" Type="http://schemas.openxmlformats.org/officeDocument/2006/relationships/image" Target="../media/image9.png"/></Relationships>
</file>

<file path=ppt/slides/_rels/slide4.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image" Target="../media/image11.png"/><Relationship Id="rId7" Type="http://schemas.openxmlformats.org/officeDocument/2006/relationships/diagramQuickStyle" Target="../diagrams/quickStyle3.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Layout" Target="../diagrams/layout3.xml"/><Relationship Id="rId5" Type="http://schemas.openxmlformats.org/officeDocument/2006/relationships/diagramData" Target="../diagrams/data3.xml"/><Relationship Id="rId4" Type="http://schemas.openxmlformats.org/officeDocument/2006/relationships/image" Target="../media/image12.png"/><Relationship Id="rId9" Type="http://schemas.microsoft.com/office/2007/relationships/diagramDrawing" Target="../diagrams/drawing3.xml"/></Relationships>
</file>

<file path=ppt/slides/_rels/slide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10" Type="http://schemas.openxmlformats.org/officeDocument/2006/relationships/image" Target="../media/image17.jpeg"/><Relationship Id="rId4" Type="http://schemas.openxmlformats.org/officeDocument/2006/relationships/diagramLayout" Target="../diagrams/layout4.xml"/><Relationship Id="rId9" Type="http://schemas.openxmlformats.org/officeDocument/2006/relationships/image" Target="../media/image16.png"/></Relationships>
</file>

<file path=ppt/slides/_rels/slide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19.png"/></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0.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image" Target="../media/image20.jpeg"/><Relationship Id="rId7" Type="http://schemas.openxmlformats.org/officeDocument/2006/relationships/diagramColors" Target="../diagrams/colors6.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youtu.be/S7CN9Trw43w"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D75289-9678-4DE8-AAA5-E3DAAECB0C55}"/>
              </a:ext>
            </a:extLst>
          </p:cNvPr>
          <p:cNvSpPr>
            <a:spLocks noGrp="1"/>
          </p:cNvSpPr>
          <p:nvPr>
            <p:ph type="ctrTitle"/>
          </p:nvPr>
        </p:nvSpPr>
        <p:spPr>
          <a:xfrm>
            <a:off x="1215390" y="1179830"/>
            <a:ext cx="9144000" cy="3188017"/>
          </a:xfrm>
        </p:spPr>
        <p:txBody>
          <a:bodyPr>
            <a:normAutofit fontScale="90000"/>
          </a:bodyPr>
          <a:lstStyle/>
          <a:p>
            <a:pPr algn="ctr"/>
            <a:r>
              <a:rPr lang="en-US" sz="2700" dirty="0">
                <a:solidFill>
                  <a:schemeClr val="accent1">
                    <a:lumMod val="75000"/>
                  </a:schemeClr>
                </a:solidFill>
                <a:effectLst/>
                <a:latin typeface="Times New Roman" panose="02020603050405020304" pitchFamily="18" charset="0"/>
                <a:ea typeface="Arial" panose="020B0604020202020204" pitchFamily="34" charset="0"/>
                <a:cs typeface="Arial" panose="020B0604020202020204" pitchFamily="34" charset="0"/>
              </a:rPr>
              <a:t>Module: Effective Team Working and Communication (BMSW4002</a:t>
            </a:r>
            <a:r>
              <a:rPr lang="en-US" sz="2700" b="1" dirty="0">
                <a:solidFill>
                  <a:schemeClr val="accent1">
                    <a:lumMod val="75000"/>
                  </a:schemeClr>
                </a:solidFill>
                <a:effectLst/>
                <a:latin typeface="Times New Roman" panose="02020603050405020304" pitchFamily="18" charset="0"/>
                <a:ea typeface="Arial" panose="020B0604020202020204" pitchFamily="34" charset="0"/>
                <a:cs typeface="Arial" panose="020B0604020202020204" pitchFamily="34" charset="0"/>
              </a:rPr>
              <a:t>)</a:t>
            </a:r>
            <a:br>
              <a:rPr lang="en-US" sz="2700" b="1" dirty="0">
                <a:effectLst/>
                <a:latin typeface="Times New Roman" panose="02020603050405020304" pitchFamily="18" charset="0"/>
                <a:ea typeface="Arial" panose="020B0604020202020204" pitchFamily="34" charset="0"/>
                <a:cs typeface="Arial" panose="020B0604020202020204" pitchFamily="34" charset="0"/>
              </a:rPr>
            </a:br>
            <a:br>
              <a:rPr lang="en-GB" sz="2700" dirty="0">
                <a:latin typeface="Times New Roman" panose="02020603050405020304" pitchFamily="18" charset="0"/>
                <a:cs typeface="Arial" panose="020B0604020202020204" pitchFamily="34" charset="0"/>
              </a:rPr>
            </a:br>
            <a:br>
              <a:rPr lang="en-US" sz="2700" b="1" dirty="0">
                <a:solidFill>
                  <a:srgbClr val="00B0F0"/>
                </a:solidFill>
                <a:effectLst/>
                <a:latin typeface="Arial" panose="020B0604020202020204" pitchFamily="34" charset="0"/>
                <a:ea typeface="Arial" panose="020B0604020202020204" pitchFamily="34" charset="0"/>
              </a:rPr>
            </a:br>
            <a:r>
              <a:rPr lang="en-US" sz="3200" b="1" dirty="0">
                <a:solidFill>
                  <a:srgbClr val="00B0F0"/>
                </a:solidFill>
                <a:effectLst/>
                <a:latin typeface="Arial" panose="020B0604020202020204" pitchFamily="34" charset="0"/>
                <a:ea typeface="Arial" panose="020B0604020202020204" pitchFamily="34" charset="0"/>
              </a:rPr>
              <a:t>Group presentation:</a:t>
            </a:r>
            <a:br>
              <a:rPr lang="en-US" sz="4000" b="1" dirty="0">
                <a:solidFill>
                  <a:srgbClr val="7030A0"/>
                </a:solidFill>
                <a:effectLst/>
                <a:latin typeface="Arial" panose="020B0604020202020204" pitchFamily="34" charset="0"/>
                <a:ea typeface="Arial" panose="020B0604020202020204" pitchFamily="34" charset="0"/>
              </a:rPr>
            </a:br>
            <a:r>
              <a:rPr lang="en-US" sz="4000" b="1" dirty="0">
                <a:solidFill>
                  <a:schemeClr val="accent1">
                    <a:lumMod val="75000"/>
                  </a:schemeClr>
                </a:solidFill>
                <a:effectLst/>
                <a:latin typeface="Arial" panose="020B0604020202020204" pitchFamily="34" charset="0"/>
                <a:ea typeface="Arial" panose="020B0604020202020204" pitchFamily="34" charset="0"/>
              </a:rPr>
              <a:t>Strategies for Effective Communication in a Business Setting</a:t>
            </a:r>
            <a:endParaRPr lang="en-US" sz="11500" dirty="0">
              <a:solidFill>
                <a:schemeClr val="accent1">
                  <a:lumMod val="75000"/>
                </a:schemeClr>
              </a:solidFill>
            </a:endParaRPr>
          </a:p>
        </p:txBody>
      </p:sp>
      <p:sp>
        <p:nvSpPr>
          <p:cNvPr id="3" name="Subtitle 2">
            <a:extLst>
              <a:ext uri="{FF2B5EF4-FFF2-40B4-BE49-F238E27FC236}">
                <a16:creationId xmlns:a16="http://schemas.microsoft.com/office/drawing/2014/main" id="{44D526C4-1CDE-417B-94D2-7ECBB03EDB75}"/>
              </a:ext>
            </a:extLst>
          </p:cNvPr>
          <p:cNvSpPr>
            <a:spLocks noGrp="1"/>
          </p:cNvSpPr>
          <p:nvPr>
            <p:ph type="subTitle" idx="1"/>
          </p:nvPr>
        </p:nvSpPr>
        <p:spPr>
          <a:xfrm>
            <a:off x="1524000" y="3602038"/>
            <a:ext cx="10043160" cy="3095942"/>
          </a:xfrm>
        </p:spPr>
        <p:txBody>
          <a:bodyPr>
            <a:normAutofit fontScale="85000" lnSpcReduction="20000"/>
          </a:bodyPr>
          <a:lstStyle/>
          <a:p>
            <a:pPr algn="r"/>
            <a:endParaRPr lang="en-GB" sz="1800" dirty="0">
              <a:latin typeface="Times New Roman" panose="02020603050405020304" pitchFamily="18" charset="0"/>
              <a:cs typeface="Arial" panose="020B0604020202020204" pitchFamily="34" charset="0"/>
            </a:endParaRPr>
          </a:p>
          <a:p>
            <a:endParaRPr lang="en-US" sz="1800" b="1" dirty="0">
              <a:latin typeface="Times New Roman" panose="02020603050405020304" pitchFamily="18" charset="0"/>
              <a:ea typeface="Arial" panose="020B0604020202020204" pitchFamily="34" charset="0"/>
              <a:cs typeface="Arial" panose="020B0604020202020204" pitchFamily="34" charset="0"/>
            </a:endParaRPr>
          </a:p>
          <a:p>
            <a:pPr algn="r"/>
            <a:endParaRPr lang="en-US" sz="1800" b="1" dirty="0">
              <a:latin typeface="Times New Roman" panose="02020603050405020304" pitchFamily="18" charset="0"/>
              <a:ea typeface="Arial" panose="020B0604020202020204" pitchFamily="34" charset="0"/>
              <a:cs typeface="Arial" panose="020B0604020202020204" pitchFamily="34" charset="0"/>
            </a:endParaRPr>
          </a:p>
          <a:p>
            <a:pPr algn="r"/>
            <a:r>
              <a:rPr lang="en-US" sz="2000" b="1" dirty="0">
                <a:ea typeface="+mn-lt"/>
                <a:cs typeface="+mn-lt"/>
              </a:rPr>
              <a:t>Students: Andriana </a:t>
            </a:r>
            <a:r>
              <a:rPr lang="en-US" sz="2000" b="1" dirty="0" err="1">
                <a:ea typeface="+mn-lt"/>
                <a:cs typeface="+mn-lt"/>
              </a:rPr>
              <a:t>Migaes</a:t>
            </a:r>
            <a:r>
              <a:rPr lang="en-US" sz="2000" b="1" dirty="0">
                <a:ea typeface="+mn-lt"/>
                <a:cs typeface="+mn-lt"/>
              </a:rPr>
              <a:t>(2026738) </a:t>
            </a:r>
            <a:endParaRPr lang="en-US" dirty="0"/>
          </a:p>
          <a:p>
            <a:pPr algn="r"/>
            <a:r>
              <a:rPr lang="en-US" sz="2000" b="1" dirty="0">
                <a:ea typeface="+mn-lt"/>
                <a:cs typeface="+mn-lt"/>
              </a:rPr>
              <a:t>Diana Macovei(2026629)                          </a:t>
            </a:r>
            <a:br>
              <a:rPr lang="en-US" sz="2000" b="1" dirty="0">
                <a:ea typeface="+mn-lt"/>
                <a:cs typeface="+mn-lt"/>
              </a:rPr>
            </a:br>
            <a:r>
              <a:rPr lang="en-US" sz="2000" b="1" dirty="0">
                <a:ea typeface="+mn-lt"/>
                <a:cs typeface="+mn-lt"/>
              </a:rPr>
              <a:t>                     </a:t>
            </a:r>
            <a:br>
              <a:rPr lang="en-US" sz="2000" b="1" dirty="0">
                <a:ea typeface="+mn-lt"/>
                <a:cs typeface="+mn-lt"/>
              </a:rPr>
            </a:br>
            <a:r>
              <a:rPr lang="en-US" sz="2000" b="1" dirty="0">
                <a:ea typeface="+mn-lt"/>
                <a:cs typeface="+mn-lt"/>
              </a:rPr>
              <a:t>       Ciprian Blaj(2027775)</a:t>
            </a:r>
            <a:endParaRPr lang="en-US" dirty="0">
              <a:ea typeface="+mn-lt"/>
              <a:cs typeface="+mn-lt"/>
            </a:endParaRPr>
          </a:p>
          <a:p>
            <a:pPr algn="r"/>
            <a:endParaRPr lang="en-US" sz="2000" b="1" dirty="0">
              <a:solidFill>
                <a:schemeClr val="bg2">
                  <a:lumMod val="10000"/>
                </a:schemeClr>
              </a:solidFill>
              <a:latin typeface="Times New Roman" panose="02020603050405020304" pitchFamily="18" charset="0"/>
              <a:ea typeface="Arial" panose="020B0604020202020204" pitchFamily="34" charset="0"/>
              <a:cs typeface="Arial" panose="020B0604020202020204" pitchFamily="34" charset="0"/>
            </a:endParaRPr>
          </a:p>
          <a:p>
            <a:pPr algn="r"/>
            <a:endParaRPr lang="en-US" sz="1800" b="1" dirty="0">
              <a:solidFill>
                <a:schemeClr val="bg2">
                  <a:lumMod val="10000"/>
                </a:schemeClr>
              </a:solidFill>
              <a:effectLst/>
              <a:latin typeface="Times New Roman" panose="02020603050405020304" pitchFamily="18" charset="0"/>
              <a:ea typeface="Arial" panose="020B0604020202020204" pitchFamily="34" charset="0"/>
              <a:cs typeface="Arial" panose="020B0604020202020204" pitchFamily="34" charset="0"/>
            </a:endParaRPr>
          </a:p>
          <a:p>
            <a:pPr algn="r"/>
            <a:r>
              <a:rPr lang="en-GB" sz="1800" b="1" dirty="0">
                <a:solidFill>
                  <a:schemeClr val="bg2">
                    <a:lumMod val="10000"/>
                  </a:schemeClr>
                </a:solidFill>
                <a:latin typeface="Times New Roman" panose="02020603050405020304" pitchFamily="18" charset="0"/>
                <a:cs typeface="Arial" panose="020B0604020202020204" pitchFamily="34" charset="0"/>
              </a:rPr>
              <a:t> Lecture: </a:t>
            </a:r>
            <a:r>
              <a:rPr lang="en-GB" sz="1900" b="1" dirty="0">
                <a:solidFill>
                  <a:schemeClr val="bg2">
                    <a:lumMod val="10000"/>
                  </a:schemeClr>
                </a:solidFill>
                <a:latin typeface="Times New Roman" panose="02020603050405020304" pitchFamily="18" charset="0"/>
                <a:cs typeface="Arial" panose="020B0604020202020204" pitchFamily="34" charset="0"/>
              </a:rPr>
              <a:t>Richmond Lamptey</a:t>
            </a:r>
          </a:p>
          <a:p>
            <a:endParaRPr lang="en-US" sz="1800" dirty="0">
              <a:latin typeface="Times New Roman" panose="02020603050405020304" pitchFamily="18" charset="0"/>
              <a:cs typeface="Arial" panose="020B0604020202020204" pitchFamily="34" charset="0"/>
            </a:endParaRPr>
          </a:p>
        </p:txBody>
      </p:sp>
      <p:pic>
        <p:nvPicPr>
          <p:cNvPr id="4" name="Picture 3">
            <a:extLst>
              <a:ext uri="{FF2B5EF4-FFF2-40B4-BE49-F238E27FC236}">
                <a16:creationId xmlns:a16="http://schemas.microsoft.com/office/drawing/2014/main" id="{BC8492CE-519C-4536-A3B0-DC96B15F22F2}"/>
              </a:ext>
            </a:extLst>
          </p:cNvPr>
          <p:cNvPicPr>
            <a:picLocks noChangeAspect="1"/>
          </p:cNvPicPr>
          <p:nvPr/>
        </p:nvPicPr>
        <p:blipFill>
          <a:blip r:embed="rId3"/>
          <a:stretch>
            <a:fillRect/>
          </a:stretch>
        </p:blipFill>
        <p:spPr>
          <a:xfrm>
            <a:off x="472440" y="160020"/>
            <a:ext cx="4114800" cy="1114425"/>
          </a:xfrm>
          <a:prstGeom prst="rect">
            <a:avLst/>
          </a:prstGeom>
        </p:spPr>
      </p:pic>
    </p:spTree>
    <p:extLst>
      <p:ext uri="{BB962C8B-B14F-4D97-AF65-F5344CB8AC3E}">
        <p14:creationId xmlns:p14="http://schemas.microsoft.com/office/powerpoint/2010/main" val="27474552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90AB9A-FFEF-4032-8A11-1B3F48C11CB6}"/>
              </a:ext>
            </a:extLst>
          </p:cNvPr>
          <p:cNvSpPr>
            <a:spLocks noGrp="1"/>
          </p:cNvSpPr>
          <p:nvPr>
            <p:ph type="title"/>
          </p:nvPr>
        </p:nvSpPr>
        <p:spPr/>
        <p:txBody>
          <a:bodyPr/>
          <a:lstStyle/>
          <a:p>
            <a:r>
              <a:rPr lang="en-GB" b="1" dirty="0">
                <a:solidFill>
                  <a:schemeClr val="tx2"/>
                </a:solidFill>
              </a:rPr>
              <a:t>Table of content </a:t>
            </a:r>
          </a:p>
        </p:txBody>
      </p:sp>
      <p:graphicFrame>
        <p:nvGraphicFramePr>
          <p:cNvPr id="4" name="Content Placeholder 3">
            <a:extLst>
              <a:ext uri="{FF2B5EF4-FFF2-40B4-BE49-F238E27FC236}">
                <a16:creationId xmlns:a16="http://schemas.microsoft.com/office/drawing/2014/main" id="{7F775C3C-AE26-4E47-9E65-8158A3BA2B03}"/>
              </a:ext>
            </a:extLst>
          </p:cNvPr>
          <p:cNvGraphicFramePr>
            <a:graphicFrameLocks noGrp="1"/>
          </p:cNvGraphicFramePr>
          <p:nvPr>
            <p:ph idx="1"/>
            <p:extLst>
              <p:ext uri="{D42A27DB-BD31-4B8C-83A1-F6EECF244321}">
                <p14:modId xmlns:p14="http://schemas.microsoft.com/office/powerpoint/2010/main" val="3720899619"/>
              </p:ext>
            </p:extLst>
          </p:nvPr>
        </p:nvGraphicFramePr>
        <p:xfrm>
          <a:off x="1377695" y="1264555"/>
          <a:ext cx="10448544" cy="507187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Oval 4">
            <a:extLst>
              <a:ext uri="{FF2B5EF4-FFF2-40B4-BE49-F238E27FC236}">
                <a16:creationId xmlns:a16="http://schemas.microsoft.com/office/drawing/2014/main" id="{6D24EC8E-0F0B-4327-8A9D-0135D200F170}"/>
              </a:ext>
            </a:extLst>
          </p:cNvPr>
          <p:cNvSpPr/>
          <p:nvPr/>
        </p:nvSpPr>
        <p:spPr>
          <a:xfrm>
            <a:off x="1377695" y="5205857"/>
            <a:ext cx="792733" cy="792733"/>
          </a:xfrm>
          <a:prstGeom prst="ellipse">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spTree>
    <p:extLst>
      <p:ext uri="{BB962C8B-B14F-4D97-AF65-F5344CB8AC3E}">
        <p14:creationId xmlns:p14="http://schemas.microsoft.com/office/powerpoint/2010/main" val="34053759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1032" name="Rectangle 74">
            <a:extLst>
              <a:ext uri="{FF2B5EF4-FFF2-40B4-BE49-F238E27FC236}">
                <a16:creationId xmlns:a16="http://schemas.microsoft.com/office/drawing/2014/main" id="{0A696357-B315-4D9E-BB00-C5180F54B0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a:extLst>
              <a:ext uri="{FF2B5EF4-FFF2-40B4-BE49-F238E27FC236}">
                <a16:creationId xmlns:a16="http://schemas.microsoft.com/office/drawing/2014/main" id="{472F6C6C-999D-43D5-AC07-AF34251440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8229600" cy="6858000"/>
          </a:xfrm>
          <a:prstGeom prst="rect">
            <a:avLst/>
          </a:prstGeom>
          <a:solidFill>
            <a:schemeClr val="tx2">
              <a:lumMod val="50000"/>
              <a:alpha val="90000"/>
            </a:schemeClr>
          </a:solidFill>
          <a:ln>
            <a:noFill/>
          </a:ln>
          <a:effectLst/>
        </p:spPr>
        <p:style>
          <a:lnRef idx="1">
            <a:schemeClr val="accent1"/>
          </a:lnRef>
          <a:fillRef idx="3">
            <a:schemeClr val="accent1"/>
          </a:fillRef>
          <a:effectRef idx="2">
            <a:schemeClr val="accent1"/>
          </a:effectRef>
          <a:fontRef idx="minor">
            <a:schemeClr val="lt1"/>
          </a:fontRef>
        </p:style>
      </p:sp>
      <p:sp>
        <p:nvSpPr>
          <p:cNvPr id="79" name="Freeform 5">
            <a:extLst>
              <a:ext uri="{FF2B5EF4-FFF2-40B4-BE49-F238E27FC236}">
                <a16:creationId xmlns:a16="http://schemas.microsoft.com/office/drawing/2014/main" id="{EC04F56B-9315-467D-9EEF-52DE7F0B5A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1" y="659027"/>
            <a:ext cx="9042690" cy="1035152"/>
          </a:xfrm>
          <a:custGeom>
            <a:avLst/>
            <a:gdLst>
              <a:gd name="T0" fmla="*/ 1900 w 1902"/>
              <a:gd name="T1" fmla="*/ 77 h 163"/>
              <a:gd name="T2" fmla="*/ 1826 w 1902"/>
              <a:gd name="T3" fmla="*/ 3 h 163"/>
              <a:gd name="T4" fmla="*/ 1825 w 1902"/>
              <a:gd name="T5" fmla="*/ 2 h 163"/>
              <a:gd name="T6" fmla="*/ 1819 w 1902"/>
              <a:gd name="T7" fmla="*/ 0 h 163"/>
              <a:gd name="T8" fmla="*/ 1363 w 1902"/>
              <a:gd name="T9" fmla="*/ 0 h 163"/>
              <a:gd name="T10" fmla="*/ 1348 w 1902"/>
              <a:gd name="T11" fmla="*/ 0 h 163"/>
              <a:gd name="T12" fmla="*/ 1225 w 1902"/>
              <a:gd name="T13" fmla="*/ 0 h 163"/>
              <a:gd name="T14" fmla="*/ 1033 w 1902"/>
              <a:gd name="T15" fmla="*/ 0 h 163"/>
              <a:gd name="T16" fmla="*/ 892 w 1902"/>
              <a:gd name="T17" fmla="*/ 0 h 163"/>
              <a:gd name="T18" fmla="*/ 786 w 1902"/>
              <a:gd name="T19" fmla="*/ 0 h 163"/>
              <a:gd name="T20" fmla="*/ 577 w 1902"/>
              <a:gd name="T21" fmla="*/ 0 h 163"/>
              <a:gd name="T22" fmla="*/ 562 w 1902"/>
              <a:gd name="T23" fmla="*/ 0 h 163"/>
              <a:gd name="T24" fmla="*/ 439 w 1902"/>
              <a:gd name="T25" fmla="*/ 0 h 163"/>
              <a:gd name="T26" fmla="*/ 106 w 1902"/>
              <a:gd name="T27" fmla="*/ 0 h 163"/>
              <a:gd name="T28" fmla="*/ 0 w 1902"/>
              <a:gd name="T29" fmla="*/ 0 h 163"/>
              <a:gd name="T30" fmla="*/ 0 w 1902"/>
              <a:gd name="T31" fmla="*/ 163 h 163"/>
              <a:gd name="T32" fmla="*/ 106 w 1902"/>
              <a:gd name="T33" fmla="*/ 163 h 163"/>
              <a:gd name="T34" fmla="*/ 439 w 1902"/>
              <a:gd name="T35" fmla="*/ 163 h 163"/>
              <a:gd name="T36" fmla="*/ 562 w 1902"/>
              <a:gd name="T37" fmla="*/ 163 h 163"/>
              <a:gd name="T38" fmla="*/ 577 w 1902"/>
              <a:gd name="T39" fmla="*/ 163 h 163"/>
              <a:gd name="T40" fmla="*/ 786 w 1902"/>
              <a:gd name="T41" fmla="*/ 163 h 163"/>
              <a:gd name="T42" fmla="*/ 892 w 1902"/>
              <a:gd name="T43" fmla="*/ 163 h 163"/>
              <a:gd name="T44" fmla="*/ 1033 w 1902"/>
              <a:gd name="T45" fmla="*/ 163 h 163"/>
              <a:gd name="T46" fmla="*/ 1225 w 1902"/>
              <a:gd name="T47" fmla="*/ 163 h 163"/>
              <a:gd name="T48" fmla="*/ 1348 w 1902"/>
              <a:gd name="T49" fmla="*/ 163 h 163"/>
              <a:gd name="T50" fmla="*/ 1363 w 1902"/>
              <a:gd name="T51" fmla="*/ 163 h 163"/>
              <a:gd name="T52" fmla="*/ 1819 w 1902"/>
              <a:gd name="T53" fmla="*/ 163 h 163"/>
              <a:gd name="T54" fmla="*/ 1825 w 1902"/>
              <a:gd name="T55" fmla="*/ 161 h 163"/>
              <a:gd name="T56" fmla="*/ 1826 w 1902"/>
              <a:gd name="T57" fmla="*/ 160 h 163"/>
              <a:gd name="T58" fmla="*/ 1900 w 1902"/>
              <a:gd name="T59" fmla="*/ 86 h 163"/>
              <a:gd name="T60" fmla="*/ 1900 w 1902"/>
              <a:gd name="T61" fmla="*/ 77 h 1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1902" h="163">
                <a:moveTo>
                  <a:pt x="1900" y="77"/>
                </a:moveTo>
                <a:cubicBezTo>
                  <a:pt x="1826" y="3"/>
                  <a:pt x="1826" y="3"/>
                  <a:pt x="1826" y="3"/>
                </a:cubicBezTo>
                <a:cubicBezTo>
                  <a:pt x="1825" y="2"/>
                  <a:pt x="1825" y="2"/>
                  <a:pt x="1825" y="2"/>
                </a:cubicBezTo>
                <a:cubicBezTo>
                  <a:pt x="1823" y="1"/>
                  <a:pt x="1821" y="0"/>
                  <a:pt x="1819" y="0"/>
                </a:cubicBezTo>
                <a:cubicBezTo>
                  <a:pt x="1363" y="0"/>
                  <a:pt x="1363" y="0"/>
                  <a:pt x="1363" y="0"/>
                </a:cubicBezTo>
                <a:cubicBezTo>
                  <a:pt x="1348" y="0"/>
                  <a:pt x="1348" y="0"/>
                  <a:pt x="1348" y="0"/>
                </a:cubicBezTo>
                <a:cubicBezTo>
                  <a:pt x="1225" y="0"/>
                  <a:pt x="1225" y="0"/>
                  <a:pt x="1225" y="0"/>
                </a:cubicBezTo>
                <a:cubicBezTo>
                  <a:pt x="1033" y="0"/>
                  <a:pt x="1033" y="0"/>
                  <a:pt x="1033" y="0"/>
                </a:cubicBezTo>
                <a:cubicBezTo>
                  <a:pt x="892" y="0"/>
                  <a:pt x="892" y="0"/>
                  <a:pt x="892" y="0"/>
                </a:cubicBezTo>
                <a:cubicBezTo>
                  <a:pt x="786" y="0"/>
                  <a:pt x="786" y="0"/>
                  <a:pt x="786" y="0"/>
                </a:cubicBezTo>
                <a:cubicBezTo>
                  <a:pt x="577" y="0"/>
                  <a:pt x="577" y="0"/>
                  <a:pt x="577" y="0"/>
                </a:cubicBezTo>
                <a:cubicBezTo>
                  <a:pt x="562" y="0"/>
                  <a:pt x="562" y="0"/>
                  <a:pt x="562" y="0"/>
                </a:cubicBezTo>
                <a:cubicBezTo>
                  <a:pt x="439" y="0"/>
                  <a:pt x="439" y="0"/>
                  <a:pt x="439" y="0"/>
                </a:cubicBezTo>
                <a:cubicBezTo>
                  <a:pt x="106" y="0"/>
                  <a:pt x="106" y="0"/>
                  <a:pt x="106" y="0"/>
                </a:cubicBezTo>
                <a:cubicBezTo>
                  <a:pt x="0" y="0"/>
                  <a:pt x="0" y="0"/>
                  <a:pt x="0" y="0"/>
                </a:cubicBezTo>
                <a:cubicBezTo>
                  <a:pt x="0" y="163"/>
                  <a:pt x="0" y="163"/>
                  <a:pt x="0" y="163"/>
                </a:cubicBezTo>
                <a:cubicBezTo>
                  <a:pt x="106" y="163"/>
                  <a:pt x="106" y="163"/>
                  <a:pt x="106" y="163"/>
                </a:cubicBezTo>
                <a:cubicBezTo>
                  <a:pt x="439" y="163"/>
                  <a:pt x="439" y="163"/>
                  <a:pt x="439" y="163"/>
                </a:cubicBezTo>
                <a:cubicBezTo>
                  <a:pt x="562" y="163"/>
                  <a:pt x="562" y="163"/>
                  <a:pt x="562" y="163"/>
                </a:cubicBezTo>
                <a:cubicBezTo>
                  <a:pt x="577" y="163"/>
                  <a:pt x="577" y="163"/>
                  <a:pt x="577" y="163"/>
                </a:cubicBezTo>
                <a:cubicBezTo>
                  <a:pt x="786" y="163"/>
                  <a:pt x="786" y="163"/>
                  <a:pt x="786" y="163"/>
                </a:cubicBezTo>
                <a:cubicBezTo>
                  <a:pt x="892" y="163"/>
                  <a:pt x="892" y="163"/>
                  <a:pt x="892" y="163"/>
                </a:cubicBezTo>
                <a:cubicBezTo>
                  <a:pt x="1033" y="163"/>
                  <a:pt x="1033" y="163"/>
                  <a:pt x="1033" y="163"/>
                </a:cubicBezTo>
                <a:cubicBezTo>
                  <a:pt x="1225" y="163"/>
                  <a:pt x="1225" y="163"/>
                  <a:pt x="1225" y="163"/>
                </a:cubicBezTo>
                <a:cubicBezTo>
                  <a:pt x="1348" y="163"/>
                  <a:pt x="1348" y="163"/>
                  <a:pt x="1348" y="163"/>
                </a:cubicBezTo>
                <a:cubicBezTo>
                  <a:pt x="1363" y="163"/>
                  <a:pt x="1363" y="163"/>
                  <a:pt x="1363" y="163"/>
                </a:cubicBezTo>
                <a:cubicBezTo>
                  <a:pt x="1819" y="163"/>
                  <a:pt x="1819" y="163"/>
                  <a:pt x="1819" y="163"/>
                </a:cubicBezTo>
                <a:cubicBezTo>
                  <a:pt x="1821" y="163"/>
                  <a:pt x="1823" y="162"/>
                  <a:pt x="1825" y="161"/>
                </a:cubicBezTo>
                <a:cubicBezTo>
                  <a:pt x="1825" y="160"/>
                  <a:pt x="1825" y="160"/>
                  <a:pt x="1826" y="160"/>
                </a:cubicBezTo>
                <a:cubicBezTo>
                  <a:pt x="1900" y="86"/>
                  <a:pt x="1900" y="86"/>
                  <a:pt x="1900" y="86"/>
                </a:cubicBezTo>
                <a:cubicBezTo>
                  <a:pt x="1902" y="83"/>
                  <a:pt x="1902" y="79"/>
                  <a:pt x="1900" y="77"/>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pic>
        <p:nvPicPr>
          <p:cNvPr id="1026" name="Picture 2" descr="Boots (company) - Wikipedia">
            <a:extLst>
              <a:ext uri="{FF2B5EF4-FFF2-40B4-BE49-F238E27FC236}">
                <a16:creationId xmlns:a16="http://schemas.microsoft.com/office/drawing/2014/main" id="{92A2996D-BCC3-4831-BF59-86A807DB52D4}"/>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106517" y="448065"/>
            <a:ext cx="3001931" cy="1583542"/>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2" name="Content Placeholder 1">
            <a:extLst>
              <a:ext uri="{FF2B5EF4-FFF2-40B4-BE49-F238E27FC236}">
                <a16:creationId xmlns:a16="http://schemas.microsoft.com/office/drawing/2014/main" id="{87C392FF-8484-42F5-9D3A-AB134DCA02E1}"/>
              </a:ext>
            </a:extLst>
          </p:cNvPr>
          <p:cNvGraphicFramePr>
            <a:graphicFrameLocks noGrp="1"/>
          </p:cNvGraphicFramePr>
          <p:nvPr>
            <p:ph idx="1"/>
            <p:extLst>
              <p:ext uri="{D42A27DB-BD31-4B8C-83A1-F6EECF244321}">
                <p14:modId xmlns:p14="http://schemas.microsoft.com/office/powerpoint/2010/main" val="370967716"/>
              </p:ext>
            </p:extLst>
          </p:nvPr>
        </p:nvGraphicFramePr>
        <p:xfrm>
          <a:off x="150471" y="2032000"/>
          <a:ext cx="7963381" cy="460029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4">
            <a:extLst>
              <a:ext uri="{FF2B5EF4-FFF2-40B4-BE49-F238E27FC236}">
                <a16:creationId xmlns:a16="http://schemas.microsoft.com/office/drawing/2014/main" id="{222B2754-4E74-41A2-BA8B-28DCAF10E579}"/>
              </a:ext>
            </a:extLst>
          </p:cNvPr>
          <p:cNvPicPr>
            <a:picLocks noChangeAspect="1"/>
          </p:cNvPicPr>
          <p:nvPr/>
        </p:nvPicPr>
        <p:blipFill>
          <a:blip r:embed="rId8"/>
          <a:stretch>
            <a:fillRect/>
          </a:stretch>
        </p:blipFill>
        <p:spPr>
          <a:xfrm>
            <a:off x="9298161" y="894124"/>
            <a:ext cx="704850" cy="723900"/>
          </a:xfrm>
          <a:prstGeom prst="rect">
            <a:avLst/>
          </a:prstGeom>
        </p:spPr>
      </p:pic>
      <p:pic>
        <p:nvPicPr>
          <p:cNvPr id="6" name="Picture 5">
            <a:extLst>
              <a:ext uri="{FF2B5EF4-FFF2-40B4-BE49-F238E27FC236}">
                <a16:creationId xmlns:a16="http://schemas.microsoft.com/office/drawing/2014/main" id="{0DAAC0EC-DA5C-4283-96FE-AC63874C44DA}"/>
              </a:ext>
            </a:extLst>
          </p:cNvPr>
          <p:cNvPicPr>
            <a:picLocks noChangeAspect="1"/>
          </p:cNvPicPr>
          <p:nvPr/>
        </p:nvPicPr>
        <p:blipFill>
          <a:blip r:embed="rId9"/>
          <a:stretch>
            <a:fillRect/>
          </a:stretch>
        </p:blipFill>
        <p:spPr>
          <a:xfrm>
            <a:off x="9677667" y="1887301"/>
            <a:ext cx="1495425" cy="723900"/>
          </a:xfrm>
          <a:prstGeom prst="rect">
            <a:avLst/>
          </a:prstGeom>
        </p:spPr>
      </p:pic>
      <p:pic>
        <p:nvPicPr>
          <p:cNvPr id="7" name="Picture 6">
            <a:extLst>
              <a:ext uri="{FF2B5EF4-FFF2-40B4-BE49-F238E27FC236}">
                <a16:creationId xmlns:a16="http://schemas.microsoft.com/office/drawing/2014/main" id="{AA0CDD50-2F12-4259-9BC0-C4CAD3C63AC7}"/>
              </a:ext>
            </a:extLst>
          </p:cNvPr>
          <p:cNvPicPr>
            <a:picLocks noChangeAspect="1"/>
          </p:cNvPicPr>
          <p:nvPr/>
        </p:nvPicPr>
        <p:blipFill>
          <a:blip r:embed="rId10"/>
          <a:stretch>
            <a:fillRect/>
          </a:stretch>
        </p:blipFill>
        <p:spPr>
          <a:xfrm>
            <a:off x="9382513" y="2868093"/>
            <a:ext cx="723900" cy="723900"/>
          </a:xfrm>
          <a:prstGeom prst="rect">
            <a:avLst/>
          </a:prstGeom>
        </p:spPr>
      </p:pic>
      <p:pic>
        <p:nvPicPr>
          <p:cNvPr id="8" name="Picture 7">
            <a:extLst>
              <a:ext uri="{FF2B5EF4-FFF2-40B4-BE49-F238E27FC236}">
                <a16:creationId xmlns:a16="http://schemas.microsoft.com/office/drawing/2014/main" id="{500DDFF4-F18C-463F-921E-3E47F58D7ECE}"/>
              </a:ext>
            </a:extLst>
          </p:cNvPr>
          <p:cNvPicPr>
            <a:picLocks noChangeAspect="1"/>
          </p:cNvPicPr>
          <p:nvPr/>
        </p:nvPicPr>
        <p:blipFill>
          <a:blip r:embed="rId11"/>
          <a:stretch>
            <a:fillRect/>
          </a:stretch>
        </p:blipFill>
        <p:spPr>
          <a:xfrm>
            <a:off x="9583911" y="4156404"/>
            <a:ext cx="1876425" cy="723900"/>
          </a:xfrm>
          <a:prstGeom prst="rect">
            <a:avLst/>
          </a:prstGeom>
        </p:spPr>
      </p:pic>
      <p:pic>
        <p:nvPicPr>
          <p:cNvPr id="9" name="Picture 8">
            <a:extLst>
              <a:ext uri="{FF2B5EF4-FFF2-40B4-BE49-F238E27FC236}">
                <a16:creationId xmlns:a16="http://schemas.microsoft.com/office/drawing/2014/main" id="{E570CC05-3393-4CB5-9B71-3D16881FE4A8}"/>
              </a:ext>
            </a:extLst>
          </p:cNvPr>
          <p:cNvPicPr>
            <a:picLocks noChangeAspect="1"/>
          </p:cNvPicPr>
          <p:nvPr/>
        </p:nvPicPr>
        <p:blipFill>
          <a:blip r:embed="rId12"/>
          <a:stretch>
            <a:fillRect/>
          </a:stretch>
        </p:blipFill>
        <p:spPr>
          <a:xfrm>
            <a:off x="9650586" y="5142878"/>
            <a:ext cx="1809750" cy="723900"/>
          </a:xfrm>
          <a:prstGeom prst="rect">
            <a:avLst/>
          </a:prstGeom>
        </p:spPr>
      </p:pic>
      <p:pic>
        <p:nvPicPr>
          <p:cNvPr id="10" name="Picture 9">
            <a:extLst>
              <a:ext uri="{FF2B5EF4-FFF2-40B4-BE49-F238E27FC236}">
                <a16:creationId xmlns:a16="http://schemas.microsoft.com/office/drawing/2014/main" id="{1122197E-BFE4-46BC-9FED-7BDDF5700976}"/>
              </a:ext>
            </a:extLst>
          </p:cNvPr>
          <p:cNvPicPr>
            <a:picLocks noChangeAspect="1"/>
          </p:cNvPicPr>
          <p:nvPr/>
        </p:nvPicPr>
        <p:blipFill>
          <a:blip r:embed="rId13"/>
          <a:stretch>
            <a:fillRect/>
          </a:stretch>
        </p:blipFill>
        <p:spPr>
          <a:xfrm>
            <a:off x="10611044" y="2856163"/>
            <a:ext cx="1076325" cy="762000"/>
          </a:xfrm>
          <a:prstGeom prst="rect">
            <a:avLst/>
          </a:prstGeom>
        </p:spPr>
      </p:pic>
      <p:pic>
        <p:nvPicPr>
          <p:cNvPr id="11" name="Picture 10">
            <a:extLst>
              <a:ext uri="{FF2B5EF4-FFF2-40B4-BE49-F238E27FC236}">
                <a16:creationId xmlns:a16="http://schemas.microsoft.com/office/drawing/2014/main" id="{E5A64965-4992-48A1-8913-7EC3E8627BFE}"/>
              </a:ext>
            </a:extLst>
          </p:cNvPr>
          <p:cNvPicPr>
            <a:picLocks noChangeAspect="1"/>
          </p:cNvPicPr>
          <p:nvPr/>
        </p:nvPicPr>
        <p:blipFill>
          <a:blip r:embed="rId14"/>
          <a:stretch>
            <a:fillRect/>
          </a:stretch>
        </p:blipFill>
        <p:spPr>
          <a:xfrm>
            <a:off x="9493423" y="6041239"/>
            <a:ext cx="2057400" cy="542925"/>
          </a:xfrm>
          <a:prstGeom prst="rect">
            <a:avLst/>
          </a:prstGeom>
        </p:spPr>
      </p:pic>
      <p:pic>
        <p:nvPicPr>
          <p:cNvPr id="12" name="Picture 11">
            <a:extLst>
              <a:ext uri="{FF2B5EF4-FFF2-40B4-BE49-F238E27FC236}">
                <a16:creationId xmlns:a16="http://schemas.microsoft.com/office/drawing/2014/main" id="{24C402D5-2062-4F05-9EE5-A9D1929C2A68}"/>
              </a:ext>
            </a:extLst>
          </p:cNvPr>
          <p:cNvPicPr>
            <a:picLocks noChangeAspect="1"/>
          </p:cNvPicPr>
          <p:nvPr/>
        </p:nvPicPr>
        <p:blipFill>
          <a:blip r:embed="rId15"/>
          <a:stretch>
            <a:fillRect/>
          </a:stretch>
        </p:blipFill>
        <p:spPr>
          <a:xfrm>
            <a:off x="10351047" y="855199"/>
            <a:ext cx="1809750" cy="723900"/>
          </a:xfrm>
          <a:prstGeom prst="rect">
            <a:avLst/>
          </a:prstGeom>
        </p:spPr>
      </p:pic>
    </p:spTree>
    <p:extLst>
      <p:ext uri="{BB962C8B-B14F-4D97-AF65-F5344CB8AC3E}">
        <p14:creationId xmlns:p14="http://schemas.microsoft.com/office/powerpoint/2010/main" val="9518696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53C55EE7-46F1-4FCE-8963-702DFF9554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5924CC1-4C00-40F7-9E57-A8117CC7C61E}"/>
              </a:ext>
            </a:extLst>
          </p:cNvPr>
          <p:cNvSpPr>
            <a:spLocks noGrp="1"/>
          </p:cNvSpPr>
          <p:nvPr>
            <p:ph type="title"/>
          </p:nvPr>
        </p:nvSpPr>
        <p:spPr>
          <a:xfrm>
            <a:off x="649224" y="645106"/>
            <a:ext cx="5122652" cy="1259894"/>
          </a:xfrm>
        </p:spPr>
        <p:txBody>
          <a:bodyPr>
            <a:normAutofit/>
          </a:bodyPr>
          <a:lstStyle/>
          <a:p>
            <a:r>
              <a:rPr lang="en-US" b="1" dirty="0">
                <a:solidFill>
                  <a:schemeClr val="tx2">
                    <a:lumMod val="75000"/>
                  </a:schemeClr>
                </a:solidFill>
              </a:rPr>
              <a:t>Communication </a:t>
            </a:r>
          </a:p>
        </p:txBody>
      </p:sp>
      <p:sp>
        <p:nvSpPr>
          <p:cNvPr id="20" name="Rectangle 19">
            <a:extLst>
              <a:ext uri="{FF2B5EF4-FFF2-40B4-BE49-F238E27FC236}">
                <a16:creationId xmlns:a16="http://schemas.microsoft.com/office/drawing/2014/main" id="{84EFD645-DA65-4344-9A09-F1A9ECA780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pic>
        <p:nvPicPr>
          <p:cNvPr id="6" name="Picture 5" descr="Icon&#10;&#10;Description automatically generated with low confidence">
            <a:extLst>
              <a:ext uri="{FF2B5EF4-FFF2-40B4-BE49-F238E27FC236}">
                <a16:creationId xmlns:a16="http://schemas.microsoft.com/office/drawing/2014/main" id="{2A2E94DC-18CA-43A7-9FBC-78EAED153300}"/>
              </a:ext>
            </a:extLst>
          </p:cNvPr>
          <p:cNvPicPr>
            <a:picLocks noChangeAspect="1"/>
          </p:cNvPicPr>
          <p:nvPr/>
        </p:nvPicPr>
        <p:blipFill>
          <a:blip r:embed="rId3"/>
          <a:stretch>
            <a:fillRect/>
          </a:stretch>
        </p:blipFill>
        <p:spPr>
          <a:xfrm>
            <a:off x="6277976" y="665476"/>
            <a:ext cx="5451627" cy="2658091"/>
          </a:xfrm>
          <a:prstGeom prst="rect">
            <a:avLst/>
          </a:prstGeom>
        </p:spPr>
      </p:pic>
      <p:pic>
        <p:nvPicPr>
          <p:cNvPr id="7" name="Picture 6">
            <a:extLst>
              <a:ext uri="{FF2B5EF4-FFF2-40B4-BE49-F238E27FC236}">
                <a16:creationId xmlns:a16="http://schemas.microsoft.com/office/drawing/2014/main" id="{7AE271ED-D381-4527-8220-31160E343171}"/>
              </a:ext>
            </a:extLst>
          </p:cNvPr>
          <p:cNvPicPr>
            <a:picLocks noChangeAspect="1"/>
          </p:cNvPicPr>
          <p:nvPr/>
        </p:nvPicPr>
        <p:blipFill>
          <a:blip r:embed="rId4"/>
          <a:stretch>
            <a:fillRect/>
          </a:stretch>
        </p:blipFill>
        <p:spPr>
          <a:xfrm>
            <a:off x="6086040" y="3655694"/>
            <a:ext cx="5835501" cy="2536830"/>
          </a:xfrm>
          <a:prstGeom prst="rect">
            <a:avLst/>
          </a:prstGeom>
        </p:spPr>
      </p:pic>
      <p:sp>
        <p:nvSpPr>
          <p:cNvPr id="22" name="Freeform 12">
            <a:extLst>
              <a:ext uri="{FF2B5EF4-FFF2-40B4-BE49-F238E27FC236}">
                <a16:creationId xmlns:a16="http://schemas.microsoft.com/office/drawing/2014/main" id="{52E1387C-B186-463D-8EC6-72189C2FAD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061223"/>
            <a:ext cx="1038036" cy="506277"/>
          </a:xfrm>
          <a:custGeom>
            <a:avLst/>
            <a:gdLst>
              <a:gd name="connsiteX0" fmla="*/ 0 w 1038036"/>
              <a:gd name="connsiteY0" fmla="*/ 0 h 506277"/>
              <a:gd name="connsiteX1" fmla="*/ 182880 w 1038036"/>
              <a:gd name="connsiteY1" fmla="*/ 0 h 506277"/>
              <a:gd name="connsiteX2" fmla="*/ 291705 w 1038036"/>
              <a:gd name="connsiteY2" fmla="*/ 0 h 506277"/>
              <a:gd name="connsiteX3" fmla="*/ 291705 w 1038036"/>
              <a:gd name="connsiteY3" fmla="*/ 151 h 506277"/>
              <a:gd name="connsiteX4" fmla="*/ 692049 w 1038036"/>
              <a:gd name="connsiteY4" fmla="*/ 705 h 506277"/>
              <a:gd name="connsiteX5" fmla="*/ 782744 w 1038036"/>
              <a:gd name="connsiteY5" fmla="*/ 705 h 506277"/>
              <a:gd name="connsiteX6" fmla="*/ 797001 w 1038036"/>
              <a:gd name="connsiteY6" fmla="*/ 5473 h 506277"/>
              <a:gd name="connsiteX7" fmla="*/ 801982 w 1038036"/>
              <a:gd name="connsiteY7" fmla="*/ 10242 h 506277"/>
              <a:gd name="connsiteX8" fmla="*/ 1030951 w 1038036"/>
              <a:gd name="connsiteY8" fmla="*/ 239185 h 506277"/>
              <a:gd name="connsiteX9" fmla="*/ 1030951 w 1038036"/>
              <a:gd name="connsiteY9" fmla="*/ 267797 h 506277"/>
              <a:gd name="connsiteX10" fmla="*/ 801982 w 1038036"/>
              <a:gd name="connsiteY10" fmla="*/ 496740 h 506277"/>
              <a:gd name="connsiteX11" fmla="*/ 797001 w 1038036"/>
              <a:gd name="connsiteY11" fmla="*/ 501508 h 506277"/>
              <a:gd name="connsiteX12" fmla="*/ 782744 w 1038036"/>
              <a:gd name="connsiteY12" fmla="*/ 506277 h 506277"/>
              <a:gd name="connsiteX13" fmla="*/ 692049 w 1038036"/>
              <a:gd name="connsiteY13" fmla="*/ 506277 h 506277"/>
              <a:gd name="connsiteX14" fmla="*/ 291705 w 1038036"/>
              <a:gd name="connsiteY14" fmla="*/ 505140 h 506277"/>
              <a:gd name="connsiteX15" fmla="*/ 291705 w 1038036"/>
              <a:gd name="connsiteY15" fmla="*/ 506277 h 506277"/>
              <a:gd name="connsiteX16" fmla="*/ 0 w 1038036"/>
              <a:gd name="connsiteY16" fmla="*/ 506277 h 5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38036" h="506277">
                <a:moveTo>
                  <a:pt x="0" y="0"/>
                </a:moveTo>
                <a:lnTo>
                  <a:pt x="182880" y="0"/>
                </a:lnTo>
                <a:lnTo>
                  <a:pt x="291705" y="0"/>
                </a:lnTo>
                <a:lnTo>
                  <a:pt x="291705" y="151"/>
                </a:lnTo>
                <a:lnTo>
                  <a:pt x="692049" y="705"/>
                </a:lnTo>
                <a:lnTo>
                  <a:pt x="782744" y="705"/>
                </a:lnTo>
                <a:cubicBezTo>
                  <a:pt x="787553" y="705"/>
                  <a:pt x="792363" y="5473"/>
                  <a:pt x="797001" y="5473"/>
                </a:cubicBezTo>
                <a:cubicBezTo>
                  <a:pt x="797001" y="10242"/>
                  <a:pt x="801982" y="10242"/>
                  <a:pt x="801982" y="10242"/>
                </a:cubicBezTo>
                <a:lnTo>
                  <a:pt x="1030951" y="239185"/>
                </a:lnTo>
                <a:cubicBezTo>
                  <a:pt x="1040398" y="248722"/>
                  <a:pt x="1040398" y="258259"/>
                  <a:pt x="1030951" y="267797"/>
                </a:cubicBezTo>
                <a:lnTo>
                  <a:pt x="801982" y="496740"/>
                </a:lnTo>
                <a:cubicBezTo>
                  <a:pt x="800436" y="498363"/>
                  <a:pt x="798547" y="499885"/>
                  <a:pt x="797001" y="501508"/>
                </a:cubicBezTo>
                <a:cubicBezTo>
                  <a:pt x="792363" y="506277"/>
                  <a:pt x="787553" y="506277"/>
                  <a:pt x="782744" y="506277"/>
                </a:cubicBezTo>
                <a:lnTo>
                  <a:pt x="692049" y="506277"/>
                </a:lnTo>
                <a:lnTo>
                  <a:pt x="291705" y="505140"/>
                </a:lnTo>
                <a:lnTo>
                  <a:pt x="291705" y="506277"/>
                </a:lnTo>
                <a:lnTo>
                  <a:pt x="0" y="506277"/>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3" name="Content Placeholder 2">
            <a:extLst>
              <a:ext uri="{FF2B5EF4-FFF2-40B4-BE49-F238E27FC236}">
                <a16:creationId xmlns:a16="http://schemas.microsoft.com/office/drawing/2014/main" id="{A4B513AE-55B8-4CEA-97E3-E7F875962311}"/>
              </a:ext>
            </a:extLst>
          </p:cNvPr>
          <p:cNvGraphicFramePr>
            <a:graphicFrameLocks noGrp="1"/>
          </p:cNvGraphicFramePr>
          <p:nvPr>
            <p:ph idx="1"/>
            <p:extLst>
              <p:ext uri="{D42A27DB-BD31-4B8C-83A1-F6EECF244321}">
                <p14:modId xmlns:p14="http://schemas.microsoft.com/office/powerpoint/2010/main" val="2391848424"/>
              </p:ext>
            </p:extLst>
          </p:nvPr>
        </p:nvGraphicFramePr>
        <p:xfrm>
          <a:off x="649225" y="2133600"/>
          <a:ext cx="5122652" cy="3759253"/>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32921964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467DC441-A326-4A28-9674-382AE7477C59}"/>
              </a:ext>
            </a:extLst>
          </p:cNvPr>
          <p:cNvPicPr>
            <a:picLocks noGrp="1" noChangeAspect="1"/>
          </p:cNvPicPr>
          <p:nvPr>
            <p:ph idx="1"/>
          </p:nvPr>
        </p:nvPicPr>
        <p:blipFill>
          <a:blip r:embed="rId2"/>
          <a:stretch>
            <a:fillRect/>
          </a:stretch>
        </p:blipFill>
        <p:spPr>
          <a:xfrm>
            <a:off x="569893" y="157813"/>
            <a:ext cx="11427216" cy="6127845"/>
          </a:xfrm>
          <a:prstGeom prst="rect">
            <a:avLst/>
          </a:prstGeom>
        </p:spPr>
      </p:pic>
      <p:sp>
        <p:nvSpPr>
          <p:cNvPr id="5" name="TextBox 4">
            <a:extLst>
              <a:ext uri="{FF2B5EF4-FFF2-40B4-BE49-F238E27FC236}">
                <a16:creationId xmlns:a16="http://schemas.microsoft.com/office/drawing/2014/main" id="{4EF119F2-681D-4196-AB43-4C2077367F96}"/>
              </a:ext>
            </a:extLst>
          </p:cNvPr>
          <p:cNvSpPr txBox="1"/>
          <p:nvPr/>
        </p:nvSpPr>
        <p:spPr>
          <a:xfrm>
            <a:off x="7147875" y="6330855"/>
            <a:ext cx="6094428" cy="369332"/>
          </a:xfrm>
          <a:prstGeom prst="rect">
            <a:avLst/>
          </a:prstGeom>
          <a:noFill/>
        </p:spPr>
        <p:txBody>
          <a:bodyPr wrap="square">
            <a:spAutoFit/>
          </a:bodyPr>
          <a:lstStyle/>
          <a:p>
            <a:r>
              <a:rPr lang="en-GB" b="1" dirty="0" err="1">
                <a:effectLst/>
                <a:latin typeface="haas grot text web"/>
              </a:rPr>
              <a:t>Berlo's</a:t>
            </a:r>
            <a:r>
              <a:rPr lang="en-GB" b="1" dirty="0">
                <a:effectLst/>
                <a:latin typeface="haas grot text web"/>
              </a:rPr>
              <a:t> SMCR Model of Communication, (1960)</a:t>
            </a:r>
            <a:endParaRPr lang="en-US" b="1" dirty="0"/>
          </a:p>
        </p:txBody>
      </p:sp>
    </p:spTree>
    <p:extLst>
      <p:ext uri="{BB962C8B-B14F-4D97-AF65-F5344CB8AC3E}">
        <p14:creationId xmlns:p14="http://schemas.microsoft.com/office/powerpoint/2010/main" val="19805363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F2F586-CBF3-4D3B-95C7-DFF31301C411}"/>
              </a:ext>
            </a:extLst>
          </p:cNvPr>
          <p:cNvSpPr>
            <a:spLocks noGrp="1"/>
          </p:cNvSpPr>
          <p:nvPr>
            <p:ph type="title"/>
          </p:nvPr>
        </p:nvSpPr>
        <p:spPr>
          <a:xfrm>
            <a:off x="1659989" y="624110"/>
            <a:ext cx="9844624" cy="772786"/>
          </a:xfrm>
        </p:spPr>
        <p:txBody>
          <a:bodyPr>
            <a:normAutofit fontScale="90000"/>
          </a:bodyPr>
          <a:lstStyle/>
          <a:p>
            <a:r>
              <a:rPr lang="en-GB" b="1" i="0" dirty="0">
                <a:solidFill>
                  <a:schemeClr val="tx2"/>
                </a:solidFill>
                <a:effectLst/>
                <a:latin typeface="arial" panose="020B0604020202020204" pitchFamily="34" charset="0"/>
              </a:rPr>
              <a:t>Keller's Brand Equity Model </a:t>
            </a:r>
            <a:br>
              <a:rPr lang="en-GB" b="1" i="0" dirty="0">
                <a:solidFill>
                  <a:schemeClr val="tx2"/>
                </a:solidFill>
                <a:effectLst/>
                <a:latin typeface="arial" panose="020B0604020202020204" pitchFamily="34" charset="0"/>
              </a:rPr>
            </a:br>
            <a:endParaRPr lang="en-GB" sz="2000" b="1" dirty="0">
              <a:solidFill>
                <a:schemeClr val="tx2"/>
              </a:solidFill>
            </a:endParaRPr>
          </a:p>
        </p:txBody>
      </p:sp>
      <p:sp>
        <p:nvSpPr>
          <p:cNvPr id="8" name="Content Placeholder 7">
            <a:extLst>
              <a:ext uri="{FF2B5EF4-FFF2-40B4-BE49-F238E27FC236}">
                <a16:creationId xmlns:a16="http://schemas.microsoft.com/office/drawing/2014/main" id="{BE2805D0-CC16-4B27-AB90-8F171ECA461E}"/>
              </a:ext>
            </a:extLst>
          </p:cNvPr>
          <p:cNvSpPr>
            <a:spLocks noGrp="1"/>
          </p:cNvSpPr>
          <p:nvPr>
            <p:ph idx="1"/>
          </p:nvPr>
        </p:nvSpPr>
        <p:spPr>
          <a:xfrm>
            <a:off x="327546" y="1396896"/>
            <a:ext cx="11273051" cy="5358746"/>
          </a:xfrm>
        </p:spPr>
        <p:txBody>
          <a:bodyPr/>
          <a:lstStyle/>
          <a:p>
            <a:pPr marL="0" indent="0">
              <a:buNone/>
            </a:pPr>
            <a:endParaRPr lang="en-US" dirty="0"/>
          </a:p>
          <a:p>
            <a:pPr marL="0" indent="0">
              <a:buNone/>
            </a:pPr>
            <a:endParaRPr lang="en-US" dirty="0"/>
          </a:p>
          <a:p>
            <a:pPr marL="0" indent="0">
              <a:buNone/>
            </a:pPr>
            <a:r>
              <a:rPr lang="en-GB" dirty="0"/>
              <a:t> </a:t>
            </a:r>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p:txBody>
      </p:sp>
      <p:pic>
        <p:nvPicPr>
          <p:cNvPr id="1028" name="Picture 4" descr="Keller&amp;#39;s Brand Equity Model — What It Is &amp;amp; How to Use It | by Keaton Hawker  | Medium">
            <a:extLst>
              <a:ext uri="{FF2B5EF4-FFF2-40B4-BE49-F238E27FC236}">
                <a16:creationId xmlns:a16="http://schemas.microsoft.com/office/drawing/2014/main" id="{D6758365-1820-448D-88EC-C63630275BE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59077" y="1396896"/>
            <a:ext cx="8875698" cy="4454804"/>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E4DCB9F1-5815-4854-8AF2-0EF97E8825C2}"/>
              </a:ext>
            </a:extLst>
          </p:cNvPr>
          <p:cNvSpPr txBox="1"/>
          <p:nvPr/>
        </p:nvSpPr>
        <p:spPr>
          <a:xfrm>
            <a:off x="8457399" y="6119005"/>
            <a:ext cx="6094428" cy="369332"/>
          </a:xfrm>
          <a:prstGeom prst="rect">
            <a:avLst/>
          </a:prstGeom>
          <a:noFill/>
        </p:spPr>
        <p:txBody>
          <a:bodyPr wrap="square">
            <a:spAutoFit/>
          </a:bodyPr>
          <a:lstStyle/>
          <a:p>
            <a:r>
              <a:rPr lang="en-US" dirty="0"/>
              <a:t>(Keller 1996, 2001b)</a:t>
            </a:r>
          </a:p>
        </p:txBody>
      </p:sp>
    </p:spTree>
    <p:extLst>
      <p:ext uri="{BB962C8B-B14F-4D97-AF65-F5344CB8AC3E}">
        <p14:creationId xmlns:p14="http://schemas.microsoft.com/office/powerpoint/2010/main" val="20180364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1038" name="Rectangle 78">
            <a:extLst>
              <a:ext uri="{FF2B5EF4-FFF2-40B4-BE49-F238E27FC236}">
                <a16:creationId xmlns:a16="http://schemas.microsoft.com/office/drawing/2014/main" id="{C6E68D20-54CD-40AF-A817-D5C32B0D85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C8A2E34-0280-4038-8159-6D53DB9E40AF}"/>
              </a:ext>
            </a:extLst>
          </p:cNvPr>
          <p:cNvSpPr>
            <a:spLocks noGrp="1"/>
          </p:cNvSpPr>
          <p:nvPr>
            <p:ph type="title"/>
          </p:nvPr>
        </p:nvSpPr>
        <p:spPr>
          <a:xfrm>
            <a:off x="715162" y="380956"/>
            <a:ext cx="5122652" cy="1421976"/>
          </a:xfrm>
        </p:spPr>
        <p:txBody>
          <a:bodyPr>
            <a:noAutofit/>
          </a:bodyPr>
          <a:lstStyle/>
          <a:p>
            <a:r>
              <a:rPr lang="en-GB" altLang="en-US" sz="2400" b="1" cap="all" dirty="0">
                <a:solidFill>
                  <a:schemeClr val="tx2"/>
                </a:solidFill>
                <a:latin typeface="Arial" panose="020B0604020202020204" pitchFamily="34" charset="0"/>
                <a:cs typeface="Arial" panose="020B0604020202020204" pitchFamily="34" charset="0"/>
              </a:rPr>
              <a:t>Type of the communication on organisation</a:t>
            </a:r>
            <a:endParaRPr lang="en-GB" sz="2400" b="1" dirty="0">
              <a:solidFill>
                <a:schemeClr val="tx2"/>
              </a:solidFill>
              <a:latin typeface="Arial" panose="020B0604020202020204" pitchFamily="34" charset="0"/>
              <a:cs typeface="Arial" panose="020B0604020202020204" pitchFamily="34" charset="0"/>
            </a:endParaRPr>
          </a:p>
        </p:txBody>
      </p:sp>
      <p:sp>
        <p:nvSpPr>
          <p:cNvPr id="1039" name="Rectangle 80">
            <a:extLst>
              <a:ext uri="{FF2B5EF4-FFF2-40B4-BE49-F238E27FC236}">
                <a16:creationId xmlns:a16="http://schemas.microsoft.com/office/drawing/2014/main" id="{7DE013BA-4C2B-4908-ACEA-78FAA69516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3" name="Content Placeholder 2">
            <a:extLst>
              <a:ext uri="{FF2B5EF4-FFF2-40B4-BE49-F238E27FC236}">
                <a16:creationId xmlns:a16="http://schemas.microsoft.com/office/drawing/2014/main" id="{E5810FA9-4AC5-4D51-AD20-C0CA2CAD1F03}"/>
              </a:ext>
            </a:extLst>
          </p:cNvPr>
          <p:cNvGraphicFramePr>
            <a:graphicFrameLocks noGrp="1"/>
          </p:cNvGraphicFramePr>
          <p:nvPr>
            <p:ph idx="1"/>
            <p:extLst>
              <p:ext uri="{D42A27DB-BD31-4B8C-83A1-F6EECF244321}">
                <p14:modId xmlns:p14="http://schemas.microsoft.com/office/powerpoint/2010/main" val="2845825825"/>
              </p:ext>
            </p:extLst>
          </p:nvPr>
        </p:nvGraphicFramePr>
        <p:xfrm>
          <a:off x="420728" y="1377696"/>
          <a:ext cx="6054958" cy="518980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041" name="Rectangle 82">
            <a:extLst>
              <a:ext uri="{FF2B5EF4-FFF2-40B4-BE49-F238E27FC236}">
                <a16:creationId xmlns:a16="http://schemas.microsoft.com/office/drawing/2014/main" id="{BE0255A8-7614-41BB-BC5A-24F7E62D29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1476" y="799139"/>
            <a:ext cx="4963395" cy="2544154"/>
          </a:xfrm>
          <a:prstGeom prst="rect">
            <a:avLst/>
          </a:prstGeom>
          <a:solidFill>
            <a:srgbClr val="FFFFFE"/>
          </a:solidFill>
          <a:ln w="12700" cap="sq">
            <a:solidFill>
              <a:schemeClr val="tx2"/>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30" name="Picture 6" descr="Directions of Communication | Organizational Behavior and Human Relations">
            <a:extLst>
              <a:ext uri="{FF2B5EF4-FFF2-40B4-BE49-F238E27FC236}">
                <a16:creationId xmlns:a16="http://schemas.microsoft.com/office/drawing/2014/main" id="{22D9821C-FA67-47BC-BEB1-0B37F2D81790}"/>
              </a:ext>
            </a:extLst>
          </p:cNvPr>
          <p:cNvPicPr>
            <a:picLocks noChangeAspect="1" noChangeArrowheads="1"/>
          </p:cNvPicPr>
          <p:nvPr/>
        </p:nvPicPr>
        <p:blipFill>
          <a:blip r:embed="rId8">
            <a:extLst>
              <a:ext uri="{28A0092B-C50C-407E-A947-70E740481C1C}">
                <a14:useLocalDpi xmlns:a14="http://schemas.microsoft.com/office/drawing/2010/main" val="0"/>
              </a:ext>
            </a:extLst>
          </a:blip>
          <a:stretch>
            <a:fillRect/>
          </a:stretch>
        </p:blipFill>
        <p:spPr bwMode="auto">
          <a:xfrm>
            <a:off x="6657993" y="1194533"/>
            <a:ext cx="4673849" cy="1764378"/>
          </a:xfrm>
          <a:prstGeom prst="rect">
            <a:avLst/>
          </a:prstGeom>
          <a:noFill/>
          <a:extLst>
            <a:ext uri="{909E8E84-426E-40DD-AFC4-6F175D3DCCD1}">
              <a14:hiddenFill xmlns:a14="http://schemas.microsoft.com/office/drawing/2010/main">
                <a:solidFill>
                  <a:srgbClr val="FFFFFF"/>
                </a:solidFill>
              </a14:hiddenFill>
            </a:ext>
          </a:extLst>
        </p:spPr>
      </p:pic>
      <p:sp>
        <p:nvSpPr>
          <p:cNvPr id="85" name="Rectangle 84">
            <a:extLst>
              <a:ext uri="{FF2B5EF4-FFF2-40B4-BE49-F238E27FC236}">
                <a16:creationId xmlns:a16="http://schemas.microsoft.com/office/drawing/2014/main" id="{F6A0AFB2-0542-47FD-BC93-F7574B4131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1475" y="3504427"/>
            <a:ext cx="2399348" cy="2544153"/>
          </a:xfrm>
          <a:prstGeom prst="rect">
            <a:avLst/>
          </a:prstGeom>
          <a:solidFill>
            <a:srgbClr val="FFFFFE"/>
          </a:solidFill>
          <a:ln w="12700" cap="sq">
            <a:solidFill>
              <a:schemeClr val="tx2"/>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8" name="Picture 4" descr="Directions of Communication | Organizational Behavior and Human Relations">
            <a:extLst>
              <a:ext uri="{FF2B5EF4-FFF2-40B4-BE49-F238E27FC236}">
                <a16:creationId xmlns:a16="http://schemas.microsoft.com/office/drawing/2014/main" id="{725E7BE2-53FA-4679-BBEB-B8E43AB5A748}"/>
              </a:ext>
            </a:extLst>
          </p:cNvPr>
          <p:cNvPicPr>
            <a:picLocks noChangeAspect="1" noChangeArrowheads="1"/>
          </p:cNvPicPr>
          <p:nvPr/>
        </p:nvPicPr>
        <p:blipFill>
          <a:blip r:embed="rId9">
            <a:extLst>
              <a:ext uri="{28A0092B-C50C-407E-A947-70E740481C1C}">
                <a14:useLocalDpi xmlns:a14="http://schemas.microsoft.com/office/drawing/2010/main" val="0"/>
              </a:ext>
            </a:extLst>
          </a:blip>
          <a:stretch>
            <a:fillRect/>
          </a:stretch>
        </p:blipFill>
        <p:spPr bwMode="auto">
          <a:xfrm>
            <a:off x="6657993" y="3720847"/>
            <a:ext cx="2106408" cy="2122325"/>
          </a:xfrm>
          <a:prstGeom prst="rect">
            <a:avLst/>
          </a:prstGeom>
          <a:noFill/>
          <a:extLst>
            <a:ext uri="{909E8E84-426E-40DD-AFC4-6F175D3DCCD1}">
              <a14:hiddenFill xmlns:a14="http://schemas.microsoft.com/office/drawing/2010/main">
                <a:solidFill>
                  <a:srgbClr val="FFFFFF"/>
                </a:solidFill>
              </a14:hiddenFill>
            </a:ext>
          </a:extLst>
        </p:spPr>
      </p:pic>
      <p:sp>
        <p:nvSpPr>
          <p:cNvPr id="87" name="Rectangle 86">
            <a:extLst>
              <a:ext uri="{FF2B5EF4-FFF2-40B4-BE49-F238E27FC236}">
                <a16:creationId xmlns:a16="http://schemas.microsoft.com/office/drawing/2014/main" id="{2E8FF22C-19D1-458A-92D9-7D9F5A5F01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95520" y="3504427"/>
            <a:ext cx="2399350" cy="2544154"/>
          </a:xfrm>
          <a:prstGeom prst="rect">
            <a:avLst/>
          </a:prstGeom>
          <a:solidFill>
            <a:srgbClr val="FFFFFE"/>
          </a:solidFill>
          <a:ln w="12700" cap="sq">
            <a:solidFill>
              <a:schemeClr val="tx2"/>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32" name="Picture 8" descr="Communication Flows | Introduction to Business">
            <a:extLst>
              <a:ext uri="{FF2B5EF4-FFF2-40B4-BE49-F238E27FC236}">
                <a16:creationId xmlns:a16="http://schemas.microsoft.com/office/drawing/2014/main" id="{B65BB4D3-BF2C-42C4-8F05-748E69477506}"/>
              </a:ext>
            </a:extLst>
          </p:cNvPr>
          <p:cNvPicPr>
            <a:picLocks noChangeAspect="1" noChangeArrowheads="1"/>
          </p:cNvPicPr>
          <p:nvPr/>
        </p:nvPicPr>
        <p:blipFill>
          <a:blip r:embed="rId10">
            <a:extLst>
              <a:ext uri="{28A0092B-C50C-407E-A947-70E740481C1C}">
                <a14:useLocalDpi xmlns:a14="http://schemas.microsoft.com/office/drawing/2010/main" val="0"/>
              </a:ext>
            </a:extLst>
          </a:blip>
          <a:stretch>
            <a:fillRect/>
          </a:stretch>
        </p:blipFill>
        <p:spPr bwMode="auto">
          <a:xfrm>
            <a:off x="9162143" y="3662285"/>
            <a:ext cx="2123572" cy="2128894"/>
          </a:xfrm>
          <a:prstGeom prst="rect">
            <a:avLst/>
          </a:prstGeom>
          <a:noFill/>
          <a:extLst>
            <a:ext uri="{909E8E84-426E-40DD-AFC4-6F175D3DCCD1}">
              <a14:hiddenFill xmlns:a14="http://schemas.microsoft.com/office/drawing/2010/main">
                <a:solidFill>
                  <a:srgbClr val="FFFFFF"/>
                </a:solidFill>
              </a14:hiddenFill>
            </a:ext>
          </a:extLst>
        </p:spPr>
      </p:pic>
      <p:sp>
        <p:nvSpPr>
          <p:cNvPr id="89" name="Freeform 12">
            <a:extLst>
              <a:ext uri="{FF2B5EF4-FFF2-40B4-BE49-F238E27FC236}">
                <a16:creationId xmlns:a16="http://schemas.microsoft.com/office/drawing/2014/main" id="{357A85C1-C904-428F-AD5D-D54609EDCC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061223"/>
            <a:ext cx="1038036" cy="506277"/>
          </a:xfrm>
          <a:custGeom>
            <a:avLst/>
            <a:gdLst>
              <a:gd name="connsiteX0" fmla="*/ 0 w 1038036"/>
              <a:gd name="connsiteY0" fmla="*/ 0 h 506277"/>
              <a:gd name="connsiteX1" fmla="*/ 182880 w 1038036"/>
              <a:gd name="connsiteY1" fmla="*/ 0 h 506277"/>
              <a:gd name="connsiteX2" fmla="*/ 291705 w 1038036"/>
              <a:gd name="connsiteY2" fmla="*/ 0 h 506277"/>
              <a:gd name="connsiteX3" fmla="*/ 291705 w 1038036"/>
              <a:gd name="connsiteY3" fmla="*/ 151 h 506277"/>
              <a:gd name="connsiteX4" fmla="*/ 692049 w 1038036"/>
              <a:gd name="connsiteY4" fmla="*/ 705 h 506277"/>
              <a:gd name="connsiteX5" fmla="*/ 782744 w 1038036"/>
              <a:gd name="connsiteY5" fmla="*/ 705 h 506277"/>
              <a:gd name="connsiteX6" fmla="*/ 797001 w 1038036"/>
              <a:gd name="connsiteY6" fmla="*/ 5473 h 506277"/>
              <a:gd name="connsiteX7" fmla="*/ 801982 w 1038036"/>
              <a:gd name="connsiteY7" fmla="*/ 10242 h 506277"/>
              <a:gd name="connsiteX8" fmla="*/ 1030951 w 1038036"/>
              <a:gd name="connsiteY8" fmla="*/ 239185 h 506277"/>
              <a:gd name="connsiteX9" fmla="*/ 1030951 w 1038036"/>
              <a:gd name="connsiteY9" fmla="*/ 267797 h 506277"/>
              <a:gd name="connsiteX10" fmla="*/ 801982 w 1038036"/>
              <a:gd name="connsiteY10" fmla="*/ 496740 h 506277"/>
              <a:gd name="connsiteX11" fmla="*/ 797001 w 1038036"/>
              <a:gd name="connsiteY11" fmla="*/ 501508 h 506277"/>
              <a:gd name="connsiteX12" fmla="*/ 782744 w 1038036"/>
              <a:gd name="connsiteY12" fmla="*/ 506277 h 506277"/>
              <a:gd name="connsiteX13" fmla="*/ 692049 w 1038036"/>
              <a:gd name="connsiteY13" fmla="*/ 506277 h 506277"/>
              <a:gd name="connsiteX14" fmla="*/ 291705 w 1038036"/>
              <a:gd name="connsiteY14" fmla="*/ 505140 h 506277"/>
              <a:gd name="connsiteX15" fmla="*/ 291705 w 1038036"/>
              <a:gd name="connsiteY15" fmla="*/ 506277 h 506277"/>
              <a:gd name="connsiteX16" fmla="*/ 0 w 1038036"/>
              <a:gd name="connsiteY16" fmla="*/ 506277 h 5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38036" h="506277">
                <a:moveTo>
                  <a:pt x="0" y="0"/>
                </a:moveTo>
                <a:lnTo>
                  <a:pt x="182880" y="0"/>
                </a:lnTo>
                <a:lnTo>
                  <a:pt x="291705" y="0"/>
                </a:lnTo>
                <a:lnTo>
                  <a:pt x="291705" y="151"/>
                </a:lnTo>
                <a:lnTo>
                  <a:pt x="692049" y="705"/>
                </a:lnTo>
                <a:lnTo>
                  <a:pt x="782744" y="705"/>
                </a:lnTo>
                <a:cubicBezTo>
                  <a:pt x="787553" y="705"/>
                  <a:pt x="792363" y="5473"/>
                  <a:pt x="797001" y="5473"/>
                </a:cubicBezTo>
                <a:cubicBezTo>
                  <a:pt x="797001" y="10242"/>
                  <a:pt x="801982" y="10242"/>
                  <a:pt x="801982" y="10242"/>
                </a:cubicBezTo>
                <a:lnTo>
                  <a:pt x="1030951" y="239185"/>
                </a:lnTo>
                <a:cubicBezTo>
                  <a:pt x="1040398" y="248722"/>
                  <a:pt x="1040398" y="258259"/>
                  <a:pt x="1030951" y="267797"/>
                </a:cubicBezTo>
                <a:lnTo>
                  <a:pt x="801982" y="496740"/>
                </a:lnTo>
                <a:cubicBezTo>
                  <a:pt x="800436" y="498363"/>
                  <a:pt x="798547" y="499885"/>
                  <a:pt x="797001" y="501508"/>
                </a:cubicBezTo>
                <a:cubicBezTo>
                  <a:pt x="792363" y="506277"/>
                  <a:pt x="787553" y="506277"/>
                  <a:pt x="782744" y="506277"/>
                </a:cubicBezTo>
                <a:lnTo>
                  <a:pt x="692049" y="506277"/>
                </a:lnTo>
                <a:lnTo>
                  <a:pt x="291705" y="505140"/>
                </a:lnTo>
                <a:lnTo>
                  <a:pt x="291705" y="506277"/>
                </a:lnTo>
                <a:lnTo>
                  <a:pt x="0" y="506277"/>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7968298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71262A95-A062-4990-ACCB-C948EC34D3B5}"/>
              </a:ext>
            </a:extLst>
          </p:cNvPr>
          <p:cNvPicPr>
            <a:picLocks noChangeAspect="1"/>
          </p:cNvPicPr>
          <p:nvPr/>
        </p:nvPicPr>
        <p:blipFill>
          <a:blip r:embed="rId3"/>
          <a:stretch>
            <a:fillRect/>
          </a:stretch>
        </p:blipFill>
        <p:spPr>
          <a:xfrm>
            <a:off x="9395662" y="2554941"/>
            <a:ext cx="2907996" cy="4303059"/>
          </a:xfrm>
          <a:prstGeom prst="rect">
            <a:avLst/>
          </a:prstGeom>
        </p:spPr>
      </p:pic>
      <p:pic>
        <p:nvPicPr>
          <p:cNvPr id="6" name="Picture 5">
            <a:extLst>
              <a:ext uri="{FF2B5EF4-FFF2-40B4-BE49-F238E27FC236}">
                <a16:creationId xmlns:a16="http://schemas.microsoft.com/office/drawing/2014/main" id="{15205E45-0084-4A8C-8343-855D4EB2DAB8}"/>
              </a:ext>
            </a:extLst>
          </p:cNvPr>
          <p:cNvPicPr>
            <a:picLocks noChangeAspect="1"/>
          </p:cNvPicPr>
          <p:nvPr/>
        </p:nvPicPr>
        <p:blipFill rotWithShape="1">
          <a:blip r:embed="rId4"/>
          <a:srcRect r="1" b="13725"/>
          <a:stretch/>
        </p:blipFill>
        <p:spPr>
          <a:xfrm>
            <a:off x="0" y="2272553"/>
            <a:ext cx="4193549" cy="4585447"/>
          </a:xfrm>
          <a:prstGeom prst="rect">
            <a:avLst/>
          </a:prstGeom>
        </p:spPr>
      </p:pic>
      <p:sp>
        <p:nvSpPr>
          <p:cNvPr id="2" name="Title 1">
            <a:extLst>
              <a:ext uri="{FF2B5EF4-FFF2-40B4-BE49-F238E27FC236}">
                <a16:creationId xmlns:a16="http://schemas.microsoft.com/office/drawing/2014/main" id="{B7DD9156-036A-42ED-9FB0-8E8014B19FF8}"/>
              </a:ext>
            </a:extLst>
          </p:cNvPr>
          <p:cNvSpPr>
            <a:spLocks noGrp="1"/>
          </p:cNvSpPr>
          <p:nvPr>
            <p:ph type="title"/>
          </p:nvPr>
        </p:nvSpPr>
        <p:spPr>
          <a:xfrm>
            <a:off x="1659080" y="138195"/>
            <a:ext cx="9190580" cy="1128068"/>
          </a:xfrm>
        </p:spPr>
        <p:txBody>
          <a:bodyPr anchor="ctr">
            <a:normAutofit fontScale="90000"/>
          </a:bodyPr>
          <a:lstStyle/>
          <a:p>
            <a:r>
              <a:rPr lang="en-GB" sz="4000" b="1" dirty="0">
                <a:solidFill>
                  <a:schemeClr val="tx2"/>
                </a:solidFill>
              </a:rPr>
              <a:t>Channels of efficient communication</a:t>
            </a:r>
            <a:br>
              <a:rPr lang="en-GB" sz="1300" dirty="0"/>
            </a:br>
            <a:br>
              <a:rPr lang="en-US" sz="1300" spc="-15" dirty="0">
                <a:effectLst/>
                <a:latin typeface="Arial" panose="020B0604020202020204" pitchFamily="34" charset="0"/>
                <a:ea typeface="Arial" panose="020B0604020202020204" pitchFamily="34" charset="0"/>
              </a:rPr>
            </a:br>
            <a:endParaRPr lang="en-US" sz="1300" dirty="0"/>
          </a:p>
        </p:txBody>
      </p:sp>
      <p:graphicFrame>
        <p:nvGraphicFramePr>
          <p:cNvPr id="10" name="Table 10">
            <a:extLst>
              <a:ext uri="{FF2B5EF4-FFF2-40B4-BE49-F238E27FC236}">
                <a16:creationId xmlns:a16="http://schemas.microsoft.com/office/drawing/2014/main" id="{949E7303-F82A-443E-8363-CB77B7249741}"/>
              </a:ext>
            </a:extLst>
          </p:cNvPr>
          <p:cNvGraphicFramePr>
            <a:graphicFrameLocks noGrp="1"/>
          </p:cNvGraphicFramePr>
          <p:nvPr>
            <p:ph idx="1"/>
            <p:extLst>
              <p:ext uri="{D42A27DB-BD31-4B8C-83A1-F6EECF244321}">
                <p14:modId xmlns:p14="http://schemas.microsoft.com/office/powerpoint/2010/main" val="3626743942"/>
              </p:ext>
            </p:extLst>
          </p:nvPr>
        </p:nvGraphicFramePr>
        <p:xfrm>
          <a:off x="1659080" y="907511"/>
          <a:ext cx="9803340" cy="5848270"/>
        </p:xfrm>
        <a:graphic>
          <a:graphicData uri="http://schemas.openxmlformats.org/drawingml/2006/table">
            <a:tbl>
              <a:tblPr firstRow="1" bandRow="1">
                <a:tableStyleId>{5C22544A-7EE6-4342-B048-85BDC9FD1C3A}</a:tableStyleId>
              </a:tblPr>
              <a:tblGrid>
                <a:gridCol w="2282549">
                  <a:extLst>
                    <a:ext uri="{9D8B030D-6E8A-4147-A177-3AD203B41FA5}">
                      <a16:colId xmlns:a16="http://schemas.microsoft.com/office/drawing/2014/main" val="3811309930"/>
                    </a:ext>
                  </a:extLst>
                </a:gridCol>
                <a:gridCol w="2619121">
                  <a:extLst>
                    <a:ext uri="{9D8B030D-6E8A-4147-A177-3AD203B41FA5}">
                      <a16:colId xmlns:a16="http://schemas.microsoft.com/office/drawing/2014/main" val="3776201287"/>
                    </a:ext>
                  </a:extLst>
                </a:gridCol>
                <a:gridCol w="2450835">
                  <a:extLst>
                    <a:ext uri="{9D8B030D-6E8A-4147-A177-3AD203B41FA5}">
                      <a16:colId xmlns:a16="http://schemas.microsoft.com/office/drawing/2014/main" val="1471973538"/>
                    </a:ext>
                  </a:extLst>
                </a:gridCol>
                <a:gridCol w="2450835">
                  <a:extLst>
                    <a:ext uri="{9D8B030D-6E8A-4147-A177-3AD203B41FA5}">
                      <a16:colId xmlns:a16="http://schemas.microsoft.com/office/drawing/2014/main" val="1565363359"/>
                    </a:ext>
                  </a:extLst>
                </a:gridCol>
              </a:tblGrid>
              <a:tr h="663685">
                <a:tc gridSpan="2">
                  <a:txBody>
                    <a:bodyPr/>
                    <a:lstStyle/>
                    <a:p>
                      <a:r>
                        <a:rPr lang="en-GB" sz="2000" dirty="0">
                          <a:solidFill>
                            <a:schemeClr val="tx1"/>
                          </a:solidFill>
                        </a:rPr>
                        <a:t>Internal communications</a:t>
                      </a:r>
                    </a:p>
                    <a:p>
                      <a:endParaRPr lang="en-US" sz="2000" dirty="0">
                        <a:solidFill>
                          <a:schemeClr val="tx1"/>
                        </a:solidFill>
                      </a:endParaRPr>
                    </a:p>
                  </a:txBody>
                  <a:tcPr>
                    <a:solidFill>
                      <a:srgbClr val="FFC000"/>
                    </a:solidFill>
                  </a:tcPr>
                </a:tc>
                <a:tc hMerge="1">
                  <a:txBody>
                    <a:bodyPr/>
                    <a:lstStyle/>
                    <a:p>
                      <a:endParaRPr lang="en-US" dirty="0"/>
                    </a:p>
                  </a:txBody>
                  <a:tcPr/>
                </a:tc>
                <a:tc gridSpan="2">
                  <a:txBody>
                    <a:bodyPr/>
                    <a:lstStyle/>
                    <a:p>
                      <a:r>
                        <a:rPr lang="en-GB" sz="2000" dirty="0">
                          <a:solidFill>
                            <a:schemeClr val="tx1"/>
                          </a:solidFill>
                        </a:rPr>
                        <a:t>External communications</a:t>
                      </a:r>
                      <a:endParaRPr lang="en-US" sz="2000" dirty="0">
                        <a:solidFill>
                          <a:schemeClr val="tx1"/>
                        </a:solidFill>
                      </a:endParaRPr>
                    </a:p>
                  </a:txBody>
                  <a:tcPr>
                    <a:solidFill>
                      <a:srgbClr val="00B050"/>
                    </a:solidFill>
                  </a:tcPr>
                </a:tc>
                <a:tc hMerge="1">
                  <a:txBody>
                    <a:bodyPr/>
                    <a:lstStyle/>
                    <a:p>
                      <a:endParaRPr lang="en-US" dirty="0"/>
                    </a:p>
                  </a:txBody>
                  <a:tcPr/>
                </a:tc>
                <a:extLst>
                  <a:ext uri="{0D108BD9-81ED-4DB2-BD59-A6C34878D82A}">
                    <a16:rowId xmlns:a16="http://schemas.microsoft.com/office/drawing/2014/main" val="589024284"/>
                  </a:ext>
                </a:extLst>
              </a:tr>
              <a:tr h="346270">
                <a:tc>
                  <a:txBody>
                    <a:bodyPr/>
                    <a:lstStyle/>
                    <a:p>
                      <a:r>
                        <a:rPr lang="en-GB" b="1" dirty="0">
                          <a:solidFill>
                            <a:schemeClr val="tx2"/>
                          </a:solidFill>
                        </a:rPr>
                        <a:t>Written</a:t>
                      </a:r>
                      <a:endParaRPr lang="en-US" b="1" dirty="0">
                        <a:solidFill>
                          <a:schemeClr val="tx2"/>
                        </a:solidFill>
                      </a:endParaRPr>
                    </a:p>
                  </a:txBody>
                  <a:tcPr>
                    <a:solidFill>
                      <a:schemeClr val="accent3">
                        <a:lumMod val="60000"/>
                        <a:lumOff val="40000"/>
                      </a:schemeClr>
                    </a:solidFill>
                  </a:tcPr>
                </a:tc>
                <a:tc>
                  <a:txBody>
                    <a:bodyPr/>
                    <a:lstStyle/>
                    <a:p>
                      <a:r>
                        <a:rPr lang="en-GB" b="1" dirty="0">
                          <a:solidFill>
                            <a:schemeClr val="tx2"/>
                          </a:solidFill>
                        </a:rPr>
                        <a:t>Oral</a:t>
                      </a:r>
                      <a:endParaRPr lang="en-US" b="1" dirty="0">
                        <a:solidFill>
                          <a:schemeClr val="tx2"/>
                        </a:solidFill>
                      </a:endParaRPr>
                    </a:p>
                  </a:txBody>
                  <a:tcPr>
                    <a:solidFill>
                      <a:srgbClr val="00B0F0"/>
                    </a:solidFill>
                  </a:tcPr>
                </a:tc>
                <a:tc>
                  <a:txBody>
                    <a:bodyPr/>
                    <a:lstStyle/>
                    <a:p>
                      <a:r>
                        <a:rPr lang="en-GB" b="1" dirty="0">
                          <a:solidFill>
                            <a:schemeClr val="tx2"/>
                          </a:solidFill>
                        </a:rPr>
                        <a:t>Written </a:t>
                      </a:r>
                      <a:endParaRPr lang="en-US" b="1" dirty="0">
                        <a:solidFill>
                          <a:schemeClr val="tx2"/>
                        </a:solidFill>
                      </a:endParaRPr>
                    </a:p>
                  </a:txBody>
                  <a:tcPr>
                    <a:solidFill>
                      <a:schemeClr val="accent3">
                        <a:lumMod val="40000"/>
                        <a:lumOff val="60000"/>
                      </a:schemeClr>
                    </a:solidFill>
                  </a:tcPr>
                </a:tc>
                <a:tc>
                  <a:txBody>
                    <a:bodyPr/>
                    <a:lstStyle/>
                    <a:p>
                      <a:r>
                        <a:rPr lang="en-GB" b="1" dirty="0">
                          <a:solidFill>
                            <a:schemeClr val="tx2"/>
                          </a:solidFill>
                        </a:rPr>
                        <a:t>Oral </a:t>
                      </a:r>
                      <a:endParaRPr lang="en-US" b="1" dirty="0">
                        <a:solidFill>
                          <a:schemeClr val="tx2"/>
                        </a:solidFill>
                      </a:endParaRPr>
                    </a:p>
                  </a:txBody>
                  <a:tcPr>
                    <a:solidFill>
                      <a:schemeClr val="accent2">
                        <a:lumMod val="60000"/>
                        <a:lumOff val="40000"/>
                      </a:schemeClr>
                    </a:solidFill>
                  </a:tcPr>
                </a:tc>
                <a:extLst>
                  <a:ext uri="{0D108BD9-81ED-4DB2-BD59-A6C34878D82A}">
                    <a16:rowId xmlns:a16="http://schemas.microsoft.com/office/drawing/2014/main" val="3557311120"/>
                  </a:ext>
                </a:extLst>
              </a:tr>
              <a:tr h="605973">
                <a:tc>
                  <a:txBody>
                    <a:bodyPr/>
                    <a:lstStyle/>
                    <a:p>
                      <a:r>
                        <a:rPr lang="en-GB" sz="1600" b="1" i="0" dirty="0"/>
                        <a:t>Electronic Mails</a:t>
                      </a:r>
                    </a:p>
                  </a:txBody>
                  <a:tcPr/>
                </a:tc>
                <a:tc>
                  <a:txBody>
                    <a:bodyPr/>
                    <a:lstStyle/>
                    <a:p>
                      <a:r>
                        <a:rPr lang="en-GB" sz="1600" b="1" i="0" dirty="0"/>
                        <a:t>Meetings</a:t>
                      </a:r>
                    </a:p>
                    <a:p>
                      <a:endParaRPr lang="en-US" sz="1600" b="1" i="0" dirty="0"/>
                    </a:p>
                  </a:txBody>
                  <a:tcPr/>
                </a:tc>
                <a:tc>
                  <a:txBody>
                    <a:bodyPr/>
                    <a:lstStyle/>
                    <a:p>
                      <a:r>
                        <a:rPr lang="en-GB" sz="1600" b="1" i="0" dirty="0"/>
                        <a:t>Electronic Mails</a:t>
                      </a:r>
                      <a:endParaRPr lang="en-US" sz="1600" b="1" i="0" dirty="0"/>
                    </a:p>
                  </a:txBody>
                  <a:tcPr/>
                </a:tc>
                <a:tc>
                  <a:txBody>
                    <a:bodyPr/>
                    <a:lstStyle/>
                    <a:p>
                      <a:r>
                        <a:rPr lang="en-GB" sz="1600" b="1" i="0" dirty="0"/>
                        <a:t>Face to face </a:t>
                      </a:r>
                      <a:endParaRPr lang="en-US" sz="1600" b="1" i="0" dirty="0"/>
                    </a:p>
                  </a:txBody>
                  <a:tcPr/>
                </a:tc>
                <a:extLst>
                  <a:ext uri="{0D108BD9-81ED-4DB2-BD59-A6C34878D82A}">
                    <a16:rowId xmlns:a16="http://schemas.microsoft.com/office/drawing/2014/main" val="3675969602"/>
                  </a:ext>
                </a:extLst>
              </a:tr>
              <a:tr h="605973">
                <a:tc>
                  <a:txBody>
                    <a:bodyPr/>
                    <a:lstStyle/>
                    <a:p>
                      <a:r>
                        <a:rPr lang="en-GB" sz="1600" b="1" i="0" dirty="0"/>
                        <a:t>Business report</a:t>
                      </a:r>
                      <a:endParaRPr lang="en-US" sz="1600" b="1" i="0" dirty="0"/>
                    </a:p>
                  </a:txBody>
                  <a:tcPr/>
                </a:tc>
                <a:tc>
                  <a:txBody>
                    <a:bodyPr/>
                    <a:lstStyle/>
                    <a:p>
                      <a:r>
                        <a:rPr lang="en-GB" sz="1600" b="1" i="0" dirty="0"/>
                        <a:t>Face to face discussions</a:t>
                      </a:r>
                      <a:endParaRPr lang="en-US" sz="1600" b="1" i="0" dirty="0"/>
                    </a:p>
                  </a:txBody>
                  <a:tcPr/>
                </a:tc>
                <a:tc>
                  <a:txBody>
                    <a:bodyPr/>
                    <a:lstStyle/>
                    <a:p>
                      <a:r>
                        <a:rPr lang="en-GB" sz="1600" b="1" i="0" dirty="0"/>
                        <a:t>Leaflets/brochure</a:t>
                      </a:r>
                      <a:endParaRPr lang="en-US" sz="1600" b="1" i="0" dirty="0"/>
                    </a:p>
                  </a:txBody>
                  <a:tcPr/>
                </a:tc>
                <a:tc>
                  <a:txBody>
                    <a:bodyPr/>
                    <a:lstStyle/>
                    <a:p>
                      <a:r>
                        <a:rPr lang="en-GB" sz="1600" b="1" i="0" dirty="0"/>
                        <a:t>Presentation  </a:t>
                      </a:r>
                      <a:endParaRPr lang="en-US" sz="1600" b="1" i="0" dirty="0"/>
                    </a:p>
                  </a:txBody>
                  <a:tcPr/>
                </a:tc>
                <a:extLst>
                  <a:ext uri="{0D108BD9-81ED-4DB2-BD59-A6C34878D82A}">
                    <a16:rowId xmlns:a16="http://schemas.microsoft.com/office/drawing/2014/main" val="432853706"/>
                  </a:ext>
                </a:extLst>
              </a:tr>
              <a:tr h="605973">
                <a:tc>
                  <a:txBody>
                    <a:bodyPr/>
                    <a:lstStyle/>
                    <a:p>
                      <a:r>
                        <a:rPr lang="en-GB" sz="1600" b="1" i="0" dirty="0"/>
                        <a:t>Minutes of meetings</a:t>
                      </a:r>
                      <a:endParaRPr lang="en-US" sz="1600" b="1" i="0" dirty="0"/>
                    </a:p>
                  </a:txBody>
                  <a:tcPr/>
                </a:tc>
                <a:tc>
                  <a:txBody>
                    <a:bodyPr/>
                    <a:lstStyle/>
                    <a:p>
                      <a:r>
                        <a:rPr lang="en-GB" sz="1600" b="1" i="0" dirty="0"/>
                        <a:t>Telephones</a:t>
                      </a:r>
                      <a:endParaRPr lang="en-US" sz="1600" b="1" i="0" dirty="0"/>
                    </a:p>
                  </a:txBody>
                  <a:tcPr/>
                </a:tc>
                <a:tc>
                  <a:txBody>
                    <a:bodyPr/>
                    <a:lstStyle/>
                    <a:p>
                      <a:r>
                        <a:rPr lang="en-GB" sz="1600" b="1" i="0" dirty="0"/>
                        <a:t>Media Broadcast</a:t>
                      </a:r>
                      <a:endParaRPr lang="en-US" sz="1600" b="1" i="0" dirty="0"/>
                    </a:p>
                  </a:txBody>
                  <a:tcPr/>
                </a:tc>
                <a:tc>
                  <a:txBody>
                    <a:bodyPr/>
                    <a:lstStyle/>
                    <a:p>
                      <a:r>
                        <a:rPr lang="en-GB" sz="1600" b="1" i="0" dirty="0"/>
                        <a:t>Meetings</a:t>
                      </a:r>
                      <a:endParaRPr lang="en-US" sz="1600" b="1" i="0" dirty="0"/>
                    </a:p>
                  </a:txBody>
                  <a:tcPr/>
                </a:tc>
                <a:extLst>
                  <a:ext uri="{0D108BD9-81ED-4DB2-BD59-A6C34878D82A}">
                    <a16:rowId xmlns:a16="http://schemas.microsoft.com/office/drawing/2014/main" val="2679081745"/>
                  </a:ext>
                </a:extLst>
              </a:tr>
              <a:tr h="453091">
                <a:tc>
                  <a:txBody>
                    <a:bodyPr/>
                    <a:lstStyle/>
                    <a:p>
                      <a:r>
                        <a:rPr lang="en-GB" sz="1600" b="1" i="0" dirty="0"/>
                        <a:t>Business letters</a:t>
                      </a:r>
                      <a:endParaRPr lang="en-US" sz="1600" b="1" i="0" dirty="0"/>
                    </a:p>
                  </a:txBody>
                  <a:tcPr/>
                </a:tc>
                <a:tc>
                  <a:txBody>
                    <a:bodyPr/>
                    <a:lstStyle/>
                    <a:p>
                      <a:r>
                        <a:rPr lang="en-GB" sz="1600" b="1" i="0" dirty="0"/>
                        <a:t>Intercom</a:t>
                      </a:r>
                      <a:endParaRPr lang="en-US" sz="1600" b="1" i="0" dirty="0"/>
                    </a:p>
                  </a:txBody>
                  <a:tcPr/>
                </a:tc>
                <a:tc>
                  <a:txBody>
                    <a:bodyPr/>
                    <a:lstStyle/>
                    <a:p>
                      <a:r>
                        <a:rPr lang="en-GB" sz="1600" b="1" i="0" dirty="0"/>
                        <a:t>Advertisement</a:t>
                      </a:r>
                      <a:endParaRPr lang="en-US" sz="1600" b="1" i="0" dirty="0"/>
                    </a:p>
                  </a:txBody>
                  <a:tcPr/>
                </a:tc>
                <a:tc>
                  <a:txBody>
                    <a:bodyPr/>
                    <a:lstStyle/>
                    <a:p>
                      <a:r>
                        <a:rPr lang="en-GB" sz="1600" b="1" i="0" dirty="0"/>
                        <a:t>Telephone</a:t>
                      </a:r>
                      <a:endParaRPr lang="en-US" sz="1600" b="1" i="0" dirty="0"/>
                    </a:p>
                  </a:txBody>
                  <a:tcPr/>
                </a:tc>
                <a:extLst>
                  <a:ext uri="{0D108BD9-81ED-4DB2-BD59-A6C34878D82A}">
                    <a16:rowId xmlns:a16="http://schemas.microsoft.com/office/drawing/2014/main" val="4026067403"/>
                  </a:ext>
                </a:extLst>
              </a:tr>
              <a:tr h="865676">
                <a:tc>
                  <a:txBody>
                    <a:bodyPr/>
                    <a:lstStyle/>
                    <a:p>
                      <a:r>
                        <a:rPr lang="en-GB" sz="1600" b="1" i="0" dirty="0"/>
                        <a:t>Staff newsletters</a:t>
                      </a:r>
                      <a:endParaRPr lang="en-US" sz="1600" b="1" i="0" dirty="0"/>
                    </a:p>
                  </a:txBody>
                  <a:tcPr/>
                </a:tc>
                <a:tc>
                  <a:txBody>
                    <a:bodyPr/>
                    <a:lstStyle/>
                    <a:p>
                      <a:r>
                        <a:rPr lang="en-GB" sz="1600" b="1" i="0" dirty="0"/>
                        <a:t>Conferences (of-line or online: zoom, teams…)</a:t>
                      </a:r>
                      <a:endParaRPr lang="en-US" sz="1600" b="1" i="0" dirty="0"/>
                    </a:p>
                  </a:txBody>
                  <a:tcPr/>
                </a:tc>
                <a:tc rowSpan="2">
                  <a:txBody>
                    <a:bodyPr/>
                    <a:lstStyle/>
                    <a:p>
                      <a:r>
                        <a:rPr lang="en-GB" sz="1600" b="1" i="0" dirty="0"/>
                        <a:t>Online consultation</a:t>
                      </a:r>
                    </a:p>
                    <a:p>
                      <a:r>
                        <a:rPr lang="en-GB" sz="1600" b="1" i="0" dirty="0"/>
                        <a:t>(patient-doctor)</a:t>
                      </a:r>
                      <a:endParaRPr lang="en-US" sz="1600" b="1" i="0" dirty="0"/>
                    </a:p>
                  </a:txBody>
                  <a:tcPr/>
                </a:tc>
                <a:tc rowSpan="4">
                  <a:txBody>
                    <a:bodyPr/>
                    <a:lstStyle/>
                    <a:p>
                      <a:r>
                        <a:rPr lang="en-GB" sz="1600" b="1" i="0" dirty="0"/>
                        <a:t>To improve: Good knowledge regarding medical prescriptions to costumers needs</a:t>
                      </a:r>
                    </a:p>
                    <a:p>
                      <a:endParaRPr lang="en-US" sz="1600" b="1" i="0" dirty="0"/>
                    </a:p>
                  </a:txBody>
                  <a:tcPr>
                    <a:solidFill>
                      <a:srgbClr val="FFC000"/>
                    </a:solidFill>
                  </a:tcPr>
                </a:tc>
                <a:extLst>
                  <a:ext uri="{0D108BD9-81ED-4DB2-BD59-A6C34878D82A}">
                    <a16:rowId xmlns:a16="http://schemas.microsoft.com/office/drawing/2014/main" val="1248364031"/>
                  </a:ext>
                </a:extLst>
              </a:tr>
              <a:tr h="139733">
                <a:tc rowSpan="2">
                  <a:txBody>
                    <a:bodyPr/>
                    <a:lstStyle/>
                    <a:p>
                      <a:r>
                        <a:rPr lang="en-GB" sz="1600" b="1" i="0" dirty="0"/>
                        <a:t>Notices- circulars</a:t>
                      </a:r>
                      <a:endParaRPr lang="en-US" sz="1600" b="1" i="0" dirty="0"/>
                    </a:p>
                  </a:txBody>
                  <a:tcPr/>
                </a:tc>
                <a:tc rowSpan="3">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600" b="1" i="0" dirty="0"/>
                        <a:t>To improve: More effective induction training for new employees to each department</a:t>
                      </a:r>
                    </a:p>
                    <a:p>
                      <a:endParaRPr lang="en-US" sz="1600" b="1" i="0" dirty="0"/>
                    </a:p>
                  </a:txBody>
                  <a:tcPr>
                    <a:solidFill>
                      <a:srgbClr val="FFC000"/>
                    </a:solidFill>
                  </a:tcPr>
                </a:tc>
                <a:tc vMerge="1">
                  <a:txBody>
                    <a:bodyPr/>
                    <a:lstStyle/>
                    <a:p>
                      <a:r>
                        <a:rPr lang="en-GB" sz="1600" b="1" i="0" dirty="0"/>
                        <a:t>Online consultation</a:t>
                      </a:r>
                    </a:p>
                    <a:p>
                      <a:r>
                        <a:rPr lang="en-GB" sz="1600" b="1" i="0" dirty="0"/>
                        <a:t>(patient-doctor)</a:t>
                      </a:r>
                      <a:endParaRPr lang="en-US" sz="1600" b="1" i="0" dirty="0"/>
                    </a:p>
                  </a:txBody>
                  <a:tcPr/>
                </a:tc>
                <a:tc vMerge="1">
                  <a:txBody>
                    <a:bodyPr/>
                    <a:lstStyle/>
                    <a:p>
                      <a:endParaRPr lang="en-US" b="1" i="0" dirty="0"/>
                    </a:p>
                  </a:txBody>
                  <a:tcPr/>
                </a:tc>
                <a:extLst>
                  <a:ext uri="{0D108BD9-81ED-4DB2-BD59-A6C34878D82A}">
                    <a16:rowId xmlns:a16="http://schemas.microsoft.com/office/drawing/2014/main" val="207805702"/>
                  </a:ext>
                </a:extLst>
              </a:tr>
              <a:tr h="466240">
                <a:tc vMerge="1">
                  <a:txBody>
                    <a:bodyPr/>
                    <a:lstStyle/>
                    <a:p>
                      <a:endParaRPr lang="en-US" sz="1600" b="1" i="0" dirty="0"/>
                    </a:p>
                  </a:txBody>
                  <a:tcPr/>
                </a:tc>
                <a:tc vMerge="1">
                  <a:txBody>
                    <a:bodyPr/>
                    <a:lstStyle/>
                    <a:p>
                      <a:endParaRPr lang="en-US"/>
                    </a:p>
                  </a:txBody>
                  <a:tcPr/>
                </a:tc>
                <a:tc rowSpan="2">
                  <a:txBody>
                    <a:bodyPr/>
                    <a:lstStyle/>
                    <a:p>
                      <a:r>
                        <a:rPr lang="en-GB" sz="1600" b="1" i="0" dirty="0"/>
                        <a:t>To improve: Clear prices regarding discounts</a:t>
                      </a:r>
                      <a:endParaRPr lang="en-US" sz="1600" b="1" i="0" dirty="0"/>
                    </a:p>
                  </a:txBody>
                  <a:tcPr>
                    <a:solidFill>
                      <a:srgbClr val="FFC000"/>
                    </a:solidFill>
                  </a:tcPr>
                </a:tc>
                <a:tc vMerge="1">
                  <a:txBody>
                    <a:bodyPr/>
                    <a:lstStyle/>
                    <a:p>
                      <a:endParaRPr lang="en-US"/>
                    </a:p>
                  </a:txBody>
                  <a:tcPr/>
                </a:tc>
                <a:extLst>
                  <a:ext uri="{0D108BD9-81ED-4DB2-BD59-A6C34878D82A}">
                    <a16:rowId xmlns:a16="http://schemas.microsoft.com/office/drawing/2014/main" val="2760157378"/>
                  </a:ext>
                </a:extLst>
              </a:tr>
              <a:tr h="1038811">
                <a:tc>
                  <a:txBody>
                    <a:bodyPr/>
                    <a:lstStyle/>
                    <a:p>
                      <a:r>
                        <a:rPr lang="en-GB" sz="1600" b="1" i="0" dirty="0"/>
                        <a:t>To improve: </a:t>
                      </a:r>
                    </a:p>
                    <a:p>
                      <a:r>
                        <a:rPr lang="en-US" sz="1600" b="1" i="0" dirty="0"/>
                        <a:t>Clearer work obligations </a:t>
                      </a:r>
                    </a:p>
                  </a:txBody>
                  <a:tcPr>
                    <a:solidFill>
                      <a:srgbClr val="FFC000"/>
                    </a:solidFill>
                  </a:tcPr>
                </a:tc>
                <a:tc vMerge="1">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b="1" i="0" dirty="0"/>
                        <a:t>To improve: More effective induction training for new employees to each department</a:t>
                      </a:r>
                    </a:p>
                    <a:p>
                      <a:endParaRPr lang="en-US" b="1" i="0" dirty="0"/>
                    </a:p>
                  </a:txBody>
                  <a:tcPr/>
                </a:tc>
                <a:tc vMerge="1">
                  <a:txBody>
                    <a:bodyPr/>
                    <a:lstStyle/>
                    <a:p>
                      <a:r>
                        <a:rPr lang="en-GB" sz="1600" b="1" i="0" dirty="0"/>
                        <a:t>To improve: Clear prices regarding discounts</a:t>
                      </a:r>
                      <a:endParaRPr lang="en-US" sz="1600" b="1" i="0" dirty="0"/>
                    </a:p>
                  </a:txBody>
                  <a:tcPr/>
                </a:tc>
                <a:tc vMerge="1">
                  <a:txBody>
                    <a:bodyPr/>
                    <a:lstStyle/>
                    <a:p>
                      <a:r>
                        <a:rPr lang="en-GB" b="1" i="0" dirty="0"/>
                        <a:t>To improve: Good knowledge regarding medical prescriptions to costumers needs</a:t>
                      </a:r>
                    </a:p>
                    <a:p>
                      <a:endParaRPr lang="en-US" b="1" i="0" dirty="0"/>
                    </a:p>
                  </a:txBody>
                  <a:tcPr/>
                </a:tc>
                <a:extLst>
                  <a:ext uri="{0D108BD9-81ED-4DB2-BD59-A6C34878D82A}">
                    <a16:rowId xmlns:a16="http://schemas.microsoft.com/office/drawing/2014/main" val="268799350"/>
                  </a:ext>
                </a:extLst>
              </a:tr>
            </a:tbl>
          </a:graphicData>
        </a:graphic>
      </p:graphicFrame>
    </p:spTree>
    <p:extLst>
      <p:ext uri="{BB962C8B-B14F-4D97-AF65-F5344CB8AC3E}">
        <p14:creationId xmlns:p14="http://schemas.microsoft.com/office/powerpoint/2010/main" val="38703666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824899-A42D-4CE6-90B0-DA15FC8C754B}"/>
              </a:ext>
            </a:extLst>
          </p:cNvPr>
          <p:cNvSpPr>
            <a:spLocks noGrp="1"/>
          </p:cNvSpPr>
          <p:nvPr>
            <p:ph type="title"/>
          </p:nvPr>
        </p:nvSpPr>
        <p:spPr>
          <a:xfrm>
            <a:off x="1932495" y="339365"/>
            <a:ext cx="9732373" cy="1650476"/>
          </a:xfrm>
        </p:spPr>
        <p:txBody>
          <a:bodyPr>
            <a:normAutofit/>
          </a:bodyPr>
          <a:lstStyle/>
          <a:p>
            <a:br>
              <a:rPr lang="en-US" sz="1200" dirty="0"/>
            </a:br>
            <a:r>
              <a:rPr lang="en-US" sz="2400" b="1" dirty="0">
                <a:solidFill>
                  <a:schemeClr val="accent1">
                    <a:lumMod val="50000"/>
                  </a:schemeClr>
                </a:solidFill>
                <a:latin typeface="Arial" panose="020B0604020202020204" pitchFamily="34" charset="0"/>
                <a:ea typeface="Arial" panose="020B0604020202020204" pitchFamily="34" charset="0"/>
              </a:rPr>
              <a:t>B</a:t>
            </a:r>
            <a:r>
              <a:rPr lang="en-US" sz="2400" b="1" dirty="0">
                <a:solidFill>
                  <a:schemeClr val="accent1">
                    <a:lumMod val="50000"/>
                  </a:schemeClr>
                </a:solidFill>
                <a:effectLst/>
                <a:latin typeface="Arial" panose="020B0604020202020204" pitchFamily="34" charset="0"/>
                <a:ea typeface="Arial" panose="020B0604020202020204" pitchFamily="34" charset="0"/>
              </a:rPr>
              <a:t>arriers that can prevent effective</a:t>
            </a:r>
            <a:r>
              <a:rPr lang="en-US" sz="2400" b="1" spc="-25" dirty="0">
                <a:solidFill>
                  <a:schemeClr val="accent1">
                    <a:lumMod val="50000"/>
                  </a:schemeClr>
                </a:solidFill>
                <a:effectLst/>
                <a:latin typeface="Arial" panose="020B0604020202020204" pitchFamily="34" charset="0"/>
                <a:ea typeface="Arial" panose="020B0604020202020204" pitchFamily="34" charset="0"/>
              </a:rPr>
              <a:t> </a:t>
            </a:r>
            <a:r>
              <a:rPr lang="en-US" sz="2400" b="1" dirty="0">
                <a:solidFill>
                  <a:schemeClr val="accent1">
                    <a:lumMod val="50000"/>
                  </a:schemeClr>
                </a:solidFill>
                <a:effectLst/>
                <a:latin typeface="Arial" panose="020B0604020202020204" pitchFamily="34" charset="0"/>
                <a:ea typeface="Arial" panose="020B0604020202020204" pitchFamily="34" charset="0"/>
              </a:rPr>
              <a:t>communication between the organization and their external stakeholders</a:t>
            </a:r>
            <a:endParaRPr lang="en-US" sz="4400" b="1" dirty="0">
              <a:solidFill>
                <a:schemeClr val="accent1">
                  <a:lumMod val="50000"/>
                </a:schemeClr>
              </a:solidFill>
            </a:endParaRPr>
          </a:p>
        </p:txBody>
      </p:sp>
      <p:graphicFrame>
        <p:nvGraphicFramePr>
          <p:cNvPr id="5" name="Content Placeholder 4">
            <a:extLst>
              <a:ext uri="{FF2B5EF4-FFF2-40B4-BE49-F238E27FC236}">
                <a16:creationId xmlns:a16="http://schemas.microsoft.com/office/drawing/2014/main" id="{16DBEB83-532F-4401-AB8E-C61D8A084BFF}"/>
              </a:ext>
            </a:extLst>
          </p:cNvPr>
          <p:cNvGraphicFramePr>
            <a:graphicFrameLocks noGrp="1"/>
          </p:cNvGraphicFramePr>
          <p:nvPr>
            <p:ph idx="1"/>
            <p:extLst>
              <p:ext uri="{D42A27DB-BD31-4B8C-83A1-F6EECF244321}">
                <p14:modId xmlns:p14="http://schemas.microsoft.com/office/powerpoint/2010/main" val="1472659154"/>
              </p:ext>
            </p:extLst>
          </p:nvPr>
        </p:nvGraphicFramePr>
        <p:xfrm>
          <a:off x="1319753" y="1789522"/>
          <a:ext cx="9264192" cy="481395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2161941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descr="Free Vector | Flat design characters greeting in workplace">
            <a:extLst>
              <a:ext uri="{FF2B5EF4-FFF2-40B4-BE49-F238E27FC236}">
                <a16:creationId xmlns:a16="http://schemas.microsoft.com/office/drawing/2014/main" id="{CE74C42A-3C23-49C0-9D06-964D89D8F2C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41897" y="2632442"/>
            <a:ext cx="5546407" cy="4142543"/>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A9289B7F-9A8A-42F6-B077-50B940F791E8}"/>
              </a:ext>
            </a:extLst>
          </p:cNvPr>
          <p:cNvSpPr>
            <a:spLocks noGrp="1"/>
          </p:cNvSpPr>
          <p:nvPr>
            <p:ph type="title"/>
          </p:nvPr>
        </p:nvSpPr>
        <p:spPr>
          <a:xfrm>
            <a:off x="2187572" y="306333"/>
            <a:ext cx="8911687" cy="1280890"/>
          </a:xfrm>
        </p:spPr>
        <p:txBody>
          <a:bodyPr>
            <a:normAutofit fontScale="90000"/>
          </a:bodyPr>
          <a:lstStyle/>
          <a:p>
            <a:r>
              <a:rPr lang="en-GB" dirty="0"/>
              <a:t>	</a:t>
            </a:r>
            <a:r>
              <a:rPr lang="en-GB" b="1" dirty="0">
                <a:solidFill>
                  <a:schemeClr val="accent1">
                    <a:lumMod val="50000"/>
                  </a:schemeClr>
                </a:solidFill>
              </a:rPr>
              <a:t>The impact of effective communication on the organisation’s business process</a:t>
            </a:r>
            <a:endParaRPr lang="en-US" b="1" dirty="0">
              <a:solidFill>
                <a:schemeClr val="accent1">
                  <a:lumMod val="50000"/>
                </a:schemeClr>
              </a:solidFill>
            </a:endParaRPr>
          </a:p>
        </p:txBody>
      </p:sp>
      <p:graphicFrame>
        <p:nvGraphicFramePr>
          <p:cNvPr id="4" name="Content Placeholder 3">
            <a:extLst>
              <a:ext uri="{FF2B5EF4-FFF2-40B4-BE49-F238E27FC236}">
                <a16:creationId xmlns:a16="http://schemas.microsoft.com/office/drawing/2014/main" id="{D072EC14-7C4D-4534-90A6-2BB7D614022C}"/>
              </a:ext>
            </a:extLst>
          </p:cNvPr>
          <p:cNvGraphicFramePr>
            <a:graphicFrameLocks noGrp="1"/>
          </p:cNvGraphicFramePr>
          <p:nvPr>
            <p:ph idx="1"/>
            <p:extLst>
              <p:ext uri="{D42A27DB-BD31-4B8C-83A1-F6EECF244321}">
                <p14:modId xmlns:p14="http://schemas.microsoft.com/office/powerpoint/2010/main" val="113590222"/>
              </p:ext>
            </p:extLst>
          </p:nvPr>
        </p:nvGraphicFramePr>
        <p:xfrm>
          <a:off x="-152791" y="1351553"/>
          <a:ext cx="9070548" cy="550644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40320728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B587B5-B402-413E-A4B5-7C3CEA69952E}"/>
              </a:ext>
            </a:extLst>
          </p:cNvPr>
          <p:cNvSpPr>
            <a:spLocks noGrp="1"/>
          </p:cNvSpPr>
          <p:nvPr>
            <p:ph type="title"/>
          </p:nvPr>
        </p:nvSpPr>
        <p:spPr/>
        <p:txBody>
          <a:bodyPr/>
          <a:lstStyle/>
          <a:p>
            <a:r>
              <a:rPr lang="en-GB" b="1" dirty="0">
                <a:solidFill>
                  <a:schemeClr val="accent1">
                    <a:lumMod val="50000"/>
                  </a:schemeClr>
                </a:solidFill>
              </a:rPr>
              <a:t>Conclusion</a:t>
            </a:r>
            <a:endParaRPr lang="en-US" b="1" dirty="0">
              <a:solidFill>
                <a:schemeClr val="accent1">
                  <a:lumMod val="50000"/>
                </a:schemeClr>
              </a:solidFill>
            </a:endParaRPr>
          </a:p>
        </p:txBody>
      </p:sp>
      <p:sp>
        <p:nvSpPr>
          <p:cNvPr id="3" name="Content Placeholder 2">
            <a:extLst>
              <a:ext uri="{FF2B5EF4-FFF2-40B4-BE49-F238E27FC236}">
                <a16:creationId xmlns:a16="http://schemas.microsoft.com/office/drawing/2014/main" id="{9E71DCEE-2EAE-4554-A50A-22126DFBA92A}"/>
              </a:ext>
            </a:extLst>
          </p:cNvPr>
          <p:cNvSpPr>
            <a:spLocks noGrp="1"/>
          </p:cNvSpPr>
          <p:nvPr>
            <p:ph idx="1"/>
          </p:nvPr>
        </p:nvSpPr>
        <p:spPr>
          <a:xfrm>
            <a:off x="1764383" y="1744085"/>
            <a:ext cx="8663234" cy="4852416"/>
          </a:xfrm>
        </p:spPr>
        <p:txBody>
          <a:bodyPr>
            <a:normAutofit/>
          </a:bodyPr>
          <a:lstStyle/>
          <a:p>
            <a:pPr algn="just"/>
            <a:r>
              <a:rPr lang="en-GB" sz="2000" i="1" dirty="0">
                <a:latin typeface="Arial" panose="020B0604020202020204" pitchFamily="34" charset="0"/>
                <a:cs typeface="Arial" panose="020B0604020202020204" pitchFamily="34" charset="0"/>
              </a:rPr>
              <a:t>In conclusion we can say that efficient  communication in organization is very important to have success and achieve any goals and outcomes.</a:t>
            </a:r>
          </a:p>
          <a:p>
            <a:pPr algn="just"/>
            <a:r>
              <a:rPr lang="en-GB" sz="2000" i="1" dirty="0">
                <a:latin typeface="Arial" panose="020B0604020202020204" pitchFamily="34" charset="0"/>
                <a:cs typeface="Arial" panose="020B0604020202020204" pitchFamily="34" charset="0"/>
              </a:rPr>
              <a:t>The companies could use all of the channels of communication just to be effective and they need to know how to avoid barriers in communicating with customers so that they like Boots products and services more. </a:t>
            </a:r>
          </a:p>
          <a:p>
            <a:pPr algn="just"/>
            <a:r>
              <a:rPr lang="en-GB" sz="2000" b="0" i="1" dirty="0">
                <a:solidFill>
                  <a:srgbClr val="242424"/>
                </a:solidFill>
                <a:effectLst/>
                <a:latin typeface="Arial" panose="020B0604020202020204" pitchFamily="34" charset="0"/>
                <a:cs typeface="Arial" panose="020B0604020202020204" pitchFamily="34" charset="0"/>
              </a:rPr>
              <a:t>Communication also is important to the individual service provider or contact employee. The quality of the interpersonal interaction between the customer and that contact employee does influence customer satisfaction, especially when the service encounter isn’t up to expectations.</a:t>
            </a:r>
            <a:endParaRPr lang="en-US" sz="2000" i="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4919071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2" name="Picture 4" descr="Diego Ordaz by Fabiola Mata">
            <a:extLst>
              <a:ext uri="{FF2B5EF4-FFF2-40B4-BE49-F238E27FC236}">
                <a16:creationId xmlns:a16="http://schemas.microsoft.com/office/drawing/2014/main" id="{E70098B5-FA8A-4DD7-A89A-549795B9595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 y="0"/>
            <a:ext cx="1219200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8064647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27B394-628E-497C-8E93-CF95A2D74D4E}"/>
              </a:ext>
            </a:extLst>
          </p:cNvPr>
          <p:cNvSpPr>
            <a:spLocks noGrp="1"/>
          </p:cNvSpPr>
          <p:nvPr>
            <p:ph type="title"/>
          </p:nvPr>
        </p:nvSpPr>
        <p:spPr>
          <a:xfrm>
            <a:off x="1895342" y="548696"/>
            <a:ext cx="8911687" cy="1280890"/>
          </a:xfrm>
        </p:spPr>
        <p:txBody>
          <a:bodyPr/>
          <a:lstStyle/>
          <a:p>
            <a:r>
              <a:rPr lang="en-GB" b="1" dirty="0">
                <a:solidFill>
                  <a:schemeClr val="accent1">
                    <a:lumMod val="50000"/>
                  </a:schemeClr>
                </a:solidFill>
              </a:rPr>
              <a:t>References</a:t>
            </a:r>
            <a:endParaRPr lang="en-US" b="1" dirty="0">
              <a:solidFill>
                <a:schemeClr val="accent1">
                  <a:lumMod val="50000"/>
                </a:schemeClr>
              </a:solidFill>
            </a:endParaRPr>
          </a:p>
        </p:txBody>
      </p:sp>
      <p:sp>
        <p:nvSpPr>
          <p:cNvPr id="3" name="Content Placeholder 2">
            <a:extLst>
              <a:ext uri="{FF2B5EF4-FFF2-40B4-BE49-F238E27FC236}">
                <a16:creationId xmlns:a16="http://schemas.microsoft.com/office/drawing/2014/main" id="{7A9EC53D-C4CB-4E20-A0FF-010320DB0A5F}"/>
              </a:ext>
            </a:extLst>
          </p:cNvPr>
          <p:cNvSpPr>
            <a:spLocks noGrp="1"/>
          </p:cNvSpPr>
          <p:nvPr>
            <p:ph idx="1"/>
          </p:nvPr>
        </p:nvSpPr>
        <p:spPr>
          <a:xfrm>
            <a:off x="1543050" y="1583703"/>
            <a:ext cx="9373189" cy="4725601"/>
          </a:xfrm>
        </p:spPr>
        <p:txBody>
          <a:bodyPr>
            <a:normAutofit fontScale="92500" lnSpcReduction="10000"/>
          </a:bodyPr>
          <a:lstStyle/>
          <a:p>
            <a:pPr>
              <a:buFont typeface="+mj-lt"/>
              <a:buAutoNum type="arabicPeriod"/>
            </a:pPr>
            <a:r>
              <a:rPr lang="en-GB" sz="1600" dirty="0">
                <a:latin typeface="Arial" panose="020B0604020202020204" pitchFamily="34" charset="0"/>
                <a:cs typeface="Arial" panose="020B0604020202020204" pitchFamily="34" charset="0"/>
              </a:rPr>
              <a:t>Buchanan, </a:t>
            </a:r>
            <a:r>
              <a:rPr lang="en-GB" sz="1600" dirty="0" err="1">
                <a:latin typeface="Arial" panose="020B0604020202020204" pitchFamily="34" charset="0"/>
                <a:cs typeface="Arial" panose="020B0604020202020204" pitchFamily="34" charset="0"/>
              </a:rPr>
              <a:t>D.,Huczynski</a:t>
            </a:r>
            <a:r>
              <a:rPr lang="en-GB" sz="1600" dirty="0">
                <a:latin typeface="Arial" panose="020B0604020202020204" pitchFamily="34" charset="0"/>
                <a:cs typeface="Arial" panose="020B0604020202020204" pitchFamily="34" charset="0"/>
              </a:rPr>
              <a:t>, A. (2016), Organizational Behaviour, Pearson Education Limited, Harlow, United Kingdom. Available from: ProQuest </a:t>
            </a:r>
            <a:r>
              <a:rPr lang="en-GB" sz="1600" dirty="0" err="1">
                <a:latin typeface="Arial" panose="020B0604020202020204" pitchFamily="34" charset="0"/>
                <a:cs typeface="Arial" panose="020B0604020202020204" pitchFamily="34" charset="0"/>
              </a:rPr>
              <a:t>Ebook</a:t>
            </a:r>
            <a:r>
              <a:rPr lang="en-GB" sz="1600" dirty="0">
                <a:latin typeface="Arial" panose="020B0604020202020204" pitchFamily="34" charset="0"/>
                <a:cs typeface="Arial" panose="020B0604020202020204" pitchFamily="34" charset="0"/>
              </a:rPr>
              <a:t> Central. </a:t>
            </a:r>
          </a:p>
          <a:p>
            <a:pPr>
              <a:buFont typeface="+mj-lt"/>
              <a:buAutoNum type="arabicPeriod"/>
            </a:pPr>
            <a:r>
              <a:rPr lang="en-GB" sz="1600" dirty="0">
                <a:solidFill>
                  <a:srgbClr val="222222"/>
                </a:solidFill>
                <a:latin typeface="Arial" panose="020B0604020202020204" pitchFamily="34" charset="0"/>
                <a:cs typeface="Arial" panose="020B0604020202020204" pitchFamily="34" charset="0"/>
              </a:rPr>
              <a:t>Dwyer, J., Hopwood, N. (2019), The business communication handbook.</a:t>
            </a:r>
            <a:endParaRPr lang="en-GB" sz="1600" dirty="0">
              <a:latin typeface="Arial" panose="020B0604020202020204" pitchFamily="34" charset="0"/>
              <a:cs typeface="Arial" panose="020B0604020202020204" pitchFamily="34" charset="0"/>
            </a:endParaRPr>
          </a:p>
          <a:p>
            <a:pPr>
              <a:buFont typeface="+mj-lt"/>
              <a:buAutoNum type="arabicPeriod"/>
            </a:pPr>
            <a:r>
              <a:rPr lang="en-GB" sz="1600" dirty="0">
                <a:latin typeface="Arial" panose="020B0604020202020204" pitchFamily="34" charset="0"/>
                <a:cs typeface="Arial" panose="020B0604020202020204" pitchFamily="34" charset="0"/>
              </a:rPr>
              <a:t>Griffith, B., Dunham, E. (2015), Working in Teams: moving from high potential to high performance, </a:t>
            </a:r>
            <a:r>
              <a:rPr lang="es-ES" sz="1600" dirty="0">
                <a:latin typeface="Arial" panose="020B0604020202020204" pitchFamily="34" charset="0"/>
                <a:cs typeface="Arial" panose="020B0604020202020204" pitchFamily="34" charset="0"/>
              </a:rPr>
              <a:t>Los </a:t>
            </a:r>
            <a:r>
              <a:rPr lang="es-ES" sz="1600" dirty="0" err="1">
                <a:latin typeface="Arial" panose="020B0604020202020204" pitchFamily="34" charset="0"/>
                <a:cs typeface="Arial" panose="020B0604020202020204" pitchFamily="34" charset="0"/>
              </a:rPr>
              <a:t>Angeles</a:t>
            </a:r>
            <a:r>
              <a:rPr lang="es-ES" sz="1600" dirty="0">
                <a:latin typeface="Arial" panose="020B0604020202020204" pitchFamily="34" charset="0"/>
                <a:cs typeface="Arial" panose="020B0604020202020204" pitchFamily="34" charset="0"/>
              </a:rPr>
              <a:t>, SAGE </a:t>
            </a:r>
            <a:r>
              <a:rPr lang="es-ES" sz="1600" dirty="0" err="1">
                <a:latin typeface="Arial" panose="020B0604020202020204" pitchFamily="34" charset="0"/>
                <a:cs typeface="Arial" panose="020B0604020202020204" pitchFamily="34" charset="0"/>
              </a:rPr>
              <a:t>Publications</a:t>
            </a:r>
            <a:r>
              <a:rPr lang="es-ES" sz="1600" dirty="0">
                <a:latin typeface="Arial" panose="020B0604020202020204" pitchFamily="34" charset="0"/>
                <a:cs typeface="Arial" panose="020B0604020202020204" pitchFamily="34" charset="0"/>
              </a:rPr>
              <a:t>. </a:t>
            </a:r>
          </a:p>
          <a:p>
            <a:pPr algn="l">
              <a:buFont typeface="+mj-lt"/>
              <a:buAutoNum type="arabicPeriod"/>
            </a:pPr>
            <a:r>
              <a:rPr lang="en-GB" sz="1800" b="0" i="0" u="none" strike="noStrike" baseline="0" dirty="0" err="1">
                <a:latin typeface="AdvPS6F00"/>
              </a:rPr>
              <a:t>Hoeffler</a:t>
            </a:r>
            <a:r>
              <a:rPr lang="en-GB" sz="1800" b="0" i="0" u="none" strike="noStrike" baseline="0" dirty="0">
                <a:latin typeface="AdvPS6F00"/>
              </a:rPr>
              <a:t>, S., K.L. Keller (2003</a:t>
            </a:r>
            <a:r>
              <a:rPr lang="en-GB" dirty="0">
                <a:latin typeface="AdvPS6F00"/>
              </a:rPr>
              <a:t>),</a:t>
            </a:r>
            <a:r>
              <a:rPr lang="en-GB" sz="1800" b="0" i="0" u="none" strike="noStrike" baseline="0" dirty="0">
                <a:latin typeface="AdvPS6F00"/>
              </a:rPr>
              <a:t> The marketing advantages of strong brands. </a:t>
            </a:r>
            <a:r>
              <a:rPr lang="en-GB" sz="1800" b="0" i="0" u="none" strike="noStrike" baseline="0" dirty="0">
                <a:latin typeface="AdvPS6F0B"/>
              </a:rPr>
              <a:t>Journal of Brand</a:t>
            </a:r>
            <a:br>
              <a:rPr lang="en-GB" sz="1800" b="0" i="0" u="none" strike="noStrike" baseline="0" dirty="0">
                <a:latin typeface="AdvPS6F0B"/>
              </a:rPr>
            </a:br>
            <a:r>
              <a:rPr lang="en-GB" sz="1800" b="0" i="0" u="none" strike="noStrike" baseline="0" dirty="0">
                <a:latin typeface="AdvPS6F0B"/>
              </a:rPr>
              <a:t>Management </a:t>
            </a:r>
            <a:r>
              <a:rPr lang="en-GB" sz="1800" b="0" i="0" u="none" strike="noStrike" baseline="0" dirty="0">
                <a:latin typeface="AdvPS6F00"/>
              </a:rPr>
              <a:t>10, no. 6.</a:t>
            </a:r>
            <a:endParaRPr lang="en-GB" sz="1600" dirty="0">
              <a:latin typeface="Arial" panose="020B0604020202020204" pitchFamily="34" charset="0"/>
              <a:cs typeface="Arial" panose="020B0604020202020204" pitchFamily="34" charset="0"/>
            </a:endParaRPr>
          </a:p>
          <a:p>
            <a:pPr>
              <a:buFont typeface="+mj-lt"/>
              <a:buAutoNum type="arabicPeriod"/>
            </a:pPr>
            <a:r>
              <a:rPr lang="en-GB" sz="1600" dirty="0">
                <a:latin typeface="Arial" panose="020B0604020202020204" pitchFamily="34" charset="0"/>
                <a:cs typeface="Arial" panose="020B0604020202020204" pitchFamily="34" charset="0"/>
              </a:rPr>
              <a:t>Keller, K. L. (2009) ‘Building strong brands in a modern marketing communications environment’, </a:t>
            </a:r>
            <a:r>
              <a:rPr lang="en-GB" sz="1600" i="1" dirty="0">
                <a:latin typeface="Arial" panose="020B0604020202020204" pitchFamily="34" charset="0"/>
                <a:cs typeface="Arial" panose="020B0604020202020204" pitchFamily="34" charset="0"/>
              </a:rPr>
              <a:t>Journal of Marketing Communications</a:t>
            </a:r>
            <a:r>
              <a:rPr lang="en-GB" sz="1600" dirty="0">
                <a:latin typeface="Arial" panose="020B0604020202020204" pitchFamily="34" charset="0"/>
                <a:cs typeface="Arial" panose="020B0604020202020204" pitchFamily="34" charset="0"/>
              </a:rPr>
              <a:t>, 15(2/3), pp. 139–155</a:t>
            </a:r>
            <a:endParaRPr lang="es-ES" sz="1600" dirty="0">
              <a:latin typeface="Arial" panose="020B0604020202020204" pitchFamily="34" charset="0"/>
              <a:cs typeface="Arial" panose="020B0604020202020204" pitchFamily="34" charset="0"/>
            </a:endParaRPr>
          </a:p>
          <a:p>
            <a:pPr>
              <a:buFont typeface="+mj-lt"/>
              <a:buAutoNum type="arabicPeriod"/>
            </a:pPr>
            <a:r>
              <a:rPr lang="es-ES" sz="1600" dirty="0">
                <a:latin typeface="Arial" panose="020B0604020202020204" pitchFamily="34" charset="0"/>
                <a:cs typeface="Arial" panose="020B0604020202020204" pitchFamily="34" charset="0"/>
              </a:rPr>
              <a:t>MOOC ICS, (2013), 1.2 </a:t>
            </a:r>
            <a:r>
              <a:rPr lang="es-ES" sz="1600" dirty="0" err="1">
                <a:latin typeface="Arial" panose="020B0604020202020204" pitchFamily="34" charset="0"/>
                <a:cs typeface="Arial" panose="020B0604020202020204" pitchFamily="34" charset="0"/>
              </a:rPr>
              <a:t>What</a:t>
            </a:r>
            <a:r>
              <a:rPr lang="es-ES" sz="1600" dirty="0">
                <a:latin typeface="Arial" panose="020B0604020202020204" pitchFamily="34" charset="0"/>
                <a:cs typeface="Arial" panose="020B0604020202020204" pitchFamily="34" charset="0"/>
              </a:rPr>
              <a:t> </a:t>
            </a:r>
            <a:r>
              <a:rPr lang="es-ES" sz="1600" dirty="0" err="1">
                <a:latin typeface="Arial" panose="020B0604020202020204" pitchFamily="34" charset="0"/>
                <a:cs typeface="Arial" panose="020B0604020202020204" pitchFamily="34" charset="0"/>
              </a:rPr>
              <a:t>is</a:t>
            </a:r>
            <a:r>
              <a:rPr lang="es-ES" sz="1600" dirty="0">
                <a:latin typeface="Arial" panose="020B0604020202020204" pitchFamily="34" charset="0"/>
                <a:cs typeface="Arial" panose="020B0604020202020204" pitchFamily="34" charset="0"/>
              </a:rPr>
              <a:t> </a:t>
            </a:r>
            <a:r>
              <a:rPr lang="es-ES" sz="1600" dirty="0" err="1">
                <a:latin typeface="Arial" panose="020B0604020202020204" pitchFamily="34" charset="0"/>
                <a:cs typeface="Arial" panose="020B0604020202020204" pitchFamily="34" charset="0"/>
              </a:rPr>
              <a:t>communication</a:t>
            </a:r>
            <a:r>
              <a:rPr lang="es-ES" sz="1600" dirty="0">
                <a:latin typeface="Arial" panose="020B0604020202020204" pitchFamily="34" charset="0"/>
                <a:cs typeface="Arial" panose="020B0604020202020204" pitchFamily="34" charset="0"/>
              </a:rPr>
              <a:t>?, [video], </a:t>
            </a:r>
            <a:r>
              <a:rPr lang="es-ES" sz="1600" dirty="0" err="1">
                <a:latin typeface="Arial" panose="020B0604020202020204" pitchFamily="34" charset="0"/>
                <a:cs typeface="Arial" panose="020B0604020202020204" pitchFamily="34" charset="0"/>
              </a:rPr>
              <a:t>Available</a:t>
            </a:r>
            <a:r>
              <a:rPr lang="es-ES" sz="1600" dirty="0">
                <a:latin typeface="Arial" panose="020B0604020202020204" pitchFamily="34" charset="0"/>
                <a:cs typeface="Arial" panose="020B0604020202020204" pitchFamily="34" charset="0"/>
              </a:rPr>
              <a:t> at: </a:t>
            </a:r>
            <a:r>
              <a:rPr lang="es-ES" sz="1600" dirty="0">
                <a:latin typeface="Arial" panose="020B0604020202020204" pitchFamily="34" charset="0"/>
                <a:cs typeface="Arial" panose="020B0604020202020204" pitchFamily="34" charset="0"/>
                <a:hlinkClick r:id="rId3"/>
              </a:rPr>
              <a:t>https://youtu.be/S7CN9Trw43w</a:t>
            </a:r>
            <a:r>
              <a:rPr lang="es-ES" sz="1600" dirty="0">
                <a:latin typeface="Arial" panose="020B0604020202020204" pitchFamily="34" charset="0"/>
                <a:cs typeface="Arial" panose="020B0604020202020204" pitchFamily="34" charset="0"/>
              </a:rPr>
              <a:t> (</a:t>
            </a:r>
            <a:r>
              <a:rPr lang="es-ES" sz="1600" dirty="0" err="1">
                <a:latin typeface="Arial" panose="020B0604020202020204" pitchFamily="34" charset="0"/>
                <a:cs typeface="Arial" panose="020B0604020202020204" pitchFamily="34" charset="0"/>
              </a:rPr>
              <a:t>Accessed</a:t>
            </a:r>
            <a:r>
              <a:rPr lang="es-ES" sz="1600" dirty="0">
                <a:latin typeface="Arial" panose="020B0604020202020204" pitchFamily="34" charset="0"/>
                <a:cs typeface="Arial" panose="020B0604020202020204" pitchFamily="34" charset="0"/>
              </a:rPr>
              <a:t>: 15/11/2021).</a:t>
            </a:r>
          </a:p>
          <a:p>
            <a:pPr>
              <a:buFont typeface="+mj-lt"/>
              <a:buAutoNum type="arabicPeriod"/>
            </a:pPr>
            <a:r>
              <a:rPr lang="en-GB" sz="1600" dirty="0">
                <a:latin typeface="Arial" panose="020B0604020202020204" pitchFamily="34" charset="0"/>
                <a:cs typeface="Arial" panose="020B0604020202020204" pitchFamily="34" charset="0"/>
              </a:rPr>
              <a:t>Robbins, S.P., Coulter, M. (2012), Management, Pearson Education, Inc.,11th ed.</a:t>
            </a:r>
          </a:p>
          <a:p>
            <a:pPr>
              <a:buFont typeface="+mj-lt"/>
              <a:buAutoNum type="arabicPeriod"/>
            </a:pPr>
            <a:r>
              <a:rPr lang="en-GB" sz="1600" dirty="0">
                <a:latin typeface="Arial" panose="020B0604020202020204" pitchFamily="34" charset="0"/>
                <a:cs typeface="Arial" panose="020B0604020202020204" pitchFamily="34" charset="0"/>
              </a:rPr>
              <a:t>Rayudu, C. (2009), Communication, Global Media, Mumbai. Available from: ProQuest </a:t>
            </a:r>
            <a:r>
              <a:rPr lang="en-GB" sz="1600" dirty="0" err="1">
                <a:latin typeface="Arial" panose="020B0604020202020204" pitchFamily="34" charset="0"/>
                <a:cs typeface="Arial" panose="020B0604020202020204" pitchFamily="34" charset="0"/>
              </a:rPr>
              <a:t>Ebook</a:t>
            </a:r>
            <a:r>
              <a:rPr lang="en-GB" sz="1600" dirty="0">
                <a:latin typeface="Arial" panose="020B0604020202020204" pitchFamily="34" charset="0"/>
                <a:cs typeface="Arial" panose="020B0604020202020204" pitchFamily="34" charset="0"/>
              </a:rPr>
              <a:t> Central. [18 November 2021]</a:t>
            </a:r>
          </a:p>
          <a:p>
            <a:pPr>
              <a:buFont typeface="+mj-lt"/>
              <a:buAutoNum type="arabicPeriod"/>
            </a:pPr>
            <a:r>
              <a:rPr lang="en-US" sz="1600" dirty="0" err="1">
                <a:latin typeface="Arial" panose="020B0604020202020204" pitchFamily="34" charset="0"/>
                <a:cs typeface="Arial" panose="020B0604020202020204" pitchFamily="34" charset="0"/>
              </a:rPr>
              <a:t>Tourish</a:t>
            </a:r>
            <a:r>
              <a:rPr lang="en-US" sz="1600" dirty="0">
                <a:latin typeface="Arial" panose="020B0604020202020204" pitchFamily="34" charset="0"/>
                <a:cs typeface="Arial" panose="020B0604020202020204" pitchFamily="34" charset="0"/>
              </a:rPr>
              <a:t>, D., </a:t>
            </a:r>
            <a:r>
              <a:rPr lang="en-US" sz="1600" dirty="0" err="1">
                <a:latin typeface="Arial" panose="020B0604020202020204" pitchFamily="34" charset="0"/>
                <a:cs typeface="Arial" panose="020B0604020202020204" pitchFamily="34" charset="0"/>
              </a:rPr>
              <a:t>Hargie</a:t>
            </a:r>
            <a:r>
              <a:rPr lang="en-US" sz="1600" dirty="0">
                <a:latin typeface="Arial" panose="020B0604020202020204" pitchFamily="34" charset="0"/>
                <a:cs typeface="Arial" panose="020B0604020202020204" pitchFamily="34" charset="0"/>
              </a:rPr>
              <a:t>, O., (2009), Communication and organizational success. In Auditing Organizational Communication: A Handbook of Research, Theory and Practice.</a:t>
            </a:r>
            <a:endParaRPr lang="en-GB" sz="16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a:p>
            <a:endParaRPr lang="es-ES" sz="1600" dirty="0">
              <a:latin typeface="Arial" panose="020B0604020202020204" pitchFamily="34" charset="0"/>
              <a:cs typeface="Arial" panose="020B0604020202020204" pitchFamily="34" charset="0"/>
            </a:endParaRPr>
          </a:p>
          <a:p>
            <a:endParaRPr lang="en-US" sz="1400" dirty="0"/>
          </a:p>
        </p:txBody>
      </p:sp>
    </p:spTree>
    <p:extLst>
      <p:ext uri="{BB962C8B-B14F-4D97-AF65-F5344CB8AC3E}">
        <p14:creationId xmlns:p14="http://schemas.microsoft.com/office/powerpoint/2010/main" val="2243962405"/>
      </p:ext>
    </p:extLst>
  </p:cSld>
  <p:clrMapOvr>
    <a:masterClrMapping/>
  </p:clrMapOvr>
</p:sld>
</file>

<file path=ppt/theme/theme1.xml><?xml version="1.0" encoding="utf-8"?>
<a:theme xmlns:a="http://schemas.openxmlformats.org/drawingml/2006/main" name="Wisp">
  <a:themeElements>
    <a:clrScheme name="Blue">
      <a:dk1>
        <a:sysClr val="windowText" lastClr="000000"/>
      </a:dk1>
      <a:lt1>
        <a:sysClr val="window" lastClr="FFFFFF"/>
      </a:lt1>
      <a:dk2>
        <a:srgbClr val="17406D"/>
      </a:dk2>
      <a:lt2>
        <a:srgbClr val="DBEFF9"/>
      </a:lt2>
      <a:accent1>
        <a:srgbClr val="0F6FC6"/>
      </a:accent1>
      <a:accent2>
        <a:srgbClr val="009DD9"/>
      </a:accent2>
      <a:accent3>
        <a:srgbClr val="0BD0D9"/>
      </a:accent3>
      <a:accent4>
        <a:srgbClr val="10CF9B"/>
      </a:accent4>
      <a:accent5>
        <a:srgbClr val="7CCA62"/>
      </a:accent5>
      <a:accent6>
        <a:srgbClr val="A5C249"/>
      </a:accent6>
      <a:hlink>
        <a:srgbClr val="F49100"/>
      </a:hlink>
      <a:folHlink>
        <a:srgbClr val="85DFD0"/>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54F6613E-5ED7-40ED-90A8-F639BE712C0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8BB3A9A05067164AAED305EB266CE5FF" ma:contentTypeVersion="4" ma:contentTypeDescription="Create a new document." ma:contentTypeScope="" ma:versionID="dc3fe2aa8a883c41cedd829fa0b930f9">
  <xsd:schema xmlns:xsd="http://www.w3.org/2001/XMLSchema" xmlns:xs="http://www.w3.org/2001/XMLSchema" xmlns:p="http://schemas.microsoft.com/office/2006/metadata/properties" xmlns:ns3="6b5bd684-8631-4d35-bdcf-c9e38c7d488d" targetNamespace="http://schemas.microsoft.com/office/2006/metadata/properties" ma:root="true" ma:fieldsID="1f0c9b65f282ce0a67bdcbab2fea06a1" ns3:_="">
    <xsd:import namespace="6b5bd684-8631-4d35-bdcf-c9e38c7d488d"/>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b5bd684-8631-4d35-bdcf-c9e38c7d488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EFF202F0-35C6-4FFF-A412-99CA744BD2F3}">
  <ds:schemaRefs>
    <ds:schemaRef ds:uri="http://www.w3.org/XML/1998/namespace"/>
    <ds:schemaRef ds:uri="http://schemas.openxmlformats.org/package/2006/metadata/core-properties"/>
    <ds:schemaRef ds:uri="http://schemas.microsoft.com/office/2006/documentManagement/types"/>
    <ds:schemaRef ds:uri="http://purl.org/dc/elements/1.1/"/>
    <ds:schemaRef ds:uri="http://schemas.microsoft.com/office/infopath/2007/PartnerControls"/>
    <ds:schemaRef ds:uri="http://purl.org/dc/terms/"/>
    <ds:schemaRef ds:uri="6b5bd684-8631-4d35-bdcf-c9e38c7d488d"/>
    <ds:schemaRef ds:uri="http://schemas.microsoft.com/office/2006/metadata/properties"/>
    <ds:schemaRef ds:uri="http://purl.org/dc/dcmitype/"/>
  </ds:schemaRefs>
</ds:datastoreItem>
</file>

<file path=customXml/itemProps2.xml><?xml version="1.0" encoding="utf-8"?>
<ds:datastoreItem xmlns:ds="http://schemas.openxmlformats.org/officeDocument/2006/customXml" ds:itemID="{CD5928E3-D549-4AD3-B8B2-B615A6D3B0C0}">
  <ds:schemaRefs>
    <ds:schemaRef ds:uri="http://schemas.microsoft.com/sharepoint/v3/contenttype/forms"/>
  </ds:schemaRefs>
</ds:datastoreItem>
</file>

<file path=customXml/itemProps3.xml><?xml version="1.0" encoding="utf-8"?>
<ds:datastoreItem xmlns:ds="http://schemas.openxmlformats.org/officeDocument/2006/customXml" ds:itemID="{CC4AF5D6-7126-4DF7-9AB2-4132D100029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b5bd684-8631-4d35-bdcf-c9e38c7d488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TM02892315[[fn=Wisp]]</Template>
  <TotalTime>4885</TotalTime>
  <Words>2257</Words>
  <Application>Microsoft Office PowerPoint</Application>
  <PresentationFormat>Widescreen</PresentationFormat>
  <Paragraphs>148</Paragraphs>
  <Slides>13</Slides>
  <Notes>8</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Wisp</vt:lpstr>
      <vt:lpstr>Module: Effective Team Working and Communication (BMSW4002)   Group presentation: Strategies for Effective Communication in a Business Setting</vt:lpstr>
      <vt:lpstr>Table of content </vt:lpstr>
      <vt:lpstr>PowerPoint Presentation</vt:lpstr>
      <vt:lpstr>Communication </vt:lpstr>
      <vt:lpstr>PowerPoint Presentation</vt:lpstr>
      <vt:lpstr>Keller's Brand Equity Model  </vt:lpstr>
      <vt:lpstr>Type of the communication on organisation</vt:lpstr>
      <vt:lpstr>Channels of efficient communication  </vt:lpstr>
      <vt:lpstr> Barriers that can prevent effective communication between the organization and their external stakeholders</vt:lpstr>
      <vt:lpstr> The impact of effective communication on the organisation’s business process</vt:lpstr>
      <vt:lpstr>Conclusion</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Group pesentation: Strategies for Effective Communication in a Business Setting</dc:title>
  <dc:creator>Andriana Migaes (2026738)</dc:creator>
  <cp:lastModifiedBy>Andriana Migaes (2026738)</cp:lastModifiedBy>
  <cp:revision>41</cp:revision>
  <dcterms:created xsi:type="dcterms:W3CDTF">2021-11-15T09:45:42Z</dcterms:created>
  <dcterms:modified xsi:type="dcterms:W3CDTF">2021-11-23T00:08:57Z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0x0101008BB3A9A05067164AAED305EB266CE5FF</vt:lpwstr>
  </property>
</Properties>
</file>