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2" r:id="rId4"/>
    <p:sldId id="263" r:id="rId5"/>
    <p:sldId id="264" r:id="rId6"/>
    <p:sldId id="265" r:id="rId7"/>
    <p:sldId id="266" r:id="rId8"/>
    <p:sldId id="261" r:id="rId9"/>
    <p:sldId id="283" r:id="rId10"/>
    <p:sldId id="284" r:id="rId11"/>
    <p:sldId id="285" r:id="rId12"/>
    <p:sldId id="286" r:id="rId13"/>
    <p:sldId id="287" r:id="rId14"/>
    <p:sldId id="288" r:id="rId15"/>
    <p:sldId id="289" r:id="rId16"/>
    <p:sldId id="258" r:id="rId17"/>
    <p:sldId id="280" r:id="rId18"/>
    <p:sldId id="281" r:id="rId19"/>
    <p:sldId id="282" r:id="rId20"/>
    <p:sldId id="259" r:id="rId21"/>
    <p:sldId id="274" r:id="rId22"/>
    <p:sldId id="275" r:id="rId23"/>
    <p:sldId id="276" r:id="rId24"/>
    <p:sldId id="277" r:id="rId25"/>
    <p:sldId id="278" r:id="rId26"/>
    <p:sldId id="279" r:id="rId27"/>
    <p:sldId id="260" r:id="rId28"/>
    <p:sldId id="268" r:id="rId29"/>
    <p:sldId id="269" r:id="rId30"/>
    <p:sldId id="270" r:id="rId31"/>
    <p:sldId id="271" r:id="rId32"/>
    <p:sldId id="272" r:id="rId33"/>
    <p:sldId id="27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DDB397-A5BC-4AFF-BA58-5992FD9FB606}" v="10" dt="2026-10-13T20:36:32.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isa Mariana Pirvan" userId="161cb3cd57095a23" providerId="LiveId" clId="{C650AF87-94DE-4175-8986-9CE1DD3CCAA4}"/>
    <pc:docChg chg="modSld">
      <pc:chgData name="Larisa Mariana Pirvan" userId="161cb3cd57095a23" providerId="LiveId" clId="{C650AF87-94DE-4175-8986-9CE1DD3CCAA4}" dt="2026-10-13T20:36:32.705" v="9"/>
      <pc:docMkLst>
        <pc:docMk/>
      </pc:docMkLst>
      <pc:sldChg chg="delSp">
        <pc:chgData name="Larisa Mariana Pirvan" userId="161cb3cd57095a23" providerId="LiveId" clId="{C650AF87-94DE-4175-8986-9CE1DD3CCAA4}" dt="2026-10-13T20:12:31.270" v="0"/>
        <pc:sldMkLst>
          <pc:docMk/>
          <pc:sldMk cId="4023406259" sldId="262"/>
        </pc:sldMkLst>
        <pc:spChg chg="del">
          <ac:chgData name="Larisa Mariana Pirvan" userId="161cb3cd57095a23" providerId="LiveId" clId="{C650AF87-94DE-4175-8986-9CE1DD3CCAA4}" dt="2026-10-13T20:12:31.270" v="0"/>
          <ac:spMkLst>
            <pc:docMk/>
            <pc:sldMk cId="4023406259" sldId="262"/>
            <ac:spMk id="10" creationId="{F3060C83-F051-4F0E-ABAD-AA0DFC48B218}"/>
          </ac:spMkLst>
        </pc:spChg>
        <pc:spChg chg="del">
          <ac:chgData name="Larisa Mariana Pirvan" userId="161cb3cd57095a23" providerId="LiveId" clId="{C650AF87-94DE-4175-8986-9CE1DD3CCAA4}" dt="2026-10-13T20:12:31.270" v="0"/>
          <ac:spMkLst>
            <pc:docMk/>
            <pc:sldMk cId="4023406259" sldId="262"/>
            <ac:spMk id="12" creationId="{83C98ABE-055B-441F-B07E-44F97F083C39}"/>
          </ac:spMkLst>
        </pc:spChg>
        <pc:spChg chg="del">
          <ac:chgData name="Larisa Mariana Pirvan" userId="161cb3cd57095a23" providerId="LiveId" clId="{C650AF87-94DE-4175-8986-9CE1DD3CCAA4}" dt="2026-10-13T20:12:31.270" v="0"/>
          <ac:spMkLst>
            <pc:docMk/>
            <pc:sldMk cId="4023406259" sldId="262"/>
            <ac:spMk id="14" creationId="{29FDB030-9B49-4CED-8CCD-4D99382388AC}"/>
          </ac:spMkLst>
        </pc:spChg>
        <pc:spChg chg="del">
          <ac:chgData name="Larisa Mariana Pirvan" userId="161cb3cd57095a23" providerId="LiveId" clId="{C650AF87-94DE-4175-8986-9CE1DD3CCAA4}" dt="2026-10-13T20:12:31.270" v="0"/>
          <ac:spMkLst>
            <pc:docMk/>
            <pc:sldMk cId="4023406259" sldId="262"/>
            <ac:spMk id="16" creationId="{3783CA14-24A1-485C-8B30-D6A5D87987AD}"/>
          </ac:spMkLst>
        </pc:spChg>
        <pc:spChg chg="del">
          <ac:chgData name="Larisa Mariana Pirvan" userId="161cb3cd57095a23" providerId="LiveId" clId="{C650AF87-94DE-4175-8986-9CE1DD3CCAA4}" dt="2026-10-13T20:12:31.270" v="0"/>
          <ac:spMkLst>
            <pc:docMk/>
            <pc:sldMk cId="4023406259" sldId="262"/>
            <ac:spMk id="18" creationId="{9A97C86A-04D6-40F7-AE84-31AB43E6A846}"/>
          </ac:spMkLst>
        </pc:spChg>
        <pc:spChg chg="del">
          <ac:chgData name="Larisa Mariana Pirvan" userId="161cb3cd57095a23" providerId="LiveId" clId="{C650AF87-94DE-4175-8986-9CE1DD3CCAA4}" dt="2026-10-13T20:12:31.270" v="0"/>
          <ac:spMkLst>
            <pc:docMk/>
            <pc:sldMk cId="4023406259" sldId="262"/>
            <ac:spMk id="20" creationId="{FF9F2414-84E8-453E-B1F3-389FDE8192D9}"/>
          </ac:spMkLst>
        </pc:spChg>
        <pc:spChg chg="del">
          <ac:chgData name="Larisa Mariana Pirvan" userId="161cb3cd57095a23" providerId="LiveId" clId="{C650AF87-94DE-4175-8986-9CE1DD3CCAA4}" dt="2026-10-13T20:12:31.270" v="0"/>
          <ac:spMkLst>
            <pc:docMk/>
            <pc:sldMk cId="4023406259" sldId="262"/>
            <ac:spMk id="22" creationId="{3ECA69A1-7536-43AC-85EF-C7106179F5ED}"/>
          </ac:spMkLst>
        </pc:spChg>
      </pc:sldChg>
      <pc:sldChg chg="delSp modSp">
        <pc:chgData name="Larisa Mariana Pirvan" userId="161cb3cd57095a23" providerId="LiveId" clId="{C650AF87-94DE-4175-8986-9CE1DD3CCAA4}" dt="2026-10-13T20:12:31.270" v="0"/>
        <pc:sldMkLst>
          <pc:docMk/>
          <pc:sldMk cId="1023618621" sldId="263"/>
        </pc:sldMkLst>
        <pc:spChg chg="del">
          <ac:chgData name="Larisa Mariana Pirvan" userId="161cb3cd57095a23" providerId="LiveId" clId="{C650AF87-94DE-4175-8986-9CE1DD3CCAA4}" dt="2026-10-13T20:12:31.270" v="0"/>
          <ac:spMkLst>
            <pc:docMk/>
            <pc:sldMk cId="1023618621" sldId="263"/>
            <ac:spMk id="39" creationId="{E914257E-1E2A-4AC7-89EC-1FB65C9C0A0D}"/>
          </ac:spMkLst>
        </pc:spChg>
        <pc:spChg chg="del">
          <ac:chgData name="Larisa Mariana Pirvan" userId="161cb3cd57095a23" providerId="LiveId" clId="{C650AF87-94DE-4175-8986-9CE1DD3CCAA4}" dt="2026-10-13T20:12:31.270" v="0"/>
          <ac:spMkLst>
            <pc:docMk/>
            <pc:sldMk cId="1023618621" sldId="263"/>
            <ac:spMk id="41" creationId="{03E1C8F1-97F5-489C-8308-958F09657254}"/>
          </ac:spMkLst>
        </pc:spChg>
        <pc:spChg chg="del">
          <ac:chgData name="Larisa Mariana Pirvan" userId="161cb3cd57095a23" providerId="LiveId" clId="{C650AF87-94DE-4175-8986-9CE1DD3CCAA4}" dt="2026-10-13T20:12:31.270" v="0"/>
          <ac:spMkLst>
            <pc:docMk/>
            <pc:sldMk cId="1023618621" sldId="263"/>
            <ac:spMk id="43" creationId="{DEB62645-D4DA-4E99-8344-B1536F63D108}"/>
          </ac:spMkLst>
        </pc:spChg>
        <pc:picChg chg="mod">
          <ac:chgData name="Larisa Mariana Pirvan" userId="161cb3cd57095a23" providerId="LiveId" clId="{C650AF87-94DE-4175-8986-9CE1DD3CCAA4}" dt="2026-10-13T20:12:31.270" v="0"/>
          <ac:picMkLst>
            <pc:docMk/>
            <pc:sldMk cId="1023618621" sldId="263"/>
            <ac:picMk id="5" creationId="{7D114619-C2D9-E5C8-81D7-C7574CF96C5A}"/>
          </ac:picMkLst>
        </pc:picChg>
      </pc:sldChg>
      <pc:sldChg chg="delSp">
        <pc:chgData name="Larisa Mariana Pirvan" userId="161cb3cd57095a23" providerId="LiveId" clId="{C650AF87-94DE-4175-8986-9CE1DD3CCAA4}" dt="2026-10-13T20:12:31.270" v="0"/>
        <pc:sldMkLst>
          <pc:docMk/>
          <pc:sldMk cId="2017382960" sldId="264"/>
        </pc:sldMkLst>
        <pc:spChg chg="del">
          <ac:chgData name="Larisa Mariana Pirvan" userId="161cb3cd57095a23" providerId="LiveId" clId="{C650AF87-94DE-4175-8986-9CE1DD3CCAA4}" dt="2026-10-13T20:12:31.270" v="0"/>
          <ac:spMkLst>
            <pc:docMk/>
            <pc:sldMk cId="2017382960" sldId="264"/>
            <ac:spMk id="10" creationId="{F3060C83-F051-4F0E-ABAD-AA0DFC48B218}"/>
          </ac:spMkLst>
        </pc:spChg>
        <pc:spChg chg="del">
          <ac:chgData name="Larisa Mariana Pirvan" userId="161cb3cd57095a23" providerId="LiveId" clId="{C650AF87-94DE-4175-8986-9CE1DD3CCAA4}" dt="2026-10-13T20:12:31.270" v="0"/>
          <ac:spMkLst>
            <pc:docMk/>
            <pc:sldMk cId="2017382960" sldId="264"/>
            <ac:spMk id="12" creationId="{83C98ABE-055B-441F-B07E-44F97F083C39}"/>
          </ac:spMkLst>
        </pc:spChg>
        <pc:spChg chg="del">
          <ac:chgData name="Larisa Mariana Pirvan" userId="161cb3cd57095a23" providerId="LiveId" clId="{C650AF87-94DE-4175-8986-9CE1DD3CCAA4}" dt="2026-10-13T20:12:31.270" v="0"/>
          <ac:spMkLst>
            <pc:docMk/>
            <pc:sldMk cId="2017382960" sldId="264"/>
            <ac:spMk id="14" creationId="{29FDB030-9B49-4CED-8CCD-4D99382388AC}"/>
          </ac:spMkLst>
        </pc:spChg>
        <pc:spChg chg="del">
          <ac:chgData name="Larisa Mariana Pirvan" userId="161cb3cd57095a23" providerId="LiveId" clId="{C650AF87-94DE-4175-8986-9CE1DD3CCAA4}" dt="2026-10-13T20:12:31.270" v="0"/>
          <ac:spMkLst>
            <pc:docMk/>
            <pc:sldMk cId="2017382960" sldId="264"/>
            <ac:spMk id="16" creationId="{3783CA14-24A1-485C-8B30-D6A5D87987AD}"/>
          </ac:spMkLst>
        </pc:spChg>
        <pc:spChg chg="del">
          <ac:chgData name="Larisa Mariana Pirvan" userId="161cb3cd57095a23" providerId="LiveId" clId="{C650AF87-94DE-4175-8986-9CE1DD3CCAA4}" dt="2026-10-13T20:12:31.270" v="0"/>
          <ac:spMkLst>
            <pc:docMk/>
            <pc:sldMk cId="2017382960" sldId="264"/>
            <ac:spMk id="18" creationId="{9A97C86A-04D6-40F7-AE84-31AB43E6A846}"/>
          </ac:spMkLst>
        </pc:spChg>
        <pc:spChg chg="del">
          <ac:chgData name="Larisa Mariana Pirvan" userId="161cb3cd57095a23" providerId="LiveId" clId="{C650AF87-94DE-4175-8986-9CE1DD3CCAA4}" dt="2026-10-13T20:12:31.270" v="0"/>
          <ac:spMkLst>
            <pc:docMk/>
            <pc:sldMk cId="2017382960" sldId="264"/>
            <ac:spMk id="20" creationId="{FF9F2414-84E8-453E-B1F3-389FDE8192D9}"/>
          </ac:spMkLst>
        </pc:spChg>
        <pc:spChg chg="del">
          <ac:chgData name="Larisa Mariana Pirvan" userId="161cb3cd57095a23" providerId="LiveId" clId="{C650AF87-94DE-4175-8986-9CE1DD3CCAA4}" dt="2026-10-13T20:12:31.270" v="0"/>
          <ac:spMkLst>
            <pc:docMk/>
            <pc:sldMk cId="2017382960" sldId="264"/>
            <ac:spMk id="22" creationId="{3ECA69A1-7536-43AC-85EF-C7106179F5ED}"/>
          </ac:spMkLst>
        </pc:spChg>
      </pc:sldChg>
      <pc:sldChg chg="delSp modSp">
        <pc:chgData name="Larisa Mariana Pirvan" userId="161cb3cd57095a23" providerId="LiveId" clId="{C650AF87-94DE-4175-8986-9CE1DD3CCAA4}" dt="2026-10-13T20:12:31.270" v="0"/>
        <pc:sldMkLst>
          <pc:docMk/>
          <pc:sldMk cId="626741729" sldId="265"/>
        </pc:sldMkLst>
        <pc:spChg chg="del">
          <ac:chgData name="Larisa Mariana Pirvan" userId="161cb3cd57095a23" providerId="LiveId" clId="{C650AF87-94DE-4175-8986-9CE1DD3CCAA4}" dt="2026-10-13T20:12:31.270" v="0"/>
          <ac:spMkLst>
            <pc:docMk/>
            <pc:sldMk cId="626741729" sldId="265"/>
            <ac:spMk id="10" creationId="{F0DCC097-1DB8-4B6D-85D0-6FBA0E1CA4BA}"/>
          </ac:spMkLst>
        </pc:spChg>
        <pc:spChg chg="del">
          <ac:chgData name="Larisa Mariana Pirvan" userId="161cb3cd57095a23" providerId="LiveId" clId="{C650AF87-94DE-4175-8986-9CE1DD3CCAA4}" dt="2026-10-13T20:12:31.270" v="0"/>
          <ac:spMkLst>
            <pc:docMk/>
            <pc:sldMk cId="626741729" sldId="265"/>
            <ac:spMk id="12" creationId="{E0B58608-23C8-4441-994D-C6823EEE1DB7}"/>
          </ac:spMkLst>
        </pc:spChg>
        <pc:picChg chg="mod">
          <ac:chgData name="Larisa Mariana Pirvan" userId="161cb3cd57095a23" providerId="LiveId" clId="{C650AF87-94DE-4175-8986-9CE1DD3CCAA4}" dt="2026-10-13T20:12:31.270" v="0"/>
          <ac:picMkLst>
            <pc:docMk/>
            <pc:sldMk cId="626741729" sldId="265"/>
            <ac:picMk id="5" creationId="{4302C82F-D861-4773-AC33-E9CB0DB31C0B}"/>
          </ac:picMkLst>
        </pc:picChg>
      </pc:sldChg>
      <pc:sldChg chg="delSp">
        <pc:chgData name="Larisa Mariana Pirvan" userId="161cb3cd57095a23" providerId="LiveId" clId="{C650AF87-94DE-4175-8986-9CE1DD3CCAA4}" dt="2026-10-13T20:12:31.270" v="0"/>
        <pc:sldMkLst>
          <pc:docMk/>
          <pc:sldMk cId="1230036848" sldId="266"/>
        </pc:sldMkLst>
        <pc:spChg chg="del">
          <ac:chgData name="Larisa Mariana Pirvan" userId="161cb3cd57095a23" providerId="LiveId" clId="{C650AF87-94DE-4175-8986-9CE1DD3CCAA4}" dt="2026-10-13T20:12:31.270" v="0"/>
          <ac:spMkLst>
            <pc:docMk/>
            <pc:sldMk cId="1230036848" sldId="266"/>
            <ac:spMk id="10" creationId="{F3060C83-F051-4F0E-ABAD-AA0DFC48B218}"/>
          </ac:spMkLst>
        </pc:spChg>
        <pc:spChg chg="del">
          <ac:chgData name="Larisa Mariana Pirvan" userId="161cb3cd57095a23" providerId="LiveId" clId="{C650AF87-94DE-4175-8986-9CE1DD3CCAA4}" dt="2026-10-13T20:12:31.270" v="0"/>
          <ac:spMkLst>
            <pc:docMk/>
            <pc:sldMk cId="1230036848" sldId="266"/>
            <ac:spMk id="12" creationId="{83C98ABE-055B-441F-B07E-44F97F083C39}"/>
          </ac:spMkLst>
        </pc:spChg>
        <pc:spChg chg="del">
          <ac:chgData name="Larisa Mariana Pirvan" userId="161cb3cd57095a23" providerId="LiveId" clId="{C650AF87-94DE-4175-8986-9CE1DD3CCAA4}" dt="2026-10-13T20:12:31.270" v="0"/>
          <ac:spMkLst>
            <pc:docMk/>
            <pc:sldMk cId="1230036848" sldId="266"/>
            <ac:spMk id="14" creationId="{29FDB030-9B49-4CED-8CCD-4D99382388AC}"/>
          </ac:spMkLst>
        </pc:spChg>
        <pc:spChg chg="del">
          <ac:chgData name="Larisa Mariana Pirvan" userId="161cb3cd57095a23" providerId="LiveId" clId="{C650AF87-94DE-4175-8986-9CE1DD3CCAA4}" dt="2026-10-13T20:12:31.270" v="0"/>
          <ac:spMkLst>
            <pc:docMk/>
            <pc:sldMk cId="1230036848" sldId="266"/>
            <ac:spMk id="16" creationId="{3783CA14-24A1-485C-8B30-D6A5D87987AD}"/>
          </ac:spMkLst>
        </pc:spChg>
        <pc:spChg chg="del">
          <ac:chgData name="Larisa Mariana Pirvan" userId="161cb3cd57095a23" providerId="LiveId" clId="{C650AF87-94DE-4175-8986-9CE1DD3CCAA4}" dt="2026-10-13T20:12:31.270" v="0"/>
          <ac:spMkLst>
            <pc:docMk/>
            <pc:sldMk cId="1230036848" sldId="266"/>
            <ac:spMk id="18" creationId="{9A97C86A-04D6-40F7-AE84-31AB43E6A846}"/>
          </ac:spMkLst>
        </pc:spChg>
        <pc:spChg chg="del">
          <ac:chgData name="Larisa Mariana Pirvan" userId="161cb3cd57095a23" providerId="LiveId" clId="{C650AF87-94DE-4175-8986-9CE1DD3CCAA4}" dt="2026-10-13T20:12:31.270" v="0"/>
          <ac:spMkLst>
            <pc:docMk/>
            <pc:sldMk cId="1230036848" sldId="266"/>
            <ac:spMk id="20" creationId="{FF9F2414-84E8-453E-B1F3-389FDE8192D9}"/>
          </ac:spMkLst>
        </pc:spChg>
        <pc:spChg chg="del">
          <ac:chgData name="Larisa Mariana Pirvan" userId="161cb3cd57095a23" providerId="LiveId" clId="{C650AF87-94DE-4175-8986-9CE1DD3CCAA4}" dt="2026-10-13T20:12:31.270" v="0"/>
          <ac:spMkLst>
            <pc:docMk/>
            <pc:sldMk cId="1230036848" sldId="266"/>
            <ac:spMk id="22" creationId="{3ECA69A1-7536-43AC-85EF-C7106179F5ED}"/>
          </ac:spMkLst>
        </pc:spChg>
      </pc:sldChg>
      <pc:sldChg chg="modSp">
        <pc:chgData name="Larisa Mariana Pirvan" userId="161cb3cd57095a23" providerId="LiveId" clId="{C650AF87-94DE-4175-8986-9CE1DD3CCAA4}" dt="2026-10-13T20:12:31.270" v="0"/>
        <pc:sldMkLst>
          <pc:docMk/>
          <pc:sldMk cId="3786447806" sldId="267"/>
        </pc:sldMkLst>
        <pc:spChg chg="mod">
          <ac:chgData name="Larisa Mariana Pirvan" userId="161cb3cd57095a23" providerId="LiveId" clId="{C650AF87-94DE-4175-8986-9CE1DD3CCAA4}" dt="2026-10-13T20:12:31.270" v="0"/>
          <ac:spMkLst>
            <pc:docMk/>
            <pc:sldMk cId="3786447806" sldId="267"/>
            <ac:spMk id="2" creationId="{50621955-666D-4003-2B92-9CF85847D7B5}"/>
          </ac:spMkLst>
        </pc:spChg>
        <pc:spChg chg="mod">
          <ac:chgData name="Larisa Mariana Pirvan" userId="161cb3cd57095a23" providerId="LiveId" clId="{C650AF87-94DE-4175-8986-9CE1DD3CCAA4}" dt="2026-10-13T20:12:31.270" v="0"/>
          <ac:spMkLst>
            <pc:docMk/>
            <pc:sldMk cId="3786447806" sldId="267"/>
            <ac:spMk id="3" creationId="{0E7ACCB9-0A55-0F6C-6792-89D99885CC4E}"/>
          </ac:spMkLst>
        </pc:spChg>
      </pc:sldChg>
      <pc:sldChg chg="modSp">
        <pc:chgData name="Larisa Mariana Pirvan" userId="161cb3cd57095a23" providerId="LiveId" clId="{C650AF87-94DE-4175-8986-9CE1DD3CCAA4}" dt="2026-10-13T20:12:31.270" v="0"/>
        <pc:sldMkLst>
          <pc:docMk/>
          <pc:sldMk cId="730212107" sldId="268"/>
        </pc:sldMkLst>
        <pc:spChg chg="mod">
          <ac:chgData name="Larisa Mariana Pirvan" userId="161cb3cd57095a23" providerId="LiveId" clId="{C650AF87-94DE-4175-8986-9CE1DD3CCAA4}" dt="2026-10-13T20:12:31.270" v="0"/>
          <ac:spMkLst>
            <pc:docMk/>
            <pc:sldMk cId="730212107" sldId="268"/>
            <ac:spMk id="2" creationId="{BF4C2DA9-C369-DDB1-1BBA-4362547F9702}"/>
          </ac:spMkLst>
        </pc:spChg>
        <pc:spChg chg="mod">
          <ac:chgData name="Larisa Mariana Pirvan" userId="161cb3cd57095a23" providerId="LiveId" clId="{C650AF87-94DE-4175-8986-9CE1DD3CCAA4}" dt="2026-10-13T20:12:31.270" v="0"/>
          <ac:spMkLst>
            <pc:docMk/>
            <pc:sldMk cId="730212107" sldId="268"/>
            <ac:spMk id="3" creationId="{6FC17B97-5373-5B55-E08E-D8F7AAE9858E}"/>
          </ac:spMkLst>
        </pc:spChg>
      </pc:sldChg>
      <pc:sldChg chg="modSp">
        <pc:chgData name="Larisa Mariana Pirvan" userId="161cb3cd57095a23" providerId="LiveId" clId="{C650AF87-94DE-4175-8986-9CE1DD3CCAA4}" dt="2026-10-13T20:21:08.237" v="1"/>
        <pc:sldMkLst>
          <pc:docMk/>
          <pc:sldMk cId="573119677" sldId="274"/>
        </pc:sldMkLst>
        <pc:spChg chg="mod">
          <ac:chgData name="Larisa Mariana Pirvan" userId="161cb3cd57095a23" providerId="LiveId" clId="{C650AF87-94DE-4175-8986-9CE1DD3CCAA4}" dt="2026-10-13T20:21:08.237" v="1"/>
          <ac:spMkLst>
            <pc:docMk/>
            <pc:sldMk cId="573119677" sldId="274"/>
            <ac:spMk id="3" creationId="{4F114DC4-E4D4-9C90-848F-E41071FADD55}"/>
          </ac:spMkLst>
        </pc:spChg>
      </pc:sldChg>
      <pc:sldChg chg="modSp">
        <pc:chgData name="Larisa Mariana Pirvan" userId="161cb3cd57095a23" providerId="LiveId" clId="{C650AF87-94DE-4175-8986-9CE1DD3CCAA4}" dt="2026-10-13T20:21:38.361" v="2"/>
        <pc:sldMkLst>
          <pc:docMk/>
          <pc:sldMk cId="1352213667" sldId="275"/>
        </pc:sldMkLst>
        <pc:spChg chg="mod">
          <ac:chgData name="Larisa Mariana Pirvan" userId="161cb3cd57095a23" providerId="LiveId" clId="{C650AF87-94DE-4175-8986-9CE1DD3CCAA4}" dt="2026-10-13T20:21:38.361" v="2"/>
          <ac:spMkLst>
            <pc:docMk/>
            <pc:sldMk cId="1352213667" sldId="275"/>
            <ac:spMk id="3" creationId="{794E0102-2FD0-855F-8D3F-B91C30C3E0BD}"/>
          </ac:spMkLst>
        </pc:spChg>
      </pc:sldChg>
      <pc:sldChg chg="modSp">
        <pc:chgData name="Larisa Mariana Pirvan" userId="161cb3cd57095a23" providerId="LiveId" clId="{C650AF87-94DE-4175-8986-9CE1DD3CCAA4}" dt="2026-10-13T20:24:00.754" v="3"/>
        <pc:sldMkLst>
          <pc:docMk/>
          <pc:sldMk cId="2092567173" sldId="276"/>
        </pc:sldMkLst>
        <pc:spChg chg="mod">
          <ac:chgData name="Larisa Mariana Pirvan" userId="161cb3cd57095a23" providerId="LiveId" clId="{C650AF87-94DE-4175-8986-9CE1DD3CCAA4}" dt="2026-10-13T20:24:00.754" v="3"/>
          <ac:spMkLst>
            <pc:docMk/>
            <pc:sldMk cId="2092567173" sldId="276"/>
            <ac:spMk id="3" creationId="{1AB61C6F-7E7D-B064-098A-5AEC6D6974A9}"/>
          </ac:spMkLst>
        </pc:spChg>
      </pc:sldChg>
      <pc:sldChg chg="modSp">
        <pc:chgData name="Larisa Mariana Pirvan" userId="161cb3cd57095a23" providerId="LiveId" clId="{C650AF87-94DE-4175-8986-9CE1DD3CCAA4}" dt="2026-10-13T20:24:58.552" v="4"/>
        <pc:sldMkLst>
          <pc:docMk/>
          <pc:sldMk cId="2677292636" sldId="277"/>
        </pc:sldMkLst>
        <pc:spChg chg="mod">
          <ac:chgData name="Larisa Mariana Pirvan" userId="161cb3cd57095a23" providerId="LiveId" clId="{C650AF87-94DE-4175-8986-9CE1DD3CCAA4}" dt="2026-10-13T20:24:58.552" v="4"/>
          <ac:spMkLst>
            <pc:docMk/>
            <pc:sldMk cId="2677292636" sldId="277"/>
            <ac:spMk id="3" creationId="{CE94C5C0-CF76-DB52-352A-6AF24B475460}"/>
          </ac:spMkLst>
        </pc:spChg>
      </pc:sldChg>
      <pc:sldChg chg="modSp">
        <pc:chgData name="Larisa Mariana Pirvan" userId="161cb3cd57095a23" providerId="LiveId" clId="{C650AF87-94DE-4175-8986-9CE1DD3CCAA4}" dt="2026-10-13T20:25:41.755" v="5"/>
        <pc:sldMkLst>
          <pc:docMk/>
          <pc:sldMk cId="231587198" sldId="278"/>
        </pc:sldMkLst>
        <pc:spChg chg="mod">
          <ac:chgData name="Larisa Mariana Pirvan" userId="161cb3cd57095a23" providerId="LiveId" clId="{C650AF87-94DE-4175-8986-9CE1DD3CCAA4}" dt="2026-10-13T20:25:41.755" v="5"/>
          <ac:spMkLst>
            <pc:docMk/>
            <pc:sldMk cId="231587198" sldId="278"/>
            <ac:spMk id="3" creationId="{8E3235DC-BF14-DA47-8349-E97E77992B4A}"/>
          </ac:spMkLst>
        </pc:spChg>
      </pc:sldChg>
      <pc:sldChg chg="modSp">
        <pc:chgData name="Larisa Mariana Pirvan" userId="161cb3cd57095a23" providerId="LiveId" clId="{C650AF87-94DE-4175-8986-9CE1DD3CCAA4}" dt="2026-10-13T20:26:55.415" v="6"/>
        <pc:sldMkLst>
          <pc:docMk/>
          <pc:sldMk cId="683993654" sldId="279"/>
        </pc:sldMkLst>
        <pc:spChg chg="mod">
          <ac:chgData name="Larisa Mariana Pirvan" userId="161cb3cd57095a23" providerId="LiveId" clId="{C650AF87-94DE-4175-8986-9CE1DD3CCAA4}" dt="2026-10-13T20:26:55.415" v="6"/>
          <ac:spMkLst>
            <pc:docMk/>
            <pc:sldMk cId="683993654" sldId="279"/>
            <ac:spMk id="3" creationId="{FB77E081-3A40-5AF1-8F14-D673D22BF490}"/>
          </ac:spMkLst>
        </pc:spChg>
      </pc:sldChg>
      <pc:sldChg chg="modSp">
        <pc:chgData name="Larisa Mariana Pirvan" userId="161cb3cd57095a23" providerId="LiveId" clId="{C650AF87-94DE-4175-8986-9CE1DD3CCAA4}" dt="2026-10-13T20:34:35.643" v="7"/>
        <pc:sldMkLst>
          <pc:docMk/>
          <pc:sldMk cId="2116980757" sldId="280"/>
        </pc:sldMkLst>
        <pc:spChg chg="mod">
          <ac:chgData name="Larisa Mariana Pirvan" userId="161cb3cd57095a23" providerId="LiveId" clId="{C650AF87-94DE-4175-8986-9CE1DD3CCAA4}" dt="2026-10-13T20:34:35.643" v="7"/>
          <ac:spMkLst>
            <pc:docMk/>
            <pc:sldMk cId="2116980757" sldId="280"/>
            <ac:spMk id="2" creationId="{90F5392F-6EF7-AFAF-6FB1-9D439944FA07}"/>
          </ac:spMkLst>
        </pc:spChg>
      </pc:sldChg>
      <pc:sldChg chg="modSp">
        <pc:chgData name="Larisa Mariana Pirvan" userId="161cb3cd57095a23" providerId="LiveId" clId="{C650AF87-94DE-4175-8986-9CE1DD3CCAA4}" dt="2026-10-13T20:36:04.988" v="8"/>
        <pc:sldMkLst>
          <pc:docMk/>
          <pc:sldMk cId="4217411499" sldId="281"/>
        </pc:sldMkLst>
        <pc:spChg chg="mod">
          <ac:chgData name="Larisa Mariana Pirvan" userId="161cb3cd57095a23" providerId="LiveId" clId="{C650AF87-94DE-4175-8986-9CE1DD3CCAA4}" dt="2026-10-13T20:36:04.988" v="8"/>
          <ac:spMkLst>
            <pc:docMk/>
            <pc:sldMk cId="4217411499" sldId="281"/>
            <ac:spMk id="3" creationId="{17E774C6-39F6-CCB4-522F-041B2644801C}"/>
          </ac:spMkLst>
        </pc:spChg>
      </pc:sldChg>
      <pc:sldChg chg="modSp">
        <pc:chgData name="Larisa Mariana Pirvan" userId="161cb3cd57095a23" providerId="LiveId" clId="{C650AF87-94DE-4175-8986-9CE1DD3CCAA4}" dt="2026-10-13T20:36:32.705" v="9"/>
        <pc:sldMkLst>
          <pc:docMk/>
          <pc:sldMk cId="1357007036" sldId="282"/>
        </pc:sldMkLst>
        <pc:spChg chg="mod">
          <ac:chgData name="Larisa Mariana Pirvan" userId="161cb3cd57095a23" providerId="LiveId" clId="{C650AF87-94DE-4175-8986-9CE1DD3CCAA4}" dt="2026-10-13T20:36:32.705" v="9"/>
          <ac:spMkLst>
            <pc:docMk/>
            <pc:sldMk cId="1357007036" sldId="282"/>
            <ac:spMk id="3" creationId="{D207BD13-5985-D31B-CB18-96A4FAC4BA9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26891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20392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7902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56432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52701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2451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5815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8405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5491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2259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8923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47143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16/S1473-3099(26)00194-5" TargetMode="External"/><Relationship Id="rId7" Type="http://schemas.openxmlformats.org/officeDocument/2006/relationships/hyperlink" Target="https://doi.org/10.1016/j.watres.2024.122152" TargetMode="External"/><Relationship Id="rId2" Type="http://schemas.openxmlformats.org/officeDocument/2006/relationships/hyperlink" Target="https://www.mdpi.com/2076-2607/13/10/2319" TargetMode="External"/><Relationship Id="rId1" Type="http://schemas.openxmlformats.org/officeDocument/2006/relationships/slideLayout" Target="../slideLayouts/slideLayout2.xml"/><Relationship Id="rId6" Type="http://schemas.openxmlformats.org/officeDocument/2006/relationships/hyperlink" Target="https://www.gov.uk/government/statistics/national-norovirus-and-rotavirus-surveillance-reports-2025-to-2026-season/national-norovirus-and-rotavirus-report-week-23-report-data-to-week-22-data-up-to-31-may-2026" TargetMode="External"/><Relationship Id="rId5" Type="http://schemas.openxmlformats.org/officeDocument/2006/relationships/hyperlink" Target="https://www.gov.uk/government/statistics/national-norovirus-and-rotavirus-surveillance-reports-2023-to-2024-season/national-norovirus-and-rotavirus-report-week-45-report-data-up-to-week-43-29-october-2023" TargetMode="External"/><Relationship Id="rId4" Type="http://schemas.openxmlformats.org/officeDocument/2006/relationships/hyperlink" Target="https://www.ncbi.nlm.nih.gov/pmc/articles/PMC1058737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5DEF6"/>
        </a:solidFill>
        <a:effectLst/>
      </p:bgPr>
    </p:bg>
    <p:spTree>
      <p:nvGrpSpPr>
        <p:cNvPr id="1" name=""/>
        <p:cNvGrpSpPr/>
        <p:nvPr/>
      </p:nvGrpSpPr>
      <p:grpSpPr>
        <a:xfrm>
          <a:off x="0" y="0"/>
          <a:ext cx="0" cy="0"/>
          <a:chOff x="0" y="0"/>
          <a:chExt cx="0" cy="0"/>
        </a:xfrm>
      </p:grpSpPr>
      <p:sp>
        <p:nvSpPr>
          <p:cNvPr id="2" name="Oval 1"/>
          <p:cNvSpPr/>
          <p:nvPr/>
        </p:nvSpPr>
        <p:spPr>
          <a:xfrm>
            <a:off x="8641080" y="-594360"/>
            <a:ext cx="4389120" cy="4389120"/>
          </a:xfrm>
          <a:prstGeom prst="ellipse">
            <a:avLst/>
          </a:prstGeom>
          <a:solidFill>
            <a:srgbClr val="FADCC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326880" y="91440"/>
            <a:ext cx="2971800" cy="2971800"/>
          </a:xfrm>
          <a:prstGeom prst="ellipse">
            <a:avLst/>
          </a:prstGeom>
          <a:solidFill>
            <a:srgbClr val="CAE9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9921240" y="685800"/>
            <a:ext cx="1783080" cy="1783080"/>
          </a:xfrm>
          <a:prstGeom prst="ellipse">
            <a:avLst/>
          </a:prstGeom>
          <a:solidFill>
            <a:srgbClr val="FFFB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0"/>
            <a:ext cx="164592" cy="6858000"/>
          </a:xfrm>
          <a:prstGeom prst="rect">
            <a:avLst/>
          </a:prstGeom>
          <a:solidFill>
            <a:srgbClr val="DBEA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438912"/>
            <a:ext cx="4754880" cy="320040"/>
          </a:xfrm>
          <a:prstGeom prst="rect">
            <a:avLst/>
          </a:prstGeom>
          <a:noFill/>
        </p:spPr>
        <p:txBody>
          <a:bodyPr wrap="square" lIns="54864" tIns="36576" rIns="54864" bIns="36576" anchor="t">
            <a:spAutoFit/>
          </a:bodyPr>
          <a:lstStyle/>
          <a:p>
            <a:pPr algn="l">
              <a:spcAft>
                <a:spcPts val="0"/>
              </a:spcAft>
            </a:pPr>
            <a:r>
              <a:rPr sz="1500" b="1" i="0">
                <a:solidFill>
                  <a:srgbClr val="707184"/>
                </a:solidFill>
                <a:latin typeface="Aptos"/>
              </a:rPr>
              <a:t>LCHS4008</a:t>
            </a:r>
          </a:p>
        </p:txBody>
      </p:sp>
      <p:sp>
        <p:nvSpPr>
          <p:cNvPr id="7" name="TextBox 6"/>
          <p:cNvSpPr txBox="1"/>
          <p:nvPr/>
        </p:nvSpPr>
        <p:spPr>
          <a:xfrm>
            <a:off x="749808" y="914400"/>
            <a:ext cx="7589520" cy="1051560"/>
          </a:xfrm>
          <a:prstGeom prst="rect">
            <a:avLst/>
          </a:prstGeom>
          <a:noFill/>
        </p:spPr>
        <p:txBody>
          <a:bodyPr wrap="square" lIns="54864" tIns="36576" rIns="54864" bIns="36576" anchor="t">
            <a:spAutoFit/>
          </a:bodyPr>
          <a:lstStyle/>
          <a:p>
            <a:pPr algn="l">
              <a:spcAft>
                <a:spcPts val="0"/>
              </a:spcAft>
            </a:pPr>
            <a:r>
              <a:rPr sz="2200" b="1" i="0">
                <a:solidFill>
                  <a:srgbClr val="414258"/>
                </a:solidFill>
                <a:latin typeface="Aptos"/>
              </a:rPr>
              <a:t>Certificate of Higher Education
Skills for the Workplace (Health &amp; Social Care)</a:t>
            </a:r>
          </a:p>
        </p:txBody>
      </p:sp>
      <p:sp>
        <p:nvSpPr>
          <p:cNvPr id="8" name="TextBox 7"/>
          <p:cNvSpPr txBox="1"/>
          <p:nvPr/>
        </p:nvSpPr>
        <p:spPr>
          <a:xfrm>
            <a:off x="749808" y="2176272"/>
            <a:ext cx="7589520" cy="457200"/>
          </a:xfrm>
          <a:prstGeom prst="rect">
            <a:avLst/>
          </a:prstGeom>
          <a:noFill/>
        </p:spPr>
        <p:txBody>
          <a:bodyPr wrap="square" lIns="54864" tIns="36576" rIns="54864" bIns="36576" anchor="t">
            <a:spAutoFit/>
          </a:bodyPr>
          <a:lstStyle/>
          <a:p>
            <a:pPr algn="l">
              <a:spcAft>
                <a:spcPts val="0"/>
              </a:spcAft>
            </a:pPr>
            <a:r>
              <a:rPr sz="2000" b="1" i="0">
                <a:solidFill>
                  <a:srgbClr val="414258"/>
                </a:solidFill>
                <a:latin typeface="Aptos"/>
              </a:rPr>
              <a:t>Assignment 1: Group presentation</a:t>
            </a:r>
          </a:p>
        </p:txBody>
      </p:sp>
      <p:sp>
        <p:nvSpPr>
          <p:cNvPr id="9" name="TextBox 8"/>
          <p:cNvSpPr txBox="1"/>
          <p:nvPr/>
        </p:nvSpPr>
        <p:spPr>
          <a:xfrm>
            <a:off x="749808" y="2788920"/>
            <a:ext cx="7863840" cy="640080"/>
          </a:xfrm>
          <a:prstGeom prst="rect">
            <a:avLst/>
          </a:prstGeom>
          <a:noFill/>
        </p:spPr>
        <p:txBody>
          <a:bodyPr wrap="square" lIns="54864" tIns="36576" rIns="54864" bIns="36576" anchor="t">
            <a:spAutoFit/>
          </a:bodyPr>
          <a:lstStyle/>
          <a:p>
            <a:pPr algn="l">
              <a:spcAft>
                <a:spcPts val="0"/>
              </a:spcAft>
            </a:pPr>
            <a:r>
              <a:rPr sz="3100" b="1" i="0">
                <a:solidFill>
                  <a:srgbClr val="414258"/>
                </a:solidFill>
                <a:latin typeface="Aptos"/>
              </a:rPr>
              <a:t>Introduction to Public Health</a:t>
            </a:r>
          </a:p>
        </p:txBody>
      </p:sp>
      <p:sp>
        <p:nvSpPr>
          <p:cNvPr id="10" name="Rectangle 9"/>
          <p:cNvSpPr/>
          <p:nvPr/>
        </p:nvSpPr>
        <p:spPr>
          <a:xfrm>
            <a:off x="786384" y="3584448"/>
            <a:ext cx="868680" cy="45720"/>
          </a:xfrm>
          <a:prstGeom prst="rect">
            <a:avLst/>
          </a:prstGeom>
          <a:solidFill>
            <a:srgbClr val="BFB0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86384" y="3913632"/>
            <a:ext cx="6400800" cy="1417320"/>
          </a:xfrm>
          <a:prstGeom prst="rect">
            <a:avLst/>
          </a:prstGeom>
          <a:noFill/>
        </p:spPr>
        <p:txBody>
          <a:bodyPr wrap="square" lIns="54864" tIns="36576" rIns="54864" bIns="36576" anchor="t">
            <a:spAutoFit/>
          </a:bodyPr>
          <a:lstStyle/>
          <a:p>
            <a:pPr algn="l">
              <a:spcAft>
                <a:spcPts val="0"/>
              </a:spcAft>
            </a:pPr>
            <a:r>
              <a:rPr sz="1300" b="0" i="0">
                <a:solidFill>
                  <a:srgbClr val="414258"/>
                </a:solidFill>
                <a:latin typeface="Aptos"/>
              </a:rPr>
              <a:t>Larisa-Mariana Pirvan (2536493)
Andreea Tatiana Popa (2536782)
Mohammad Adil (2541273)
David Kudakwashe Chidavaenzi (2542986)
Mohammad Daud Mahmoody (2540522)</a:t>
            </a:r>
          </a:p>
        </p:txBody>
      </p:sp>
      <p:sp>
        <p:nvSpPr>
          <p:cNvPr id="12" name="TextBox 11"/>
          <p:cNvSpPr txBox="1"/>
          <p:nvPr/>
        </p:nvSpPr>
        <p:spPr>
          <a:xfrm>
            <a:off x="786384" y="5897880"/>
            <a:ext cx="5486400" cy="274320"/>
          </a:xfrm>
          <a:prstGeom prst="rect">
            <a:avLst/>
          </a:prstGeom>
          <a:noFill/>
        </p:spPr>
        <p:txBody>
          <a:bodyPr wrap="square" lIns="54864" tIns="36576" rIns="54864" bIns="36576" anchor="t">
            <a:spAutoFit/>
          </a:bodyPr>
          <a:lstStyle/>
          <a:p>
            <a:pPr algn="l">
              <a:spcAft>
                <a:spcPts val="0"/>
              </a:spcAft>
            </a:pPr>
            <a:r>
              <a:rPr sz="1300" b="1" i="0">
                <a:solidFill>
                  <a:srgbClr val="707184"/>
                </a:solidFill>
                <a:latin typeface="Aptos"/>
              </a:rPr>
              <a:t>Lecturer: Emmanuel Adud</a:t>
            </a:r>
          </a:p>
        </p:txBody>
      </p:sp>
      <p:sp>
        <p:nvSpPr>
          <p:cNvPr id="13" name="TextBox 12"/>
          <p:cNvSpPr txBox="1"/>
          <p:nvPr/>
        </p:nvSpPr>
        <p:spPr>
          <a:xfrm>
            <a:off x="11292840" y="6615684"/>
            <a:ext cx="411480" cy="146304"/>
          </a:xfrm>
          <a:prstGeom prst="rect">
            <a:avLst/>
          </a:prstGeom>
          <a:noFill/>
        </p:spPr>
        <p:txBody>
          <a:bodyPr wrap="square" lIns="54864" tIns="36576" rIns="54864" bIns="36576" anchor="ctr">
            <a:spAutoFit/>
          </a:bodyPr>
          <a:lstStyle/>
          <a:p>
            <a:pPr algn="r">
              <a:spcAft>
                <a:spcPts val="0"/>
              </a:spcAft>
            </a:pPr>
            <a:r>
              <a:rPr sz="800" b="1" i="0">
                <a:solidFill>
                  <a:srgbClr val="414258"/>
                </a:solidFill>
                <a:latin typeface="Aptos"/>
              </a:rPr>
              <a:t>01</a:t>
            </a:r>
          </a:p>
        </p:txBody>
      </p:sp>
      <p:sp>
        <p:nvSpPr>
          <p:cNvPr id="14" name="TextBox 13"/>
          <p:cNvSpPr txBox="1"/>
          <p:nvPr/>
        </p:nvSpPr>
        <p:spPr>
          <a:xfrm>
            <a:off x="4393909" y="5138928"/>
            <a:ext cx="4283160" cy="584775"/>
          </a:xfrm>
          <a:prstGeom prst="rect">
            <a:avLst/>
          </a:prstGeom>
          <a:noFill/>
        </p:spPr>
        <p:txBody>
          <a:bodyPr wrap="none">
            <a:spAutoFit/>
          </a:bodyPr>
          <a:lstStyle/>
          <a:p>
            <a:pPr>
              <a:defRPr sz="2100" b="1">
                <a:solidFill>
                  <a:srgbClr val="4C6F80"/>
                </a:solidFill>
                <a:latin typeface="Aptos"/>
              </a:defRPr>
            </a:pPr>
            <a:r>
              <a:rPr sz="3200" dirty="0"/>
              <a:t>Case Study: Rotavirus</a:t>
            </a:r>
          </a:p>
        </p:txBody>
      </p:sp>
    </p:spTree>
  </p:cSld>
  <p:clrMapOvr>
    <a:masterClrMapping/>
  </p:clrMapOvr>
  <p:transition>
    <p:push/>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BF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583680"/>
          </a:xfrm>
          <a:prstGeom prst="rect">
            <a:avLst/>
          </a:prstGeom>
          <a:solidFill>
            <a:srgbClr val="FADCC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0378440" y="-548640"/>
            <a:ext cx="2194560" cy="2194560"/>
          </a:xfrm>
          <a:prstGeom prst="ellipse">
            <a:avLst/>
          </a:prstGeom>
          <a:solidFill>
            <a:srgbClr val="FADCC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640080" y="5577840"/>
            <a:ext cx="1737360" cy="1737360"/>
          </a:xfrm>
          <a:prstGeom prst="ellipse">
            <a:avLst/>
          </a:prstGeom>
          <a:solidFill>
            <a:srgbClr val="F7D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606040"/>
            <a:ext cx="10424160" cy="914400"/>
          </a:xfrm>
          <a:prstGeom prst="rect">
            <a:avLst/>
          </a:prstGeom>
          <a:noFill/>
        </p:spPr>
        <p:txBody>
          <a:bodyPr wrap="square" lIns="54864" tIns="36576" rIns="54864" bIns="36576" anchor="ctr">
            <a:spAutoFit/>
          </a:bodyPr>
          <a:lstStyle/>
          <a:p>
            <a:pPr algn="ctr">
              <a:spcAft>
                <a:spcPts val="0"/>
              </a:spcAft>
            </a:pPr>
            <a:r>
              <a:rPr sz="3100" b="1" i="0">
                <a:solidFill>
                  <a:srgbClr val="414258"/>
                </a:solidFill>
                <a:latin typeface="Aptos"/>
              </a:rPr>
              <a:t>Larisa-Mariana Pirvan</a:t>
            </a:r>
          </a:p>
        </p:txBody>
      </p:sp>
      <p:sp>
        <p:nvSpPr>
          <p:cNvPr id="6" name="Rectangle 5"/>
          <p:cNvSpPr/>
          <p:nvPr/>
        </p:nvSpPr>
        <p:spPr>
          <a:xfrm>
            <a:off x="5532120" y="3703320"/>
            <a:ext cx="1097280" cy="50292"/>
          </a:xfrm>
          <a:prstGeom prst="rect">
            <a:avLst/>
          </a:prstGeom>
          <a:solidFill>
            <a:srgbClr val="FADCC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83680"/>
            <a:ext cx="12191695" cy="274320"/>
          </a:xfrm>
          <a:prstGeom prst="rect">
            <a:avLst/>
          </a:prstGeom>
          <a:solidFill>
            <a:srgbClr val="FADCC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1292840" y="6615684"/>
            <a:ext cx="411480" cy="146304"/>
          </a:xfrm>
          <a:prstGeom prst="rect">
            <a:avLst/>
          </a:prstGeom>
          <a:noFill/>
        </p:spPr>
        <p:txBody>
          <a:bodyPr wrap="square" lIns="54864" tIns="36576" rIns="54864" bIns="36576" anchor="ctr">
            <a:spAutoFit/>
          </a:bodyPr>
          <a:lstStyle/>
          <a:p>
            <a:pPr algn="r">
              <a:spcAft>
                <a:spcPts val="0"/>
              </a:spcAft>
            </a:pPr>
            <a:r>
              <a:rPr sz="800" b="1" i="0">
                <a:solidFill>
                  <a:srgbClr val="414258"/>
                </a:solidFill>
                <a:latin typeface="Aptos"/>
              </a:rPr>
              <a:t>02</a:t>
            </a:r>
          </a:p>
        </p:txBody>
      </p:sp>
    </p:spTree>
  </p:cSld>
  <p:clrMapOvr>
    <a:masterClrMapping/>
  </p:clrMapOvr>
  <p:transition>
    <p:push/>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1" name="Freeform: Shape 19">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21">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E580D802-A52B-C41B-686E-647D18B78BA5}"/>
              </a:ext>
            </a:extLst>
          </p:cNvPr>
          <p:cNvPicPr>
            <a:picLocks noChangeAspect="1"/>
          </p:cNvPicPr>
          <p:nvPr/>
        </p:nvPicPr>
        <p:blipFill>
          <a:blip r:embed="rId2"/>
          <a:stretch>
            <a:fillRect/>
          </a:stretch>
        </p:blipFill>
        <p:spPr>
          <a:xfrm>
            <a:off x="804671" y="4002537"/>
            <a:ext cx="4954693" cy="887682"/>
          </a:xfrm>
          <a:prstGeom prst="rect">
            <a:avLst/>
          </a:prstGeom>
        </p:spPr>
      </p:pic>
      <p:sp>
        <p:nvSpPr>
          <p:cNvPr id="24" name="Content Placeholder 11">
            <a:extLst>
              <a:ext uri="{FF2B5EF4-FFF2-40B4-BE49-F238E27FC236}">
                <a16:creationId xmlns:a16="http://schemas.microsoft.com/office/drawing/2014/main" id="{5818F22A-F874-5812-B0BF-5BE85AF957A7}"/>
              </a:ext>
            </a:extLst>
          </p:cNvPr>
          <p:cNvSpPr>
            <a:spLocks noGrp="1"/>
          </p:cNvSpPr>
          <p:nvPr>
            <p:ph idx="1"/>
          </p:nvPr>
        </p:nvSpPr>
        <p:spPr>
          <a:xfrm>
            <a:off x="6354871" y="2827419"/>
            <a:ext cx="5029200" cy="3227626"/>
          </a:xfrm>
        </p:spPr>
        <p:txBody>
          <a:bodyPr anchor="ctr">
            <a:normAutofit/>
          </a:bodyPr>
          <a:lstStyle/>
          <a:p>
            <a:endParaRPr lang="en-US" sz="1800">
              <a:solidFill>
                <a:schemeClr val="tx2"/>
              </a:solidFill>
            </a:endParaRPr>
          </a:p>
        </p:txBody>
      </p:sp>
      <p:grpSp>
        <p:nvGrpSpPr>
          <p:cNvPr id="25" name="Group 24">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6" name="Freeform: Shape 25">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9" name="Freeform: Shape 28">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23406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BDD930-0E65-490A-9CE5-554C357C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A912C67-99A1-4956-8F68-1846C2177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F492B-49DD-6FCE-21F7-4B4B5CCC7E4D}"/>
              </a:ext>
            </a:extLst>
          </p:cNvPr>
          <p:cNvSpPr>
            <a:spLocks noGrp="1"/>
          </p:cNvSpPr>
          <p:nvPr>
            <p:ph type="title"/>
          </p:nvPr>
        </p:nvSpPr>
        <p:spPr>
          <a:xfrm>
            <a:off x="804672" y="457200"/>
            <a:ext cx="10579398" cy="1299411"/>
          </a:xfrm>
        </p:spPr>
        <p:txBody>
          <a:bodyPr vert="horz" lIns="91440" tIns="45720" rIns="91440" bIns="45720" rtlCol="0">
            <a:normAutofit/>
          </a:bodyPr>
          <a:lstStyle/>
          <a:p>
            <a:r>
              <a:rPr lang="en-US" sz="3600" kern="1200">
                <a:solidFill>
                  <a:schemeClr val="tx2"/>
                </a:solidFill>
                <a:latin typeface="+mj-lt"/>
                <a:ea typeface="+mj-ea"/>
                <a:cs typeface="+mj-cs"/>
              </a:rPr>
              <a:t>Factors </a:t>
            </a:r>
          </a:p>
        </p:txBody>
      </p:sp>
      <p:sp>
        <p:nvSpPr>
          <p:cNvPr id="16" name="Content Placeholder 15">
            <a:extLst>
              <a:ext uri="{FF2B5EF4-FFF2-40B4-BE49-F238E27FC236}">
                <a16:creationId xmlns:a16="http://schemas.microsoft.com/office/drawing/2014/main" id="{F06031F0-D7D2-2111-D26E-D9B63EB9ACEC}"/>
              </a:ext>
            </a:extLst>
          </p:cNvPr>
          <p:cNvSpPr>
            <a:spLocks noGrp="1"/>
          </p:cNvSpPr>
          <p:nvPr>
            <p:ph idx="1"/>
          </p:nvPr>
        </p:nvSpPr>
        <p:spPr>
          <a:xfrm>
            <a:off x="6354871" y="2827419"/>
            <a:ext cx="5029200" cy="3227626"/>
          </a:xfrm>
        </p:spPr>
        <p:txBody>
          <a:bodyPr anchor="ctr">
            <a:normAutofit/>
          </a:bodyPr>
          <a:lstStyle/>
          <a:p>
            <a:endParaRPr lang="en-US" sz="1800">
              <a:solidFill>
                <a:schemeClr val="tx2"/>
              </a:solidFill>
            </a:endParaRPr>
          </a:p>
        </p:txBody>
      </p:sp>
      <p:grpSp>
        <p:nvGrpSpPr>
          <p:cNvPr id="23" name="Group 22">
            <a:extLst>
              <a:ext uri="{FF2B5EF4-FFF2-40B4-BE49-F238E27FC236}">
                <a16:creationId xmlns:a16="http://schemas.microsoft.com/office/drawing/2014/main" id="{569E5994-073E-4708-B3E6-43BFED0CE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81784" y="4178643"/>
            <a:ext cx="3061444" cy="2297267"/>
            <a:chOff x="-305" y="-1"/>
            <a:chExt cx="3832880" cy="2876136"/>
          </a:xfrm>
        </p:grpSpPr>
        <p:sp>
          <p:nvSpPr>
            <p:cNvPr id="24" name="Freeform: Shape 23">
              <a:extLst>
                <a:ext uri="{FF2B5EF4-FFF2-40B4-BE49-F238E27FC236}">
                  <a16:creationId xmlns:a16="http://schemas.microsoft.com/office/drawing/2014/main" id="{532F818D-9087-4691-AABA-465619A0C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68B7668A-5C96-4FB9-BFA9-38094EB8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BF4F95BD-8661-4C45-94E3-CF3159BF4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E85BBF8A-E2FB-47F6-A60F-4FB855D50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7D114619-C2D9-E5C8-81D7-C7574CF96C5A}"/>
              </a:ext>
            </a:extLst>
          </p:cNvPr>
          <p:cNvPicPr>
            <a:picLocks noChangeAspect="1"/>
          </p:cNvPicPr>
          <p:nvPr/>
        </p:nvPicPr>
        <p:blipFill>
          <a:blip r:embed="rId2"/>
          <a:stretch>
            <a:fillRect/>
          </a:stretch>
        </p:blipFill>
        <p:spPr>
          <a:xfrm>
            <a:off x="804671" y="3436211"/>
            <a:ext cx="4954693" cy="2020334"/>
          </a:xfrm>
          <a:prstGeom prst="rect">
            <a:avLst/>
          </a:prstGeom>
        </p:spPr>
      </p:pic>
      <p:grpSp>
        <p:nvGrpSpPr>
          <p:cNvPr id="29" name="Group 28">
            <a:extLst>
              <a:ext uri="{FF2B5EF4-FFF2-40B4-BE49-F238E27FC236}">
                <a16:creationId xmlns:a16="http://schemas.microsoft.com/office/drawing/2014/main" id="{DD81D498-EAA8-40F3-8230-AE4DEDA38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906190" y="0"/>
            <a:ext cx="3282247" cy="2837712"/>
            <a:chOff x="-305" y="-4155"/>
            <a:chExt cx="2514948" cy="2174333"/>
          </a:xfrm>
        </p:grpSpPr>
        <p:sp>
          <p:nvSpPr>
            <p:cNvPr id="30" name="Freeform: Shape 29">
              <a:extLst>
                <a:ext uri="{FF2B5EF4-FFF2-40B4-BE49-F238E27FC236}">
                  <a16:creationId xmlns:a16="http://schemas.microsoft.com/office/drawing/2014/main" id="{262F2402-5879-41A3-ACEC-6D2811BA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BD41895-A230-4959-97BA-80F516383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E670BD54-10A6-4092-9E32-647B2F870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1C2B9A82-4826-4BF4-A16E-0B005FE76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2361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99" name="Freeform: Shape 17">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18">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9">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782A0437-FB83-C486-F609-080CCFB51E13}"/>
              </a:ext>
            </a:extLst>
          </p:cNvPr>
          <p:cNvPicPr>
            <a:picLocks noGrp="1" noChangeAspect="1"/>
          </p:cNvPicPr>
          <p:nvPr>
            <p:ph idx="1"/>
          </p:nvPr>
        </p:nvPicPr>
        <p:blipFill>
          <a:blip r:embed="rId2"/>
          <a:stretch>
            <a:fillRect/>
          </a:stretch>
        </p:blipFill>
        <p:spPr>
          <a:xfrm>
            <a:off x="804672" y="2501090"/>
            <a:ext cx="8916271" cy="2853585"/>
          </a:xfrm>
          <a:prstGeom prst="rect">
            <a:avLst/>
          </a:prstGeom>
        </p:spPr>
      </p:pic>
      <p:grpSp>
        <p:nvGrpSpPr>
          <p:cNvPr id="102" name="Group 101">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24" name="Freeform: Shape 23">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24">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1738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80CF9-2477-1486-9E19-3E0C167E29FC}"/>
              </a:ext>
            </a:extLst>
          </p:cNvPr>
          <p:cNvSpPr>
            <a:spLocks noGrp="1"/>
          </p:cNvSpPr>
          <p:nvPr>
            <p:ph type="title"/>
          </p:nvPr>
        </p:nvSpPr>
        <p:spPr>
          <a:xfrm>
            <a:off x="804672" y="5434228"/>
            <a:ext cx="10640754" cy="775845"/>
          </a:xfrm>
        </p:spPr>
        <p:txBody>
          <a:bodyPr vert="horz" lIns="91440" tIns="45720" rIns="91440" bIns="45720" rtlCol="0" anchor="ctr">
            <a:normAutofit/>
          </a:bodyPr>
          <a:lstStyle/>
          <a:p>
            <a:r>
              <a:rPr lang="en-US" sz="4000" kern="1200" dirty="0">
                <a:solidFill>
                  <a:schemeClr val="tx2"/>
                </a:solidFill>
                <a:latin typeface="+mj-lt"/>
                <a:ea typeface="+mj-ea"/>
                <a:cs typeface="+mj-cs"/>
              </a:rPr>
              <a:t>Health Education Information</a:t>
            </a:r>
          </a:p>
        </p:txBody>
      </p:sp>
      <p:grpSp>
        <p:nvGrpSpPr>
          <p:cNvPr id="58" name="Group 57">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38" name="Freeform: Shape 37">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1" name="Freeform: Shape 40">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4302C82F-D861-4773-AC33-E9CB0DB31C0B}"/>
              </a:ext>
            </a:extLst>
          </p:cNvPr>
          <p:cNvPicPr>
            <a:picLocks noGrp="1" noChangeAspect="1"/>
          </p:cNvPicPr>
          <p:nvPr>
            <p:ph idx="1"/>
          </p:nvPr>
        </p:nvPicPr>
        <p:blipFill>
          <a:blip r:embed="rId2"/>
          <a:stretch>
            <a:fillRect/>
          </a:stretch>
        </p:blipFill>
        <p:spPr>
          <a:xfrm>
            <a:off x="1508818" y="1500902"/>
            <a:ext cx="9213371" cy="3585427"/>
          </a:xfrm>
          <a:prstGeom prst="rect">
            <a:avLst/>
          </a:prstGeom>
        </p:spPr>
      </p:pic>
      <p:grpSp>
        <p:nvGrpSpPr>
          <p:cNvPr id="59" name="Group 58">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44" name="Freeform: Shape 43">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26741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9" name="Freeform: Shape 18">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9">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1">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4AC7E668-F4EC-E2DE-92B8-44A681B8B621}"/>
              </a:ext>
            </a:extLst>
          </p:cNvPr>
          <p:cNvPicPr>
            <a:picLocks noGrp="1" noChangeAspect="1"/>
          </p:cNvPicPr>
          <p:nvPr>
            <p:ph idx="1"/>
          </p:nvPr>
        </p:nvPicPr>
        <p:blipFill>
          <a:blip r:embed="rId2"/>
          <a:stretch>
            <a:fillRect/>
          </a:stretch>
        </p:blipFill>
        <p:spPr>
          <a:xfrm>
            <a:off x="709191" y="2833984"/>
            <a:ext cx="10555905" cy="2160565"/>
          </a:xfrm>
          <a:prstGeom prst="rect">
            <a:avLst/>
          </a:prstGeom>
        </p:spPr>
      </p:pic>
      <p:grpSp>
        <p:nvGrpSpPr>
          <p:cNvPr id="24" name="Group 23">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5" name="Freeform: Shape 24">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30036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BF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583680"/>
          </a:xfrm>
          <a:prstGeom prst="rect">
            <a:avLst/>
          </a:prstGeom>
          <a:solidFill>
            <a:srgbClr val="E5DE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0378440" y="-548640"/>
            <a:ext cx="2194560" cy="2194560"/>
          </a:xfrm>
          <a:prstGeom prst="ellipse">
            <a:avLst/>
          </a:prstGeom>
          <a:solidFill>
            <a:srgbClr val="E5DE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640080" y="5577840"/>
            <a:ext cx="1737360" cy="1737360"/>
          </a:xfrm>
          <a:prstGeom prst="ellipse">
            <a:avLst/>
          </a:prstGeom>
          <a:solidFill>
            <a:srgbClr val="FADCC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606040"/>
            <a:ext cx="10424160" cy="914400"/>
          </a:xfrm>
          <a:prstGeom prst="rect">
            <a:avLst/>
          </a:prstGeom>
          <a:noFill/>
        </p:spPr>
        <p:txBody>
          <a:bodyPr wrap="square" lIns="54864" tIns="36576" rIns="54864" bIns="36576" anchor="ctr">
            <a:spAutoFit/>
          </a:bodyPr>
          <a:lstStyle/>
          <a:p>
            <a:pPr algn="ctr">
              <a:spcAft>
                <a:spcPts val="0"/>
              </a:spcAft>
            </a:pPr>
            <a:r>
              <a:rPr sz="3100" b="1" i="0">
                <a:solidFill>
                  <a:srgbClr val="414258"/>
                </a:solidFill>
                <a:latin typeface="Aptos"/>
              </a:rPr>
              <a:t>Mohammad Daud Mahmoody</a:t>
            </a:r>
          </a:p>
        </p:txBody>
      </p:sp>
      <p:sp>
        <p:nvSpPr>
          <p:cNvPr id="6" name="Rectangle 5"/>
          <p:cNvSpPr/>
          <p:nvPr/>
        </p:nvSpPr>
        <p:spPr>
          <a:xfrm>
            <a:off x="5532120" y="3703320"/>
            <a:ext cx="1097280" cy="50292"/>
          </a:xfrm>
          <a:prstGeom prst="rect">
            <a:avLst/>
          </a:prstGeom>
          <a:solidFill>
            <a:srgbClr val="E5DE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83680"/>
            <a:ext cx="12191695" cy="274320"/>
          </a:xfrm>
          <a:prstGeom prst="rect">
            <a:avLst/>
          </a:prstGeom>
          <a:solidFill>
            <a:srgbClr val="E5DE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1292840" y="6615684"/>
            <a:ext cx="411480" cy="146304"/>
          </a:xfrm>
          <a:prstGeom prst="rect">
            <a:avLst/>
          </a:prstGeom>
          <a:noFill/>
        </p:spPr>
        <p:txBody>
          <a:bodyPr wrap="square" lIns="54864" tIns="36576" rIns="54864" bIns="36576" anchor="ctr">
            <a:spAutoFit/>
          </a:bodyPr>
          <a:lstStyle/>
          <a:p>
            <a:pPr algn="r">
              <a:spcAft>
                <a:spcPts val="0"/>
              </a:spcAft>
            </a:pPr>
            <a:r>
              <a:rPr sz="800" b="1" i="0">
                <a:solidFill>
                  <a:srgbClr val="414258"/>
                </a:solidFill>
                <a:latin typeface="Aptos"/>
              </a:rPr>
              <a:t>06</a:t>
            </a:r>
          </a:p>
        </p:txBody>
      </p:sp>
    </p:spTree>
  </p:cSld>
  <p:clrMapOvr>
    <a:masterClrMapping/>
  </p:clrMapOvr>
  <p:transition>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1.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2.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3.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4.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5.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6.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7.png"/>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BF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583680"/>
          </a:xfrm>
          <a:prstGeom prst="rect">
            <a:avLst/>
          </a:prstGeom>
          <a:solidFill>
            <a:srgbClr val="DBEA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0378440" y="-548640"/>
            <a:ext cx="2194560" cy="2194560"/>
          </a:xfrm>
          <a:prstGeom prst="ellipse">
            <a:avLst/>
          </a:prstGeom>
          <a:solidFill>
            <a:srgbClr val="DBEA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640080" y="5577840"/>
            <a:ext cx="1737360" cy="1737360"/>
          </a:xfrm>
          <a:prstGeom prst="ellipse">
            <a:avLst/>
          </a:prstGeom>
          <a:solidFill>
            <a:srgbClr val="F8ED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594889"/>
            <a:ext cx="10424160" cy="914400"/>
          </a:xfrm>
          <a:prstGeom prst="rect">
            <a:avLst/>
          </a:prstGeom>
          <a:noFill/>
        </p:spPr>
        <p:txBody>
          <a:bodyPr wrap="square" lIns="54864" tIns="36576" rIns="54864" bIns="36576" anchor="ctr">
            <a:spAutoFit/>
          </a:bodyPr>
          <a:lstStyle/>
          <a:p>
            <a:pPr algn="ctr">
              <a:spcAft>
                <a:spcPts val="0"/>
              </a:spcAft>
            </a:pPr>
            <a:r>
              <a:rPr sz="3100" b="1" i="0">
                <a:solidFill>
                  <a:srgbClr val="414258"/>
                </a:solidFill>
                <a:latin typeface="Aptos"/>
              </a:rPr>
              <a:t>Andreea Tatiana Popa</a:t>
            </a:r>
          </a:p>
        </p:txBody>
      </p:sp>
      <p:sp>
        <p:nvSpPr>
          <p:cNvPr id="6" name="Rectangle 5"/>
          <p:cNvSpPr/>
          <p:nvPr/>
        </p:nvSpPr>
        <p:spPr>
          <a:xfrm>
            <a:off x="5532120" y="3703320"/>
            <a:ext cx="1097280" cy="50292"/>
          </a:xfrm>
          <a:prstGeom prst="rect">
            <a:avLst/>
          </a:prstGeom>
          <a:solidFill>
            <a:srgbClr val="DBEA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83680"/>
            <a:ext cx="12191695" cy="274320"/>
          </a:xfrm>
          <a:prstGeom prst="rect">
            <a:avLst/>
          </a:prstGeom>
          <a:solidFill>
            <a:srgbClr val="DBEA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1292840" y="6615684"/>
            <a:ext cx="411480" cy="146304"/>
          </a:xfrm>
          <a:prstGeom prst="rect">
            <a:avLst/>
          </a:prstGeom>
          <a:noFill/>
        </p:spPr>
        <p:txBody>
          <a:bodyPr wrap="square" lIns="54864" tIns="36576" rIns="54864" bIns="36576" anchor="ctr">
            <a:spAutoFit/>
          </a:bodyPr>
          <a:lstStyle/>
          <a:p>
            <a:pPr algn="r">
              <a:spcAft>
                <a:spcPts val="0"/>
              </a:spcAft>
            </a:pPr>
            <a:r>
              <a:rPr sz="800" b="1" i="0">
                <a:solidFill>
                  <a:srgbClr val="414258"/>
                </a:solidFill>
                <a:latin typeface="Aptos"/>
              </a:rPr>
              <a:t>03</a:t>
            </a:r>
          </a:p>
        </p:txBody>
      </p:sp>
    </p:spTree>
  </p:cSld>
  <p:clrMapOvr>
    <a:masterClrMapping/>
  </p:clrMapOvr>
  <p:transition>
    <p:push/>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5392F-6EF7-AFAF-6FB1-9D439944FA07}"/>
              </a:ext>
            </a:extLst>
          </p:cNvPr>
          <p:cNvSpPr>
            <a:spLocks noGrp="1"/>
          </p:cNvSpPr>
          <p:nvPr>
            <p:ph type="title"/>
          </p:nvPr>
        </p:nvSpPr>
        <p:spPr>
          <a:xfrm>
            <a:off x="1245072" y="1289765"/>
            <a:ext cx="3651101" cy="4270963"/>
          </a:xfrm>
        </p:spPr>
        <p:txBody>
          <a:bodyPr anchor="ctr">
            <a:normAutofit/>
          </a:bodyPr>
          <a:lstStyle/>
          <a:p>
            <a:pPr algn="ctr"/>
            <a:r>
              <a:rPr lang="en-GB" sz="3500" b="1">
                <a:solidFill>
                  <a:srgbClr val="FFFFFF"/>
                </a:solidFill>
                <a:latin typeface="Arial" panose="020B0604020202020204" pitchFamily="34" charset="0"/>
                <a:cs typeface="Arial" panose="020B0604020202020204" pitchFamily="34" charset="0"/>
              </a:rPr>
              <a:t>What are the main approaches and strategies that could be used to control a rotavirus outbreak? </a:t>
            </a:r>
          </a:p>
        </p:txBody>
      </p:sp>
      <p:sp>
        <p:nvSpPr>
          <p:cNvPr id="1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DA47114-4B87-5B50-AB03-4879CBA9E982}"/>
              </a:ext>
            </a:extLst>
          </p:cNvPr>
          <p:cNvSpPr>
            <a:spLocks noGrp="1"/>
          </p:cNvSpPr>
          <p:nvPr>
            <p:ph idx="1"/>
          </p:nvPr>
        </p:nvSpPr>
        <p:spPr>
          <a:xfrm>
            <a:off x="6297233" y="518400"/>
            <a:ext cx="4771607" cy="5837949"/>
          </a:xfrm>
        </p:spPr>
        <p:txBody>
          <a:bodyPr anchor="ctr">
            <a:normAutofit/>
          </a:bodyPr>
          <a:lstStyle/>
          <a:p>
            <a:pPr marL="0" marR="0" indent="0" fontAlgn="base">
              <a:buNone/>
            </a:pPr>
            <a:r>
              <a:rPr lang="en-GB" sz="1900" b="0" i="0" dirty="0">
                <a:solidFill>
                  <a:schemeClr val="tx1">
                    <a:alpha val="80000"/>
                  </a:schemeClr>
                </a:solidFill>
                <a:effectLst/>
                <a:latin typeface="Aptos" panose="020B0004020202020204" pitchFamily="34" charset="0"/>
              </a:rPr>
              <a:t> To control a rotavirus outbreak, several important strategies can be used to reduce transmission. First, infection prevention and control is essential. Good hand hygiene, appropriate PPE and safe hygiene practices can help reduce the spread of rotavirus.</a:t>
            </a:r>
          </a:p>
          <a:p>
            <a:pPr marL="0" marR="0" indent="0" fontAlgn="base">
              <a:buNone/>
            </a:pPr>
            <a:r>
              <a:rPr lang="en-GB" sz="1900" b="0" i="0" dirty="0">
                <a:solidFill>
                  <a:schemeClr val="tx1">
                    <a:alpha val="80000"/>
                  </a:schemeClr>
                </a:solidFill>
                <a:effectLst/>
                <a:latin typeface="Aptos" panose="020B0004020202020204" pitchFamily="34" charset="0"/>
              </a:rPr>
              <a:t>According to the World Health Organisation (WHO), good hygiene practices are important in preventing the spread of rotavirus. Second, isolation of infected individuals is important. People with symptoms should avoid close contact with others to reduce transmission. Third, environmental cleaning and disinfection are important. Frequently touched surfaces toilets, toys and changing areas should be cleaned regularly. The Centres for Disease Control and Prevention(CDC) recommends regular cleaning and disinfection to help prevent the spread of rotavirus.</a:t>
            </a:r>
          </a:p>
          <a:p>
            <a:pPr marL="0" indent="0">
              <a:buNone/>
            </a:pPr>
            <a:endParaRPr lang="en-GB" sz="19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980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B05B21-1215-0BE7-2447-F7601F66FE17}"/>
              </a:ext>
            </a:extLst>
          </p:cNvPr>
          <p:cNvSpPr>
            <a:spLocks noGrp="1"/>
          </p:cNvSpPr>
          <p:nvPr>
            <p:ph type="title"/>
          </p:nvPr>
        </p:nvSpPr>
        <p:spPr>
          <a:xfrm>
            <a:off x="1245072" y="1289765"/>
            <a:ext cx="3651101" cy="4270963"/>
          </a:xfrm>
        </p:spPr>
        <p:txBody>
          <a:bodyPr anchor="ctr">
            <a:normAutofit/>
          </a:bodyPr>
          <a:lstStyle/>
          <a:p>
            <a:pPr algn="ctr"/>
            <a:endParaRPr lang="en-GB"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7E774C6-39F6-CCB4-522F-041B2644801C}"/>
              </a:ext>
            </a:extLst>
          </p:cNvPr>
          <p:cNvSpPr>
            <a:spLocks noGrp="1"/>
          </p:cNvSpPr>
          <p:nvPr>
            <p:ph idx="1"/>
          </p:nvPr>
        </p:nvSpPr>
        <p:spPr>
          <a:xfrm>
            <a:off x="6297233" y="518400"/>
            <a:ext cx="4771607" cy="5837949"/>
          </a:xfrm>
        </p:spPr>
        <p:txBody>
          <a:bodyPr anchor="ctr">
            <a:normAutofit/>
          </a:bodyPr>
          <a:lstStyle/>
          <a:p>
            <a:pPr marL="0" indent="0">
              <a:buNone/>
            </a:pPr>
            <a:r>
              <a:rPr lang="en-GB" sz="2000">
                <a:solidFill>
                  <a:schemeClr val="tx1">
                    <a:alpha val="80000"/>
                  </a:schemeClr>
                </a:solidFill>
              </a:rPr>
              <a:t>However, a limitation for this strategy is that rotavirus can still spread even when cleaning and hygiene measures are followed. This means that leaning alone is not enough, and it must be combined with vaccination, isolation and good hand hygiene to control an outbreak effectively.Surveillance is another important strategy. Identifying and monitoring new cases can help health professionals control the outbreak and prevent further transmission. Vaccination is also an important strategy. According to the World Health Organisation, rotavirus vaccination is the most effective public health measure for preventing severe rotavirus disease. Finally, health education, should be provided to parents, carers and healthcare workers about hygiene symptoms and prevention. </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7411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87A23-F096-DD7D-6BBC-7F27DAE10FE7}"/>
              </a:ext>
            </a:extLst>
          </p:cNvPr>
          <p:cNvSpPr>
            <a:spLocks noGrp="1"/>
          </p:cNvSpPr>
          <p:nvPr>
            <p:ph type="title"/>
          </p:nvPr>
        </p:nvSpPr>
        <p:spPr>
          <a:xfrm>
            <a:off x="1245072" y="1289765"/>
            <a:ext cx="3651101" cy="4270963"/>
          </a:xfrm>
        </p:spPr>
        <p:txBody>
          <a:bodyPr anchor="ctr">
            <a:normAutofit/>
          </a:bodyPr>
          <a:lstStyle/>
          <a:p>
            <a:pPr algn="ctr"/>
            <a:endParaRPr lang="en-GB"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207BD13-5985-D31B-CB18-96A4FAC4BA94}"/>
              </a:ext>
            </a:extLst>
          </p:cNvPr>
          <p:cNvSpPr>
            <a:spLocks noGrp="1"/>
          </p:cNvSpPr>
          <p:nvPr>
            <p:ph idx="1"/>
          </p:nvPr>
        </p:nvSpPr>
        <p:spPr>
          <a:xfrm>
            <a:off x="6297233" y="518400"/>
            <a:ext cx="4771607" cy="5837949"/>
          </a:xfrm>
        </p:spPr>
        <p:txBody>
          <a:bodyPr anchor="ctr">
            <a:normAutofit/>
          </a:bodyPr>
          <a:lstStyle/>
          <a:p>
            <a:pPr fontAlgn="base"/>
            <a:r>
              <a:rPr lang="en-GB" sz="2000">
                <a:solidFill>
                  <a:schemeClr val="tx1">
                    <a:alpha val="80000"/>
                  </a:schemeClr>
                </a:solidFill>
              </a:rPr>
              <a:t>For example, if an outbreak occurs in a nursery, infected children should stay at home staff should practice good hand hygiene, toys and surfaces should be disinfected regularly. In conclusion, the main strategies are infection control, isolation, environmental cleaning, surveillance, vaccination and health education. Together, these measures can help control a rotavirus outbreak.</a:t>
            </a:r>
          </a:p>
          <a:p>
            <a:pPr marL="0" indent="0">
              <a:buNone/>
            </a:pPr>
            <a:br>
              <a:rPr lang="en-GB" sz="2000">
                <a:solidFill>
                  <a:schemeClr val="tx1">
                    <a:alpha val="80000"/>
                  </a:schemeClr>
                </a:solidFill>
              </a:rPr>
            </a:b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7007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BF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583680"/>
          </a:xfrm>
          <a:prstGeom prst="rect">
            <a:avLst/>
          </a:prstGeom>
          <a:solidFill>
            <a:srgbClr val="F7D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0378440" y="-548640"/>
            <a:ext cx="2194560" cy="2194560"/>
          </a:xfrm>
          <a:prstGeom prst="ellipse">
            <a:avLst/>
          </a:prstGeom>
          <a:solidFill>
            <a:srgbClr val="F7D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640080" y="5577840"/>
            <a:ext cx="1737360" cy="1737360"/>
          </a:xfrm>
          <a:prstGeom prst="ellipse">
            <a:avLst/>
          </a:prstGeom>
          <a:solidFill>
            <a:srgbClr val="E5DE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606040"/>
            <a:ext cx="10424160" cy="914400"/>
          </a:xfrm>
          <a:prstGeom prst="rect">
            <a:avLst/>
          </a:prstGeom>
          <a:noFill/>
        </p:spPr>
        <p:txBody>
          <a:bodyPr wrap="square" lIns="54864" tIns="36576" rIns="54864" bIns="36576" anchor="ctr">
            <a:spAutoFit/>
          </a:bodyPr>
          <a:lstStyle/>
          <a:p>
            <a:pPr algn="ctr">
              <a:spcAft>
                <a:spcPts val="0"/>
              </a:spcAft>
            </a:pPr>
            <a:r>
              <a:rPr sz="3100" b="1" i="0">
                <a:solidFill>
                  <a:srgbClr val="414258"/>
                </a:solidFill>
                <a:latin typeface="Aptos"/>
              </a:rPr>
              <a:t>Mohammad Adil</a:t>
            </a:r>
          </a:p>
        </p:txBody>
      </p:sp>
      <p:sp>
        <p:nvSpPr>
          <p:cNvPr id="6" name="Rectangle 5"/>
          <p:cNvSpPr/>
          <p:nvPr/>
        </p:nvSpPr>
        <p:spPr>
          <a:xfrm>
            <a:off x="5532120" y="3703320"/>
            <a:ext cx="1097280" cy="50292"/>
          </a:xfrm>
          <a:prstGeom prst="rect">
            <a:avLst/>
          </a:prstGeom>
          <a:solidFill>
            <a:srgbClr val="F7D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83680"/>
            <a:ext cx="12191695" cy="274320"/>
          </a:xfrm>
          <a:prstGeom prst="rect">
            <a:avLst/>
          </a:prstGeom>
          <a:solidFill>
            <a:srgbClr val="F7D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1292840" y="6615684"/>
            <a:ext cx="411480" cy="146304"/>
          </a:xfrm>
          <a:prstGeom prst="rect">
            <a:avLst/>
          </a:prstGeom>
          <a:noFill/>
        </p:spPr>
        <p:txBody>
          <a:bodyPr wrap="square" lIns="54864" tIns="36576" rIns="54864" bIns="36576" anchor="ctr">
            <a:spAutoFit/>
          </a:bodyPr>
          <a:lstStyle/>
          <a:p>
            <a:pPr algn="r">
              <a:spcAft>
                <a:spcPts val="0"/>
              </a:spcAft>
            </a:pPr>
            <a:r>
              <a:rPr sz="800" b="1" i="0">
                <a:solidFill>
                  <a:srgbClr val="414258"/>
                </a:solidFill>
                <a:latin typeface="Aptos"/>
              </a:rPr>
              <a:t>04</a:t>
            </a:r>
          </a:p>
        </p:txBody>
      </p:sp>
    </p:spTree>
  </p:cSld>
  <p:clrMapOvr>
    <a:masterClrMapping/>
  </p:clrMapOvr>
  <p:transition>
    <p:push/>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736319-CC8A-AA17-FCE1-C65A77207EED}"/>
              </a:ext>
            </a:extLst>
          </p:cNvPr>
          <p:cNvSpPr>
            <a:spLocks noGrp="1"/>
          </p:cNvSpPr>
          <p:nvPr>
            <p:ph type="title"/>
          </p:nvPr>
        </p:nvSpPr>
        <p:spPr>
          <a:xfrm>
            <a:off x="1137036" y="548640"/>
            <a:ext cx="9543405" cy="1188720"/>
          </a:xfrm>
        </p:spPr>
        <p:txBody>
          <a:bodyPr>
            <a:normAutofit/>
          </a:bodyPr>
          <a:lstStyle/>
          <a:p>
            <a:r>
              <a:rPr lang="en-US" sz="3700" b="1" i="0">
                <a:solidFill>
                  <a:schemeClr val="tx1">
                    <a:lumMod val="85000"/>
                    <a:lumOff val="15000"/>
                  </a:schemeClr>
                </a:solidFill>
                <a:effectLst/>
                <a:latin typeface="WordVisi_MSFontService"/>
              </a:rPr>
              <a:t>POINT 1: MEASURING INCIDENCE IN MARY'S COMMUNITY </a:t>
            </a:r>
            <a:endParaRPr lang="en-GB" sz="37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F114DC4-E4D4-9C90-848F-E41071FADD55}"/>
              </a:ext>
            </a:extLst>
          </p:cNvPr>
          <p:cNvSpPr>
            <a:spLocks noGrp="1"/>
          </p:cNvSpPr>
          <p:nvPr>
            <p:ph idx="1"/>
          </p:nvPr>
        </p:nvSpPr>
        <p:spPr>
          <a:xfrm>
            <a:off x="1957987" y="2431765"/>
            <a:ext cx="8276026" cy="3320031"/>
          </a:xfrm>
        </p:spPr>
        <p:txBody>
          <a:bodyPr anchor="ctr">
            <a:normAutofit/>
          </a:bodyPr>
          <a:lstStyle/>
          <a:p>
            <a:pPr fontAlgn="base"/>
            <a:r>
              <a:rPr lang="en-US" sz="1400">
                <a:solidFill>
                  <a:schemeClr val="tx1">
                    <a:lumMod val="85000"/>
                    <a:lumOff val="15000"/>
                  </a:schemeClr>
                </a:solidFill>
              </a:rPr>
              <a:t>Incidence means the number of new cases in a population over a set period. To measure it in Mary's community, we need to count the cases and also know the population at risk, which here means the young children living in her area. I'll follow Mary through the system, because each step is a different way of measuring.</a:t>
            </a:r>
            <a:r>
              <a:rPr lang="en-GB" sz="1400">
                <a:solidFill>
                  <a:schemeClr val="tx1">
                    <a:lumMod val="85000"/>
                    <a:lumOff val="15000"/>
                  </a:schemeClr>
                </a:solidFill>
              </a:rPr>
              <a:t> </a:t>
            </a:r>
          </a:p>
          <a:p>
            <a:pPr fontAlgn="base"/>
            <a:r>
              <a:rPr lang="en-US" sz="1400" b="1">
                <a:solidFill>
                  <a:schemeClr val="tx1">
                    <a:lumMod val="85000"/>
                    <a:lumOff val="15000"/>
                  </a:schemeClr>
                </a:solidFill>
              </a:rPr>
              <a:t>Step 1: Mary at home.</a:t>
            </a:r>
            <a:r>
              <a:rPr lang="en-US" sz="1400">
                <a:solidFill>
                  <a:schemeClr val="tx1">
                    <a:lumMod val="85000"/>
                    <a:lumOff val="15000"/>
                  </a:schemeClr>
                </a:solidFill>
              </a:rPr>
              <a:t> Before she reaches Accident &amp; Emergency department, Mary is invisible to every record. Her parents are giving her fluids at home, so she is a case in the community but not yet a case in any dataset. Every child who is looked after at home and never seen by a doctor is missing from our counts. That is the central problem of measuring incidence.</a:t>
            </a:r>
            <a:r>
              <a:rPr lang="en-GB" sz="1400">
                <a:solidFill>
                  <a:schemeClr val="tx1">
                    <a:lumMod val="85000"/>
                    <a:lumOff val="15000"/>
                  </a:schemeClr>
                </a:solidFill>
              </a:rPr>
              <a:t> </a:t>
            </a:r>
          </a:p>
          <a:p>
            <a:pPr fontAlgn="base"/>
            <a:r>
              <a:rPr lang="en-US" sz="1400" b="1">
                <a:solidFill>
                  <a:schemeClr val="tx1">
                    <a:lumMod val="85000"/>
                    <a:lumOff val="15000"/>
                  </a:schemeClr>
                </a:solidFill>
              </a:rPr>
              <a:t>Step 2: Mary at A&amp;E (Accident &amp; emergency) department.</a:t>
            </a:r>
            <a:r>
              <a:rPr lang="en-US" sz="1400">
                <a:solidFill>
                  <a:schemeClr val="tx1">
                    <a:lumMod val="85000"/>
                    <a:lumOff val="15000"/>
                  </a:schemeClr>
                </a:solidFill>
              </a:rPr>
              <a:t> Once she attends, she becomes countable. Her visit appears in hospital attendance records, and the paediatric A&amp;E team can track gastroenteritis attendances as a signal. More importantly, her test is positive. UKHSA's national laboratory reporting system records positive rotavirus reports, and Mary's result becomes one of the 2,351 reports I mentioned (UKHSA, 2026). Comparing each season with a five-season average then shows whether her community is having a normal year or not.</a:t>
            </a:r>
            <a:endParaRPr lang="en-GB" sz="1400">
              <a:solidFill>
                <a:schemeClr val="tx1">
                  <a:lumMod val="85000"/>
                  <a:lumOff val="15000"/>
                </a:schemeClr>
              </a:solidFill>
            </a:endParaRPr>
          </a:p>
          <a:p>
            <a:pPr marL="0" indent="0">
              <a:buNone/>
            </a:pPr>
            <a:endParaRPr lang="en-GB" sz="14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3119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A1CAAE-F545-54C2-AFD5-E55A5F6B4881}"/>
              </a:ext>
            </a:extLst>
          </p:cNvPr>
          <p:cNvSpPr>
            <a:spLocks noGrp="1"/>
          </p:cNvSpPr>
          <p:nvPr>
            <p:ph type="title"/>
          </p:nvPr>
        </p:nvSpPr>
        <p:spPr>
          <a:xfrm>
            <a:off x="1137036" y="548640"/>
            <a:ext cx="9543405" cy="1188720"/>
          </a:xfrm>
        </p:spPr>
        <p:txBody>
          <a:bodyPr>
            <a:normAutofit/>
          </a:bodyPr>
          <a:lstStyle/>
          <a:p>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4E0102-2FD0-855F-8D3F-B91C30C3E0BD}"/>
              </a:ext>
            </a:extLst>
          </p:cNvPr>
          <p:cNvSpPr>
            <a:spLocks noGrp="1"/>
          </p:cNvSpPr>
          <p:nvPr>
            <p:ph idx="1"/>
          </p:nvPr>
        </p:nvSpPr>
        <p:spPr>
          <a:xfrm>
            <a:off x="1957987" y="2431765"/>
            <a:ext cx="8276026" cy="3320031"/>
          </a:xfrm>
        </p:spPr>
        <p:txBody>
          <a:bodyPr anchor="ctr">
            <a:normAutofit/>
          </a:bodyPr>
          <a:lstStyle/>
          <a:p>
            <a:pPr fontAlgn="base"/>
            <a:r>
              <a:rPr lang="en-US" sz="1600">
                <a:solidFill>
                  <a:schemeClr val="tx1">
                    <a:lumMod val="85000"/>
                    <a:lumOff val="15000"/>
                  </a:schemeClr>
                </a:solidFill>
              </a:rPr>
              <a:t>Notice why Mary is in the data. A temperature of 40 degrees and poor drinking are why her parents brought her in. Laboratory data therefore favour children who are more severely ill, so they undercount mild illness, and the UKHSA reports themselves state that no single surveillance system fully captures national changes in rotavirus (UKHSA, 2023).</a:t>
            </a:r>
            <a:r>
              <a:rPr lang="en-GB" sz="1600">
                <a:solidFill>
                  <a:schemeClr val="tx1">
                    <a:lumMod val="85000"/>
                    <a:lumOff val="15000"/>
                  </a:schemeClr>
                </a:solidFill>
              </a:rPr>
              <a:t> </a:t>
            </a:r>
          </a:p>
          <a:p>
            <a:pPr fontAlgn="base"/>
            <a:r>
              <a:rPr lang="en-US" sz="1600" b="1">
                <a:solidFill>
                  <a:schemeClr val="tx1">
                    <a:lumMod val="85000"/>
                    <a:lumOff val="15000"/>
                  </a:schemeClr>
                </a:solidFill>
              </a:rPr>
              <a:t>Step 3: Who else? Case finding.</a:t>
            </a:r>
            <a:r>
              <a:rPr lang="en-US" sz="1600">
                <a:solidFill>
                  <a:schemeClr val="tx1">
                    <a:lumMod val="85000"/>
                    <a:lumOff val="15000"/>
                  </a:schemeClr>
                </a:solidFill>
              </a:rPr>
              <a:t> A single positive result raises questions for the local team. Does anyone else in her household have symptoms? Does she attend nursery or childcare, and are other children there unwell? Since we know rotavirus passes through hands, toys, nappies and contaminated surfaces, these contacts matter. Research by Kitt et al. (2023) shows how this works in practice. At a children's hospital in Philadelphia, routine surveillance identified a cluster of rotavirus cases, and the team found that all the patients had epidemiological links through neighbouring bed spaces or shared care teams. They plotted cases by day of positive test, and sequencing of nine of ten samples found an uncommon G9P[4] genotype, which suggested a shared source. That was a US hospital, not a UK community, but it shows the method: list the cases, link them by place and time, and confirm with the laboratory.</a:t>
            </a:r>
            <a:endParaRPr lang="en-GB" sz="1600">
              <a:solidFill>
                <a:schemeClr val="tx1">
                  <a:lumMod val="85000"/>
                  <a:lumOff val="15000"/>
                </a:schemeClr>
              </a:solidFill>
            </a:endParaRPr>
          </a:p>
          <a:p>
            <a:pPr marL="0" indent="0">
              <a:buNone/>
            </a:pPr>
            <a:endParaRPr lang="en-GB" sz="16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2213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2FE2A6-8EA4-0746-E239-E323D31302E2}"/>
              </a:ext>
            </a:extLst>
          </p:cNvPr>
          <p:cNvSpPr>
            <a:spLocks noGrp="1"/>
          </p:cNvSpPr>
          <p:nvPr>
            <p:ph type="title"/>
          </p:nvPr>
        </p:nvSpPr>
        <p:spPr>
          <a:xfrm>
            <a:off x="1137036" y="548640"/>
            <a:ext cx="9916632" cy="1188720"/>
          </a:xfrm>
        </p:spPr>
        <p:txBody>
          <a:bodyPr>
            <a:normAutofit/>
          </a:bodyPr>
          <a:lstStyle/>
          <a:p>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1AB61C6F-7E7D-B064-098A-5AEC6D6974A9}"/>
              </a:ext>
            </a:extLst>
          </p:cNvPr>
          <p:cNvSpPr>
            <a:spLocks noGrp="1"/>
          </p:cNvSpPr>
          <p:nvPr>
            <p:ph idx="1"/>
          </p:nvPr>
        </p:nvSpPr>
        <p:spPr>
          <a:xfrm>
            <a:off x="1957987" y="2431767"/>
            <a:ext cx="8276026" cy="3685156"/>
          </a:xfrm>
        </p:spPr>
        <p:txBody>
          <a:bodyPr anchor="ctr">
            <a:normAutofit/>
          </a:bodyPr>
          <a:lstStyle/>
          <a:p>
            <a:pPr marL="0" indent="0">
              <a:buNone/>
            </a:pPr>
            <a:r>
              <a:rPr lang="en-US" sz="2000" b="1">
                <a:solidFill>
                  <a:schemeClr val="tx1">
                    <a:lumMod val="85000"/>
                    <a:lumOff val="15000"/>
                  </a:schemeClr>
                </a:solidFill>
              </a:rPr>
              <a:t>Step 4: Mary's vaccination status.</a:t>
            </a:r>
            <a:r>
              <a:rPr lang="en-US" sz="2000">
                <a:solidFill>
                  <a:schemeClr val="tx1">
                    <a:lumMod val="85000"/>
                    <a:lumOff val="15000"/>
                  </a:schemeClr>
                </a:solidFill>
              </a:rPr>
              <a:t> At three, Mary has been eligible for the routine infant rotavirus vaccine, so her vaccination record matters. In the Kitt cluster, at least half of the patients were fully vaccinated (Kitt et al., 2023), which shows that vaccinated children can still become ill. Knowing the vaccination status of cases helps interpret whether illness reflects low coverage or a different strain. For the wider baseline, UKHSA reports a 77% fall in laboratory-confirmed infections in infants in the first season after the vaccine was introduced in 2013, with seasonal totals staying low compared with before vaccination (UKHSA, 2023). So in Mary's community, each new case stands out more than it would have in the past.</a:t>
            </a:r>
            <a:r>
              <a:rPr lang="en-GB" sz="2000">
                <a:solidFill>
                  <a:schemeClr val="tx1">
                    <a:lumMod val="85000"/>
                    <a:lumOff val="15000"/>
                  </a:schemeClr>
                </a:solidFill>
              </a:rPr>
              <a:t> </a:t>
            </a:r>
          </a:p>
        </p:txBody>
      </p:sp>
    </p:spTree>
    <p:extLst>
      <p:ext uri="{BB962C8B-B14F-4D97-AF65-F5344CB8AC3E}">
        <p14:creationId xmlns:p14="http://schemas.microsoft.com/office/powerpoint/2010/main" val="20925671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B94EB5-C6FA-7274-61A1-7CDE23DE60B7}"/>
              </a:ext>
            </a:extLst>
          </p:cNvPr>
          <p:cNvSpPr>
            <a:spLocks noGrp="1"/>
          </p:cNvSpPr>
          <p:nvPr>
            <p:ph type="title"/>
          </p:nvPr>
        </p:nvSpPr>
        <p:spPr>
          <a:xfrm>
            <a:off x="1137036" y="548640"/>
            <a:ext cx="9543405" cy="1188720"/>
          </a:xfrm>
        </p:spPr>
        <p:txBody>
          <a:bodyPr>
            <a:normAutofit/>
          </a:bodyPr>
          <a:lstStyle/>
          <a:p>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CE94C5C0-CF76-DB52-352A-6AF24B475460}"/>
              </a:ext>
            </a:extLst>
          </p:cNvPr>
          <p:cNvSpPr>
            <a:spLocks noGrp="1"/>
          </p:cNvSpPr>
          <p:nvPr>
            <p:ph idx="1"/>
          </p:nvPr>
        </p:nvSpPr>
        <p:spPr>
          <a:xfrm>
            <a:off x="1957987" y="2431765"/>
            <a:ext cx="8276026" cy="3320031"/>
          </a:xfrm>
        </p:spPr>
        <p:txBody>
          <a:bodyPr anchor="ctr">
            <a:normAutofit/>
          </a:bodyPr>
          <a:lstStyle/>
          <a:p>
            <a:pPr fontAlgn="base"/>
            <a:r>
              <a:rPr lang="en-US" sz="1400" b="1">
                <a:solidFill>
                  <a:schemeClr val="tx1">
                    <a:lumMod val="85000"/>
                    <a:lumOff val="15000"/>
                  </a:schemeClr>
                </a:solidFill>
              </a:rPr>
              <a:t>Step 5: The children we cannot test.</a:t>
            </a:r>
            <a:r>
              <a:rPr lang="en-US" sz="1400">
                <a:solidFill>
                  <a:schemeClr val="tx1">
                    <a:lumMod val="85000"/>
                    <a:lumOff val="15000"/>
                  </a:schemeClr>
                </a:solidFill>
              </a:rPr>
              <a:t> The case study tells us rotavirus affects thousands of young children and babies every year, so many cases will never reach a laboratory. Wastewater monitoring is one way to see them. Research by Walker et al. (2024) analysed 3,232 wastewater samples from across England, covering ten cities and towns and around seven million people. They found a significant linear relationship between norovirus levels in wastewater and reported cases, and spatial analysis flagged localised outbreaks. That study was on norovirus, but it shows the method. For rotavirus itself, Bonanno Ferraro et al. (2025) collected 172 24-hour wastewater samples from eight treatment plants across Italy, quantified and genotyped the virus with digital PCR, and describe wastewater as a non-invasive, complementary approach to clinical surveillance, especially where clinical surveillance is limited.</a:t>
            </a:r>
            <a:r>
              <a:rPr lang="en-GB" sz="1400">
                <a:solidFill>
                  <a:schemeClr val="tx1">
                    <a:lumMod val="85000"/>
                    <a:lumOff val="15000"/>
                  </a:schemeClr>
                </a:solidFill>
              </a:rPr>
              <a:t> </a:t>
            </a:r>
          </a:p>
          <a:p>
            <a:pPr fontAlgn="base"/>
            <a:r>
              <a:rPr lang="en-US" sz="1400" b="1">
                <a:solidFill>
                  <a:schemeClr val="tx1">
                    <a:lumMod val="85000"/>
                    <a:lumOff val="15000"/>
                  </a:schemeClr>
                </a:solidFill>
              </a:rPr>
              <a:t>Critical evaluation.</a:t>
            </a:r>
            <a:r>
              <a:rPr lang="en-US" sz="1400">
                <a:solidFill>
                  <a:schemeClr val="tx1">
                    <a:lumMod val="85000"/>
                    <a:lumOff val="15000"/>
                  </a:schemeClr>
                </a:solidFill>
              </a:rPr>
              <a:t> None of these methods alone gives Mary's community's true incidence. Laboratory counts capture children like Mary who are unwell enough to be tested. Case finding is detailed but small-scale. Wastewater sees the whole catchment but cannot say which household or setting is affected, and the English evidence I found is for norovirus rather than rotavirus. The best approach combines them: laboratory reports compared with the five-season average, careful case finding around every confirmed case, and wastewater as a complement.</a:t>
            </a:r>
            <a:r>
              <a:rPr lang="en-GB" sz="1400">
                <a:solidFill>
                  <a:schemeClr val="tx1">
                    <a:lumMod val="85000"/>
                    <a:lumOff val="15000"/>
                  </a:schemeClr>
                </a:solidFill>
              </a:rPr>
              <a:t> </a:t>
            </a:r>
          </a:p>
          <a:p>
            <a:pPr marL="0" indent="0">
              <a:buNone/>
            </a:pPr>
            <a:endParaRPr lang="en-GB" sz="14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7292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CFB48D-73EA-54CA-7967-134A3A02C4F0}"/>
              </a:ext>
            </a:extLst>
          </p:cNvPr>
          <p:cNvSpPr>
            <a:spLocks noGrp="1"/>
          </p:cNvSpPr>
          <p:nvPr>
            <p:ph type="title"/>
          </p:nvPr>
        </p:nvSpPr>
        <p:spPr>
          <a:xfrm>
            <a:off x="1137036" y="548640"/>
            <a:ext cx="9916632" cy="1188720"/>
          </a:xfrm>
        </p:spPr>
        <p:txBody>
          <a:bodyPr>
            <a:normAutofit/>
          </a:bodyPr>
          <a:lstStyle/>
          <a:p>
            <a:r>
              <a:rPr lang="en-GB" b="1">
                <a:solidFill>
                  <a:schemeClr val="tx1">
                    <a:lumMod val="85000"/>
                    <a:lumOff val="15000"/>
                  </a:schemeClr>
                </a:solidFill>
              </a:rPr>
              <a:t>CONCLUSION</a:t>
            </a:r>
          </a:p>
        </p:txBody>
      </p:sp>
      <p:sp>
        <p:nvSpPr>
          <p:cNvPr id="3" name="Content Placeholder 2">
            <a:extLst>
              <a:ext uri="{FF2B5EF4-FFF2-40B4-BE49-F238E27FC236}">
                <a16:creationId xmlns:a16="http://schemas.microsoft.com/office/drawing/2014/main" id="{8E3235DC-BF14-DA47-8349-E97E77992B4A}"/>
              </a:ext>
            </a:extLst>
          </p:cNvPr>
          <p:cNvSpPr>
            <a:spLocks noGrp="1"/>
          </p:cNvSpPr>
          <p:nvPr>
            <p:ph idx="1"/>
          </p:nvPr>
        </p:nvSpPr>
        <p:spPr>
          <a:xfrm>
            <a:off x="1957987" y="2431767"/>
            <a:ext cx="8276026" cy="3685156"/>
          </a:xfrm>
        </p:spPr>
        <p:txBody>
          <a:bodyPr anchor="ctr">
            <a:normAutofit/>
          </a:bodyPr>
          <a:lstStyle/>
          <a:p>
            <a:pPr marL="0" indent="0">
              <a:buNone/>
            </a:pPr>
            <a:r>
              <a:rPr lang="en-US" sz="2000">
                <a:solidFill>
                  <a:schemeClr val="tx1">
                    <a:lumMod val="85000"/>
                    <a:lumOff val="15000"/>
                  </a:schemeClr>
                </a:solidFill>
              </a:rPr>
              <a:t>To bring it together: Mary shows us exactly how incidence is measured and where it falls short. At home she is uncounted, at A&amp;E she becomes a laboratory-confirmed case, and her contacts and her vaccination status tell us whether she is part of something bigger. The children who are never tested are the hidden majority, which is why laboratory data need support from case finding and, increasingly, wastewater. Taken together, they give the fairest picture of rotavirus in Mary's community. Thank you, and I'm happy to take questions.</a:t>
            </a:r>
            <a:r>
              <a:rPr lang="en-GB" sz="2000">
                <a:solidFill>
                  <a:schemeClr val="tx1">
                    <a:lumMod val="85000"/>
                    <a:lumOff val="15000"/>
                  </a:schemeClr>
                </a:solidFill>
              </a:rPr>
              <a:t> </a:t>
            </a:r>
          </a:p>
        </p:txBody>
      </p:sp>
    </p:spTree>
    <p:extLst>
      <p:ext uri="{BB962C8B-B14F-4D97-AF65-F5344CB8AC3E}">
        <p14:creationId xmlns:p14="http://schemas.microsoft.com/office/powerpoint/2010/main" val="231587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D0DD27-4DF5-8AAF-1BBA-2BC27CE4E665}"/>
              </a:ext>
            </a:extLst>
          </p:cNvPr>
          <p:cNvSpPr>
            <a:spLocks noGrp="1"/>
          </p:cNvSpPr>
          <p:nvPr>
            <p:ph type="title"/>
          </p:nvPr>
        </p:nvSpPr>
        <p:spPr>
          <a:xfrm>
            <a:off x="1137036" y="548640"/>
            <a:ext cx="9916632" cy="1188720"/>
          </a:xfrm>
        </p:spPr>
        <p:txBody>
          <a:bodyPr>
            <a:normAutofit/>
          </a:bodyPr>
          <a:lstStyle/>
          <a:p>
            <a:r>
              <a:rPr lang="en-GB" b="1">
                <a:solidFill>
                  <a:schemeClr val="tx1">
                    <a:lumMod val="85000"/>
                    <a:lumOff val="15000"/>
                  </a:schemeClr>
                </a:solidFill>
              </a:rPr>
              <a:t>REFERENCES</a:t>
            </a:r>
          </a:p>
        </p:txBody>
      </p:sp>
      <p:sp>
        <p:nvSpPr>
          <p:cNvPr id="3" name="Content Placeholder 2">
            <a:extLst>
              <a:ext uri="{FF2B5EF4-FFF2-40B4-BE49-F238E27FC236}">
                <a16:creationId xmlns:a16="http://schemas.microsoft.com/office/drawing/2014/main" id="{FB77E081-3A40-5AF1-8F14-D673D22BF490}"/>
              </a:ext>
            </a:extLst>
          </p:cNvPr>
          <p:cNvSpPr>
            <a:spLocks noGrp="1"/>
          </p:cNvSpPr>
          <p:nvPr>
            <p:ph idx="1"/>
          </p:nvPr>
        </p:nvSpPr>
        <p:spPr>
          <a:xfrm>
            <a:off x="1957987" y="2431767"/>
            <a:ext cx="8276026" cy="3685156"/>
          </a:xfrm>
        </p:spPr>
        <p:txBody>
          <a:bodyPr anchor="ctr">
            <a:normAutofit/>
          </a:bodyPr>
          <a:lstStyle/>
          <a:p>
            <a:pPr fontAlgn="base"/>
            <a:r>
              <a:rPr lang="en-US" sz="1100" dirty="0">
                <a:solidFill>
                  <a:schemeClr val="tx1">
                    <a:lumMod val="85000"/>
                    <a:lumOff val="15000"/>
                  </a:schemeClr>
                </a:solidFill>
              </a:rPr>
              <a:t>Bonanno Ferraro, G. </a:t>
            </a:r>
            <a:r>
              <a:rPr lang="en-US" sz="1100" i="1" dirty="0">
                <a:solidFill>
                  <a:schemeClr val="tx1">
                    <a:lumMod val="85000"/>
                    <a:lumOff val="15000"/>
                  </a:schemeClr>
                </a:solidFill>
              </a:rPr>
              <a:t>et al.</a:t>
            </a:r>
            <a:r>
              <a:rPr lang="en-US" sz="1100" dirty="0">
                <a:solidFill>
                  <a:schemeClr val="tx1">
                    <a:lumMod val="85000"/>
                    <a:lumOff val="15000"/>
                  </a:schemeClr>
                </a:solidFill>
              </a:rPr>
              <a:t> (2025) 'Rotavirus quantification and genotyping in wastewater: a molecular surveillance study in Italy (2024–2025)', </a:t>
            </a:r>
            <a:r>
              <a:rPr lang="en-US" sz="1100" i="1" dirty="0">
                <a:solidFill>
                  <a:schemeClr val="tx1">
                    <a:lumMod val="85000"/>
                    <a:lumOff val="15000"/>
                  </a:schemeClr>
                </a:solidFill>
              </a:rPr>
              <a:t>Microorganisms</a:t>
            </a:r>
            <a:r>
              <a:rPr lang="en-US" sz="1100" dirty="0">
                <a:solidFill>
                  <a:schemeClr val="tx1">
                    <a:lumMod val="85000"/>
                    <a:lumOff val="15000"/>
                  </a:schemeClr>
                </a:solidFill>
              </a:rPr>
              <a:t>, 13(10), article 2319. Available at: </a:t>
            </a:r>
            <a:r>
              <a:rPr lang="en-US" sz="1100" u="sng" dirty="0">
                <a:solidFill>
                  <a:schemeClr val="tx1">
                    <a:lumMod val="85000"/>
                    <a:lumOff val="15000"/>
                  </a:schemeClr>
                </a:solidFill>
                <a:hlinkClick r:id="rId2"/>
              </a:rPr>
              <a:t>https://www.mdpi.com/2076-2607/13/10/2319</a:t>
            </a:r>
            <a:r>
              <a:rPr lang="en-US" sz="1100" dirty="0">
                <a:solidFill>
                  <a:schemeClr val="tx1">
                    <a:lumMod val="85000"/>
                    <a:lumOff val="15000"/>
                  </a:schemeClr>
                </a:solidFill>
              </a:rPr>
              <a:t> (Accessed: 4 October 2026).</a:t>
            </a:r>
            <a:r>
              <a:rPr lang="en-GB" sz="1100" dirty="0">
                <a:solidFill>
                  <a:schemeClr val="tx1">
                    <a:lumMod val="85000"/>
                    <a:lumOff val="15000"/>
                  </a:schemeClr>
                </a:solidFill>
              </a:rPr>
              <a:t> </a:t>
            </a:r>
          </a:p>
          <a:p>
            <a:pPr fontAlgn="base"/>
            <a:r>
              <a:rPr lang="en-US" sz="1100" dirty="0">
                <a:solidFill>
                  <a:schemeClr val="tx1">
                    <a:lumMod val="85000"/>
                    <a:lumOff val="15000"/>
                  </a:schemeClr>
                </a:solidFill>
              </a:rPr>
              <a:t>GBD 2023 </a:t>
            </a:r>
            <a:r>
              <a:rPr lang="en-US" sz="1100" dirty="0" err="1">
                <a:solidFill>
                  <a:schemeClr val="tx1">
                    <a:lumMod val="85000"/>
                    <a:lumOff val="15000"/>
                  </a:schemeClr>
                </a:solidFill>
              </a:rPr>
              <a:t>Diarrhoeal</a:t>
            </a:r>
            <a:r>
              <a:rPr lang="en-US" sz="1100" dirty="0">
                <a:solidFill>
                  <a:schemeClr val="tx1">
                    <a:lumMod val="85000"/>
                    <a:lumOff val="15000"/>
                  </a:schemeClr>
                </a:solidFill>
              </a:rPr>
              <a:t> Disease and Enteric Infectious Diseases Collaborators (2026) 'Global burden of enteric infectious diseases, </a:t>
            </a:r>
            <a:r>
              <a:rPr lang="en-US" sz="1100" dirty="0" err="1">
                <a:solidFill>
                  <a:schemeClr val="tx1">
                    <a:lumMod val="85000"/>
                    <a:lumOff val="15000"/>
                  </a:schemeClr>
                </a:solidFill>
              </a:rPr>
              <a:t>diarrhoeal</a:t>
            </a:r>
            <a:r>
              <a:rPr lang="en-US" sz="1100" dirty="0">
                <a:solidFill>
                  <a:schemeClr val="tx1">
                    <a:lumMod val="85000"/>
                    <a:lumOff val="15000"/>
                  </a:schemeClr>
                </a:solidFill>
              </a:rPr>
              <a:t> diseases, and corresponding </a:t>
            </a:r>
            <a:r>
              <a:rPr lang="en-US" sz="1100" dirty="0" err="1">
                <a:solidFill>
                  <a:schemeClr val="tx1">
                    <a:lumMod val="85000"/>
                    <a:lumOff val="15000"/>
                  </a:schemeClr>
                </a:solidFill>
              </a:rPr>
              <a:t>aetiologies</a:t>
            </a:r>
            <a:r>
              <a:rPr lang="en-US" sz="1100" dirty="0">
                <a:solidFill>
                  <a:schemeClr val="tx1">
                    <a:lumMod val="85000"/>
                    <a:lumOff val="15000"/>
                  </a:schemeClr>
                </a:solidFill>
              </a:rPr>
              <a:t>, 1990–2023: a systematic analysis for the Global Burden of Disease Study 2023', </a:t>
            </a:r>
            <a:r>
              <a:rPr lang="en-US" sz="1100" i="1" dirty="0">
                <a:solidFill>
                  <a:schemeClr val="tx1">
                    <a:lumMod val="85000"/>
                    <a:lumOff val="15000"/>
                  </a:schemeClr>
                </a:solidFill>
              </a:rPr>
              <a:t>The Lancet Infectious Diseases</a:t>
            </a:r>
            <a:r>
              <a:rPr lang="en-US" sz="1100" dirty="0">
                <a:solidFill>
                  <a:schemeClr val="tx1">
                    <a:lumMod val="85000"/>
                    <a:lumOff val="15000"/>
                  </a:schemeClr>
                </a:solidFill>
              </a:rPr>
              <a:t>. Available at: </a:t>
            </a:r>
            <a:r>
              <a:rPr lang="en-US" sz="1100" u="sng" dirty="0">
                <a:solidFill>
                  <a:schemeClr val="tx1">
                    <a:lumMod val="85000"/>
                    <a:lumOff val="15000"/>
                  </a:schemeClr>
                </a:solidFill>
                <a:hlinkClick r:id="rId3"/>
              </a:rPr>
              <a:t>https://doi.org/10.1016/S1473-3099(26)00194-5</a:t>
            </a:r>
            <a:r>
              <a:rPr lang="en-US" sz="1100" dirty="0">
                <a:solidFill>
                  <a:schemeClr val="tx1">
                    <a:lumMod val="85000"/>
                    <a:lumOff val="15000"/>
                  </a:schemeClr>
                </a:solidFill>
              </a:rPr>
              <a:t> (Accessed: 4 October 2026).</a:t>
            </a:r>
            <a:r>
              <a:rPr lang="en-GB" sz="1100" dirty="0">
                <a:solidFill>
                  <a:schemeClr val="tx1">
                    <a:lumMod val="85000"/>
                    <a:lumOff val="15000"/>
                  </a:schemeClr>
                </a:solidFill>
              </a:rPr>
              <a:t> </a:t>
            </a:r>
          </a:p>
          <a:p>
            <a:pPr fontAlgn="base"/>
            <a:r>
              <a:rPr lang="en-US" sz="1100" dirty="0">
                <a:solidFill>
                  <a:schemeClr val="tx1">
                    <a:lumMod val="85000"/>
                    <a:lumOff val="15000"/>
                  </a:schemeClr>
                </a:solidFill>
              </a:rPr>
              <a:t>Kitt, E.M. </a:t>
            </a:r>
            <a:r>
              <a:rPr lang="en-US" sz="1100" i="1" dirty="0">
                <a:solidFill>
                  <a:schemeClr val="tx1">
                    <a:lumMod val="85000"/>
                    <a:lumOff val="15000"/>
                  </a:schemeClr>
                </a:solidFill>
              </a:rPr>
              <a:t>et al.</a:t>
            </a:r>
            <a:r>
              <a:rPr lang="en-US" sz="1100" dirty="0">
                <a:solidFill>
                  <a:schemeClr val="tx1">
                    <a:lumMod val="85000"/>
                    <a:lumOff val="15000"/>
                  </a:schemeClr>
                </a:solidFill>
              </a:rPr>
              <a:t> (2023) 'Genotypic investigation of a rotavirus cluster at a quaternary-care pediatric hospital', </a:t>
            </a:r>
            <a:r>
              <a:rPr lang="en-US" sz="1100" i="1" dirty="0">
                <a:solidFill>
                  <a:schemeClr val="tx1">
                    <a:lumMod val="85000"/>
                    <a:lumOff val="15000"/>
                  </a:schemeClr>
                </a:solidFill>
              </a:rPr>
              <a:t>Infection Control &amp; Hospital Epidemiology</a:t>
            </a:r>
            <a:r>
              <a:rPr lang="en-US" sz="1100" dirty="0">
                <a:solidFill>
                  <a:schemeClr val="tx1">
                    <a:lumMod val="85000"/>
                    <a:lumOff val="15000"/>
                  </a:schemeClr>
                </a:solidFill>
              </a:rPr>
              <a:t>, 44(10). Available at: </a:t>
            </a:r>
            <a:r>
              <a:rPr lang="en-US" sz="1100" u="sng" dirty="0">
                <a:solidFill>
                  <a:schemeClr val="tx1">
                    <a:lumMod val="85000"/>
                    <a:lumOff val="15000"/>
                  </a:schemeClr>
                </a:solidFill>
                <a:hlinkClick r:id="rId4"/>
              </a:rPr>
              <a:t>https://www.ncbi.nlm.nih.gov/pmc/articles/PMC10587370/</a:t>
            </a:r>
            <a:r>
              <a:rPr lang="en-US" sz="1100" dirty="0">
                <a:solidFill>
                  <a:schemeClr val="tx1">
                    <a:lumMod val="85000"/>
                    <a:lumOff val="15000"/>
                  </a:schemeClr>
                </a:solidFill>
              </a:rPr>
              <a:t> (Accessed: 4 October 2026).</a:t>
            </a:r>
            <a:r>
              <a:rPr lang="en-GB" sz="1100" dirty="0">
                <a:solidFill>
                  <a:schemeClr val="tx1">
                    <a:lumMod val="85000"/>
                    <a:lumOff val="15000"/>
                  </a:schemeClr>
                </a:solidFill>
              </a:rPr>
              <a:t> </a:t>
            </a:r>
          </a:p>
          <a:p>
            <a:pPr fontAlgn="base"/>
            <a:r>
              <a:rPr lang="en-US" sz="1100" dirty="0">
                <a:solidFill>
                  <a:schemeClr val="tx1">
                    <a:lumMod val="85000"/>
                    <a:lumOff val="15000"/>
                  </a:schemeClr>
                </a:solidFill>
              </a:rPr>
              <a:t>UK Health Security Agency (2023) </a:t>
            </a:r>
            <a:r>
              <a:rPr lang="en-US" sz="1100" i="1" dirty="0">
                <a:solidFill>
                  <a:schemeClr val="tx1">
                    <a:lumMod val="85000"/>
                    <a:lumOff val="15000"/>
                  </a:schemeClr>
                </a:solidFill>
              </a:rPr>
              <a:t>National norovirus and rotavirus report, week 45 report: data up to week 43 (29 October 2023)</a:t>
            </a:r>
            <a:r>
              <a:rPr lang="en-US" sz="1100" dirty="0">
                <a:solidFill>
                  <a:schemeClr val="tx1">
                    <a:lumMod val="85000"/>
                    <a:lumOff val="15000"/>
                  </a:schemeClr>
                </a:solidFill>
              </a:rPr>
              <a:t>. Available at: </a:t>
            </a:r>
            <a:r>
              <a:rPr lang="en-US" sz="1100" u="sng" dirty="0">
                <a:solidFill>
                  <a:schemeClr val="tx1">
                    <a:lumMod val="85000"/>
                    <a:lumOff val="15000"/>
                  </a:schemeClr>
                </a:solidFill>
                <a:hlinkClick r:id="rId5"/>
              </a:rPr>
              <a:t>https://www.gov.uk/government/statistics/national-norovirus-and-rotavirus-surveillance-reports-2023-to-2024-season/national-norovirus-and-rotavirus-report-week-45-report-data-up-to-week-43-29-october-2023</a:t>
            </a:r>
            <a:r>
              <a:rPr lang="en-US" sz="1100" dirty="0">
                <a:solidFill>
                  <a:schemeClr val="tx1">
                    <a:lumMod val="85000"/>
                    <a:lumOff val="15000"/>
                  </a:schemeClr>
                </a:solidFill>
              </a:rPr>
              <a:t> (Accessed: 4 October 2026).</a:t>
            </a:r>
            <a:r>
              <a:rPr lang="en-GB" sz="1100" dirty="0">
                <a:solidFill>
                  <a:schemeClr val="tx1">
                    <a:lumMod val="85000"/>
                    <a:lumOff val="15000"/>
                  </a:schemeClr>
                </a:solidFill>
              </a:rPr>
              <a:t> </a:t>
            </a:r>
          </a:p>
          <a:p>
            <a:pPr fontAlgn="base"/>
            <a:r>
              <a:rPr lang="en-US" sz="1100" dirty="0">
                <a:solidFill>
                  <a:schemeClr val="tx1">
                    <a:lumMod val="85000"/>
                    <a:lumOff val="15000"/>
                  </a:schemeClr>
                </a:solidFill>
              </a:rPr>
              <a:t>UK Health Security Agency (2026) </a:t>
            </a:r>
            <a:r>
              <a:rPr lang="en-US" sz="1100" i="1" dirty="0">
                <a:solidFill>
                  <a:schemeClr val="tx1">
                    <a:lumMod val="85000"/>
                    <a:lumOff val="15000"/>
                  </a:schemeClr>
                </a:solidFill>
              </a:rPr>
              <a:t>National norovirus and rotavirus report, week 23 report: data to week 22 (data up to 31 May 2026)</a:t>
            </a:r>
            <a:r>
              <a:rPr lang="en-US" sz="1100" dirty="0">
                <a:solidFill>
                  <a:schemeClr val="tx1">
                    <a:lumMod val="85000"/>
                    <a:lumOff val="15000"/>
                  </a:schemeClr>
                </a:solidFill>
              </a:rPr>
              <a:t>. Available at: </a:t>
            </a:r>
            <a:r>
              <a:rPr lang="en-US" sz="1100" u="sng" dirty="0">
                <a:solidFill>
                  <a:schemeClr val="tx1">
                    <a:lumMod val="85000"/>
                    <a:lumOff val="15000"/>
                  </a:schemeClr>
                </a:solidFill>
                <a:hlinkClick r:id="rId6"/>
              </a:rPr>
              <a:t>https://www.gov.uk/government/statistics/national-norovirus-and-rotavirus-surveillance-reports-2025-to-2026-season/national-norovirus-and-rotavirus-report-week-23-report-data-to-week-22-data-up-to-31-may-2026</a:t>
            </a:r>
            <a:r>
              <a:rPr lang="en-US" sz="1100" dirty="0">
                <a:solidFill>
                  <a:schemeClr val="tx1">
                    <a:lumMod val="85000"/>
                    <a:lumOff val="15000"/>
                  </a:schemeClr>
                </a:solidFill>
              </a:rPr>
              <a:t> (Accessed: 4 October 2026).</a:t>
            </a:r>
            <a:r>
              <a:rPr lang="en-GB" sz="1100" dirty="0">
                <a:solidFill>
                  <a:schemeClr val="tx1">
                    <a:lumMod val="85000"/>
                    <a:lumOff val="15000"/>
                  </a:schemeClr>
                </a:solidFill>
              </a:rPr>
              <a:t> </a:t>
            </a:r>
          </a:p>
          <a:p>
            <a:pPr fontAlgn="base"/>
            <a:r>
              <a:rPr lang="en-US" sz="1100" dirty="0">
                <a:solidFill>
                  <a:schemeClr val="tx1">
                    <a:lumMod val="85000"/>
                    <a:lumOff val="15000"/>
                  </a:schemeClr>
                </a:solidFill>
              </a:rPr>
              <a:t>Walker, D.I. </a:t>
            </a:r>
            <a:r>
              <a:rPr lang="en-US" sz="1100" i="1" dirty="0">
                <a:solidFill>
                  <a:schemeClr val="tx1">
                    <a:lumMod val="85000"/>
                    <a:lumOff val="15000"/>
                  </a:schemeClr>
                </a:solidFill>
              </a:rPr>
              <a:t>et al.</a:t>
            </a:r>
            <a:r>
              <a:rPr lang="en-US" sz="1100" dirty="0">
                <a:solidFill>
                  <a:schemeClr val="tx1">
                    <a:lumMod val="85000"/>
                    <a:lumOff val="15000"/>
                  </a:schemeClr>
                </a:solidFill>
              </a:rPr>
              <a:t> (2024) 'Piloting wastewater-based surveillance of norovirus in England', </a:t>
            </a:r>
            <a:r>
              <a:rPr lang="en-US" sz="1100" i="1" dirty="0">
                <a:solidFill>
                  <a:schemeClr val="tx1">
                    <a:lumMod val="85000"/>
                    <a:lumOff val="15000"/>
                  </a:schemeClr>
                </a:solidFill>
              </a:rPr>
              <a:t>Water Research</a:t>
            </a:r>
            <a:r>
              <a:rPr lang="en-US" sz="1100" dirty="0">
                <a:solidFill>
                  <a:schemeClr val="tx1">
                    <a:lumMod val="85000"/>
                    <a:lumOff val="15000"/>
                  </a:schemeClr>
                </a:solidFill>
              </a:rPr>
              <a:t>, 263, article 122152. Available at: </a:t>
            </a:r>
            <a:r>
              <a:rPr lang="en-US" sz="1100" u="sng" dirty="0">
                <a:solidFill>
                  <a:schemeClr val="tx1">
                    <a:lumMod val="85000"/>
                    <a:lumOff val="15000"/>
                  </a:schemeClr>
                </a:solidFill>
                <a:hlinkClick r:id="rId7"/>
              </a:rPr>
              <a:t>https://doi.org/10.1016/j.watres.2024.122152</a:t>
            </a:r>
            <a:r>
              <a:rPr lang="en-US" sz="1100" dirty="0">
                <a:solidFill>
                  <a:schemeClr val="tx1">
                    <a:lumMod val="85000"/>
                    <a:lumOff val="15000"/>
                  </a:schemeClr>
                </a:solidFill>
              </a:rPr>
              <a:t> (Accessed: 4 October 2026).</a:t>
            </a:r>
            <a:r>
              <a:rPr lang="en-GB" sz="1100" dirty="0">
                <a:solidFill>
                  <a:schemeClr val="tx1">
                    <a:lumMod val="85000"/>
                    <a:lumOff val="15000"/>
                  </a:schemeClr>
                </a:solidFill>
              </a:rPr>
              <a:t> </a:t>
            </a:r>
          </a:p>
          <a:p>
            <a:pPr marL="0" indent="0" fontAlgn="base">
              <a:buNone/>
            </a:pPr>
            <a:endParaRPr lang="en-GB" sz="1100" dirty="0">
              <a:solidFill>
                <a:schemeClr val="tx1">
                  <a:lumMod val="85000"/>
                  <a:lumOff val="15000"/>
                </a:schemeClr>
              </a:solidFill>
            </a:endParaRPr>
          </a:p>
          <a:p>
            <a:pPr marL="0" indent="0">
              <a:buNone/>
            </a:pPr>
            <a:endParaRPr lang="en-GB" sz="1100" dirty="0">
              <a:solidFill>
                <a:schemeClr val="tx1">
                  <a:lumMod val="85000"/>
                  <a:lumOff val="15000"/>
                </a:schemeClr>
              </a:solidFill>
            </a:endParaRPr>
          </a:p>
        </p:txBody>
      </p:sp>
    </p:spTree>
    <p:extLst>
      <p:ext uri="{BB962C8B-B14F-4D97-AF65-F5344CB8AC3E}">
        <p14:creationId xmlns:p14="http://schemas.microsoft.com/office/powerpoint/2010/main" val="683993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BF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583680"/>
          </a:xfrm>
          <a:prstGeom prst="rect">
            <a:avLst/>
          </a:prstGeom>
          <a:solidFill>
            <a:srgbClr val="F8ED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10378440" y="-548640"/>
            <a:ext cx="2194560" cy="2194560"/>
          </a:xfrm>
          <a:prstGeom prst="ellipse">
            <a:avLst/>
          </a:prstGeom>
          <a:solidFill>
            <a:srgbClr val="F8ED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640080" y="5577840"/>
            <a:ext cx="1737360" cy="1737360"/>
          </a:xfrm>
          <a:prstGeom prst="ellipse">
            <a:avLst/>
          </a:prstGeom>
          <a:solidFill>
            <a:srgbClr val="CAE9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606040"/>
            <a:ext cx="10424160" cy="914400"/>
          </a:xfrm>
          <a:prstGeom prst="rect">
            <a:avLst/>
          </a:prstGeom>
          <a:noFill/>
        </p:spPr>
        <p:txBody>
          <a:bodyPr wrap="square" lIns="54864" tIns="36576" rIns="54864" bIns="36576" anchor="ctr">
            <a:spAutoFit/>
          </a:bodyPr>
          <a:lstStyle/>
          <a:p>
            <a:pPr algn="ctr">
              <a:spcAft>
                <a:spcPts val="0"/>
              </a:spcAft>
            </a:pPr>
            <a:r>
              <a:rPr sz="3100" b="1" i="0">
                <a:solidFill>
                  <a:srgbClr val="414258"/>
                </a:solidFill>
                <a:latin typeface="Aptos"/>
              </a:rPr>
              <a:t>David Kudakwashe Chidavaenzi</a:t>
            </a:r>
          </a:p>
        </p:txBody>
      </p:sp>
      <p:sp>
        <p:nvSpPr>
          <p:cNvPr id="6" name="Rectangle 5"/>
          <p:cNvSpPr/>
          <p:nvPr/>
        </p:nvSpPr>
        <p:spPr>
          <a:xfrm>
            <a:off x="5532120" y="3703320"/>
            <a:ext cx="1097280" cy="50292"/>
          </a:xfrm>
          <a:prstGeom prst="rect">
            <a:avLst/>
          </a:prstGeom>
          <a:solidFill>
            <a:srgbClr val="F8ED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83680"/>
            <a:ext cx="12191695" cy="274320"/>
          </a:xfrm>
          <a:prstGeom prst="rect">
            <a:avLst/>
          </a:prstGeom>
          <a:solidFill>
            <a:srgbClr val="F8ED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1292840" y="6615684"/>
            <a:ext cx="411480" cy="146304"/>
          </a:xfrm>
          <a:prstGeom prst="rect">
            <a:avLst/>
          </a:prstGeom>
          <a:noFill/>
        </p:spPr>
        <p:txBody>
          <a:bodyPr wrap="square" lIns="54864" tIns="36576" rIns="54864" bIns="36576" anchor="ctr">
            <a:spAutoFit/>
          </a:bodyPr>
          <a:lstStyle/>
          <a:p>
            <a:pPr algn="r">
              <a:spcAft>
                <a:spcPts val="0"/>
              </a:spcAft>
            </a:pPr>
            <a:r>
              <a:rPr sz="800" b="1" i="0">
                <a:solidFill>
                  <a:srgbClr val="414258"/>
                </a:solidFill>
                <a:latin typeface="Aptos"/>
              </a:rPr>
              <a:t>05</a:t>
            </a:r>
          </a:p>
        </p:txBody>
      </p:sp>
    </p:spTree>
  </p:cSld>
  <p:clrMapOvr>
    <a:masterClrMapping/>
  </p:clrMapOvr>
  <p:transition>
    <p:push/>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F4C2DA9-C369-DDB1-1BBA-4362547F9702}"/>
              </a:ext>
            </a:extLst>
          </p:cNvPr>
          <p:cNvSpPr>
            <a:spLocks noGrp="1"/>
          </p:cNvSpPr>
          <p:nvPr>
            <p:ph type="title"/>
          </p:nvPr>
        </p:nvSpPr>
        <p:spPr>
          <a:xfrm>
            <a:off x="3027924" y="991261"/>
            <a:ext cx="5754696" cy="1837349"/>
          </a:xfrm>
        </p:spPr>
        <p:txBody>
          <a:bodyPr>
            <a:normAutofit/>
          </a:bodyPr>
          <a:lstStyle/>
          <a:p>
            <a:pPr algn="ctr"/>
            <a:endParaRPr lang="en-GB" sz="3600">
              <a:solidFill>
                <a:schemeClr val="tx2"/>
              </a:solidFill>
            </a:endParaRPr>
          </a:p>
        </p:txBody>
      </p:sp>
      <p:sp>
        <p:nvSpPr>
          <p:cNvPr id="3" name="Content Placeholder 2">
            <a:extLst>
              <a:ext uri="{FF2B5EF4-FFF2-40B4-BE49-F238E27FC236}">
                <a16:creationId xmlns:a16="http://schemas.microsoft.com/office/drawing/2014/main" id="{6FC17B97-5373-5B55-E08E-D8F7AAE9858E}"/>
              </a:ext>
            </a:extLst>
          </p:cNvPr>
          <p:cNvSpPr>
            <a:spLocks noGrp="1"/>
          </p:cNvSpPr>
          <p:nvPr>
            <p:ph idx="1"/>
          </p:nvPr>
        </p:nvSpPr>
        <p:spPr>
          <a:xfrm>
            <a:off x="1066800" y="3014794"/>
            <a:ext cx="10330543" cy="2981539"/>
          </a:xfrm>
        </p:spPr>
        <p:txBody>
          <a:bodyPr>
            <a:normAutofit/>
          </a:bodyPr>
          <a:lstStyle/>
          <a:p>
            <a:pPr marL="0" indent="0">
              <a:buNone/>
            </a:pPr>
            <a:r>
              <a:rPr lang="en-GB" sz="2000" dirty="0">
                <a:solidFill>
                  <a:schemeClr val="tx2"/>
                </a:solidFill>
              </a:rPr>
              <a:t>Rotavirus is a highly contagious viral infection that mainly affects infants and young children and can cause severe diarrhoea, vomiting, fever and dehydration. Effective health and social care responses to rotavirus require partnership working between healthcare professionals, families, public health services and community organisations. Early identification and treatment are important to prevent complications, particularly dehydration, which can require hospital treatment. Vaccination is also an important part of prevention and reducing the spread of rotavirus.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302121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127C106-7941-03EA-082F-35468E4EFC96}"/>
              </a:ext>
            </a:extLst>
          </p:cNvPr>
          <p:cNvSpPr>
            <a:spLocks noGrp="1"/>
          </p:cNvSpPr>
          <p:nvPr>
            <p:ph type="title"/>
          </p:nvPr>
        </p:nvSpPr>
        <p:spPr>
          <a:xfrm>
            <a:off x="1179226" y="1280679"/>
            <a:ext cx="9833548" cy="1325563"/>
          </a:xfrm>
        </p:spPr>
        <p:txBody>
          <a:bodyPr anchor="b">
            <a:normAutofit/>
          </a:bodyPr>
          <a:lstStyle/>
          <a:p>
            <a:pPr algn="ctr"/>
            <a:endParaRPr lang="en-GB"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E598E61-FD46-31B5-CE19-5184F3A50B4F}"/>
              </a:ext>
            </a:extLst>
          </p:cNvPr>
          <p:cNvSpPr>
            <a:spLocks noGrp="1"/>
          </p:cNvSpPr>
          <p:nvPr>
            <p:ph idx="1"/>
          </p:nvPr>
        </p:nvSpPr>
        <p:spPr>
          <a:xfrm>
            <a:off x="1179226" y="2890979"/>
            <a:ext cx="9833548" cy="2693976"/>
          </a:xfrm>
        </p:spPr>
        <p:txBody>
          <a:bodyPr>
            <a:normAutofit/>
          </a:bodyPr>
          <a:lstStyle/>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Physical health: Rotavirus can significantly affect physical health through diarrhoea and vomiting, which can lead to dehydration, weakness, loss of appetite and reduced energy. Maintaining adequate fluids and nutrition is important during recovery. </a:t>
            </a:r>
          </a:p>
          <a:p>
            <a:pPr marL="457200" marR="0" indent="0" rtl="0" fontAlgn="base">
              <a:buNone/>
            </a:pPr>
            <a:r>
              <a:rPr lang="en-GB" sz="1100" b="0" i="0">
                <a:solidFill>
                  <a:schemeClr val="tx2"/>
                </a:solidFill>
                <a:effectLst/>
                <a:latin typeface="Aptos" panose="020B0004020202020204" pitchFamily="34" charset="0"/>
              </a:rPr>
              <a:t> </a:t>
            </a:r>
            <a:endParaRPr lang="en-GB" sz="1100" b="0" i="0">
              <a:solidFill>
                <a:schemeClr val="tx2"/>
              </a:solidFill>
              <a:effectLst/>
              <a:latin typeface="Segoe UI" panose="020B0502040204020203" pitchFamily="34" charset="0"/>
            </a:endParaRP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Mental health: Illness can cause distress, anxiety and discomfort, particularly in young children and their parents or carers. Providing reassurance, clear information and appropriate support can help families manage the illness. </a:t>
            </a:r>
          </a:p>
          <a:p>
            <a:pPr marL="457200" marR="0" indent="0" rtl="0" fontAlgn="base">
              <a:buNone/>
            </a:pPr>
            <a:r>
              <a:rPr lang="en-GB" sz="1100" b="0" i="0">
                <a:solidFill>
                  <a:schemeClr val="tx2"/>
                </a:solidFill>
                <a:effectLst/>
                <a:latin typeface="Aptos" panose="020B0004020202020204" pitchFamily="34" charset="0"/>
              </a:rPr>
              <a:t> </a:t>
            </a:r>
            <a:endParaRPr lang="en-GB" sz="1100" b="0" i="0">
              <a:solidFill>
                <a:schemeClr val="tx2"/>
              </a:solidFill>
              <a:effectLst/>
              <a:latin typeface="Segoe UI" panose="020B0502040204020203" pitchFamily="34" charset="0"/>
            </a:endParaRP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Social well-being: Because rotavirus is highly contagious, infection can affect a child’s ability to attend school, nursery or social activities. Good hygiene and appropriate infection-control measures can help reduce transmission to other people. </a:t>
            </a:r>
          </a:p>
          <a:p>
            <a:pPr marL="457200" marR="0" indent="0" rtl="0" fontAlgn="base">
              <a:buNone/>
            </a:pPr>
            <a:r>
              <a:rPr lang="en-GB" sz="1100" b="0" i="0">
                <a:solidFill>
                  <a:schemeClr val="tx2"/>
                </a:solidFill>
                <a:effectLst/>
                <a:latin typeface="Aptos" panose="020B0004020202020204" pitchFamily="34" charset="0"/>
              </a:rPr>
              <a:t> </a:t>
            </a:r>
            <a:endParaRPr lang="en-GB" sz="1100" b="0" i="0">
              <a:solidFill>
                <a:schemeClr val="tx2"/>
              </a:solidFill>
              <a:effectLst/>
              <a:latin typeface="Segoe UI" panose="020B0502040204020203" pitchFamily="34" charset="0"/>
            </a:endParaRP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Healthy habits: Regular handwashing, maintaining good hygiene, cleaning contaminated surfaces and following recommended vaccination schedules can reduce the risk of rotavirus infection and its spread. </a:t>
            </a:r>
          </a:p>
          <a:p>
            <a:pPr marL="0" indent="0">
              <a:buNone/>
            </a:pPr>
            <a:endParaRPr lang="en-GB" sz="11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07957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FF66F04-389D-9F68-52A3-1B01032738E0}"/>
              </a:ext>
            </a:extLst>
          </p:cNvPr>
          <p:cNvSpPr>
            <a:spLocks noGrp="1"/>
          </p:cNvSpPr>
          <p:nvPr>
            <p:ph type="title"/>
          </p:nvPr>
        </p:nvSpPr>
        <p:spPr>
          <a:xfrm>
            <a:off x="1179226" y="1280679"/>
            <a:ext cx="9833548" cy="1325563"/>
          </a:xfrm>
        </p:spPr>
        <p:txBody>
          <a:bodyPr anchor="b">
            <a:normAutofit/>
          </a:bodyPr>
          <a:lstStyle/>
          <a:p>
            <a:pPr algn="ctr"/>
            <a:endParaRPr lang="en-GB"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909A0E6-64B8-44D7-3A1E-7660FC1D76E7}"/>
              </a:ext>
            </a:extLst>
          </p:cNvPr>
          <p:cNvSpPr>
            <a:spLocks noGrp="1"/>
          </p:cNvSpPr>
          <p:nvPr>
            <p:ph idx="1"/>
          </p:nvPr>
        </p:nvSpPr>
        <p:spPr>
          <a:xfrm>
            <a:off x="1179226" y="2890979"/>
            <a:ext cx="9833548" cy="2693976"/>
          </a:xfrm>
        </p:spPr>
        <p:txBody>
          <a:bodyPr>
            <a:normAutofit/>
          </a:bodyPr>
          <a:lstStyle/>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Stool sample – the main method. A sample of faeces is tested for rotavirus antigens or genetic material.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Rapid antigen test – detects rotavirus proteins in the stool and can provide relatively quick results.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PCR test – detects rotavirus RNA and is more sensitive; it can also identify the specific strain/genotype.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Severity measurements – healthcare professionals may assess the impact of infection by measuring: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Frequency of diarrhoea and vomiting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Temperature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Signs of dehydration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Weight and fluid intake/output </a:t>
            </a:r>
          </a:p>
          <a:p>
            <a:pPr marL="0" marR="0" lvl="0" indent="0" rtl="0" fontAlgn="base">
              <a:buFont typeface="Arial" panose="020B0604020202020204" pitchFamily="34" charset="0"/>
              <a:buChar char="•"/>
            </a:pPr>
            <a:r>
              <a:rPr lang="en-GB" sz="1100" b="0" i="0">
                <a:solidFill>
                  <a:schemeClr val="tx2"/>
                </a:solidFill>
                <a:effectLst/>
                <a:latin typeface="Aptos" panose="020B0004020202020204" pitchFamily="34" charset="0"/>
              </a:rPr>
              <a:t>Electrolyte levels in more severe cases </a:t>
            </a:r>
          </a:p>
          <a:p>
            <a:pPr marL="0" indent="0">
              <a:buNone/>
            </a:pPr>
            <a:endParaRPr lang="en-GB" sz="11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75418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578A9F9-E221-BFBE-1228-05A6BCD59337}"/>
              </a:ext>
            </a:extLst>
          </p:cNvPr>
          <p:cNvSpPr>
            <a:spLocks noGrp="1"/>
          </p:cNvSpPr>
          <p:nvPr>
            <p:ph type="title"/>
          </p:nvPr>
        </p:nvSpPr>
        <p:spPr>
          <a:xfrm>
            <a:off x="1179226" y="1280679"/>
            <a:ext cx="9833548" cy="1325563"/>
          </a:xfrm>
        </p:spPr>
        <p:txBody>
          <a:bodyPr anchor="b">
            <a:normAutofit/>
          </a:bodyPr>
          <a:lstStyle/>
          <a:p>
            <a:pPr algn="ctr"/>
            <a:endParaRPr lang="en-GB" sz="360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7"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34FBAA6-82FC-BC43-D2A1-984B545C3715}"/>
              </a:ext>
            </a:extLst>
          </p:cNvPr>
          <p:cNvSpPr>
            <a:spLocks noGrp="1"/>
          </p:cNvSpPr>
          <p:nvPr>
            <p:ph idx="1"/>
          </p:nvPr>
        </p:nvSpPr>
        <p:spPr>
          <a:xfrm>
            <a:off x="1179226" y="2890979"/>
            <a:ext cx="9833548" cy="2693976"/>
          </a:xfrm>
        </p:spPr>
        <p:txBody>
          <a:bodyPr>
            <a:normAutofit/>
          </a:bodyPr>
          <a:lstStyle/>
          <a:p>
            <a:pPr marL="0" marR="0" indent="0" rtl="0" fontAlgn="base">
              <a:buNone/>
            </a:pPr>
            <a:r>
              <a:rPr lang="en-GB" sz="1000" b="0" i="0">
                <a:solidFill>
                  <a:schemeClr val="tx2"/>
                </a:solidFill>
                <a:effectLst/>
                <a:latin typeface="Aptos" panose="020B0004020202020204" pitchFamily="34" charset="0"/>
              </a:rPr>
              <a:t>More detailed information about measurement and little known facts about rota virus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panose="020B0004020202020204" pitchFamily="34" charset="0"/>
              </a:rPr>
              <a:t>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One interesting fact about rotavirus is that it contains 11 segments of double-stranded RNA. It also produces a protein called NSP4, which disrupts normal intestinal function and contributes to diarrhoea. Although people develop immunity after infection, this protection is incomplete, meaning they can catch rotavirus more than once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The name rotavirus comes from the Latin word rota, meaning wheel. Under an electron microscope, the virus can look like a wheel with spokes.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Its distinctive appearance helped scientists give the virus its name.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Rotavirus produces a protein called NSP4, which acts as an enterotoxin and contributes to diarrhoea.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NSP4 disrupts the normal movement of calcium inside intestinal cells, affecting how the gut handles fluids and electrolytes. This helps explain why infected children can develop severe watery diarrhoea. </a:t>
            </a:r>
            <a:endParaRPr lang="en-GB" sz="1000" b="0" i="0">
              <a:solidFill>
                <a:schemeClr val="tx2"/>
              </a:solidFill>
              <a:effectLst/>
              <a:latin typeface="Segoe UI" panose="020B0502040204020203" pitchFamily="34" charset="0"/>
            </a:endParaRPr>
          </a:p>
          <a:p>
            <a:pPr marL="0" marR="0" indent="0" rtl="0" fontAlgn="base">
              <a:buNone/>
            </a:pPr>
            <a:r>
              <a:rPr lang="en-GB" sz="1000" b="0" i="0">
                <a:solidFill>
                  <a:schemeClr val="tx2"/>
                </a:solidFill>
                <a:effectLst/>
                <a:latin typeface="Aptos Display" panose="020B0004020202020204" pitchFamily="34" charset="0"/>
              </a:rPr>
              <a:t>This is particularly interesting because the virus does not cause diarrhoea simply by damaging cells; it also interferes with their normal functioning</a:t>
            </a:r>
            <a:endParaRPr lang="en-GB" sz="1000" b="0" i="0">
              <a:solidFill>
                <a:schemeClr val="tx2"/>
              </a:solidFill>
              <a:effectLst/>
              <a:latin typeface="Segoe UI" panose="020B0502040204020203" pitchFamily="34" charset="0"/>
            </a:endParaRPr>
          </a:p>
          <a:p>
            <a:pPr marL="0" indent="0">
              <a:buNone/>
            </a:pPr>
            <a:endParaRPr lang="en-GB" sz="1000">
              <a:solidFill>
                <a:schemeClr val="tx2"/>
              </a:solidFill>
            </a:endParaRPr>
          </a:p>
        </p:txBody>
      </p:sp>
      <p:grpSp>
        <p:nvGrpSpPr>
          <p:cNvPr id="31" name="Group 3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2"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958957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90B6806-EBAE-E453-B743-FA35D6F1DDEA}"/>
              </a:ext>
            </a:extLst>
          </p:cNvPr>
          <p:cNvSpPr>
            <a:spLocks noGrp="1"/>
          </p:cNvSpPr>
          <p:nvPr>
            <p:ph type="title"/>
          </p:nvPr>
        </p:nvSpPr>
        <p:spPr>
          <a:xfrm>
            <a:off x="1179226" y="1280679"/>
            <a:ext cx="9833548" cy="1325563"/>
          </a:xfrm>
        </p:spPr>
        <p:txBody>
          <a:bodyPr anchor="b">
            <a:normAutofit/>
          </a:bodyPr>
          <a:lstStyle/>
          <a:p>
            <a:pPr algn="ctr"/>
            <a:endParaRPr lang="en-GB"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BA8952D-9A7B-AD1B-D957-7562B49DCC24}"/>
              </a:ext>
            </a:extLst>
          </p:cNvPr>
          <p:cNvSpPr>
            <a:spLocks noGrp="1"/>
          </p:cNvSpPr>
          <p:nvPr>
            <p:ph idx="1"/>
          </p:nvPr>
        </p:nvSpPr>
        <p:spPr>
          <a:xfrm>
            <a:off x="1179226" y="2890979"/>
            <a:ext cx="9833548" cy="2693976"/>
          </a:xfrm>
        </p:spPr>
        <p:txBody>
          <a:bodyPr>
            <a:normAutofit/>
          </a:bodyPr>
          <a:lstStyle/>
          <a:p>
            <a:pPr marL="0" marR="0" indent="0" rtl="0" fontAlgn="base">
              <a:buNone/>
            </a:pPr>
            <a:r>
              <a:rPr lang="en-GB" sz="1100" b="0" i="0">
                <a:solidFill>
                  <a:schemeClr val="tx2"/>
                </a:solidFill>
                <a:effectLst/>
                <a:latin typeface="Aptos Display" panose="020B0004020202020204" pitchFamily="34" charset="0"/>
              </a:rPr>
              <a:t>A person can catch rotavirus more than once. </a:t>
            </a:r>
            <a:endParaRPr lang="en-GB" sz="1100" b="0" i="0">
              <a:solidFill>
                <a:schemeClr val="tx2"/>
              </a:solidFill>
              <a:effectLst/>
              <a:latin typeface="Segoe UI" panose="020B0502040204020203" pitchFamily="34" charset="0"/>
            </a:endParaRPr>
          </a:p>
          <a:p>
            <a:pPr marL="0" marR="0" indent="0" rtl="0" fontAlgn="base">
              <a:buNone/>
            </a:pPr>
            <a:r>
              <a:rPr lang="en-GB" sz="1100" b="0" i="0">
                <a:solidFill>
                  <a:schemeClr val="tx2"/>
                </a:solidFill>
                <a:effectLst/>
                <a:latin typeface="Aptos Display" panose="020B0004020202020204" pitchFamily="34" charset="0"/>
              </a:rPr>
              <a:t>However, immunity develops after infection, and subsequent infections are generally less likely to cause severe illness than the first infection. </a:t>
            </a:r>
            <a:endParaRPr lang="en-GB" sz="1100" b="0" i="0">
              <a:solidFill>
                <a:schemeClr val="tx2"/>
              </a:solidFill>
              <a:effectLst/>
              <a:latin typeface="Segoe UI" panose="020B0502040204020203" pitchFamily="34" charset="0"/>
            </a:endParaRPr>
          </a:p>
          <a:p>
            <a:pPr marL="0" marR="0" indent="0" rtl="0" fontAlgn="base">
              <a:buNone/>
            </a:pPr>
            <a:r>
              <a:rPr lang="en-GB" sz="1100" b="0" i="0">
                <a:solidFill>
                  <a:schemeClr val="tx2"/>
                </a:solidFill>
                <a:effectLst/>
                <a:latin typeface="Aptos Display" panose="020B0004020202020204" pitchFamily="34" charset="0"/>
              </a:rPr>
              <a:t>Rotavirus is classified into different genotypes, commonly described using the letters G and P. </a:t>
            </a:r>
            <a:endParaRPr lang="en-GB" sz="1100" b="0" i="0">
              <a:solidFill>
                <a:schemeClr val="tx2"/>
              </a:solidFill>
              <a:effectLst/>
              <a:latin typeface="Segoe UI" panose="020B0502040204020203" pitchFamily="34" charset="0"/>
            </a:endParaRPr>
          </a:p>
          <a:p>
            <a:pPr marL="0" marR="0" indent="0" rtl="0" fontAlgn="base">
              <a:buNone/>
            </a:pPr>
            <a:r>
              <a:rPr lang="en-GB" sz="1100" b="0" i="0">
                <a:solidFill>
                  <a:schemeClr val="tx2"/>
                </a:solidFill>
                <a:effectLst/>
                <a:latin typeface="Aptos Display" panose="020B0004020202020204" pitchFamily="34" charset="0"/>
              </a:rPr>
              <a:t>These classifications are based on variations in two outer viral proteins: </a:t>
            </a:r>
            <a:endParaRPr lang="en-GB" sz="1100" b="0" i="0">
              <a:solidFill>
                <a:schemeClr val="tx2"/>
              </a:solidFill>
              <a:effectLst/>
              <a:latin typeface="Segoe UI" panose="020B0502040204020203" pitchFamily="34" charset="0"/>
            </a:endParaRPr>
          </a:p>
          <a:p>
            <a:pPr marL="0" marR="0" lvl="0" indent="0" rtl="0" fontAlgn="base">
              <a:buFont typeface="Arial" panose="020B0604020202020204" pitchFamily="34" charset="0"/>
              <a:buChar char="•"/>
            </a:pPr>
            <a:r>
              <a:rPr lang="en-GB" sz="1100" b="0" i="0">
                <a:solidFill>
                  <a:schemeClr val="tx2"/>
                </a:solidFill>
                <a:effectLst/>
                <a:latin typeface="Aptos Display" panose="020B0004020202020204" pitchFamily="34" charset="0"/>
              </a:rPr>
              <a:t>VP7: Determines the G genotype. </a:t>
            </a:r>
          </a:p>
          <a:p>
            <a:pPr marL="0" marR="0" lvl="0" indent="0" rtl="0" fontAlgn="base">
              <a:buFont typeface="Arial" panose="020B0604020202020204" pitchFamily="34" charset="0"/>
              <a:buChar char="•"/>
            </a:pPr>
            <a:r>
              <a:rPr lang="en-GB" sz="1100" b="0" i="0">
                <a:solidFill>
                  <a:schemeClr val="tx2"/>
                </a:solidFill>
                <a:effectLst/>
                <a:latin typeface="Aptos Display" panose="020B0004020202020204" pitchFamily="34" charset="0"/>
              </a:rPr>
              <a:t>VP4: Determines the P genotype. </a:t>
            </a:r>
          </a:p>
          <a:p>
            <a:pPr marL="0" marR="0" indent="0" rtl="0" fontAlgn="base">
              <a:buNone/>
            </a:pPr>
            <a:r>
              <a:rPr lang="en-GB" sz="1100" b="0" i="0">
                <a:solidFill>
                  <a:schemeClr val="tx2"/>
                </a:solidFill>
                <a:effectLst/>
                <a:latin typeface="Aptos Display" panose="020B0004020202020204" pitchFamily="34" charset="0"/>
              </a:rPr>
              <a:t>Laboratories can use molecular methods, including RT-PCR and sequencing, to identify these types. </a:t>
            </a:r>
            <a:endParaRPr lang="en-GB" sz="1100" b="0" i="0">
              <a:solidFill>
                <a:schemeClr val="tx2"/>
              </a:solidFill>
              <a:effectLst/>
              <a:latin typeface="Segoe UI" panose="020B0502040204020203" pitchFamily="34" charset="0"/>
            </a:endParaRPr>
          </a:p>
          <a:p>
            <a:pPr marL="0" marR="0" indent="0" rtl="0" fontAlgn="base">
              <a:buNone/>
            </a:pPr>
            <a:r>
              <a:rPr lang="en-GB" sz="1100" b="0" i="0">
                <a:solidFill>
                  <a:schemeClr val="tx2"/>
                </a:solidFill>
                <a:effectLst/>
                <a:latin typeface="Aptos Display" panose="020B0004020202020204" pitchFamily="34" charset="0"/>
              </a:rPr>
              <a:t>The oral rotavirus vaccines used in routine infant immunisation contain live, weakened virus. </a:t>
            </a:r>
            <a:endParaRPr lang="en-GB" sz="1100" b="0" i="0">
              <a:solidFill>
                <a:schemeClr val="tx2"/>
              </a:solidFill>
              <a:effectLst/>
              <a:latin typeface="Segoe UI" panose="020B0502040204020203" pitchFamily="34" charset="0"/>
            </a:endParaRPr>
          </a:p>
          <a:p>
            <a:pPr marL="0" marR="0" indent="0" rtl="0" fontAlgn="base">
              <a:buNone/>
            </a:pPr>
            <a:r>
              <a:rPr lang="en-GB" sz="1100" b="0" i="0">
                <a:solidFill>
                  <a:schemeClr val="tx2"/>
                </a:solidFill>
                <a:effectLst/>
                <a:latin typeface="Aptos Display" panose="020B0004020202020204" pitchFamily="34" charset="0"/>
              </a:rPr>
              <a:t>They are designed to stimulate the immune system without causing the same illness as a natural infection in most healthy infants. </a:t>
            </a:r>
            <a:endParaRPr lang="en-GB" sz="1100" b="0" i="0">
              <a:solidFill>
                <a:schemeClr val="tx2"/>
              </a:solidFill>
              <a:effectLst/>
              <a:latin typeface="Segoe UI" panose="020B0502040204020203" pitchFamily="34" charset="0"/>
            </a:endParaRPr>
          </a:p>
          <a:p>
            <a:pPr marL="0" indent="0">
              <a:buNone/>
            </a:pPr>
            <a:endParaRPr lang="en-GB" sz="11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060243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065F472-D848-F216-D385-D14FEFF4BCF0}"/>
              </a:ext>
            </a:extLst>
          </p:cNvPr>
          <p:cNvSpPr>
            <a:spLocks noGrp="1"/>
          </p:cNvSpPr>
          <p:nvPr>
            <p:ph type="title"/>
          </p:nvPr>
        </p:nvSpPr>
        <p:spPr>
          <a:xfrm>
            <a:off x="1179226" y="1280679"/>
            <a:ext cx="9833548" cy="1325563"/>
          </a:xfrm>
        </p:spPr>
        <p:txBody>
          <a:bodyPr anchor="b">
            <a:normAutofit/>
          </a:bodyPr>
          <a:lstStyle/>
          <a:p>
            <a:pPr algn="ctr"/>
            <a:endParaRPr lang="en-GB"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603BDB8-BC0D-B167-C563-755D3671212D}"/>
              </a:ext>
            </a:extLst>
          </p:cNvPr>
          <p:cNvSpPr>
            <a:spLocks noGrp="1"/>
          </p:cNvSpPr>
          <p:nvPr>
            <p:ph idx="1"/>
          </p:nvPr>
        </p:nvSpPr>
        <p:spPr>
          <a:xfrm>
            <a:off x="1179226" y="2890979"/>
            <a:ext cx="9833548" cy="2693976"/>
          </a:xfrm>
        </p:spPr>
        <p:txBody>
          <a:bodyPr>
            <a:normAutofit/>
          </a:bodyPr>
          <a:lstStyle/>
          <a:p>
            <a:pPr marL="0" marR="0" indent="0" rtl="0" fontAlgn="base">
              <a:buNone/>
            </a:pPr>
            <a:r>
              <a:rPr lang="en-GB" sz="1500" b="0" i="0">
                <a:solidFill>
                  <a:schemeClr val="tx2"/>
                </a:solidFill>
                <a:effectLst/>
                <a:latin typeface="Aptos Display" panose="020B0004020202020204" pitchFamily="34" charset="0"/>
              </a:rPr>
              <a:t>In the UK, rotavirus vaccination is routinely offered to babies as an oral vaccine. </a:t>
            </a:r>
            <a:endParaRPr lang="en-GB" sz="1500" b="0" i="0">
              <a:solidFill>
                <a:schemeClr val="tx2"/>
              </a:solidFill>
              <a:effectLst/>
              <a:latin typeface="Segoe UI" panose="020B0502040204020203" pitchFamily="34" charset="0"/>
            </a:endParaRPr>
          </a:p>
          <a:p>
            <a:pPr marL="0" marR="0" indent="0" rtl="0" fontAlgn="base">
              <a:buNone/>
            </a:pPr>
            <a:r>
              <a:rPr lang="en-GB" sz="1500" b="0" i="0">
                <a:solidFill>
                  <a:schemeClr val="tx2"/>
                </a:solidFill>
                <a:effectLst/>
                <a:latin typeface="Aptos Display" panose="020B0004020202020204" pitchFamily="34" charset="0"/>
              </a:rPr>
              <a:t>A particularly important detail is that the vaccine is given by mouth rather than injection, helping stimulate immunity at the intestinal surfaces where rotavirus causes disease. </a:t>
            </a:r>
            <a:endParaRPr lang="en-GB" sz="1500" b="0" i="0">
              <a:solidFill>
                <a:schemeClr val="tx2"/>
              </a:solidFill>
              <a:effectLst/>
              <a:latin typeface="Segoe UI" panose="020B0502040204020203" pitchFamily="34" charset="0"/>
            </a:endParaRPr>
          </a:p>
          <a:p>
            <a:pPr marL="0" marR="0" indent="0" rtl="0" fontAlgn="base">
              <a:buNone/>
            </a:pPr>
            <a:r>
              <a:rPr lang="en-GB" sz="1500" b="0" i="0">
                <a:solidFill>
                  <a:schemeClr val="tx2"/>
                </a:solidFill>
                <a:effectLst/>
                <a:latin typeface="Aptos Display" panose="020B0004020202020204" pitchFamily="34" charset="0"/>
              </a:rPr>
              <a:t>The introduction of rotavirus vaccination has substantially reduced severe rotavirus disease and hospitalisations in many countries. </a:t>
            </a:r>
            <a:endParaRPr lang="en-GB" sz="1500" b="0" i="0">
              <a:solidFill>
                <a:schemeClr val="tx2"/>
              </a:solidFill>
              <a:effectLst/>
              <a:latin typeface="Segoe UI" panose="020B0502040204020203" pitchFamily="34" charset="0"/>
            </a:endParaRPr>
          </a:p>
          <a:p>
            <a:pPr marL="0" marR="0" indent="0" rtl="0" fontAlgn="base">
              <a:buNone/>
            </a:pPr>
            <a:r>
              <a:rPr lang="en-GB" sz="1500" b="0" i="0">
                <a:solidFill>
                  <a:schemeClr val="tx2"/>
                </a:solidFill>
                <a:effectLst/>
                <a:latin typeface="Aptos Display" panose="020B0004020202020204" pitchFamily="34" charset="0"/>
              </a:rPr>
              <a:t>However, vaccination does not prevent every infection, and rotavirus continues to circulate. </a:t>
            </a:r>
            <a:endParaRPr lang="en-GB" sz="1500" b="0" i="0">
              <a:solidFill>
                <a:schemeClr val="tx2"/>
              </a:solidFill>
              <a:effectLst/>
              <a:latin typeface="Segoe UI" panose="020B0502040204020203" pitchFamily="34" charset="0"/>
            </a:endParaRPr>
          </a:p>
          <a:p>
            <a:pPr marL="0" marR="0" indent="0" rtl="0" fontAlgn="base">
              <a:buNone/>
            </a:pPr>
            <a:r>
              <a:rPr lang="en-GB" sz="1500" b="0" i="0">
                <a:solidFill>
                  <a:schemeClr val="tx2"/>
                </a:solidFill>
                <a:effectLst/>
                <a:latin typeface="Aptos Display" panose="020B0004020202020204" pitchFamily="34" charset="0"/>
              </a:rPr>
              <a:t>This demonstrates an important public-health principle: a vaccine can substantially reduce severe disease even when it does not provide complete protection against infection. </a:t>
            </a:r>
            <a:endParaRPr lang="en-GB" sz="1500" b="0" i="0">
              <a:solidFill>
                <a:schemeClr val="tx2"/>
              </a:solidFill>
              <a:effectLst/>
              <a:latin typeface="Segoe UI" panose="020B0502040204020203" pitchFamily="34" charset="0"/>
            </a:endParaRPr>
          </a:p>
          <a:p>
            <a:pPr marL="0" marR="0" indent="0" rtl="0" fontAlgn="base">
              <a:spcAft>
                <a:spcPts val="800"/>
              </a:spcAft>
              <a:buNone/>
            </a:pPr>
            <a:r>
              <a:rPr lang="en-GB" sz="1500" b="0" i="0">
                <a:solidFill>
                  <a:schemeClr val="tx2"/>
                </a:solidFill>
                <a:effectLst/>
                <a:latin typeface="Aptos Display" panose="020B0004020202020204" pitchFamily="34" charset="0"/>
              </a:rPr>
              <a:t> </a:t>
            </a:r>
            <a:endParaRPr lang="en-GB" sz="1500" b="0" i="0">
              <a:solidFill>
                <a:schemeClr val="tx2"/>
              </a:solidFill>
              <a:effectLst/>
              <a:latin typeface="Segoe UI" panose="020B0502040204020203" pitchFamily="34" charset="0"/>
            </a:endParaRPr>
          </a:p>
          <a:p>
            <a:pPr marL="0" indent="0">
              <a:buNone/>
            </a:pPr>
            <a:endParaRPr lang="en-GB" sz="15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4420288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124</TotalTime>
  <Words>2473</Words>
  <Application>Microsoft Office PowerPoint</Application>
  <PresentationFormat>Widescreen</PresentationFormat>
  <Paragraphs>85</Paragraphs>
  <Slides>33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Aptos</vt:lpstr>
      <vt:lpstr>Aptos Display</vt:lpstr>
      <vt:lpstr>Arial</vt:lpstr>
      <vt:lpstr>Calibri</vt:lpstr>
      <vt:lpstr>Calibri Light</vt:lpstr>
      <vt:lpstr>Segoe UI</vt:lpstr>
      <vt:lpstr>WordVisi_MSFontService</vt:lpstr>
      <vt:lpstr>Office 2013 - 2022 Theme</vt:lpstr>
      <vt:lpstr>PowerPoint Presentation</vt:lpstr>
      <vt:lpstr>PowerPoint Presentation</vt:lpstr>
      <vt:lpstr>PowerPoint Presentation</vt:lpstr>
      <vt:lpstr>Factors </vt:lpstr>
      <vt:lpstr>PowerPoint Presentation</vt:lpstr>
      <vt:lpstr>Health Education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main approaches and strategies that could be used to control a rotavirus outbreak? </vt:lpstr>
      <vt:lpstr>PowerPoint Presentation</vt:lpstr>
      <vt:lpstr>PowerPoint Presentation</vt:lpstr>
      <vt:lpstr>PowerPoint Presentation</vt:lpstr>
      <vt:lpstr>POINT 1: MEASURING INCIDENCE IN MARY'S COMMUNITY </vt:lpstr>
      <vt:lpstr>PowerPoint Presentation</vt:lpstr>
      <vt:lpstr>PowerPoint Presentation</vt:lpstr>
      <vt:lpstr>PowerPoint Presentation</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Public Health — Title and Student Slides</dc:title>
  <dc:subject>LCHS4008, Assignment 1: Group presentation</dc:subject>
  <dc:creator>LCHS4008 Group</dc:creator>
  <cp:keywords/>
  <dc:description>generated using python-pptx</dc:description>
  <cp:lastModifiedBy>Larisa Mariana Pirvan</cp:lastModifiedBy>
  <cp:revision>3</cp:revision>
  <dcterms:created xsi:type="dcterms:W3CDTF">2013-01-27T09:14:16Z</dcterms:created>
  <dcterms:modified xsi:type="dcterms:W3CDTF">2026-10-14T15:59:46Z</dcterms:modified>
  <cp:category/>
</cp:coreProperties>
</file>